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1.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2F721AC" w14:textId="77777777" w:rsidR="00812D16" w:rsidRPr="00FB5D85" w:rsidRDefault="00812D16" w:rsidP="006A7D0A">
      <w:pPr>
        <w:rPr>
          <w:noProof/>
        </w:rPr>
      </w:pPr>
    </w:p>
    <w:p w14:paraId="22F721AD" w14:textId="77777777" w:rsidR="00812D16" w:rsidRPr="00FB5D85" w:rsidRDefault="00812D16" w:rsidP="006A7D0A">
      <w:pPr>
        <w:rPr>
          <w:noProof/>
        </w:rPr>
      </w:pPr>
    </w:p>
    <w:p w14:paraId="22F721AE" w14:textId="77777777" w:rsidR="00812D16" w:rsidRPr="00FB5D85" w:rsidRDefault="00812D16" w:rsidP="006A7D0A">
      <w:pPr>
        <w:rPr>
          <w:noProof/>
        </w:rPr>
      </w:pPr>
    </w:p>
    <w:p w14:paraId="22F721AF" w14:textId="77777777" w:rsidR="00812D16" w:rsidRPr="00FB5D85" w:rsidRDefault="00812D16" w:rsidP="006A7D0A">
      <w:pPr>
        <w:rPr>
          <w:noProof/>
        </w:rPr>
      </w:pPr>
    </w:p>
    <w:p w14:paraId="22F721B0" w14:textId="77777777" w:rsidR="00812D16" w:rsidRPr="00FB5D85" w:rsidRDefault="00812D16" w:rsidP="006A7D0A">
      <w:pPr>
        <w:rPr>
          <w:noProof/>
          <w:szCs w:val="22"/>
        </w:rPr>
      </w:pPr>
    </w:p>
    <w:p w14:paraId="22F721B1" w14:textId="77777777" w:rsidR="00812D16" w:rsidRPr="00FB5D85" w:rsidRDefault="00812D16" w:rsidP="006A7D0A">
      <w:pPr>
        <w:rPr>
          <w:noProof/>
          <w:szCs w:val="22"/>
        </w:rPr>
      </w:pPr>
    </w:p>
    <w:p w14:paraId="22F721B2" w14:textId="77777777" w:rsidR="00812D16" w:rsidRPr="00FB5D85" w:rsidRDefault="00812D16" w:rsidP="006A7D0A">
      <w:pPr>
        <w:rPr>
          <w:noProof/>
          <w:szCs w:val="22"/>
        </w:rPr>
      </w:pPr>
    </w:p>
    <w:p w14:paraId="22F721B3" w14:textId="77777777" w:rsidR="00812D16" w:rsidRPr="00FB5D85" w:rsidRDefault="00812D16" w:rsidP="006A7D0A">
      <w:pPr>
        <w:rPr>
          <w:noProof/>
          <w:szCs w:val="22"/>
        </w:rPr>
      </w:pPr>
    </w:p>
    <w:p w14:paraId="22F721B4" w14:textId="77777777" w:rsidR="00812D16" w:rsidRPr="00FB5D85" w:rsidRDefault="00812D16" w:rsidP="006A7D0A">
      <w:pPr>
        <w:rPr>
          <w:noProof/>
          <w:szCs w:val="22"/>
        </w:rPr>
      </w:pPr>
    </w:p>
    <w:p w14:paraId="22F721B5" w14:textId="77777777" w:rsidR="00812D16" w:rsidRPr="00FB5D85" w:rsidRDefault="00812D16" w:rsidP="006A7D0A">
      <w:pPr>
        <w:rPr>
          <w:noProof/>
          <w:szCs w:val="22"/>
        </w:rPr>
      </w:pPr>
    </w:p>
    <w:p w14:paraId="22F721B6" w14:textId="77777777" w:rsidR="00812D16" w:rsidRPr="00FB5D85" w:rsidRDefault="00812D16" w:rsidP="006A7D0A">
      <w:pPr>
        <w:rPr>
          <w:noProof/>
          <w:szCs w:val="22"/>
        </w:rPr>
      </w:pPr>
    </w:p>
    <w:p w14:paraId="22F721B7" w14:textId="77777777" w:rsidR="00812D16" w:rsidRPr="00FB5D85" w:rsidRDefault="00812D16" w:rsidP="006A7D0A">
      <w:pPr>
        <w:rPr>
          <w:noProof/>
          <w:szCs w:val="22"/>
        </w:rPr>
      </w:pPr>
    </w:p>
    <w:p w14:paraId="22F721B8" w14:textId="77777777" w:rsidR="00812D16" w:rsidRPr="00FB5D85" w:rsidRDefault="00812D16" w:rsidP="006A7D0A">
      <w:pPr>
        <w:rPr>
          <w:noProof/>
          <w:szCs w:val="22"/>
        </w:rPr>
      </w:pPr>
    </w:p>
    <w:p w14:paraId="22F721B9" w14:textId="77777777" w:rsidR="00812D16" w:rsidRPr="00FB5D85" w:rsidRDefault="00812D16" w:rsidP="006A7D0A">
      <w:pPr>
        <w:rPr>
          <w:noProof/>
          <w:szCs w:val="22"/>
        </w:rPr>
      </w:pPr>
    </w:p>
    <w:p w14:paraId="22F721BA" w14:textId="77777777" w:rsidR="00812D16" w:rsidRPr="00FB5D85" w:rsidRDefault="00812D16" w:rsidP="006A7D0A">
      <w:pPr>
        <w:rPr>
          <w:noProof/>
          <w:szCs w:val="22"/>
        </w:rPr>
      </w:pPr>
    </w:p>
    <w:p w14:paraId="22F721BB" w14:textId="77777777" w:rsidR="00812D16" w:rsidRPr="00FB5D85" w:rsidRDefault="00812D16" w:rsidP="006A7D0A">
      <w:pPr>
        <w:rPr>
          <w:noProof/>
          <w:szCs w:val="22"/>
        </w:rPr>
      </w:pPr>
    </w:p>
    <w:p w14:paraId="22F721BC" w14:textId="77777777" w:rsidR="00812D16" w:rsidRPr="00FB5D85" w:rsidRDefault="00812D16" w:rsidP="006A7D0A">
      <w:pPr>
        <w:rPr>
          <w:noProof/>
          <w:szCs w:val="22"/>
        </w:rPr>
      </w:pPr>
    </w:p>
    <w:p w14:paraId="22F721BD" w14:textId="77777777" w:rsidR="00812D16" w:rsidRPr="00FB5D85" w:rsidRDefault="00812D16" w:rsidP="006A7D0A"/>
    <w:p w14:paraId="22F721BE" w14:textId="77777777" w:rsidR="00812D16" w:rsidRPr="00FB5D85" w:rsidRDefault="00812D16" w:rsidP="006A7D0A"/>
    <w:p w14:paraId="22F721BF" w14:textId="77777777" w:rsidR="00812D16" w:rsidRPr="00FB5D85" w:rsidRDefault="00812D16" w:rsidP="006A7D0A"/>
    <w:p w14:paraId="22F721C0" w14:textId="77777777" w:rsidR="00812D16" w:rsidRPr="00FB5D85" w:rsidRDefault="00812D16" w:rsidP="006A7D0A"/>
    <w:p w14:paraId="22F721C1" w14:textId="77777777" w:rsidR="00812D16" w:rsidRPr="00FB5D85" w:rsidRDefault="00812D16" w:rsidP="006A7D0A"/>
    <w:p w14:paraId="22F721C2" w14:textId="77777777" w:rsidR="00812D16" w:rsidRPr="00FB5D85" w:rsidRDefault="000B3AF4" w:rsidP="00B338C9">
      <w:pPr>
        <w:pStyle w:val="Heading1"/>
        <w:jc w:val="center"/>
      </w:pPr>
      <w:bookmarkStart w:id="0" w:name="FR1"/>
      <w:bookmarkEnd w:id="0"/>
      <w:r w:rsidRPr="00FB5D85">
        <w:t>ANNEXE I</w:t>
      </w:r>
    </w:p>
    <w:p w14:paraId="22F721C3" w14:textId="77777777" w:rsidR="00812D16" w:rsidRPr="00FB5D85" w:rsidRDefault="00812D16" w:rsidP="006A7D0A"/>
    <w:p w14:paraId="22F721C4" w14:textId="77777777" w:rsidR="00812D16" w:rsidRPr="00FB5D85" w:rsidRDefault="000B3AF4" w:rsidP="00B338C9">
      <w:pPr>
        <w:pStyle w:val="Heading1"/>
        <w:jc w:val="center"/>
      </w:pPr>
      <w:r w:rsidRPr="00FB5D85">
        <w:t>RÉSUMÉ DES CARACTÉRISTIQUES DU PRODUIT</w:t>
      </w:r>
    </w:p>
    <w:p w14:paraId="22F721C5" w14:textId="77777777" w:rsidR="00033D26" w:rsidRPr="00FB5D85" w:rsidRDefault="000B3AF4" w:rsidP="00204AAB">
      <w:pPr>
        <w:spacing w:line="240" w:lineRule="auto"/>
        <w:rPr>
          <w:szCs w:val="22"/>
        </w:rPr>
      </w:pPr>
      <w:r w:rsidRPr="00FB5D85">
        <w:br w:type="page"/>
      </w:r>
    </w:p>
    <w:p w14:paraId="22F721C6" w14:textId="77777777" w:rsidR="00812D16" w:rsidRPr="00FB5D85" w:rsidRDefault="000B3AF4" w:rsidP="00530E6E">
      <w:pPr>
        <w:pStyle w:val="Style1"/>
      </w:pPr>
      <w:r w:rsidRPr="00FB5D85">
        <w:lastRenderedPageBreak/>
        <w:t>DÉNOMINATION DU MÉDICAMENT</w:t>
      </w:r>
    </w:p>
    <w:p w14:paraId="22F721C7" w14:textId="77777777" w:rsidR="00812D16" w:rsidRPr="00FB5D85" w:rsidRDefault="00812D16" w:rsidP="00204AAB">
      <w:pPr>
        <w:spacing w:line="240" w:lineRule="auto"/>
        <w:rPr>
          <w:iCs/>
          <w:noProof/>
          <w:szCs w:val="22"/>
        </w:rPr>
      </w:pPr>
    </w:p>
    <w:p w14:paraId="22F721C8" w14:textId="77777777" w:rsidR="00F6578F" w:rsidRPr="00FB5D85" w:rsidRDefault="000B3AF4" w:rsidP="00F6578F">
      <w:pPr>
        <w:spacing w:line="240" w:lineRule="auto"/>
        <w:rPr>
          <w:noProof/>
          <w:szCs w:val="22"/>
        </w:rPr>
      </w:pPr>
      <w:proofErr w:type="spellStart"/>
      <w:r w:rsidRPr="00FB5D85">
        <w:t>Ogluo</w:t>
      </w:r>
      <w:proofErr w:type="spellEnd"/>
      <w:r w:rsidRPr="00FB5D85">
        <w:t xml:space="preserve"> 0,5 mg, solution injectable en stylo prérempli.</w:t>
      </w:r>
    </w:p>
    <w:p w14:paraId="22F721C9" w14:textId="77777777" w:rsidR="00F6578F" w:rsidRPr="00FB5D85" w:rsidRDefault="00F6578F" w:rsidP="00F6578F">
      <w:pPr>
        <w:spacing w:line="240" w:lineRule="auto"/>
        <w:rPr>
          <w:noProof/>
          <w:szCs w:val="22"/>
        </w:rPr>
      </w:pPr>
    </w:p>
    <w:p w14:paraId="22F721CA" w14:textId="77777777" w:rsidR="00F6578F" w:rsidRPr="00FB5D85" w:rsidRDefault="000B3AF4" w:rsidP="00F6578F">
      <w:pPr>
        <w:spacing w:line="240" w:lineRule="auto"/>
        <w:rPr>
          <w:noProof/>
          <w:szCs w:val="22"/>
        </w:rPr>
      </w:pPr>
      <w:proofErr w:type="spellStart"/>
      <w:r w:rsidRPr="00FB5D85">
        <w:t>Ogluo</w:t>
      </w:r>
      <w:proofErr w:type="spellEnd"/>
      <w:r w:rsidRPr="00FB5D85">
        <w:t xml:space="preserve"> 1 mg, solution injectable en stylo prérempli.</w:t>
      </w:r>
    </w:p>
    <w:p w14:paraId="22F721CB" w14:textId="77777777" w:rsidR="00F6578F" w:rsidRPr="00FB5D85" w:rsidRDefault="00F6578F" w:rsidP="00F6578F">
      <w:pPr>
        <w:spacing w:line="240" w:lineRule="auto"/>
        <w:rPr>
          <w:noProof/>
          <w:szCs w:val="22"/>
        </w:rPr>
      </w:pPr>
    </w:p>
    <w:p w14:paraId="22F721CC" w14:textId="77777777" w:rsidR="00F6578F" w:rsidRPr="00FB5D85" w:rsidRDefault="000B3AF4" w:rsidP="00F6578F">
      <w:pPr>
        <w:spacing w:line="240" w:lineRule="auto"/>
        <w:rPr>
          <w:noProof/>
          <w:szCs w:val="22"/>
        </w:rPr>
      </w:pPr>
      <w:proofErr w:type="spellStart"/>
      <w:r w:rsidRPr="00FB5D85">
        <w:t>Ogluo</w:t>
      </w:r>
      <w:proofErr w:type="spellEnd"/>
      <w:r w:rsidRPr="00FB5D85">
        <w:t xml:space="preserve"> 0,5 mg, solution injectable en seringue préremplie.</w:t>
      </w:r>
    </w:p>
    <w:p w14:paraId="22F721CD" w14:textId="77777777" w:rsidR="00F6578F" w:rsidRPr="00FB5D85" w:rsidRDefault="00F6578F" w:rsidP="00F6578F">
      <w:pPr>
        <w:spacing w:line="240" w:lineRule="auto"/>
        <w:rPr>
          <w:noProof/>
          <w:szCs w:val="22"/>
        </w:rPr>
      </w:pPr>
    </w:p>
    <w:p w14:paraId="22F721CE" w14:textId="77777777" w:rsidR="00812D16" w:rsidRPr="00FB5D85" w:rsidRDefault="000B3AF4" w:rsidP="00F6578F">
      <w:pPr>
        <w:spacing w:line="240" w:lineRule="auto"/>
        <w:rPr>
          <w:noProof/>
          <w:szCs w:val="22"/>
        </w:rPr>
      </w:pPr>
      <w:proofErr w:type="spellStart"/>
      <w:r w:rsidRPr="00FB5D85">
        <w:t>Ogluo</w:t>
      </w:r>
      <w:proofErr w:type="spellEnd"/>
      <w:r w:rsidRPr="00FB5D85">
        <w:t xml:space="preserve"> 1 mg, solution injectable en seringue préremplie.</w:t>
      </w:r>
    </w:p>
    <w:p w14:paraId="22F721CF" w14:textId="77777777" w:rsidR="00F6578F" w:rsidRPr="00FB5D85" w:rsidRDefault="00F6578F" w:rsidP="00F6578F">
      <w:pPr>
        <w:spacing w:line="240" w:lineRule="auto"/>
        <w:rPr>
          <w:iCs/>
          <w:noProof/>
          <w:szCs w:val="22"/>
        </w:rPr>
      </w:pPr>
    </w:p>
    <w:p w14:paraId="22F721D0" w14:textId="77777777" w:rsidR="00812D16" w:rsidRPr="00FB5D85" w:rsidRDefault="00812D16" w:rsidP="00204AAB">
      <w:pPr>
        <w:spacing w:line="240" w:lineRule="auto"/>
        <w:rPr>
          <w:iCs/>
          <w:noProof/>
          <w:szCs w:val="22"/>
        </w:rPr>
      </w:pPr>
    </w:p>
    <w:p w14:paraId="22F721D1" w14:textId="77777777" w:rsidR="00812D16" w:rsidRPr="00FB5D85" w:rsidRDefault="000B3AF4" w:rsidP="00530E6E">
      <w:pPr>
        <w:pStyle w:val="Style1"/>
      </w:pPr>
      <w:r w:rsidRPr="00FB5D85">
        <w:t>COMPOSITION QUALITATIVE ET QUANTITATIVE</w:t>
      </w:r>
    </w:p>
    <w:p w14:paraId="22F721D2" w14:textId="77777777" w:rsidR="00812D16" w:rsidRPr="00FB5D85" w:rsidRDefault="00812D16" w:rsidP="00204AAB">
      <w:pPr>
        <w:spacing w:line="240" w:lineRule="auto"/>
        <w:rPr>
          <w:iCs/>
          <w:noProof/>
          <w:szCs w:val="22"/>
        </w:rPr>
      </w:pPr>
    </w:p>
    <w:p w14:paraId="22F721D3" w14:textId="77777777" w:rsidR="009525E0" w:rsidRPr="00FB5D85" w:rsidRDefault="000B3AF4" w:rsidP="009525E0">
      <w:pPr>
        <w:spacing w:line="240" w:lineRule="auto"/>
        <w:rPr>
          <w:u w:val="single"/>
        </w:rPr>
      </w:pPr>
      <w:proofErr w:type="spellStart"/>
      <w:r w:rsidRPr="00FB5D85">
        <w:rPr>
          <w:u w:val="single"/>
        </w:rPr>
        <w:t>Ogluo</w:t>
      </w:r>
      <w:proofErr w:type="spellEnd"/>
      <w:r w:rsidRPr="00FB5D85">
        <w:rPr>
          <w:u w:val="single"/>
        </w:rPr>
        <w:t xml:space="preserve"> 0,5 mg, solution injectable en stylo prérempli</w:t>
      </w:r>
    </w:p>
    <w:p w14:paraId="22F721D4" w14:textId="77777777" w:rsidR="00FA7277" w:rsidRPr="00FB5D85" w:rsidRDefault="00FA7277" w:rsidP="009525E0">
      <w:pPr>
        <w:spacing w:line="240" w:lineRule="auto"/>
        <w:rPr>
          <w:lang w:val="fr-LU"/>
        </w:rPr>
      </w:pPr>
    </w:p>
    <w:p w14:paraId="22F721D5" w14:textId="77777777" w:rsidR="009525E0" w:rsidRPr="00FB5D85" w:rsidRDefault="000B3AF4" w:rsidP="009525E0">
      <w:pPr>
        <w:spacing w:line="240" w:lineRule="auto"/>
      </w:pPr>
      <w:r w:rsidRPr="00FB5D85">
        <w:t>Chaque stylo prérempli contient 0,5 mg de glucagon dans 0,1 ml de solution.</w:t>
      </w:r>
    </w:p>
    <w:p w14:paraId="22F721D6" w14:textId="77777777" w:rsidR="00DA1CF3" w:rsidRPr="00FB5D85" w:rsidRDefault="00DA1CF3" w:rsidP="009525E0">
      <w:pPr>
        <w:spacing w:line="240" w:lineRule="auto"/>
        <w:rPr>
          <w:lang w:val="fr-LU"/>
        </w:rPr>
      </w:pPr>
    </w:p>
    <w:p w14:paraId="22F721D7" w14:textId="77777777" w:rsidR="009525E0" w:rsidRPr="00FB5D85" w:rsidRDefault="000B3AF4" w:rsidP="009525E0">
      <w:pPr>
        <w:spacing w:line="240" w:lineRule="auto"/>
        <w:rPr>
          <w:u w:val="single"/>
        </w:rPr>
      </w:pPr>
      <w:proofErr w:type="spellStart"/>
      <w:r w:rsidRPr="00FB5D85">
        <w:rPr>
          <w:u w:val="single"/>
        </w:rPr>
        <w:t>Ogluo</w:t>
      </w:r>
      <w:proofErr w:type="spellEnd"/>
      <w:r w:rsidRPr="00FB5D85">
        <w:rPr>
          <w:u w:val="single"/>
        </w:rPr>
        <w:t xml:space="preserve"> 1 mg, solution injectable en stylo prérempli</w:t>
      </w:r>
    </w:p>
    <w:p w14:paraId="22F721D8" w14:textId="77777777" w:rsidR="001231C3" w:rsidRPr="00FB5D85" w:rsidRDefault="001231C3" w:rsidP="009525E0">
      <w:pPr>
        <w:spacing w:line="240" w:lineRule="auto"/>
        <w:rPr>
          <w:lang w:val="fr-LU"/>
        </w:rPr>
      </w:pPr>
    </w:p>
    <w:p w14:paraId="22F721D9" w14:textId="77777777" w:rsidR="009525E0" w:rsidRPr="00FB5D85" w:rsidRDefault="000B3AF4" w:rsidP="009525E0">
      <w:pPr>
        <w:spacing w:line="240" w:lineRule="auto"/>
      </w:pPr>
      <w:r w:rsidRPr="00FB5D85">
        <w:t>Chaque stylo prérempli contient 1 mg de glucagon dans 0,2 ml de solution.</w:t>
      </w:r>
    </w:p>
    <w:p w14:paraId="22F721DA" w14:textId="77777777" w:rsidR="009525E0" w:rsidRPr="00FB5D85" w:rsidRDefault="009525E0" w:rsidP="009525E0">
      <w:pPr>
        <w:spacing w:line="240" w:lineRule="auto"/>
        <w:rPr>
          <w:lang w:val="fr-LU"/>
        </w:rPr>
      </w:pPr>
    </w:p>
    <w:p w14:paraId="22F721DB" w14:textId="77777777" w:rsidR="009525E0" w:rsidRPr="00FB5D85" w:rsidRDefault="000B3AF4" w:rsidP="009525E0">
      <w:pPr>
        <w:spacing w:line="240" w:lineRule="auto"/>
        <w:rPr>
          <w:u w:val="single"/>
        </w:rPr>
      </w:pPr>
      <w:proofErr w:type="spellStart"/>
      <w:r w:rsidRPr="00FB5D85">
        <w:rPr>
          <w:u w:val="single"/>
        </w:rPr>
        <w:t>Ogluo</w:t>
      </w:r>
      <w:proofErr w:type="spellEnd"/>
      <w:r w:rsidRPr="00FB5D85">
        <w:rPr>
          <w:u w:val="single"/>
        </w:rPr>
        <w:t xml:space="preserve"> 0,5 mg, solution injectable en seringue préremplie</w:t>
      </w:r>
    </w:p>
    <w:p w14:paraId="22F721DC" w14:textId="77777777" w:rsidR="001231C3" w:rsidRPr="00FB5D85" w:rsidRDefault="001231C3" w:rsidP="009525E0">
      <w:pPr>
        <w:spacing w:line="240" w:lineRule="auto"/>
        <w:rPr>
          <w:lang w:val="fr-LU"/>
        </w:rPr>
      </w:pPr>
    </w:p>
    <w:p w14:paraId="22F721DD" w14:textId="77777777" w:rsidR="009525E0" w:rsidRPr="00FB5D85" w:rsidRDefault="000B3AF4" w:rsidP="009525E0">
      <w:pPr>
        <w:spacing w:line="240" w:lineRule="auto"/>
      </w:pPr>
      <w:r w:rsidRPr="00FB5D85">
        <w:t>Chaque seringue préremplie contient 0,5 mg de glucagon dans 0,1 ml de solution.</w:t>
      </w:r>
    </w:p>
    <w:p w14:paraId="22F721DE" w14:textId="77777777" w:rsidR="009525E0" w:rsidRPr="00FB5D85" w:rsidRDefault="009525E0" w:rsidP="009525E0">
      <w:pPr>
        <w:spacing w:line="240" w:lineRule="auto"/>
        <w:rPr>
          <w:lang w:val="fr-LU"/>
        </w:rPr>
      </w:pPr>
    </w:p>
    <w:p w14:paraId="22F721DF" w14:textId="77777777" w:rsidR="009525E0" w:rsidRPr="00FB5D85" w:rsidRDefault="000B3AF4" w:rsidP="009525E0">
      <w:pPr>
        <w:spacing w:line="240" w:lineRule="auto"/>
        <w:rPr>
          <w:u w:val="single"/>
        </w:rPr>
      </w:pPr>
      <w:proofErr w:type="spellStart"/>
      <w:r w:rsidRPr="00FB5D85">
        <w:rPr>
          <w:u w:val="single"/>
        </w:rPr>
        <w:t>Ogluo</w:t>
      </w:r>
      <w:proofErr w:type="spellEnd"/>
      <w:r w:rsidRPr="00FB5D85">
        <w:rPr>
          <w:u w:val="single"/>
        </w:rPr>
        <w:t xml:space="preserve"> 1 mg, solution injectable en seringue préremplie</w:t>
      </w:r>
    </w:p>
    <w:p w14:paraId="22F721E0" w14:textId="77777777" w:rsidR="001231C3" w:rsidRPr="00FB5D85" w:rsidRDefault="001231C3" w:rsidP="009525E0">
      <w:pPr>
        <w:spacing w:line="240" w:lineRule="auto"/>
        <w:rPr>
          <w:lang w:val="fr-LU"/>
        </w:rPr>
      </w:pPr>
    </w:p>
    <w:p w14:paraId="22F721E1" w14:textId="77777777" w:rsidR="009525E0" w:rsidRPr="00FB5D85" w:rsidRDefault="000B3AF4" w:rsidP="009525E0">
      <w:pPr>
        <w:spacing w:line="240" w:lineRule="auto"/>
      </w:pPr>
      <w:r w:rsidRPr="00FB5D85">
        <w:t>Chaque seringue préremplie contient 1 mg de glucagon dans 0,2 ml de solution.</w:t>
      </w:r>
    </w:p>
    <w:p w14:paraId="22F721E2" w14:textId="77777777" w:rsidR="00812D16" w:rsidRPr="00FB5D85" w:rsidRDefault="00812D16" w:rsidP="00BA6246">
      <w:pPr>
        <w:rPr>
          <w:noProof/>
        </w:rPr>
      </w:pPr>
    </w:p>
    <w:p w14:paraId="22F721E3" w14:textId="77777777" w:rsidR="009525E0" w:rsidRPr="00FB5D85" w:rsidRDefault="009525E0" w:rsidP="00BA6246">
      <w:pPr>
        <w:rPr>
          <w:noProof/>
        </w:rPr>
      </w:pPr>
    </w:p>
    <w:p w14:paraId="22F721E4" w14:textId="77777777" w:rsidR="009525E0" w:rsidRPr="00FB5D85" w:rsidRDefault="000B3AF4" w:rsidP="00BA6246">
      <w:pPr>
        <w:rPr>
          <w:noProof/>
        </w:rPr>
      </w:pPr>
      <w:r w:rsidRPr="00FB5D85">
        <w:t>Pour la liste complète des excipients, voir rubrique 6.1.</w:t>
      </w:r>
    </w:p>
    <w:p w14:paraId="22F721E5" w14:textId="77777777" w:rsidR="0051776D" w:rsidRPr="00FB5D85" w:rsidRDefault="0051776D" w:rsidP="00BA6246">
      <w:pPr>
        <w:rPr>
          <w:noProof/>
        </w:rPr>
      </w:pPr>
    </w:p>
    <w:p w14:paraId="22F721E6" w14:textId="77777777" w:rsidR="00812D16" w:rsidRPr="00FB5D85" w:rsidRDefault="00812D16" w:rsidP="00BA6246">
      <w:pPr>
        <w:rPr>
          <w:noProof/>
        </w:rPr>
      </w:pPr>
    </w:p>
    <w:p w14:paraId="22F721E7" w14:textId="77777777" w:rsidR="00812D16" w:rsidRPr="00FB5D85" w:rsidRDefault="000B3AF4" w:rsidP="00530E6E">
      <w:pPr>
        <w:pStyle w:val="Style1"/>
      </w:pPr>
      <w:r w:rsidRPr="00FB5D85">
        <w:t>FORME PHARMACEUTIQUE</w:t>
      </w:r>
    </w:p>
    <w:p w14:paraId="22F721E8" w14:textId="77777777" w:rsidR="00812D16" w:rsidRPr="00FB5D85" w:rsidRDefault="00812D16" w:rsidP="00204AAB">
      <w:pPr>
        <w:spacing w:line="240" w:lineRule="auto"/>
        <w:rPr>
          <w:noProof/>
          <w:szCs w:val="22"/>
        </w:rPr>
      </w:pPr>
    </w:p>
    <w:p w14:paraId="22F721E9" w14:textId="77777777" w:rsidR="00100E86" w:rsidRPr="00FB5D85" w:rsidRDefault="000B3AF4" w:rsidP="00BA6246">
      <w:pPr>
        <w:spacing w:line="240" w:lineRule="auto"/>
        <w:rPr>
          <w:noProof/>
          <w:szCs w:val="22"/>
        </w:rPr>
      </w:pPr>
      <w:r w:rsidRPr="00FB5D85">
        <w:t>Solution injectable (injection)</w:t>
      </w:r>
    </w:p>
    <w:p w14:paraId="22F721EA" w14:textId="77777777" w:rsidR="00916919" w:rsidRPr="00FB5D85" w:rsidRDefault="00916919" w:rsidP="00BA6246">
      <w:pPr>
        <w:spacing w:line="240" w:lineRule="auto"/>
        <w:rPr>
          <w:noProof/>
          <w:szCs w:val="22"/>
        </w:rPr>
      </w:pPr>
    </w:p>
    <w:p w14:paraId="22F721EB" w14:textId="77777777" w:rsidR="00812D16" w:rsidRPr="00FB5D85" w:rsidRDefault="000B3AF4" w:rsidP="00BA6246">
      <w:pPr>
        <w:spacing w:line="240" w:lineRule="auto"/>
        <w:rPr>
          <w:noProof/>
          <w:szCs w:val="22"/>
        </w:rPr>
      </w:pPr>
      <w:r w:rsidRPr="00FB5D85">
        <w:t>Solution limpide, incolore à jaune pâle.</w:t>
      </w:r>
    </w:p>
    <w:p w14:paraId="22F721EC" w14:textId="77777777" w:rsidR="00BA6246" w:rsidRPr="00FB5D85" w:rsidRDefault="00BA6246" w:rsidP="00BA6246">
      <w:pPr>
        <w:spacing w:line="240" w:lineRule="auto"/>
        <w:rPr>
          <w:noProof/>
          <w:szCs w:val="22"/>
        </w:rPr>
      </w:pPr>
    </w:p>
    <w:p w14:paraId="22F721ED" w14:textId="77777777" w:rsidR="00812D16" w:rsidRPr="00FB5D85" w:rsidRDefault="00812D16" w:rsidP="00F20AC3"/>
    <w:p w14:paraId="22F721EE" w14:textId="77777777" w:rsidR="00812D16" w:rsidRPr="00FB5D85" w:rsidRDefault="000B3AF4" w:rsidP="00530E6E">
      <w:pPr>
        <w:pStyle w:val="Style1"/>
      </w:pPr>
      <w:r w:rsidRPr="00FB5D85">
        <w:t>INFORMATIONS CLINIQUES</w:t>
      </w:r>
    </w:p>
    <w:p w14:paraId="22F721EF" w14:textId="77777777" w:rsidR="00812D16" w:rsidRPr="00FB5D85" w:rsidRDefault="00812D16" w:rsidP="00204AAB">
      <w:pPr>
        <w:spacing w:line="240" w:lineRule="auto"/>
        <w:rPr>
          <w:noProof/>
          <w:szCs w:val="22"/>
        </w:rPr>
      </w:pPr>
    </w:p>
    <w:p w14:paraId="22F721F0" w14:textId="77777777" w:rsidR="00812D16" w:rsidRPr="00FB5D85" w:rsidRDefault="000B3AF4" w:rsidP="00530E6E">
      <w:pPr>
        <w:pStyle w:val="Style5"/>
      </w:pPr>
      <w:r w:rsidRPr="00FB5D85">
        <w:t>Indications thérapeutiques</w:t>
      </w:r>
    </w:p>
    <w:p w14:paraId="22F721F1" w14:textId="77777777" w:rsidR="00812D16" w:rsidRPr="00FB5D85" w:rsidRDefault="00812D16" w:rsidP="00204AAB">
      <w:pPr>
        <w:spacing w:line="240" w:lineRule="auto"/>
        <w:rPr>
          <w:noProof/>
          <w:szCs w:val="22"/>
        </w:rPr>
      </w:pPr>
    </w:p>
    <w:p w14:paraId="22F721F2" w14:textId="77777777" w:rsidR="00812D16" w:rsidRPr="00FB5D85" w:rsidRDefault="000B3AF4" w:rsidP="00204AAB">
      <w:pPr>
        <w:spacing w:line="240" w:lineRule="auto"/>
        <w:rPr>
          <w:noProof/>
        </w:rPr>
      </w:pPr>
      <w:proofErr w:type="spellStart"/>
      <w:r w:rsidRPr="00FB5D85">
        <w:t>Ogluo</w:t>
      </w:r>
      <w:proofErr w:type="spellEnd"/>
      <w:r w:rsidRPr="00FB5D85">
        <w:t xml:space="preserve"> est </w:t>
      </w:r>
      <w:proofErr w:type="gramStart"/>
      <w:r w:rsidRPr="00FB5D85">
        <w:t xml:space="preserve">indiqué </w:t>
      </w:r>
      <w:r w:rsidR="0024090E">
        <w:t xml:space="preserve"> dans</w:t>
      </w:r>
      <w:proofErr w:type="gramEnd"/>
      <w:r w:rsidRPr="00FB5D85">
        <w:t xml:space="preserve"> le traitement de</w:t>
      </w:r>
      <w:r w:rsidR="0024090E">
        <w:t>s</w:t>
      </w:r>
      <w:r w:rsidRPr="00FB5D85">
        <w:t xml:space="preserve"> hypoglycémie</w:t>
      </w:r>
      <w:r w:rsidR="0024090E">
        <w:t>s</w:t>
      </w:r>
      <w:r w:rsidRPr="00FB5D85">
        <w:t xml:space="preserve"> sévère</w:t>
      </w:r>
      <w:r w:rsidR="0024090E">
        <w:t>s</w:t>
      </w:r>
      <w:r w:rsidRPr="00FB5D85">
        <w:t xml:space="preserve"> chez les adultes, les adolescents et les enfants âgés de 2 ans et plus atteints de diabète </w:t>
      </w:r>
      <w:r w:rsidR="00A45BCE">
        <w:t>de type 1</w:t>
      </w:r>
    </w:p>
    <w:p w14:paraId="22F721F3" w14:textId="77777777" w:rsidR="00A7085B" w:rsidRPr="00FB5D85" w:rsidRDefault="00A7085B" w:rsidP="00204AAB">
      <w:pPr>
        <w:spacing w:line="240" w:lineRule="auto"/>
        <w:rPr>
          <w:noProof/>
          <w:lang w:val="fr-LU"/>
        </w:rPr>
      </w:pPr>
    </w:p>
    <w:p w14:paraId="22F721F4" w14:textId="77777777" w:rsidR="00812D16" w:rsidRPr="00FB5D85" w:rsidRDefault="000B3AF4" w:rsidP="00530E6E">
      <w:pPr>
        <w:pStyle w:val="Style5"/>
      </w:pPr>
      <w:r w:rsidRPr="00FB5D85">
        <w:t>Posologie et mode d’administration</w:t>
      </w:r>
    </w:p>
    <w:p w14:paraId="22F721F5" w14:textId="77777777" w:rsidR="00812D16" w:rsidRPr="00FB5D85" w:rsidRDefault="00812D16" w:rsidP="00204AAB">
      <w:pPr>
        <w:spacing w:line="240" w:lineRule="auto"/>
        <w:rPr>
          <w:szCs w:val="22"/>
        </w:rPr>
      </w:pPr>
    </w:p>
    <w:p w14:paraId="22F721F6" w14:textId="77777777" w:rsidR="009525E0" w:rsidRPr="00FB5D85" w:rsidRDefault="000B3AF4" w:rsidP="009525E0">
      <w:pPr>
        <w:spacing w:line="240" w:lineRule="auto"/>
        <w:rPr>
          <w:szCs w:val="22"/>
          <w:u w:val="single"/>
        </w:rPr>
      </w:pPr>
      <w:r w:rsidRPr="00FB5D85">
        <w:rPr>
          <w:szCs w:val="22"/>
          <w:u w:val="single"/>
        </w:rPr>
        <w:t>Posologie</w:t>
      </w:r>
    </w:p>
    <w:p w14:paraId="22F721F7" w14:textId="77777777" w:rsidR="00087976" w:rsidRPr="00FB5D85" w:rsidRDefault="00087976" w:rsidP="009525E0">
      <w:pPr>
        <w:spacing w:line="240" w:lineRule="auto"/>
        <w:rPr>
          <w:szCs w:val="22"/>
          <w:u w:val="single"/>
        </w:rPr>
      </w:pPr>
    </w:p>
    <w:p w14:paraId="22F721F8" w14:textId="77777777" w:rsidR="00BA6246" w:rsidRPr="00FB5D85" w:rsidRDefault="000B3AF4" w:rsidP="00BA6246">
      <w:pPr>
        <w:spacing w:line="240" w:lineRule="auto"/>
        <w:rPr>
          <w:i/>
          <w:szCs w:val="22"/>
        </w:rPr>
      </w:pPr>
      <w:r w:rsidRPr="00FB5D85">
        <w:rPr>
          <w:i/>
          <w:szCs w:val="22"/>
        </w:rPr>
        <w:t xml:space="preserve">Adultes et </w:t>
      </w:r>
      <w:r w:rsidR="00F045E1">
        <w:rPr>
          <w:i/>
          <w:szCs w:val="22"/>
        </w:rPr>
        <w:t xml:space="preserve">enfants </w:t>
      </w:r>
      <w:r w:rsidRPr="00FB5D85">
        <w:rPr>
          <w:i/>
          <w:szCs w:val="22"/>
        </w:rPr>
        <w:t>(≥ 6 ans)</w:t>
      </w:r>
    </w:p>
    <w:p w14:paraId="22F721F9" w14:textId="77777777" w:rsidR="00BA6246" w:rsidRPr="00FB5D85" w:rsidRDefault="000B3AF4" w:rsidP="004A1B3C">
      <w:pPr>
        <w:spacing w:line="240" w:lineRule="auto"/>
        <w:rPr>
          <w:szCs w:val="22"/>
        </w:rPr>
      </w:pPr>
      <w:r w:rsidRPr="00FB5D85">
        <w:t>La dose recommandée est de 1 mg, administrée par injection sous-cutanée.</w:t>
      </w:r>
    </w:p>
    <w:p w14:paraId="22F721FA" w14:textId="77777777" w:rsidR="00BA6246" w:rsidRPr="00FB5D85" w:rsidRDefault="00BA6246" w:rsidP="00BA6246">
      <w:pPr>
        <w:spacing w:line="240" w:lineRule="auto"/>
        <w:rPr>
          <w:szCs w:val="22"/>
        </w:rPr>
      </w:pPr>
    </w:p>
    <w:p w14:paraId="22F721FB" w14:textId="77777777" w:rsidR="00BA6246" w:rsidRPr="00FB5D85" w:rsidRDefault="000B3AF4" w:rsidP="00BA6246">
      <w:pPr>
        <w:spacing w:line="240" w:lineRule="auto"/>
        <w:rPr>
          <w:i/>
          <w:szCs w:val="22"/>
        </w:rPr>
      </w:pPr>
      <w:r w:rsidRPr="00FB5D85">
        <w:rPr>
          <w:i/>
          <w:szCs w:val="22"/>
        </w:rPr>
        <w:t>Population pédiatrique (≥ 2 à &lt; 6 ans)</w:t>
      </w:r>
    </w:p>
    <w:p w14:paraId="22F721FC" w14:textId="77777777" w:rsidR="00A2124E" w:rsidRPr="00FB5D85" w:rsidRDefault="000B3AF4" w:rsidP="009B23D3">
      <w:pPr>
        <w:numPr>
          <w:ilvl w:val="0"/>
          <w:numId w:val="8"/>
        </w:numPr>
        <w:tabs>
          <w:tab w:val="clear" w:pos="567"/>
        </w:tabs>
        <w:spacing w:line="240" w:lineRule="auto"/>
        <w:ind w:left="567" w:hanging="567"/>
        <w:contextualSpacing/>
        <w:rPr>
          <w:noProof/>
          <w:szCs w:val="22"/>
        </w:rPr>
      </w:pPr>
      <w:r w:rsidRPr="00FB5D85">
        <w:lastRenderedPageBreak/>
        <w:t>La dose recommandée pour les patients pédiatriques pesant moins de 25 kg est de 0,5 mg, administrée par injection sous-cutanée.</w:t>
      </w:r>
    </w:p>
    <w:p w14:paraId="22F721FD" w14:textId="77777777" w:rsidR="00BA6246" w:rsidRPr="00FB5D85" w:rsidRDefault="000B3AF4" w:rsidP="009B23D3">
      <w:pPr>
        <w:numPr>
          <w:ilvl w:val="0"/>
          <w:numId w:val="8"/>
        </w:numPr>
        <w:tabs>
          <w:tab w:val="clear" w:pos="567"/>
        </w:tabs>
        <w:spacing w:line="240" w:lineRule="auto"/>
        <w:ind w:left="567" w:hanging="567"/>
        <w:contextualSpacing/>
        <w:rPr>
          <w:noProof/>
          <w:szCs w:val="22"/>
        </w:rPr>
      </w:pPr>
      <w:r w:rsidRPr="00FB5D85">
        <w:t>La dose recommandée pour les patients pédiatriques pesant 25 kg ou plus est de 1 mg, administrée par injection sous-cutanée.</w:t>
      </w:r>
    </w:p>
    <w:p w14:paraId="22F721FE" w14:textId="77777777" w:rsidR="00087976" w:rsidRPr="00FB5D85" w:rsidRDefault="00087976" w:rsidP="00087976">
      <w:pPr>
        <w:pStyle w:val="ListParagraph"/>
        <w:spacing w:line="240" w:lineRule="auto"/>
        <w:rPr>
          <w:i/>
          <w:szCs w:val="22"/>
        </w:rPr>
      </w:pPr>
    </w:p>
    <w:p w14:paraId="22F721FF" w14:textId="77777777" w:rsidR="00966BFF" w:rsidRPr="00FB5D85" w:rsidRDefault="00966BFF" w:rsidP="00E76908">
      <w:pPr>
        <w:tabs>
          <w:tab w:val="clear" w:pos="567"/>
        </w:tabs>
        <w:spacing w:line="240" w:lineRule="auto"/>
        <w:contextualSpacing/>
        <w:rPr>
          <w:noProof/>
          <w:szCs w:val="22"/>
        </w:rPr>
      </w:pPr>
    </w:p>
    <w:p w14:paraId="22F72200" w14:textId="77777777" w:rsidR="00C2518E" w:rsidRPr="00FB5D85" w:rsidRDefault="000B3AF4" w:rsidP="00966BFF">
      <w:pPr>
        <w:tabs>
          <w:tab w:val="clear" w:pos="567"/>
        </w:tabs>
        <w:spacing w:line="240" w:lineRule="auto"/>
        <w:contextualSpacing/>
        <w:rPr>
          <w:i/>
          <w:iCs/>
          <w:noProof/>
          <w:szCs w:val="22"/>
        </w:rPr>
      </w:pPr>
      <w:r>
        <w:rPr>
          <w:i/>
          <w:iCs/>
          <w:szCs w:val="22"/>
        </w:rPr>
        <w:t>Délai</w:t>
      </w:r>
      <w:r w:rsidRPr="00FB5D85">
        <w:rPr>
          <w:i/>
          <w:iCs/>
          <w:szCs w:val="22"/>
        </w:rPr>
        <w:t xml:space="preserve"> </w:t>
      </w:r>
      <w:r w:rsidR="004B260A" w:rsidRPr="00FB5D85">
        <w:rPr>
          <w:i/>
          <w:iCs/>
          <w:szCs w:val="22"/>
        </w:rPr>
        <w:t>de réponse et doses supplémentaires</w:t>
      </w:r>
    </w:p>
    <w:p w14:paraId="22F72201" w14:textId="77777777" w:rsidR="00966BFF" w:rsidRPr="00FB5D85" w:rsidRDefault="000B3AF4" w:rsidP="00966BFF">
      <w:pPr>
        <w:tabs>
          <w:tab w:val="clear" w:pos="567"/>
        </w:tabs>
        <w:spacing w:line="240" w:lineRule="auto"/>
        <w:contextualSpacing/>
        <w:rPr>
          <w:noProof/>
          <w:szCs w:val="22"/>
        </w:rPr>
      </w:pPr>
      <w:r w:rsidRPr="00FB5D85">
        <w:t>‏</w:t>
      </w:r>
      <w:r w:rsidR="00F045E1">
        <w:t>La réponse</w:t>
      </w:r>
      <w:r w:rsidRPr="00FB5D85">
        <w:t xml:space="preserve"> au traitement </w:t>
      </w:r>
      <w:r w:rsidR="00F045E1">
        <w:t xml:space="preserve">survient normalement </w:t>
      </w:r>
      <w:r w:rsidRPr="00FB5D85">
        <w:t xml:space="preserve">dans les 15 minutes. Une fois que le patient aura répondu au traitement, </w:t>
      </w:r>
      <w:r w:rsidR="00F045E1">
        <w:t>il conviendra d’</w:t>
      </w:r>
      <w:r w:rsidRPr="00FB5D85">
        <w:t>administrer un glucide par voie orale afin de restaurer le glycogène hépatique et prévenir une récidive de l’hypoglycémie. En l’absence de réponse dans les 15 minutes, une dose supplémentaire d’</w:t>
      </w:r>
      <w:proofErr w:type="spellStart"/>
      <w:r w:rsidRPr="00FB5D85">
        <w:t>Ogluo</w:t>
      </w:r>
      <w:proofErr w:type="spellEnd"/>
      <w:r w:rsidRPr="00FB5D85">
        <w:t xml:space="preserve"> peut être administrée à l’aide d’un nouveau dispositif en attendant l’arrivée des secours. Il est recommandé de prescrire deux dispositifs </w:t>
      </w:r>
      <w:proofErr w:type="spellStart"/>
      <w:r w:rsidRPr="00FB5D85">
        <w:t>Ogluo</w:t>
      </w:r>
      <w:proofErr w:type="spellEnd"/>
      <w:r w:rsidRPr="00FB5D85">
        <w:t xml:space="preserve"> aux patients.</w:t>
      </w:r>
    </w:p>
    <w:p w14:paraId="22F72202" w14:textId="77777777" w:rsidR="00966BFF" w:rsidRPr="00FB5D85" w:rsidRDefault="00966BFF" w:rsidP="00E76908">
      <w:pPr>
        <w:tabs>
          <w:tab w:val="clear" w:pos="567"/>
        </w:tabs>
        <w:spacing w:line="240" w:lineRule="auto"/>
        <w:contextualSpacing/>
        <w:rPr>
          <w:noProof/>
          <w:szCs w:val="22"/>
        </w:rPr>
      </w:pPr>
    </w:p>
    <w:p w14:paraId="22F72203" w14:textId="77777777" w:rsidR="00E76908" w:rsidRPr="00FB5D85" w:rsidRDefault="00E76908" w:rsidP="00087976">
      <w:pPr>
        <w:pStyle w:val="ListParagraph"/>
        <w:spacing w:line="240" w:lineRule="auto"/>
        <w:rPr>
          <w:i/>
          <w:szCs w:val="22"/>
        </w:rPr>
      </w:pPr>
    </w:p>
    <w:p w14:paraId="22F72204" w14:textId="77777777" w:rsidR="009525E0" w:rsidRPr="00FB5D85" w:rsidRDefault="000B3AF4" w:rsidP="009525E0">
      <w:pPr>
        <w:spacing w:line="240" w:lineRule="auto"/>
        <w:rPr>
          <w:i/>
          <w:szCs w:val="22"/>
        </w:rPr>
      </w:pPr>
      <w:r w:rsidRPr="00FB5D85">
        <w:rPr>
          <w:szCs w:val="22"/>
          <w:u w:val="single"/>
        </w:rPr>
        <w:t>Populations spécifiques</w:t>
      </w:r>
    </w:p>
    <w:p w14:paraId="22F72205" w14:textId="77777777" w:rsidR="009525E0" w:rsidRPr="00FB5D85" w:rsidRDefault="009525E0" w:rsidP="00BA6246">
      <w:pPr>
        <w:spacing w:line="240" w:lineRule="auto"/>
        <w:rPr>
          <w:i/>
          <w:szCs w:val="22"/>
        </w:rPr>
      </w:pPr>
    </w:p>
    <w:p w14:paraId="22F72206" w14:textId="77777777" w:rsidR="00BA6246" w:rsidRPr="00FB5D85" w:rsidRDefault="000B3AF4" w:rsidP="00BA6246">
      <w:pPr>
        <w:spacing w:line="240" w:lineRule="auto"/>
        <w:rPr>
          <w:i/>
          <w:szCs w:val="22"/>
        </w:rPr>
      </w:pPr>
      <w:r w:rsidRPr="00FB5D85">
        <w:rPr>
          <w:i/>
          <w:szCs w:val="22"/>
        </w:rPr>
        <w:t>Personnes âgées (≥ 65 ans)</w:t>
      </w:r>
    </w:p>
    <w:p w14:paraId="22F72207" w14:textId="77777777" w:rsidR="00BA6246" w:rsidRPr="00FB5D85" w:rsidRDefault="000B3AF4" w:rsidP="00BA6246">
      <w:pPr>
        <w:spacing w:line="240" w:lineRule="auto"/>
        <w:rPr>
          <w:szCs w:val="22"/>
        </w:rPr>
      </w:pPr>
      <w:proofErr w:type="spellStart"/>
      <w:r w:rsidRPr="00FB5D85">
        <w:t>Ogluo</w:t>
      </w:r>
      <w:proofErr w:type="spellEnd"/>
      <w:r w:rsidRPr="00FB5D85">
        <w:t xml:space="preserve"> peut être utilisé chez les patients âgés. Aucun ajustement de la dose n’est nécessaire.</w:t>
      </w:r>
    </w:p>
    <w:p w14:paraId="22F72208" w14:textId="77777777" w:rsidR="002A2583" w:rsidRPr="00FB5D85" w:rsidRDefault="002A2583" w:rsidP="00BA6246">
      <w:pPr>
        <w:spacing w:line="240" w:lineRule="auto"/>
        <w:rPr>
          <w:szCs w:val="22"/>
        </w:rPr>
      </w:pPr>
    </w:p>
    <w:p w14:paraId="22F72209" w14:textId="77777777" w:rsidR="006D2A25" w:rsidRPr="00FB5D85" w:rsidRDefault="000B3AF4" w:rsidP="006D2A25">
      <w:pPr>
        <w:spacing w:line="240" w:lineRule="auto"/>
        <w:rPr>
          <w:szCs w:val="22"/>
        </w:rPr>
      </w:pPr>
      <w:r w:rsidRPr="00FB5D85">
        <w:t>Les données d’efficacité et de sécurité sont très limitées chez les patients âgés de 65 ans. Aucune donnée n’est disponible pour les patients âgés de 75 ans ou plus.</w:t>
      </w:r>
    </w:p>
    <w:p w14:paraId="22F7220A" w14:textId="77777777" w:rsidR="00BA6246" w:rsidRPr="00FB5D85" w:rsidRDefault="00BA6246" w:rsidP="00BA6246">
      <w:pPr>
        <w:spacing w:line="240" w:lineRule="auto"/>
        <w:rPr>
          <w:szCs w:val="22"/>
        </w:rPr>
      </w:pPr>
    </w:p>
    <w:p w14:paraId="22F7220B" w14:textId="77777777" w:rsidR="00BA6246" w:rsidRPr="00FB5D85" w:rsidRDefault="000B3AF4" w:rsidP="00BA6246">
      <w:pPr>
        <w:spacing w:line="240" w:lineRule="auto"/>
        <w:rPr>
          <w:i/>
          <w:szCs w:val="22"/>
        </w:rPr>
      </w:pPr>
      <w:r w:rsidRPr="00FB5D85">
        <w:rPr>
          <w:i/>
          <w:szCs w:val="22"/>
        </w:rPr>
        <w:t>Insuffisance rénale</w:t>
      </w:r>
    </w:p>
    <w:p w14:paraId="22F7220C" w14:textId="77777777" w:rsidR="00014A90" w:rsidRPr="00FB5D85" w:rsidRDefault="000B3AF4" w:rsidP="00BA6246">
      <w:pPr>
        <w:spacing w:line="240" w:lineRule="auto"/>
        <w:rPr>
          <w:szCs w:val="22"/>
        </w:rPr>
      </w:pPr>
      <w:proofErr w:type="spellStart"/>
      <w:r w:rsidRPr="00FB5D85">
        <w:t>Ogluo</w:t>
      </w:r>
      <w:proofErr w:type="spellEnd"/>
      <w:r w:rsidRPr="00FB5D85">
        <w:t xml:space="preserve"> peut être utilisé chez les patients atteints d’insuffisance rénale. Aucun ajustement de la dose n’est nécessaire.</w:t>
      </w:r>
    </w:p>
    <w:p w14:paraId="22F7220D" w14:textId="77777777" w:rsidR="00014A90" w:rsidRPr="00FB5D85" w:rsidRDefault="00014A90" w:rsidP="00BA6246">
      <w:pPr>
        <w:spacing w:line="240" w:lineRule="auto"/>
        <w:rPr>
          <w:szCs w:val="22"/>
        </w:rPr>
      </w:pPr>
    </w:p>
    <w:p w14:paraId="22F7220E" w14:textId="77777777" w:rsidR="00014A90" w:rsidRPr="00FB5D85" w:rsidRDefault="000B3AF4" w:rsidP="00014A90">
      <w:pPr>
        <w:spacing w:line="240" w:lineRule="auto"/>
        <w:rPr>
          <w:i/>
          <w:szCs w:val="22"/>
        </w:rPr>
      </w:pPr>
      <w:r w:rsidRPr="00FB5D85">
        <w:rPr>
          <w:i/>
          <w:szCs w:val="22"/>
        </w:rPr>
        <w:t>Insuffisance hépatique</w:t>
      </w:r>
    </w:p>
    <w:p w14:paraId="22F7220F" w14:textId="77777777" w:rsidR="00014A90" w:rsidRPr="00FB5D85" w:rsidRDefault="000B3AF4" w:rsidP="00014A90">
      <w:pPr>
        <w:spacing w:line="240" w:lineRule="auto"/>
        <w:rPr>
          <w:szCs w:val="22"/>
        </w:rPr>
      </w:pPr>
      <w:proofErr w:type="spellStart"/>
      <w:r w:rsidRPr="00FB5D85">
        <w:t>Ogluo</w:t>
      </w:r>
      <w:proofErr w:type="spellEnd"/>
      <w:r w:rsidRPr="00FB5D85">
        <w:t xml:space="preserve"> peut être utilisé chez les patients atteints d’insuffisance hépatique. Aucun ajustement de la dose n’est nécessaire.</w:t>
      </w:r>
    </w:p>
    <w:p w14:paraId="22F72210" w14:textId="77777777" w:rsidR="009525E0" w:rsidRPr="00FB5D85" w:rsidRDefault="009525E0" w:rsidP="00BA6246">
      <w:pPr>
        <w:spacing w:line="240" w:lineRule="auto"/>
        <w:rPr>
          <w:szCs w:val="22"/>
        </w:rPr>
      </w:pPr>
    </w:p>
    <w:p w14:paraId="22F72211" w14:textId="77777777" w:rsidR="00BA6246" w:rsidRPr="00FB5D85" w:rsidRDefault="000B3AF4" w:rsidP="00BA6246">
      <w:pPr>
        <w:spacing w:line="240" w:lineRule="auto"/>
        <w:rPr>
          <w:i/>
          <w:szCs w:val="22"/>
        </w:rPr>
      </w:pPr>
      <w:r w:rsidRPr="00FB5D85">
        <w:rPr>
          <w:i/>
          <w:szCs w:val="22"/>
        </w:rPr>
        <w:t>Population pédiatrique (&lt; 2 ans)</w:t>
      </w:r>
    </w:p>
    <w:p w14:paraId="22F72212" w14:textId="77777777" w:rsidR="00582ECA" w:rsidRPr="00FB5D85" w:rsidRDefault="000B3AF4" w:rsidP="00582ECA">
      <w:pPr>
        <w:spacing w:line="240" w:lineRule="auto"/>
        <w:rPr>
          <w:iCs/>
          <w:szCs w:val="22"/>
        </w:rPr>
      </w:pPr>
      <w:r w:rsidRPr="00FB5D85">
        <w:t>La sécurité et l’efficacité d’</w:t>
      </w:r>
      <w:proofErr w:type="spellStart"/>
      <w:r w:rsidRPr="00FB5D85">
        <w:t>Ogluo</w:t>
      </w:r>
      <w:proofErr w:type="spellEnd"/>
      <w:r w:rsidRPr="00FB5D85">
        <w:t xml:space="preserve"> chez les enfants âgés de moins de 2 ans n’ont pas été établies. Aucune donnée n’est disponible.</w:t>
      </w:r>
    </w:p>
    <w:p w14:paraId="22F72213" w14:textId="77777777" w:rsidR="00D73C0E" w:rsidRPr="00FB5D85" w:rsidRDefault="00D73C0E" w:rsidP="00BA6246">
      <w:pPr>
        <w:spacing w:line="240" w:lineRule="auto"/>
        <w:rPr>
          <w:i/>
          <w:szCs w:val="22"/>
        </w:rPr>
      </w:pPr>
    </w:p>
    <w:p w14:paraId="22F72214" w14:textId="77777777" w:rsidR="00D73C0E" w:rsidRPr="00FB5D85" w:rsidRDefault="00D73C0E" w:rsidP="00BA6246">
      <w:pPr>
        <w:spacing w:line="240" w:lineRule="auto"/>
        <w:rPr>
          <w:szCs w:val="22"/>
        </w:rPr>
      </w:pPr>
    </w:p>
    <w:p w14:paraId="22F72215" w14:textId="77777777" w:rsidR="00955A0D" w:rsidRPr="00FB5D85" w:rsidRDefault="000B3AF4" w:rsidP="00955A0D">
      <w:pPr>
        <w:spacing w:line="240" w:lineRule="auto"/>
      </w:pPr>
      <w:r w:rsidRPr="00FB5D85">
        <w:rPr>
          <w:szCs w:val="22"/>
          <w:u w:val="single"/>
        </w:rPr>
        <w:t>Mode d’administration</w:t>
      </w:r>
    </w:p>
    <w:p w14:paraId="22F72216" w14:textId="77777777" w:rsidR="00BA6246" w:rsidRPr="00FB5D85" w:rsidRDefault="00BA6246" w:rsidP="00BA6246">
      <w:pPr>
        <w:spacing w:line="240" w:lineRule="auto"/>
        <w:rPr>
          <w:szCs w:val="22"/>
          <w:u w:val="single"/>
        </w:rPr>
      </w:pPr>
    </w:p>
    <w:p w14:paraId="22F72217" w14:textId="77777777" w:rsidR="001E729F" w:rsidRPr="00FB5D85" w:rsidRDefault="000B3AF4" w:rsidP="6780D057">
      <w:pPr>
        <w:spacing w:line="240" w:lineRule="auto"/>
        <w:rPr>
          <w:szCs w:val="22"/>
        </w:rPr>
      </w:pPr>
      <w:proofErr w:type="spellStart"/>
      <w:r w:rsidRPr="00FB5D85">
        <w:t>Ogluo</w:t>
      </w:r>
      <w:proofErr w:type="spellEnd"/>
      <w:r w:rsidRPr="00FB5D85">
        <w:t>, stylo prérempli et seringue préremplie, est prévu uniquement pour injection sous-cutanée.</w:t>
      </w:r>
    </w:p>
    <w:p w14:paraId="22F72218" w14:textId="77777777" w:rsidR="001E729F" w:rsidRPr="00FB5D85" w:rsidRDefault="001E729F" w:rsidP="001E729F">
      <w:pPr>
        <w:spacing w:line="240" w:lineRule="auto"/>
        <w:rPr>
          <w:szCs w:val="22"/>
        </w:rPr>
      </w:pPr>
    </w:p>
    <w:p w14:paraId="22F72219" w14:textId="77777777" w:rsidR="001E729F" w:rsidRPr="00FB5D85" w:rsidRDefault="000B3AF4" w:rsidP="001E729F">
      <w:pPr>
        <w:spacing w:line="240" w:lineRule="auto"/>
        <w:rPr>
          <w:szCs w:val="22"/>
        </w:rPr>
      </w:pPr>
      <w:r>
        <w:t xml:space="preserve">Les </w:t>
      </w:r>
      <w:r w:rsidRPr="00FB5D85">
        <w:t>patients et à leurs aidants</w:t>
      </w:r>
      <w:r>
        <w:t xml:space="preserve"> doivent être formés aux</w:t>
      </w:r>
      <w:r w:rsidR="004B260A" w:rsidRPr="00FB5D85">
        <w:t xml:space="preserve"> signes et symptômes de l’hypoglycémie sévère. Une aide extérieure est nécessaire pour </w:t>
      </w:r>
      <w:r>
        <w:t>récupérer</w:t>
      </w:r>
      <w:r w:rsidR="004B260A" w:rsidRPr="00FB5D85">
        <w:t xml:space="preserve"> d’une hypoglycémie sévère, il convient donc d’indiquer au patient</w:t>
      </w:r>
      <w:r>
        <w:t xml:space="preserve"> la n</w:t>
      </w:r>
      <w:r w:rsidR="007E052D">
        <w:t>é</w:t>
      </w:r>
      <w:r>
        <w:t xml:space="preserve">cessité </w:t>
      </w:r>
      <w:r w:rsidR="004B260A" w:rsidRPr="00FB5D85">
        <w:t>de parler à son entourage d’</w:t>
      </w:r>
      <w:proofErr w:type="spellStart"/>
      <w:r w:rsidR="004B260A" w:rsidRPr="00FB5D85">
        <w:t>Ogluo</w:t>
      </w:r>
      <w:proofErr w:type="spellEnd"/>
      <w:r w:rsidR="004B260A" w:rsidRPr="00FB5D85">
        <w:t xml:space="preserve"> et de sa notice. Lorsqu’une hypoglycémie sévère est </w:t>
      </w:r>
      <w:r>
        <w:t>identifiée</w:t>
      </w:r>
      <w:r w:rsidR="004B260A" w:rsidRPr="00FB5D85">
        <w:t xml:space="preserve">, </w:t>
      </w:r>
      <w:proofErr w:type="spellStart"/>
      <w:r w:rsidR="004B260A" w:rsidRPr="00FB5D85">
        <w:t>Ogluo</w:t>
      </w:r>
      <w:proofErr w:type="spellEnd"/>
      <w:r w:rsidR="004B260A" w:rsidRPr="00FB5D85">
        <w:t xml:space="preserve"> doit être administré aussi rapidement que possible.</w:t>
      </w:r>
    </w:p>
    <w:p w14:paraId="22F7221A" w14:textId="77777777" w:rsidR="001E729F" w:rsidRPr="00FB5D85" w:rsidRDefault="001E729F" w:rsidP="001E729F">
      <w:pPr>
        <w:spacing w:line="240" w:lineRule="auto"/>
        <w:rPr>
          <w:szCs w:val="22"/>
        </w:rPr>
      </w:pPr>
    </w:p>
    <w:p w14:paraId="22F7221B" w14:textId="77777777" w:rsidR="001E729F" w:rsidRPr="00FB5D85" w:rsidRDefault="000B3AF4" w:rsidP="001E729F">
      <w:pPr>
        <w:spacing w:line="240" w:lineRule="auto"/>
        <w:rPr>
          <w:szCs w:val="22"/>
        </w:rPr>
      </w:pPr>
      <w:r w:rsidRPr="00FB5D85">
        <w:t xml:space="preserve">Il convient d’indiquer au patient ou à son aidant de lire la notice au moment où </w:t>
      </w:r>
      <w:proofErr w:type="spellStart"/>
      <w:r w:rsidRPr="00FB5D85">
        <w:t>Ogluo</w:t>
      </w:r>
      <w:proofErr w:type="spellEnd"/>
      <w:r w:rsidRPr="00FB5D85">
        <w:t xml:space="preserve"> leur est prescrit, en mettant l’accent sur les instructions </w:t>
      </w:r>
      <w:proofErr w:type="gramStart"/>
      <w:r w:rsidRPr="00FB5D85">
        <w:t>suivantes:</w:t>
      </w:r>
      <w:proofErr w:type="gramEnd"/>
    </w:p>
    <w:p w14:paraId="22F7221C" w14:textId="77777777" w:rsidR="001E729F" w:rsidRPr="00FB5D85" w:rsidRDefault="001E729F" w:rsidP="001E729F">
      <w:pPr>
        <w:spacing w:line="240" w:lineRule="auto"/>
        <w:rPr>
          <w:szCs w:val="22"/>
        </w:rPr>
      </w:pPr>
    </w:p>
    <w:p w14:paraId="22F7221D" w14:textId="77777777" w:rsidR="001E729F" w:rsidRPr="00FB5D85" w:rsidRDefault="000B3AF4" w:rsidP="009B23D3">
      <w:pPr>
        <w:numPr>
          <w:ilvl w:val="0"/>
          <w:numId w:val="8"/>
        </w:numPr>
        <w:tabs>
          <w:tab w:val="clear" w:pos="567"/>
        </w:tabs>
        <w:spacing w:line="240" w:lineRule="auto"/>
        <w:ind w:left="540" w:hanging="567"/>
        <w:contextualSpacing/>
        <w:rPr>
          <w:noProof/>
          <w:szCs w:val="22"/>
        </w:rPr>
      </w:pPr>
      <w:r w:rsidRPr="00FB5D85">
        <w:t>Il ne faut ouvrir le sachet plastique que lorsque le glucagon doit être administré.</w:t>
      </w:r>
    </w:p>
    <w:p w14:paraId="22F7221E" w14:textId="77777777" w:rsidR="001E729F" w:rsidRPr="00FB5D85" w:rsidRDefault="000B3AF4" w:rsidP="009B23D3">
      <w:pPr>
        <w:numPr>
          <w:ilvl w:val="0"/>
          <w:numId w:val="8"/>
        </w:numPr>
        <w:tabs>
          <w:tab w:val="clear" w:pos="567"/>
        </w:tabs>
        <w:spacing w:line="240" w:lineRule="auto"/>
        <w:ind w:left="540" w:hanging="567"/>
        <w:contextualSpacing/>
        <w:rPr>
          <w:noProof/>
          <w:szCs w:val="22"/>
        </w:rPr>
      </w:pPr>
      <w:r w:rsidRPr="00FB5D85">
        <w:t>Le médicament doit être administré conformément aux instructions imprimées sur l’étiquette du sachet plastique, l’emballage ou la notice.</w:t>
      </w:r>
    </w:p>
    <w:p w14:paraId="22F7221F" w14:textId="77777777" w:rsidR="001E729F" w:rsidRPr="00FB5D85" w:rsidRDefault="000B3AF4" w:rsidP="009B23D3">
      <w:pPr>
        <w:numPr>
          <w:ilvl w:val="0"/>
          <w:numId w:val="8"/>
        </w:numPr>
        <w:tabs>
          <w:tab w:val="clear" w:pos="567"/>
        </w:tabs>
        <w:spacing w:line="240" w:lineRule="auto"/>
        <w:ind w:left="540" w:hanging="567"/>
        <w:contextualSpacing/>
        <w:rPr>
          <w:noProof/>
          <w:szCs w:val="22"/>
        </w:rPr>
      </w:pPr>
      <w:r w:rsidRPr="00FB5D85">
        <w:t>La solution doit faire l’objet d’une inspection visuelle avant administration. La solution doit être transparente, incolore à jaune pâle et ne contenir aucune particule. Si la solution est décolorée ou contient des particules, le médicament ne doit pas être utilisé.</w:t>
      </w:r>
    </w:p>
    <w:p w14:paraId="22F72220" w14:textId="77777777" w:rsidR="001E729F" w:rsidRPr="00FB5D85" w:rsidRDefault="000B3AF4" w:rsidP="009B23D3">
      <w:pPr>
        <w:numPr>
          <w:ilvl w:val="0"/>
          <w:numId w:val="8"/>
        </w:numPr>
        <w:tabs>
          <w:tab w:val="clear" w:pos="567"/>
        </w:tabs>
        <w:spacing w:line="240" w:lineRule="auto"/>
        <w:ind w:left="540" w:hanging="567"/>
        <w:contextualSpacing/>
        <w:rPr>
          <w:noProof/>
          <w:szCs w:val="22"/>
        </w:rPr>
      </w:pPr>
      <w:r w:rsidRPr="00FB5D85">
        <w:t xml:space="preserve">Il convient de retirer tout vêtement </w:t>
      </w:r>
      <w:r w:rsidR="00D537B5">
        <w:t>couvrant le</w:t>
      </w:r>
      <w:r w:rsidRPr="00FB5D85">
        <w:t xml:space="preserve"> site d’injection. L’injection est à administrer en bas de l’abdomen, sur la partie externe de la cuisse ou sur la partie externe du haut du bras.</w:t>
      </w:r>
    </w:p>
    <w:p w14:paraId="22F72221" w14:textId="77777777" w:rsidR="001E729F" w:rsidRPr="00FB5D85" w:rsidRDefault="000B3AF4" w:rsidP="009B23D3">
      <w:pPr>
        <w:numPr>
          <w:ilvl w:val="0"/>
          <w:numId w:val="8"/>
        </w:numPr>
        <w:tabs>
          <w:tab w:val="clear" w:pos="567"/>
        </w:tabs>
        <w:spacing w:line="240" w:lineRule="auto"/>
        <w:ind w:left="540" w:hanging="567"/>
        <w:contextualSpacing/>
        <w:rPr>
          <w:noProof/>
          <w:szCs w:val="22"/>
        </w:rPr>
      </w:pPr>
      <w:r w:rsidRPr="00FB5D85">
        <w:lastRenderedPageBreak/>
        <w:t>Les secours doivent être appelés immédiatement après l’administration de la dose, même si le patient n’est pas inconscient.</w:t>
      </w:r>
    </w:p>
    <w:p w14:paraId="22F72222" w14:textId="77777777" w:rsidR="00966BFF" w:rsidRPr="00FB5D85" w:rsidRDefault="000B3AF4" w:rsidP="000D78FC">
      <w:pPr>
        <w:numPr>
          <w:ilvl w:val="0"/>
          <w:numId w:val="8"/>
        </w:numPr>
        <w:tabs>
          <w:tab w:val="clear" w:pos="567"/>
        </w:tabs>
        <w:spacing w:line="240" w:lineRule="auto"/>
        <w:ind w:left="540" w:hanging="567"/>
        <w:contextualSpacing/>
      </w:pPr>
      <w:r w:rsidRPr="00FB5D85">
        <w:t>Chaque dispositif contient une dose unique de glucagon et ne peut pas être réutilisé.</w:t>
      </w:r>
    </w:p>
    <w:p w14:paraId="22F72223" w14:textId="77777777" w:rsidR="00BA6246" w:rsidRPr="00FB5D85" w:rsidRDefault="00BA6246" w:rsidP="00204AAB">
      <w:pPr>
        <w:spacing w:line="240" w:lineRule="auto"/>
        <w:ind w:left="567" w:hanging="567"/>
        <w:rPr>
          <w:b/>
          <w:noProof/>
          <w:szCs w:val="22"/>
        </w:rPr>
      </w:pPr>
    </w:p>
    <w:p w14:paraId="22F72224" w14:textId="77777777" w:rsidR="00812D16" w:rsidRPr="00FB5D85" w:rsidRDefault="000B3AF4" w:rsidP="00530E6E">
      <w:pPr>
        <w:pStyle w:val="Style5"/>
      </w:pPr>
      <w:r w:rsidRPr="00FB5D85">
        <w:t>Contre-indications</w:t>
      </w:r>
    </w:p>
    <w:p w14:paraId="22F72225" w14:textId="77777777" w:rsidR="00812D16" w:rsidRPr="00FB5D85" w:rsidRDefault="00812D16" w:rsidP="00204AAB">
      <w:pPr>
        <w:spacing w:line="240" w:lineRule="auto"/>
        <w:rPr>
          <w:noProof/>
          <w:szCs w:val="22"/>
        </w:rPr>
      </w:pPr>
    </w:p>
    <w:p w14:paraId="22F72226" w14:textId="77777777" w:rsidR="00BA6246" w:rsidRPr="00FB5D85" w:rsidRDefault="000B3AF4" w:rsidP="00BA6246">
      <w:pPr>
        <w:widowControl w:val="0"/>
        <w:tabs>
          <w:tab w:val="clear" w:pos="567"/>
        </w:tabs>
        <w:spacing w:line="240" w:lineRule="auto"/>
        <w:rPr>
          <w:spacing w:val="-2"/>
          <w:szCs w:val="22"/>
        </w:rPr>
      </w:pPr>
      <w:r w:rsidRPr="00FB5D85">
        <w:t>Hypersensibilité à la substance active ou à l’un des excipients mentionnés à la rubrique 6.1.</w:t>
      </w:r>
    </w:p>
    <w:p w14:paraId="22F72227" w14:textId="77777777" w:rsidR="00BA6246" w:rsidRPr="00FB5D85" w:rsidRDefault="00BA6246" w:rsidP="00BA6246">
      <w:pPr>
        <w:widowControl w:val="0"/>
        <w:tabs>
          <w:tab w:val="clear" w:pos="567"/>
        </w:tabs>
        <w:spacing w:line="240" w:lineRule="auto"/>
        <w:rPr>
          <w:spacing w:val="-2"/>
          <w:szCs w:val="22"/>
        </w:rPr>
      </w:pPr>
    </w:p>
    <w:p w14:paraId="22F72228" w14:textId="77777777" w:rsidR="00BA6246" w:rsidRPr="00FB5D85" w:rsidRDefault="000B3AF4" w:rsidP="0097077B">
      <w:pPr>
        <w:spacing w:line="240" w:lineRule="auto"/>
        <w:rPr>
          <w:noProof/>
          <w:szCs w:val="22"/>
        </w:rPr>
      </w:pPr>
      <w:r w:rsidRPr="00FB5D85">
        <w:t>Phéochromocytome.</w:t>
      </w:r>
    </w:p>
    <w:p w14:paraId="22F72229" w14:textId="77777777" w:rsidR="00812D16" w:rsidRPr="00FB5D85" w:rsidRDefault="00812D16" w:rsidP="00204AAB">
      <w:pPr>
        <w:spacing w:line="240" w:lineRule="auto"/>
        <w:rPr>
          <w:noProof/>
          <w:szCs w:val="22"/>
        </w:rPr>
      </w:pPr>
    </w:p>
    <w:p w14:paraId="22F7222A" w14:textId="77777777" w:rsidR="00812D16" w:rsidRPr="00FB5D85" w:rsidRDefault="000B3AF4" w:rsidP="00530E6E">
      <w:pPr>
        <w:pStyle w:val="Style5"/>
      </w:pPr>
      <w:r w:rsidRPr="00FB5D85">
        <w:t>Mises en garde spéciales et précautions d’emploi</w:t>
      </w:r>
    </w:p>
    <w:p w14:paraId="22F7222B" w14:textId="77777777" w:rsidR="00812D16" w:rsidRPr="00FB5D85" w:rsidRDefault="00812D16" w:rsidP="00204AAB">
      <w:pPr>
        <w:spacing w:line="240" w:lineRule="auto"/>
        <w:ind w:left="567" w:hanging="567"/>
        <w:rPr>
          <w:b/>
          <w:noProof/>
          <w:szCs w:val="22"/>
        </w:rPr>
      </w:pPr>
    </w:p>
    <w:p w14:paraId="22F7222C" w14:textId="77777777" w:rsidR="00724136" w:rsidRPr="00FB5D85" w:rsidRDefault="000B3AF4" w:rsidP="00724136">
      <w:pPr>
        <w:rPr>
          <w:noProof/>
          <w:u w:val="single"/>
        </w:rPr>
      </w:pPr>
      <w:r w:rsidRPr="00FB5D85">
        <w:rPr>
          <w:u w:val="single"/>
        </w:rPr>
        <w:t>Réserves de glycogène et hypoglycémie</w:t>
      </w:r>
    </w:p>
    <w:p w14:paraId="22F7222D" w14:textId="77777777" w:rsidR="00724136" w:rsidRPr="00FB5D85" w:rsidRDefault="00724136" w:rsidP="007C07DC">
      <w:pPr>
        <w:rPr>
          <w:noProof/>
        </w:rPr>
      </w:pPr>
    </w:p>
    <w:p w14:paraId="22F7222E" w14:textId="77777777" w:rsidR="00812D16" w:rsidRPr="00FB5D85" w:rsidRDefault="000B3AF4" w:rsidP="007C07DC">
      <w:pPr>
        <w:rPr>
          <w:noProof/>
        </w:rPr>
      </w:pPr>
      <w:r w:rsidRPr="00FB5D85">
        <w:t>Afin de prévenir une récidive de l’hypoglycémie, des glucides oraux doivent être administrés pour restaurer le glycogène hépatique une fois que le patient a répondu au traitement.</w:t>
      </w:r>
    </w:p>
    <w:p w14:paraId="22F7222F" w14:textId="77777777" w:rsidR="007C07DC" w:rsidRPr="00FB5D85" w:rsidRDefault="007C07DC" w:rsidP="007C07DC">
      <w:pPr>
        <w:rPr>
          <w:noProof/>
        </w:rPr>
      </w:pPr>
    </w:p>
    <w:p w14:paraId="22F72230" w14:textId="77777777" w:rsidR="007C07DC" w:rsidRPr="00FB5D85" w:rsidRDefault="000B3AF4" w:rsidP="007C07DC">
      <w:pPr>
        <w:rPr>
          <w:noProof/>
        </w:rPr>
      </w:pPr>
      <w:r w:rsidRPr="00FB5D85">
        <w:t>Le glucagon ne sera pas efficace chez les patients dépourvus de glycogène hépatique. C’est pourquoi le glucagon n’a que peu ou pas d’effet si le patient a jeûné pendant une période prolongée ou souffre d’insuffisance surrénale, d’hypoglycémie chronique ou d’hypoglycémie induite par l’alcool.</w:t>
      </w:r>
    </w:p>
    <w:p w14:paraId="22F72231" w14:textId="77777777" w:rsidR="007C07DC" w:rsidRPr="00FB5D85" w:rsidRDefault="007C07DC" w:rsidP="007C07DC">
      <w:pPr>
        <w:rPr>
          <w:noProof/>
        </w:rPr>
      </w:pPr>
    </w:p>
    <w:p w14:paraId="22F72232" w14:textId="77777777" w:rsidR="007C07DC" w:rsidRPr="00FB5D85" w:rsidRDefault="000B3AF4" w:rsidP="007C07DC">
      <w:pPr>
        <w:rPr>
          <w:noProof/>
        </w:rPr>
      </w:pPr>
      <w:r w:rsidRPr="00FB5D85">
        <w:t>Contrairement à l’adrénaline, le glucagon n’a aucun effet sur la phosphorylase musculaire et ne favorise donc pas le transport des glucides depuis les réserves bien plus importantes de glycogène présentes dans le muscle squelettique.</w:t>
      </w:r>
    </w:p>
    <w:p w14:paraId="22F72233" w14:textId="77777777" w:rsidR="00EB4062" w:rsidRPr="00FB5D85" w:rsidRDefault="00EB4062" w:rsidP="007C07DC">
      <w:pPr>
        <w:rPr>
          <w:noProof/>
        </w:rPr>
      </w:pPr>
    </w:p>
    <w:p w14:paraId="22F72234" w14:textId="77777777" w:rsidR="00D2118C" w:rsidRPr="00FB5D85" w:rsidRDefault="000B3AF4" w:rsidP="00D2118C">
      <w:pPr>
        <w:rPr>
          <w:noProof/>
          <w:u w:val="single"/>
        </w:rPr>
      </w:pPr>
      <w:proofErr w:type="spellStart"/>
      <w:r w:rsidRPr="00FB5D85">
        <w:rPr>
          <w:u w:val="single"/>
        </w:rPr>
        <w:t>Insulinome</w:t>
      </w:r>
      <w:proofErr w:type="spellEnd"/>
    </w:p>
    <w:p w14:paraId="22F72235" w14:textId="77777777" w:rsidR="00D2118C" w:rsidRPr="00FB5D85" w:rsidRDefault="00D2118C" w:rsidP="007C07DC">
      <w:pPr>
        <w:rPr>
          <w:noProof/>
        </w:rPr>
      </w:pPr>
    </w:p>
    <w:p w14:paraId="22F72236" w14:textId="77777777" w:rsidR="00AB1E52" w:rsidRPr="00FB5D85" w:rsidRDefault="000B3AF4" w:rsidP="00AB1E52">
      <w:pPr>
        <w:rPr>
          <w:noProof/>
        </w:rPr>
      </w:pPr>
      <w:r w:rsidRPr="00FB5D85">
        <w:t>Chez les patients atteints d’</w:t>
      </w:r>
      <w:proofErr w:type="spellStart"/>
      <w:r w:rsidRPr="00FB5D85">
        <w:t>insulinome</w:t>
      </w:r>
      <w:proofErr w:type="spellEnd"/>
      <w:r w:rsidRPr="00FB5D85">
        <w:t>, l’administration de glucagon peut commencer par entraîner une augmentation de la glycémie. Toutefois, l’administration de glucagon peut directement ou indirectement (par le biais d’une augmentation initiale de la glycémie) stimuler la libération d’insuline par l’</w:t>
      </w:r>
      <w:proofErr w:type="spellStart"/>
      <w:r w:rsidRPr="00FB5D85">
        <w:t>insulinome</w:t>
      </w:r>
      <w:proofErr w:type="spellEnd"/>
      <w:r w:rsidRPr="00FB5D85">
        <w:t xml:space="preserve"> qui deviendra excessive et entraînera une hypoglycémie. Il convient d’administrer du glucose par voie orale ou intraveineuse aux patients qui développent des symptômes d’hypoglycémie après l’administration de glucagon.</w:t>
      </w:r>
    </w:p>
    <w:p w14:paraId="22F72237" w14:textId="77777777" w:rsidR="00AB1E52" w:rsidRPr="00FB5D85" w:rsidRDefault="00AB1E52" w:rsidP="007C07DC">
      <w:pPr>
        <w:rPr>
          <w:noProof/>
        </w:rPr>
      </w:pPr>
    </w:p>
    <w:p w14:paraId="22F72238" w14:textId="77777777" w:rsidR="00EB4062" w:rsidRPr="00FB5D85" w:rsidRDefault="000B3AF4" w:rsidP="007C07DC">
      <w:pPr>
        <w:rPr>
          <w:noProof/>
        </w:rPr>
      </w:pPr>
      <w:r w:rsidRPr="00FB5D85">
        <w:t xml:space="preserve">Il convient également de faire montre de prudence chez les patients atteints de </w:t>
      </w:r>
      <w:proofErr w:type="spellStart"/>
      <w:r w:rsidRPr="00FB5D85">
        <w:t>glucagonome</w:t>
      </w:r>
      <w:proofErr w:type="spellEnd"/>
      <w:r w:rsidRPr="00FB5D85">
        <w:t>.</w:t>
      </w:r>
    </w:p>
    <w:p w14:paraId="22F72239" w14:textId="77777777" w:rsidR="00176BEC" w:rsidRPr="00FB5D85" w:rsidRDefault="00176BEC" w:rsidP="007C07DC">
      <w:pPr>
        <w:rPr>
          <w:noProof/>
        </w:rPr>
      </w:pPr>
    </w:p>
    <w:p w14:paraId="22F7223A" w14:textId="77777777" w:rsidR="00176BEC" w:rsidRPr="00FB5D85" w:rsidRDefault="000B3AF4" w:rsidP="007C07DC">
      <w:pPr>
        <w:rPr>
          <w:noProof/>
          <w:u w:val="single"/>
        </w:rPr>
      </w:pPr>
      <w:r w:rsidRPr="00FB5D85">
        <w:rPr>
          <w:u w:val="single"/>
        </w:rPr>
        <w:t>Temps de récupération</w:t>
      </w:r>
    </w:p>
    <w:p w14:paraId="22F7223B" w14:textId="77777777" w:rsidR="005B1AE6" w:rsidRPr="00FB5D85" w:rsidRDefault="005B1AE6" w:rsidP="007C07DC">
      <w:pPr>
        <w:rPr>
          <w:noProof/>
          <w:u w:val="single"/>
        </w:rPr>
      </w:pPr>
    </w:p>
    <w:p w14:paraId="22F7223C" w14:textId="77777777" w:rsidR="0022199E" w:rsidRPr="00FB5D85" w:rsidRDefault="000B3AF4" w:rsidP="007C07DC">
      <w:pPr>
        <w:rPr>
          <w:noProof/>
        </w:rPr>
      </w:pPr>
      <w:r w:rsidRPr="00FB5D85">
        <w:t>Veuillez tenir compte du fait que chez environ 15 % des participants à l’étude pivot, le glucose a été récupéré après un délai supérieur ou égal à 20 minutes.</w:t>
      </w:r>
    </w:p>
    <w:p w14:paraId="22F7223D" w14:textId="77777777" w:rsidR="005B757A" w:rsidRPr="00FB5D85" w:rsidRDefault="005B757A" w:rsidP="007C07DC">
      <w:pPr>
        <w:rPr>
          <w:noProof/>
        </w:rPr>
      </w:pPr>
    </w:p>
    <w:p w14:paraId="22F7223E" w14:textId="77777777" w:rsidR="00812D16" w:rsidRPr="00FB5D85" w:rsidRDefault="000B3AF4" w:rsidP="00530E6E">
      <w:pPr>
        <w:pStyle w:val="Style5"/>
      </w:pPr>
      <w:r w:rsidRPr="00FB5D85">
        <w:t>Interactions avec d’autres médicaments et autres formes d’interactions</w:t>
      </w:r>
    </w:p>
    <w:p w14:paraId="22F7223F" w14:textId="77777777" w:rsidR="00812D16" w:rsidRPr="00FB5D85" w:rsidRDefault="00812D16" w:rsidP="00204AAB">
      <w:pPr>
        <w:spacing w:line="240" w:lineRule="auto"/>
        <w:rPr>
          <w:noProof/>
          <w:szCs w:val="22"/>
        </w:rPr>
      </w:pPr>
    </w:p>
    <w:p w14:paraId="22F72240" w14:textId="77777777" w:rsidR="007D32F7" w:rsidRPr="00FB5D85" w:rsidRDefault="000B3AF4" w:rsidP="00204AAB">
      <w:pPr>
        <w:spacing w:line="240" w:lineRule="auto"/>
        <w:rPr>
          <w:noProof/>
          <w:szCs w:val="22"/>
        </w:rPr>
      </w:pPr>
      <w:r w:rsidRPr="00FB5D85">
        <w:t>Aucune étude d’interaction n’a été réalisée.</w:t>
      </w:r>
    </w:p>
    <w:p w14:paraId="22F72241" w14:textId="77777777" w:rsidR="007D32F7" w:rsidRPr="00FB5D85" w:rsidRDefault="007D32F7" w:rsidP="00204AAB">
      <w:pPr>
        <w:spacing w:line="240" w:lineRule="auto"/>
        <w:rPr>
          <w:noProof/>
          <w:szCs w:val="22"/>
        </w:rPr>
      </w:pPr>
    </w:p>
    <w:p w14:paraId="22F72242" w14:textId="77777777" w:rsidR="00BA6246" w:rsidRPr="00FB5D85" w:rsidRDefault="000B3AF4" w:rsidP="00BA6246">
      <w:pPr>
        <w:spacing w:line="240" w:lineRule="auto"/>
        <w:rPr>
          <w:iCs/>
          <w:noProof/>
          <w:szCs w:val="22"/>
          <w:u w:val="single"/>
        </w:rPr>
      </w:pPr>
      <w:r w:rsidRPr="00FB5D85">
        <w:rPr>
          <w:iCs/>
          <w:szCs w:val="22"/>
          <w:u w:val="single"/>
        </w:rPr>
        <w:t>Insuline</w:t>
      </w:r>
    </w:p>
    <w:p w14:paraId="22F72243" w14:textId="77777777" w:rsidR="0033148B" w:rsidRPr="00FB5D85" w:rsidRDefault="0033148B" w:rsidP="00BA6246">
      <w:pPr>
        <w:spacing w:line="240" w:lineRule="auto"/>
        <w:rPr>
          <w:iCs/>
          <w:noProof/>
          <w:szCs w:val="22"/>
          <w:u w:val="single"/>
          <w:lang w:val="fr-LU"/>
        </w:rPr>
      </w:pPr>
    </w:p>
    <w:p w14:paraId="22F72244" w14:textId="77777777" w:rsidR="00BA6246" w:rsidRPr="00FB5D85" w:rsidRDefault="000B3AF4" w:rsidP="00BA6246">
      <w:pPr>
        <w:spacing w:line="240" w:lineRule="auto"/>
        <w:rPr>
          <w:noProof/>
          <w:szCs w:val="22"/>
        </w:rPr>
      </w:pPr>
      <w:r w:rsidRPr="00FB5D85">
        <w:t>L’insuline réagit de façon antagoniste avec le glucagon.</w:t>
      </w:r>
    </w:p>
    <w:p w14:paraId="22F72245" w14:textId="77777777" w:rsidR="00BA6246" w:rsidRPr="00FB5D85" w:rsidRDefault="00BA6246" w:rsidP="00BA6246">
      <w:pPr>
        <w:spacing w:line="240" w:lineRule="auto"/>
        <w:rPr>
          <w:noProof/>
          <w:szCs w:val="22"/>
        </w:rPr>
      </w:pPr>
    </w:p>
    <w:p w14:paraId="22F72246" w14:textId="77777777" w:rsidR="00BA6246" w:rsidRPr="00FB5D85" w:rsidRDefault="000B3AF4" w:rsidP="00BA6246">
      <w:pPr>
        <w:spacing w:line="240" w:lineRule="auto"/>
        <w:rPr>
          <w:iCs/>
          <w:noProof/>
          <w:szCs w:val="22"/>
          <w:u w:val="single"/>
        </w:rPr>
      </w:pPr>
      <w:proofErr w:type="spellStart"/>
      <w:r w:rsidRPr="00FB5D85">
        <w:rPr>
          <w:iCs/>
          <w:szCs w:val="22"/>
          <w:u w:val="single"/>
        </w:rPr>
        <w:t>Indométhacine</w:t>
      </w:r>
      <w:proofErr w:type="spellEnd"/>
    </w:p>
    <w:p w14:paraId="22F72247" w14:textId="77777777" w:rsidR="00D34A0C" w:rsidRPr="00FB5D85" w:rsidRDefault="00D34A0C" w:rsidP="00BA6246">
      <w:pPr>
        <w:spacing w:line="240" w:lineRule="auto"/>
        <w:rPr>
          <w:iCs/>
          <w:noProof/>
          <w:szCs w:val="22"/>
          <w:u w:val="single"/>
          <w:lang w:val="fr-LU"/>
        </w:rPr>
      </w:pPr>
    </w:p>
    <w:p w14:paraId="22F72248" w14:textId="77777777" w:rsidR="00BA6246" w:rsidRPr="00FB5D85" w:rsidRDefault="000B3AF4" w:rsidP="00BA6246">
      <w:pPr>
        <w:spacing w:line="240" w:lineRule="auto"/>
        <w:rPr>
          <w:noProof/>
          <w:szCs w:val="22"/>
        </w:rPr>
      </w:pPr>
      <w:r w:rsidRPr="00FB5D85">
        <w:t>En cas d’utilisation concomitante d’</w:t>
      </w:r>
      <w:proofErr w:type="spellStart"/>
      <w:r w:rsidRPr="00FB5D85">
        <w:t>indométhacine</w:t>
      </w:r>
      <w:proofErr w:type="spellEnd"/>
      <w:r w:rsidRPr="00FB5D85">
        <w:t>, le glucagon peut perdre sa capacité à augmenter la glycémie voire, paradoxalement, entraîner une hypoglycémie.</w:t>
      </w:r>
    </w:p>
    <w:p w14:paraId="22F72249" w14:textId="77777777" w:rsidR="00BA6246" w:rsidRPr="00FB5D85" w:rsidRDefault="00BA6246" w:rsidP="00BA6246">
      <w:pPr>
        <w:spacing w:line="240" w:lineRule="auto"/>
        <w:rPr>
          <w:noProof/>
          <w:szCs w:val="22"/>
        </w:rPr>
      </w:pPr>
    </w:p>
    <w:p w14:paraId="22F7224A" w14:textId="77777777" w:rsidR="00BA6246" w:rsidRPr="00FB5D85" w:rsidRDefault="000B3AF4" w:rsidP="00BA6246">
      <w:pPr>
        <w:spacing w:line="240" w:lineRule="auto"/>
        <w:rPr>
          <w:iCs/>
          <w:noProof/>
          <w:szCs w:val="22"/>
          <w:u w:val="single"/>
        </w:rPr>
      </w:pPr>
      <w:r w:rsidRPr="00FB5D85">
        <w:rPr>
          <w:iCs/>
          <w:szCs w:val="22"/>
          <w:u w:val="single"/>
        </w:rPr>
        <w:t>Warfarine</w:t>
      </w:r>
    </w:p>
    <w:p w14:paraId="22F7224B" w14:textId="77777777" w:rsidR="00D34A0C" w:rsidRPr="00FB5D85" w:rsidRDefault="00D34A0C" w:rsidP="00BA6246">
      <w:pPr>
        <w:spacing w:line="240" w:lineRule="auto"/>
        <w:rPr>
          <w:iCs/>
          <w:noProof/>
          <w:szCs w:val="22"/>
          <w:u w:val="single"/>
          <w:lang w:val="fr-LU"/>
        </w:rPr>
      </w:pPr>
    </w:p>
    <w:p w14:paraId="22F7224C" w14:textId="77777777" w:rsidR="00BA6246" w:rsidRPr="00FB5D85" w:rsidRDefault="000B3AF4" w:rsidP="00BA6246">
      <w:pPr>
        <w:spacing w:line="240" w:lineRule="auto"/>
        <w:rPr>
          <w:noProof/>
          <w:szCs w:val="22"/>
        </w:rPr>
      </w:pPr>
      <w:r w:rsidRPr="00FB5D85">
        <w:t xml:space="preserve">Le glucagon peut </w:t>
      </w:r>
      <w:proofErr w:type="gramStart"/>
      <w:r w:rsidR="00D537B5">
        <w:t xml:space="preserve">augmenter </w:t>
      </w:r>
      <w:r w:rsidRPr="00FB5D85">
        <w:t xml:space="preserve"> l’effet</w:t>
      </w:r>
      <w:proofErr w:type="gramEnd"/>
      <w:r w:rsidRPr="00FB5D85">
        <w:t xml:space="preserve"> anticoagulant de la warfarine.</w:t>
      </w:r>
    </w:p>
    <w:p w14:paraId="22F7224D" w14:textId="77777777" w:rsidR="00BA6246" w:rsidRPr="00FB5D85" w:rsidRDefault="00BA6246" w:rsidP="00BA6246">
      <w:pPr>
        <w:spacing w:line="240" w:lineRule="auto"/>
        <w:rPr>
          <w:noProof/>
          <w:szCs w:val="22"/>
        </w:rPr>
      </w:pPr>
    </w:p>
    <w:p w14:paraId="22F7224E" w14:textId="77777777" w:rsidR="00BA6246" w:rsidRPr="00FB5D85" w:rsidRDefault="000B3AF4" w:rsidP="00BA6246">
      <w:pPr>
        <w:spacing w:line="240" w:lineRule="auto"/>
        <w:rPr>
          <w:iCs/>
          <w:noProof/>
          <w:szCs w:val="22"/>
          <w:u w:val="single"/>
        </w:rPr>
      </w:pPr>
      <w:r w:rsidRPr="00FB5D85">
        <w:rPr>
          <w:iCs/>
          <w:szCs w:val="22"/>
          <w:u w:val="single"/>
        </w:rPr>
        <w:t>Bêta-bloquants</w:t>
      </w:r>
    </w:p>
    <w:p w14:paraId="22F7224F" w14:textId="77777777" w:rsidR="00D34A0C" w:rsidRPr="00FB5D85" w:rsidRDefault="00D34A0C" w:rsidP="00BA6246">
      <w:pPr>
        <w:spacing w:line="240" w:lineRule="auto"/>
        <w:rPr>
          <w:iCs/>
          <w:noProof/>
          <w:szCs w:val="22"/>
          <w:u w:val="single"/>
          <w:lang w:val="fr-LU"/>
        </w:rPr>
      </w:pPr>
    </w:p>
    <w:p w14:paraId="22F72250" w14:textId="77777777" w:rsidR="00BA6246" w:rsidRPr="00FB5D85" w:rsidRDefault="000B3AF4" w:rsidP="00BA6246">
      <w:pPr>
        <w:spacing w:line="240" w:lineRule="auto"/>
        <w:rPr>
          <w:noProof/>
          <w:szCs w:val="22"/>
        </w:rPr>
      </w:pPr>
      <w:r w:rsidRPr="00FB5D85">
        <w:t>Il est possible que les patients sous bêta-bloquants présentent une augmentation plus importante aussi bien du pouls que de la pression artérielle, augmentation qui sera temporaire compte tenu de la demi-vie courte du glucagon. L’augmentation de la pression artérielle et de la fréquence d</w:t>
      </w:r>
      <w:r w:rsidR="0003406B">
        <w:t>u</w:t>
      </w:r>
      <w:r w:rsidRPr="00FB5D85">
        <w:t xml:space="preserve"> pouls pourra nécessiter une prise en charge chez les patients atteints de maladie coronarienne.</w:t>
      </w:r>
    </w:p>
    <w:p w14:paraId="22F72251" w14:textId="77777777" w:rsidR="00304C79" w:rsidRPr="00FB5D85" w:rsidRDefault="00304C79" w:rsidP="00BA6246">
      <w:pPr>
        <w:spacing w:line="240" w:lineRule="auto"/>
        <w:rPr>
          <w:noProof/>
          <w:szCs w:val="22"/>
          <w:lang w:val="fr-LU"/>
        </w:rPr>
      </w:pPr>
    </w:p>
    <w:p w14:paraId="22F72252" w14:textId="77777777" w:rsidR="00812D16" w:rsidRPr="00FB5D85" w:rsidRDefault="000B3AF4" w:rsidP="00530E6E">
      <w:pPr>
        <w:pStyle w:val="Style5"/>
      </w:pPr>
      <w:r w:rsidRPr="00FB5D85">
        <w:t>Fertilité, grossesse et allaitement</w:t>
      </w:r>
    </w:p>
    <w:p w14:paraId="22F72253" w14:textId="77777777" w:rsidR="00812D16" w:rsidRPr="00FB5D85" w:rsidRDefault="00812D16" w:rsidP="00670D14">
      <w:pPr>
        <w:keepNext/>
        <w:spacing w:line="240" w:lineRule="auto"/>
        <w:rPr>
          <w:noProof/>
          <w:szCs w:val="22"/>
        </w:rPr>
      </w:pPr>
    </w:p>
    <w:p w14:paraId="22F72254" w14:textId="77777777" w:rsidR="00747297" w:rsidRPr="00FB5D85" w:rsidRDefault="000B3AF4" w:rsidP="00747297">
      <w:pPr>
        <w:spacing w:line="240" w:lineRule="auto"/>
        <w:rPr>
          <w:noProof/>
          <w:szCs w:val="22"/>
          <w:u w:val="single"/>
        </w:rPr>
      </w:pPr>
      <w:r w:rsidRPr="00FB5D85">
        <w:rPr>
          <w:szCs w:val="22"/>
          <w:u w:val="single"/>
        </w:rPr>
        <w:t>Grossesse</w:t>
      </w:r>
    </w:p>
    <w:p w14:paraId="22F72255" w14:textId="77777777" w:rsidR="00FB61F6" w:rsidRPr="00FB5D85" w:rsidRDefault="00FB61F6" w:rsidP="00747297">
      <w:pPr>
        <w:spacing w:line="240" w:lineRule="auto"/>
        <w:rPr>
          <w:noProof/>
          <w:szCs w:val="22"/>
          <w:u w:val="single"/>
          <w:lang w:val="en-US"/>
        </w:rPr>
      </w:pPr>
    </w:p>
    <w:p w14:paraId="22F72256" w14:textId="77777777" w:rsidR="00747297" w:rsidRPr="00FB5D85" w:rsidRDefault="000B3AF4" w:rsidP="00747297">
      <w:pPr>
        <w:spacing w:line="240" w:lineRule="auto"/>
        <w:rPr>
          <w:noProof/>
          <w:szCs w:val="22"/>
        </w:rPr>
      </w:pPr>
      <w:r w:rsidRPr="00FB5D85">
        <w:t xml:space="preserve">Le glucagon ne passe pas la barrière </w:t>
      </w:r>
      <w:r w:rsidR="0003406B">
        <w:t>placentaire humaine</w:t>
      </w:r>
      <w:r w:rsidRPr="00FB5D85">
        <w:t xml:space="preserve">. L’utilisation de glucagon a été rapportée chez des femmes enceintes </w:t>
      </w:r>
      <w:r w:rsidR="0003406B">
        <w:t>diabétiques</w:t>
      </w:r>
      <w:r w:rsidRPr="00FB5D85">
        <w:t xml:space="preserve"> et aucun effet </w:t>
      </w:r>
      <w:r w:rsidR="0003406B">
        <w:t>délétère</w:t>
      </w:r>
      <w:r w:rsidR="0003406B" w:rsidRPr="00FB5D85">
        <w:t xml:space="preserve"> </w:t>
      </w:r>
      <w:r w:rsidRPr="00FB5D85">
        <w:t xml:space="preserve">sur le déroulement de la grossesse et la santé de l’enfant à naître ou du nouveau-né n’a été observé. </w:t>
      </w:r>
      <w:proofErr w:type="spellStart"/>
      <w:r w:rsidRPr="00FB5D85">
        <w:t>Ogluo</w:t>
      </w:r>
      <w:proofErr w:type="spellEnd"/>
      <w:r w:rsidRPr="00FB5D85">
        <w:t xml:space="preserve"> peut être utilisé au cours de la grossesse.</w:t>
      </w:r>
    </w:p>
    <w:p w14:paraId="22F72257" w14:textId="77777777" w:rsidR="00747297" w:rsidRPr="00FB5D85" w:rsidRDefault="00747297" w:rsidP="00747297">
      <w:pPr>
        <w:spacing w:line="240" w:lineRule="auto"/>
        <w:rPr>
          <w:noProof/>
          <w:szCs w:val="22"/>
          <w:lang w:val="fr-LU"/>
        </w:rPr>
      </w:pPr>
    </w:p>
    <w:p w14:paraId="22F72258" w14:textId="77777777" w:rsidR="00747297" w:rsidRPr="00FB5D85" w:rsidRDefault="000B3AF4" w:rsidP="00747297">
      <w:pPr>
        <w:spacing w:line="240" w:lineRule="auto"/>
        <w:rPr>
          <w:noProof/>
          <w:szCs w:val="22"/>
          <w:u w:val="single"/>
        </w:rPr>
      </w:pPr>
      <w:r w:rsidRPr="00FB5D85">
        <w:rPr>
          <w:szCs w:val="22"/>
          <w:u w:val="single"/>
        </w:rPr>
        <w:t>Allaitement</w:t>
      </w:r>
    </w:p>
    <w:p w14:paraId="22F72259" w14:textId="77777777" w:rsidR="00FB61F6" w:rsidRPr="00FB5D85" w:rsidRDefault="00FB61F6" w:rsidP="00747297">
      <w:pPr>
        <w:spacing w:line="240" w:lineRule="auto"/>
        <w:rPr>
          <w:noProof/>
          <w:szCs w:val="22"/>
          <w:u w:val="single"/>
          <w:lang w:val="fr-LU"/>
        </w:rPr>
      </w:pPr>
    </w:p>
    <w:p w14:paraId="22F7225A" w14:textId="77777777" w:rsidR="00747297" w:rsidRPr="00FB5D85" w:rsidRDefault="000B3AF4" w:rsidP="00747297">
      <w:pPr>
        <w:spacing w:line="240" w:lineRule="auto"/>
        <w:rPr>
          <w:noProof/>
          <w:szCs w:val="22"/>
        </w:rPr>
      </w:pPr>
      <w:r w:rsidRPr="00FB5D85">
        <w:t>Le glucagon est très rapidement éliminé de la circulation sanguine (principalement par le foie) (t</w:t>
      </w:r>
      <w:r w:rsidRPr="00FB5D85">
        <w:rPr>
          <w:szCs w:val="22"/>
          <w:vertAlign w:val="subscript"/>
        </w:rPr>
        <w:t>1/2</w:t>
      </w:r>
      <w:r w:rsidRPr="00FB5D85">
        <w:t>= 3-6 minutes</w:t>
      </w:r>
      <w:proofErr w:type="gramStart"/>
      <w:r w:rsidRPr="00FB5D85">
        <w:t>);</w:t>
      </w:r>
      <w:proofErr w:type="gramEnd"/>
      <w:r w:rsidRPr="00FB5D85">
        <w:t xml:space="preserve"> la quantité de médicament excrétée dans le lait des mères </w:t>
      </w:r>
      <w:r w:rsidR="0003406B">
        <w:t>qui allaitent</w:t>
      </w:r>
      <w:r w:rsidR="0003406B" w:rsidRPr="00FB5D85">
        <w:t xml:space="preserve"> </w:t>
      </w:r>
      <w:proofErr w:type="gramStart"/>
      <w:r w:rsidRPr="00FB5D85">
        <w:t>suite au</w:t>
      </w:r>
      <w:proofErr w:type="gramEnd"/>
      <w:r w:rsidRPr="00FB5D85">
        <w:t xml:space="preserve"> traitement d’une réaction hypoglycémique sévère </w:t>
      </w:r>
      <w:r w:rsidR="0003406B">
        <w:t>serait</w:t>
      </w:r>
      <w:r w:rsidR="0003406B" w:rsidRPr="00FB5D85">
        <w:t xml:space="preserve"> </w:t>
      </w:r>
      <w:r w:rsidRPr="00FB5D85">
        <w:t xml:space="preserve">extrêmement faible. Le glucagon </w:t>
      </w:r>
      <w:r w:rsidR="0003406B">
        <w:t xml:space="preserve">étant dégradé </w:t>
      </w:r>
      <w:r w:rsidRPr="00FB5D85">
        <w:t>dans le tube digestif</w:t>
      </w:r>
      <w:r w:rsidR="0003406B">
        <w:t>, il</w:t>
      </w:r>
      <w:r w:rsidRPr="00FB5D85">
        <w:t xml:space="preserve"> n’est pas absorbable sous sa forme intacte, aucun effet métabolique</w:t>
      </w:r>
      <w:r w:rsidR="0003406B">
        <w:t xml:space="preserve"> n’est attendu</w:t>
      </w:r>
      <w:r w:rsidRPr="00FB5D85">
        <w:t xml:space="preserve"> chez l’enfant. </w:t>
      </w:r>
      <w:proofErr w:type="spellStart"/>
      <w:r w:rsidRPr="00FB5D85">
        <w:t>Ogluo</w:t>
      </w:r>
      <w:proofErr w:type="spellEnd"/>
      <w:r w:rsidRPr="00FB5D85">
        <w:t xml:space="preserve"> peut être utilisé au cours de l’allaitement.</w:t>
      </w:r>
    </w:p>
    <w:p w14:paraId="22F7225B" w14:textId="77777777" w:rsidR="00747297" w:rsidRPr="00FB5D85" w:rsidRDefault="00747297" w:rsidP="00747297">
      <w:pPr>
        <w:spacing w:line="240" w:lineRule="auto"/>
        <w:rPr>
          <w:noProof/>
          <w:szCs w:val="22"/>
          <w:lang w:val="fr-LU"/>
        </w:rPr>
      </w:pPr>
    </w:p>
    <w:p w14:paraId="22F7225C" w14:textId="77777777" w:rsidR="00747297" w:rsidRPr="00FB5D85" w:rsidRDefault="000B3AF4" w:rsidP="00747297">
      <w:pPr>
        <w:spacing w:line="240" w:lineRule="auto"/>
        <w:rPr>
          <w:noProof/>
          <w:szCs w:val="22"/>
          <w:u w:val="single"/>
        </w:rPr>
      </w:pPr>
      <w:r w:rsidRPr="00FB5D85">
        <w:rPr>
          <w:szCs w:val="22"/>
          <w:u w:val="single"/>
        </w:rPr>
        <w:t>Fertilité</w:t>
      </w:r>
    </w:p>
    <w:p w14:paraId="22F7225D" w14:textId="77777777" w:rsidR="00FB61F6" w:rsidRPr="00FB5D85" w:rsidRDefault="00FB61F6" w:rsidP="00747297">
      <w:pPr>
        <w:spacing w:line="240" w:lineRule="auto"/>
        <w:rPr>
          <w:noProof/>
          <w:szCs w:val="22"/>
          <w:u w:val="single"/>
          <w:lang w:val="fr-LU"/>
        </w:rPr>
      </w:pPr>
    </w:p>
    <w:p w14:paraId="22F7225E" w14:textId="77777777" w:rsidR="00747297" w:rsidRPr="00FB5D85" w:rsidRDefault="000B3AF4" w:rsidP="00747297">
      <w:pPr>
        <w:spacing w:line="240" w:lineRule="auto"/>
        <w:rPr>
          <w:noProof/>
          <w:szCs w:val="22"/>
        </w:rPr>
      </w:pPr>
      <w:r w:rsidRPr="00FB5D85">
        <w:t xml:space="preserve">Aucune étude de reproduction chez l’animal n’a été réalisée avec </w:t>
      </w:r>
      <w:proofErr w:type="spellStart"/>
      <w:r w:rsidRPr="00FB5D85">
        <w:t>Ogluo</w:t>
      </w:r>
      <w:proofErr w:type="spellEnd"/>
      <w:r w:rsidRPr="00FB5D85">
        <w:t xml:space="preserve">. Les études chez le rat </w:t>
      </w:r>
      <w:r w:rsidR="0003406B">
        <w:t>n’</w:t>
      </w:r>
      <w:r w:rsidRPr="00FB5D85">
        <w:t xml:space="preserve">ont </w:t>
      </w:r>
      <w:r w:rsidR="0003406B">
        <w:t xml:space="preserve">pas mis en évidence </w:t>
      </w:r>
      <w:r w:rsidRPr="00FB5D85">
        <w:t>de troubles de la fertilité</w:t>
      </w:r>
      <w:r w:rsidR="0003406B">
        <w:t xml:space="preserve"> liés au</w:t>
      </w:r>
      <w:r w:rsidR="007E052D">
        <w:t xml:space="preserve"> </w:t>
      </w:r>
      <w:r w:rsidR="0003406B">
        <w:t>glucagon</w:t>
      </w:r>
      <w:r w:rsidRPr="00FB5D85">
        <w:t>.</w:t>
      </w:r>
    </w:p>
    <w:p w14:paraId="22F7225F" w14:textId="77777777" w:rsidR="00812D16" w:rsidRPr="00FB5D85" w:rsidRDefault="00812D16" w:rsidP="00204AAB">
      <w:pPr>
        <w:spacing w:line="240" w:lineRule="auto"/>
        <w:rPr>
          <w:i/>
          <w:noProof/>
          <w:szCs w:val="22"/>
        </w:rPr>
      </w:pPr>
    </w:p>
    <w:p w14:paraId="22F72260" w14:textId="77777777" w:rsidR="00812D16" w:rsidRPr="00FB5D85" w:rsidRDefault="000B3AF4" w:rsidP="00530E6E">
      <w:pPr>
        <w:pStyle w:val="Style5"/>
      </w:pPr>
      <w:r w:rsidRPr="00FB5D85">
        <w:t>Effets sur l’aptitude à conduire des véhicules et à utiliser des machines</w:t>
      </w:r>
    </w:p>
    <w:p w14:paraId="22F72261" w14:textId="77777777" w:rsidR="004A45F6" w:rsidRPr="00FB5D85" w:rsidRDefault="004A45F6" w:rsidP="004A45F6">
      <w:pPr>
        <w:tabs>
          <w:tab w:val="clear" w:pos="567"/>
        </w:tabs>
        <w:autoSpaceDE w:val="0"/>
        <w:autoSpaceDN w:val="0"/>
        <w:adjustRightInd w:val="0"/>
        <w:spacing w:line="240" w:lineRule="auto"/>
        <w:rPr>
          <w:rFonts w:eastAsia="TimesNewRomanPSMT"/>
          <w:szCs w:val="22"/>
          <w:lang w:val="ro-RO" w:eastAsia="en-GB"/>
        </w:rPr>
      </w:pPr>
    </w:p>
    <w:p w14:paraId="22F72262" w14:textId="77777777" w:rsidR="004E126B" w:rsidRPr="00FB5D85" w:rsidRDefault="000B3AF4" w:rsidP="004A45F6">
      <w:pPr>
        <w:tabs>
          <w:tab w:val="clear" w:pos="567"/>
        </w:tabs>
        <w:autoSpaceDE w:val="0"/>
        <w:autoSpaceDN w:val="0"/>
        <w:adjustRightInd w:val="0"/>
        <w:spacing w:line="240" w:lineRule="auto"/>
        <w:rPr>
          <w:rFonts w:eastAsia="TimesNewRomanPSMT"/>
          <w:szCs w:val="22"/>
        </w:rPr>
      </w:pPr>
      <w:proofErr w:type="spellStart"/>
      <w:r w:rsidRPr="00FB5D85">
        <w:t>Ogluo</w:t>
      </w:r>
      <w:proofErr w:type="spellEnd"/>
      <w:r w:rsidRPr="00FB5D85">
        <w:t xml:space="preserve"> a un effet négligeable sur l’aptitude à conduire des véhicules et à utiliser des machines.</w:t>
      </w:r>
    </w:p>
    <w:p w14:paraId="22F72263" w14:textId="77777777" w:rsidR="00812D16" w:rsidRPr="00FB5D85" w:rsidRDefault="00812D16" w:rsidP="00204AAB">
      <w:pPr>
        <w:spacing w:line="240" w:lineRule="auto"/>
        <w:rPr>
          <w:noProof/>
          <w:szCs w:val="22"/>
          <w:lang w:val="ro-RO"/>
        </w:rPr>
      </w:pPr>
    </w:p>
    <w:p w14:paraId="22F72264" w14:textId="77777777" w:rsidR="00BA6246" w:rsidRPr="00FB5D85" w:rsidRDefault="000B3AF4" w:rsidP="00BA6246">
      <w:pPr>
        <w:spacing w:line="240" w:lineRule="auto"/>
        <w:rPr>
          <w:noProof/>
          <w:szCs w:val="22"/>
        </w:rPr>
      </w:pPr>
      <w:r w:rsidRPr="00FB5D85">
        <w:t xml:space="preserve">Après une crise d’hypoglycémie sévère, la capacité à se concentrer et à réagir </w:t>
      </w:r>
      <w:proofErr w:type="gramStart"/>
      <w:r w:rsidRPr="00FB5D85">
        <w:t>peut être</w:t>
      </w:r>
      <w:proofErr w:type="gramEnd"/>
      <w:r w:rsidRPr="00FB5D85">
        <w:t xml:space="preserve"> </w:t>
      </w:r>
      <w:proofErr w:type="gramStart"/>
      <w:r w:rsidRPr="00FB5D85">
        <w:t>amoindrie</w:t>
      </w:r>
      <w:r w:rsidR="00EC7898">
        <w:t>;</w:t>
      </w:r>
      <w:proofErr w:type="gramEnd"/>
      <w:r w:rsidR="00EC7898" w:rsidRPr="00FB5D85">
        <w:t xml:space="preserve"> </w:t>
      </w:r>
      <w:r w:rsidR="00585B02">
        <w:t>le patient</w:t>
      </w:r>
      <w:r w:rsidRPr="00FB5D85">
        <w:t xml:space="preserve"> ne doit donc pas conduire de véhicules ni utiliser de machines après un tel événement et avant que son état ne se soit stabilisé.</w:t>
      </w:r>
    </w:p>
    <w:p w14:paraId="22F72265" w14:textId="77777777" w:rsidR="00812D16" w:rsidRPr="00FB5D85" w:rsidRDefault="00812D16" w:rsidP="00204AAB">
      <w:pPr>
        <w:spacing w:line="240" w:lineRule="auto"/>
        <w:rPr>
          <w:noProof/>
          <w:szCs w:val="22"/>
        </w:rPr>
      </w:pPr>
    </w:p>
    <w:p w14:paraId="22F72266" w14:textId="77777777" w:rsidR="00812D16" w:rsidRPr="00FB5D85" w:rsidRDefault="000B3AF4" w:rsidP="00530E6E">
      <w:pPr>
        <w:pStyle w:val="Style5"/>
      </w:pPr>
      <w:r w:rsidRPr="00FB5D85">
        <w:t>Effets indésirables</w:t>
      </w:r>
    </w:p>
    <w:p w14:paraId="22F72267" w14:textId="77777777" w:rsidR="00812D16" w:rsidRPr="00FB5D85" w:rsidRDefault="00812D16" w:rsidP="00204AAB">
      <w:pPr>
        <w:autoSpaceDE w:val="0"/>
        <w:autoSpaceDN w:val="0"/>
        <w:adjustRightInd w:val="0"/>
        <w:spacing w:line="240" w:lineRule="auto"/>
        <w:jc w:val="both"/>
        <w:rPr>
          <w:noProof/>
          <w:szCs w:val="22"/>
        </w:rPr>
      </w:pPr>
    </w:p>
    <w:p w14:paraId="22F72268" w14:textId="77777777" w:rsidR="000A0983" w:rsidRPr="00FB5D85" w:rsidRDefault="000B3AF4" w:rsidP="00C22ECD">
      <w:pPr>
        <w:autoSpaceDE w:val="0"/>
        <w:autoSpaceDN w:val="0"/>
        <w:adjustRightInd w:val="0"/>
        <w:spacing w:line="240" w:lineRule="auto"/>
        <w:jc w:val="both"/>
        <w:rPr>
          <w:noProof/>
          <w:u w:val="single"/>
        </w:rPr>
      </w:pPr>
      <w:r w:rsidRPr="00FB5D85">
        <w:rPr>
          <w:u w:val="single"/>
        </w:rPr>
        <w:t>Résumé du profil de sécurité</w:t>
      </w:r>
    </w:p>
    <w:p w14:paraId="22F72269" w14:textId="77777777" w:rsidR="00116F6C" w:rsidRPr="00FB5D85" w:rsidRDefault="00116F6C" w:rsidP="00E66DA8">
      <w:pPr>
        <w:autoSpaceDE w:val="0"/>
        <w:autoSpaceDN w:val="0"/>
        <w:adjustRightInd w:val="0"/>
        <w:spacing w:line="240" w:lineRule="auto"/>
        <w:jc w:val="both"/>
        <w:rPr>
          <w:noProof/>
        </w:rPr>
      </w:pPr>
    </w:p>
    <w:p w14:paraId="22F7226A" w14:textId="77777777" w:rsidR="00594888" w:rsidRPr="00FB5D85" w:rsidRDefault="000B3AF4" w:rsidP="00594888">
      <w:pPr>
        <w:autoSpaceDE w:val="0"/>
        <w:autoSpaceDN w:val="0"/>
        <w:adjustRightInd w:val="0"/>
        <w:spacing w:line="240" w:lineRule="auto"/>
        <w:jc w:val="both"/>
        <w:rPr>
          <w:noProof/>
        </w:rPr>
      </w:pPr>
      <w:r w:rsidRPr="00FB5D85">
        <w:t>Les effets indésirables les plus fréquemment rapportés sont les nausées (30 %) et les vomissements (16 %).</w:t>
      </w:r>
    </w:p>
    <w:p w14:paraId="22F7226B" w14:textId="77777777" w:rsidR="00116F6C" w:rsidRPr="00FB5D85" w:rsidRDefault="00116F6C" w:rsidP="00116F6C">
      <w:pPr>
        <w:autoSpaceDE w:val="0"/>
        <w:autoSpaceDN w:val="0"/>
        <w:adjustRightInd w:val="0"/>
        <w:spacing w:line="240" w:lineRule="auto"/>
        <w:jc w:val="both"/>
        <w:rPr>
          <w:noProof/>
          <w:szCs w:val="22"/>
        </w:rPr>
      </w:pPr>
    </w:p>
    <w:p w14:paraId="22F7226C" w14:textId="77777777" w:rsidR="00271B02" w:rsidRPr="00FB5D85" w:rsidRDefault="000B3AF4" w:rsidP="00271B02">
      <w:pPr>
        <w:autoSpaceDE w:val="0"/>
        <w:autoSpaceDN w:val="0"/>
        <w:adjustRightInd w:val="0"/>
        <w:spacing w:line="240" w:lineRule="auto"/>
        <w:jc w:val="both"/>
        <w:rPr>
          <w:u w:val="single"/>
        </w:rPr>
      </w:pPr>
      <w:r w:rsidRPr="00FB5D85">
        <w:rPr>
          <w:u w:val="single"/>
        </w:rPr>
        <w:t>Tableau récapitulatif des effets indésirables</w:t>
      </w:r>
    </w:p>
    <w:p w14:paraId="22F7226D" w14:textId="77777777" w:rsidR="00271B02" w:rsidRPr="00FB5D85" w:rsidRDefault="00271B02" w:rsidP="00116F6C">
      <w:pPr>
        <w:autoSpaceDE w:val="0"/>
        <w:autoSpaceDN w:val="0"/>
        <w:adjustRightInd w:val="0"/>
        <w:spacing w:line="240" w:lineRule="auto"/>
        <w:jc w:val="both"/>
        <w:rPr>
          <w:noProof/>
          <w:szCs w:val="22"/>
        </w:rPr>
      </w:pPr>
    </w:p>
    <w:p w14:paraId="22F7226E" w14:textId="77777777" w:rsidR="000A0983" w:rsidRPr="00FB5D85" w:rsidRDefault="000B3AF4" w:rsidP="00116F6C">
      <w:pPr>
        <w:autoSpaceDE w:val="0"/>
        <w:autoSpaceDN w:val="0"/>
        <w:adjustRightInd w:val="0"/>
        <w:spacing w:line="240" w:lineRule="auto"/>
        <w:jc w:val="both"/>
        <w:rPr>
          <w:noProof/>
        </w:rPr>
      </w:pPr>
      <w:r w:rsidRPr="00FB5D85">
        <w:t xml:space="preserve">La fréquence des effets indésirables considérés comme liés à </w:t>
      </w:r>
      <w:proofErr w:type="spellStart"/>
      <w:r w:rsidRPr="00FB5D85">
        <w:t>Ogluo</w:t>
      </w:r>
      <w:proofErr w:type="spellEnd"/>
      <w:r w:rsidRPr="00FB5D85">
        <w:t xml:space="preserve">, observés pendant les essais cliniques, sont présentés ci-dessous. Les effets indésirables sont classés par classes de systèmes d’organes. Les groupes de fréquences sont définis conformément à la convention </w:t>
      </w:r>
      <w:proofErr w:type="gramStart"/>
      <w:r w:rsidRPr="00FB5D85">
        <w:t>suivante:</w:t>
      </w:r>
      <w:proofErr w:type="gramEnd"/>
      <w:r w:rsidRPr="00FB5D85">
        <w:t xml:space="preserve"> très fréquent (≥ 1/10</w:t>
      </w:r>
      <w:proofErr w:type="gramStart"/>
      <w:r w:rsidRPr="00FB5D85">
        <w:t>);</w:t>
      </w:r>
      <w:proofErr w:type="gramEnd"/>
      <w:r w:rsidRPr="00FB5D85">
        <w:t xml:space="preserve"> fréquent (≥ 1/100 à &lt; 1/10</w:t>
      </w:r>
      <w:proofErr w:type="gramStart"/>
      <w:r w:rsidRPr="00FB5D85">
        <w:t>);</w:t>
      </w:r>
      <w:proofErr w:type="gramEnd"/>
      <w:r w:rsidRPr="00FB5D85">
        <w:t xml:space="preserve"> peu fréquent (≥ 1/1 000 à &lt; 1/100</w:t>
      </w:r>
      <w:proofErr w:type="gramStart"/>
      <w:r w:rsidRPr="00FB5D85">
        <w:t>);</w:t>
      </w:r>
      <w:proofErr w:type="gramEnd"/>
      <w:r w:rsidRPr="00FB5D85">
        <w:t xml:space="preserve"> rare (≥ 1/10 000 à &lt; 1/1 000</w:t>
      </w:r>
      <w:proofErr w:type="gramStart"/>
      <w:r w:rsidRPr="00FB5D85">
        <w:t>);</w:t>
      </w:r>
      <w:proofErr w:type="gramEnd"/>
      <w:r w:rsidRPr="00FB5D85">
        <w:t xml:space="preserve"> très rare (&lt; 1/10 000) et fréquence indéterminée (ne peut pas être estimée sur la base des données disponibles). Les effets indésirables sont classés par ordre de gravité décroissant dans chaque catégorie de fréquence.</w:t>
      </w:r>
    </w:p>
    <w:p w14:paraId="22F7226F" w14:textId="77777777" w:rsidR="003A0495" w:rsidRPr="00FB5D85" w:rsidRDefault="003A0495" w:rsidP="00E66DA8">
      <w:pPr>
        <w:autoSpaceDE w:val="0"/>
        <w:autoSpaceDN w:val="0"/>
        <w:adjustRightInd w:val="0"/>
        <w:spacing w:line="240" w:lineRule="auto"/>
        <w:jc w:val="both"/>
        <w:rPr>
          <w:noProof/>
          <w:szCs w:val="22"/>
          <w:u w:val="single"/>
        </w:rPr>
      </w:pPr>
    </w:p>
    <w:p w14:paraId="22F72270" w14:textId="77777777" w:rsidR="00097B17" w:rsidRPr="00FB5D85" w:rsidRDefault="00097B17" w:rsidP="005450B0">
      <w:pPr>
        <w:autoSpaceDE w:val="0"/>
        <w:autoSpaceDN w:val="0"/>
        <w:adjustRightInd w:val="0"/>
        <w:spacing w:line="240" w:lineRule="auto"/>
        <w:jc w:val="both"/>
        <w:rPr>
          <w:u w:val="single"/>
        </w:rPr>
      </w:pPr>
    </w:p>
    <w:p w14:paraId="22F72271" w14:textId="77777777" w:rsidR="463CC5E7" w:rsidRPr="00FB5D85" w:rsidRDefault="000B3AF4" w:rsidP="000A7EEF">
      <w:pPr>
        <w:spacing w:after="120" w:line="240" w:lineRule="auto"/>
        <w:jc w:val="both"/>
        <w:rPr>
          <w:u w:val="single"/>
        </w:rPr>
      </w:pPr>
      <w:r w:rsidRPr="00FB5D85">
        <w:rPr>
          <w:b/>
          <w:bCs/>
        </w:rPr>
        <w:t>Tableau 1.</w:t>
      </w:r>
      <w:r w:rsidRPr="00FB5D85">
        <w:rPr>
          <w:b/>
          <w:bCs/>
        </w:rPr>
        <w:tab/>
        <w:t xml:space="preserve">Fréquence des effets indésirables </w:t>
      </w:r>
      <w:proofErr w:type="gramStart"/>
      <w:r w:rsidRPr="00FB5D85">
        <w:rPr>
          <w:b/>
          <w:bCs/>
        </w:rPr>
        <w:t>suite à une</w:t>
      </w:r>
      <w:proofErr w:type="gramEnd"/>
      <w:r w:rsidRPr="00FB5D85">
        <w:rPr>
          <w:b/>
          <w:bCs/>
        </w:rPr>
        <w:t xml:space="preserve"> injection de glucagon</w:t>
      </w:r>
    </w:p>
    <w:tbl>
      <w:tblPr>
        <w:tblStyle w:val="TableGrid"/>
        <w:tblW w:w="5000" w:type="pct"/>
        <w:tblLook w:val="04A0" w:firstRow="1" w:lastRow="0" w:firstColumn="1" w:lastColumn="0" w:noHBand="0" w:noVBand="1"/>
      </w:tblPr>
      <w:tblGrid>
        <w:gridCol w:w="2638"/>
        <w:gridCol w:w="3199"/>
        <w:gridCol w:w="3224"/>
      </w:tblGrid>
      <w:tr w:rsidR="003E6B20" w14:paraId="22F72275" w14:textId="77777777" w:rsidTr="001B79BA">
        <w:trPr>
          <w:tblHeader/>
        </w:trPr>
        <w:tc>
          <w:tcPr>
            <w:tcW w:w="1456" w:type="pct"/>
            <w:vAlign w:val="center"/>
          </w:tcPr>
          <w:p w14:paraId="22F72272" w14:textId="77777777" w:rsidR="00E911BD" w:rsidRPr="00FB5D85" w:rsidRDefault="000B3AF4" w:rsidP="00CE052D">
            <w:pPr>
              <w:pStyle w:val="C-BodyText"/>
              <w:jc w:val="center"/>
              <w:rPr>
                <w:rFonts w:ascii="Times New Roman" w:hAnsi="Times New Roman" w:cs="Times New Roman"/>
                <w:b/>
                <w:bCs/>
                <w:sz w:val="22"/>
                <w:szCs w:val="20"/>
              </w:rPr>
            </w:pPr>
            <w:r w:rsidRPr="00FB5D85">
              <w:rPr>
                <w:rFonts w:ascii="Times New Roman" w:hAnsi="Times New Roman"/>
                <w:b/>
                <w:bCs/>
                <w:sz w:val="22"/>
                <w:szCs w:val="20"/>
              </w:rPr>
              <w:t>Classe de systèmes d’organes</w:t>
            </w:r>
          </w:p>
        </w:tc>
        <w:tc>
          <w:tcPr>
            <w:tcW w:w="1765" w:type="pct"/>
            <w:vAlign w:val="center"/>
          </w:tcPr>
          <w:p w14:paraId="22F72273" w14:textId="77777777" w:rsidR="00E911BD" w:rsidRPr="00FB5D85" w:rsidRDefault="000B3AF4" w:rsidP="00CE052D">
            <w:pPr>
              <w:pStyle w:val="C-BodyText"/>
              <w:spacing w:before="0" w:after="0" w:line="240" w:lineRule="auto"/>
              <w:jc w:val="center"/>
              <w:rPr>
                <w:rFonts w:ascii="Times New Roman" w:hAnsi="Times New Roman" w:cs="Times New Roman"/>
                <w:b/>
                <w:bCs/>
                <w:sz w:val="22"/>
                <w:szCs w:val="20"/>
              </w:rPr>
            </w:pPr>
            <w:r w:rsidRPr="00FB5D85">
              <w:rPr>
                <w:rFonts w:ascii="Times New Roman" w:hAnsi="Times New Roman"/>
                <w:b/>
                <w:bCs/>
                <w:sz w:val="22"/>
                <w:szCs w:val="20"/>
              </w:rPr>
              <w:t>Incidence chez les patients</w:t>
            </w:r>
          </w:p>
        </w:tc>
        <w:tc>
          <w:tcPr>
            <w:tcW w:w="1779" w:type="pct"/>
            <w:vAlign w:val="center"/>
          </w:tcPr>
          <w:p w14:paraId="22F72274" w14:textId="77777777" w:rsidR="00E911BD" w:rsidRPr="00FB5D85" w:rsidRDefault="000B3AF4" w:rsidP="00CE052D">
            <w:pPr>
              <w:pStyle w:val="C-BodyText"/>
              <w:spacing w:before="0" w:after="0" w:line="240" w:lineRule="auto"/>
              <w:jc w:val="center"/>
              <w:rPr>
                <w:rFonts w:ascii="Times New Roman" w:hAnsi="Times New Roman" w:cs="Times New Roman"/>
                <w:b/>
                <w:bCs/>
                <w:sz w:val="22"/>
                <w:szCs w:val="20"/>
              </w:rPr>
            </w:pPr>
            <w:r w:rsidRPr="00FB5D85">
              <w:rPr>
                <w:rFonts w:ascii="Times New Roman" w:hAnsi="Times New Roman"/>
                <w:b/>
                <w:bCs/>
                <w:sz w:val="22"/>
                <w:szCs w:val="20"/>
              </w:rPr>
              <w:t>Effet indésirable</w:t>
            </w:r>
          </w:p>
        </w:tc>
      </w:tr>
      <w:tr w:rsidR="003E6B20" w14:paraId="22F72279" w14:textId="77777777" w:rsidTr="001B79BA">
        <w:tc>
          <w:tcPr>
            <w:tcW w:w="1456" w:type="pct"/>
          </w:tcPr>
          <w:p w14:paraId="22F72276" w14:textId="77777777" w:rsidR="00E5465C" w:rsidRPr="00FB5D85" w:rsidRDefault="000B3AF4" w:rsidP="001D788B">
            <w:pPr>
              <w:pStyle w:val="C-BodyText"/>
              <w:rPr>
                <w:rFonts w:ascii="Times New Roman" w:hAnsi="Times New Roman" w:cs="Times New Roman"/>
                <w:sz w:val="22"/>
                <w:szCs w:val="20"/>
              </w:rPr>
            </w:pPr>
            <w:r w:rsidRPr="00FB5D85">
              <w:rPr>
                <w:rFonts w:ascii="Times New Roman" w:hAnsi="Times New Roman"/>
                <w:sz w:val="22"/>
                <w:szCs w:val="20"/>
              </w:rPr>
              <w:t>Affections du système nerveux</w:t>
            </w:r>
          </w:p>
        </w:tc>
        <w:tc>
          <w:tcPr>
            <w:tcW w:w="1765" w:type="pct"/>
          </w:tcPr>
          <w:p w14:paraId="22F72277" w14:textId="77777777" w:rsidR="00E5465C" w:rsidRPr="00FB5D85" w:rsidRDefault="000B3AF4" w:rsidP="006E3324">
            <w:pPr>
              <w:pStyle w:val="C-BodyText"/>
              <w:tabs>
                <w:tab w:val="left" w:pos="449"/>
              </w:tabs>
              <w:jc w:val="center"/>
              <w:rPr>
                <w:rFonts w:ascii="Times New Roman" w:hAnsi="Times New Roman" w:cs="Times New Roman"/>
                <w:sz w:val="22"/>
              </w:rPr>
            </w:pPr>
            <w:r w:rsidRPr="00FB5D85">
              <w:rPr>
                <w:rFonts w:ascii="Times New Roman" w:hAnsi="Times New Roman"/>
                <w:sz w:val="22"/>
              </w:rPr>
              <w:t>Fréquent</w:t>
            </w:r>
          </w:p>
        </w:tc>
        <w:tc>
          <w:tcPr>
            <w:tcW w:w="1779" w:type="pct"/>
          </w:tcPr>
          <w:p w14:paraId="22F72278" w14:textId="77777777" w:rsidR="009026BC" w:rsidRPr="00FB5D85" w:rsidRDefault="000B3AF4" w:rsidP="00AD2A98">
            <w:pPr>
              <w:pStyle w:val="C-BodyText"/>
              <w:jc w:val="center"/>
              <w:rPr>
                <w:rFonts w:ascii="Times New Roman" w:hAnsi="Times New Roman" w:cs="Times New Roman"/>
                <w:sz w:val="22"/>
                <w:szCs w:val="20"/>
              </w:rPr>
            </w:pPr>
            <w:r>
              <w:rPr>
                <w:rFonts w:ascii="Times New Roman" w:hAnsi="Times New Roman"/>
                <w:sz w:val="22"/>
                <w:szCs w:val="20"/>
              </w:rPr>
              <w:t>Céphalées</w:t>
            </w:r>
          </w:p>
        </w:tc>
      </w:tr>
      <w:tr w:rsidR="003E6B20" w14:paraId="22F7227D" w14:textId="77777777" w:rsidTr="001B79BA">
        <w:tc>
          <w:tcPr>
            <w:tcW w:w="1456" w:type="pct"/>
          </w:tcPr>
          <w:p w14:paraId="22F7227A" w14:textId="77777777" w:rsidR="007E5804" w:rsidRPr="00FB5D85" w:rsidRDefault="000B3AF4" w:rsidP="007E5804">
            <w:pPr>
              <w:pStyle w:val="C-BodyText"/>
              <w:rPr>
                <w:rFonts w:ascii="Times New Roman" w:hAnsi="Times New Roman" w:cs="Times New Roman"/>
                <w:sz w:val="22"/>
                <w:szCs w:val="20"/>
              </w:rPr>
            </w:pPr>
            <w:r w:rsidRPr="00FB5D85">
              <w:rPr>
                <w:rFonts w:ascii="Times New Roman" w:hAnsi="Times New Roman"/>
                <w:sz w:val="22"/>
                <w:szCs w:val="20"/>
              </w:rPr>
              <w:t>Affections cardiaques</w:t>
            </w:r>
          </w:p>
        </w:tc>
        <w:tc>
          <w:tcPr>
            <w:tcW w:w="1765" w:type="pct"/>
          </w:tcPr>
          <w:p w14:paraId="22F7227B" w14:textId="77777777" w:rsidR="007E5804" w:rsidRPr="00FB5D85" w:rsidRDefault="000B3AF4" w:rsidP="007E5804">
            <w:pPr>
              <w:pStyle w:val="C-BodyText"/>
              <w:tabs>
                <w:tab w:val="left" w:pos="449"/>
              </w:tabs>
              <w:jc w:val="center"/>
              <w:rPr>
                <w:rFonts w:ascii="Times New Roman" w:hAnsi="Times New Roman" w:cs="Times New Roman"/>
                <w:sz w:val="22"/>
                <w:szCs w:val="20"/>
              </w:rPr>
            </w:pPr>
            <w:r w:rsidRPr="00FB5D85">
              <w:rPr>
                <w:rFonts w:ascii="Times New Roman" w:hAnsi="Times New Roman"/>
                <w:sz w:val="22"/>
                <w:szCs w:val="20"/>
              </w:rPr>
              <w:t>Fréquent</w:t>
            </w:r>
          </w:p>
        </w:tc>
        <w:tc>
          <w:tcPr>
            <w:tcW w:w="1779" w:type="pct"/>
          </w:tcPr>
          <w:p w14:paraId="22F7227C" w14:textId="77777777" w:rsidR="007E5804" w:rsidRPr="00FB5D85" w:rsidRDefault="000B3AF4" w:rsidP="007E5804">
            <w:pPr>
              <w:pStyle w:val="C-BodyText"/>
              <w:spacing w:line="240" w:lineRule="auto"/>
              <w:jc w:val="center"/>
              <w:rPr>
                <w:rFonts w:ascii="Times New Roman" w:hAnsi="Times New Roman" w:cs="Times New Roman"/>
                <w:sz w:val="22"/>
                <w:szCs w:val="20"/>
              </w:rPr>
            </w:pPr>
            <w:r w:rsidRPr="00FB5D85">
              <w:rPr>
                <w:rFonts w:ascii="Times New Roman" w:hAnsi="Times New Roman"/>
                <w:sz w:val="22"/>
                <w:szCs w:val="20"/>
              </w:rPr>
              <w:t>Tachycardie</w:t>
            </w:r>
          </w:p>
        </w:tc>
      </w:tr>
      <w:tr w:rsidR="003E6B20" w14:paraId="22F72287" w14:textId="77777777" w:rsidTr="001B79BA">
        <w:tc>
          <w:tcPr>
            <w:tcW w:w="1456" w:type="pct"/>
          </w:tcPr>
          <w:p w14:paraId="22F7227E" w14:textId="77777777" w:rsidR="00AA71C0" w:rsidRPr="00FB5D85" w:rsidRDefault="000B3AF4" w:rsidP="00670D14">
            <w:pPr>
              <w:pStyle w:val="C-BodyText"/>
              <w:keepNext/>
              <w:rPr>
                <w:rFonts w:ascii="Times New Roman" w:hAnsi="Times New Roman" w:cs="Times New Roman"/>
                <w:sz w:val="22"/>
                <w:szCs w:val="20"/>
              </w:rPr>
            </w:pPr>
            <w:r w:rsidRPr="00FB5D85">
              <w:rPr>
                <w:rFonts w:ascii="Times New Roman" w:hAnsi="Times New Roman"/>
                <w:sz w:val="22"/>
                <w:szCs w:val="20"/>
              </w:rPr>
              <w:t>Affections gastro-intestinales</w:t>
            </w:r>
          </w:p>
        </w:tc>
        <w:tc>
          <w:tcPr>
            <w:tcW w:w="1765" w:type="pct"/>
          </w:tcPr>
          <w:p w14:paraId="22F7227F" w14:textId="77777777" w:rsidR="00AA71C0" w:rsidRPr="00FB5D85" w:rsidRDefault="000B3AF4" w:rsidP="00670D14">
            <w:pPr>
              <w:pStyle w:val="C-BodyText"/>
              <w:keepNext/>
              <w:tabs>
                <w:tab w:val="left" w:pos="449"/>
              </w:tabs>
              <w:jc w:val="center"/>
              <w:rPr>
                <w:rFonts w:ascii="Times New Roman" w:hAnsi="Times New Roman" w:cs="Times New Roman"/>
                <w:sz w:val="22"/>
                <w:szCs w:val="20"/>
              </w:rPr>
            </w:pPr>
            <w:r w:rsidRPr="00FB5D85">
              <w:rPr>
                <w:rFonts w:ascii="Times New Roman" w:hAnsi="Times New Roman"/>
                <w:sz w:val="22"/>
                <w:szCs w:val="20"/>
              </w:rPr>
              <w:t>Très fréquent</w:t>
            </w:r>
          </w:p>
          <w:p w14:paraId="22F72280" w14:textId="77777777" w:rsidR="00A50BA7" w:rsidRPr="00FB5D85" w:rsidRDefault="000B3AF4" w:rsidP="00670D14">
            <w:pPr>
              <w:pStyle w:val="C-BodyText"/>
              <w:keepNext/>
              <w:tabs>
                <w:tab w:val="left" w:pos="449"/>
              </w:tabs>
              <w:contextualSpacing/>
              <w:jc w:val="center"/>
              <w:rPr>
                <w:rFonts w:ascii="Times New Roman" w:hAnsi="Times New Roman" w:cs="Times New Roman"/>
                <w:sz w:val="22"/>
                <w:szCs w:val="20"/>
              </w:rPr>
            </w:pPr>
            <w:r w:rsidRPr="00FB5D85">
              <w:rPr>
                <w:rFonts w:ascii="Times New Roman" w:hAnsi="Times New Roman"/>
                <w:sz w:val="22"/>
                <w:szCs w:val="20"/>
              </w:rPr>
              <w:t>Très fréquent</w:t>
            </w:r>
          </w:p>
          <w:p w14:paraId="22F72281" w14:textId="77777777" w:rsidR="00A50BA7" w:rsidRPr="00FB5D85" w:rsidRDefault="000B3AF4" w:rsidP="00670D14">
            <w:pPr>
              <w:pStyle w:val="C-BodyText"/>
              <w:keepNext/>
              <w:tabs>
                <w:tab w:val="left" w:pos="449"/>
              </w:tabs>
              <w:jc w:val="center"/>
              <w:rPr>
                <w:rFonts w:ascii="Times New Roman" w:hAnsi="Times New Roman" w:cs="Times New Roman"/>
                <w:sz w:val="22"/>
                <w:szCs w:val="20"/>
              </w:rPr>
            </w:pPr>
            <w:r w:rsidRPr="00FB5D85">
              <w:rPr>
                <w:rFonts w:ascii="Times New Roman" w:hAnsi="Times New Roman"/>
                <w:sz w:val="22"/>
                <w:szCs w:val="20"/>
              </w:rPr>
              <w:t>Fréquent</w:t>
            </w:r>
          </w:p>
          <w:p w14:paraId="22F72282" w14:textId="77777777" w:rsidR="003E0549" w:rsidRPr="00FB5D85" w:rsidRDefault="000B3AF4" w:rsidP="00670D14">
            <w:pPr>
              <w:pStyle w:val="C-BodyText"/>
              <w:keepNext/>
              <w:tabs>
                <w:tab w:val="left" w:pos="449"/>
              </w:tabs>
              <w:contextualSpacing/>
              <w:jc w:val="center"/>
              <w:rPr>
                <w:rFonts w:ascii="Times New Roman" w:hAnsi="Times New Roman" w:cs="Times New Roman"/>
                <w:sz w:val="22"/>
                <w:szCs w:val="20"/>
              </w:rPr>
            </w:pPr>
            <w:r w:rsidRPr="00FB5D85">
              <w:rPr>
                <w:rFonts w:ascii="Times New Roman" w:hAnsi="Times New Roman"/>
                <w:sz w:val="22"/>
                <w:szCs w:val="20"/>
              </w:rPr>
              <w:t>Peu fréquent</w:t>
            </w:r>
          </w:p>
        </w:tc>
        <w:tc>
          <w:tcPr>
            <w:tcW w:w="1779" w:type="pct"/>
          </w:tcPr>
          <w:p w14:paraId="22F72283" w14:textId="77777777" w:rsidR="00AA71C0" w:rsidRPr="00FB5D85" w:rsidRDefault="000B3AF4" w:rsidP="00670D14">
            <w:pPr>
              <w:pStyle w:val="C-BodyText"/>
              <w:keepNext/>
              <w:jc w:val="center"/>
              <w:rPr>
                <w:rFonts w:ascii="Times New Roman" w:hAnsi="Times New Roman" w:cs="Times New Roman"/>
                <w:sz w:val="22"/>
                <w:szCs w:val="20"/>
              </w:rPr>
            </w:pPr>
            <w:r w:rsidRPr="00FB5D85">
              <w:rPr>
                <w:rFonts w:ascii="Times New Roman" w:hAnsi="Times New Roman"/>
                <w:sz w:val="22"/>
                <w:szCs w:val="20"/>
              </w:rPr>
              <w:t>Vomissements</w:t>
            </w:r>
          </w:p>
          <w:p w14:paraId="22F72284" w14:textId="77777777" w:rsidR="00A50BA7" w:rsidRPr="00FB5D85" w:rsidRDefault="000B3AF4" w:rsidP="00670D14">
            <w:pPr>
              <w:pStyle w:val="C-BodyText"/>
              <w:keepNext/>
              <w:contextualSpacing/>
              <w:jc w:val="center"/>
              <w:rPr>
                <w:rFonts w:ascii="Times New Roman" w:hAnsi="Times New Roman" w:cs="Times New Roman"/>
                <w:sz w:val="22"/>
                <w:szCs w:val="20"/>
              </w:rPr>
            </w:pPr>
            <w:r w:rsidRPr="00FB5D85">
              <w:rPr>
                <w:rFonts w:ascii="Times New Roman" w:hAnsi="Times New Roman"/>
                <w:sz w:val="22"/>
                <w:szCs w:val="20"/>
              </w:rPr>
              <w:t>Nausées</w:t>
            </w:r>
          </w:p>
          <w:p w14:paraId="22F72285" w14:textId="77777777" w:rsidR="003E0549" w:rsidRPr="00FB5D85" w:rsidRDefault="000B3AF4" w:rsidP="00670D14">
            <w:pPr>
              <w:pStyle w:val="C-BodyText"/>
              <w:keepNext/>
              <w:jc w:val="center"/>
              <w:rPr>
                <w:rFonts w:ascii="Times New Roman" w:hAnsi="Times New Roman" w:cs="Times New Roman"/>
                <w:sz w:val="22"/>
                <w:szCs w:val="20"/>
              </w:rPr>
            </w:pPr>
            <w:r w:rsidRPr="00FB5D85">
              <w:rPr>
                <w:rFonts w:ascii="Times New Roman" w:hAnsi="Times New Roman"/>
                <w:sz w:val="22"/>
                <w:szCs w:val="20"/>
              </w:rPr>
              <w:t>Diarrhée</w:t>
            </w:r>
          </w:p>
          <w:p w14:paraId="22F72286" w14:textId="77777777" w:rsidR="008B33A4" w:rsidRPr="00FB5D85" w:rsidRDefault="000B3AF4" w:rsidP="00670D14">
            <w:pPr>
              <w:pStyle w:val="C-BodyText"/>
              <w:keepNext/>
              <w:contextualSpacing/>
              <w:jc w:val="center"/>
              <w:rPr>
                <w:rFonts w:ascii="Times New Roman" w:hAnsi="Times New Roman" w:cs="Times New Roman"/>
                <w:sz w:val="22"/>
                <w:szCs w:val="20"/>
              </w:rPr>
            </w:pPr>
            <w:r w:rsidRPr="00FB5D85">
              <w:rPr>
                <w:rFonts w:ascii="Times New Roman" w:hAnsi="Times New Roman"/>
                <w:sz w:val="22"/>
                <w:szCs w:val="20"/>
              </w:rPr>
              <w:t>Douleurs abdominales</w:t>
            </w:r>
          </w:p>
        </w:tc>
      </w:tr>
      <w:tr w:rsidR="003E6B20" w14:paraId="22F72291" w14:textId="77777777" w:rsidTr="001B79BA">
        <w:tc>
          <w:tcPr>
            <w:tcW w:w="1456" w:type="pct"/>
          </w:tcPr>
          <w:p w14:paraId="22F72288" w14:textId="77777777" w:rsidR="00E911BD" w:rsidRPr="00FB5D85" w:rsidRDefault="000B3AF4" w:rsidP="001D788B">
            <w:pPr>
              <w:pStyle w:val="C-BodyText"/>
              <w:rPr>
                <w:rFonts w:ascii="Times New Roman" w:hAnsi="Times New Roman" w:cs="Times New Roman"/>
                <w:sz w:val="22"/>
                <w:szCs w:val="20"/>
              </w:rPr>
            </w:pPr>
            <w:r w:rsidRPr="00FB5D85">
              <w:rPr>
                <w:rFonts w:ascii="Times New Roman" w:hAnsi="Times New Roman"/>
                <w:sz w:val="22"/>
                <w:szCs w:val="20"/>
              </w:rPr>
              <w:t>Troubles généraux et anomalies au site d’administration</w:t>
            </w:r>
          </w:p>
        </w:tc>
        <w:tc>
          <w:tcPr>
            <w:tcW w:w="1765" w:type="pct"/>
          </w:tcPr>
          <w:p w14:paraId="22F72289" w14:textId="77777777" w:rsidR="00E911BD" w:rsidRPr="00FB5D85" w:rsidRDefault="000B3AF4" w:rsidP="001D788B">
            <w:pPr>
              <w:pStyle w:val="C-BodyText"/>
              <w:jc w:val="center"/>
              <w:rPr>
                <w:rFonts w:ascii="Times New Roman" w:hAnsi="Times New Roman" w:cs="Times New Roman"/>
                <w:sz w:val="22"/>
                <w:szCs w:val="20"/>
              </w:rPr>
            </w:pPr>
            <w:r w:rsidRPr="00FB5D85">
              <w:rPr>
                <w:rFonts w:ascii="Times New Roman" w:hAnsi="Times New Roman"/>
                <w:sz w:val="22"/>
                <w:szCs w:val="20"/>
              </w:rPr>
              <w:t>Fréquent</w:t>
            </w:r>
          </w:p>
          <w:p w14:paraId="22F7228A" w14:textId="77777777" w:rsidR="00E47BBB" w:rsidRPr="00FB5D85" w:rsidRDefault="000B3AF4" w:rsidP="001D788B">
            <w:pPr>
              <w:pStyle w:val="C-BodyText"/>
              <w:jc w:val="center"/>
              <w:rPr>
                <w:rFonts w:ascii="Times New Roman" w:hAnsi="Times New Roman" w:cs="Times New Roman"/>
                <w:sz w:val="22"/>
                <w:szCs w:val="20"/>
              </w:rPr>
            </w:pPr>
            <w:r w:rsidRPr="00FB5D85">
              <w:rPr>
                <w:rFonts w:ascii="Times New Roman" w:hAnsi="Times New Roman"/>
                <w:sz w:val="22"/>
                <w:szCs w:val="20"/>
              </w:rPr>
              <w:t>Fréquent</w:t>
            </w:r>
          </w:p>
          <w:p w14:paraId="22F7228B" w14:textId="77777777" w:rsidR="009F2051" w:rsidRPr="00FB5D85" w:rsidRDefault="000B3AF4" w:rsidP="001D788B">
            <w:pPr>
              <w:pStyle w:val="C-BodyText"/>
              <w:jc w:val="center"/>
              <w:rPr>
                <w:rFonts w:ascii="Times New Roman" w:hAnsi="Times New Roman" w:cs="Times New Roman"/>
                <w:sz w:val="22"/>
                <w:szCs w:val="20"/>
              </w:rPr>
            </w:pPr>
            <w:r w:rsidRPr="00FB5D85">
              <w:rPr>
                <w:rFonts w:ascii="Times New Roman" w:hAnsi="Times New Roman"/>
                <w:sz w:val="22"/>
                <w:szCs w:val="20"/>
              </w:rPr>
              <w:t>Peu fréquent</w:t>
            </w:r>
          </w:p>
          <w:p w14:paraId="22F7228C" w14:textId="77777777" w:rsidR="00E911BD" w:rsidRPr="00FB5D85" w:rsidRDefault="000B3AF4" w:rsidP="001D788B">
            <w:pPr>
              <w:pStyle w:val="C-BodyText"/>
              <w:jc w:val="center"/>
              <w:rPr>
                <w:rFonts w:ascii="Times New Roman" w:hAnsi="Times New Roman" w:cs="Times New Roman"/>
                <w:sz w:val="22"/>
                <w:szCs w:val="20"/>
              </w:rPr>
            </w:pPr>
            <w:r w:rsidRPr="00FB5D85">
              <w:rPr>
                <w:rFonts w:ascii="Times New Roman" w:hAnsi="Times New Roman"/>
                <w:sz w:val="22"/>
                <w:szCs w:val="20"/>
              </w:rPr>
              <w:t>Peu fréquent</w:t>
            </w:r>
          </w:p>
        </w:tc>
        <w:tc>
          <w:tcPr>
            <w:tcW w:w="1779" w:type="pct"/>
          </w:tcPr>
          <w:p w14:paraId="22F7228D" w14:textId="77777777" w:rsidR="00AD6E04" w:rsidRPr="00FB5D85" w:rsidRDefault="000B3AF4" w:rsidP="001D788B">
            <w:pPr>
              <w:pStyle w:val="C-BodyText"/>
              <w:jc w:val="center"/>
              <w:rPr>
                <w:rFonts w:ascii="Times New Roman" w:hAnsi="Times New Roman" w:cs="Times New Roman"/>
                <w:sz w:val="22"/>
                <w:szCs w:val="20"/>
              </w:rPr>
            </w:pPr>
            <w:r w:rsidRPr="00FB5D85">
              <w:rPr>
                <w:rFonts w:ascii="Times New Roman" w:hAnsi="Times New Roman"/>
                <w:sz w:val="22"/>
                <w:szCs w:val="20"/>
              </w:rPr>
              <w:t>Douleur au site d’injection</w:t>
            </w:r>
          </w:p>
          <w:p w14:paraId="22F7228E" w14:textId="77777777" w:rsidR="00E47BBB" w:rsidRPr="00FB5D85" w:rsidRDefault="000B3AF4" w:rsidP="001D788B">
            <w:pPr>
              <w:pStyle w:val="C-BodyText"/>
              <w:jc w:val="center"/>
              <w:rPr>
                <w:rFonts w:ascii="Times New Roman" w:hAnsi="Times New Roman" w:cs="Times New Roman"/>
                <w:sz w:val="22"/>
                <w:szCs w:val="20"/>
              </w:rPr>
            </w:pPr>
            <w:r w:rsidRPr="00FB5D85">
              <w:rPr>
                <w:rFonts w:ascii="Times New Roman" w:hAnsi="Times New Roman"/>
                <w:sz w:val="22"/>
                <w:szCs w:val="20"/>
              </w:rPr>
              <w:t>Œdème au site d’injection</w:t>
            </w:r>
          </w:p>
          <w:p w14:paraId="22F7228F" w14:textId="77777777" w:rsidR="00732805" w:rsidRPr="00FB5D85" w:rsidRDefault="000B3AF4" w:rsidP="001D788B">
            <w:pPr>
              <w:pStyle w:val="C-BodyText"/>
              <w:jc w:val="center"/>
              <w:rPr>
                <w:rFonts w:ascii="Times New Roman" w:hAnsi="Times New Roman" w:cs="Times New Roman"/>
                <w:sz w:val="22"/>
                <w:szCs w:val="20"/>
              </w:rPr>
            </w:pPr>
            <w:r w:rsidRPr="00FB5D85">
              <w:rPr>
                <w:rFonts w:ascii="Times New Roman" w:hAnsi="Times New Roman"/>
                <w:sz w:val="22"/>
                <w:szCs w:val="20"/>
              </w:rPr>
              <w:t>Hématome au site d’injection</w:t>
            </w:r>
          </w:p>
          <w:p w14:paraId="22F72290" w14:textId="77777777" w:rsidR="00E911BD" w:rsidRPr="00FB5D85" w:rsidRDefault="000B3AF4" w:rsidP="001D788B">
            <w:pPr>
              <w:pStyle w:val="C-BodyText"/>
              <w:jc w:val="center"/>
              <w:rPr>
                <w:rFonts w:ascii="Times New Roman" w:hAnsi="Times New Roman" w:cs="Times New Roman"/>
                <w:sz w:val="22"/>
                <w:szCs w:val="20"/>
              </w:rPr>
            </w:pPr>
            <w:r w:rsidRPr="00FB5D85">
              <w:rPr>
                <w:rFonts w:ascii="Times New Roman" w:hAnsi="Times New Roman"/>
                <w:sz w:val="22"/>
                <w:szCs w:val="20"/>
              </w:rPr>
              <w:t>Érythème au site d’injection</w:t>
            </w:r>
          </w:p>
        </w:tc>
      </w:tr>
    </w:tbl>
    <w:p w14:paraId="22F72292" w14:textId="77777777" w:rsidR="000131FB" w:rsidRPr="00FB5D85" w:rsidRDefault="000131FB" w:rsidP="000131FB">
      <w:pPr>
        <w:autoSpaceDE w:val="0"/>
        <w:autoSpaceDN w:val="0"/>
        <w:adjustRightInd w:val="0"/>
        <w:spacing w:line="240" w:lineRule="auto"/>
        <w:jc w:val="both"/>
        <w:rPr>
          <w:szCs w:val="22"/>
        </w:rPr>
      </w:pPr>
    </w:p>
    <w:p w14:paraId="22F72293" w14:textId="77777777" w:rsidR="000A0983" w:rsidRPr="00FB5D85" w:rsidRDefault="000B3AF4" w:rsidP="000A0983">
      <w:pPr>
        <w:autoSpaceDE w:val="0"/>
        <w:autoSpaceDN w:val="0"/>
        <w:adjustRightInd w:val="0"/>
        <w:spacing w:line="240" w:lineRule="auto"/>
        <w:jc w:val="both"/>
        <w:rPr>
          <w:szCs w:val="22"/>
          <w:u w:val="single"/>
        </w:rPr>
      </w:pPr>
      <w:r w:rsidRPr="00FB5D85">
        <w:rPr>
          <w:szCs w:val="22"/>
          <w:u w:val="single"/>
        </w:rPr>
        <w:t>Description de certains effets indésirables</w:t>
      </w:r>
    </w:p>
    <w:p w14:paraId="22F72294" w14:textId="77777777" w:rsidR="000A0983" w:rsidRPr="00FB5D85" w:rsidRDefault="000A0983" w:rsidP="000A0983">
      <w:pPr>
        <w:autoSpaceDE w:val="0"/>
        <w:autoSpaceDN w:val="0"/>
        <w:adjustRightInd w:val="0"/>
        <w:spacing w:line="240" w:lineRule="auto"/>
        <w:jc w:val="both"/>
        <w:rPr>
          <w:szCs w:val="22"/>
        </w:rPr>
      </w:pPr>
    </w:p>
    <w:p w14:paraId="22F72295" w14:textId="77777777" w:rsidR="00776B9D" w:rsidRPr="00FB5D85" w:rsidRDefault="000B3AF4" w:rsidP="000A0983">
      <w:pPr>
        <w:autoSpaceDE w:val="0"/>
        <w:autoSpaceDN w:val="0"/>
        <w:adjustRightInd w:val="0"/>
        <w:spacing w:line="240" w:lineRule="auto"/>
        <w:jc w:val="both"/>
        <w:rPr>
          <w:noProof/>
        </w:rPr>
      </w:pPr>
      <w:r w:rsidRPr="00FB5D85">
        <w:t>Les effets indésirables les plus fréquemment rapportés sont les nausées (43 %), les vomissements (13 %) et les maux de tête (5 %). Les effets indésirables sont d’intensité légère à modérée et se sont résolus d’eux-mêmes. Le glucagon n’a entraîné aucun effet indésirable grave.</w:t>
      </w:r>
    </w:p>
    <w:p w14:paraId="22F72296" w14:textId="77777777" w:rsidR="00776B9D" w:rsidRPr="00FB5D85" w:rsidRDefault="00776B9D" w:rsidP="000A0983">
      <w:pPr>
        <w:autoSpaceDE w:val="0"/>
        <w:autoSpaceDN w:val="0"/>
        <w:adjustRightInd w:val="0"/>
        <w:spacing w:line="240" w:lineRule="auto"/>
        <w:jc w:val="both"/>
        <w:rPr>
          <w:noProof/>
        </w:rPr>
      </w:pPr>
    </w:p>
    <w:p w14:paraId="22F72297" w14:textId="77777777" w:rsidR="000A0983" w:rsidRPr="00FB5D85" w:rsidRDefault="000B3AF4" w:rsidP="000A0983">
      <w:pPr>
        <w:autoSpaceDE w:val="0"/>
        <w:autoSpaceDN w:val="0"/>
        <w:adjustRightInd w:val="0"/>
        <w:spacing w:line="240" w:lineRule="auto"/>
        <w:jc w:val="both"/>
        <w:rPr>
          <w:szCs w:val="22"/>
        </w:rPr>
      </w:pPr>
      <w:r w:rsidRPr="00FB5D85">
        <w:t>Les réactions d’hypersensibilité, y compris les réactions anaphylactiques, ont été rapportées comme étant</w:t>
      </w:r>
      <w:proofErr w:type="gramStart"/>
      <w:r w:rsidRPr="00FB5D85">
        <w:t xml:space="preserve"> «très</w:t>
      </w:r>
      <w:proofErr w:type="gramEnd"/>
      <w:r w:rsidRPr="00FB5D85">
        <w:t xml:space="preserve"> </w:t>
      </w:r>
      <w:proofErr w:type="gramStart"/>
      <w:r w:rsidRPr="00FB5D85">
        <w:t>rares»</w:t>
      </w:r>
      <w:proofErr w:type="gramEnd"/>
      <w:r w:rsidRPr="00FB5D85">
        <w:t xml:space="preserve"> (&lt; 1/10 000 patients) après l’administration de glucagon injectable. Il s’agit des effets connus de la classe de médicaments dont fait partie le glucagon.</w:t>
      </w:r>
    </w:p>
    <w:p w14:paraId="22F72298" w14:textId="77777777" w:rsidR="000A0983" w:rsidRPr="00FB5D85" w:rsidRDefault="000A0983" w:rsidP="000A0983">
      <w:pPr>
        <w:autoSpaceDE w:val="0"/>
        <w:autoSpaceDN w:val="0"/>
        <w:adjustRightInd w:val="0"/>
        <w:spacing w:line="240" w:lineRule="auto"/>
        <w:jc w:val="both"/>
        <w:rPr>
          <w:szCs w:val="22"/>
        </w:rPr>
      </w:pPr>
    </w:p>
    <w:p w14:paraId="22F72299" w14:textId="77777777" w:rsidR="000A0983" w:rsidRPr="00FB5D85" w:rsidRDefault="000B3AF4" w:rsidP="000A0983">
      <w:pPr>
        <w:autoSpaceDE w:val="0"/>
        <w:autoSpaceDN w:val="0"/>
        <w:adjustRightInd w:val="0"/>
        <w:spacing w:line="240" w:lineRule="auto"/>
        <w:jc w:val="both"/>
        <w:rPr>
          <w:szCs w:val="22"/>
          <w:u w:val="single"/>
        </w:rPr>
      </w:pPr>
      <w:r w:rsidRPr="00FB5D85">
        <w:rPr>
          <w:szCs w:val="22"/>
          <w:u w:val="single"/>
        </w:rPr>
        <w:t>Population pédiatrique</w:t>
      </w:r>
    </w:p>
    <w:p w14:paraId="22F7229A" w14:textId="77777777" w:rsidR="000A0983" w:rsidRPr="00FB5D85" w:rsidRDefault="000A0983" w:rsidP="000A0983">
      <w:pPr>
        <w:autoSpaceDE w:val="0"/>
        <w:autoSpaceDN w:val="0"/>
        <w:adjustRightInd w:val="0"/>
        <w:spacing w:line="240" w:lineRule="auto"/>
        <w:jc w:val="both"/>
        <w:rPr>
          <w:i/>
          <w:szCs w:val="22"/>
        </w:rPr>
      </w:pPr>
    </w:p>
    <w:p w14:paraId="22F7229B" w14:textId="77777777" w:rsidR="00E7589C" w:rsidRPr="00FB5D85" w:rsidRDefault="000B3AF4" w:rsidP="000A0983">
      <w:pPr>
        <w:autoSpaceDE w:val="0"/>
        <w:autoSpaceDN w:val="0"/>
        <w:adjustRightInd w:val="0"/>
        <w:spacing w:line="240" w:lineRule="auto"/>
        <w:jc w:val="both"/>
        <w:rPr>
          <w:szCs w:val="22"/>
        </w:rPr>
      </w:pPr>
      <w:r w:rsidRPr="00FB5D85">
        <w:t xml:space="preserve">Les effets indésirables les plus fréquemment rapportés sont les nausées (48 %), les vomissements (19 %), l’hyperglycémie (7 %) et les </w:t>
      </w:r>
      <w:r w:rsidR="009E56B4">
        <w:t xml:space="preserve">céphalées </w:t>
      </w:r>
      <w:r w:rsidRPr="00FB5D85">
        <w:t>(7 %). Des cas d’hypoglycémie (42 %) ont été observés dans les essais cliniques, mais n’ont pas été considérés comme liés au glucagon. Les effets indésirables les plus fréquemment observés par groupe d’âge sont présentés ci-dessous.</w:t>
      </w:r>
    </w:p>
    <w:p w14:paraId="22F7229C" w14:textId="77777777" w:rsidR="0008166D" w:rsidRPr="00FB5D85" w:rsidRDefault="0008166D" w:rsidP="000A0983">
      <w:pPr>
        <w:autoSpaceDE w:val="0"/>
        <w:autoSpaceDN w:val="0"/>
        <w:adjustRightInd w:val="0"/>
        <w:spacing w:line="240" w:lineRule="auto"/>
        <w:jc w:val="both"/>
        <w:rPr>
          <w:szCs w:val="22"/>
        </w:rPr>
      </w:pPr>
    </w:p>
    <w:p w14:paraId="22F7229D" w14:textId="77777777" w:rsidR="00C0679B" w:rsidRPr="00FB5D85" w:rsidRDefault="000B3AF4" w:rsidP="00293CDF">
      <w:pPr>
        <w:spacing w:after="120" w:line="240" w:lineRule="auto"/>
        <w:ind w:left="1440" w:hanging="1440"/>
        <w:jc w:val="both"/>
        <w:rPr>
          <w:u w:val="single"/>
        </w:rPr>
      </w:pPr>
      <w:r w:rsidRPr="00FB5D85">
        <w:rPr>
          <w:b/>
          <w:bCs/>
        </w:rPr>
        <w:t>Tableau 2.</w:t>
      </w:r>
      <w:r w:rsidRPr="00FB5D85">
        <w:rPr>
          <w:b/>
          <w:bCs/>
        </w:rPr>
        <w:tab/>
        <w:t>Fréquence des effets indésirables les plus fréquents chez les populations pédiatriques</w:t>
      </w:r>
    </w:p>
    <w:tbl>
      <w:tblPr>
        <w:tblStyle w:val="C-Table"/>
        <w:tblW w:w="5000" w:type="pct"/>
        <w:tblLook w:val="04A0" w:firstRow="1" w:lastRow="0" w:firstColumn="1" w:lastColumn="0" w:noHBand="0" w:noVBand="1"/>
      </w:tblPr>
      <w:tblGrid>
        <w:gridCol w:w="1881"/>
        <w:gridCol w:w="1891"/>
        <w:gridCol w:w="1891"/>
        <w:gridCol w:w="1682"/>
        <w:gridCol w:w="1710"/>
      </w:tblGrid>
      <w:tr w:rsidR="003E6B20" w14:paraId="22F722AB" w14:textId="77777777" w:rsidTr="001B79BA">
        <w:trPr>
          <w:cantSplit w:val="0"/>
          <w:tblHeader/>
        </w:trPr>
        <w:tc>
          <w:tcPr>
            <w:tcW w:w="1039" w:type="pct"/>
          </w:tcPr>
          <w:p w14:paraId="22F7229E" w14:textId="77777777" w:rsidR="00D550EC" w:rsidRPr="00FB5D85" w:rsidRDefault="00D550EC" w:rsidP="009258E0">
            <w:pPr>
              <w:pStyle w:val="C-TableHeader"/>
              <w:jc w:val="both"/>
              <w:rPr>
                <w:szCs w:val="22"/>
              </w:rPr>
            </w:pPr>
          </w:p>
        </w:tc>
        <w:tc>
          <w:tcPr>
            <w:tcW w:w="1044" w:type="pct"/>
          </w:tcPr>
          <w:p w14:paraId="22F7229F" w14:textId="77777777" w:rsidR="00D550EC" w:rsidRPr="00FB5D85" w:rsidRDefault="000B3AF4" w:rsidP="009258E0">
            <w:pPr>
              <w:pStyle w:val="C-TableHeader"/>
              <w:jc w:val="center"/>
              <w:rPr>
                <w:szCs w:val="22"/>
              </w:rPr>
            </w:pPr>
            <w:r w:rsidRPr="00FB5D85">
              <w:t>Patients âgés de 2 ans à moins de 6 ans</w:t>
            </w:r>
          </w:p>
          <w:p w14:paraId="22F722A0" w14:textId="77777777" w:rsidR="00D550EC" w:rsidRPr="00FB5D85" w:rsidRDefault="000B3AF4" w:rsidP="009258E0">
            <w:pPr>
              <w:pStyle w:val="C-TableHeader"/>
              <w:jc w:val="center"/>
              <w:rPr>
                <w:szCs w:val="22"/>
              </w:rPr>
            </w:pPr>
            <w:r w:rsidRPr="00FB5D85">
              <w:t>(</w:t>
            </w:r>
            <w:proofErr w:type="gramStart"/>
            <w:r w:rsidRPr="00FB5D85">
              <w:t>dose</w:t>
            </w:r>
            <w:proofErr w:type="gramEnd"/>
            <w:r w:rsidRPr="00FB5D85">
              <w:t xml:space="preserve"> de 0,5 mg)</w:t>
            </w:r>
          </w:p>
          <w:p w14:paraId="22F722A1" w14:textId="77777777" w:rsidR="00D550EC" w:rsidRPr="00FB5D85" w:rsidRDefault="000B3AF4" w:rsidP="009258E0">
            <w:pPr>
              <w:pStyle w:val="C-TableHeader"/>
              <w:jc w:val="center"/>
              <w:rPr>
                <w:szCs w:val="22"/>
              </w:rPr>
            </w:pPr>
            <w:r w:rsidRPr="00FB5D85">
              <w:t>N = 7</w:t>
            </w:r>
          </w:p>
        </w:tc>
        <w:tc>
          <w:tcPr>
            <w:tcW w:w="1044" w:type="pct"/>
          </w:tcPr>
          <w:p w14:paraId="22F722A2" w14:textId="77777777" w:rsidR="00D550EC" w:rsidRPr="00FB5D85" w:rsidRDefault="000B3AF4" w:rsidP="009258E0">
            <w:pPr>
              <w:pStyle w:val="C-TableHeader"/>
              <w:jc w:val="center"/>
              <w:rPr>
                <w:szCs w:val="22"/>
              </w:rPr>
            </w:pPr>
            <w:r w:rsidRPr="00FB5D85">
              <w:t>Patients âgés de 6 ans à moins de 12 ans</w:t>
            </w:r>
          </w:p>
          <w:p w14:paraId="22F722A3" w14:textId="77777777" w:rsidR="00D550EC" w:rsidRPr="00FB5D85" w:rsidRDefault="000B3AF4" w:rsidP="009258E0">
            <w:pPr>
              <w:pStyle w:val="C-TableHeader"/>
              <w:jc w:val="center"/>
              <w:rPr>
                <w:szCs w:val="22"/>
              </w:rPr>
            </w:pPr>
            <w:r w:rsidRPr="00FB5D85">
              <w:t>(</w:t>
            </w:r>
            <w:proofErr w:type="gramStart"/>
            <w:r w:rsidRPr="00FB5D85">
              <w:t>dose</w:t>
            </w:r>
            <w:proofErr w:type="gramEnd"/>
            <w:r w:rsidRPr="00FB5D85">
              <w:t xml:space="preserve"> de 0,5 mg)</w:t>
            </w:r>
          </w:p>
          <w:p w14:paraId="22F722A4" w14:textId="77777777" w:rsidR="00D550EC" w:rsidRPr="00FB5D85" w:rsidRDefault="000B3AF4" w:rsidP="009258E0">
            <w:pPr>
              <w:pStyle w:val="C-TableHeader"/>
              <w:jc w:val="center"/>
              <w:rPr>
                <w:szCs w:val="22"/>
              </w:rPr>
            </w:pPr>
            <w:r w:rsidRPr="00FB5D85">
              <w:t>N = 13</w:t>
            </w:r>
          </w:p>
        </w:tc>
        <w:tc>
          <w:tcPr>
            <w:tcW w:w="929" w:type="pct"/>
          </w:tcPr>
          <w:p w14:paraId="22F722A5" w14:textId="77777777" w:rsidR="00D550EC" w:rsidRPr="00FB5D85" w:rsidRDefault="000B3AF4" w:rsidP="009258E0">
            <w:pPr>
              <w:pStyle w:val="C-TableHeader"/>
              <w:jc w:val="center"/>
              <w:rPr>
                <w:szCs w:val="22"/>
              </w:rPr>
            </w:pPr>
            <w:r w:rsidRPr="00FB5D85">
              <w:t>Patients âgés de 12 ans à moins de 18 ans</w:t>
            </w:r>
          </w:p>
          <w:p w14:paraId="22F722A6" w14:textId="77777777" w:rsidR="00D550EC" w:rsidRPr="00FB5D85" w:rsidRDefault="000B3AF4" w:rsidP="009258E0">
            <w:pPr>
              <w:pStyle w:val="C-TableHeader"/>
              <w:jc w:val="center"/>
              <w:rPr>
                <w:szCs w:val="22"/>
              </w:rPr>
            </w:pPr>
            <w:r w:rsidRPr="00FB5D85">
              <w:t>(</w:t>
            </w:r>
            <w:proofErr w:type="gramStart"/>
            <w:r w:rsidRPr="00FB5D85">
              <w:t>dose</w:t>
            </w:r>
            <w:proofErr w:type="gramEnd"/>
            <w:r w:rsidRPr="00FB5D85">
              <w:t xml:space="preserve"> de 0,5 mg)</w:t>
            </w:r>
          </w:p>
          <w:p w14:paraId="22F722A7" w14:textId="77777777" w:rsidR="00D550EC" w:rsidRPr="00FB5D85" w:rsidRDefault="000B3AF4" w:rsidP="009258E0">
            <w:pPr>
              <w:pStyle w:val="C-TableHeader"/>
              <w:jc w:val="center"/>
              <w:rPr>
                <w:szCs w:val="22"/>
              </w:rPr>
            </w:pPr>
            <w:r w:rsidRPr="00FB5D85">
              <w:t>N = 11</w:t>
            </w:r>
          </w:p>
        </w:tc>
        <w:tc>
          <w:tcPr>
            <w:tcW w:w="944" w:type="pct"/>
          </w:tcPr>
          <w:p w14:paraId="22F722A8" w14:textId="77777777" w:rsidR="00D550EC" w:rsidRPr="00FB5D85" w:rsidRDefault="000B3AF4" w:rsidP="009258E0">
            <w:pPr>
              <w:pStyle w:val="C-TableHeader"/>
              <w:jc w:val="center"/>
              <w:rPr>
                <w:szCs w:val="22"/>
              </w:rPr>
            </w:pPr>
            <w:r w:rsidRPr="00FB5D85">
              <w:t>Patients âgés de 12 ans à moins de 18 ans</w:t>
            </w:r>
          </w:p>
          <w:p w14:paraId="22F722A9" w14:textId="77777777" w:rsidR="00D550EC" w:rsidRPr="00FB5D85" w:rsidRDefault="000B3AF4" w:rsidP="009258E0">
            <w:pPr>
              <w:pStyle w:val="C-TableHeader"/>
              <w:jc w:val="center"/>
              <w:rPr>
                <w:szCs w:val="22"/>
              </w:rPr>
            </w:pPr>
            <w:r w:rsidRPr="00FB5D85">
              <w:t>(</w:t>
            </w:r>
            <w:proofErr w:type="gramStart"/>
            <w:r w:rsidRPr="00FB5D85">
              <w:t>dose</w:t>
            </w:r>
            <w:proofErr w:type="gramEnd"/>
            <w:r w:rsidRPr="00FB5D85">
              <w:t xml:space="preserve"> de 1 mg)</w:t>
            </w:r>
          </w:p>
          <w:p w14:paraId="22F722AA" w14:textId="77777777" w:rsidR="00D550EC" w:rsidRPr="00FB5D85" w:rsidRDefault="000B3AF4" w:rsidP="009258E0">
            <w:pPr>
              <w:pStyle w:val="C-TableHeader"/>
              <w:jc w:val="center"/>
              <w:rPr>
                <w:szCs w:val="22"/>
              </w:rPr>
            </w:pPr>
            <w:r w:rsidRPr="00FB5D85">
              <w:t>N = 11</w:t>
            </w:r>
          </w:p>
        </w:tc>
      </w:tr>
      <w:tr w:rsidR="003E6B20" w14:paraId="22F722B1" w14:textId="77777777" w:rsidTr="001B79BA">
        <w:trPr>
          <w:cantSplit w:val="0"/>
        </w:trPr>
        <w:tc>
          <w:tcPr>
            <w:tcW w:w="1039" w:type="pct"/>
          </w:tcPr>
          <w:p w14:paraId="22F722AC" w14:textId="77777777" w:rsidR="00D550EC" w:rsidRPr="00FB5D85" w:rsidRDefault="000B3AF4" w:rsidP="009258E0">
            <w:pPr>
              <w:pStyle w:val="C-TableText"/>
              <w:jc w:val="both"/>
              <w:rPr>
                <w:szCs w:val="22"/>
              </w:rPr>
            </w:pPr>
            <w:r w:rsidRPr="00FB5D85">
              <w:t>Nausées</w:t>
            </w:r>
          </w:p>
        </w:tc>
        <w:tc>
          <w:tcPr>
            <w:tcW w:w="1044" w:type="pct"/>
          </w:tcPr>
          <w:p w14:paraId="22F722AD" w14:textId="77777777" w:rsidR="00D550EC" w:rsidRPr="00FB5D85" w:rsidRDefault="000B3AF4" w:rsidP="009258E0">
            <w:pPr>
              <w:pStyle w:val="C-TableText"/>
              <w:jc w:val="center"/>
              <w:rPr>
                <w:szCs w:val="22"/>
              </w:rPr>
            </w:pPr>
            <w:r w:rsidRPr="00FB5D85">
              <w:t>43 %</w:t>
            </w:r>
          </w:p>
        </w:tc>
        <w:tc>
          <w:tcPr>
            <w:tcW w:w="1044" w:type="pct"/>
          </w:tcPr>
          <w:p w14:paraId="22F722AE" w14:textId="77777777" w:rsidR="00D550EC" w:rsidRPr="00FB5D85" w:rsidRDefault="000B3AF4" w:rsidP="009258E0">
            <w:pPr>
              <w:pStyle w:val="C-TableText"/>
              <w:jc w:val="center"/>
              <w:rPr>
                <w:szCs w:val="22"/>
              </w:rPr>
            </w:pPr>
            <w:r w:rsidRPr="00FB5D85">
              <w:t>54 %</w:t>
            </w:r>
          </w:p>
        </w:tc>
        <w:tc>
          <w:tcPr>
            <w:tcW w:w="929" w:type="pct"/>
          </w:tcPr>
          <w:p w14:paraId="22F722AF" w14:textId="77777777" w:rsidR="00D550EC" w:rsidRPr="00FB5D85" w:rsidRDefault="000B3AF4" w:rsidP="009258E0">
            <w:pPr>
              <w:pStyle w:val="C-TableText"/>
              <w:jc w:val="center"/>
              <w:rPr>
                <w:szCs w:val="22"/>
              </w:rPr>
            </w:pPr>
            <w:r w:rsidRPr="00FB5D85">
              <w:t>36 %</w:t>
            </w:r>
          </w:p>
        </w:tc>
        <w:tc>
          <w:tcPr>
            <w:tcW w:w="944" w:type="pct"/>
          </w:tcPr>
          <w:p w14:paraId="22F722B0" w14:textId="77777777" w:rsidR="00D550EC" w:rsidRPr="00FB5D85" w:rsidRDefault="000B3AF4" w:rsidP="009258E0">
            <w:pPr>
              <w:pStyle w:val="C-TableText"/>
              <w:jc w:val="center"/>
              <w:rPr>
                <w:szCs w:val="22"/>
              </w:rPr>
            </w:pPr>
            <w:r w:rsidRPr="00FB5D85">
              <w:t>36 %</w:t>
            </w:r>
          </w:p>
        </w:tc>
      </w:tr>
      <w:tr w:rsidR="003E6B20" w14:paraId="22F722B7" w14:textId="77777777" w:rsidTr="001B79BA">
        <w:trPr>
          <w:cantSplit w:val="0"/>
        </w:trPr>
        <w:tc>
          <w:tcPr>
            <w:tcW w:w="1039" w:type="pct"/>
          </w:tcPr>
          <w:p w14:paraId="22F722B2" w14:textId="77777777" w:rsidR="00D550EC" w:rsidRPr="00FB5D85" w:rsidRDefault="000B3AF4" w:rsidP="009258E0">
            <w:pPr>
              <w:pStyle w:val="C-TableText"/>
              <w:jc w:val="both"/>
              <w:rPr>
                <w:szCs w:val="22"/>
              </w:rPr>
            </w:pPr>
            <w:r w:rsidRPr="00FB5D85">
              <w:lastRenderedPageBreak/>
              <w:t>Vomissements</w:t>
            </w:r>
          </w:p>
        </w:tc>
        <w:tc>
          <w:tcPr>
            <w:tcW w:w="1044" w:type="pct"/>
          </w:tcPr>
          <w:p w14:paraId="22F722B3" w14:textId="77777777" w:rsidR="00D550EC" w:rsidRPr="00FB5D85" w:rsidRDefault="000B3AF4" w:rsidP="009258E0">
            <w:pPr>
              <w:pStyle w:val="C-TableText"/>
              <w:jc w:val="center"/>
              <w:rPr>
                <w:szCs w:val="22"/>
              </w:rPr>
            </w:pPr>
            <w:r w:rsidRPr="00FB5D85">
              <w:t>14 %</w:t>
            </w:r>
          </w:p>
        </w:tc>
        <w:tc>
          <w:tcPr>
            <w:tcW w:w="1044" w:type="pct"/>
          </w:tcPr>
          <w:p w14:paraId="22F722B4" w14:textId="77777777" w:rsidR="00D550EC" w:rsidRPr="00FB5D85" w:rsidRDefault="000B3AF4" w:rsidP="009258E0">
            <w:pPr>
              <w:pStyle w:val="C-TableText"/>
              <w:jc w:val="center"/>
              <w:rPr>
                <w:szCs w:val="22"/>
              </w:rPr>
            </w:pPr>
            <w:r w:rsidRPr="00FB5D85">
              <w:t>23 %</w:t>
            </w:r>
          </w:p>
        </w:tc>
        <w:tc>
          <w:tcPr>
            <w:tcW w:w="929" w:type="pct"/>
          </w:tcPr>
          <w:p w14:paraId="22F722B5" w14:textId="77777777" w:rsidR="00D550EC" w:rsidRPr="00FB5D85" w:rsidRDefault="000B3AF4" w:rsidP="009258E0">
            <w:pPr>
              <w:pStyle w:val="C-TableText"/>
              <w:jc w:val="center"/>
              <w:rPr>
                <w:szCs w:val="22"/>
              </w:rPr>
            </w:pPr>
            <w:r w:rsidRPr="00FB5D85">
              <w:t>0 %</w:t>
            </w:r>
          </w:p>
        </w:tc>
        <w:tc>
          <w:tcPr>
            <w:tcW w:w="944" w:type="pct"/>
          </w:tcPr>
          <w:p w14:paraId="22F722B6" w14:textId="77777777" w:rsidR="00D550EC" w:rsidRPr="00FB5D85" w:rsidRDefault="000B3AF4" w:rsidP="009258E0">
            <w:pPr>
              <w:pStyle w:val="C-TableText"/>
              <w:jc w:val="center"/>
              <w:rPr>
                <w:szCs w:val="22"/>
              </w:rPr>
            </w:pPr>
            <w:r w:rsidRPr="00FB5D85">
              <w:t>18 %</w:t>
            </w:r>
          </w:p>
        </w:tc>
      </w:tr>
      <w:tr w:rsidR="003E6B20" w14:paraId="22F722BD" w14:textId="77777777" w:rsidTr="001B79BA">
        <w:trPr>
          <w:cantSplit w:val="0"/>
        </w:trPr>
        <w:tc>
          <w:tcPr>
            <w:tcW w:w="1039" w:type="pct"/>
          </w:tcPr>
          <w:p w14:paraId="22F722B8" w14:textId="77777777" w:rsidR="0054363C" w:rsidRPr="00FB5D85" w:rsidRDefault="000B3AF4" w:rsidP="009258E0">
            <w:pPr>
              <w:pStyle w:val="C-TableText"/>
              <w:jc w:val="both"/>
              <w:rPr>
                <w:szCs w:val="22"/>
              </w:rPr>
            </w:pPr>
            <w:r w:rsidRPr="00FB5D85">
              <w:t>Hyperglycémie</w:t>
            </w:r>
          </w:p>
        </w:tc>
        <w:tc>
          <w:tcPr>
            <w:tcW w:w="1044" w:type="pct"/>
          </w:tcPr>
          <w:p w14:paraId="22F722B9" w14:textId="77777777" w:rsidR="0054363C" w:rsidRPr="00FB5D85" w:rsidRDefault="000B3AF4" w:rsidP="009258E0">
            <w:pPr>
              <w:pStyle w:val="C-TableText"/>
              <w:jc w:val="center"/>
              <w:rPr>
                <w:szCs w:val="22"/>
              </w:rPr>
            </w:pPr>
            <w:r w:rsidRPr="00FB5D85">
              <w:t>14 %</w:t>
            </w:r>
          </w:p>
        </w:tc>
        <w:tc>
          <w:tcPr>
            <w:tcW w:w="1044" w:type="pct"/>
          </w:tcPr>
          <w:p w14:paraId="22F722BA" w14:textId="77777777" w:rsidR="0054363C" w:rsidRPr="00FB5D85" w:rsidRDefault="000B3AF4" w:rsidP="009258E0">
            <w:pPr>
              <w:pStyle w:val="C-TableText"/>
              <w:jc w:val="center"/>
              <w:rPr>
                <w:szCs w:val="22"/>
              </w:rPr>
            </w:pPr>
            <w:r w:rsidRPr="00FB5D85">
              <w:t>8 %</w:t>
            </w:r>
          </w:p>
        </w:tc>
        <w:tc>
          <w:tcPr>
            <w:tcW w:w="929" w:type="pct"/>
          </w:tcPr>
          <w:p w14:paraId="22F722BB" w14:textId="77777777" w:rsidR="0054363C" w:rsidRPr="00FB5D85" w:rsidRDefault="000B3AF4" w:rsidP="009258E0">
            <w:pPr>
              <w:pStyle w:val="C-TableText"/>
              <w:jc w:val="center"/>
              <w:rPr>
                <w:szCs w:val="22"/>
              </w:rPr>
            </w:pPr>
            <w:r w:rsidRPr="00FB5D85">
              <w:t>0 %</w:t>
            </w:r>
          </w:p>
        </w:tc>
        <w:tc>
          <w:tcPr>
            <w:tcW w:w="944" w:type="pct"/>
          </w:tcPr>
          <w:p w14:paraId="22F722BC" w14:textId="77777777" w:rsidR="0054363C" w:rsidRPr="00FB5D85" w:rsidRDefault="000B3AF4" w:rsidP="009258E0">
            <w:pPr>
              <w:pStyle w:val="C-TableText"/>
              <w:jc w:val="center"/>
              <w:rPr>
                <w:szCs w:val="22"/>
              </w:rPr>
            </w:pPr>
            <w:r w:rsidRPr="00FB5D85">
              <w:t>0 %</w:t>
            </w:r>
          </w:p>
        </w:tc>
      </w:tr>
      <w:tr w:rsidR="003E6B20" w14:paraId="22F722C3" w14:textId="77777777" w:rsidTr="001B79BA">
        <w:trPr>
          <w:cantSplit w:val="0"/>
        </w:trPr>
        <w:tc>
          <w:tcPr>
            <w:tcW w:w="1039" w:type="pct"/>
          </w:tcPr>
          <w:p w14:paraId="22F722BE" w14:textId="77777777" w:rsidR="007135BE" w:rsidRPr="00FB5D85" w:rsidRDefault="000B3AF4" w:rsidP="009258E0">
            <w:pPr>
              <w:pStyle w:val="C-TableText"/>
              <w:jc w:val="both"/>
              <w:rPr>
                <w:szCs w:val="22"/>
              </w:rPr>
            </w:pPr>
            <w:r>
              <w:t>Céphalées</w:t>
            </w:r>
          </w:p>
        </w:tc>
        <w:tc>
          <w:tcPr>
            <w:tcW w:w="1044" w:type="pct"/>
          </w:tcPr>
          <w:p w14:paraId="22F722BF" w14:textId="77777777" w:rsidR="007135BE" w:rsidRPr="00FB5D85" w:rsidRDefault="000B3AF4" w:rsidP="009258E0">
            <w:pPr>
              <w:pStyle w:val="C-TableText"/>
              <w:jc w:val="center"/>
              <w:rPr>
                <w:szCs w:val="22"/>
              </w:rPr>
            </w:pPr>
            <w:r w:rsidRPr="00FB5D85">
              <w:t>0 %</w:t>
            </w:r>
          </w:p>
        </w:tc>
        <w:tc>
          <w:tcPr>
            <w:tcW w:w="1044" w:type="pct"/>
          </w:tcPr>
          <w:p w14:paraId="22F722C0" w14:textId="77777777" w:rsidR="007135BE" w:rsidRPr="00FB5D85" w:rsidRDefault="000B3AF4" w:rsidP="009258E0">
            <w:pPr>
              <w:pStyle w:val="C-TableText"/>
              <w:jc w:val="center"/>
              <w:rPr>
                <w:szCs w:val="22"/>
              </w:rPr>
            </w:pPr>
            <w:r w:rsidRPr="00FB5D85">
              <w:t>15 %</w:t>
            </w:r>
          </w:p>
        </w:tc>
        <w:tc>
          <w:tcPr>
            <w:tcW w:w="929" w:type="pct"/>
          </w:tcPr>
          <w:p w14:paraId="22F722C1" w14:textId="77777777" w:rsidR="007135BE" w:rsidRPr="00FB5D85" w:rsidRDefault="000B3AF4" w:rsidP="009258E0">
            <w:pPr>
              <w:pStyle w:val="C-TableText"/>
              <w:jc w:val="center"/>
              <w:rPr>
                <w:szCs w:val="22"/>
              </w:rPr>
            </w:pPr>
            <w:r w:rsidRPr="00FB5D85">
              <w:t>0 %</w:t>
            </w:r>
          </w:p>
        </w:tc>
        <w:tc>
          <w:tcPr>
            <w:tcW w:w="944" w:type="pct"/>
          </w:tcPr>
          <w:p w14:paraId="22F722C2" w14:textId="77777777" w:rsidR="007135BE" w:rsidRPr="00FB5D85" w:rsidRDefault="000B3AF4" w:rsidP="009258E0">
            <w:pPr>
              <w:pStyle w:val="C-TableText"/>
              <w:jc w:val="center"/>
              <w:rPr>
                <w:szCs w:val="22"/>
              </w:rPr>
            </w:pPr>
            <w:r w:rsidRPr="00FB5D85">
              <w:t>0 %</w:t>
            </w:r>
          </w:p>
        </w:tc>
      </w:tr>
    </w:tbl>
    <w:p w14:paraId="22F722C4" w14:textId="77777777" w:rsidR="000A0983" w:rsidRPr="00FB5D85" w:rsidRDefault="000A0983" w:rsidP="000A0983">
      <w:pPr>
        <w:autoSpaceDE w:val="0"/>
        <w:autoSpaceDN w:val="0"/>
        <w:adjustRightInd w:val="0"/>
        <w:spacing w:line="240" w:lineRule="auto"/>
        <w:jc w:val="both"/>
        <w:rPr>
          <w:szCs w:val="22"/>
        </w:rPr>
      </w:pPr>
    </w:p>
    <w:p w14:paraId="22F722C5" w14:textId="77777777" w:rsidR="000A0983" w:rsidRPr="00FB5D85" w:rsidRDefault="000B3AF4" w:rsidP="000A0983">
      <w:pPr>
        <w:autoSpaceDE w:val="0"/>
        <w:autoSpaceDN w:val="0"/>
        <w:adjustRightInd w:val="0"/>
        <w:spacing w:line="240" w:lineRule="auto"/>
        <w:jc w:val="both"/>
        <w:rPr>
          <w:szCs w:val="22"/>
          <w:u w:val="single"/>
        </w:rPr>
      </w:pPr>
      <w:r w:rsidRPr="00FB5D85">
        <w:rPr>
          <w:szCs w:val="22"/>
          <w:u w:val="single"/>
        </w:rPr>
        <w:t>Autres populations particulières</w:t>
      </w:r>
    </w:p>
    <w:p w14:paraId="22F722C6" w14:textId="77777777" w:rsidR="00502273" w:rsidRPr="00FB5D85" w:rsidRDefault="00502273" w:rsidP="000A0983">
      <w:pPr>
        <w:autoSpaceDE w:val="0"/>
        <w:autoSpaceDN w:val="0"/>
        <w:adjustRightInd w:val="0"/>
        <w:spacing w:line="240" w:lineRule="auto"/>
        <w:jc w:val="both"/>
        <w:rPr>
          <w:i/>
          <w:szCs w:val="22"/>
        </w:rPr>
      </w:pPr>
    </w:p>
    <w:p w14:paraId="22F722C7" w14:textId="77777777" w:rsidR="000A0983" w:rsidRPr="00FB5D85" w:rsidRDefault="000B3AF4" w:rsidP="000A0983">
      <w:pPr>
        <w:autoSpaceDE w:val="0"/>
        <w:autoSpaceDN w:val="0"/>
        <w:adjustRightInd w:val="0"/>
        <w:spacing w:line="240" w:lineRule="auto"/>
        <w:jc w:val="both"/>
        <w:rPr>
          <w:iCs/>
          <w:szCs w:val="22"/>
        </w:rPr>
      </w:pPr>
      <w:r w:rsidRPr="00FB5D85">
        <w:t xml:space="preserve">Les données d’efficacité et de sécurité relatives à </w:t>
      </w:r>
      <w:proofErr w:type="spellStart"/>
      <w:r w:rsidRPr="00FB5D85">
        <w:t>Ogluo</w:t>
      </w:r>
      <w:proofErr w:type="spellEnd"/>
      <w:r w:rsidRPr="00FB5D85">
        <w:t xml:space="preserve"> sont très limitées chez les patients âgés de 65 ans. Aucune donnée n’est disponible pour les patients âgés de 75 ans ou plus, les patientes enceintes ou les patients présentant une insuffisance hépatique ou rénale. Compte tenu des données obtenues grâce aux essais cliniques et à l’expérience post-commercialisation, il est attendu que la fréquence, le type et la sévérité des effets indésirables chez les patients âgés ou atteints d’insuffisance hépatique ou rénale </w:t>
      </w:r>
      <w:r w:rsidR="009E56B4">
        <w:t>soient</w:t>
      </w:r>
      <w:r w:rsidR="009E56B4" w:rsidRPr="00FB5D85">
        <w:t xml:space="preserve"> </w:t>
      </w:r>
      <w:r w:rsidRPr="00FB5D85">
        <w:t>similaires à ce qui est observé dans la population générale.</w:t>
      </w:r>
    </w:p>
    <w:p w14:paraId="22F722C8" w14:textId="77777777" w:rsidR="00207751" w:rsidRPr="00FB5D85" w:rsidRDefault="00207751" w:rsidP="000A0983">
      <w:pPr>
        <w:autoSpaceDE w:val="0"/>
        <w:autoSpaceDN w:val="0"/>
        <w:adjustRightInd w:val="0"/>
        <w:spacing w:line="240" w:lineRule="auto"/>
        <w:jc w:val="both"/>
        <w:rPr>
          <w:szCs w:val="22"/>
          <w:lang w:val="fr-LU"/>
        </w:rPr>
      </w:pPr>
    </w:p>
    <w:p w14:paraId="22F722C9" w14:textId="77777777" w:rsidR="000A0983" w:rsidRPr="00FB5D85" w:rsidRDefault="000B3AF4" w:rsidP="000A0983">
      <w:pPr>
        <w:autoSpaceDE w:val="0"/>
        <w:autoSpaceDN w:val="0"/>
        <w:adjustRightInd w:val="0"/>
        <w:spacing w:line="240" w:lineRule="auto"/>
        <w:rPr>
          <w:szCs w:val="22"/>
          <w:u w:val="single"/>
        </w:rPr>
      </w:pPr>
      <w:r w:rsidRPr="00FB5D85">
        <w:rPr>
          <w:szCs w:val="22"/>
          <w:u w:val="single"/>
        </w:rPr>
        <w:t>Déclaration des effets indésirables suspectés</w:t>
      </w:r>
    </w:p>
    <w:p w14:paraId="22F722CA" w14:textId="77777777" w:rsidR="00502273" w:rsidRPr="00FB5D85" w:rsidRDefault="00502273" w:rsidP="000A0983">
      <w:pPr>
        <w:autoSpaceDE w:val="0"/>
        <w:autoSpaceDN w:val="0"/>
        <w:adjustRightInd w:val="0"/>
        <w:spacing w:line="240" w:lineRule="auto"/>
        <w:rPr>
          <w:szCs w:val="22"/>
        </w:rPr>
      </w:pPr>
    </w:p>
    <w:p w14:paraId="22F722CB" w14:textId="77777777" w:rsidR="000A0983" w:rsidRPr="00FB5D85" w:rsidRDefault="000B3AF4" w:rsidP="000A0983">
      <w:pPr>
        <w:autoSpaceDE w:val="0"/>
        <w:autoSpaceDN w:val="0"/>
        <w:adjustRightInd w:val="0"/>
        <w:spacing w:line="240" w:lineRule="auto"/>
        <w:rPr>
          <w:noProof/>
          <w:szCs w:val="22"/>
          <w:highlight w:val="yellow"/>
        </w:rPr>
      </w:pPr>
      <w:r w:rsidRPr="00FB5D85">
        <w:t xml:space="preserve">La déclaration des effets indésirables suspectés après autorisation du médicament est importante. Elle permet une surveillance continue du rapport bénéfice/risque du médicament. Les professionnels de santé déclarent tout effet indésirable suspecté via </w:t>
      </w:r>
      <w:r w:rsidRPr="00FB5D85">
        <w:rPr>
          <w:highlight w:val="lightGray"/>
        </w:rPr>
        <w:t xml:space="preserve">le système national de déclaration - </w:t>
      </w:r>
      <w:hyperlink r:id="rId8" w:history="1">
        <w:r w:rsidRPr="00FB5D85">
          <w:rPr>
            <w:rStyle w:val="Hyperlink"/>
            <w:szCs w:val="22"/>
            <w:highlight w:val="lightGray"/>
          </w:rPr>
          <w:t>voir Annexe V</w:t>
        </w:r>
      </w:hyperlink>
      <w:r w:rsidRPr="00FB5D85">
        <w:rPr>
          <w:highlight w:val="lightGray"/>
        </w:rPr>
        <w:t>.</w:t>
      </w:r>
    </w:p>
    <w:p w14:paraId="22F722CC" w14:textId="77777777" w:rsidR="000A0983" w:rsidRPr="00FB5D85" w:rsidRDefault="000A0983" w:rsidP="000A0983">
      <w:pPr>
        <w:autoSpaceDE w:val="0"/>
        <w:autoSpaceDN w:val="0"/>
        <w:adjustRightInd w:val="0"/>
        <w:spacing w:line="240" w:lineRule="auto"/>
        <w:rPr>
          <w:szCs w:val="22"/>
          <w:highlight w:val="yellow"/>
        </w:rPr>
      </w:pPr>
    </w:p>
    <w:p w14:paraId="22F722CD" w14:textId="77777777" w:rsidR="00E22923" w:rsidRPr="00FB5D85" w:rsidRDefault="000B3AF4" w:rsidP="00530E6E">
      <w:pPr>
        <w:pStyle w:val="Style5"/>
        <w:rPr>
          <w:rFonts w:eastAsia="SimSun"/>
        </w:rPr>
      </w:pPr>
      <w:r w:rsidRPr="00FB5D85">
        <w:t>Surdosage</w:t>
      </w:r>
    </w:p>
    <w:p w14:paraId="22F722CE" w14:textId="77777777" w:rsidR="00E22923" w:rsidRPr="00FB5D85" w:rsidRDefault="00E22923" w:rsidP="00E22923">
      <w:pPr>
        <w:tabs>
          <w:tab w:val="clear" w:pos="567"/>
        </w:tabs>
        <w:autoSpaceDE w:val="0"/>
        <w:autoSpaceDN w:val="0"/>
        <w:adjustRightInd w:val="0"/>
        <w:spacing w:line="240" w:lineRule="auto"/>
        <w:rPr>
          <w:rFonts w:eastAsia="SimSun"/>
          <w:b/>
          <w:bCs/>
          <w:color w:val="000000"/>
          <w:szCs w:val="22"/>
          <w:lang w:val="ro-RO" w:eastAsia="en-GB"/>
        </w:rPr>
      </w:pPr>
    </w:p>
    <w:p w14:paraId="22F722CF" w14:textId="77777777" w:rsidR="00E22923" w:rsidRPr="00FB5D85" w:rsidRDefault="000B3AF4" w:rsidP="00E22923">
      <w:pPr>
        <w:tabs>
          <w:tab w:val="clear" w:pos="567"/>
        </w:tabs>
        <w:autoSpaceDE w:val="0"/>
        <w:autoSpaceDN w:val="0"/>
        <w:adjustRightInd w:val="0"/>
        <w:spacing w:line="240" w:lineRule="auto"/>
        <w:rPr>
          <w:rFonts w:eastAsia="TimesNewRomanPSMT"/>
          <w:color w:val="008100"/>
          <w:szCs w:val="22"/>
        </w:rPr>
      </w:pPr>
      <w:r w:rsidRPr="00FB5D85">
        <w:t>En cas de surdosage, le patient pourra présenter des nausées, des vomissements, une inhibition de la motilité du tractus gastro-intestinal, ainsi qu’une augmentation de la pression artérielle et de la fréquence de pouls. En cas de surdosage suspecté, le potassium sérique peut diminuer, il convient donc de le surveiller et, si nécessaire, le rectifier. Si le patient présente une augmentation drastique de la pression artérielle, l’administration d’un alpha-bloquant adrénergique non sélectif a montré son efficacité pour diminuer la pression artérielle pendant le court laps de temps nécessaire (voir rubrique 4.4).</w:t>
      </w:r>
    </w:p>
    <w:p w14:paraId="22F722D0" w14:textId="77777777" w:rsidR="00E22923" w:rsidRPr="00FB5D85" w:rsidRDefault="00E22923" w:rsidP="000A0983">
      <w:pPr>
        <w:autoSpaceDE w:val="0"/>
        <w:autoSpaceDN w:val="0"/>
        <w:adjustRightInd w:val="0"/>
        <w:spacing w:line="240" w:lineRule="auto"/>
        <w:rPr>
          <w:szCs w:val="22"/>
          <w:highlight w:val="yellow"/>
        </w:rPr>
      </w:pPr>
    </w:p>
    <w:p w14:paraId="22F722D1" w14:textId="77777777" w:rsidR="008D35AD" w:rsidRPr="00FB5D85" w:rsidRDefault="008D35AD" w:rsidP="00204AAB">
      <w:pPr>
        <w:spacing w:line="240" w:lineRule="auto"/>
        <w:rPr>
          <w:noProof/>
          <w:szCs w:val="22"/>
        </w:rPr>
      </w:pPr>
    </w:p>
    <w:p w14:paraId="22F722D2" w14:textId="77777777" w:rsidR="00812D16" w:rsidRPr="00FB5D85" w:rsidRDefault="000B3AF4" w:rsidP="00530E6E">
      <w:pPr>
        <w:pStyle w:val="Style1"/>
      </w:pPr>
      <w:r w:rsidRPr="00FB5D85">
        <w:t>PROPRIÉTÉS PHARMACOLOGIQUES</w:t>
      </w:r>
    </w:p>
    <w:p w14:paraId="22F722D3" w14:textId="77777777" w:rsidR="00812D16" w:rsidRPr="00FB5D85" w:rsidRDefault="00812D16" w:rsidP="00204AAB">
      <w:pPr>
        <w:spacing w:line="240" w:lineRule="auto"/>
      </w:pPr>
    </w:p>
    <w:p w14:paraId="22F722D4" w14:textId="77777777" w:rsidR="00812D16" w:rsidRPr="00FB5D85" w:rsidRDefault="000B3AF4" w:rsidP="00530E6E">
      <w:pPr>
        <w:pStyle w:val="Style5"/>
      </w:pPr>
      <w:r w:rsidRPr="00FB5D85">
        <w:t>Propriétés pharmacodynamiques</w:t>
      </w:r>
    </w:p>
    <w:p w14:paraId="22F722D5" w14:textId="77777777" w:rsidR="00812D16" w:rsidRPr="00FB5D85" w:rsidRDefault="00812D16" w:rsidP="00204AAB">
      <w:pPr>
        <w:spacing w:line="240" w:lineRule="auto"/>
      </w:pPr>
    </w:p>
    <w:p w14:paraId="22F722D6" w14:textId="77777777" w:rsidR="000A0983" w:rsidRPr="00FB5D85" w:rsidRDefault="000B3AF4" w:rsidP="00B338C9">
      <w:pPr>
        <w:rPr>
          <w:noProof/>
        </w:rPr>
      </w:pPr>
      <w:r w:rsidRPr="00FB5D85">
        <w:t xml:space="preserve">Groupe </w:t>
      </w:r>
      <w:proofErr w:type="gramStart"/>
      <w:r w:rsidRPr="00FB5D85">
        <w:t>pharmacothérapeutique:</w:t>
      </w:r>
      <w:proofErr w:type="gramEnd"/>
      <w:r w:rsidRPr="00FB5D85">
        <w:t xml:space="preserve"> Hormones pancréatiques, hormones </w:t>
      </w:r>
      <w:proofErr w:type="spellStart"/>
      <w:proofErr w:type="gramStart"/>
      <w:r w:rsidRPr="00FB5D85">
        <w:t>glycogénolitiques</w:t>
      </w:r>
      <w:proofErr w:type="spellEnd"/>
      <w:r w:rsidRPr="00FB5D85">
        <w:t>:</w:t>
      </w:r>
      <w:proofErr w:type="gramEnd"/>
      <w:r w:rsidRPr="00FB5D85">
        <w:t xml:space="preserve"> H04AA01.</w:t>
      </w:r>
    </w:p>
    <w:p w14:paraId="22F722D7" w14:textId="77777777" w:rsidR="000A0983" w:rsidRPr="00FB5D85" w:rsidRDefault="000A0983" w:rsidP="000A0983">
      <w:pPr>
        <w:spacing w:line="240" w:lineRule="auto"/>
        <w:rPr>
          <w:noProof/>
          <w:szCs w:val="22"/>
        </w:rPr>
      </w:pPr>
    </w:p>
    <w:p w14:paraId="22F722D8" w14:textId="77777777" w:rsidR="000A0983" w:rsidRPr="00FB5D85" w:rsidRDefault="000B3AF4" w:rsidP="00B338C9">
      <w:pPr>
        <w:pStyle w:val="Header3"/>
      </w:pPr>
      <w:r w:rsidRPr="00FB5D85">
        <w:t>Mécanisme d’action</w:t>
      </w:r>
    </w:p>
    <w:p w14:paraId="22F722D9" w14:textId="77777777" w:rsidR="000A0983" w:rsidRPr="00FB5D85" w:rsidRDefault="000A0983" w:rsidP="000A0983">
      <w:pPr>
        <w:autoSpaceDE w:val="0"/>
        <w:autoSpaceDN w:val="0"/>
        <w:adjustRightInd w:val="0"/>
        <w:spacing w:line="240" w:lineRule="auto"/>
        <w:rPr>
          <w:szCs w:val="22"/>
          <w:lang w:val="fr-LU"/>
        </w:rPr>
      </w:pPr>
    </w:p>
    <w:p w14:paraId="22F722DA" w14:textId="77777777" w:rsidR="000A0983" w:rsidRPr="00FB5D85" w:rsidRDefault="000B3AF4" w:rsidP="000A0983">
      <w:pPr>
        <w:autoSpaceDE w:val="0"/>
        <w:autoSpaceDN w:val="0"/>
        <w:adjustRightInd w:val="0"/>
        <w:spacing w:line="240" w:lineRule="auto"/>
        <w:rPr>
          <w:szCs w:val="22"/>
        </w:rPr>
      </w:pPr>
      <w:r w:rsidRPr="00FB5D85">
        <w:t>Le glucagon est un agent hyperglycémiant qui mobilise le glycogène hépatique, libéré dans le sang sous forme de glucose. Le patient doit disposer de réserves hépatiques de glycogène pour permettre au glucagon de produire son effet anti-hypoglycémiant.</w:t>
      </w:r>
    </w:p>
    <w:p w14:paraId="22F722DB" w14:textId="77777777" w:rsidR="000A0983" w:rsidRPr="00FB5D85" w:rsidRDefault="000A0983" w:rsidP="000A0983">
      <w:pPr>
        <w:autoSpaceDE w:val="0"/>
        <w:autoSpaceDN w:val="0"/>
        <w:adjustRightInd w:val="0"/>
        <w:spacing w:line="240" w:lineRule="auto"/>
        <w:rPr>
          <w:szCs w:val="22"/>
        </w:rPr>
      </w:pPr>
    </w:p>
    <w:p w14:paraId="22F722DC" w14:textId="77777777" w:rsidR="005450B0" w:rsidRPr="00FB5D85" w:rsidRDefault="000B3AF4" w:rsidP="005450B0">
      <w:pPr>
        <w:pStyle w:val="Header3"/>
      </w:pPr>
      <w:r w:rsidRPr="00FB5D85">
        <w:t>Effets pharmacodynamiques</w:t>
      </w:r>
    </w:p>
    <w:p w14:paraId="22F722DD" w14:textId="77777777" w:rsidR="00EB4C29" w:rsidRPr="00FB5D85" w:rsidRDefault="00EB4C29" w:rsidP="005450B0">
      <w:pPr>
        <w:pStyle w:val="Header3"/>
      </w:pPr>
    </w:p>
    <w:p w14:paraId="22F722DE" w14:textId="77777777" w:rsidR="000A0983" w:rsidRPr="00FB5D85" w:rsidRDefault="000B3AF4" w:rsidP="000A0983">
      <w:pPr>
        <w:autoSpaceDE w:val="0"/>
        <w:autoSpaceDN w:val="0"/>
        <w:adjustRightInd w:val="0"/>
        <w:spacing w:line="240" w:lineRule="auto"/>
        <w:rPr>
          <w:szCs w:val="22"/>
        </w:rPr>
      </w:pPr>
      <w:r w:rsidRPr="00FB5D85">
        <w:t>Chez les patients adultes atteints de diabète, l’administration d’</w:t>
      </w:r>
      <w:proofErr w:type="spellStart"/>
      <w:r w:rsidRPr="00FB5D85">
        <w:t>Ogluo</w:t>
      </w:r>
      <w:proofErr w:type="spellEnd"/>
      <w:r w:rsidRPr="00FB5D85">
        <w:t xml:space="preserve"> 1 mg a été suivie d’une augmentation de la concentration plasmatique maximale moyenne de glucose de 176 mg/dl par rapport </w:t>
      </w:r>
      <w:r w:rsidRPr="00FB5D85">
        <w:lastRenderedPageBreak/>
        <w:t>à la valeur de référence. Le glucose plasmatique commence à augmenter dès 5 minutes après l’administration. Le délai moyen pour une augmentation &gt; 70 mg/dl ou ≥ 20 mg/dl du glucose plasmatique était de 14,8 (± 5,3) minutes.</w:t>
      </w:r>
    </w:p>
    <w:p w14:paraId="22F722DF" w14:textId="77777777" w:rsidR="0018539A" w:rsidRPr="00FB5D85" w:rsidRDefault="0018539A" w:rsidP="000A0983">
      <w:pPr>
        <w:autoSpaceDE w:val="0"/>
        <w:autoSpaceDN w:val="0"/>
        <w:adjustRightInd w:val="0"/>
        <w:spacing w:line="240" w:lineRule="auto"/>
        <w:rPr>
          <w:szCs w:val="22"/>
        </w:rPr>
      </w:pPr>
    </w:p>
    <w:p w14:paraId="22F722E0" w14:textId="77777777" w:rsidR="000A0983" w:rsidRPr="00FB5D85" w:rsidRDefault="000B3AF4" w:rsidP="124E5865">
      <w:pPr>
        <w:autoSpaceDE w:val="0"/>
        <w:autoSpaceDN w:val="0"/>
        <w:adjustRightInd w:val="0"/>
        <w:spacing w:line="240" w:lineRule="auto"/>
        <w:rPr>
          <w:szCs w:val="22"/>
        </w:rPr>
      </w:pPr>
      <w:r w:rsidRPr="00FB5D85">
        <w:rPr>
          <w:u w:val="single"/>
        </w:rPr>
        <w:t>Efficacité et sécurité cliniques</w:t>
      </w:r>
    </w:p>
    <w:p w14:paraId="22F722E1" w14:textId="77777777" w:rsidR="00D17455" w:rsidRPr="00FB5D85" w:rsidRDefault="00D17455" w:rsidP="00D17455">
      <w:pPr>
        <w:spacing w:line="240" w:lineRule="auto"/>
        <w:rPr>
          <w:bCs/>
          <w:iCs/>
          <w:szCs w:val="22"/>
        </w:rPr>
      </w:pPr>
    </w:p>
    <w:p w14:paraId="22F722E2" w14:textId="77777777" w:rsidR="00623E93" w:rsidRPr="00FB5D85" w:rsidRDefault="000B3AF4" w:rsidP="00623E93">
      <w:pPr>
        <w:spacing w:line="240" w:lineRule="auto"/>
        <w:rPr>
          <w:bCs/>
          <w:iCs/>
          <w:szCs w:val="22"/>
        </w:rPr>
      </w:pPr>
      <w:proofErr w:type="spellStart"/>
      <w:r w:rsidRPr="00FB5D85">
        <w:t>Ogluo</w:t>
      </w:r>
      <w:proofErr w:type="spellEnd"/>
      <w:r w:rsidRPr="00FB5D85">
        <w:t xml:space="preserve"> a été évalué chez 132 patients adultes âgés de 18 à 74 ans atteints de diabète de type 1 dans le cadre d’une étude croisée à 2 voies, multicentrique, randomisée, contrôlée contre principe actif, en simple aveugle. L’étude a impliqué deux visites en clinique espacées de 7 à 28 jours. Les patients ont été randomisés pour recevoir du glucagon 1 mg en solution injectable lors d’une séance, et du glucagon 1 mg poudre et solvant pour solution injectable à reconstituer lors de l’autre séance. Au total, 127 patients ont reçu une injection d’</w:t>
      </w:r>
      <w:proofErr w:type="spellStart"/>
      <w:r w:rsidRPr="00FB5D85">
        <w:t>Ogluo</w:t>
      </w:r>
      <w:proofErr w:type="spellEnd"/>
      <w:r w:rsidRPr="00FB5D85">
        <w:t xml:space="preserve"> et 123 patients ont reçu du glucagon sous forme de poudre et de solvant pour solution injectable.</w:t>
      </w:r>
    </w:p>
    <w:p w14:paraId="22F722E3" w14:textId="77777777" w:rsidR="005B484D" w:rsidRPr="00FB5D85" w:rsidRDefault="005B484D" w:rsidP="0067707B">
      <w:pPr>
        <w:spacing w:line="240" w:lineRule="auto"/>
        <w:rPr>
          <w:bCs/>
          <w:iCs/>
          <w:szCs w:val="22"/>
        </w:rPr>
      </w:pPr>
    </w:p>
    <w:p w14:paraId="22F722E4" w14:textId="77777777" w:rsidR="005E0213" w:rsidRPr="00FB5D85" w:rsidRDefault="000B3AF4" w:rsidP="000A0983">
      <w:pPr>
        <w:spacing w:line="240" w:lineRule="auto"/>
        <w:rPr>
          <w:bCs/>
          <w:iCs/>
          <w:szCs w:val="22"/>
        </w:rPr>
      </w:pPr>
      <w:r w:rsidRPr="00FB5D85">
        <w:t>L’efficacité du glucagon 1 mg solution injectable a été comparée à l’efficacité du glucagon 1 mg sous forme de poudre et solvant pour solution injectable à reconstituer, chez des patients en état d’hypoglycémie induite par insuline, avec un glucose plasmatique cible inférieur à 3,0 </w:t>
      </w:r>
      <w:proofErr w:type="spellStart"/>
      <w:r w:rsidRPr="00FB5D85">
        <w:t>mmol</w:t>
      </w:r>
      <w:proofErr w:type="spellEnd"/>
      <w:r w:rsidRPr="00FB5D85">
        <w:t>/l (&lt; 54 mg/dl). La</w:t>
      </w:r>
      <w:proofErr w:type="gramStart"/>
      <w:r w:rsidRPr="00FB5D85">
        <w:t xml:space="preserve"> «réussite</w:t>
      </w:r>
      <w:proofErr w:type="gramEnd"/>
      <w:r w:rsidRPr="00FB5D85">
        <w:t>» du traitement a été définie comme une augmentation du glucose plasmatique à une valeur absolue supérieure à 3,89 </w:t>
      </w:r>
      <w:proofErr w:type="spellStart"/>
      <w:r w:rsidRPr="00FB5D85">
        <w:t>mmol</w:t>
      </w:r>
      <w:proofErr w:type="spellEnd"/>
      <w:r w:rsidRPr="00FB5D85">
        <w:t>/l (&gt; 70 mg/dl) ou une augmentation relative supérieure ou égale à 1,11 </w:t>
      </w:r>
      <w:proofErr w:type="spellStart"/>
      <w:r w:rsidRPr="00FB5D85">
        <w:t>mmol</w:t>
      </w:r>
      <w:proofErr w:type="spellEnd"/>
      <w:r w:rsidRPr="00FB5D85">
        <w:t>/l (≥ 20 mg/dl), dans les 30 minutes suivant l’administration de glucagon. La proportion de patients ayant obtenu une</w:t>
      </w:r>
      <w:proofErr w:type="gramStart"/>
      <w:r w:rsidRPr="00FB5D85">
        <w:t xml:space="preserve"> «réussite</w:t>
      </w:r>
      <w:proofErr w:type="gramEnd"/>
      <w:r w:rsidRPr="00FB5D85">
        <w:t>» du traitement était de 99,2 % dans le groupe glucagon 1 mg solution injectable, et 100 % dans le groupe glucagon 1 mg sous forme de poudre et solvant pour solution injectable à reconstituer. La comparaison entre les groupes répondait à la marge de non-infériorité définie au préalable.</w:t>
      </w:r>
    </w:p>
    <w:p w14:paraId="22F722E5" w14:textId="77777777" w:rsidR="005E0213" w:rsidRPr="00FB5D85" w:rsidRDefault="005E0213" w:rsidP="000A0983">
      <w:pPr>
        <w:spacing w:line="240" w:lineRule="auto"/>
        <w:rPr>
          <w:bCs/>
          <w:iCs/>
          <w:szCs w:val="22"/>
        </w:rPr>
      </w:pPr>
    </w:p>
    <w:p w14:paraId="22F722E6" w14:textId="77777777" w:rsidR="005E0213" w:rsidRPr="00FB5D85" w:rsidRDefault="000B3AF4" w:rsidP="000A0983">
      <w:pPr>
        <w:spacing w:line="240" w:lineRule="auto"/>
        <w:rPr>
          <w:bCs/>
          <w:iCs/>
          <w:szCs w:val="22"/>
        </w:rPr>
      </w:pPr>
      <w:r w:rsidRPr="00FB5D85">
        <w:t>À partir du moment de l’administration, qui ne comprend pas le temps de préparation du chaque médicament avant administration, le délai moyen avant</w:t>
      </w:r>
      <w:proofErr w:type="gramStart"/>
      <w:r w:rsidRPr="00FB5D85">
        <w:t xml:space="preserve"> «réussite</w:t>
      </w:r>
      <w:proofErr w:type="gramEnd"/>
      <w:r w:rsidRPr="00FB5D85">
        <w:t>» du traitement était de 14,8 (± 5,3) minutes dans le groupe glucagon 1 mg solution injectable et de 10,4 (± 1,8) minutes dans le groupe glucagon 1 mg sous forme de poudre et solvant pour solution injectable à reconstituer.</w:t>
      </w:r>
    </w:p>
    <w:p w14:paraId="22F722E7" w14:textId="77777777" w:rsidR="005E0213" w:rsidRPr="00FB5D85" w:rsidRDefault="005E0213" w:rsidP="000A0983">
      <w:pPr>
        <w:spacing w:line="240" w:lineRule="auto"/>
        <w:rPr>
          <w:bCs/>
          <w:iCs/>
          <w:szCs w:val="22"/>
        </w:rPr>
      </w:pPr>
    </w:p>
    <w:p w14:paraId="22F722E8" w14:textId="77777777" w:rsidR="00FC1E47" w:rsidRPr="00FB5D85" w:rsidRDefault="000B3AF4" w:rsidP="00FC1E47">
      <w:pPr>
        <w:spacing w:line="240" w:lineRule="auto"/>
        <w:rPr>
          <w:bCs/>
          <w:iCs/>
          <w:szCs w:val="22"/>
        </w:rPr>
      </w:pPr>
      <w:r w:rsidRPr="00FB5D85">
        <w:t>À partir du moment de la décision d’administrer, qui comprend le temps de préparation du chaque médicament avant administration, le délai moyen avant</w:t>
      </w:r>
      <w:proofErr w:type="gramStart"/>
      <w:r w:rsidRPr="00FB5D85">
        <w:t xml:space="preserve"> «réussite</w:t>
      </w:r>
      <w:proofErr w:type="gramEnd"/>
      <w:r w:rsidRPr="00FB5D85">
        <w:t>» du traitement était de 15,6 (± 5,2) minutes dans le groupe glucagon 1 mg solution injectable et de 12,2 (± 2,0) minutes dans le groupe glucagon 1 mg sous forme de poudre et solvant pour solution injectable à reconstituer.</w:t>
      </w:r>
    </w:p>
    <w:p w14:paraId="22F722E9" w14:textId="77777777" w:rsidR="00191EE8" w:rsidRPr="00FB5D85" w:rsidRDefault="00191EE8" w:rsidP="000A0983">
      <w:pPr>
        <w:spacing w:line="240" w:lineRule="auto"/>
        <w:rPr>
          <w:bCs/>
          <w:iCs/>
          <w:szCs w:val="22"/>
        </w:rPr>
      </w:pPr>
    </w:p>
    <w:p w14:paraId="22F722EA" w14:textId="77777777" w:rsidR="000A0983" w:rsidRPr="00FB5D85" w:rsidRDefault="000B3AF4" w:rsidP="009105E3">
      <w:pPr>
        <w:pStyle w:val="Header3"/>
        <w:keepNext/>
      </w:pPr>
      <w:r w:rsidRPr="00FB5D85">
        <w:t>Population pédiatrique</w:t>
      </w:r>
    </w:p>
    <w:p w14:paraId="22F722EB" w14:textId="77777777" w:rsidR="00DF4B7A" w:rsidRPr="00FB5D85" w:rsidRDefault="00DF4B7A" w:rsidP="009105E3">
      <w:pPr>
        <w:pStyle w:val="Header3"/>
        <w:keepNext/>
      </w:pPr>
    </w:p>
    <w:p w14:paraId="22F722EC" w14:textId="77777777" w:rsidR="00682EA3" w:rsidRPr="00FB5D85" w:rsidRDefault="000B3AF4" w:rsidP="00204AAB">
      <w:pPr>
        <w:numPr>
          <w:ilvl w:val="12"/>
          <w:numId w:val="0"/>
        </w:numPr>
        <w:spacing w:line="240" w:lineRule="auto"/>
        <w:ind w:right="-2"/>
        <w:rPr>
          <w:iCs/>
          <w:noProof/>
          <w:szCs w:val="22"/>
        </w:rPr>
      </w:pPr>
      <w:proofErr w:type="spellStart"/>
      <w:r w:rsidRPr="00FB5D85">
        <w:t>Ogluo</w:t>
      </w:r>
      <w:proofErr w:type="spellEnd"/>
      <w:r w:rsidRPr="00FB5D85">
        <w:t xml:space="preserve"> a été évalué chez 31 patients pédiatriques atteints de diabète de type 1, âgés de 2 à 18 ans (7 patients dans la tranche 2 à &lt; 6 ans, 13 dans la tranche 6 à &lt; 12 ans et 11 dans la tranche 12 à &lt; 18 ans), dans une étude clinique en ouvert, séquentielle, non contrôlée. L’efficacité a été évaluée sur le critère de l’augmentation de la concentration plasmatique maximale moyenne de glucose par rapport à la valeur de référence dans les 30 minutes après administration. Des changements statistiquement significatifs par rapport à la valeur de référence ont été </w:t>
      </w:r>
      <w:proofErr w:type="gramStart"/>
      <w:r w:rsidRPr="00FB5D85">
        <w:t>observés:</w:t>
      </w:r>
      <w:proofErr w:type="gramEnd"/>
      <w:r w:rsidRPr="00FB5D85">
        <w:t xml:space="preserve"> 81,4 mg/dl [écart-type = 18,3], 84,2 mg/dl [écart-type = 25,3] et 54,0 mg/dl [écart-type = 27,3], respectivement pour les tranches d’âge 2 à &lt; 6 ans, 6 à &lt; 12 ans et 12 à &lt; 18 ans. Pour l’ensemble des 31 patients, le délai moyen pour une augmentation ≥ 25 mg/dl du glucose plasmatique par rapport à la valeur de référence était de 18,9 minutes.</w:t>
      </w:r>
    </w:p>
    <w:p w14:paraId="22F722ED" w14:textId="77777777" w:rsidR="00682EA3" w:rsidRPr="00FB5D85" w:rsidRDefault="00682EA3" w:rsidP="00204AAB">
      <w:pPr>
        <w:numPr>
          <w:ilvl w:val="12"/>
          <w:numId w:val="0"/>
        </w:numPr>
        <w:spacing w:line="240" w:lineRule="auto"/>
        <w:ind w:right="-2"/>
        <w:rPr>
          <w:iCs/>
          <w:noProof/>
          <w:szCs w:val="22"/>
        </w:rPr>
      </w:pPr>
    </w:p>
    <w:p w14:paraId="22F722EE" w14:textId="77777777" w:rsidR="00812D16" w:rsidRPr="00FB5D85" w:rsidRDefault="000B3AF4" w:rsidP="00204AAB">
      <w:pPr>
        <w:numPr>
          <w:ilvl w:val="12"/>
          <w:numId w:val="0"/>
        </w:numPr>
        <w:spacing w:line="240" w:lineRule="auto"/>
        <w:ind w:right="-2"/>
        <w:rPr>
          <w:iCs/>
          <w:noProof/>
          <w:szCs w:val="22"/>
        </w:rPr>
      </w:pPr>
      <w:r w:rsidRPr="00FB5D85">
        <w:t>Chez les patients pédiatriques atteints de diabète de type 1 (âgés de 2 à &lt; 18 ans), l’augmentation de la concentration plasmatique maximale moyenne de glucose par rapport à la valeur de référence était de 134 mg/dl (2 à &lt; 6 ans), 145 mg/dl (6 à &lt; 12 ans) et 123 mg/dl (12 à &lt; 18 ans).</w:t>
      </w:r>
    </w:p>
    <w:p w14:paraId="22F722EF" w14:textId="77777777" w:rsidR="0039081B" w:rsidRPr="00FB5D85" w:rsidRDefault="0039081B" w:rsidP="00204AAB">
      <w:pPr>
        <w:numPr>
          <w:ilvl w:val="12"/>
          <w:numId w:val="0"/>
        </w:numPr>
        <w:spacing w:line="240" w:lineRule="auto"/>
        <w:ind w:right="-2"/>
        <w:rPr>
          <w:iCs/>
          <w:noProof/>
          <w:szCs w:val="22"/>
        </w:rPr>
      </w:pPr>
    </w:p>
    <w:p w14:paraId="22F722F0" w14:textId="77777777" w:rsidR="00812D16" w:rsidRPr="00FB5D85" w:rsidRDefault="000B3AF4" w:rsidP="00530E6E">
      <w:pPr>
        <w:pStyle w:val="Style5"/>
      </w:pPr>
      <w:r w:rsidRPr="00FB5D85">
        <w:t>Propriétés pharmacocinétiques</w:t>
      </w:r>
    </w:p>
    <w:p w14:paraId="22F722F1" w14:textId="77777777" w:rsidR="00812D16" w:rsidRPr="00FB5D85" w:rsidRDefault="00812D16" w:rsidP="00B338C9">
      <w:pPr>
        <w:rPr>
          <w:noProof/>
        </w:rPr>
      </w:pPr>
    </w:p>
    <w:p w14:paraId="22F722F2" w14:textId="77777777" w:rsidR="000A0983" w:rsidRPr="00FB5D85" w:rsidRDefault="000B3AF4" w:rsidP="00B338C9">
      <w:pPr>
        <w:pStyle w:val="Header3"/>
      </w:pPr>
      <w:r w:rsidRPr="00FB5D85">
        <w:t>Absorption</w:t>
      </w:r>
    </w:p>
    <w:p w14:paraId="22F722F3" w14:textId="77777777" w:rsidR="00DF4B7A" w:rsidRPr="00FB5D85" w:rsidRDefault="00DF4B7A" w:rsidP="00B338C9">
      <w:pPr>
        <w:pStyle w:val="Header3"/>
      </w:pPr>
    </w:p>
    <w:p w14:paraId="22F722F4" w14:textId="77777777" w:rsidR="000A0983" w:rsidRPr="00FB5D85" w:rsidRDefault="000B3AF4" w:rsidP="00B338C9">
      <w:pPr>
        <w:rPr>
          <w:noProof/>
        </w:rPr>
      </w:pPr>
      <w:r w:rsidRPr="00FB5D85">
        <w:lastRenderedPageBreak/>
        <w:t>L’injection sous-cutanée d’</w:t>
      </w:r>
      <w:proofErr w:type="spellStart"/>
      <w:r w:rsidRPr="00FB5D85">
        <w:t>Ogluo</w:t>
      </w:r>
      <w:proofErr w:type="spellEnd"/>
      <w:r w:rsidRPr="00FB5D85">
        <w:t xml:space="preserve"> 1 mg chez les patients adultes atteints de diabète de type 1 a résulté en une C</w:t>
      </w:r>
      <w:r w:rsidRPr="00FB5D85">
        <w:rPr>
          <w:vertAlign w:val="subscript"/>
        </w:rPr>
        <w:t>max</w:t>
      </w:r>
      <w:r w:rsidRPr="00FB5D85">
        <w:t xml:space="preserve"> de glucagon de 2481,3 </w:t>
      </w:r>
      <w:proofErr w:type="spellStart"/>
      <w:r w:rsidRPr="00FB5D85">
        <w:t>pg</w:t>
      </w:r>
      <w:proofErr w:type="spellEnd"/>
      <w:r w:rsidRPr="00FB5D85">
        <w:t xml:space="preserve">/ml, un </w:t>
      </w:r>
      <w:proofErr w:type="spellStart"/>
      <w:r w:rsidRPr="00FB5D85">
        <w:t>t</w:t>
      </w:r>
      <w:r w:rsidRPr="00FB5D85">
        <w:rPr>
          <w:vertAlign w:val="subscript"/>
        </w:rPr>
        <w:t>max</w:t>
      </w:r>
      <w:proofErr w:type="spellEnd"/>
      <w:r w:rsidRPr="00FB5D85">
        <w:rPr>
          <w:vertAlign w:val="subscript"/>
        </w:rPr>
        <w:t xml:space="preserve"> </w:t>
      </w:r>
      <w:r w:rsidRPr="00FB5D85">
        <w:t>de 50 minutes et une ASC</w:t>
      </w:r>
      <w:r w:rsidRPr="00FB5D85">
        <w:rPr>
          <w:vertAlign w:val="subscript"/>
        </w:rPr>
        <w:t xml:space="preserve">0-240min </w:t>
      </w:r>
      <w:r w:rsidRPr="00FB5D85">
        <w:t>de 3454,6 </w:t>
      </w:r>
      <w:proofErr w:type="spellStart"/>
      <w:r w:rsidRPr="00FB5D85">
        <w:t>pg</w:t>
      </w:r>
      <w:proofErr w:type="spellEnd"/>
      <w:r w:rsidRPr="00FB5D85">
        <w:t>*h/ml.</w:t>
      </w:r>
    </w:p>
    <w:p w14:paraId="22F722F5" w14:textId="77777777" w:rsidR="000A0983" w:rsidRPr="00FB5D85" w:rsidRDefault="000A0983" w:rsidP="00B338C9">
      <w:pPr>
        <w:rPr>
          <w:noProof/>
        </w:rPr>
      </w:pPr>
    </w:p>
    <w:p w14:paraId="22F722F6" w14:textId="77777777" w:rsidR="000A0983" w:rsidRPr="00FB5D85" w:rsidRDefault="000B3AF4" w:rsidP="00B338C9">
      <w:pPr>
        <w:pStyle w:val="Header3"/>
      </w:pPr>
      <w:r w:rsidRPr="00FB5D85">
        <w:t>Distribution</w:t>
      </w:r>
    </w:p>
    <w:p w14:paraId="22F722F7" w14:textId="77777777" w:rsidR="00DF4B7A" w:rsidRPr="00FB5D85" w:rsidRDefault="00DF4B7A" w:rsidP="00B338C9">
      <w:pPr>
        <w:pStyle w:val="Header3"/>
      </w:pPr>
    </w:p>
    <w:p w14:paraId="22F722F8" w14:textId="77777777" w:rsidR="000A0983" w:rsidRPr="00FB5D85" w:rsidRDefault="000B3AF4" w:rsidP="00B338C9">
      <w:pPr>
        <w:rPr>
          <w:noProof/>
        </w:rPr>
      </w:pPr>
      <w:r w:rsidRPr="00FB5D85">
        <w:t>Le volume de distribution apparent se situait dans la plage de 137-2425 litres.</w:t>
      </w:r>
    </w:p>
    <w:p w14:paraId="22F722F9" w14:textId="77777777" w:rsidR="009D5ED6" w:rsidRPr="00FB5D85" w:rsidRDefault="009D5ED6" w:rsidP="00B338C9">
      <w:pPr>
        <w:rPr>
          <w:noProof/>
        </w:rPr>
      </w:pPr>
    </w:p>
    <w:p w14:paraId="22F722FA" w14:textId="77777777" w:rsidR="00DF4B7A" w:rsidRPr="00FB5D85" w:rsidRDefault="000B3AF4" w:rsidP="00B338C9">
      <w:pPr>
        <w:pStyle w:val="Header3"/>
      </w:pPr>
      <w:r w:rsidRPr="00CF7FAD">
        <w:t>Biotransformation</w:t>
      </w:r>
    </w:p>
    <w:p w14:paraId="22F722FB" w14:textId="77777777" w:rsidR="000A0983" w:rsidRPr="00FB5D85" w:rsidRDefault="000B3AF4" w:rsidP="00B338C9">
      <w:pPr>
        <w:rPr>
          <w:noProof/>
        </w:rPr>
      </w:pPr>
      <w:r w:rsidRPr="00FB5D85">
        <w:t xml:space="preserve">Le glucagon est entièrement </w:t>
      </w:r>
      <w:r w:rsidR="00A45BCE">
        <w:t>dégradé par</w:t>
      </w:r>
      <w:r w:rsidRPr="00FB5D85">
        <w:t xml:space="preserve"> le foie, les reins et le plasma.</w:t>
      </w:r>
    </w:p>
    <w:p w14:paraId="22F722FC" w14:textId="77777777" w:rsidR="009D5ED6" w:rsidRPr="00FB5D85" w:rsidRDefault="009D5ED6" w:rsidP="00B338C9">
      <w:pPr>
        <w:rPr>
          <w:noProof/>
        </w:rPr>
      </w:pPr>
    </w:p>
    <w:p w14:paraId="22F722FD" w14:textId="77777777" w:rsidR="000A0983" w:rsidRPr="00FB5D85" w:rsidRDefault="000B3AF4" w:rsidP="00B338C9">
      <w:pPr>
        <w:pStyle w:val="Header3"/>
      </w:pPr>
      <w:r w:rsidRPr="00FB5D85">
        <w:t>Élimination</w:t>
      </w:r>
    </w:p>
    <w:p w14:paraId="22F722FE" w14:textId="77777777" w:rsidR="00DF4B7A" w:rsidRPr="00FB5D85" w:rsidRDefault="00DF4B7A" w:rsidP="00B338C9">
      <w:pPr>
        <w:pStyle w:val="Header3"/>
      </w:pPr>
    </w:p>
    <w:p w14:paraId="22F722FF" w14:textId="77777777" w:rsidR="000A0983" w:rsidRPr="00FB5D85" w:rsidRDefault="000B3AF4" w:rsidP="00B338C9">
      <w:pPr>
        <w:rPr>
          <w:noProof/>
        </w:rPr>
      </w:pPr>
      <w:r w:rsidRPr="00FB5D85">
        <w:t>Il a été déterminé que la demi-vie moyenne d’</w:t>
      </w:r>
      <w:proofErr w:type="spellStart"/>
      <w:r w:rsidRPr="00FB5D85">
        <w:t>Ogluo</w:t>
      </w:r>
      <w:proofErr w:type="spellEnd"/>
      <w:r w:rsidRPr="00FB5D85">
        <w:t xml:space="preserve"> est de 31,9 ± 9,13 minutes.</w:t>
      </w:r>
    </w:p>
    <w:p w14:paraId="22F72300" w14:textId="77777777" w:rsidR="00F536E8" w:rsidRPr="00FB5D85" w:rsidRDefault="00F536E8" w:rsidP="00B338C9">
      <w:pPr>
        <w:rPr>
          <w:noProof/>
        </w:rPr>
      </w:pPr>
    </w:p>
    <w:p w14:paraId="22F72301" w14:textId="77777777" w:rsidR="00F536E8" w:rsidRPr="00FB5D85" w:rsidRDefault="000B3AF4" w:rsidP="00B338C9">
      <w:pPr>
        <w:rPr>
          <w:noProof/>
        </w:rPr>
      </w:pPr>
      <w:r w:rsidRPr="00FB5D85">
        <w:rPr>
          <w:u w:val="single"/>
        </w:rPr>
        <w:t>Population pédiatrique</w:t>
      </w:r>
    </w:p>
    <w:p w14:paraId="22F72302" w14:textId="77777777" w:rsidR="008655EE" w:rsidRPr="00FB5D85" w:rsidRDefault="008655EE" w:rsidP="00B338C9">
      <w:pPr>
        <w:rPr>
          <w:noProof/>
        </w:rPr>
      </w:pPr>
    </w:p>
    <w:p w14:paraId="22F72303" w14:textId="77777777" w:rsidR="00B74477" w:rsidRPr="00FB5D85" w:rsidRDefault="000B3AF4" w:rsidP="00DC26E5">
      <w:pPr>
        <w:rPr>
          <w:noProof/>
        </w:rPr>
      </w:pPr>
      <w:r w:rsidRPr="00FB5D85">
        <w:t>L’injection sous-cutanée d’</w:t>
      </w:r>
      <w:proofErr w:type="spellStart"/>
      <w:r w:rsidRPr="00FB5D85">
        <w:t>Ogluo</w:t>
      </w:r>
      <w:proofErr w:type="spellEnd"/>
      <w:r w:rsidRPr="00FB5D85">
        <w:t xml:space="preserve"> 0,5 mg chez les patients atteints de diabète de type 1 âgés de 2 à moins de 6 ans a résulté en une C</w:t>
      </w:r>
      <w:r w:rsidRPr="00FB5D85">
        <w:rPr>
          <w:vertAlign w:val="subscript"/>
        </w:rPr>
        <w:t>max</w:t>
      </w:r>
      <w:r w:rsidRPr="00FB5D85">
        <w:t xml:space="preserve"> de glucagon de 2 300 </w:t>
      </w:r>
      <w:proofErr w:type="spellStart"/>
      <w:r w:rsidRPr="00FB5D85">
        <w:t>pg</w:t>
      </w:r>
      <w:proofErr w:type="spellEnd"/>
      <w:r w:rsidRPr="00FB5D85">
        <w:t xml:space="preserve">/ml, un </w:t>
      </w:r>
      <w:proofErr w:type="spellStart"/>
      <w:r w:rsidRPr="00FB5D85">
        <w:t>t</w:t>
      </w:r>
      <w:r w:rsidRPr="00FB5D85">
        <w:rPr>
          <w:vertAlign w:val="subscript"/>
        </w:rPr>
        <w:t>max</w:t>
      </w:r>
      <w:proofErr w:type="spellEnd"/>
      <w:r w:rsidRPr="00FB5D85">
        <w:rPr>
          <w:vertAlign w:val="subscript"/>
        </w:rPr>
        <w:t xml:space="preserve"> </w:t>
      </w:r>
      <w:r w:rsidRPr="00FB5D85">
        <w:t>de 41 minutes et une ASC</w:t>
      </w:r>
      <w:r w:rsidRPr="00FB5D85">
        <w:rPr>
          <w:vertAlign w:val="subscript"/>
        </w:rPr>
        <w:t xml:space="preserve">0-180min </w:t>
      </w:r>
      <w:r w:rsidRPr="00FB5D85">
        <w:t>de 138 900 </w:t>
      </w:r>
      <w:proofErr w:type="spellStart"/>
      <w:r w:rsidRPr="00FB5D85">
        <w:t>pg</w:t>
      </w:r>
      <w:proofErr w:type="spellEnd"/>
      <w:r w:rsidRPr="00FB5D85">
        <w:t>/ml*min. L’injection sous-cutanée d’</w:t>
      </w:r>
      <w:proofErr w:type="spellStart"/>
      <w:r w:rsidRPr="00FB5D85">
        <w:t>Ogluo</w:t>
      </w:r>
      <w:proofErr w:type="spellEnd"/>
      <w:r w:rsidRPr="00FB5D85">
        <w:t xml:space="preserve"> 0,5 mg chez les patients atteints de diabète de type 1 âgés de 6 à moins de 12 ans a résulté en une C</w:t>
      </w:r>
      <w:r w:rsidRPr="00FB5D85">
        <w:rPr>
          <w:vertAlign w:val="subscript"/>
        </w:rPr>
        <w:t>max</w:t>
      </w:r>
      <w:r w:rsidRPr="00FB5D85">
        <w:t xml:space="preserve"> de glucagon de 1 600 </w:t>
      </w:r>
      <w:proofErr w:type="spellStart"/>
      <w:r w:rsidRPr="00FB5D85">
        <w:t>pg</w:t>
      </w:r>
      <w:proofErr w:type="spellEnd"/>
      <w:r w:rsidRPr="00FB5D85">
        <w:t xml:space="preserve">/ml, un </w:t>
      </w:r>
      <w:proofErr w:type="spellStart"/>
      <w:r w:rsidRPr="00FB5D85">
        <w:t>t</w:t>
      </w:r>
      <w:r w:rsidRPr="00FB5D85">
        <w:rPr>
          <w:vertAlign w:val="subscript"/>
        </w:rPr>
        <w:t>max</w:t>
      </w:r>
      <w:proofErr w:type="spellEnd"/>
      <w:r w:rsidRPr="00FB5D85">
        <w:rPr>
          <w:vertAlign w:val="subscript"/>
        </w:rPr>
        <w:t xml:space="preserve"> </w:t>
      </w:r>
      <w:r w:rsidRPr="00FB5D85">
        <w:t>médian de 34 minutes et une ASC</w:t>
      </w:r>
      <w:r w:rsidRPr="00FB5D85">
        <w:rPr>
          <w:vertAlign w:val="subscript"/>
        </w:rPr>
        <w:t xml:space="preserve">0-180min </w:t>
      </w:r>
      <w:r w:rsidRPr="00FB5D85">
        <w:t>de 104 700 </w:t>
      </w:r>
      <w:proofErr w:type="spellStart"/>
      <w:r w:rsidRPr="00FB5D85">
        <w:t>pg</w:t>
      </w:r>
      <w:proofErr w:type="spellEnd"/>
      <w:r w:rsidRPr="00FB5D85">
        <w:t>/ml*min. L’injection sous-cutanée d’</w:t>
      </w:r>
      <w:proofErr w:type="spellStart"/>
      <w:r w:rsidRPr="00FB5D85">
        <w:t>Ogluo</w:t>
      </w:r>
      <w:proofErr w:type="spellEnd"/>
      <w:r w:rsidRPr="00FB5D85">
        <w:t xml:space="preserve"> 1 mg chez les patients atteints de diabète de type 1 âgés de 12 à moins de 18 ans a résulté en une C</w:t>
      </w:r>
      <w:r w:rsidRPr="00FB5D85">
        <w:rPr>
          <w:vertAlign w:val="subscript"/>
        </w:rPr>
        <w:t>max</w:t>
      </w:r>
      <w:r w:rsidRPr="00FB5D85">
        <w:t xml:space="preserve"> de glucagon de 1 900 </w:t>
      </w:r>
      <w:proofErr w:type="spellStart"/>
      <w:r w:rsidRPr="00FB5D85">
        <w:t>pg</w:t>
      </w:r>
      <w:proofErr w:type="spellEnd"/>
      <w:r w:rsidRPr="00FB5D85">
        <w:t xml:space="preserve">/ml, un </w:t>
      </w:r>
      <w:proofErr w:type="spellStart"/>
      <w:r w:rsidRPr="00FB5D85">
        <w:t>t</w:t>
      </w:r>
      <w:r w:rsidRPr="00FB5D85">
        <w:rPr>
          <w:vertAlign w:val="subscript"/>
        </w:rPr>
        <w:t>max</w:t>
      </w:r>
      <w:proofErr w:type="spellEnd"/>
      <w:r w:rsidRPr="00FB5D85">
        <w:rPr>
          <w:vertAlign w:val="subscript"/>
        </w:rPr>
        <w:t xml:space="preserve"> </w:t>
      </w:r>
      <w:r w:rsidRPr="00FB5D85">
        <w:t>de 51 minutes et une ASC</w:t>
      </w:r>
      <w:r w:rsidRPr="00FB5D85">
        <w:rPr>
          <w:vertAlign w:val="subscript"/>
        </w:rPr>
        <w:t xml:space="preserve">0-180min </w:t>
      </w:r>
      <w:r w:rsidRPr="00FB5D85">
        <w:t>de 134 300 </w:t>
      </w:r>
      <w:proofErr w:type="spellStart"/>
      <w:r w:rsidRPr="00FB5D85">
        <w:t>pg</w:t>
      </w:r>
      <w:proofErr w:type="spellEnd"/>
      <w:r w:rsidRPr="00FB5D85">
        <w:t>/ml*min.</w:t>
      </w:r>
    </w:p>
    <w:p w14:paraId="22F72304" w14:textId="77777777" w:rsidR="00A7085B" w:rsidRPr="00FB5D85" w:rsidRDefault="00A7085B" w:rsidP="00DC26E5">
      <w:pPr>
        <w:rPr>
          <w:noProof/>
        </w:rPr>
      </w:pPr>
    </w:p>
    <w:p w14:paraId="22F72305" w14:textId="77777777" w:rsidR="00812D16" w:rsidRPr="00FB5D85" w:rsidRDefault="000B3AF4" w:rsidP="00530E6E">
      <w:pPr>
        <w:pStyle w:val="Style5"/>
      </w:pPr>
      <w:r w:rsidRPr="00FB5D85">
        <w:t>Données de sécurité préclinique</w:t>
      </w:r>
    </w:p>
    <w:p w14:paraId="22F72306" w14:textId="77777777" w:rsidR="000A0983" w:rsidRPr="00FB5D85" w:rsidRDefault="000A0983" w:rsidP="000A0983">
      <w:pPr>
        <w:spacing w:line="240" w:lineRule="auto"/>
        <w:rPr>
          <w:noProof/>
          <w:szCs w:val="22"/>
        </w:rPr>
      </w:pPr>
    </w:p>
    <w:p w14:paraId="22F72307" w14:textId="77777777" w:rsidR="000A0983" w:rsidRPr="00FB5D85" w:rsidRDefault="000B3AF4" w:rsidP="000A0983">
      <w:pPr>
        <w:spacing w:line="240" w:lineRule="auto"/>
        <w:rPr>
          <w:noProof/>
          <w:szCs w:val="22"/>
        </w:rPr>
      </w:pPr>
      <w:r w:rsidRPr="00FB5D85">
        <w:t>Les données non cliniques issues des études conventionnelles de pharmacologie de sécurité, toxicologie en administration répétée, génotoxicité, cancérogénèse, et des fonctions de reproduction et de développement, n’ont pas révélé de risque particulier pour l’homme.</w:t>
      </w:r>
    </w:p>
    <w:p w14:paraId="22F72308" w14:textId="77777777" w:rsidR="005133F3" w:rsidRPr="00FB5D85" w:rsidRDefault="005133F3" w:rsidP="00204AAB">
      <w:pPr>
        <w:spacing w:line="240" w:lineRule="auto"/>
        <w:rPr>
          <w:noProof/>
          <w:szCs w:val="22"/>
        </w:rPr>
      </w:pPr>
    </w:p>
    <w:p w14:paraId="22F72309" w14:textId="77777777" w:rsidR="00812D16" w:rsidRPr="00FB5D85" w:rsidRDefault="000B3AF4" w:rsidP="00530E6E">
      <w:pPr>
        <w:pStyle w:val="Style1"/>
      </w:pPr>
      <w:r w:rsidRPr="00FB5D85">
        <w:t>DONNÉES PHARMACEUTIQUES</w:t>
      </w:r>
    </w:p>
    <w:p w14:paraId="22F7230A" w14:textId="77777777" w:rsidR="00812D16" w:rsidRPr="00FB5D85" w:rsidRDefault="00812D16" w:rsidP="009105E3">
      <w:pPr>
        <w:keepNext/>
        <w:spacing w:line="240" w:lineRule="auto"/>
        <w:rPr>
          <w:noProof/>
          <w:szCs w:val="22"/>
        </w:rPr>
      </w:pPr>
    </w:p>
    <w:p w14:paraId="22F7230B" w14:textId="77777777" w:rsidR="00812D16" w:rsidRPr="00FB5D85" w:rsidRDefault="000B3AF4" w:rsidP="00530E6E">
      <w:pPr>
        <w:pStyle w:val="Style5"/>
      </w:pPr>
      <w:r w:rsidRPr="00FB5D85">
        <w:t>Liste des excipients</w:t>
      </w:r>
    </w:p>
    <w:p w14:paraId="22F7230C" w14:textId="77777777" w:rsidR="00812D16" w:rsidRPr="00FB5D85" w:rsidRDefault="00812D16" w:rsidP="009105E3">
      <w:pPr>
        <w:keepNext/>
        <w:spacing w:line="240" w:lineRule="auto"/>
        <w:rPr>
          <w:i/>
          <w:noProof/>
          <w:szCs w:val="22"/>
        </w:rPr>
      </w:pPr>
    </w:p>
    <w:p w14:paraId="22F7230D" w14:textId="77777777" w:rsidR="000A0983" w:rsidRPr="00FB5D85" w:rsidRDefault="000B3AF4" w:rsidP="009105E3">
      <w:pPr>
        <w:keepNext/>
        <w:spacing w:line="240" w:lineRule="auto"/>
        <w:rPr>
          <w:noProof/>
          <w:szCs w:val="22"/>
        </w:rPr>
      </w:pPr>
      <w:proofErr w:type="spellStart"/>
      <w:r w:rsidRPr="00FB5D85">
        <w:t>Dihydrate</w:t>
      </w:r>
      <w:proofErr w:type="spellEnd"/>
      <w:r w:rsidRPr="00FB5D85">
        <w:t xml:space="preserve"> de tréhalose</w:t>
      </w:r>
    </w:p>
    <w:p w14:paraId="22F7230E" w14:textId="77777777" w:rsidR="000A0983" w:rsidRPr="00FB5D85" w:rsidRDefault="000B3AF4" w:rsidP="009105E3">
      <w:pPr>
        <w:keepNext/>
        <w:spacing w:line="240" w:lineRule="auto"/>
        <w:rPr>
          <w:noProof/>
          <w:szCs w:val="22"/>
        </w:rPr>
      </w:pPr>
      <w:proofErr w:type="spellStart"/>
      <w:r w:rsidRPr="00FB5D85">
        <w:t>Diméthylsulfoxyde</w:t>
      </w:r>
      <w:proofErr w:type="spellEnd"/>
      <w:r w:rsidRPr="00FB5D85">
        <w:t xml:space="preserve"> (DMSO)</w:t>
      </w:r>
    </w:p>
    <w:p w14:paraId="22F7230F" w14:textId="77777777" w:rsidR="000A0983" w:rsidRPr="00FB5D85" w:rsidRDefault="000B3AF4" w:rsidP="009105E3">
      <w:pPr>
        <w:keepNext/>
        <w:spacing w:line="240" w:lineRule="auto"/>
        <w:rPr>
          <w:noProof/>
          <w:szCs w:val="22"/>
        </w:rPr>
      </w:pPr>
      <w:r w:rsidRPr="00FB5D85">
        <w:t>Acide sulfurique</w:t>
      </w:r>
    </w:p>
    <w:p w14:paraId="22F72310" w14:textId="77777777" w:rsidR="003C5DB7" w:rsidRPr="00FB5D85" w:rsidRDefault="000B3AF4" w:rsidP="000A0983">
      <w:pPr>
        <w:spacing w:line="240" w:lineRule="auto"/>
        <w:rPr>
          <w:noProof/>
          <w:szCs w:val="22"/>
        </w:rPr>
      </w:pPr>
      <w:r w:rsidRPr="00FB5D85">
        <w:t>Eau pour préparations injectables</w:t>
      </w:r>
    </w:p>
    <w:p w14:paraId="22F72311" w14:textId="77777777" w:rsidR="00812D16" w:rsidRPr="00FB5D85" w:rsidRDefault="00812D16" w:rsidP="00204AAB">
      <w:pPr>
        <w:spacing w:line="240" w:lineRule="auto"/>
        <w:rPr>
          <w:noProof/>
          <w:szCs w:val="22"/>
        </w:rPr>
      </w:pPr>
    </w:p>
    <w:p w14:paraId="22F72312" w14:textId="77777777" w:rsidR="00812D16" w:rsidRPr="00FB5D85" w:rsidRDefault="000B3AF4" w:rsidP="00530E6E">
      <w:pPr>
        <w:pStyle w:val="Style5"/>
      </w:pPr>
      <w:r w:rsidRPr="00FB5D85">
        <w:t>Incompatibilités</w:t>
      </w:r>
    </w:p>
    <w:p w14:paraId="22F72313" w14:textId="77777777" w:rsidR="00812D16" w:rsidRPr="00FB5D85" w:rsidRDefault="00812D16" w:rsidP="00204AAB">
      <w:pPr>
        <w:spacing w:line="240" w:lineRule="auto"/>
        <w:rPr>
          <w:noProof/>
          <w:szCs w:val="22"/>
        </w:rPr>
      </w:pPr>
    </w:p>
    <w:p w14:paraId="22F72314" w14:textId="77777777" w:rsidR="000A0983" w:rsidRPr="00FB5D85" w:rsidRDefault="000B3AF4" w:rsidP="000A0983">
      <w:pPr>
        <w:spacing w:line="240" w:lineRule="auto"/>
        <w:rPr>
          <w:noProof/>
          <w:szCs w:val="22"/>
        </w:rPr>
      </w:pPr>
      <w:r w:rsidRPr="00FB5D85">
        <w:t>Sans objet.</w:t>
      </w:r>
    </w:p>
    <w:p w14:paraId="22F72315" w14:textId="77777777" w:rsidR="00812D16" w:rsidRPr="00FB5D85" w:rsidRDefault="00812D16" w:rsidP="00204AAB">
      <w:pPr>
        <w:spacing w:line="240" w:lineRule="auto"/>
        <w:rPr>
          <w:noProof/>
          <w:szCs w:val="22"/>
        </w:rPr>
      </w:pPr>
    </w:p>
    <w:p w14:paraId="22F72316" w14:textId="77777777" w:rsidR="00812D16" w:rsidRPr="00FB5D85" w:rsidRDefault="000B3AF4" w:rsidP="00530E6E">
      <w:pPr>
        <w:pStyle w:val="Style5"/>
      </w:pPr>
      <w:r w:rsidRPr="00FB5D85">
        <w:t>Durée de conservation</w:t>
      </w:r>
    </w:p>
    <w:p w14:paraId="22F72317" w14:textId="77777777" w:rsidR="00812D16" w:rsidRPr="00FB5D85" w:rsidRDefault="00812D16" w:rsidP="00204AAB">
      <w:pPr>
        <w:spacing w:line="240" w:lineRule="auto"/>
        <w:rPr>
          <w:noProof/>
          <w:szCs w:val="22"/>
        </w:rPr>
      </w:pPr>
    </w:p>
    <w:p w14:paraId="6E6F1E9F" w14:textId="77777777" w:rsidR="006A0FEC" w:rsidRPr="00FB5D85" w:rsidRDefault="006A0FEC" w:rsidP="006A0FEC">
      <w:pPr>
        <w:spacing w:line="240" w:lineRule="auto"/>
        <w:rPr>
          <w:noProof/>
          <w:szCs w:val="22"/>
        </w:rPr>
      </w:pPr>
      <w:proofErr w:type="spellStart"/>
      <w:r w:rsidRPr="00FB5D85">
        <w:t>Ogluo</w:t>
      </w:r>
      <w:proofErr w:type="spellEnd"/>
      <w:r w:rsidRPr="00FB5D85">
        <w:t xml:space="preserve"> 0,5 mg, solution injectable en stylo prérempli.</w:t>
      </w:r>
    </w:p>
    <w:p w14:paraId="37F6B95E" w14:textId="77777777" w:rsidR="006A0FEC" w:rsidRPr="00FB5D85" w:rsidRDefault="006A0FEC" w:rsidP="006A0FEC">
      <w:pPr>
        <w:spacing w:line="240" w:lineRule="auto"/>
        <w:rPr>
          <w:noProof/>
          <w:szCs w:val="22"/>
        </w:rPr>
      </w:pPr>
      <w:proofErr w:type="spellStart"/>
      <w:r w:rsidRPr="00FB5D85">
        <w:t>Ogluo</w:t>
      </w:r>
      <w:proofErr w:type="spellEnd"/>
      <w:r w:rsidRPr="00FB5D85">
        <w:t xml:space="preserve"> 0,5 mg, solution injectable en seringue préremplie.</w:t>
      </w:r>
    </w:p>
    <w:p w14:paraId="0937CDAE" w14:textId="77777777" w:rsidR="003440EC" w:rsidRDefault="003440EC" w:rsidP="000A0983">
      <w:pPr>
        <w:spacing w:line="240" w:lineRule="auto"/>
      </w:pPr>
    </w:p>
    <w:p w14:paraId="22F72318" w14:textId="76442CD6" w:rsidR="000A0983" w:rsidRDefault="000B3AF4" w:rsidP="000A0983">
      <w:pPr>
        <w:spacing w:line="240" w:lineRule="auto"/>
      </w:pPr>
      <w:r w:rsidRPr="00FB5D85">
        <w:t>2 ans.</w:t>
      </w:r>
    </w:p>
    <w:p w14:paraId="3079130A" w14:textId="539D5DCA" w:rsidR="003440EC" w:rsidRDefault="003440EC" w:rsidP="000A0983">
      <w:pPr>
        <w:spacing w:line="240" w:lineRule="auto"/>
      </w:pPr>
    </w:p>
    <w:p w14:paraId="7DFB531C" w14:textId="77777777" w:rsidR="006A0FEC" w:rsidRPr="00FB5D85" w:rsidRDefault="006A0FEC" w:rsidP="006A0FEC">
      <w:pPr>
        <w:spacing w:line="240" w:lineRule="auto"/>
        <w:rPr>
          <w:noProof/>
          <w:szCs w:val="22"/>
        </w:rPr>
      </w:pPr>
      <w:proofErr w:type="spellStart"/>
      <w:r w:rsidRPr="00FB5D85">
        <w:t>Ogluo</w:t>
      </w:r>
      <w:proofErr w:type="spellEnd"/>
      <w:r w:rsidRPr="00FB5D85">
        <w:t xml:space="preserve"> 1 mg, solution injectable en stylo prérempli.</w:t>
      </w:r>
    </w:p>
    <w:p w14:paraId="2DB05EB2" w14:textId="77777777" w:rsidR="006A0FEC" w:rsidRDefault="006A0FEC" w:rsidP="006A0FEC">
      <w:pPr>
        <w:spacing w:line="240" w:lineRule="auto"/>
      </w:pPr>
      <w:proofErr w:type="spellStart"/>
      <w:r w:rsidRPr="00FB5D85">
        <w:t>Ogluo</w:t>
      </w:r>
      <w:proofErr w:type="spellEnd"/>
      <w:r w:rsidRPr="00FB5D85">
        <w:t xml:space="preserve"> 1 mg, solution injectable en seringue préremplie.</w:t>
      </w:r>
    </w:p>
    <w:p w14:paraId="622DA083" w14:textId="77777777" w:rsidR="006A0FEC" w:rsidRDefault="006A0FEC" w:rsidP="006A0FEC">
      <w:pPr>
        <w:spacing w:line="240" w:lineRule="auto"/>
      </w:pPr>
    </w:p>
    <w:p w14:paraId="0B73B73B" w14:textId="224975EB" w:rsidR="006A0FEC" w:rsidRDefault="00225E93" w:rsidP="006A0FEC">
      <w:pPr>
        <w:spacing w:line="240" w:lineRule="auto"/>
      </w:pPr>
      <w:r>
        <w:t xml:space="preserve">30 </w:t>
      </w:r>
      <w:r w:rsidR="006A0FEC">
        <w:t>Mois</w:t>
      </w:r>
    </w:p>
    <w:p w14:paraId="1141B5FC" w14:textId="77777777" w:rsidR="003440EC" w:rsidRPr="00FB5D85" w:rsidRDefault="003440EC" w:rsidP="003440EC">
      <w:pPr>
        <w:spacing w:line="240" w:lineRule="auto"/>
        <w:rPr>
          <w:noProof/>
          <w:szCs w:val="22"/>
        </w:rPr>
      </w:pPr>
    </w:p>
    <w:p w14:paraId="5ACED420" w14:textId="77777777" w:rsidR="003440EC" w:rsidRPr="00FB5D85" w:rsidRDefault="003440EC" w:rsidP="003440EC">
      <w:pPr>
        <w:spacing w:line="240" w:lineRule="auto"/>
        <w:rPr>
          <w:noProof/>
          <w:szCs w:val="22"/>
        </w:rPr>
      </w:pPr>
    </w:p>
    <w:p w14:paraId="5723EB4B" w14:textId="77777777" w:rsidR="003440EC" w:rsidRPr="00FB5D85" w:rsidRDefault="003440EC" w:rsidP="000A0983">
      <w:pPr>
        <w:spacing w:line="240" w:lineRule="auto"/>
        <w:rPr>
          <w:noProof/>
          <w:szCs w:val="22"/>
        </w:rPr>
      </w:pPr>
    </w:p>
    <w:p w14:paraId="22F72319" w14:textId="77777777" w:rsidR="00A7085B" w:rsidRPr="00FB5D85" w:rsidRDefault="00A7085B" w:rsidP="00204AAB">
      <w:pPr>
        <w:spacing w:line="240" w:lineRule="auto"/>
        <w:rPr>
          <w:noProof/>
          <w:szCs w:val="22"/>
        </w:rPr>
      </w:pPr>
    </w:p>
    <w:p w14:paraId="22F7231A" w14:textId="77777777" w:rsidR="00812D16" w:rsidRPr="00FB5D85" w:rsidRDefault="000B3AF4" w:rsidP="00530E6E">
      <w:pPr>
        <w:pStyle w:val="Style5"/>
      </w:pPr>
      <w:r w:rsidRPr="00FB5D85">
        <w:t>Précautions particulières de conservation</w:t>
      </w:r>
    </w:p>
    <w:p w14:paraId="22F7231B" w14:textId="77777777" w:rsidR="000A0983" w:rsidRPr="00FB5D85" w:rsidRDefault="000A0983" w:rsidP="000A0983">
      <w:pPr>
        <w:spacing w:line="240" w:lineRule="auto"/>
        <w:rPr>
          <w:noProof/>
          <w:szCs w:val="22"/>
          <w:lang w:val="en-US"/>
        </w:rPr>
      </w:pPr>
    </w:p>
    <w:p w14:paraId="22F7231C" w14:textId="77777777" w:rsidR="00361795" w:rsidRPr="00FB5D85" w:rsidRDefault="000B3AF4" w:rsidP="000A0983">
      <w:pPr>
        <w:spacing w:line="240" w:lineRule="auto"/>
        <w:rPr>
          <w:noProof/>
          <w:szCs w:val="22"/>
        </w:rPr>
      </w:pPr>
      <w:r w:rsidRPr="00FB5D85">
        <w:t xml:space="preserve">À conserver à une température </w:t>
      </w:r>
      <w:r w:rsidR="00AB231A">
        <w:t>ne dépassant pas</w:t>
      </w:r>
      <w:r w:rsidRPr="00FB5D85">
        <w:t xml:space="preserve"> 25 °C.</w:t>
      </w:r>
    </w:p>
    <w:p w14:paraId="22F7231D" w14:textId="77777777" w:rsidR="00361795" w:rsidRPr="001B79BA" w:rsidRDefault="00361795" w:rsidP="000A0983">
      <w:pPr>
        <w:spacing w:line="240" w:lineRule="auto"/>
        <w:rPr>
          <w:noProof/>
          <w:szCs w:val="22"/>
        </w:rPr>
      </w:pPr>
    </w:p>
    <w:p w14:paraId="22F7231E" w14:textId="77777777" w:rsidR="000A0983" w:rsidRPr="00FB5D85" w:rsidRDefault="000B3AF4" w:rsidP="000A0983">
      <w:pPr>
        <w:spacing w:line="240" w:lineRule="auto"/>
        <w:rPr>
          <w:noProof/>
          <w:szCs w:val="22"/>
        </w:rPr>
      </w:pPr>
      <w:r w:rsidRPr="00FB5D85">
        <w:t>Ne pas mettre au réfrigérateur. Ne pas congeler. À conserver à une température supérieure à 15 °C.</w:t>
      </w:r>
    </w:p>
    <w:p w14:paraId="22F7231F" w14:textId="77777777" w:rsidR="00303337" w:rsidRPr="00FB5D85" w:rsidRDefault="00303337" w:rsidP="000A0983">
      <w:pPr>
        <w:spacing w:line="240" w:lineRule="auto"/>
        <w:rPr>
          <w:noProof/>
          <w:szCs w:val="22"/>
          <w:lang w:val="fr-LU"/>
        </w:rPr>
      </w:pPr>
    </w:p>
    <w:p w14:paraId="22F72320" w14:textId="77777777" w:rsidR="000758BE" w:rsidRPr="00FB5D85" w:rsidRDefault="000B3AF4" w:rsidP="000758BE">
      <w:pPr>
        <w:spacing w:line="240" w:lineRule="auto"/>
        <w:rPr>
          <w:noProof/>
          <w:szCs w:val="22"/>
        </w:rPr>
      </w:pPr>
      <w:r w:rsidRPr="00FB5D85">
        <w:t>Conserver dans l’emballage plastique original scellé jusqu’au moment de l’utilisation afin de protéger le produit de la lumière et de l’humidité.</w:t>
      </w:r>
    </w:p>
    <w:p w14:paraId="22F72321" w14:textId="77777777" w:rsidR="00303337" w:rsidRPr="00FB5D85" w:rsidRDefault="00303337" w:rsidP="000A0983">
      <w:pPr>
        <w:spacing w:line="240" w:lineRule="auto"/>
        <w:rPr>
          <w:noProof/>
          <w:szCs w:val="22"/>
          <w:lang w:val="fr-LU"/>
        </w:rPr>
      </w:pPr>
    </w:p>
    <w:p w14:paraId="22F72322" w14:textId="77777777" w:rsidR="00812D16" w:rsidRPr="00FB5D85" w:rsidRDefault="00812D16" w:rsidP="00204AAB">
      <w:pPr>
        <w:spacing w:line="240" w:lineRule="auto"/>
        <w:rPr>
          <w:noProof/>
          <w:szCs w:val="22"/>
        </w:rPr>
      </w:pPr>
    </w:p>
    <w:p w14:paraId="22F72323" w14:textId="77777777" w:rsidR="00812D16" w:rsidRPr="00FB5D85" w:rsidRDefault="000B3AF4" w:rsidP="00530E6E">
      <w:pPr>
        <w:pStyle w:val="Style5"/>
      </w:pPr>
      <w:r w:rsidRPr="00FB5D85">
        <w:t>Nature et contenu de l’emballage extérieur</w:t>
      </w:r>
    </w:p>
    <w:p w14:paraId="22F72324" w14:textId="77777777" w:rsidR="00812D16" w:rsidRPr="00FB5D85" w:rsidRDefault="00812D16" w:rsidP="00B338C9">
      <w:pPr>
        <w:rPr>
          <w:noProof/>
        </w:rPr>
      </w:pPr>
    </w:p>
    <w:p w14:paraId="22F72325" w14:textId="77777777" w:rsidR="00336E6A" w:rsidRPr="00FB5D85" w:rsidRDefault="000B3AF4" w:rsidP="00336E6A">
      <w:pPr>
        <w:pStyle w:val="Header3"/>
      </w:pPr>
      <w:r w:rsidRPr="00FB5D85">
        <w:t>Ogluo 0,5 mg, solution injectable en stylo prérempli</w:t>
      </w:r>
    </w:p>
    <w:p w14:paraId="22F72326" w14:textId="77777777" w:rsidR="005A5B49" w:rsidRPr="00FB5D85" w:rsidRDefault="005A5B49" w:rsidP="00336E6A">
      <w:pPr>
        <w:pStyle w:val="Header3"/>
        <w:rPr>
          <w:lang w:val="fr-LU"/>
        </w:rPr>
      </w:pPr>
    </w:p>
    <w:p w14:paraId="22F72327" w14:textId="77777777" w:rsidR="000A0983" w:rsidRPr="00FB5D85" w:rsidRDefault="000B3AF4" w:rsidP="00B338C9">
      <w:pPr>
        <w:rPr>
          <w:noProof/>
        </w:rPr>
      </w:pPr>
      <w:r w:rsidRPr="00FB5D85">
        <w:t xml:space="preserve">Stylo prérempli à dose unique, contenant une seringue de 1 ml en polymère d’oléfine cyclique, avec un piston en caoutchouc </w:t>
      </w:r>
      <w:proofErr w:type="spellStart"/>
      <w:r w:rsidRPr="00FB5D85">
        <w:t>chlorobutyle</w:t>
      </w:r>
      <w:proofErr w:type="spellEnd"/>
      <w:r w:rsidRPr="00FB5D85">
        <w:t xml:space="preserve"> à revêtement en ETFE, une aiguille en acier inoxydable gauge 27, un capuchon d’aiguille en caoutchouc </w:t>
      </w:r>
      <w:proofErr w:type="spellStart"/>
      <w:r w:rsidRPr="00FB5D85">
        <w:t>bromobutyle</w:t>
      </w:r>
      <w:proofErr w:type="spellEnd"/>
      <w:r w:rsidRPr="00FB5D85">
        <w:t xml:space="preserve"> souple et un bouchon rouge.</w:t>
      </w:r>
    </w:p>
    <w:p w14:paraId="22F72328" w14:textId="77777777" w:rsidR="005A5B49" w:rsidRPr="00FB5D85" w:rsidRDefault="000B3AF4" w:rsidP="00B338C9">
      <w:r w:rsidRPr="00FB5D85">
        <w:t>Chaque stylo prérempli contient 0,1 ml de solution injectable et est emballé individuellement dans un sachet plastique de couleur majoritairement rouge, dans un emballage carton rouge à fond blanc avec l’image d’un stylo prérempli.</w:t>
      </w:r>
    </w:p>
    <w:p w14:paraId="22F72329" w14:textId="77777777" w:rsidR="005A5B49" w:rsidRPr="00FB5D85" w:rsidRDefault="005A5B49" w:rsidP="00B338C9"/>
    <w:p w14:paraId="22F7232A" w14:textId="77777777" w:rsidR="000A0983" w:rsidRPr="00FB5D85" w:rsidRDefault="000B3AF4" w:rsidP="00B338C9">
      <w:pPr>
        <w:rPr>
          <w:noProof/>
        </w:rPr>
      </w:pPr>
      <w:r>
        <w:t xml:space="preserve">Boîte </w:t>
      </w:r>
      <w:proofErr w:type="gramStart"/>
      <w:r>
        <w:t>de</w:t>
      </w:r>
      <w:r w:rsidR="004B260A" w:rsidRPr="00FB5D85">
        <w:t>:</w:t>
      </w:r>
      <w:proofErr w:type="gramEnd"/>
      <w:r w:rsidR="004B260A" w:rsidRPr="00FB5D85">
        <w:t xml:space="preserve"> un ou deux stylos unidose préremplis.</w:t>
      </w:r>
    </w:p>
    <w:p w14:paraId="22F7232B" w14:textId="77777777" w:rsidR="000A0983" w:rsidRPr="00FB5D85" w:rsidRDefault="000A0983" w:rsidP="00B338C9">
      <w:pPr>
        <w:rPr>
          <w:noProof/>
          <w:lang w:val="fr-LU"/>
        </w:rPr>
      </w:pPr>
    </w:p>
    <w:p w14:paraId="22F7232C" w14:textId="77777777" w:rsidR="00336E6A" w:rsidRPr="00FB5D85" w:rsidRDefault="000B3AF4" w:rsidP="00336E6A">
      <w:pPr>
        <w:pStyle w:val="Header3"/>
      </w:pPr>
      <w:r w:rsidRPr="00FB5D85">
        <w:t>Ogluo 1 mg, solution injectable en stylo prérempli</w:t>
      </w:r>
    </w:p>
    <w:p w14:paraId="22F7232D" w14:textId="77777777" w:rsidR="005A5B49" w:rsidRPr="00FB5D85" w:rsidRDefault="005A5B49" w:rsidP="00336E6A">
      <w:pPr>
        <w:pStyle w:val="Header3"/>
        <w:rPr>
          <w:lang w:val="fr-LU"/>
        </w:rPr>
      </w:pPr>
    </w:p>
    <w:p w14:paraId="22F7232E" w14:textId="77777777" w:rsidR="000A0983" w:rsidRPr="00FB5D85" w:rsidRDefault="000B3AF4" w:rsidP="00B338C9">
      <w:pPr>
        <w:rPr>
          <w:noProof/>
        </w:rPr>
      </w:pPr>
      <w:r w:rsidRPr="00FB5D85">
        <w:t xml:space="preserve">Stylo prérempli à dose unique, contenant une seringue de 1 ml en polymère d’oléfine cyclique, avec un piston en caoutchouc </w:t>
      </w:r>
      <w:proofErr w:type="spellStart"/>
      <w:r w:rsidRPr="00FB5D85">
        <w:t>chlorobutyle</w:t>
      </w:r>
      <w:proofErr w:type="spellEnd"/>
      <w:r w:rsidRPr="00FB5D85">
        <w:t xml:space="preserve"> à revêtement en ETFE, une aiguille en acier inoxydable gauge 27, un capuchon d’aiguille en caoutchouc </w:t>
      </w:r>
      <w:proofErr w:type="spellStart"/>
      <w:r w:rsidRPr="00FB5D85">
        <w:t>bromobutyle</w:t>
      </w:r>
      <w:proofErr w:type="spellEnd"/>
      <w:r w:rsidRPr="00FB5D85">
        <w:t xml:space="preserve"> souple et un bouchon rouge.</w:t>
      </w:r>
    </w:p>
    <w:p w14:paraId="22F7232F" w14:textId="77777777" w:rsidR="000A0983" w:rsidRPr="00FB5D85" w:rsidRDefault="000B3AF4" w:rsidP="00B338C9">
      <w:pPr>
        <w:rPr>
          <w:noProof/>
        </w:rPr>
      </w:pPr>
      <w:r w:rsidRPr="00FB5D85">
        <w:t>Chaque stylo prérempli contient 0,2 ml de solution injectable et est emballé individuellement dans un sachet plastique de couleur majoritairement bleu, dans un emballage carton bleu à fond blanc avec l’image d’un stylo prérempli.</w:t>
      </w:r>
    </w:p>
    <w:p w14:paraId="22F72330" w14:textId="77777777" w:rsidR="000A0983" w:rsidRPr="00FB5D85" w:rsidRDefault="000A0983" w:rsidP="00B338C9">
      <w:pPr>
        <w:rPr>
          <w:noProof/>
          <w:lang w:val="fr-LU"/>
        </w:rPr>
      </w:pPr>
    </w:p>
    <w:p w14:paraId="22F72331" w14:textId="77777777" w:rsidR="008843A8" w:rsidRPr="00FB5D85" w:rsidRDefault="000B3AF4" w:rsidP="00B338C9">
      <w:pPr>
        <w:rPr>
          <w:noProof/>
        </w:rPr>
      </w:pPr>
      <w:r>
        <w:t xml:space="preserve">Boîte </w:t>
      </w:r>
      <w:proofErr w:type="gramStart"/>
      <w:r>
        <w:t>de</w:t>
      </w:r>
      <w:r w:rsidR="004B260A" w:rsidRPr="00FB5D85">
        <w:t>:</w:t>
      </w:r>
      <w:proofErr w:type="gramEnd"/>
      <w:r w:rsidR="004B260A" w:rsidRPr="00FB5D85">
        <w:t xml:space="preserve"> un ou deux stylos unidose préremplis.</w:t>
      </w:r>
    </w:p>
    <w:p w14:paraId="22F72332" w14:textId="77777777" w:rsidR="003F463E" w:rsidRPr="00FB5D85" w:rsidRDefault="003F463E" w:rsidP="00B338C9">
      <w:pPr>
        <w:rPr>
          <w:noProof/>
          <w:lang w:val="fr-LU"/>
        </w:rPr>
      </w:pPr>
    </w:p>
    <w:p w14:paraId="22F72333" w14:textId="77777777" w:rsidR="00336E6A" w:rsidRPr="00FB5D85" w:rsidRDefault="000B3AF4" w:rsidP="00336E6A">
      <w:pPr>
        <w:pStyle w:val="Header3"/>
      </w:pPr>
      <w:r w:rsidRPr="00FB5D85">
        <w:t>Ogluo 0,5 mg, solution injectable en seringue préremplie</w:t>
      </w:r>
    </w:p>
    <w:p w14:paraId="22F72334" w14:textId="77777777" w:rsidR="005A5B49" w:rsidRPr="00FB5D85" w:rsidRDefault="005A5B49" w:rsidP="00336E6A">
      <w:pPr>
        <w:pStyle w:val="Header3"/>
        <w:rPr>
          <w:lang w:val="fr-LU"/>
        </w:rPr>
      </w:pPr>
    </w:p>
    <w:p w14:paraId="22F72335" w14:textId="77777777" w:rsidR="000A0983" w:rsidRPr="00FB5D85" w:rsidRDefault="000B3AF4" w:rsidP="00B338C9">
      <w:pPr>
        <w:rPr>
          <w:noProof/>
        </w:rPr>
      </w:pPr>
      <w:r w:rsidRPr="00FB5D85">
        <w:t xml:space="preserve">Seringue préremplie de 1 ml en polymère d’oléfine cyclique, avec un piston en caoutchouc </w:t>
      </w:r>
      <w:proofErr w:type="spellStart"/>
      <w:r w:rsidRPr="00FB5D85">
        <w:t>chlorobutyle</w:t>
      </w:r>
      <w:proofErr w:type="spellEnd"/>
      <w:r w:rsidRPr="00FB5D85">
        <w:t xml:space="preserve"> à revêtement en ETFE, une aiguille en acier inoxydable gauge 27 et un capuchon d’aiguille en caoutchouc </w:t>
      </w:r>
      <w:proofErr w:type="spellStart"/>
      <w:r w:rsidRPr="00FB5D85">
        <w:t>bromobutyle</w:t>
      </w:r>
      <w:proofErr w:type="spellEnd"/>
      <w:r w:rsidRPr="00FB5D85">
        <w:t xml:space="preserve"> rigide.</w:t>
      </w:r>
    </w:p>
    <w:p w14:paraId="22F72336" w14:textId="77777777" w:rsidR="000A0983" w:rsidRPr="00FB5D85" w:rsidRDefault="000B3AF4" w:rsidP="00B338C9">
      <w:pPr>
        <w:rPr>
          <w:noProof/>
        </w:rPr>
      </w:pPr>
      <w:r w:rsidRPr="00FB5D85">
        <w:t>Chaque seringue contient 0,1 ml de solution injectable et est emballée individuellement dans un sachet plastique de couleur majoritairement rouge, dans un emballage carton rouge à fond blanc avec l’image d’une seringue préremplie.</w:t>
      </w:r>
    </w:p>
    <w:p w14:paraId="22F72337" w14:textId="77777777" w:rsidR="008843A8" w:rsidRPr="00FB5D85" w:rsidRDefault="008843A8" w:rsidP="00B338C9">
      <w:pPr>
        <w:rPr>
          <w:noProof/>
          <w:lang w:val="fr-LU"/>
        </w:rPr>
      </w:pPr>
    </w:p>
    <w:p w14:paraId="22F72338" w14:textId="77777777" w:rsidR="000A0983" w:rsidRPr="00FB5D85" w:rsidRDefault="000B3AF4" w:rsidP="00B338C9">
      <w:pPr>
        <w:rPr>
          <w:noProof/>
        </w:rPr>
      </w:pPr>
      <w:r>
        <w:t xml:space="preserve">Boîte </w:t>
      </w:r>
      <w:proofErr w:type="gramStart"/>
      <w:r>
        <w:t>de</w:t>
      </w:r>
      <w:r w:rsidR="004B260A" w:rsidRPr="00FB5D85">
        <w:t>:</w:t>
      </w:r>
      <w:proofErr w:type="gramEnd"/>
      <w:r w:rsidR="004B260A" w:rsidRPr="00FB5D85">
        <w:t xml:space="preserve"> une ou deux seringues unidose préremplies.</w:t>
      </w:r>
    </w:p>
    <w:p w14:paraId="22F72339" w14:textId="77777777" w:rsidR="008843A8" w:rsidRPr="00FB5D85" w:rsidRDefault="008843A8" w:rsidP="00B338C9">
      <w:pPr>
        <w:rPr>
          <w:noProof/>
          <w:lang w:val="fr-LU"/>
        </w:rPr>
      </w:pPr>
    </w:p>
    <w:p w14:paraId="22F7233A" w14:textId="77777777" w:rsidR="00336E6A" w:rsidRPr="00FB5D85" w:rsidRDefault="000B3AF4" w:rsidP="00336E6A">
      <w:pPr>
        <w:pStyle w:val="Header3"/>
      </w:pPr>
      <w:r w:rsidRPr="00FB5D85">
        <w:t>Ogluo 1 mg, solution injectable en seringue préremplie</w:t>
      </w:r>
    </w:p>
    <w:p w14:paraId="22F7233B" w14:textId="77777777" w:rsidR="00AE258E" w:rsidRPr="00FB5D85" w:rsidRDefault="00AE258E" w:rsidP="00336E6A">
      <w:pPr>
        <w:pStyle w:val="Header3"/>
        <w:rPr>
          <w:lang w:val="fr-LU"/>
        </w:rPr>
      </w:pPr>
    </w:p>
    <w:p w14:paraId="22F7233C" w14:textId="77777777" w:rsidR="000A0983" w:rsidRPr="00FB5D85" w:rsidRDefault="000B3AF4" w:rsidP="00B338C9">
      <w:pPr>
        <w:rPr>
          <w:noProof/>
        </w:rPr>
      </w:pPr>
      <w:r w:rsidRPr="00FB5D85">
        <w:t xml:space="preserve">Seringue préremplie de 1 ml en polymère d’oléfine cyclique, avec un piston en caoutchouc </w:t>
      </w:r>
      <w:proofErr w:type="spellStart"/>
      <w:r w:rsidRPr="00FB5D85">
        <w:t>chlorobutyle</w:t>
      </w:r>
      <w:proofErr w:type="spellEnd"/>
      <w:r w:rsidRPr="00FB5D85">
        <w:t xml:space="preserve"> à revêtement en ETFE, une aiguille en acier inoxydable gauge 27 et un capuchon d’aiguille en caoutchouc </w:t>
      </w:r>
      <w:proofErr w:type="spellStart"/>
      <w:r w:rsidRPr="00FB5D85">
        <w:t>bromobutyle</w:t>
      </w:r>
      <w:proofErr w:type="spellEnd"/>
      <w:r w:rsidRPr="00FB5D85">
        <w:t xml:space="preserve"> rigide.</w:t>
      </w:r>
    </w:p>
    <w:p w14:paraId="22F7233D" w14:textId="77777777" w:rsidR="000A0983" w:rsidRPr="00FB5D85" w:rsidRDefault="000B3AF4" w:rsidP="00B338C9">
      <w:pPr>
        <w:rPr>
          <w:noProof/>
        </w:rPr>
      </w:pPr>
      <w:r w:rsidRPr="00FB5D85">
        <w:lastRenderedPageBreak/>
        <w:t>Chaque seringue contient 0,2 ml de solution injectable et est emballée individuellement dans un sachet plastique de couleur majoritairement bleue, dans un emballage carton bleu à fond blanc avec l’image d’une seringue préremplie.</w:t>
      </w:r>
    </w:p>
    <w:p w14:paraId="22F7233E" w14:textId="77777777" w:rsidR="008843A8" w:rsidRPr="00FB5D85" w:rsidRDefault="008843A8" w:rsidP="00B338C9">
      <w:pPr>
        <w:rPr>
          <w:noProof/>
          <w:lang w:val="fr-LU"/>
        </w:rPr>
      </w:pPr>
    </w:p>
    <w:p w14:paraId="22F7233F" w14:textId="77777777" w:rsidR="001231C3" w:rsidRPr="00FB5D85" w:rsidRDefault="000B3AF4" w:rsidP="001231C3">
      <w:pPr>
        <w:rPr>
          <w:noProof/>
        </w:rPr>
      </w:pPr>
      <w:r>
        <w:t xml:space="preserve">Boîte </w:t>
      </w:r>
      <w:proofErr w:type="gramStart"/>
      <w:r>
        <w:t>de</w:t>
      </w:r>
      <w:r w:rsidR="004B260A" w:rsidRPr="00FB5D85">
        <w:t>:</w:t>
      </w:r>
      <w:proofErr w:type="gramEnd"/>
      <w:r w:rsidR="004B260A" w:rsidRPr="00FB5D85">
        <w:t xml:space="preserve"> une ou deux seringues unidose préremplies.</w:t>
      </w:r>
    </w:p>
    <w:p w14:paraId="22F72340" w14:textId="77777777" w:rsidR="001231C3" w:rsidRPr="00FB5D85" w:rsidRDefault="001231C3" w:rsidP="001231C3">
      <w:pPr>
        <w:rPr>
          <w:noProof/>
          <w:lang w:val="fr-LU"/>
        </w:rPr>
      </w:pPr>
    </w:p>
    <w:p w14:paraId="22F72341" w14:textId="77777777" w:rsidR="000A0983" w:rsidRPr="00FB5D85" w:rsidRDefault="000B3AF4" w:rsidP="000A0983">
      <w:pPr>
        <w:spacing w:line="240" w:lineRule="auto"/>
        <w:rPr>
          <w:noProof/>
        </w:rPr>
      </w:pPr>
      <w:r w:rsidRPr="00FB5D85">
        <w:t>Toutes les présentations peuvent ne pas être commercialisées.</w:t>
      </w:r>
    </w:p>
    <w:p w14:paraId="22F72342" w14:textId="77777777" w:rsidR="00812D16" w:rsidRPr="00FB5D85" w:rsidRDefault="00812D16" w:rsidP="00204AAB">
      <w:pPr>
        <w:spacing w:line="240" w:lineRule="auto"/>
        <w:rPr>
          <w:noProof/>
          <w:szCs w:val="22"/>
        </w:rPr>
      </w:pPr>
    </w:p>
    <w:p w14:paraId="22F72343" w14:textId="77777777" w:rsidR="00812D16" w:rsidRPr="00FB5D85" w:rsidRDefault="000B3AF4" w:rsidP="00530E6E">
      <w:pPr>
        <w:pStyle w:val="Style5"/>
      </w:pPr>
      <w:r w:rsidRPr="00FB5D85">
        <w:t>Précautions particulières d’élimination et manipulation</w:t>
      </w:r>
    </w:p>
    <w:p w14:paraId="22F72344" w14:textId="77777777" w:rsidR="00812D16" w:rsidRPr="00FB5D85" w:rsidRDefault="00812D16" w:rsidP="00204AAB">
      <w:pPr>
        <w:spacing w:line="240" w:lineRule="auto"/>
        <w:rPr>
          <w:noProof/>
          <w:szCs w:val="22"/>
        </w:rPr>
      </w:pPr>
    </w:p>
    <w:p w14:paraId="22F72345" w14:textId="77777777" w:rsidR="004F730B" w:rsidRPr="00FB5D85" w:rsidRDefault="000B3AF4" w:rsidP="00336E6A">
      <w:pPr>
        <w:spacing w:line="240" w:lineRule="auto"/>
      </w:pPr>
      <w:r w:rsidRPr="00FB5D85">
        <w:t>Il s’agit d’un médicament prêt à l’emploi, exclusivement à usage unique.</w:t>
      </w:r>
    </w:p>
    <w:p w14:paraId="22F72346" w14:textId="77777777" w:rsidR="004F730B" w:rsidRPr="00FB5D85" w:rsidRDefault="004F730B" w:rsidP="00336E6A">
      <w:pPr>
        <w:spacing w:line="240" w:lineRule="auto"/>
      </w:pPr>
    </w:p>
    <w:p w14:paraId="22F72347" w14:textId="77777777" w:rsidR="001C79C8" w:rsidRPr="00FB5D85" w:rsidRDefault="000B3AF4" w:rsidP="00336E6A">
      <w:pPr>
        <w:spacing w:line="240" w:lineRule="auto"/>
      </w:pPr>
      <w:r w:rsidRPr="00FB5D85">
        <w:t>Le dispositif unidose contient une seule dose.</w:t>
      </w:r>
    </w:p>
    <w:p w14:paraId="22F72348" w14:textId="77777777" w:rsidR="005129FE" w:rsidRPr="00FB5D85" w:rsidRDefault="005129FE" w:rsidP="00336E6A">
      <w:pPr>
        <w:spacing w:line="240" w:lineRule="auto"/>
      </w:pPr>
    </w:p>
    <w:p w14:paraId="22F72349" w14:textId="77777777" w:rsidR="005129FE" w:rsidRPr="00FB5D85" w:rsidRDefault="000B3AF4" w:rsidP="00336E6A">
      <w:pPr>
        <w:spacing w:line="240" w:lineRule="auto"/>
      </w:pPr>
      <w:r w:rsidRPr="00FB5D85">
        <w:t>Il convient de suivre scrupuleusement les instructions d’utilisation de ce médicament indiquées dans la notice.</w:t>
      </w:r>
    </w:p>
    <w:p w14:paraId="22F7234A" w14:textId="77777777" w:rsidR="005129FE" w:rsidRPr="00FB5D85" w:rsidRDefault="005129FE" w:rsidP="00336E6A">
      <w:pPr>
        <w:spacing w:line="240" w:lineRule="auto"/>
      </w:pPr>
    </w:p>
    <w:p w14:paraId="22F7234B" w14:textId="77777777" w:rsidR="00336E6A" w:rsidRPr="00FB5D85" w:rsidRDefault="000B3AF4" w:rsidP="00336E6A">
      <w:pPr>
        <w:spacing w:line="240" w:lineRule="auto"/>
      </w:pPr>
      <w:r w:rsidRPr="00FB5D85">
        <w:t>Tout médicament non utilisé ou déchet doit être éliminé conformément à la réglementation en vigueur.</w:t>
      </w:r>
    </w:p>
    <w:p w14:paraId="22F7234C" w14:textId="77777777" w:rsidR="00D23249" w:rsidRPr="00FB5D85" w:rsidRDefault="00D23249" w:rsidP="00336E6A">
      <w:pPr>
        <w:spacing w:line="240" w:lineRule="auto"/>
      </w:pPr>
    </w:p>
    <w:p w14:paraId="22F7234D" w14:textId="77777777" w:rsidR="00D23249" w:rsidRPr="00FB5D85" w:rsidRDefault="00D23249" w:rsidP="00336E6A">
      <w:pPr>
        <w:spacing w:line="240" w:lineRule="auto"/>
      </w:pPr>
    </w:p>
    <w:p w14:paraId="22F7234E" w14:textId="77777777" w:rsidR="00812D16" w:rsidRPr="00FB5D85" w:rsidRDefault="000B3AF4" w:rsidP="00530E6E">
      <w:pPr>
        <w:pStyle w:val="Style1"/>
      </w:pPr>
      <w:r w:rsidRPr="00FB5D85">
        <w:t>TITULAIRE DE L’AUTORISATION DE MISE SUR LE MARCHÉ</w:t>
      </w:r>
    </w:p>
    <w:p w14:paraId="22F7234F" w14:textId="77777777" w:rsidR="00812D16" w:rsidRPr="00FB5D85" w:rsidRDefault="00812D16" w:rsidP="00204AAB">
      <w:pPr>
        <w:spacing w:line="240" w:lineRule="auto"/>
        <w:rPr>
          <w:noProof/>
          <w:szCs w:val="22"/>
        </w:rPr>
      </w:pPr>
    </w:p>
    <w:p w14:paraId="26649095"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Tetris Pharma B.V</w:t>
      </w:r>
    </w:p>
    <w:p w14:paraId="7D9CC1EF" w14:textId="531D3131"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Bargelaan 200</w:t>
      </w:r>
    </w:p>
    <w:p w14:paraId="2001BB9D" w14:textId="77777777" w:rsidR="009E1D45" w:rsidRPr="00682324" w:rsidRDefault="009E1D45" w:rsidP="009E1D45">
      <w:pPr>
        <w:tabs>
          <w:tab w:val="clear" w:pos="567"/>
        </w:tabs>
        <w:spacing w:line="240" w:lineRule="auto"/>
        <w:rPr>
          <w:rFonts w:eastAsiaTheme="minorHAnsi"/>
          <w:szCs w:val="22"/>
          <w:lang w:val="nl-NL"/>
        </w:rPr>
      </w:pPr>
      <w:r w:rsidRPr="00682324">
        <w:rPr>
          <w:rFonts w:eastAsiaTheme="minorHAnsi"/>
          <w:szCs w:val="22"/>
          <w:lang w:val="nl-NL"/>
        </w:rPr>
        <w:t>Element Offices</w:t>
      </w:r>
    </w:p>
    <w:p w14:paraId="01C8E663"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2333 CW Leiden</w:t>
      </w:r>
    </w:p>
    <w:p w14:paraId="22F72355" w14:textId="70539C9D" w:rsidR="00A73916" w:rsidRPr="00FB5D85" w:rsidRDefault="000B3AF4" w:rsidP="00204AAB">
      <w:pPr>
        <w:spacing w:line="240" w:lineRule="auto"/>
        <w:rPr>
          <w:noProof/>
          <w:szCs w:val="22"/>
        </w:rPr>
      </w:pPr>
      <w:r w:rsidRPr="00682324">
        <w:rPr>
          <w:rFonts w:eastAsiaTheme="minorHAnsi"/>
          <w:szCs w:val="22"/>
          <w:lang w:val="nl-NL"/>
        </w:rPr>
        <w:t>Pays-Bas</w:t>
      </w:r>
      <w:r>
        <w:rPr>
          <w:rFonts w:eastAsiaTheme="minorHAnsi"/>
          <w:sz w:val="24"/>
          <w:szCs w:val="24"/>
          <w:lang w:val="nl-NL"/>
        </w:rPr>
        <w:t xml:space="preserve"> </w:t>
      </w:r>
    </w:p>
    <w:p w14:paraId="22F72356" w14:textId="77777777" w:rsidR="00812D16" w:rsidRPr="00FB5D85" w:rsidRDefault="00812D16" w:rsidP="00204AAB">
      <w:pPr>
        <w:spacing w:line="240" w:lineRule="auto"/>
        <w:rPr>
          <w:noProof/>
          <w:szCs w:val="22"/>
        </w:rPr>
      </w:pPr>
    </w:p>
    <w:p w14:paraId="22F72357" w14:textId="77777777" w:rsidR="00812D16" w:rsidRPr="00FB5D85" w:rsidRDefault="00812D16" w:rsidP="00204AAB">
      <w:pPr>
        <w:spacing w:line="240" w:lineRule="auto"/>
        <w:rPr>
          <w:noProof/>
          <w:szCs w:val="22"/>
        </w:rPr>
      </w:pPr>
    </w:p>
    <w:p w14:paraId="22F72358" w14:textId="77777777" w:rsidR="00812D16" w:rsidRDefault="000B3AF4" w:rsidP="00530E6E">
      <w:pPr>
        <w:pStyle w:val="Style1"/>
      </w:pPr>
      <w:r w:rsidRPr="00FB5D85">
        <w:t>NUMÉRO(S) D’AUTORISATION DE MISE SUR LE MARCHÉ</w:t>
      </w:r>
    </w:p>
    <w:p w14:paraId="22F72359" w14:textId="77777777" w:rsidR="003C6E17" w:rsidRDefault="003C6E17" w:rsidP="003C6E17">
      <w:pPr>
        <w:pStyle w:val="Style1"/>
        <w:numPr>
          <w:ilvl w:val="0"/>
          <w:numId w:val="0"/>
        </w:numPr>
        <w:ind w:left="567" w:hanging="567"/>
      </w:pPr>
    </w:p>
    <w:p w14:paraId="22F7235A" w14:textId="77777777" w:rsidR="003C6E17" w:rsidRPr="008C52B8" w:rsidRDefault="000B3AF4" w:rsidP="003C6E17">
      <w:pPr>
        <w:spacing w:line="240" w:lineRule="auto"/>
        <w:rPr>
          <w:noProof/>
          <w:szCs w:val="22"/>
          <w:lang w:val="pt-PT"/>
        </w:rPr>
      </w:pPr>
      <w:r w:rsidRPr="008C52B8">
        <w:rPr>
          <w:noProof/>
          <w:szCs w:val="22"/>
          <w:lang w:val="pt-PT"/>
        </w:rPr>
        <w:t>EU/1/20/1523/001</w:t>
      </w:r>
    </w:p>
    <w:p w14:paraId="22F7235B" w14:textId="77777777" w:rsidR="003C6E17" w:rsidRPr="008C52B8" w:rsidRDefault="000B3AF4" w:rsidP="003C6E17">
      <w:pPr>
        <w:spacing w:line="240" w:lineRule="auto"/>
        <w:rPr>
          <w:noProof/>
          <w:szCs w:val="22"/>
          <w:lang w:val="pt-PT"/>
        </w:rPr>
      </w:pPr>
      <w:r w:rsidRPr="008C52B8">
        <w:rPr>
          <w:noProof/>
          <w:szCs w:val="22"/>
          <w:lang w:val="pt-PT"/>
        </w:rPr>
        <w:t>EU/1/20/1523/00</w:t>
      </w:r>
      <w:r>
        <w:rPr>
          <w:noProof/>
          <w:szCs w:val="22"/>
          <w:lang w:val="pt-PT"/>
        </w:rPr>
        <w:t>2</w:t>
      </w:r>
    </w:p>
    <w:p w14:paraId="22F7235C" w14:textId="77777777" w:rsidR="003C6E17" w:rsidRPr="008C52B8" w:rsidRDefault="000B3AF4" w:rsidP="003C6E17">
      <w:pPr>
        <w:spacing w:line="240" w:lineRule="auto"/>
        <w:rPr>
          <w:noProof/>
          <w:szCs w:val="22"/>
          <w:lang w:val="pt-PT"/>
        </w:rPr>
      </w:pPr>
      <w:r w:rsidRPr="008C52B8">
        <w:rPr>
          <w:noProof/>
          <w:szCs w:val="22"/>
          <w:lang w:val="pt-PT"/>
        </w:rPr>
        <w:t>EU/1/20/1523/00</w:t>
      </w:r>
      <w:r>
        <w:rPr>
          <w:noProof/>
          <w:szCs w:val="22"/>
          <w:lang w:val="pt-PT"/>
        </w:rPr>
        <w:t>3</w:t>
      </w:r>
    </w:p>
    <w:p w14:paraId="22F7235D" w14:textId="77777777" w:rsidR="003C6E17" w:rsidRPr="008C52B8" w:rsidRDefault="000B3AF4" w:rsidP="003C6E17">
      <w:pPr>
        <w:spacing w:line="240" w:lineRule="auto"/>
        <w:rPr>
          <w:noProof/>
          <w:szCs w:val="22"/>
          <w:lang w:val="pt-PT"/>
        </w:rPr>
      </w:pPr>
      <w:r w:rsidRPr="008C52B8">
        <w:rPr>
          <w:noProof/>
          <w:szCs w:val="22"/>
          <w:lang w:val="pt-PT"/>
        </w:rPr>
        <w:t>EU/1/20/1523/00</w:t>
      </w:r>
      <w:r>
        <w:rPr>
          <w:noProof/>
          <w:szCs w:val="22"/>
          <w:lang w:val="pt-PT"/>
        </w:rPr>
        <w:t>4</w:t>
      </w:r>
    </w:p>
    <w:p w14:paraId="22F7235E" w14:textId="77777777" w:rsidR="003C6E17" w:rsidRPr="008C52B8" w:rsidRDefault="000B3AF4" w:rsidP="003C6E17">
      <w:pPr>
        <w:spacing w:line="240" w:lineRule="auto"/>
        <w:rPr>
          <w:noProof/>
          <w:szCs w:val="22"/>
          <w:lang w:val="pt-PT"/>
        </w:rPr>
      </w:pPr>
      <w:r w:rsidRPr="008C52B8">
        <w:rPr>
          <w:noProof/>
          <w:szCs w:val="22"/>
          <w:lang w:val="pt-PT"/>
        </w:rPr>
        <w:t>EU/1/20/1523/00</w:t>
      </w:r>
      <w:r>
        <w:rPr>
          <w:noProof/>
          <w:szCs w:val="22"/>
          <w:lang w:val="pt-PT"/>
        </w:rPr>
        <w:t>5</w:t>
      </w:r>
    </w:p>
    <w:p w14:paraId="22F7235F" w14:textId="77777777" w:rsidR="003C6E17" w:rsidRPr="008C52B8" w:rsidRDefault="000B3AF4" w:rsidP="003C6E17">
      <w:pPr>
        <w:spacing w:line="240" w:lineRule="auto"/>
        <w:rPr>
          <w:noProof/>
          <w:szCs w:val="22"/>
        </w:rPr>
      </w:pPr>
      <w:r w:rsidRPr="008C52B8">
        <w:rPr>
          <w:noProof/>
          <w:szCs w:val="22"/>
        </w:rPr>
        <w:t>EU/1/20/1523/006</w:t>
      </w:r>
    </w:p>
    <w:p w14:paraId="22F72360" w14:textId="77777777" w:rsidR="003C6E17" w:rsidRDefault="000B3AF4" w:rsidP="003C6E17">
      <w:pPr>
        <w:spacing w:line="240" w:lineRule="auto"/>
        <w:rPr>
          <w:noProof/>
          <w:szCs w:val="22"/>
        </w:rPr>
      </w:pPr>
      <w:r w:rsidRPr="009C4327">
        <w:rPr>
          <w:noProof/>
          <w:szCs w:val="22"/>
        </w:rPr>
        <w:t>EU/1/20/1523/00</w:t>
      </w:r>
      <w:r>
        <w:rPr>
          <w:noProof/>
          <w:szCs w:val="22"/>
        </w:rPr>
        <w:t>7</w:t>
      </w:r>
    </w:p>
    <w:p w14:paraId="22F72361" w14:textId="77777777" w:rsidR="003C6E17" w:rsidRPr="008C52B8" w:rsidRDefault="000B3AF4" w:rsidP="003C6E17">
      <w:pPr>
        <w:spacing w:line="240" w:lineRule="auto"/>
        <w:rPr>
          <w:noProof/>
          <w:szCs w:val="22"/>
        </w:rPr>
      </w:pPr>
      <w:r w:rsidRPr="009C4327">
        <w:rPr>
          <w:noProof/>
          <w:szCs w:val="22"/>
        </w:rPr>
        <w:t>EU/1/20/1523/00</w:t>
      </w:r>
      <w:r>
        <w:rPr>
          <w:noProof/>
          <w:szCs w:val="22"/>
        </w:rPr>
        <w:t>8</w:t>
      </w:r>
    </w:p>
    <w:p w14:paraId="22F72362" w14:textId="77777777" w:rsidR="00812D16" w:rsidRPr="00FB5D85" w:rsidRDefault="00812D16" w:rsidP="00204AAB">
      <w:pPr>
        <w:spacing w:line="240" w:lineRule="auto"/>
        <w:rPr>
          <w:noProof/>
          <w:szCs w:val="22"/>
        </w:rPr>
      </w:pPr>
    </w:p>
    <w:p w14:paraId="22F72363" w14:textId="77777777" w:rsidR="00812D16" w:rsidRPr="00FB5D85" w:rsidRDefault="000B3AF4" w:rsidP="00530E6E">
      <w:pPr>
        <w:pStyle w:val="Style1"/>
      </w:pPr>
      <w:r w:rsidRPr="00FB5D85">
        <w:t>DATE DE PREMIÈRE AUTORISATION/RENOUVELLEMENT DE L’AUTORISATION</w:t>
      </w:r>
    </w:p>
    <w:p w14:paraId="22F72364" w14:textId="77777777" w:rsidR="00812D16" w:rsidRPr="00FB5D85" w:rsidRDefault="00812D16" w:rsidP="00204AAB">
      <w:pPr>
        <w:spacing w:line="240" w:lineRule="auto"/>
        <w:rPr>
          <w:i/>
          <w:noProof/>
          <w:szCs w:val="22"/>
        </w:rPr>
      </w:pPr>
    </w:p>
    <w:p w14:paraId="40451CEC" w14:textId="33BA3DFB" w:rsidR="000B3AF4" w:rsidRPr="000B3AF4" w:rsidRDefault="000B3AF4" w:rsidP="000B3AF4">
      <w:pPr>
        <w:pStyle w:val="HTMLPreformatted"/>
        <w:shd w:val="clear" w:color="auto" w:fill="F8F9FA"/>
        <w:spacing w:line="540" w:lineRule="atLeast"/>
        <w:rPr>
          <w:rFonts w:ascii="inherit" w:hAnsi="inherit"/>
          <w:color w:val="202124"/>
          <w:sz w:val="42"/>
          <w:szCs w:val="42"/>
        </w:rPr>
      </w:pPr>
      <w:r w:rsidRPr="00FB5D85">
        <w:t xml:space="preserve">Date de première </w:t>
      </w:r>
      <w:proofErr w:type="spellStart"/>
      <w:r w:rsidRPr="00FB5D85">
        <w:t>autorisation</w:t>
      </w:r>
      <w:proofErr w:type="spellEnd"/>
      <w:r w:rsidRPr="00FB5D85">
        <w:t>:</w:t>
      </w:r>
      <w:r>
        <w:t xml:space="preserve"> </w:t>
      </w:r>
      <w:r w:rsidRPr="000B3AF4">
        <w:rPr>
          <w:rFonts w:ascii="Times New Roman" w:hAnsi="Times New Roman" w:cs="Times New Roman"/>
          <w:sz w:val="24"/>
          <w:szCs w:val="24"/>
        </w:rPr>
        <w:t xml:space="preserve">11 </w:t>
      </w:r>
      <w:r>
        <w:rPr>
          <w:rFonts w:ascii="Times New Roman" w:hAnsi="Times New Roman" w:cs="Times New Roman"/>
          <w:color w:val="202124"/>
          <w:sz w:val="24"/>
          <w:szCs w:val="24"/>
          <w:lang w:val="fr-FR"/>
        </w:rPr>
        <w:t>F</w:t>
      </w:r>
      <w:r w:rsidRPr="000B3AF4">
        <w:rPr>
          <w:rFonts w:ascii="Times New Roman" w:hAnsi="Times New Roman" w:cs="Times New Roman"/>
          <w:color w:val="202124"/>
          <w:sz w:val="24"/>
          <w:szCs w:val="24"/>
          <w:lang w:val="fr-FR"/>
        </w:rPr>
        <w:t>évrier 2021</w:t>
      </w:r>
    </w:p>
    <w:p w14:paraId="22F72365" w14:textId="36735A6F" w:rsidR="00812D16" w:rsidRPr="00FB5D85" w:rsidRDefault="00812D16" w:rsidP="00204AAB">
      <w:pPr>
        <w:spacing w:line="240" w:lineRule="auto"/>
        <w:rPr>
          <w:i/>
          <w:noProof/>
          <w:szCs w:val="22"/>
        </w:rPr>
      </w:pPr>
    </w:p>
    <w:p w14:paraId="22F72366" w14:textId="77777777" w:rsidR="00812D16" w:rsidRPr="00FB5D85" w:rsidRDefault="00812D16" w:rsidP="00204AAB">
      <w:pPr>
        <w:spacing w:line="240" w:lineRule="auto"/>
        <w:rPr>
          <w:noProof/>
          <w:szCs w:val="22"/>
        </w:rPr>
      </w:pPr>
    </w:p>
    <w:p w14:paraId="22F72367" w14:textId="77777777" w:rsidR="00812D16" w:rsidRPr="00FB5D85" w:rsidRDefault="00812D16" w:rsidP="00204AAB">
      <w:pPr>
        <w:spacing w:line="240" w:lineRule="auto"/>
        <w:rPr>
          <w:noProof/>
          <w:szCs w:val="22"/>
        </w:rPr>
      </w:pPr>
    </w:p>
    <w:p w14:paraId="22F72368" w14:textId="77777777" w:rsidR="00812D16" w:rsidRPr="00FB5D85" w:rsidRDefault="000B3AF4" w:rsidP="00530E6E">
      <w:pPr>
        <w:pStyle w:val="Style1"/>
      </w:pPr>
      <w:r w:rsidRPr="00FB5D85">
        <w:t>DATE DE MISE À JOUR DU TEXTE</w:t>
      </w:r>
    </w:p>
    <w:p w14:paraId="2037E8BF" w14:textId="77777777" w:rsidR="00296E6D" w:rsidRDefault="00296E6D" w:rsidP="00204AAB">
      <w:pPr>
        <w:spacing w:line="240" w:lineRule="auto"/>
        <w:rPr>
          <w:noProof/>
          <w:szCs w:val="22"/>
        </w:rPr>
      </w:pPr>
    </w:p>
    <w:p w14:paraId="22F7236A" w14:textId="5A7D4A1D" w:rsidR="00812D16" w:rsidRPr="00FF1C19" w:rsidRDefault="00D66CA3" w:rsidP="00B95955">
      <w:pPr>
        <w:pStyle w:val="NormalWeb"/>
        <w:rPr>
          <w:color w:val="000000"/>
          <w:sz w:val="22"/>
          <w:szCs w:val="22"/>
        </w:rPr>
      </w:pPr>
      <w:r w:rsidRPr="00FF1C19">
        <w:rPr>
          <w:sz w:val="22"/>
          <w:szCs w:val="22"/>
        </w:rPr>
        <w:t xml:space="preserve">Des </w:t>
      </w:r>
      <w:proofErr w:type="spellStart"/>
      <w:proofErr w:type="gramStart"/>
      <w:r w:rsidRPr="00FF1C19">
        <w:rPr>
          <w:sz w:val="22"/>
          <w:szCs w:val="22"/>
        </w:rPr>
        <w:t>informations</w:t>
      </w:r>
      <w:proofErr w:type="spellEnd"/>
      <w:proofErr w:type="gramEnd"/>
      <w:r w:rsidRPr="00FF1C19">
        <w:rPr>
          <w:sz w:val="22"/>
          <w:szCs w:val="22"/>
        </w:rPr>
        <w:t xml:space="preserve"> </w:t>
      </w:r>
      <w:proofErr w:type="spellStart"/>
      <w:r w:rsidRPr="00FF1C19">
        <w:rPr>
          <w:sz w:val="22"/>
          <w:szCs w:val="22"/>
        </w:rPr>
        <w:t>détaillées</w:t>
      </w:r>
      <w:proofErr w:type="spellEnd"/>
      <w:r w:rsidRPr="00FF1C19">
        <w:rPr>
          <w:sz w:val="22"/>
          <w:szCs w:val="22"/>
        </w:rPr>
        <w:t xml:space="preserve"> sur </w:t>
      </w:r>
      <w:proofErr w:type="spellStart"/>
      <w:r w:rsidRPr="00FF1C19">
        <w:rPr>
          <w:sz w:val="22"/>
          <w:szCs w:val="22"/>
        </w:rPr>
        <w:t>ce</w:t>
      </w:r>
      <w:proofErr w:type="spellEnd"/>
      <w:r w:rsidRPr="00FF1C19">
        <w:rPr>
          <w:sz w:val="22"/>
          <w:szCs w:val="22"/>
        </w:rPr>
        <w:t xml:space="preserve"> </w:t>
      </w:r>
      <w:proofErr w:type="spellStart"/>
      <w:r w:rsidRPr="00FF1C19">
        <w:rPr>
          <w:sz w:val="22"/>
          <w:szCs w:val="22"/>
        </w:rPr>
        <w:t>médicament</w:t>
      </w:r>
      <w:proofErr w:type="spellEnd"/>
      <w:r w:rsidRPr="00FF1C19">
        <w:rPr>
          <w:sz w:val="22"/>
          <w:szCs w:val="22"/>
        </w:rPr>
        <w:t xml:space="preserve"> </w:t>
      </w:r>
      <w:proofErr w:type="spellStart"/>
      <w:r w:rsidRPr="00FF1C19">
        <w:rPr>
          <w:sz w:val="22"/>
          <w:szCs w:val="22"/>
        </w:rPr>
        <w:t>sont</w:t>
      </w:r>
      <w:proofErr w:type="spellEnd"/>
      <w:r w:rsidRPr="00FF1C19">
        <w:rPr>
          <w:sz w:val="22"/>
          <w:szCs w:val="22"/>
        </w:rPr>
        <w:t xml:space="preserve"> </w:t>
      </w:r>
      <w:proofErr w:type="spellStart"/>
      <w:r w:rsidRPr="00FF1C19">
        <w:rPr>
          <w:sz w:val="22"/>
          <w:szCs w:val="22"/>
        </w:rPr>
        <w:t>disponibles</w:t>
      </w:r>
      <w:proofErr w:type="spellEnd"/>
      <w:r w:rsidRPr="00FF1C19">
        <w:rPr>
          <w:sz w:val="22"/>
          <w:szCs w:val="22"/>
        </w:rPr>
        <w:t xml:space="preserve"> sur le site internet </w:t>
      </w:r>
      <w:proofErr w:type="spellStart"/>
      <w:r w:rsidRPr="00FF1C19">
        <w:rPr>
          <w:sz w:val="22"/>
          <w:szCs w:val="22"/>
        </w:rPr>
        <w:t>del’Agence</w:t>
      </w:r>
      <w:proofErr w:type="spellEnd"/>
      <w:r w:rsidRPr="00FF1C19">
        <w:rPr>
          <w:sz w:val="22"/>
          <w:szCs w:val="22"/>
        </w:rPr>
        <w:t xml:space="preserve"> </w:t>
      </w:r>
      <w:proofErr w:type="spellStart"/>
      <w:r w:rsidRPr="00FF1C19">
        <w:rPr>
          <w:sz w:val="22"/>
          <w:szCs w:val="22"/>
        </w:rPr>
        <w:t>européenne</w:t>
      </w:r>
      <w:proofErr w:type="spellEnd"/>
      <w:r w:rsidRPr="00FF1C19">
        <w:rPr>
          <w:sz w:val="22"/>
          <w:szCs w:val="22"/>
        </w:rPr>
        <w:t xml:space="preserve"> des </w:t>
      </w:r>
      <w:proofErr w:type="spellStart"/>
      <w:r w:rsidRPr="00FF1C19">
        <w:rPr>
          <w:sz w:val="22"/>
          <w:szCs w:val="22"/>
        </w:rPr>
        <w:t>médicaments</w:t>
      </w:r>
      <w:proofErr w:type="spellEnd"/>
      <w:r w:rsidRPr="00FF1C19">
        <w:rPr>
          <w:sz w:val="22"/>
          <w:szCs w:val="22"/>
        </w:rPr>
        <w:t xml:space="preserve"> </w:t>
      </w:r>
      <w:hyperlink r:id="rId9" w:history="1">
        <w:r w:rsidRPr="00FF1C19">
          <w:rPr>
            <w:rStyle w:val="Hyperlink"/>
            <w:sz w:val="22"/>
            <w:szCs w:val="22"/>
          </w:rPr>
          <w:t>http://www.ema.europa.eu</w:t>
        </w:r>
      </w:hyperlink>
      <w:r w:rsidR="000B3AF4" w:rsidRPr="00FF1C19">
        <w:rPr>
          <w:sz w:val="22"/>
          <w:szCs w:val="22"/>
        </w:rPr>
        <w:br w:type="page"/>
      </w:r>
    </w:p>
    <w:p w14:paraId="22F7236B" w14:textId="77777777" w:rsidR="00812D16" w:rsidRPr="00FB5D85" w:rsidRDefault="00812D16" w:rsidP="00204AAB">
      <w:pPr>
        <w:spacing w:line="240" w:lineRule="auto"/>
        <w:rPr>
          <w:noProof/>
          <w:szCs w:val="22"/>
        </w:rPr>
      </w:pPr>
    </w:p>
    <w:p w14:paraId="6D705FE4" w14:textId="77777777" w:rsidR="00792E77" w:rsidRPr="00FB5D85" w:rsidRDefault="00792E77" w:rsidP="00792E77">
      <w:pPr>
        <w:spacing w:line="240" w:lineRule="auto"/>
        <w:rPr>
          <w:noProof/>
          <w:szCs w:val="22"/>
        </w:rPr>
      </w:pPr>
    </w:p>
    <w:p w14:paraId="0B1B9C93" w14:textId="77777777" w:rsidR="00792E77" w:rsidRPr="00FB5D85" w:rsidRDefault="00792E77" w:rsidP="00792E77">
      <w:pPr>
        <w:spacing w:line="240" w:lineRule="auto"/>
        <w:rPr>
          <w:noProof/>
          <w:szCs w:val="22"/>
        </w:rPr>
      </w:pPr>
    </w:p>
    <w:p w14:paraId="3D5278DD" w14:textId="77777777" w:rsidR="00792E77" w:rsidRPr="00FB5D85" w:rsidRDefault="00792E77" w:rsidP="00792E77">
      <w:pPr>
        <w:spacing w:line="240" w:lineRule="auto"/>
        <w:rPr>
          <w:noProof/>
          <w:szCs w:val="22"/>
        </w:rPr>
      </w:pPr>
    </w:p>
    <w:p w14:paraId="1FF37860" w14:textId="77777777" w:rsidR="00792E77" w:rsidRPr="00FB5D85" w:rsidRDefault="00792E77" w:rsidP="00792E77">
      <w:pPr>
        <w:spacing w:line="240" w:lineRule="auto"/>
        <w:rPr>
          <w:noProof/>
          <w:szCs w:val="22"/>
        </w:rPr>
      </w:pPr>
    </w:p>
    <w:p w14:paraId="5A5DB64B" w14:textId="77777777" w:rsidR="00792E77" w:rsidRPr="00FB5D85" w:rsidRDefault="00792E77" w:rsidP="00792E77">
      <w:pPr>
        <w:spacing w:line="240" w:lineRule="auto"/>
        <w:rPr>
          <w:noProof/>
          <w:szCs w:val="22"/>
        </w:rPr>
      </w:pPr>
    </w:p>
    <w:p w14:paraId="582736A8" w14:textId="77777777" w:rsidR="00792E77" w:rsidRPr="00FB5D85" w:rsidRDefault="00792E77" w:rsidP="00792E77">
      <w:pPr>
        <w:spacing w:line="240" w:lineRule="auto"/>
        <w:rPr>
          <w:noProof/>
          <w:szCs w:val="22"/>
        </w:rPr>
      </w:pPr>
    </w:p>
    <w:p w14:paraId="7368BBF2" w14:textId="77777777" w:rsidR="00792E77" w:rsidRPr="00FB5D85" w:rsidRDefault="00792E77" w:rsidP="00792E77">
      <w:pPr>
        <w:spacing w:line="240" w:lineRule="auto"/>
        <w:rPr>
          <w:noProof/>
          <w:szCs w:val="22"/>
        </w:rPr>
      </w:pPr>
    </w:p>
    <w:p w14:paraId="13FF28DB" w14:textId="77777777" w:rsidR="00792E77" w:rsidRPr="00FB5D85" w:rsidRDefault="00792E77" w:rsidP="00792E77">
      <w:pPr>
        <w:spacing w:line="240" w:lineRule="auto"/>
        <w:rPr>
          <w:noProof/>
          <w:szCs w:val="22"/>
        </w:rPr>
      </w:pPr>
    </w:p>
    <w:p w14:paraId="3ECF0970" w14:textId="77777777" w:rsidR="00792E77" w:rsidRPr="00FB5D85" w:rsidRDefault="00792E77" w:rsidP="00792E77">
      <w:pPr>
        <w:spacing w:line="240" w:lineRule="auto"/>
        <w:rPr>
          <w:noProof/>
          <w:szCs w:val="22"/>
        </w:rPr>
      </w:pPr>
    </w:p>
    <w:p w14:paraId="27A9EA27" w14:textId="77777777" w:rsidR="00792E77" w:rsidRPr="00FB5D85" w:rsidRDefault="00792E77" w:rsidP="00792E77">
      <w:pPr>
        <w:pStyle w:val="Heading1"/>
        <w:jc w:val="center"/>
      </w:pPr>
      <w:bookmarkStart w:id="1" w:name="FR2"/>
      <w:bookmarkEnd w:id="1"/>
      <w:r w:rsidRPr="00FB5D85">
        <w:t>ANNEXE II</w:t>
      </w:r>
    </w:p>
    <w:p w14:paraId="3C889330" w14:textId="77777777" w:rsidR="00792E77" w:rsidRPr="00FB5D85" w:rsidRDefault="00792E77" w:rsidP="00792E77">
      <w:pPr>
        <w:spacing w:line="240" w:lineRule="auto"/>
        <w:ind w:right="1416"/>
        <w:rPr>
          <w:noProof/>
          <w:szCs w:val="22"/>
        </w:rPr>
      </w:pPr>
    </w:p>
    <w:p w14:paraId="5E837B0B" w14:textId="77777777" w:rsidR="00792E77" w:rsidRPr="00FB5D85" w:rsidRDefault="00792E77" w:rsidP="00792E77">
      <w:pPr>
        <w:pStyle w:val="Style2"/>
      </w:pPr>
      <w:r w:rsidRPr="00FB5D85">
        <w:t>FABRICANT RESPONSABLE DE LA LIBÉRATION DES LOTS</w:t>
      </w:r>
    </w:p>
    <w:p w14:paraId="75143055" w14:textId="77777777" w:rsidR="00792E77" w:rsidRPr="00FB5D85" w:rsidRDefault="00792E77" w:rsidP="00792E77">
      <w:pPr>
        <w:spacing w:line="240" w:lineRule="auto"/>
        <w:ind w:left="567" w:hanging="567"/>
        <w:rPr>
          <w:noProof/>
          <w:szCs w:val="22"/>
        </w:rPr>
      </w:pPr>
    </w:p>
    <w:p w14:paraId="228F16D4" w14:textId="77777777" w:rsidR="00792E77" w:rsidRPr="00FB5D85" w:rsidRDefault="00792E77" w:rsidP="00792E77">
      <w:pPr>
        <w:pStyle w:val="Style2"/>
      </w:pPr>
      <w:r w:rsidRPr="00FB5D85">
        <w:t>CONDITIONS OU RESTRICTIONS DE DÉLIVRANCE ET D’UTILISATION</w:t>
      </w:r>
    </w:p>
    <w:p w14:paraId="666B96DC" w14:textId="77777777" w:rsidR="00792E77" w:rsidRPr="00FB5D85" w:rsidRDefault="00792E77" w:rsidP="00792E77">
      <w:pPr>
        <w:spacing w:line="240" w:lineRule="auto"/>
        <w:ind w:left="567" w:hanging="567"/>
        <w:rPr>
          <w:noProof/>
          <w:szCs w:val="22"/>
        </w:rPr>
      </w:pPr>
    </w:p>
    <w:p w14:paraId="48875994" w14:textId="77777777" w:rsidR="00792E77" w:rsidRPr="00FB5D85" w:rsidRDefault="00792E77" w:rsidP="00792E77">
      <w:pPr>
        <w:pStyle w:val="Style2"/>
      </w:pPr>
      <w:r w:rsidRPr="00FB5D85">
        <w:t>AUTRES CONDITIONS ET OBLIGATIONS DE L’AUTORISATION DE MISE SUR LE MARCHÉ</w:t>
      </w:r>
    </w:p>
    <w:p w14:paraId="0B844C93" w14:textId="77777777" w:rsidR="00792E77" w:rsidRPr="00FB5D85" w:rsidRDefault="00792E77" w:rsidP="00792E77">
      <w:pPr>
        <w:spacing w:line="240" w:lineRule="auto"/>
        <w:ind w:right="1558"/>
        <w:rPr>
          <w:b/>
        </w:rPr>
      </w:pPr>
    </w:p>
    <w:p w14:paraId="6D7A53A7" w14:textId="77777777" w:rsidR="00792E77" w:rsidRPr="00FB5D85" w:rsidRDefault="00792E77" w:rsidP="00792E77">
      <w:pPr>
        <w:pStyle w:val="Style2"/>
        <w:rPr>
          <w:rFonts w:ascii="Times New Roman Bold" w:hAnsi="Times New Roman Bold" w:cs="Times New Roman Bold"/>
          <w:caps/>
        </w:rPr>
      </w:pPr>
      <w:r w:rsidRPr="00FB5D85">
        <w:rPr>
          <w:rFonts w:ascii="Times New Roman Bold" w:hAnsi="Times New Roman Bold"/>
          <w:caps/>
        </w:rPr>
        <w:t>CONDITIONS OU RESTRICTIONS EN VUE D’UNE UTILISATION SÛRE ET EFFICACE DU MÉDICAMENT</w:t>
      </w:r>
    </w:p>
    <w:p w14:paraId="08E82CFA" w14:textId="77777777" w:rsidR="00792E77" w:rsidRPr="00FB5D85" w:rsidRDefault="00792E77" w:rsidP="00792E77">
      <w:pPr>
        <w:pStyle w:val="Style3"/>
      </w:pPr>
      <w:r w:rsidRPr="00FB5D85">
        <w:br w:type="page"/>
      </w:r>
      <w:bookmarkStart w:id="2" w:name="FR3"/>
      <w:bookmarkEnd w:id="2"/>
      <w:r w:rsidRPr="00FB5D85">
        <w:lastRenderedPageBreak/>
        <w:t>FABRICANT RESPONSABLE DE LA LIBÉRATION DES LOTS</w:t>
      </w:r>
    </w:p>
    <w:p w14:paraId="4E12174F" w14:textId="77777777" w:rsidR="00792E77" w:rsidRPr="00FB5D85" w:rsidRDefault="00792E77" w:rsidP="00792E77">
      <w:pPr>
        <w:spacing w:line="240" w:lineRule="auto"/>
        <w:ind w:right="1416"/>
        <w:rPr>
          <w:noProof/>
          <w:szCs w:val="22"/>
        </w:rPr>
      </w:pPr>
    </w:p>
    <w:p w14:paraId="27151D26" w14:textId="77777777" w:rsidR="00792E77" w:rsidRPr="00FB5D85" w:rsidRDefault="00792E77" w:rsidP="00792E77">
      <w:pPr>
        <w:spacing w:line="240" w:lineRule="auto"/>
        <w:rPr>
          <w:noProof/>
          <w:szCs w:val="22"/>
        </w:rPr>
      </w:pPr>
    </w:p>
    <w:p w14:paraId="700C0069" w14:textId="77777777" w:rsidR="00792E77" w:rsidRPr="00FB5D85" w:rsidRDefault="00792E77" w:rsidP="00792E77">
      <w:pPr>
        <w:pStyle w:val="Header3"/>
      </w:pPr>
      <w:r w:rsidRPr="00FB5D85">
        <w:t>Nom et adresse du fabricant responsable de la libération des lots</w:t>
      </w:r>
    </w:p>
    <w:p w14:paraId="1778B289" w14:textId="77777777" w:rsidR="00792E77" w:rsidRPr="00FB5D85" w:rsidRDefault="00792E77" w:rsidP="00792E77">
      <w:pPr>
        <w:spacing w:line="240" w:lineRule="auto"/>
        <w:rPr>
          <w:noProof/>
          <w:szCs w:val="22"/>
        </w:rPr>
      </w:pPr>
    </w:p>
    <w:p w14:paraId="3B12EC56" w14:textId="4ED56520" w:rsidR="000F0D6E" w:rsidRDefault="000F0D6E" w:rsidP="000F0D6E">
      <w:proofErr w:type="spellStart"/>
      <w:r w:rsidRPr="005B74F5">
        <w:t>AcertiPharma</w:t>
      </w:r>
      <w:proofErr w:type="spellEnd"/>
      <w:r w:rsidRPr="005B74F5">
        <w:t xml:space="preserve"> B.V., </w:t>
      </w:r>
    </w:p>
    <w:p w14:paraId="6001787B" w14:textId="77777777" w:rsidR="000F0D6E" w:rsidRDefault="000F0D6E" w:rsidP="000F0D6E">
      <w:proofErr w:type="spellStart"/>
      <w:r w:rsidRPr="005B74F5">
        <w:t>Boschstraat</w:t>
      </w:r>
      <w:proofErr w:type="spellEnd"/>
      <w:r w:rsidRPr="005B74F5">
        <w:t xml:space="preserve"> 51,</w:t>
      </w:r>
    </w:p>
    <w:p w14:paraId="3377ED56" w14:textId="77777777" w:rsidR="000F0D6E" w:rsidRDefault="000F0D6E" w:rsidP="000F0D6E">
      <w:r w:rsidRPr="005B74F5">
        <w:t xml:space="preserve"> Breda, 4811 GC, </w:t>
      </w:r>
    </w:p>
    <w:p w14:paraId="0332967D" w14:textId="77777777" w:rsidR="00E908E1" w:rsidRDefault="000F0D6E" w:rsidP="000F0D6E">
      <w:pPr>
        <w:tabs>
          <w:tab w:val="left" w:pos="1701"/>
        </w:tabs>
      </w:pPr>
      <w:r>
        <w:t>Pays-Bas</w:t>
      </w:r>
    </w:p>
    <w:p w14:paraId="7C4AD44C" w14:textId="77777777" w:rsidR="00E908E1" w:rsidRDefault="00E908E1" w:rsidP="000F0D6E">
      <w:pPr>
        <w:tabs>
          <w:tab w:val="left" w:pos="1701"/>
        </w:tabs>
      </w:pPr>
    </w:p>
    <w:p w14:paraId="0BC7C32D" w14:textId="112CBC91" w:rsidR="00682324" w:rsidRPr="007F63EE" w:rsidRDefault="00682324" w:rsidP="000F0D6E">
      <w:pPr>
        <w:tabs>
          <w:tab w:val="left" w:pos="1701"/>
        </w:tabs>
        <w:rPr>
          <w:strike/>
          <w:rPrChange w:id="3" w:author="Author">
            <w:rPr/>
          </w:rPrChange>
        </w:rPr>
      </w:pPr>
      <w:proofErr w:type="spellStart"/>
      <w:r w:rsidRPr="007F63EE">
        <w:rPr>
          <w:strike/>
          <w:rPrChange w:id="4" w:author="Author">
            <w:rPr/>
          </w:rPrChange>
        </w:rPr>
        <w:t>Manufacturing</w:t>
      </w:r>
      <w:proofErr w:type="spellEnd"/>
      <w:r w:rsidRPr="007F63EE">
        <w:rPr>
          <w:strike/>
          <w:rPrChange w:id="5" w:author="Author">
            <w:rPr/>
          </w:rPrChange>
        </w:rPr>
        <w:t xml:space="preserve"> Packaging </w:t>
      </w:r>
      <w:proofErr w:type="spellStart"/>
      <w:r w:rsidRPr="007F63EE">
        <w:rPr>
          <w:strike/>
          <w:rPrChange w:id="6" w:author="Author">
            <w:rPr/>
          </w:rPrChange>
        </w:rPr>
        <w:t>Farmaca</w:t>
      </w:r>
      <w:proofErr w:type="spellEnd"/>
      <w:r w:rsidRPr="007F63EE">
        <w:rPr>
          <w:strike/>
          <w:rPrChange w:id="7" w:author="Author">
            <w:rPr/>
          </w:rPrChange>
        </w:rPr>
        <w:t xml:space="preserve"> (MPF) B.V.</w:t>
      </w:r>
    </w:p>
    <w:p w14:paraId="09975963" w14:textId="7C9909EA" w:rsidR="00682324" w:rsidRPr="007F63EE" w:rsidRDefault="00682324" w:rsidP="00682324">
      <w:pPr>
        <w:tabs>
          <w:tab w:val="left" w:pos="1701"/>
        </w:tabs>
        <w:rPr>
          <w:strike/>
          <w:rPrChange w:id="8" w:author="Author">
            <w:rPr/>
          </w:rPrChange>
        </w:rPr>
      </w:pPr>
      <w:proofErr w:type="spellStart"/>
      <w:r w:rsidRPr="007F63EE">
        <w:rPr>
          <w:strike/>
          <w:rPrChange w:id="9" w:author="Author">
            <w:rPr/>
          </w:rPrChange>
        </w:rPr>
        <w:t>Neptunus</w:t>
      </w:r>
      <w:proofErr w:type="spellEnd"/>
      <w:r w:rsidRPr="007F63EE">
        <w:rPr>
          <w:strike/>
          <w:rPrChange w:id="10" w:author="Author">
            <w:rPr/>
          </w:rPrChange>
        </w:rPr>
        <w:t xml:space="preserve"> 12</w:t>
      </w:r>
    </w:p>
    <w:p w14:paraId="0E4CDBBF" w14:textId="268D53F8" w:rsidR="00682324" w:rsidRPr="007F63EE" w:rsidRDefault="00682324" w:rsidP="00682324">
      <w:pPr>
        <w:tabs>
          <w:tab w:val="left" w:pos="1701"/>
        </w:tabs>
        <w:rPr>
          <w:strike/>
          <w:rPrChange w:id="11" w:author="Author">
            <w:rPr/>
          </w:rPrChange>
        </w:rPr>
      </w:pPr>
      <w:r w:rsidRPr="007F63EE">
        <w:rPr>
          <w:strike/>
          <w:rPrChange w:id="12" w:author="Author">
            <w:rPr/>
          </w:rPrChange>
        </w:rPr>
        <w:t>Heerenveen, 8448CN</w:t>
      </w:r>
    </w:p>
    <w:p w14:paraId="5A4468B4" w14:textId="6B9E82F5" w:rsidR="00792E77" w:rsidRPr="007F63EE" w:rsidRDefault="00682324" w:rsidP="00792E77">
      <w:pPr>
        <w:spacing w:line="240" w:lineRule="auto"/>
        <w:rPr>
          <w:strike/>
          <w:rPrChange w:id="13" w:author="Author">
            <w:rPr/>
          </w:rPrChange>
        </w:rPr>
      </w:pPr>
      <w:r w:rsidRPr="007F63EE">
        <w:rPr>
          <w:strike/>
          <w:rPrChange w:id="14" w:author="Author">
            <w:rPr/>
          </w:rPrChange>
        </w:rPr>
        <w:t>Pays-Bas</w:t>
      </w:r>
    </w:p>
    <w:p w14:paraId="4ABD8DAC" w14:textId="77777777" w:rsidR="008A67AC" w:rsidRPr="007F63EE" w:rsidRDefault="008A67AC" w:rsidP="00792E77">
      <w:pPr>
        <w:spacing w:line="240" w:lineRule="auto"/>
        <w:rPr>
          <w:strike/>
          <w:rPrChange w:id="15" w:author="Author">
            <w:rPr/>
          </w:rPrChange>
        </w:rPr>
      </w:pPr>
    </w:p>
    <w:p w14:paraId="2FEA44F4" w14:textId="32045F4C" w:rsidR="008A67AC" w:rsidRPr="007F63EE" w:rsidRDefault="008A67AC" w:rsidP="008A67AC">
      <w:pPr>
        <w:rPr>
          <w:strike/>
          <w:rPrChange w:id="16" w:author="Author">
            <w:rPr/>
          </w:rPrChange>
        </w:rPr>
      </w:pPr>
      <w:r w:rsidRPr="007F63EE">
        <w:rPr>
          <w:strike/>
          <w:rPrChange w:id="17" w:author="Author">
            <w:rPr/>
          </w:rPrChange>
        </w:rPr>
        <w:t>La notice imprimée du médicament doit mentionner le nom et l'adresse du fabricant responsable de la libération du lot concerné.</w:t>
      </w:r>
    </w:p>
    <w:p w14:paraId="0D719AC9" w14:textId="77777777" w:rsidR="00792E77" w:rsidRPr="00FB5D85" w:rsidRDefault="00792E77" w:rsidP="00792E77">
      <w:pPr>
        <w:spacing w:line="240" w:lineRule="auto"/>
        <w:rPr>
          <w:noProof/>
          <w:szCs w:val="22"/>
        </w:rPr>
      </w:pPr>
    </w:p>
    <w:p w14:paraId="5A4BB8E1" w14:textId="77777777" w:rsidR="00792E77" w:rsidRPr="00FB5D85" w:rsidRDefault="00792E77" w:rsidP="00792E77">
      <w:pPr>
        <w:spacing w:line="240" w:lineRule="auto"/>
        <w:rPr>
          <w:noProof/>
          <w:szCs w:val="22"/>
        </w:rPr>
      </w:pPr>
    </w:p>
    <w:p w14:paraId="260081DB" w14:textId="77777777" w:rsidR="00792E77" w:rsidRPr="00FB5D85" w:rsidRDefault="00792E77" w:rsidP="00792E77">
      <w:pPr>
        <w:pStyle w:val="Style3"/>
      </w:pPr>
      <w:bookmarkStart w:id="18" w:name="FR4"/>
      <w:bookmarkEnd w:id="18"/>
      <w:r w:rsidRPr="00FB5D85">
        <w:t>CONDITIONS OU RESTRICTIONS DE DÉLIVRANCE ET D’UTILISATION</w:t>
      </w:r>
    </w:p>
    <w:p w14:paraId="7C827A88" w14:textId="77777777" w:rsidR="00792E77" w:rsidRPr="00FB5D85" w:rsidRDefault="00792E77" w:rsidP="00792E77">
      <w:pPr>
        <w:spacing w:line="240" w:lineRule="auto"/>
        <w:rPr>
          <w:noProof/>
          <w:szCs w:val="22"/>
        </w:rPr>
      </w:pPr>
    </w:p>
    <w:p w14:paraId="34A3BAA7" w14:textId="77777777" w:rsidR="00792E77" w:rsidRPr="00FB5D85" w:rsidRDefault="00792E77" w:rsidP="00792E77">
      <w:pPr>
        <w:numPr>
          <w:ilvl w:val="12"/>
          <w:numId w:val="0"/>
        </w:numPr>
        <w:spacing w:line="240" w:lineRule="auto"/>
        <w:rPr>
          <w:noProof/>
          <w:szCs w:val="22"/>
        </w:rPr>
      </w:pPr>
      <w:r w:rsidRPr="00FB5D85">
        <w:t>Médicament soumis à prescription médicale.</w:t>
      </w:r>
    </w:p>
    <w:p w14:paraId="083C6D44" w14:textId="77777777" w:rsidR="00792E77" w:rsidRPr="00FB5D85" w:rsidRDefault="00792E77" w:rsidP="00792E77">
      <w:pPr>
        <w:numPr>
          <w:ilvl w:val="12"/>
          <w:numId w:val="0"/>
        </w:numPr>
        <w:spacing w:line="240" w:lineRule="auto"/>
        <w:rPr>
          <w:noProof/>
          <w:szCs w:val="22"/>
        </w:rPr>
      </w:pPr>
    </w:p>
    <w:p w14:paraId="11387FF4" w14:textId="77777777" w:rsidR="00792E77" w:rsidRPr="00FB5D85" w:rsidRDefault="00792E77" w:rsidP="00792E77">
      <w:pPr>
        <w:numPr>
          <w:ilvl w:val="12"/>
          <w:numId w:val="0"/>
        </w:numPr>
        <w:spacing w:line="240" w:lineRule="auto"/>
        <w:rPr>
          <w:noProof/>
          <w:szCs w:val="22"/>
        </w:rPr>
      </w:pPr>
    </w:p>
    <w:p w14:paraId="3F917A99" w14:textId="77777777" w:rsidR="00792E77" w:rsidRPr="00FB5D85" w:rsidRDefault="00792E77" w:rsidP="00792E77">
      <w:pPr>
        <w:pStyle w:val="Style3"/>
      </w:pPr>
      <w:bookmarkStart w:id="19" w:name="FR5"/>
      <w:bookmarkEnd w:id="19"/>
      <w:r w:rsidRPr="00FB5D85">
        <w:t>AUTRES CONDITIONS ET OBLIGATIONS DE L’AUTORISATION DE MISE SUR LE MARCHÉ</w:t>
      </w:r>
    </w:p>
    <w:p w14:paraId="4B1919F2" w14:textId="77777777" w:rsidR="00792E77" w:rsidRPr="00FB5D85" w:rsidRDefault="00792E77" w:rsidP="00792E77">
      <w:pPr>
        <w:spacing w:line="240" w:lineRule="auto"/>
        <w:ind w:right="-1"/>
        <w:rPr>
          <w:iCs/>
          <w:noProof/>
          <w:szCs w:val="22"/>
          <w:u w:val="single"/>
        </w:rPr>
      </w:pPr>
    </w:p>
    <w:p w14:paraId="1D053501" w14:textId="77777777" w:rsidR="00792E77" w:rsidRPr="00FB5D85" w:rsidRDefault="00792E77" w:rsidP="00792E77">
      <w:pPr>
        <w:numPr>
          <w:ilvl w:val="0"/>
          <w:numId w:val="8"/>
        </w:numPr>
        <w:tabs>
          <w:tab w:val="clear" w:pos="567"/>
        </w:tabs>
        <w:spacing w:line="240" w:lineRule="auto"/>
        <w:ind w:left="360"/>
        <w:contextualSpacing/>
        <w:rPr>
          <w:b/>
          <w:szCs w:val="22"/>
        </w:rPr>
      </w:pPr>
      <w:r w:rsidRPr="00FB5D85">
        <w:rPr>
          <w:b/>
          <w:szCs w:val="22"/>
        </w:rPr>
        <w:t>Rapports périodiques actualisés de sécurité (</w:t>
      </w:r>
      <w:proofErr w:type="spellStart"/>
      <w:r w:rsidRPr="00FB5D85">
        <w:rPr>
          <w:b/>
          <w:szCs w:val="22"/>
        </w:rPr>
        <w:t>PSURs</w:t>
      </w:r>
      <w:proofErr w:type="spellEnd"/>
      <w:r w:rsidRPr="00FB5D85">
        <w:rPr>
          <w:b/>
          <w:szCs w:val="22"/>
        </w:rPr>
        <w:t>)</w:t>
      </w:r>
    </w:p>
    <w:p w14:paraId="6BCF23E7" w14:textId="77777777" w:rsidR="00792E77" w:rsidRPr="00FB5D85" w:rsidRDefault="00792E77" w:rsidP="00792E77">
      <w:pPr>
        <w:tabs>
          <w:tab w:val="left" w:pos="0"/>
        </w:tabs>
        <w:spacing w:line="240" w:lineRule="auto"/>
        <w:ind w:right="567"/>
      </w:pPr>
    </w:p>
    <w:p w14:paraId="04A14C22" w14:textId="77777777" w:rsidR="00792E77" w:rsidRPr="00FB5D85" w:rsidRDefault="00792E77" w:rsidP="00792E77">
      <w:pPr>
        <w:tabs>
          <w:tab w:val="left" w:pos="0"/>
        </w:tabs>
        <w:spacing w:line="240" w:lineRule="auto"/>
        <w:ind w:right="567"/>
        <w:rPr>
          <w:iCs/>
          <w:szCs w:val="22"/>
        </w:rPr>
      </w:pPr>
      <w:r w:rsidRPr="00FB5D85">
        <w:t>Les exigences relatives à la soumission des PSUR pour ce médicament sont définies dans la liste des dates de référence pour l’Union (liste EURD) prévue à l’article 107 quater, paragraphe 7, de la directive 2001/83/CE et ses actualisations publiées sur le portail web européen des médicaments.</w:t>
      </w:r>
    </w:p>
    <w:p w14:paraId="3AF26787" w14:textId="77777777" w:rsidR="00792E77" w:rsidRPr="00FB5D85" w:rsidRDefault="00792E77" w:rsidP="00792E77">
      <w:pPr>
        <w:tabs>
          <w:tab w:val="left" w:pos="0"/>
        </w:tabs>
        <w:spacing w:line="240" w:lineRule="auto"/>
        <w:ind w:right="567"/>
        <w:rPr>
          <w:iCs/>
          <w:szCs w:val="22"/>
        </w:rPr>
      </w:pPr>
    </w:p>
    <w:p w14:paraId="007A8235" w14:textId="77777777" w:rsidR="00792E77" w:rsidRPr="00FB5D85" w:rsidRDefault="00792E77" w:rsidP="00792E77">
      <w:pPr>
        <w:spacing w:line="240" w:lineRule="auto"/>
        <w:ind w:right="-1"/>
        <w:rPr>
          <w:u w:val="single"/>
        </w:rPr>
      </w:pPr>
    </w:p>
    <w:p w14:paraId="76E1EEC3" w14:textId="77777777" w:rsidR="00792E77" w:rsidRPr="00FB5D85" w:rsidRDefault="00792E77" w:rsidP="00792E77">
      <w:pPr>
        <w:pStyle w:val="Style3"/>
      </w:pPr>
      <w:bookmarkStart w:id="20" w:name="FR6"/>
      <w:bookmarkEnd w:id="20"/>
      <w:r w:rsidRPr="00FB5D85">
        <w:t>CONDITIONS OU RESTRICTIONS EN VUE D’UNE UTILISATION SÛRE ET EFFICACE DU MÉDICAMENT</w:t>
      </w:r>
    </w:p>
    <w:p w14:paraId="5491A1EE" w14:textId="77777777" w:rsidR="00792E77" w:rsidRPr="00FB5D85" w:rsidRDefault="00792E77" w:rsidP="00792E77">
      <w:pPr>
        <w:spacing w:line="240" w:lineRule="auto"/>
        <w:ind w:right="-1"/>
        <w:rPr>
          <w:u w:val="single"/>
        </w:rPr>
      </w:pPr>
    </w:p>
    <w:p w14:paraId="71FE0CD6" w14:textId="77777777" w:rsidR="00792E77" w:rsidRPr="00FB5D85" w:rsidRDefault="00792E77" w:rsidP="00792E77">
      <w:pPr>
        <w:numPr>
          <w:ilvl w:val="0"/>
          <w:numId w:val="8"/>
        </w:numPr>
        <w:tabs>
          <w:tab w:val="clear" w:pos="567"/>
        </w:tabs>
        <w:spacing w:line="240" w:lineRule="auto"/>
        <w:ind w:left="540" w:hanging="540"/>
        <w:contextualSpacing/>
        <w:rPr>
          <w:b/>
        </w:rPr>
      </w:pPr>
      <w:r w:rsidRPr="00FB5D85">
        <w:rPr>
          <w:b/>
        </w:rPr>
        <w:t>Plan de gestion des risques (PGR)</w:t>
      </w:r>
    </w:p>
    <w:p w14:paraId="3A3F64BB" w14:textId="77777777" w:rsidR="00792E77" w:rsidRPr="00FB5D85" w:rsidRDefault="00792E77" w:rsidP="00792E77">
      <w:pPr>
        <w:spacing w:line="240" w:lineRule="auto"/>
        <w:ind w:left="720" w:right="-1"/>
        <w:rPr>
          <w:b/>
        </w:rPr>
      </w:pPr>
    </w:p>
    <w:p w14:paraId="2D081E7F" w14:textId="77777777" w:rsidR="00792E77" w:rsidRPr="00FB5D85" w:rsidRDefault="00792E77" w:rsidP="00792E77">
      <w:pPr>
        <w:tabs>
          <w:tab w:val="left" w:pos="0"/>
        </w:tabs>
        <w:spacing w:line="240" w:lineRule="auto"/>
        <w:ind w:right="567"/>
        <w:rPr>
          <w:noProof/>
          <w:szCs w:val="22"/>
        </w:rPr>
      </w:pPr>
      <w:r w:rsidRPr="00FB5D85">
        <w:t>Le titulaire de l’autorisation de mise sur le marché réalise les activités de pharmacovigilance et interventions requises décrites dans le PGR adopté et présenté dans le Module 1.8.2 de l’autorisation de mise sur le marché, ainsi que toutes actualisations ultérieures adoptées du PGR.</w:t>
      </w:r>
    </w:p>
    <w:p w14:paraId="2B86A955" w14:textId="77777777" w:rsidR="00792E77" w:rsidRPr="00FB5D85" w:rsidRDefault="00792E77" w:rsidP="00792E77">
      <w:pPr>
        <w:spacing w:line="240" w:lineRule="auto"/>
        <w:ind w:right="-1"/>
        <w:rPr>
          <w:iCs/>
          <w:noProof/>
          <w:szCs w:val="22"/>
        </w:rPr>
      </w:pPr>
    </w:p>
    <w:p w14:paraId="681AE862" w14:textId="77777777" w:rsidR="00792E77" w:rsidRPr="00FB5D85" w:rsidRDefault="00792E77" w:rsidP="00792E77">
      <w:pPr>
        <w:spacing w:line="240" w:lineRule="auto"/>
        <w:ind w:right="-1"/>
        <w:rPr>
          <w:iCs/>
          <w:noProof/>
          <w:szCs w:val="22"/>
        </w:rPr>
      </w:pPr>
      <w:r w:rsidRPr="00FB5D85">
        <w:t xml:space="preserve">De plus, un PGR actualisé doit être </w:t>
      </w:r>
      <w:proofErr w:type="gramStart"/>
      <w:r w:rsidRPr="00FB5D85">
        <w:t>soumis:</w:t>
      </w:r>
      <w:proofErr w:type="gramEnd"/>
    </w:p>
    <w:p w14:paraId="6B51F4E1" w14:textId="77777777" w:rsidR="00792E77" w:rsidRPr="00FB5D85" w:rsidRDefault="00792E77" w:rsidP="00792E77">
      <w:pPr>
        <w:numPr>
          <w:ilvl w:val="1"/>
          <w:numId w:val="11"/>
        </w:numPr>
        <w:tabs>
          <w:tab w:val="clear" w:pos="567"/>
        </w:tabs>
        <w:spacing w:line="240" w:lineRule="auto"/>
        <w:ind w:left="630" w:hanging="270"/>
        <w:contextualSpacing/>
        <w:rPr>
          <w:noProof/>
          <w:szCs w:val="22"/>
        </w:rPr>
      </w:pPr>
      <w:proofErr w:type="gramStart"/>
      <w:r w:rsidRPr="00FB5D85">
        <w:t>à</w:t>
      </w:r>
      <w:proofErr w:type="gramEnd"/>
      <w:r w:rsidRPr="00FB5D85">
        <w:t xml:space="preserve"> la demande de l’Agence européenne des </w:t>
      </w:r>
      <w:proofErr w:type="gramStart"/>
      <w:r w:rsidRPr="00FB5D85">
        <w:t>médicaments;</w:t>
      </w:r>
      <w:proofErr w:type="gramEnd"/>
    </w:p>
    <w:p w14:paraId="422C508D" w14:textId="77777777" w:rsidR="00792E77" w:rsidRPr="00FB5D85" w:rsidRDefault="00792E77" w:rsidP="00792E77">
      <w:pPr>
        <w:numPr>
          <w:ilvl w:val="1"/>
          <w:numId w:val="11"/>
        </w:numPr>
        <w:tabs>
          <w:tab w:val="clear" w:pos="567"/>
        </w:tabs>
        <w:spacing w:line="240" w:lineRule="auto"/>
        <w:ind w:left="630" w:hanging="270"/>
        <w:contextualSpacing/>
        <w:rPr>
          <w:noProof/>
          <w:szCs w:val="22"/>
        </w:rPr>
      </w:pPr>
      <w:proofErr w:type="gramStart"/>
      <w:r w:rsidRPr="00FB5D85">
        <w:t>dès</w:t>
      </w:r>
      <w:proofErr w:type="gramEnd"/>
      <w:r w:rsidRPr="00FB5D85">
        <w:t xml:space="preserve"> lors que le système de gestion des risques est modifié, notamment en cas de réception de nouvelles informations pouvant entraîner un changement significatif du profil bénéfice/risque, ou lorsqu’une étape importante (pharmacovigilance ou réduction du risque) est franchie.</w:t>
      </w:r>
    </w:p>
    <w:p w14:paraId="391B11F5" w14:textId="77777777" w:rsidR="00792E77" w:rsidRPr="00FB5D85" w:rsidRDefault="00792E77" w:rsidP="00792E77">
      <w:pPr>
        <w:tabs>
          <w:tab w:val="clear" w:pos="567"/>
        </w:tabs>
        <w:spacing w:line="240" w:lineRule="auto"/>
        <w:ind w:left="1134"/>
        <w:contextualSpacing/>
        <w:rPr>
          <w:noProof/>
          <w:szCs w:val="22"/>
        </w:rPr>
      </w:pPr>
    </w:p>
    <w:p w14:paraId="5E8CAA96" w14:textId="77777777" w:rsidR="00792E77" w:rsidRPr="00FB5D85" w:rsidRDefault="00792E77" w:rsidP="00792E77">
      <w:pPr>
        <w:pStyle w:val="ListParagraph"/>
        <w:numPr>
          <w:ilvl w:val="0"/>
          <w:numId w:val="5"/>
        </w:numPr>
        <w:tabs>
          <w:tab w:val="clear" w:pos="567"/>
        </w:tabs>
        <w:spacing w:line="240" w:lineRule="auto"/>
        <w:ind w:left="540" w:hanging="540"/>
        <w:rPr>
          <w:iCs/>
          <w:noProof/>
          <w:szCs w:val="22"/>
        </w:rPr>
      </w:pPr>
      <w:r w:rsidRPr="00FB5D85">
        <w:rPr>
          <w:b/>
          <w:bCs/>
          <w:iCs/>
          <w:szCs w:val="22"/>
        </w:rPr>
        <w:t>Mesures additionnelles de réduction du risque</w:t>
      </w:r>
    </w:p>
    <w:p w14:paraId="55791A60" w14:textId="77777777" w:rsidR="00792E77" w:rsidRPr="00FB5D85" w:rsidRDefault="00792E77" w:rsidP="00792E77">
      <w:pPr>
        <w:pStyle w:val="ListParagraph"/>
        <w:rPr>
          <w:iCs/>
          <w:noProof/>
          <w:szCs w:val="22"/>
        </w:rPr>
      </w:pPr>
    </w:p>
    <w:p w14:paraId="21F5C592" w14:textId="77777777" w:rsidR="00792E77" w:rsidRPr="00FB5D85" w:rsidRDefault="00792E77" w:rsidP="00792E77">
      <w:pPr>
        <w:pStyle w:val="C-BodyText"/>
        <w:spacing w:line="240" w:lineRule="auto"/>
        <w:rPr>
          <w:rFonts w:ascii="Times New Roman" w:hAnsi="Times New Roman" w:cs="Times New Roman"/>
          <w:noProof/>
          <w:sz w:val="22"/>
          <w:szCs w:val="20"/>
        </w:rPr>
      </w:pPr>
      <w:r w:rsidRPr="00FB5D85">
        <w:rPr>
          <w:rFonts w:ascii="Times New Roman" w:hAnsi="Times New Roman"/>
          <w:sz w:val="22"/>
          <w:szCs w:val="20"/>
        </w:rPr>
        <w:t>Avant la commercialisation d’</w:t>
      </w:r>
      <w:proofErr w:type="spellStart"/>
      <w:r w:rsidRPr="00FB5D85">
        <w:rPr>
          <w:rFonts w:ascii="Times New Roman" w:hAnsi="Times New Roman"/>
          <w:sz w:val="22"/>
          <w:szCs w:val="20"/>
        </w:rPr>
        <w:t>Ogluo</w:t>
      </w:r>
      <w:proofErr w:type="spellEnd"/>
      <w:r w:rsidRPr="00FB5D85">
        <w:rPr>
          <w:rFonts w:ascii="Times New Roman" w:hAnsi="Times New Roman"/>
          <w:sz w:val="22"/>
          <w:szCs w:val="20"/>
        </w:rPr>
        <w:t xml:space="preserve"> (glucagon) pour le traitement de l’hypoglycémie sévère chez les adultes, les adolescents et les enfants âgés de 2 ans ou plus atteints de diabète sucré, dans chaque État membre de l’UE, le titulaire de l’autorisation de mise sur le marché (AMM) devra convenir avec </w:t>
      </w:r>
      <w:r w:rsidRPr="00FB5D85">
        <w:rPr>
          <w:rFonts w:ascii="Times New Roman" w:hAnsi="Times New Roman"/>
          <w:sz w:val="22"/>
          <w:szCs w:val="20"/>
        </w:rPr>
        <w:lastRenderedPageBreak/>
        <w:t>l’autorité nationale compétente du contenu et du format des supports pédagogiques, notamment des supports de communication, des modalités de distribution et des autres aspects du programme.</w:t>
      </w:r>
    </w:p>
    <w:p w14:paraId="6CA92CB5" w14:textId="77777777" w:rsidR="00792E77" w:rsidRPr="00FB5D85" w:rsidRDefault="00792E77" w:rsidP="00792E77">
      <w:pPr>
        <w:pStyle w:val="C-BodyText"/>
        <w:spacing w:line="240" w:lineRule="auto"/>
        <w:rPr>
          <w:rFonts w:ascii="Times New Roman" w:hAnsi="Times New Roman" w:cs="Times New Roman"/>
          <w:noProof/>
          <w:sz w:val="22"/>
          <w:szCs w:val="20"/>
        </w:rPr>
      </w:pPr>
      <w:r w:rsidRPr="00FB5D85">
        <w:rPr>
          <w:rFonts w:ascii="Times New Roman" w:hAnsi="Times New Roman"/>
          <w:sz w:val="22"/>
          <w:szCs w:val="20"/>
        </w:rPr>
        <w:t xml:space="preserve">Les supports pédagogiques ont pour objectif de </w:t>
      </w:r>
      <w:proofErr w:type="gramStart"/>
      <w:r w:rsidRPr="00FB5D85">
        <w:rPr>
          <w:rFonts w:ascii="Times New Roman" w:hAnsi="Times New Roman"/>
          <w:sz w:val="22"/>
          <w:szCs w:val="20"/>
        </w:rPr>
        <w:t>donner</w:t>
      </w:r>
      <w:proofErr w:type="gramEnd"/>
      <w:r w:rsidRPr="00FB5D85">
        <w:rPr>
          <w:rFonts w:ascii="Times New Roman" w:hAnsi="Times New Roman"/>
          <w:sz w:val="22"/>
          <w:szCs w:val="20"/>
        </w:rPr>
        <w:t xml:space="preserve"> des conseils sur la manière de réduire le risque potentiellement important, dans le plan de gestion du risque, d’une utilisation inappropriée du dispositif, pouvant entraîner la perte de son bénéfice médical.</w:t>
      </w:r>
    </w:p>
    <w:p w14:paraId="3124FE36" w14:textId="77777777" w:rsidR="00792E77" w:rsidRPr="00FB5D85" w:rsidRDefault="00792E77" w:rsidP="00792E77">
      <w:pPr>
        <w:pStyle w:val="C-BodyText"/>
        <w:rPr>
          <w:rFonts w:ascii="Times New Roman" w:hAnsi="Times New Roman" w:cs="Times New Roman"/>
          <w:noProof/>
          <w:sz w:val="22"/>
          <w:szCs w:val="20"/>
        </w:rPr>
      </w:pPr>
      <w:r w:rsidRPr="00FB5D85">
        <w:rPr>
          <w:rFonts w:ascii="Times New Roman" w:hAnsi="Times New Roman"/>
          <w:sz w:val="22"/>
          <w:szCs w:val="20"/>
        </w:rPr>
        <w:t xml:space="preserve">Le titulaire de l’AMM veille à ce que, dans chaque État membre où </w:t>
      </w:r>
      <w:proofErr w:type="spellStart"/>
      <w:r w:rsidRPr="00FB5D85">
        <w:rPr>
          <w:rFonts w:ascii="Times New Roman" w:hAnsi="Times New Roman"/>
          <w:sz w:val="22"/>
          <w:szCs w:val="20"/>
        </w:rPr>
        <w:t>Ogluo</w:t>
      </w:r>
      <w:proofErr w:type="spellEnd"/>
      <w:r w:rsidRPr="00FB5D85">
        <w:rPr>
          <w:rFonts w:ascii="Times New Roman" w:hAnsi="Times New Roman"/>
          <w:sz w:val="22"/>
          <w:szCs w:val="20"/>
        </w:rPr>
        <w:t xml:space="preserve"> est commercialisé, tous les professionnels de santé et les patients et aidants qui sont susceptibles de prescrire, délivrer et/ou utiliser ce médicament aient accès à ce qui </w:t>
      </w:r>
      <w:proofErr w:type="gramStart"/>
      <w:r w:rsidRPr="00FB5D85">
        <w:rPr>
          <w:rFonts w:ascii="Times New Roman" w:hAnsi="Times New Roman"/>
          <w:sz w:val="22"/>
          <w:szCs w:val="20"/>
        </w:rPr>
        <w:t>suit:</w:t>
      </w:r>
      <w:proofErr w:type="gramEnd"/>
    </w:p>
    <w:p w14:paraId="73392B2A" w14:textId="77777777" w:rsidR="00792E77" w:rsidRPr="00FB5D85" w:rsidRDefault="00792E77" w:rsidP="00792E77">
      <w:pPr>
        <w:numPr>
          <w:ilvl w:val="0"/>
          <w:numId w:val="8"/>
        </w:numPr>
        <w:tabs>
          <w:tab w:val="clear" w:pos="567"/>
        </w:tabs>
        <w:spacing w:line="240" w:lineRule="auto"/>
        <w:ind w:left="1134" w:hanging="567"/>
        <w:contextualSpacing/>
        <w:rPr>
          <w:noProof/>
          <w:szCs w:val="22"/>
        </w:rPr>
      </w:pPr>
      <w:proofErr w:type="gramStart"/>
      <w:r w:rsidRPr="00FB5D85">
        <w:t>notice</w:t>
      </w:r>
      <w:proofErr w:type="gramEnd"/>
      <w:r w:rsidRPr="00FB5D85">
        <w:t xml:space="preserve"> </w:t>
      </w:r>
      <w:proofErr w:type="gramStart"/>
      <w:r w:rsidRPr="00FB5D85">
        <w:t>d’administration;</w:t>
      </w:r>
      <w:proofErr w:type="gramEnd"/>
    </w:p>
    <w:p w14:paraId="7339EA62" w14:textId="77777777" w:rsidR="00792E77" w:rsidRPr="00FB5D85" w:rsidRDefault="00792E77" w:rsidP="00792E77">
      <w:pPr>
        <w:numPr>
          <w:ilvl w:val="0"/>
          <w:numId w:val="8"/>
        </w:numPr>
        <w:tabs>
          <w:tab w:val="clear" w:pos="567"/>
        </w:tabs>
        <w:spacing w:line="240" w:lineRule="auto"/>
        <w:ind w:left="1134" w:hanging="567"/>
        <w:contextualSpacing/>
        <w:rPr>
          <w:noProof/>
          <w:szCs w:val="22"/>
        </w:rPr>
      </w:pPr>
      <w:proofErr w:type="gramStart"/>
      <w:r w:rsidRPr="00FB5D85">
        <w:t>vidéo</w:t>
      </w:r>
      <w:proofErr w:type="gramEnd"/>
      <w:r w:rsidRPr="00FB5D85">
        <w:t xml:space="preserve"> éducative.</w:t>
      </w:r>
    </w:p>
    <w:p w14:paraId="0FE1A2D2" w14:textId="77777777" w:rsidR="00792E77" w:rsidRPr="00FB5D85" w:rsidRDefault="00792E77" w:rsidP="00792E77">
      <w:pPr>
        <w:pStyle w:val="C-BodyText"/>
        <w:rPr>
          <w:rFonts w:ascii="Times New Roman" w:hAnsi="Times New Roman" w:cs="Times New Roman"/>
          <w:noProof/>
          <w:sz w:val="22"/>
          <w:szCs w:val="20"/>
        </w:rPr>
      </w:pPr>
      <w:r w:rsidRPr="00FB5D85">
        <w:rPr>
          <w:rFonts w:ascii="Times New Roman" w:hAnsi="Times New Roman"/>
          <w:sz w:val="22"/>
          <w:szCs w:val="20"/>
        </w:rPr>
        <w:t xml:space="preserve">La </w:t>
      </w:r>
      <w:r w:rsidRPr="00FB5D85">
        <w:rPr>
          <w:rFonts w:ascii="Times New Roman" w:hAnsi="Times New Roman"/>
          <w:b/>
          <w:bCs/>
          <w:sz w:val="22"/>
          <w:szCs w:val="20"/>
        </w:rPr>
        <w:t>notice d’administration</w:t>
      </w:r>
      <w:r w:rsidRPr="00FB5D85">
        <w:rPr>
          <w:rFonts w:ascii="Times New Roman" w:hAnsi="Times New Roman"/>
          <w:sz w:val="22"/>
          <w:szCs w:val="20"/>
        </w:rPr>
        <w:t xml:space="preserve"> doit contenir les messages clés </w:t>
      </w:r>
      <w:proofErr w:type="gramStart"/>
      <w:r w:rsidRPr="00FB5D85">
        <w:rPr>
          <w:rFonts w:ascii="Times New Roman" w:hAnsi="Times New Roman"/>
          <w:sz w:val="22"/>
          <w:szCs w:val="20"/>
        </w:rPr>
        <w:t>suivants:</w:t>
      </w:r>
      <w:proofErr w:type="gramEnd"/>
    </w:p>
    <w:p w14:paraId="5E301772" w14:textId="77777777" w:rsidR="00792E77" w:rsidRPr="00FB5D85" w:rsidRDefault="00792E77" w:rsidP="00792E77">
      <w:pPr>
        <w:numPr>
          <w:ilvl w:val="0"/>
          <w:numId w:val="8"/>
        </w:numPr>
        <w:tabs>
          <w:tab w:val="clear" w:pos="567"/>
        </w:tabs>
        <w:spacing w:line="240" w:lineRule="auto"/>
        <w:ind w:left="1134" w:hanging="567"/>
        <w:contextualSpacing/>
        <w:rPr>
          <w:noProof/>
          <w:szCs w:val="22"/>
        </w:rPr>
      </w:pPr>
      <w:r w:rsidRPr="00FB5D85">
        <w:t>Les patients doivent se voir remettre la notice d’administration par leur professionnel de santé au moment de la première prescription d’</w:t>
      </w:r>
      <w:proofErr w:type="spellStart"/>
      <w:r w:rsidRPr="00FB5D85">
        <w:t>Ogluo</w:t>
      </w:r>
      <w:proofErr w:type="spellEnd"/>
      <w:r w:rsidRPr="00FB5D85">
        <w:t xml:space="preserve"> et après formation.</w:t>
      </w:r>
    </w:p>
    <w:p w14:paraId="7600635A" w14:textId="77777777" w:rsidR="00792E77" w:rsidRPr="00FB5D85" w:rsidRDefault="00792E77" w:rsidP="00792E77">
      <w:pPr>
        <w:numPr>
          <w:ilvl w:val="0"/>
          <w:numId w:val="8"/>
        </w:numPr>
        <w:tabs>
          <w:tab w:val="clear" w:pos="567"/>
        </w:tabs>
        <w:spacing w:line="240" w:lineRule="auto"/>
        <w:ind w:left="1134" w:hanging="567"/>
        <w:contextualSpacing/>
        <w:rPr>
          <w:noProof/>
          <w:szCs w:val="22"/>
        </w:rPr>
      </w:pPr>
      <w:r w:rsidRPr="00FB5D85">
        <w:t xml:space="preserve">Il est important de ne pas tester le dispositif unidose au préalable, de ne pas le retirer de son sachet plastique en avance et de s’assurer que le patient comprend bien que chaque dispositif </w:t>
      </w:r>
      <w:proofErr w:type="spellStart"/>
      <w:r w:rsidRPr="00FB5D85">
        <w:t>Ogluo</w:t>
      </w:r>
      <w:proofErr w:type="spellEnd"/>
      <w:r w:rsidRPr="00FB5D85">
        <w:t xml:space="preserve"> est unidose et ne peut être utilisé qu’une seule fois.</w:t>
      </w:r>
    </w:p>
    <w:p w14:paraId="07F065F7" w14:textId="77777777" w:rsidR="00792E77" w:rsidRPr="00FB5D85" w:rsidRDefault="00792E77" w:rsidP="00792E77">
      <w:pPr>
        <w:numPr>
          <w:ilvl w:val="0"/>
          <w:numId w:val="8"/>
        </w:numPr>
        <w:tabs>
          <w:tab w:val="clear" w:pos="567"/>
        </w:tabs>
        <w:spacing w:line="240" w:lineRule="auto"/>
        <w:ind w:left="1134" w:hanging="567"/>
        <w:contextualSpacing/>
        <w:rPr>
          <w:noProof/>
          <w:szCs w:val="22"/>
        </w:rPr>
      </w:pPr>
      <w:r w:rsidRPr="00FB5D85">
        <w:t>La notice doit être mentionnée pour l’obtention d’informations complémentaires concernant l’administration et la manipulation d’</w:t>
      </w:r>
      <w:proofErr w:type="spellStart"/>
      <w:r w:rsidRPr="00FB5D85">
        <w:t>Ogluo</w:t>
      </w:r>
      <w:proofErr w:type="spellEnd"/>
      <w:r w:rsidRPr="00FB5D85">
        <w:t>.</w:t>
      </w:r>
    </w:p>
    <w:p w14:paraId="2C84685C" w14:textId="77777777" w:rsidR="00792E77" w:rsidRPr="00FB5D85" w:rsidRDefault="00792E77" w:rsidP="00792E77">
      <w:pPr>
        <w:numPr>
          <w:ilvl w:val="0"/>
          <w:numId w:val="8"/>
        </w:numPr>
        <w:tabs>
          <w:tab w:val="clear" w:pos="567"/>
        </w:tabs>
        <w:spacing w:line="240" w:lineRule="auto"/>
        <w:ind w:left="1134" w:hanging="567"/>
        <w:contextualSpacing/>
        <w:rPr>
          <w:noProof/>
          <w:szCs w:val="22"/>
        </w:rPr>
      </w:pPr>
      <w:r w:rsidRPr="00FB5D85">
        <w:t xml:space="preserve">Les patients peuvent s’appuyer sur la notice pour montrer à leur entourage comment convenablement manipuler et administrer </w:t>
      </w:r>
      <w:proofErr w:type="spellStart"/>
      <w:r w:rsidRPr="00FB5D85">
        <w:t>Ogluo</w:t>
      </w:r>
      <w:proofErr w:type="spellEnd"/>
      <w:r w:rsidRPr="00FB5D85">
        <w:t>.</w:t>
      </w:r>
    </w:p>
    <w:p w14:paraId="6EA44AAA" w14:textId="77777777" w:rsidR="00792E77" w:rsidRPr="00FB5D85" w:rsidRDefault="00792E77" w:rsidP="00792E77">
      <w:pPr>
        <w:numPr>
          <w:ilvl w:val="0"/>
          <w:numId w:val="8"/>
        </w:numPr>
        <w:tabs>
          <w:tab w:val="clear" w:pos="567"/>
        </w:tabs>
        <w:spacing w:line="240" w:lineRule="auto"/>
        <w:ind w:left="1134" w:hanging="567"/>
        <w:contextualSpacing/>
        <w:rPr>
          <w:noProof/>
          <w:szCs w:val="22"/>
        </w:rPr>
      </w:pPr>
      <w:r w:rsidRPr="00FB5D85">
        <w:t>En l’absence de réponse dans les 15 minutes, une dose supplémentaire d’</w:t>
      </w:r>
      <w:proofErr w:type="spellStart"/>
      <w:r w:rsidRPr="00FB5D85">
        <w:t>Ogluo</w:t>
      </w:r>
      <w:proofErr w:type="spellEnd"/>
      <w:r w:rsidRPr="00FB5D85">
        <w:t xml:space="preserve"> peut être administrée à l’aide d’un nouveau dispositif en attendant l’arrivée des secours.</w:t>
      </w:r>
    </w:p>
    <w:p w14:paraId="2FD15345" w14:textId="77777777" w:rsidR="00792E77" w:rsidRPr="00FB5D85" w:rsidRDefault="00792E77" w:rsidP="00792E77">
      <w:pPr>
        <w:numPr>
          <w:ilvl w:val="0"/>
          <w:numId w:val="8"/>
        </w:numPr>
        <w:tabs>
          <w:tab w:val="clear" w:pos="567"/>
        </w:tabs>
        <w:spacing w:line="240" w:lineRule="auto"/>
        <w:ind w:left="1134" w:hanging="567"/>
        <w:contextualSpacing/>
        <w:rPr>
          <w:noProof/>
          <w:szCs w:val="22"/>
        </w:rPr>
      </w:pPr>
      <w:r w:rsidRPr="00FB5D85">
        <w:t>La notice doit contenir l’URL et le QR code du site Web sur lequel les patients trouveront la vidéo éducative.</w:t>
      </w:r>
    </w:p>
    <w:p w14:paraId="0C744D1F" w14:textId="77777777" w:rsidR="00792E77" w:rsidRPr="00FB5D85" w:rsidRDefault="00792E77" w:rsidP="00792E77">
      <w:pPr>
        <w:pStyle w:val="C-BodyText"/>
        <w:rPr>
          <w:rFonts w:ascii="Times New Roman" w:hAnsi="Times New Roman" w:cs="Times New Roman"/>
          <w:noProof/>
          <w:sz w:val="22"/>
          <w:szCs w:val="20"/>
        </w:rPr>
      </w:pPr>
      <w:r w:rsidRPr="00FB5D85">
        <w:rPr>
          <w:rFonts w:ascii="Times New Roman" w:hAnsi="Times New Roman"/>
          <w:sz w:val="22"/>
          <w:szCs w:val="20"/>
        </w:rPr>
        <w:t xml:space="preserve">La </w:t>
      </w:r>
      <w:r w:rsidRPr="00FB5D85">
        <w:rPr>
          <w:rFonts w:ascii="Times New Roman" w:hAnsi="Times New Roman"/>
          <w:b/>
          <w:bCs/>
          <w:sz w:val="22"/>
          <w:szCs w:val="20"/>
        </w:rPr>
        <w:t>vidéo éducative</w:t>
      </w:r>
      <w:r w:rsidRPr="00FB5D85">
        <w:rPr>
          <w:rFonts w:ascii="Times New Roman" w:hAnsi="Times New Roman"/>
          <w:sz w:val="22"/>
          <w:szCs w:val="20"/>
        </w:rPr>
        <w:t xml:space="preserve"> doit contenir les messages clés </w:t>
      </w:r>
      <w:proofErr w:type="gramStart"/>
      <w:r w:rsidRPr="00FB5D85">
        <w:rPr>
          <w:rFonts w:ascii="Times New Roman" w:hAnsi="Times New Roman"/>
          <w:sz w:val="22"/>
          <w:szCs w:val="20"/>
        </w:rPr>
        <w:t>suivants:</w:t>
      </w:r>
      <w:proofErr w:type="gramEnd"/>
    </w:p>
    <w:p w14:paraId="64BF4393" w14:textId="77777777" w:rsidR="00792E77" w:rsidRPr="00FB5D85" w:rsidRDefault="00792E77" w:rsidP="00792E77">
      <w:pPr>
        <w:pStyle w:val="Default"/>
      </w:pPr>
    </w:p>
    <w:p w14:paraId="189049C7" w14:textId="77777777" w:rsidR="00792E77" w:rsidRPr="00FB5D85" w:rsidRDefault="00792E77" w:rsidP="00792E77">
      <w:pPr>
        <w:numPr>
          <w:ilvl w:val="0"/>
          <w:numId w:val="8"/>
        </w:numPr>
        <w:tabs>
          <w:tab w:val="clear" w:pos="567"/>
        </w:tabs>
        <w:spacing w:line="240" w:lineRule="auto"/>
        <w:ind w:left="1134" w:hanging="567"/>
        <w:contextualSpacing/>
        <w:rPr>
          <w:szCs w:val="22"/>
        </w:rPr>
      </w:pPr>
      <w:r w:rsidRPr="00FB5D85">
        <w:t>Afin de favoriser la bonne manipulation et l’administration correcte d’</w:t>
      </w:r>
      <w:proofErr w:type="spellStart"/>
      <w:r w:rsidRPr="00FB5D85">
        <w:t>Ogluo</w:t>
      </w:r>
      <w:proofErr w:type="spellEnd"/>
      <w:r w:rsidRPr="00FB5D85">
        <w:t>, il convient de fournir des instructions détaillant chaque étape de la bonne utilisation du produit.</w:t>
      </w:r>
    </w:p>
    <w:p w14:paraId="726B15EE" w14:textId="77777777" w:rsidR="00792E77" w:rsidRPr="00FB5D85" w:rsidRDefault="00792E77" w:rsidP="00792E77">
      <w:pPr>
        <w:numPr>
          <w:ilvl w:val="0"/>
          <w:numId w:val="8"/>
        </w:numPr>
        <w:tabs>
          <w:tab w:val="clear" w:pos="567"/>
        </w:tabs>
        <w:spacing w:line="240" w:lineRule="auto"/>
        <w:ind w:left="1134" w:hanging="567"/>
        <w:contextualSpacing/>
        <w:rPr>
          <w:noProof/>
          <w:szCs w:val="22"/>
        </w:rPr>
      </w:pPr>
      <w:r w:rsidRPr="00FB5D85">
        <w:t>En l’absence de réponse dans les 15 minutes, une dose supplémentaire d’</w:t>
      </w:r>
      <w:proofErr w:type="spellStart"/>
      <w:r w:rsidRPr="00FB5D85">
        <w:t>Ogluo</w:t>
      </w:r>
      <w:proofErr w:type="spellEnd"/>
      <w:r w:rsidRPr="00FB5D85">
        <w:t xml:space="preserve"> peut être administrée à l’aide d’un nouveau dispositif en attendant l’arrivée des secours.</w:t>
      </w:r>
    </w:p>
    <w:p w14:paraId="113545F9" w14:textId="77777777" w:rsidR="00792E77" w:rsidRPr="00FB5D85" w:rsidRDefault="00792E77" w:rsidP="00792E77">
      <w:pPr>
        <w:pStyle w:val="NormalAgency"/>
        <w:rPr>
          <w:noProof/>
        </w:rPr>
      </w:pPr>
    </w:p>
    <w:p w14:paraId="43CA1455" w14:textId="77777777" w:rsidR="00792E77" w:rsidRPr="00FB5D85" w:rsidRDefault="00792E77" w:rsidP="00792E77">
      <w:pPr>
        <w:tabs>
          <w:tab w:val="clear" w:pos="567"/>
        </w:tabs>
        <w:spacing w:line="240" w:lineRule="auto"/>
        <w:rPr>
          <w:noProof/>
          <w:szCs w:val="22"/>
        </w:rPr>
      </w:pPr>
      <w:r w:rsidRPr="00FB5D85">
        <w:br w:type="page"/>
      </w:r>
    </w:p>
    <w:p w14:paraId="22F7236C" w14:textId="77777777" w:rsidR="00812D16" w:rsidRPr="00FB5D85" w:rsidRDefault="00812D16" w:rsidP="00204AAB">
      <w:pPr>
        <w:spacing w:line="240" w:lineRule="auto"/>
        <w:rPr>
          <w:noProof/>
          <w:szCs w:val="22"/>
        </w:rPr>
      </w:pPr>
    </w:p>
    <w:p w14:paraId="22F7236D" w14:textId="77777777" w:rsidR="00812D16" w:rsidRPr="00FB5D85" w:rsidRDefault="00812D16" w:rsidP="00204AAB">
      <w:pPr>
        <w:spacing w:line="240" w:lineRule="auto"/>
        <w:rPr>
          <w:noProof/>
          <w:szCs w:val="22"/>
        </w:rPr>
      </w:pPr>
    </w:p>
    <w:p w14:paraId="22F7236E" w14:textId="77777777" w:rsidR="00812D16" w:rsidRPr="00FB5D85" w:rsidRDefault="00812D16" w:rsidP="00204AAB">
      <w:pPr>
        <w:spacing w:line="240" w:lineRule="auto"/>
        <w:rPr>
          <w:noProof/>
          <w:szCs w:val="22"/>
        </w:rPr>
      </w:pPr>
    </w:p>
    <w:p w14:paraId="22F7236F" w14:textId="77777777" w:rsidR="00812D16" w:rsidRPr="00FB5D85" w:rsidRDefault="00812D16" w:rsidP="00204AAB">
      <w:pPr>
        <w:spacing w:line="240" w:lineRule="auto"/>
        <w:rPr>
          <w:noProof/>
          <w:szCs w:val="22"/>
        </w:rPr>
      </w:pPr>
    </w:p>
    <w:p w14:paraId="22F72370" w14:textId="77777777" w:rsidR="00812D16" w:rsidRPr="00FB5D85" w:rsidRDefault="00812D16" w:rsidP="00204AAB">
      <w:pPr>
        <w:spacing w:line="240" w:lineRule="auto"/>
        <w:rPr>
          <w:noProof/>
          <w:szCs w:val="22"/>
        </w:rPr>
      </w:pPr>
    </w:p>
    <w:p w14:paraId="22F72371" w14:textId="77777777" w:rsidR="00812D16" w:rsidRPr="00FB5D85" w:rsidRDefault="00812D16" w:rsidP="00204AAB">
      <w:pPr>
        <w:spacing w:line="240" w:lineRule="auto"/>
        <w:rPr>
          <w:noProof/>
          <w:szCs w:val="22"/>
        </w:rPr>
      </w:pPr>
    </w:p>
    <w:p w14:paraId="22F72372" w14:textId="77777777" w:rsidR="00812D16" w:rsidRPr="00FB5D85" w:rsidRDefault="00812D16" w:rsidP="00204AAB">
      <w:pPr>
        <w:spacing w:line="240" w:lineRule="auto"/>
        <w:rPr>
          <w:noProof/>
          <w:szCs w:val="22"/>
        </w:rPr>
      </w:pPr>
    </w:p>
    <w:p w14:paraId="22F72373" w14:textId="77777777" w:rsidR="00812D16" w:rsidRPr="00FB5D85" w:rsidRDefault="00812D16" w:rsidP="00204AAB">
      <w:pPr>
        <w:spacing w:line="240" w:lineRule="auto"/>
        <w:rPr>
          <w:noProof/>
          <w:szCs w:val="22"/>
        </w:rPr>
      </w:pPr>
    </w:p>
    <w:p w14:paraId="22F72374" w14:textId="77777777" w:rsidR="00812D16" w:rsidRPr="00FB5D85" w:rsidRDefault="00812D16" w:rsidP="00204AAB">
      <w:pPr>
        <w:spacing w:line="240" w:lineRule="auto"/>
        <w:rPr>
          <w:noProof/>
          <w:szCs w:val="22"/>
        </w:rPr>
      </w:pPr>
    </w:p>
    <w:p w14:paraId="22F72375" w14:textId="77777777" w:rsidR="00812D16" w:rsidRPr="00FB5D85" w:rsidRDefault="00812D16" w:rsidP="00204AAB">
      <w:pPr>
        <w:spacing w:line="240" w:lineRule="auto"/>
        <w:rPr>
          <w:noProof/>
          <w:szCs w:val="22"/>
        </w:rPr>
      </w:pPr>
    </w:p>
    <w:p w14:paraId="22F72376" w14:textId="77777777" w:rsidR="00812D16" w:rsidRPr="00FB5D85" w:rsidRDefault="00812D16" w:rsidP="00204AAB">
      <w:pPr>
        <w:spacing w:line="240" w:lineRule="auto"/>
        <w:rPr>
          <w:noProof/>
          <w:szCs w:val="22"/>
        </w:rPr>
      </w:pPr>
    </w:p>
    <w:p w14:paraId="22F72377" w14:textId="77777777" w:rsidR="00812D16" w:rsidRPr="00FB5D85" w:rsidRDefault="00812D16" w:rsidP="00204AAB">
      <w:pPr>
        <w:spacing w:line="240" w:lineRule="auto"/>
        <w:rPr>
          <w:noProof/>
          <w:szCs w:val="22"/>
        </w:rPr>
      </w:pPr>
    </w:p>
    <w:p w14:paraId="22F72378" w14:textId="77777777" w:rsidR="00812D16" w:rsidRPr="00FB5D85" w:rsidRDefault="00812D16" w:rsidP="00204AAB">
      <w:pPr>
        <w:spacing w:line="240" w:lineRule="auto"/>
        <w:rPr>
          <w:noProof/>
          <w:szCs w:val="22"/>
        </w:rPr>
      </w:pPr>
    </w:p>
    <w:p w14:paraId="22F72379" w14:textId="77777777" w:rsidR="00812D16" w:rsidRPr="00FB5D85" w:rsidRDefault="00812D16" w:rsidP="00204AAB">
      <w:pPr>
        <w:spacing w:line="240" w:lineRule="auto"/>
        <w:rPr>
          <w:noProof/>
          <w:szCs w:val="22"/>
        </w:rPr>
      </w:pPr>
    </w:p>
    <w:p w14:paraId="22F7237A" w14:textId="77777777" w:rsidR="00812D16" w:rsidRPr="00FB5D85" w:rsidRDefault="00812D16" w:rsidP="00204AAB">
      <w:pPr>
        <w:spacing w:line="240" w:lineRule="auto"/>
        <w:rPr>
          <w:noProof/>
          <w:szCs w:val="22"/>
        </w:rPr>
      </w:pPr>
    </w:p>
    <w:p w14:paraId="22F7237B" w14:textId="77777777" w:rsidR="00812D16" w:rsidRPr="00FB5D85" w:rsidRDefault="00812D16" w:rsidP="00204AAB">
      <w:pPr>
        <w:spacing w:line="240" w:lineRule="auto"/>
        <w:rPr>
          <w:noProof/>
          <w:szCs w:val="22"/>
        </w:rPr>
      </w:pPr>
    </w:p>
    <w:p w14:paraId="22F7237C" w14:textId="77777777" w:rsidR="00812D16" w:rsidRPr="00FB5D85" w:rsidRDefault="00812D16" w:rsidP="00204AAB">
      <w:pPr>
        <w:spacing w:line="240" w:lineRule="auto"/>
        <w:rPr>
          <w:noProof/>
          <w:szCs w:val="22"/>
        </w:rPr>
      </w:pPr>
    </w:p>
    <w:p w14:paraId="22F7237D" w14:textId="77777777" w:rsidR="00812D16" w:rsidRPr="00FB5D85" w:rsidRDefault="00812D16" w:rsidP="00204AAB">
      <w:pPr>
        <w:spacing w:line="240" w:lineRule="auto"/>
        <w:rPr>
          <w:noProof/>
          <w:szCs w:val="22"/>
        </w:rPr>
      </w:pPr>
    </w:p>
    <w:p w14:paraId="22F7237E" w14:textId="77777777" w:rsidR="00812D16" w:rsidRPr="00FB5D85" w:rsidRDefault="00812D16" w:rsidP="00204AAB">
      <w:pPr>
        <w:spacing w:line="240" w:lineRule="auto"/>
        <w:rPr>
          <w:noProof/>
          <w:szCs w:val="22"/>
        </w:rPr>
      </w:pPr>
    </w:p>
    <w:p w14:paraId="22F723D2" w14:textId="77777777" w:rsidR="00812D16" w:rsidRPr="00FB5D85" w:rsidRDefault="00812D16" w:rsidP="00AF5FC3">
      <w:pPr>
        <w:rPr>
          <w:noProof/>
        </w:rPr>
      </w:pPr>
    </w:p>
    <w:p w14:paraId="22F723D3" w14:textId="77777777" w:rsidR="00812D16" w:rsidRPr="00FB5D85" w:rsidRDefault="00812D16" w:rsidP="00AF5FC3">
      <w:pPr>
        <w:rPr>
          <w:noProof/>
        </w:rPr>
      </w:pPr>
    </w:p>
    <w:p w14:paraId="22F723D4" w14:textId="77777777" w:rsidR="00812D16" w:rsidRPr="00FB5D85" w:rsidRDefault="000B3AF4" w:rsidP="00AF5FC3">
      <w:pPr>
        <w:pStyle w:val="Heading1"/>
        <w:jc w:val="center"/>
      </w:pPr>
      <w:bookmarkStart w:id="21" w:name="FR7"/>
      <w:bookmarkEnd w:id="21"/>
      <w:r w:rsidRPr="00FB5D85">
        <w:t>ANNEXE III</w:t>
      </w:r>
    </w:p>
    <w:p w14:paraId="22F723D5" w14:textId="77777777" w:rsidR="00812D16" w:rsidRPr="00FB5D85" w:rsidRDefault="00812D16" w:rsidP="00204AAB">
      <w:pPr>
        <w:spacing w:line="240" w:lineRule="auto"/>
        <w:jc w:val="center"/>
        <w:rPr>
          <w:b/>
          <w:noProof/>
          <w:szCs w:val="22"/>
        </w:rPr>
      </w:pPr>
    </w:p>
    <w:p w14:paraId="22F723D6" w14:textId="77777777" w:rsidR="00812D16" w:rsidRPr="00FB5D85" w:rsidRDefault="000B3AF4" w:rsidP="00AF5FC3">
      <w:pPr>
        <w:pStyle w:val="Heading1"/>
        <w:jc w:val="center"/>
      </w:pPr>
      <w:r w:rsidRPr="00FB5D85">
        <w:t>ÉTIQUETAGE ET NOTICE</w:t>
      </w:r>
    </w:p>
    <w:p w14:paraId="22F723D7" w14:textId="77777777" w:rsidR="000166C1" w:rsidRPr="00FB5D85" w:rsidRDefault="000B3AF4" w:rsidP="00204AAB">
      <w:pPr>
        <w:spacing w:line="240" w:lineRule="auto"/>
        <w:rPr>
          <w:b/>
          <w:noProof/>
          <w:szCs w:val="22"/>
        </w:rPr>
      </w:pPr>
      <w:r w:rsidRPr="00FB5D85">
        <w:br w:type="page"/>
      </w:r>
    </w:p>
    <w:p w14:paraId="22F723D8" w14:textId="77777777" w:rsidR="000166C1" w:rsidRPr="00FB5D85" w:rsidRDefault="000166C1" w:rsidP="00AF5FC3">
      <w:pPr>
        <w:rPr>
          <w:noProof/>
        </w:rPr>
      </w:pPr>
    </w:p>
    <w:p w14:paraId="22F723D9" w14:textId="77777777" w:rsidR="000166C1" w:rsidRPr="00FB5D85" w:rsidRDefault="000166C1" w:rsidP="00AF5FC3">
      <w:pPr>
        <w:rPr>
          <w:noProof/>
        </w:rPr>
      </w:pPr>
    </w:p>
    <w:p w14:paraId="22F723DA" w14:textId="77777777" w:rsidR="000166C1" w:rsidRPr="00FB5D85" w:rsidRDefault="000166C1" w:rsidP="00AF5FC3">
      <w:pPr>
        <w:rPr>
          <w:noProof/>
        </w:rPr>
      </w:pPr>
    </w:p>
    <w:p w14:paraId="22F723DB" w14:textId="77777777" w:rsidR="000166C1" w:rsidRPr="00FB5D85" w:rsidRDefault="000166C1" w:rsidP="00AF5FC3">
      <w:pPr>
        <w:rPr>
          <w:noProof/>
        </w:rPr>
      </w:pPr>
    </w:p>
    <w:p w14:paraId="22F723DC" w14:textId="77777777" w:rsidR="000166C1" w:rsidRPr="00FB5D85" w:rsidRDefault="000166C1" w:rsidP="00AF5FC3">
      <w:pPr>
        <w:rPr>
          <w:noProof/>
        </w:rPr>
      </w:pPr>
    </w:p>
    <w:p w14:paraId="22F723DD" w14:textId="77777777" w:rsidR="000166C1" w:rsidRPr="00FB5D85" w:rsidRDefault="000166C1" w:rsidP="00AF5FC3">
      <w:pPr>
        <w:rPr>
          <w:noProof/>
        </w:rPr>
      </w:pPr>
    </w:p>
    <w:p w14:paraId="22F723DE" w14:textId="77777777" w:rsidR="000166C1" w:rsidRPr="00FB5D85" w:rsidRDefault="000166C1" w:rsidP="00AF5FC3">
      <w:pPr>
        <w:rPr>
          <w:noProof/>
        </w:rPr>
      </w:pPr>
    </w:p>
    <w:p w14:paraId="22F723DF" w14:textId="77777777" w:rsidR="000166C1" w:rsidRPr="00FB5D85" w:rsidRDefault="000166C1" w:rsidP="00AF5FC3">
      <w:pPr>
        <w:rPr>
          <w:noProof/>
        </w:rPr>
      </w:pPr>
    </w:p>
    <w:p w14:paraId="22F723E0" w14:textId="77777777" w:rsidR="000166C1" w:rsidRPr="00FB5D85" w:rsidRDefault="000166C1" w:rsidP="00AF5FC3">
      <w:pPr>
        <w:rPr>
          <w:noProof/>
        </w:rPr>
      </w:pPr>
    </w:p>
    <w:p w14:paraId="22F723E1" w14:textId="77777777" w:rsidR="000166C1" w:rsidRPr="00FB5D85" w:rsidRDefault="000166C1" w:rsidP="00AF5FC3">
      <w:pPr>
        <w:rPr>
          <w:noProof/>
        </w:rPr>
      </w:pPr>
    </w:p>
    <w:p w14:paraId="22F723E2" w14:textId="77777777" w:rsidR="000166C1" w:rsidRPr="00FB5D85" w:rsidRDefault="000166C1" w:rsidP="00AF5FC3">
      <w:pPr>
        <w:rPr>
          <w:noProof/>
        </w:rPr>
      </w:pPr>
    </w:p>
    <w:p w14:paraId="22F723E3" w14:textId="77777777" w:rsidR="000166C1" w:rsidRPr="00FB5D85" w:rsidRDefault="000166C1" w:rsidP="00AF5FC3">
      <w:pPr>
        <w:rPr>
          <w:noProof/>
        </w:rPr>
      </w:pPr>
    </w:p>
    <w:p w14:paraId="22F723E4" w14:textId="77777777" w:rsidR="000166C1" w:rsidRPr="00FB5D85" w:rsidRDefault="000166C1" w:rsidP="00AF5FC3">
      <w:pPr>
        <w:rPr>
          <w:noProof/>
        </w:rPr>
      </w:pPr>
    </w:p>
    <w:p w14:paraId="22F723E5" w14:textId="77777777" w:rsidR="000166C1" w:rsidRPr="00FB5D85" w:rsidRDefault="000166C1" w:rsidP="00AF5FC3">
      <w:pPr>
        <w:rPr>
          <w:noProof/>
        </w:rPr>
      </w:pPr>
    </w:p>
    <w:p w14:paraId="22F723E6" w14:textId="77777777" w:rsidR="000166C1" w:rsidRPr="00FB5D85" w:rsidRDefault="000166C1" w:rsidP="00AF5FC3">
      <w:pPr>
        <w:rPr>
          <w:noProof/>
        </w:rPr>
      </w:pPr>
    </w:p>
    <w:p w14:paraId="22F723E7" w14:textId="77777777" w:rsidR="000166C1" w:rsidRPr="00FB5D85" w:rsidRDefault="000166C1" w:rsidP="00AF5FC3">
      <w:pPr>
        <w:rPr>
          <w:b/>
          <w:noProof/>
          <w:szCs w:val="22"/>
        </w:rPr>
      </w:pPr>
    </w:p>
    <w:p w14:paraId="22F723E8" w14:textId="77777777" w:rsidR="000166C1" w:rsidRPr="00FB5D85" w:rsidRDefault="000166C1" w:rsidP="00AF5FC3">
      <w:pPr>
        <w:rPr>
          <w:b/>
          <w:noProof/>
          <w:szCs w:val="22"/>
        </w:rPr>
      </w:pPr>
    </w:p>
    <w:p w14:paraId="22F723E9" w14:textId="77777777" w:rsidR="000166C1" w:rsidRPr="00FB5D85" w:rsidRDefault="000166C1" w:rsidP="00AF5FC3">
      <w:pPr>
        <w:rPr>
          <w:b/>
          <w:noProof/>
          <w:szCs w:val="22"/>
        </w:rPr>
      </w:pPr>
    </w:p>
    <w:p w14:paraId="22F723EA" w14:textId="77777777" w:rsidR="00B64B2F" w:rsidRPr="00FB5D85" w:rsidRDefault="00B64B2F" w:rsidP="00AF5FC3">
      <w:pPr>
        <w:rPr>
          <w:b/>
          <w:noProof/>
          <w:szCs w:val="22"/>
        </w:rPr>
      </w:pPr>
    </w:p>
    <w:p w14:paraId="22F723EB" w14:textId="77777777" w:rsidR="00B64B2F" w:rsidRPr="00FB5D85" w:rsidRDefault="00B64B2F" w:rsidP="00AF5FC3">
      <w:pPr>
        <w:rPr>
          <w:b/>
          <w:noProof/>
          <w:szCs w:val="22"/>
        </w:rPr>
      </w:pPr>
    </w:p>
    <w:p w14:paraId="22F723EC" w14:textId="77777777" w:rsidR="00B64B2F" w:rsidRPr="00FB5D85" w:rsidRDefault="00B64B2F" w:rsidP="00AF5FC3">
      <w:pPr>
        <w:rPr>
          <w:b/>
          <w:noProof/>
          <w:szCs w:val="22"/>
        </w:rPr>
      </w:pPr>
    </w:p>
    <w:p w14:paraId="22F723ED" w14:textId="77777777" w:rsidR="00B64B2F" w:rsidRPr="00FB5D85" w:rsidRDefault="00B64B2F" w:rsidP="00AF5FC3">
      <w:pPr>
        <w:rPr>
          <w:noProof/>
        </w:rPr>
      </w:pPr>
    </w:p>
    <w:p w14:paraId="22F723EE" w14:textId="77777777" w:rsidR="00812D16" w:rsidRPr="00FB5D85" w:rsidRDefault="000B3AF4" w:rsidP="00331113">
      <w:pPr>
        <w:pStyle w:val="Style4"/>
      </w:pPr>
      <w:bookmarkStart w:id="22" w:name="FR8"/>
      <w:bookmarkEnd w:id="22"/>
      <w:r w:rsidRPr="00FB5D85">
        <w:t>ÉTIQUETAGE</w:t>
      </w:r>
    </w:p>
    <w:p w14:paraId="22F723EF" w14:textId="77777777" w:rsidR="00812D16" w:rsidRPr="00FB5D85" w:rsidRDefault="000B3AF4" w:rsidP="00204AAB">
      <w:pPr>
        <w:shd w:val="clear" w:color="auto" w:fill="FFFFFF"/>
        <w:spacing w:line="240" w:lineRule="auto"/>
        <w:rPr>
          <w:noProof/>
          <w:szCs w:val="22"/>
        </w:rPr>
      </w:pPr>
      <w:r w:rsidRPr="00FB5D85">
        <w:br w:type="page"/>
      </w:r>
    </w:p>
    <w:p w14:paraId="22F723F0" w14:textId="77777777" w:rsidR="00430213" w:rsidRPr="00FB5D85" w:rsidRDefault="000B3AF4" w:rsidP="00204AAB">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lastRenderedPageBreak/>
        <w:t>MENTIONS DEVANT FIGURER SUR L’EMBALLAGE EXTÉRIEUR</w:t>
      </w:r>
    </w:p>
    <w:p w14:paraId="22F723F1" w14:textId="77777777" w:rsidR="00027A36" w:rsidRPr="00FB5D85" w:rsidRDefault="00027A36" w:rsidP="00204AAB">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p>
    <w:p w14:paraId="22F723F2" w14:textId="77777777" w:rsidR="00430213" w:rsidRPr="00FB5D85" w:rsidRDefault="000B3AF4" w:rsidP="00204AAB">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FB5D85">
        <w:rPr>
          <w:b/>
          <w:color w:val="000000" w:themeColor="text1"/>
          <w:szCs w:val="22"/>
        </w:rPr>
        <w:t>CARTON EXTÉRIEUR - STYLO PRÉREMPLI (0,5 MG)</w:t>
      </w:r>
    </w:p>
    <w:p w14:paraId="22F723F3" w14:textId="77777777" w:rsidR="00812D16" w:rsidRPr="00FB5D85" w:rsidRDefault="00812D16" w:rsidP="00204AAB">
      <w:pPr>
        <w:spacing w:line="240" w:lineRule="auto"/>
        <w:rPr>
          <w:color w:val="000000" w:themeColor="text1"/>
        </w:rPr>
      </w:pPr>
    </w:p>
    <w:p w14:paraId="22F723F4" w14:textId="77777777" w:rsidR="00857065" w:rsidRPr="00FB5D85" w:rsidRDefault="00857065" w:rsidP="00204AAB">
      <w:pPr>
        <w:spacing w:line="240" w:lineRule="auto"/>
        <w:rPr>
          <w:noProof/>
          <w:color w:val="000000" w:themeColor="text1"/>
          <w:szCs w:val="22"/>
        </w:rPr>
      </w:pPr>
    </w:p>
    <w:p w14:paraId="22F723F5" w14:textId="77777777" w:rsidR="00812D16" w:rsidRPr="00FB5D85" w:rsidRDefault="000B3AF4" w:rsidP="00530E6E">
      <w:pPr>
        <w:pStyle w:val="Style7"/>
      </w:pPr>
      <w:r w:rsidRPr="00FB5D85">
        <w:t>DÉNOMINATION DU MÉDICAMENT</w:t>
      </w:r>
    </w:p>
    <w:p w14:paraId="22F723F6" w14:textId="77777777" w:rsidR="00812D16" w:rsidRPr="00FB5D85" w:rsidRDefault="00812D16" w:rsidP="00204AAB">
      <w:pPr>
        <w:spacing w:line="240" w:lineRule="auto"/>
        <w:rPr>
          <w:noProof/>
          <w:color w:val="000000" w:themeColor="text1"/>
          <w:szCs w:val="22"/>
        </w:rPr>
      </w:pPr>
    </w:p>
    <w:p w14:paraId="22F723F7" w14:textId="77777777" w:rsidR="001D5154" w:rsidRPr="00FB5D85" w:rsidRDefault="000B3AF4" w:rsidP="001D5154">
      <w:pPr>
        <w:spacing w:line="240" w:lineRule="auto"/>
        <w:rPr>
          <w:noProof/>
          <w:color w:val="000000" w:themeColor="text1"/>
          <w:szCs w:val="22"/>
        </w:rPr>
      </w:pPr>
      <w:proofErr w:type="spellStart"/>
      <w:r w:rsidRPr="00FB5D85">
        <w:rPr>
          <w:color w:val="000000" w:themeColor="text1"/>
          <w:szCs w:val="22"/>
        </w:rPr>
        <w:t>Ogluo</w:t>
      </w:r>
      <w:proofErr w:type="spellEnd"/>
      <w:r w:rsidRPr="00FB5D85">
        <w:rPr>
          <w:color w:val="000000" w:themeColor="text1"/>
          <w:szCs w:val="22"/>
        </w:rPr>
        <w:t xml:space="preserve"> 0,5 mg, solution injectable en stylo prérempli</w:t>
      </w:r>
    </w:p>
    <w:p w14:paraId="22F723F8" w14:textId="77777777" w:rsidR="00E167BD" w:rsidRPr="00FB5D85" w:rsidRDefault="000B3AF4" w:rsidP="00E167BD">
      <w:pPr>
        <w:spacing w:line="240" w:lineRule="auto"/>
        <w:rPr>
          <w:b/>
          <w:color w:val="000000" w:themeColor="text1"/>
          <w:szCs w:val="22"/>
        </w:rPr>
      </w:pPr>
      <w:proofErr w:type="gramStart"/>
      <w:r w:rsidRPr="00FB5D85">
        <w:rPr>
          <w:color w:val="000000" w:themeColor="text1"/>
          <w:szCs w:val="22"/>
        </w:rPr>
        <w:t>glucagon</w:t>
      </w:r>
      <w:proofErr w:type="gramEnd"/>
    </w:p>
    <w:p w14:paraId="22F723F9" w14:textId="77777777" w:rsidR="00812D16" w:rsidRPr="00FB5D85" w:rsidRDefault="00812D16" w:rsidP="00204AAB">
      <w:pPr>
        <w:spacing w:line="240" w:lineRule="auto"/>
        <w:rPr>
          <w:noProof/>
          <w:color w:val="000000" w:themeColor="text1"/>
          <w:szCs w:val="22"/>
        </w:rPr>
      </w:pPr>
    </w:p>
    <w:p w14:paraId="22F723FA" w14:textId="77777777" w:rsidR="00812D16" w:rsidRPr="00FB5D85" w:rsidRDefault="00812D16" w:rsidP="00204AAB">
      <w:pPr>
        <w:spacing w:line="240" w:lineRule="auto"/>
        <w:rPr>
          <w:noProof/>
          <w:color w:val="000000" w:themeColor="text1"/>
          <w:szCs w:val="22"/>
        </w:rPr>
      </w:pPr>
    </w:p>
    <w:p w14:paraId="22F723FB" w14:textId="77777777" w:rsidR="00812D16" w:rsidRPr="00FB5D85" w:rsidRDefault="000B3AF4" w:rsidP="00530E6E">
      <w:pPr>
        <w:pStyle w:val="Style7"/>
        <w:rPr>
          <w:noProof/>
        </w:rPr>
      </w:pPr>
      <w:r w:rsidRPr="00FB5D85">
        <w:t>COMPOSITION EN SUBSTANCE(S) ACTIVE(S)</w:t>
      </w:r>
    </w:p>
    <w:p w14:paraId="22F723FC" w14:textId="77777777" w:rsidR="001D5154" w:rsidRPr="00FB5D85" w:rsidRDefault="001D5154" w:rsidP="001D5154">
      <w:pPr>
        <w:spacing w:line="240" w:lineRule="auto"/>
        <w:rPr>
          <w:noProof/>
          <w:color w:val="000000" w:themeColor="text1"/>
          <w:szCs w:val="22"/>
        </w:rPr>
      </w:pPr>
    </w:p>
    <w:p w14:paraId="22F723FD" w14:textId="77777777" w:rsidR="001D5154" w:rsidRPr="00FB5D85" w:rsidRDefault="000B3AF4" w:rsidP="001D5154">
      <w:pPr>
        <w:spacing w:line="240" w:lineRule="auto"/>
        <w:rPr>
          <w:noProof/>
          <w:color w:val="000000" w:themeColor="text1"/>
          <w:szCs w:val="22"/>
        </w:rPr>
      </w:pPr>
      <w:r w:rsidRPr="00FB5D85">
        <w:rPr>
          <w:color w:val="000000" w:themeColor="text1"/>
          <w:szCs w:val="22"/>
        </w:rPr>
        <w:t>Chaque stylo prérempli contient 0,5 mg de glucagon dans 0,1 ml de solution.</w:t>
      </w:r>
    </w:p>
    <w:p w14:paraId="22F723FE" w14:textId="77777777" w:rsidR="008407D7" w:rsidRPr="00FB5D85" w:rsidRDefault="008407D7" w:rsidP="001D5154">
      <w:pPr>
        <w:spacing w:line="240" w:lineRule="auto"/>
        <w:rPr>
          <w:noProof/>
          <w:color w:val="000000" w:themeColor="text1"/>
          <w:szCs w:val="22"/>
        </w:rPr>
      </w:pPr>
    </w:p>
    <w:p w14:paraId="22F723FF" w14:textId="77777777" w:rsidR="00812D16" w:rsidRPr="00FB5D85" w:rsidRDefault="00812D16" w:rsidP="00204AAB">
      <w:pPr>
        <w:spacing w:line="240" w:lineRule="auto"/>
        <w:rPr>
          <w:noProof/>
          <w:color w:val="000000" w:themeColor="text1"/>
          <w:szCs w:val="22"/>
        </w:rPr>
      </w:pPr>
    </w:p>
    <w:p w14:paraId="22F72400" w14:textId="77777777" w:rsidR="00812D16" w:rsidRPr="00FB5D85" w:rsidRDefault="000B3AF4" w:rsidP="00530E6E">
      <w:pPr>
        <w:pStyle w:val="Style7"/>
        <w:rPr>
          <w:noProof/>
        </w:rPr>
      </w:pPr>
      <w:r w:rsidRPr="00FB5D85">
        <w:t>LISTE DES EXCIPIENTS</w:t>
      </w:r>
    </w:p>
    <w:p w14:paraId="22F72401" w14:textId="77777777" w:rsidR="00812D16" w:rsidRPr="00FB5D85" w:rsidRDefault="00812D16" w:rsidP="00204AAB">
      <w:pPr>
        <w:spacing w:line="240" w:lineRule="auto"/>
        <w:rPr>
          <w:noProof/>
          <w:color w:val="000000" w:themeColor="text1"/>
          <w:szCs w:val="22"/>
        </w:rPr>
      </w:pPr>
    </w:p>
    <w:p w14:paraId="22F72402" w14:textId="77777777" w:rsidR="008407D7" w:rsidRPr="00FB5D85" w:rsidRDefault="000B3AF4" w:rsidP="00204AAB">
      <w:pPr>
        <w:spacing w:line="240" w:lineRule="auto"/>
        <w:rPr>
          <w:noProof/>
          <w:color w:val="000000" w:themeColor="text1"/>
          <w:szCs w:val="22"/>
        </w:rPr>
      </w:pPr>
      <w:r w:rsidRPr="00FB5D85">
        <w:rPr>
          <w:color w:val="000000" w:themeColor="text1"/>
          <w:szCs w:val="22"/>
        </w:rPr>
        <w:t xml:space="preserve">Contient également du </w:t>
      </w:r>
      <w:proofErr w:type="spellStart"/>
      <w:r w:rsidRPr="00FB5D85">
        <w:rPr>
          <w:color w:val="000000" w:themeColor="text1"/>
          <w:szCs w:val="22"/>
        </w:rPr>
        <w:t>dihydrate</w:t>
      </w:r>
      <w:proofErr w:type="spellEnd"/>
      <w:r w:rsidRPr="00FB5D85">
        <w:rPr>
          <w:color w:val="000000" w:themeColor="text1"/>
          <w:szCs w:val="22"/>
        </w:rPr>
        <w:t xml:space="preserve"> de tréhalose, du </w:t>
      </w:r>
      <w:proofErr w:type="spellStart"/>
      <w:r w:rsidRPr="00FB5D85">
        <w:rPr>
          <w:color w:val="000000" w:themeColor="text1"/>
          <w:szCs w:val="22"/>
        </w:rPr>
        <w:t>diméthylsulfoxyde</w:t>
      </w:r>
      <w:proofErr w:type="spellEnd"/>
      <w:r w:rsidRPr="00FB5D85">
        <w:rPr>
          <w:color w:val="000000" w:themeColor="text1"/>
          <w:szCs w:val="22"/>
        </w:rPr>
        <w:t xml:space="preserve"> (DMSO), de l’acide sulfurique et de l’eau pour préparations injectables. Consulter la notice pour des informations complémentaires.</w:t>
      </w:r>
    </w:p>
    <w:p w14:paraId="22F72403" w14:textId="77777777" w:rsidR="008407D7" w:rsidRPr="00FB5D85" w:rsidRDefault="008407D7" w:rsidP="00204AAB">
      <w:pPr>
        <w:spacing w:line="240" w:lineRule="auto"/>
        <w:rPr>
          <w:noProof/>
          <w:color w:val="000000" w:themeColor="text1"/>
          <w:szCs w:val="22"/>
        </w:rPr>
      </w:pPr>
    </w:p>
    <w:p w14:paraId="22F72404" w14:textId="77777777" w:rsidR="00812D16" w:rsidRPr="00FB5D85" w:rsidRDefault="00812D16" w:rsidP="00204AAB">
      <w:pPr>
        <w:spacing w:line="240" w:lineRule="auto"/>
        <w:rPr>
          <w:noProof/>
          <w:color w:val="000000" w:themeColor="text1"/>
          <w:szCs w:val="22"/>
        </w:rPr>
      </w:pPr>
    </w:p>
    <w:p w14:paraId="22F72405" w14:textId="77777777" w:rsidR="00812D16" w:rsidRPr="00FB5D85" w:rsidRDefault="000B3AF4" w:rsidP="00530E6E">
      <w:pPr>
        <w:pStyle w:val="Style7"/>
        <w:rPr>
          <w:noProof/>
        </w:rPr>
      </w:pPr>
      <w:r w:rsidRPr="00FB5D85">
        <w:t>FORME PHARMACEUTIQUE ET CONTENU</w:t>
      </w:r>
    </w:p>
    <w:p w14:paraId="22F72406" w14:textId="77777777" w:rsidR="00812D16" w:rsidRPr="00FB5D85" w:rsidRDefault="00812D16" w:rsidP="00204AAB">
      <w:pPr>
        <w:spacing w:line="240" w:lineRule="auto"/>
        <w:rPr>
          <w:noProof/>
          <w:color w:val="000000" w:themeColor="text1"/>
          <w:szCs w:val="22"/>
        </w:rPr>
      </w:pPr>
    </w:p>
    <w:p w14:paraId="22F72407" w14:textId="77777777" w:rsidR="00CB0B38" w:rsidRPr="00FB5D85" w:rsidRDefault="000B3AF4" w:rsidP="00204AAB">
      <w:pPr>
        <w:spacing w:line="240" w:lineRule="auto"/>
        <w:rPr>
          <w:noProof/>
          <w:color w:val="000000" w:themeColor="text1"/>
          <w:szCs w:val="22"/>
        </w:rPr>
      </w:pPr>
      <w:r w:rsidRPr="00FB5D85">
        <w:rPr>
          <w:color w:val="000000" w:themeColor="text1"/>
          <w:szCs w:val="22"/>
          <w:highlight w:val="lightGray"/>
        </w:rPr>
        <w:t>Solution injectable</w:t>
      </w:r>
    </w:p>
    <w:p w14:paraId="22F72408" w14:textId="77777777" w:rsidR="00CB0B38" w:rsidRPr="00FB5D85" w:rsidRDefault="00CB0B38" w:rsidP="00204AAB">
      <w:pPr>
        <w:spacing w:line="240" w:lineRule="auto"/>
        <w:rPr>
          <w:noProof/>
          <w:color w:val="000000" w:themeColor="text1"/>
          <w:szCs w:val="22"/>
        </w:rPr>
      </w:pPr>
    </w:p>
    <w:p w14:paraId="22F72409" w14:textId="77777777" w:rsidR="00043DAF" w:rsidRPr="00FB5D85" w:rsidRDefault="000B3AF4" w:rsidP="00087976">
      <w:pPr>
        <w:spacing w:line="240" w:lineRule="auto"/>
        <w:rPr>
          <w:noProof/>
          <w:color w:val="000000" w:themeColor="text1"/>
          <w:szCs w:val="22"/>
        </w:rPr>
      </w:pPr>
      <w:r w:rsidRPr="00FB5D85">
        <w:rPr>
          <w:color w:val="000000" w:themeColor="text1"/>
          <w:szCs w:val="22"/>
        </w:rPr>
        <w:t>1 stylo unidose prérempli</w:t>
      </w:r>
    </w:p>
    <w:p w14:paraId="22F7240A" w14:textId="77777777" w:rsidR="00087976" w:rsidRPr="00FB5D85" w:rsidRDefault="000B3AF4" w:rsidP="00087976">
      <w:pPr>
        <w:spacing w:line="240" w:lineRule="auto"/>
        <w:rPr>
          <w:noProof/>
          <w:color w:val="000000" w:themeColor="text1"/>
          <w:szCs w:val="22"/>
        </w:rPr>
      </w:pPr>
      <w:r w:rsidRPr="00FB5D85">
        <w:rPr>
          <w:color w:val="000000" w:themeColor="text1"/>
          <w:szCs w:val="22"/>
          <w:highlight w:val="lightGray"/>
        </w:rPr>
        <w:t>2 stylos unidose préremplis</w:t>
      </w:r>
    </w:p>
    <w:p w14:paraId="22F7240B" w14:textId="77777777" w:rsidR="008407D7" w:rsidRPr="00FB5D85" w:rsidRDefault="008407D7" w:rsidP="00204AAB">
      <w:pPr>
        <w:spacing w:line="240" w:lineRule="auto"/>
        <w:rPr>
          <w:noProof/>
          <w:color w:val="000000" w:themeColor="text1"/>
          <w:szCs w:val="22"/>
        </w:rPr>
      </w:pPr>
    </w:p>
    <w:p w14:paraId="22F7240C" w14:textId="77777777" w:rsidR="008407D7" w:rsidRPr="00FB5D85" w:rsidRDefault="008407D7" w:rsidP="00204AAB">
      <w:pPr>
        <w:spacing w:line="240" w:lineRule="auto"/>
        <w:rPr>
          <w:noProof/>
          <w:color w:val="000000" w:themeColor="text1"/>
          <w:szCs w:val="22"/>
        </w:rPr>
      </w:pPr>
    </w:p>
    <w:p w14:paraId="22F7240D" w14:textId="77777777" w:rsidR="00812D16" w:rsidRPr="00FB5D85" w:rsidRDefault="000B3AF4" w:rsidP="00530E6E">
      <w:pPr>
        <w:pStyle w:val="Style7"/>
        <w:rPr>
          <w:noProof/>
        </w:rPr>
      </w:pPr>
      <w:r w:rsidRPr="00FB5D85">
        <w:t>MODE ET VOIE(S) D’ADMINISTRATION</w:t>
      </w:r>
    </w:p>
    <w:p w14:paraId="22F7240E" w14:textId="77777777" w:rsidR="00812D16" w:rsidRPr="00FB5D85" w:rsidRDefault="00812D16" w:rsidP="00204AAB">
      <w:pPr>
        <w:spacing w:line="240" w:lineRule="auto"/>
        <w:rPr>
          <w:noProof/>
          <w:color w:val="000000" w:themeColor="text1"/>
          <w:szCs w:val="22"/>
        </w:rPr>
      </w:pPr>
    </w:p>
    <w:p w14:paraId="22F7240F" w14:textId="77777777" w:rsidR="00310139" w:rsidRPr="00FB5D85" w:rsidRDefault="000B3AF4" w:rsidP="00310139">
      <w:pPr>
        <w:spacing w:line="240" w:lineRule="auto"/>
        <w:rPr>
          <w:noProof/>
          <w:color w:val="000000" w:themeColor="text1"/>
          <w:szCs w:val="22"/>
        </w:rPr>
      </w:pPr>
      <w:r w:rsidRPr="00FB5D85">
        <w:rPr>
          <w:color w:val="000000" w:themeColor="text1"/>
          <w:szCs w:val="22"/>
        </w:rPr>
        <w:t>Lire la notice avant utilisation</w:t>
      </w:r>
    </w:p>
    <w:p w14:paraId="22F72410" w14:textId="77777777" w:rsidR="005F2F5C" w:rsidRPr="00FB5D85" w:rsidRDefault="000B3AF4" w:rsidP="005F2F5C">
      <w:pPr>
        <w:spacing w:line="240" w:lineRule="auto"/>
        <w:rPr>
          <w:noProof/>
          <w:color w:val="000000" w:themeColor="text1"/>
          <w:szCs w:val="22"/>
        </w:rPr>
      </w:pPr>
      <w:proofErr w:type="gramStart"/>
      <w:r w:rsidRPr="00FB5D85">
        <w:rPr>
          <w:color w:val="000000" w:themeColor="text1"/>
          <w:szCs w:val="22"/>
        </w:rPr>
        <w:t>voie</w:t>
      </w:r>
      <w:proofErr w:type="gramEnd"/>
      <w:r w:rsidRPr="00FB5D85">
        <w:rPr>
          <w:color w:val="000000" w:themeColor="text1"/>
          <w:szCs w:val="22"/>
        </w:rPr>
        <w:t xml:space="preserve"> sous-cutanée</w:t>
      </w:r>
    </w:p>
    <w:p w14:paraId="22F72411" w14:textId="77777777" w:rsidR="00A10321" w:rsidRPr="00FB5D85" w:rsidRDefault="00A10321" w:rsidP="00310139">
      <w:pPr>
        <w:spacing w:line="240" w:lineRule="auto"/>
        <w:rPr>
          <w:noProof/>
          <w:color w:val="000000" w:themeColor="text1"/>
          <w:szCs w:val="22"/>
        </w:rPr>
      </w:pPr>
    </w:p>
    <w:p w14:paraId="22F72412" w14:textId="77777777" w:rsidR="007206EA" w:rsidRPr="00FB5D85" w:rsidRDefault="007206EA" w:rsidP="00310139">
      <w:pPr>
        <w:spacing w:line="240" w:lineRule="auto"/>
        <w:rPr>
          <w:noProof/>
          <w:color w:val="000000" w:themeColor="text1"/>
          <w:szCs w:val="22"/>
        </w:rPr>
      </w:pPr>
    </w:p>
    <w:p w14:paraId="22F72413" w14:textId="77777777" w:rsidR="00812D16" w:rsidRPr="00FB5D85" w:rsidRDefault="000B3AF4" w:rsidP="00530E6E">
      <w:pPr>
        <w:pStyle w:val="Style7"/>
        <w:rPr>
          <w:noProof/>
        </w:rPr>
      </w:pPr>
      <w:r w:rsidRPr="00FB5D85">
        <w:t>MISE EN GARDE SPÉCIALE INDIQUANT QUE LE MÉDICAMENT DOIT ÊTRE CONSERVÉ HORS DE VUE ET DE PORTÉE DES ENFANTS</w:t>
      </w:r>
    </w:p>
    <w:p w14:paraId="22F72414" w14:textId="77777777" w:rsidR="00812D16" w:rsidRPr="00FB5D85" w:rsidRDefault="00812D16" w:rsidP="00204AAB">
      <w:pPr>
        <w:spacing w:line="240" w:lineRule="auto"/>
        <w:rPr>
          <w:noProof/>
          <w:color w:val="000000" w:themeColor="text1"/>
          <w:szCs w:val="22"/>
        </w:rPr>
      </w:pPr>
    </w:p>
    <w:p w14:paraId="22F72415" w14:textId="77777777" w:rsidR="00812D16" w:rsidRPr="00FB5D85" w:rsidRDefault="000B3AF4" w:rsidP="00AF5FC3">
      <w:pPr>
        <w:rPr>
          <w:noProof/>
          <w:color w:val="000000" w:themeColor="text1"/>
        </w:rPr>
      </w:pPr>
      <w:r w:rsidRPr="00FB5D85">
        <w:rPr>
          <w:color w:val="000000" w:themeColor="text1"/>
        </w:rPr>
        <w:t>Tenir hors de la vue et de la portée des enfants</w:t>
      </w:r>
    </w:p>
    <w:p w14:paraId="22F72416" w14:textId="77777777" w:rsidR="00812D16" w:rsidRPr="00FB5D85" w:rsidRDefault="00812D16" w:rsidP="00204AAB">
      <w:pPr>
        <w:spacing w:line="240" w:lineRule="auto"/>
        <w:rPr>
          <w:noProof/>
          <w:color w:val="000000" w:themeColor="text1"/>
          <w:szCs w:val="22"/>
        </w:rPr>
      </w:pPr>
    </w:p>
    <w:p w14:paraId="22F72417" w14:textId="77777777" w:rsidR="00812D16" w:rsidRPr="00FB5D85" w:rsidRDefault="00812D16" w:rsidP="00204AAB">
      <w:pPr>
        <w:spacing w:line="240" w:lineRule="auto"/>
        <w:rPr>
          <w:noProof/>
          <w:color w:val="000000" w:themeColor="text1"/>
          <w:szCs w:val="22"/>
        </w:rPr>
      </w:pPr>
    </w:p>
    <w:p w14:paraId="22F72418" w14:textId="77777777" w:rsidR="00812D16" w:rsidRPr="00FB5D85" w:rsidRDefault="000B3AF4" w:rsidP="00530E6E">
      <w:pPr>
        <w:pStyle w:val="Style7"/>
        <w:rPr>
          <w:noProof/>
        </w:rPr>
      </w:pPr>
      <w:r w:rsidRPr="00FB5D85">
        <w:t>AUTRE(S) MISE(S) EN GARDE SPÉCIALE(S), SI NÉCESSAIRE</w:t>
      </w:r>
    </w:p>
    <w:p w14:paraId="22F72419" w14:textId="77777777" w:rsidR="00812D16" w:rsidRPr="00FB5D85" w:rsidRDefault="00812D16" w:rsidP="00204AAB">
      <w:pPr>
        <w:spacing w:line="240" w:lineRule="auto"/>
        <w:rPr>
          <w:noProof/>
          <w:color w:val="000000" w:themeColor="text1"/>
          <w:szCs w:val="22"/>
        </w:rPr>
      </w:pPr>
    </w:p>
    <w:p w14:paraId="22F7241A" w14:textId="77777777" w:rsidR="00812D16" w:rsidRPr="00FB5D85" w:rsidRDefault="00812D16" w:rsidP="00204AAB">
      <w:pPr>
        <w:tabs>
          <w:tab w:val="left" w:pos="749"/>
        </w:tabs>
        <w:spacing w:line="240" w:lineRule="auto"/>
        <w:rPr>
          <w:color w:val="000000" w:themeColor="text1"/>
        </w:rPr>
      </w:pPr>
    </w:p>
    <w:p w14:paraId="22F7241B" w14:textId="77777777" w:rsidR="00C54E25" w:rsidRPr="00FB5D85" w:rsidRDefault="00C54E25" w:rsidP="00204AAB">
      <w:pPr>
        <w:tabs>
          <w:tab w:val="left" w:pos="749"/>
        </w:tabs>
        <w:spacing w:line="240" w:lineRule="auto"/>
        <w:rPr>
          <w:color w:val="000000" w:themeColor="text1"/>
        </w:rPr>
      </w:pPr>
    </w:p>
    <w:p w14:paraId="22F7241C" w14:textId="77777777" w:rsidR="00812D16" w:rsidRPr="00FB5D85" w:rsidRDefault="000B3AF4" w:rsidP="00530E6E">
      <w:pPr>
        <w:pStyle w:val="Style7"/>
      </w:pPr>
      <w:r w:rsidRPr="00FB5D85">
        <w:t>DATE DE PÉREMPTION</w:t>
      </w:r>
    </w:p>
    <w:p w14:paraId="22F7241D" w14:textId="77777777" w:rsidR="0010571C" w:rsidRPr="00FB5D85" w:rsidRDefault="0010571C" w:rsidP="00204AAB">
      <w:pPr>
        <w:spacing w:line="240" w:lineRule="auto"/>
        <w:rPr>
          <w:noProof/>
          <w:color w:val="000000" w:themeColor="text1"/>
          <w:szCs w:val="22"/>
          <w:highlight w:val="lightGray"/>
        </w:rPr>
      </w:pPr>
    </w:p>
    <w:p w14:paraId="22F7241E" w14:textId="77777777" w:rsidR="00C54E25" w:rsidRPr="00FB5D85" w:rsidRDefault="000B3AF4" w:rsidP="00204AAB">
      <w:pPr>
        <w:spacing w:line="240" w:lineRule="auto"/>
        <w:rPr>
          <w:noProof/>
          <w:color w:val="000000" w:themeColor="text1"/>
          <w:szCs w:val="22"/>
        </w:rPr>
      </w:pPr>
      <w:r w:rsidRPr="00FB5D85">
        <w:rPr>
          <w:color w:val="000000" w:themeColor="text1"/>
          <w:szCs w:val="22"/>
        </w:rPr>
        <w:t>EXP</w:t>
      </w:r>
    </w:p>
    <w:p w14:paraId="22F7241F" w14:textId="77777777" w:rsidR="00C54E25" w:rsidRPr="00FB5D85" w:rsidRDefault="00C54E25" w:rsidP="00204AAB">
      <w:pPr>
        <w:spacing w:line="240" w:lineRule="auto"/>
        <w:rPr>
          <w:noProof/>
          <w:color w:val="000000" w:themeColor="text1"/>
          <w:szCs w:val="22"/>
        </w:rPr>
      </w:pPr>
    </w:p>
    <w:p w14:paraId="22F72420" w14:textId="77777777" w:rsidR="00812D16" w:rsidRPr="00FB5D85" w:rsidRDefault="000B3AF4" w:rsidP="00530E6E">
      <w:pPr>
        <w:pStyle w:val="Style7"/>
        <w:rPr>
          <w:noProof/>
        </w:rPr>
      </w:pPr>
      <w:r w:rsidRPr="00FB5D85">
        <w:t>PRÉCAUTIONS PARTICULIÈRES DE CONSERVATION</w:t>
      </w:r>
    </w:p>
    <w:p w14:paraId="22F72421" w14:textId="77777777" w:rsidR="00812D16" w:rsidRPr="00FB5D85" w:rsidRDefault="00812D16" w:rsidP="00204AAB">
      <w:pPr>
        <w:spacing w:line="240" w:lineRule="auto"/>
        <w:rPr>
          <w:noProof/>
          <w:color w:val="000000" w:themeColor="text1"/>
          <w:szCs w:val="22"/>
        </w:rPr>
      </w:pPr>
    </w:p>
    <w:p w14:paraId="22F72422" w14:textId="77777777" w:rsidR="00865D1A" w:rsidRPr="00FB5D85" w:rsidRDefault="000B3AF4" w:rsidP="00865D1A">
      <w:pPr>
        <w:spacing w:line="240" w:lineRule="auto"/>
        <w:rPr>
          <w:noProof/>
          <w:szCs w:val="22"/>
        </w:rPr>
      </w:pPr>
      <w:r w:rsidRPr="00FB5D85">
        <w:t xml:space="preserve">À conserver à une température </w:t>
      </w:r>
      <w:r w:rsidR="00F76039">
        <w:t>ne dépassant pas</w:t>
      </w:r>
      <w:r w:rsidRPr="00FB5D85">
        <w:t xml:space="preserve"> 25 °C.</w:t>
      </w:r>
    </w:p>
    <w:p w14:paraId="22F72423" w14:textId="77777777" w:rsidR="00865D1A" w:rsidRPr="00FB5D85" w:rsidRDefault="00865D1A" w:rsidP="00865D1A">
      <w:pPr>
        <w:spacing w:line="240" w:lineRule="auto"/>
        <w:rPr>
          <w:noProof/>
          <w:color w:val="000000" w:themeColor="text1"/>
          <w:szCs w:val="22"/>
          <w:lang w:val="fr-LU"/>
        </w:rPr>
      </w:pPr>
    </w:p>
    <w:p w14:paraId="22F72424" w14:textId="77777777" w:rsidR="00865D1A" w:rsidRPr="00FB5D85" w:rsidRDefault="000B3AF4" w:rsidP="00865D1A">
      <w:pPr>
        <w:spacing w:line="240" w:lineRule="auto"/>
        <w:rPr>
          <w:noProof/>
          <w:color w:val="000000" w:themeColor="text1"/>
          <w:szCs w:val="22"/>
        </w:rPr>
      </w:pPr>
      <w:r w:rsidRPr="00FB5D85">
        <w:rPr>
          <w:color w:val="000000" w:themeColor="text1"/>
          <w:szCs w:val="22"/>
        </w:rPr>
        <w:lastRenderedPageBreak/>
        <w:t>Ne pas mettre au réfrigérateur. Ne pas congeler. À conserver à une température supérieure à 15 °C.</w:t>
      </w:r>
    </w:p>
    <w:p w14:paraId="22F72425" w14:textId="77777777" w:rsidR="00483686" w:rsidRPr="00FB5D85" w:rsidRDefault="00483686" w:rsidP="00865D1A">
      <w:pPr>
        <w:spacing w:line="240" w:lineRule="auto"/>
        <w:rPr>
          <w:noProof/>
          <w:color w:val="000000" w:themeColor="text1"/>
          <w:szCs w:val="22"/>
          <w:lang w:val="fr-LU"/>
        </w:rPr>
      </w:pPr>
    </w:p>
    <w:p w14:paraId="22F72426" w14:textId="77777777" w:rsidR="002A367C" w:rsidRPr="00FB5D85" w:rsidRDefault="000B3AF4" w:rsidP="002A367C">
      <w:pPr>
        <w:spacing w:line="240" w:lineRule="auto"/>
        <w:rPr>
          <w:noProof/>
          <w:color w:val="000000" w:themeColor="text1"/>
          <w:szCs w:val="22"/>
        </w:rPr>
      </w:pPr>
      <w:r w:rsidRPr="00FB5D85">
        <w:rPr>
          <w:color w:val="000000" w:themeColor="text1"/>
          <w:szCs w:val="22"/>
        </w:rPr>
        <w:t>Conserver dans l’emballage plastique original scellé jusqu’au moment de l’utilisation afin de protéger le produit de la lumière et de l’humidité.</w:t>
      </w:r>
    </w:p>
    <w:p w14:paraId="22F72427" w14:textId="77777777" w:rsidR="00AF56AC" w:rsidRPr="00FB5D85" w:rsidRDefault="00AF56AC" w:rsidP="00071D0E">
      <w:pPr>
        <w:spacing w:line="240" w:lineRule="auto"/>
        <w:rPr>
          <w:noProof/>
          <w:color w:val="000000" w:themeColor="text1"/>
          <w:szCs w:val="22"/>
        </w:rPr>
      </w:pPr>
    </w:p>
    <w:p w14:paraId="22F72428" w14:textId="77777777" w:rsidR="00A44E2A" w:rsidRPr="00FB5D85" w:rsidRDefault="00A44E2A" w:rsidP="00865D1A">
      <w:pPr>
        <w:spacing w:line="240" w:lineRule="auto"/>
        <w:rPr>
          <w:noProof/>
          <w:color w:val="000000" w:themeColor="text1"/>
          <w:szCs w:val="22"/>
          <w:lang w:val="fr-LU"/>
        </w:rPr>
      </w:pPr>
    </w:p>
    <w:p w14:paraId="22F72429" w14:textId="77777777" w:rsidR="00812D16" w:rsidRPr="00FB5D85" w:rsidRDefault="000B3AF4" w:rsidP="00530E6E">
      <w:pPr>
        <w:pStyle w:val="Style7"/>
        <w:rPr>
          <w:noProof/>
        </w:rPr>
      </w:pPr>
      <w:r w:rsidRPr="00FB5D85">
        <w:t>PRÉCAUTIONS PARTICULIÈRES D’ÉLIMINATION DES MÉDICAMENTS NON UTILISÉS OU DES DÉCHETS PROVENANT DE CES MÉDICAMENTS S’IL Y A LIEU</w:t>
      </w:r>
    </w:p>
    <w:p w14:paraId="22F7242A" w14:textId="77777777" w:rsidR="00812D16" w:rsidRPr="00FB5D85" w:rsidRDefault="00812D16" w:rsidP="00204AAB">
      <w:pPr>
        <w:spacing w:line="240" w:lineRule="auto"/>
        <w:rPr>
          <w:noProof/>
          <w:color w:val="000000" w:themeColor="text1"/>
          <w:szCs w:val="22"/>
        </w:rPr>
      </w:pPr>
    </w:p>
    <w:p w14:paraId="22F7242B" w14:textId="77777777" w:rsidR="00793401" w:rsidRPr="00FB5D85" w:rsidRDefault="000B3AF4" w:rsidP="00204AAB">
      <w:pPr>
        <w:spacing w:line="240" w:lineRule="auto"/>
        <w:rPr>
          <w:color w:val="000000" w:themeColor="text1"/>
        </w:rPr>
      </w:pPr>
      <w:r w:rsidRPr="00FB5D85">
        <w:rPr>
          <w:color w:val="000000" w:themeColor="text1"/>
        </w:rPr>
        <w:t>Tout médicament non utilisé ou déchet doit être éliminé conformément à la réglementation en vigueur.</w:t>
      </w:r>
    </w:p>
    <w:p w14:paraId="22F7242C" w14:textId="77777777" w:rsidR="0083620A" w:rsidRPr="00FB5D85" w:rsidRDefault="0083620A" w:rsidP="00204AAB">
      <w:pPr>
        <w:spacing w:line="240" w:lineRule="auto"/>
        <w:rPr>
          <w:color w:val="000000" w:themeColor="text1"/>
        </w:rPr>
      </w:pPr>
    </w:p>
    <w:p w14:paraId="22F7242D" w14:textId="77777777" w:rsidR="00812D16" w:rsidRPr="00FB5D85" w:rsidRDefault="00812D16" w:rsidP="00204AAB">
      <w:pPr>
        <w:spacing w:line="240" w:lineRule="auto"/>
        <w:rPr>
          <w:noProof/>
          <w:color w:val="000000" w:themeColor="text1"/>
          <w:szCs w:val="22"/>
        </w:rPr>
      </w:pPr>
    </w:p>
    <w:p w14:paraId="22F7242E" w14:textId="77777777" w:rsidR="00812D16" w:rsidRPr="00FB5D85" w:rsidRDefault="000B3AF4" w:rsidP="00530E6E">
      <w:pPr>
        <w:pStyle w:val="Style7"/>
        <w:rPr>
          <w:noProof/>
        </w:rPr>
      </w:pPr>
      <w:r w:rsidRPr="00FB5D85">
        <w:t>NOM ET ADRESSE DU TITULAIRE DE L’AUTORISATION DE MISE SUR LE MARCHÉ</w:t>
      </w:r>
    </w:p>
    <w:p w14:paraId="22F7242F" w14:textId="77777777" w:rsidR="00812D16" w:rsidRPr="00FB5D85" w:rsidRDefault="00812D16" w:rsidP="00204AAB">
      <w:pPr>
        <w:spacing w:line="240" w:lineRule="auto"/>
        <w:rPr>
          <w:noProof/>
          <w:szCs w:val="22"/>
        </w:rPr>
      </w:pPr>
    </w:p>
    <w:p w14:paraId="40EE7B67"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Tetris Pharma B.V</w:t>
      </w:r>
    </w:p>
    <w:p w14:paraId="77CDD2D1" w14:textId="0FCE77A0"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Bargelaan 200</w:t>
      </w:r>
    </w:p>
    <w:p w14:paraId="7A8D118E" w14:textId="77777777" w:rsidR="0059161C" w:rsidRPr="00682324" w:rsidRDefault="0059161C" w:rsidP="0059161C">
      <w:pPr>
        <w:tabs>
          <w:tab w:val="clear" w:pos="567"/>
        </w:tabs>
        <w:spacing w:line="240" w:lineRule="auto"/>
        <w:rPr>
          <w:rFonts w:eastAsiaTheme="minorHAnsi"/>
          <w:szCs w:val="22"/>
          <w:lang w:val="nl-NL"/>
        </w:rPr>
      </w:pPr>
      <w:r w:rsidRPr="00682324">
        <w:rPr>
          <w:rFonts w:eastAsiaTheme="minorHAnsi"/>
          <w:szCs w:val="22"/>
          <w:lang w:val="nl-NL"/>
        </w:rPr>
        <w:t>Element Offices</w:t>
      </w:r>
    </w:p>
    <w:p w14:paraId="2E1DA712"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2333 CW Leiden</w:t>
      </w:r>
    </w:p>
    <w:p w14:paraId="22F72436" w14:textId="42851B65" w:rsidR="00812D16" w:rsidRPr="00FB5D85" w:rsidRDefault="000B3AF4" w:rsidP="00204AAB">
      <w:pPr>
        <w:spacing w:line="240" w:lineRule="auto"/>
        <w:rPr>
          <w:noProof/>
          <w:color w:val="000000" w:themeColor="text1"/>
          <w:szCs w:val="22"/>
        </w:rPr>
      </w:pPr>
      <w:r w:rsidRPr="00682324">
        <w:rPr>
          <w:rFonts w:eastAsiaTheme="minorHAnsi"/>
          <w:szCs w:val="22"/>
          <w:lang w:val="nl-NL"/>
        </w:rPr>
        <w:t>Pays-Bas</w:t>
      </w:r>
      <w:r>
        <w:rPr>
          <w:rFonts w:eastAsiaTheme="minorHAnsi"/>
          <w:sz w:val="24"/>
          <w:szCs w:val="24"/>
          <w:lang w:val="nl-NL"/>
        </w:rPr>
        <w:t xml:space="preserve"> </w:t>
      </w:r>
    </w:p>
    <w:p w14:paraId="22F72437" w14:textId="77777777" w:rsidR="00812D16" w:rsidRPr="00FB5D85" w:rsidRDefault="00812D16" w:rsidP="00204AAB">
      <w:pPr>
        <w:spacing w:line="240" w:lineRule="auto"/>
        <w:rPr>
          <w:noProof/>
          <w:color w:val="000000" w:themeColor="text1"/>
          <w:szCs w:val="22"/>
        </w:rPr>
      </w:pPr>
    </w:p>
    <w:p w14:paraId="22F72438" w14:textId="77777777" w:rsidR="00812D16" w:rsidRPr="00FB5D85" w:rsidRDefault="000B3AF4" w:rsidP="00530E6E">
      <w:pPr>
        <w:pStyle w:val="Style7"/>
        <w:rPr>
          <w:noProof/>
        </w:rPr>
      </w:pPr>
      <w:r w:rsidRPr="00FB5D85">
        <w:t>NUMÉRO(S) D’AUTORISATION DE MISE SUR LE MARCHÉ</w:t>
      </w:r>
    </w:p>
    <w:p w14:paraId="22F72439" w14:textId="77777777" w:rsidR="00812D16" w:rsidRPr="00FB5D85" w:rsidRDefault="00812D16" w:rsidP="00204AAB">
      <w:pPr>
        <w:spacing w:line="240" w:lineRule="auto"/>
        <w:rPr>
          <w:noProof/>
          <w:color w:val="000000" w:themeColor="text1"/>
          <w:szCs w:val="22"/>
        </w:rPr>
      </w:pPr>
    </w:p>
    <w:p w14:paraId="22F7243A" w14:textId="77777777" w:rsidR="001A593F" w:rsidRPr="00FB5D85" w:rsidRDefault="000B3AF4" w:rsidP="001A593F">
      <w:pPr>
        <w:spacing w:line="240" w:lineRule="auto"/>
        <w:rPr>
          <w:noProof/>
          <w:color w:val="000000" w:themeColor="text1"/>
          <w:highlight w:val="lightGray"/>
        </w:rPr>
      </w:pPr>
      <w:r w:rsidRPr="00FB5D85">
        <w:rPr>
          <w:color w:val="000000" w:themeColor="text1"/>
        </w:rPr>
        <w:t>EU/</w:t>
      </w:r>
      <w:r w:rsidR="008D67A4" w:rsidRPr="00FC4A8B">
        <w:rPr>
          <w:noProof/>
          <w:color w:val="000000" w:themeColor="text1"/>
          <w:highlight w:val="lightGray"/>
        </w:rPr>
        <w:t>1/20/1523/001</w:t>
      </w:r>
      <w:r w:rsidRPr="00FB5D85">
        <w:rPr>
          <w:color w:val="000000" w:themeColor="text1"/>
        </w:rPr>
        <w:t xml:space="preserve"> - </w:t>
      </w:r>
      <w:proofErr w:type="spellStart"/>
      <w:r w:rsidRPr="00FB5D85">
        <w:rPr>
          <w:color w:val="000000" w:themeColor="text1"/>
          <w:highlight w:val="lightGray"/>
        </w:rPr>
        <w:t>Ogluo</w:t>
      </w:r>
      <w:proofErr w:type="spellEnd"/>
      <w:r w:rsidRPr="00FB5D85">
        <w:rPr>
          <w:color w:val="000000" w:themeColor="text1"/>
          <w:highlight w:val="lightGray"/>
        </w:rPr>
        <w:t xml:space="preserve"> 0,5 mg, solution injectable en stylo prérempli – 1 stylo unidose</w:t>
      </w:r>
    </w:p>
    <w:p w14:paraId="22F7243B" w14:textId="77777777" w:rsidR="001A593F" w:rsidRPr="00FB5D85" w:rsidRDefault="000B3AF4" w:rsidP="001A593F">
      <w:pPr>
        <w:spacing w:line="240" w:lineRule="auto"/>
        <w:rPr>
          <w:noProof/>
          <w:color w:val="000000" w:themeColor="text1"/>
          <w:highlight w:val="lightGray"/>
        </w:rPr>
      </w:pPr>
      <w:r w:rsidRPr="00FB5D85">
        <w:rPr>
          <w:color w:val="000000" w:themeColor="text1"/>
          <w:highlight w:val="lightGray"/>
        </w:rPr>
        <w:t>EU/</w:t>
      </w:r>
      <w:r w:rsidR="008D67A4" w:rsidRPr="00FC4A8B">
        <w:rPr>
          <w:noProof/>
          <w:color w:val="000000" w:themeColor="text1"/>
          <w:highlight w:val="lightGray"/>
        </w:rPr>
        <w:t>1/20/1523/00</w:t>
      </w:r>
      <w:r w:rsidR="008D67A4">
        <w:rPr>
          <w:noProof/>
          <w:color w:val="000000" w:themeColor="text1"/>
          <w:highlight w:val="lightGray"/>
        </w:rPr>
        <w:t>2</w:t>
      </w:r>
      <w:r w:rsidR="008D67A4">
        <w:rPr>
          <w:color w:val="000000" w:themeColor="text1"/>
          <w:highlight w:val="lightGray"/>
        </w:rPr>
        <w:t xml:space="preserve"> </w:t>
      </w:r>
      <w:r w:rsidRPr="00FB5D85">
        <w:rPr>
          <w:color w:val="000000" w:themeColor="text1"/>
          <w:highlight w:val="lightGray"/>
        </w:rPr>
        <w:t xml:space="preserve">- </w:t>
      </w:r>
      <w:proofErr w:type="spellStart"/>
      <w:r w:rsidRPr="00FB5D85">
        <w:rPr>
          <w:color w:val="000000" w:themeColor="text1"/>
          <w:highlight w:val="lightGray"/>
        </w:rPr>
        <w:t>Ogluo</w:t>
      </w:r>
      <w:proofErr w:type="spellEnd"/>
      <w:r w:rsidRPr="00FB5D85">
        <w:rPr>
          <w:color w:val="000000" w:themeColor="text1"/>
          <w:highlight w:val="lightGray"/>
        </w:rPr>
        <w:t xml:space="preserve"> 0,5 mg, solution injectable en stylo prérempli – 2 stylos unidose</w:t>
      </w:r>
    </w:p>
    <w:p w14:paraId="22F7243C" w14:textId="77777777" w:rsidR="001A593F" w:rsidRPr="00FB5D85" w:rsidRDefault="000B3AF4" w:rsidP="000B085F">
      <w:pPr>
        <w:spacing w:line="240" w:lineRule="auto"/>
        <w:rPr>
          <w:noProof/>
          <w:color w:val="000000" w:themeColor="text1"/>
        </w:rPr>
      </w:pPr>
      <w:r w:rsidRPr="00FB5D85">
        <w:rPr>
          <w:color w:val="000000" w:themeColor="text1"/>
          <w:highlight w:val="lightGray"/>
        </w:rPr>
        <w:t>EU</w:t>
      </w:r>
    </w:p>
    <w:p w14:paraId="22F7243D" w14:textId="77777777" w:rsidR="00AF56AC" w:rsidRPr="00FB5D85" w:rsidRDefault="00AF56AC" w:rsidP="00AF56AC">
      <w:pPr>
        <w:spacing w:line="240" w:lineRule="auto"/>
        <w:rPr>
          <w:noProof/>
          <w:color w:val="000000" w:themeColor="text1"/>
          <w:szCs w:val="22"/>
          <w:highlight w:val="yellow"/>
        </w:rPr>
      </w:pPr>
    </w:p>
    <w:p w14:paraId="22F7243E" w14:textId="77777777" w:rsidR="001A593F" w:rsidRPr="00FB5D85" w:rsidRDefault="001A593F" w:rsidP="00204AAB">
      <w:pPr>
        <w:spacing w:line="240" w:lineRule="auto"/>
        <w:rPr>
          <w:noProof/>
          <w:color w:val="000000" w:themeColor="text1"/>
          <w:szCs w:val="22"/>
        </w:rPr>
      </w:pPr>
    </w:p>
    <w:p w14:paraId="22F7243F" w14:textId="77777777" w:rsidR="00812D16" w:rsidRPr="00FB5D85" w:rsidRDefault="000B3AF4" w:rsidP="00530E6E">
      <w:pPr>
        <w:pStyle w:val="Style7"/>
        <w:rPr>
          <w:noProof/>
        </w:rPr>
      </w:pPr>
      <w:r w:rsidRPr="00FB5D85">
        <w:t>NUMÉRO DU LOT</w:t>
      </w:r>
    </w:p>
    <w:p w14:paraId="22F72440" w14:textId="77777777" w:rsidR="00812D16" w:rsidRPr="00FB5D85" w:rsidRDefault="00812D16" w:rsidP="00204AAB">
      <w:pPr>
        <w:spacing w:line="240" w:lineRule="auto"/>
        <w:rPr>
          <w:i/>
          <w:noProof/>
          <w:szCs w:val="22"/>
        </w:rPr>
      </w:pPr>
    </w:p>
    <w:p w14:paraId="22F72441" w14:textId="77777777" w:rsidR="00812D16" w:rsidRPr="00FB5D85" w:rsidRDefault="000B3AF4" w:rsidP="00204AAB">
      <w:pPr>
        <w:spacing w:line="240" w:lineRule="auto"/>
        <w:rPr>
          <w:noProof/>
          <w:szCs w:val="22"/>
        </w:rPr>
      </w:pPr>
      <w:r w:rsidRPr="00FB5D85">
        <w:t>Lot</w:t>
      </w:r>
    </w:p>
    <w:p w14:paraId="22F72442" w14:textId="77777777" w:rsidR="00AF56AC" w:rsidRPr="00FB5D85" w:rsidRDefault="00AF56AC" w:rsidP="00204AAB">
      <w:pPr>
        <w:spacing w:line="240" w:lineRule="auto"/>
        <w:rPr>
          <w:noProof/>
          <w:szCs w:val="22"/>
        </w:rPr>
      </w:pPr>
    </w:p>
    <w:p w14:paraId="22F72443" w14:textId="77777777" w:rsidR="00812D16" w:rsidRPr="00FB5D85" w:rsidRDefault="000B3AF4" w:rsidP="00530E6E">
      <w:pPr>
        <w:pStyle w:val="Style7"/>
        <w:rPr>
          <w:noProof/>
        </w:rPr>
      </w:pPr>
      <w:r w:rsidRPr="00FB5D85">
        <w:t>CONDITIONS DE PRESCRIPTION ET DE DÉLIVRANCE</w:t>
      </w:r>
    </w:p>
    <w:p w14:paraId="22F72444" w14:textId="77777777" w:rsidR="00812D16" w:rsidRPr="00FB5D85" w:rsidRDefault="00812D16" w:rsidP="00204AAB">
      <w:pPr>
        <w:spacing w:line="240" w:lineRule="auto"/>
        <w:rPr>
          <w:i/>
          <w:noProof/>
          <w:szCs w:val="22"/>
        </w:rPr>
      </w:pPr>
    </w:p>
    <w:p w14:paraId="22F72445" w14:textId="77777777" w:rsidR="00AF56AC" w:rsidRPr="00FB5D85" w:rsidRDefault="00AF56AC" w:rsidP="00204AAB">
      <w:pPr>
        <w:spacing w:line="240" w:lineRule="auto"/>
        <w:rPr>
          <w:noProof/>
          <w:szCs w:val="22"/>
        </w:rPr>
      </w:pPr>
    </w:p>
    <w:p w14:paraId="22F72446" w14:textId="77777777" w:rsidR="00A10321" w:rsidRPr="00FB5D85" w:rsidRDefault="000B3AF4" w:rsidP="00530E6E">
      <w:pPr>
        <w:pStyle w:val="Style7"/>
      </w:pPr>
      <w:r w:rsidRPr="00FB5D85">
        <w:t>INDICATIONS D’UTILISATION</w:t>
      </w:r>
    </w:p>
    <w:p w14:paraId="22F72447" w14:textId="77777777" w:rsidR="00812D16" w:rsidRPr="00FB5D85" w:rsidRDefault="00812D16" w:rsidP="00204AAB">
      <w:pPr>
        <w:spacing w:line="240" w:lineRule="auto"/>
        <w:rPr>
          <w:noProof/>
          <w:szCs w:val="22"/>
        </w:rPr>
      </w:pPr>
    </w:p>
    <w:p w14:paraId="22F72448" w14:textId="77777777" w:rsidR="000D5BC3" w:rsidRPr="00FB5D85" w:rsidRDefault="000D5BC3" w:rsidP="00204AAB">
      <w:pPr>
        <w:spacing w:line="240" w:lineRule="auto"/>
        <w:rPr>
          <w:noProof/>
          <w:szCs w:val="22"/>
        </w:rPr>
      </w:pPr>
    </w:p>
    <w:p w14:paraId="22F72449" w14:textId="77777777" w:rsidR="00A10321" w:rsidRPr="00FB5D85" w:rsidRDefault="000B3AF4" w:rsidP="00530E6E">
      <w:pPr>
        <w:pStyle w:val="Style7"/>
      </w:pPr>
      <w:r w:rsidRPr="00FB5D85">
        <w:t>INFORMATIONS EN BRAILLE</w:t>
      </w:r>
    </w:p>
    <w:p w14:paraId="22F7244A" w14:textId="77777777" w:rsidR="00A10321" w:rsidRPr="00FB5D85" w:rsidRDefault="00A10321" w:rsidP="000163ED">
      <w:pPr>
        <w:keepNext/>
        <w:spacing w:line="240" w:lineRule="auto"/>
        <w:rPr>
          <w:noProof/>
          <w:szCs w:val="22"/>
        </w:rPr>
      </w:pPr>
    </w:p>
    <w:p w14:paraId="22F7244B" w14:textId="77777777" w:rsidR="00C83C0F" w:rsidRPr="00FB5D85" w:rsidRDefault="000B3AF4" w:rsidP="00C83C0F">
      <w:pPr>
        <w:spacing w:line="240" w:lineRule="auto"/>
        <w:rPr>
          <w:noProof/>
          <w:szCs w:val="22"/>
        </w:rPr>
      </w:pPr>
      <w:proofErr w:type="spellStart"/>
      <w:r w:rsidRPr="00FB5D85">
        <w:t>Ogluo</w:t>
      </w:r>
      <w:proofErr w:type="spellEnd"/>
      <w:r w:rsidRPr="00FB5D85">
        <w:t xml:space="preserve"> 0,5 mg</w:t>
      </w:r>
    </w:p>
    <w:p w14:paraId="22F7244C" w14:textId="77777777" w:rsidR="005C71E4" w:rsidRPr="00FB5D85" w:rsidRDefault="005C71E4" w:rsidP="00204AAB">
      <w:pPr>
        <w:spacing w:line="240" w:lineRule="auto"/>
        <w:rPr>
          <w:noProof/>
          <w:szCs w:val="22"/>
          <w:shd w:val="clear" w:color="auto" w:fill="CCCCCC"/>
        </w:rPr>
      </w:pPr>
    </w:p>
    <w:p w14:paraId="22F7244D" w14:textId="77777777" w:rsidR="001356A7" w:rsidRPr="00FB5D85" w:rsidRDefault="001356A7" w:rsidP="00204AAB">
      <w:pPr>
        <w:spacing w:line="240" w:lineRule="auto"/>
        <w:rPr>
          <w:noProof/>
          <w:szCs w:val="22"/>
          <w:shd w:val="clear" w:color="auto" w:fill="CCCCCC"/>
        </w:rPr>
      </w:pPr>
    </w:p>
    <w:p w14:paraId="22F7244E" w14:textId="77777777" w:rsidR="005C71E4" w:rsidRPr="00FB5D85" w:rsidRDefault="000B3AF4" w:rsidP="00530E6E">
      <w:pPr>
        <w:pStyle w:val="Style7"/>
      </w:pPr>
      <w:r w:rsidRPr="00FB5D85">
        <w:t>IDENTIFIANT UNIQUE - CODE-BARRES 2D</w:t>
      </w:r>
    </w:p>
    <w:p w14:paraId="22F7244F" w14:textId="77777777" w:rsidR="005C71E4" w:rsidRPr="00FB5D85" w:rsidRDefault="005C71E4" w:rsidP="005C71E4">
      <w:pPr>
        <w:tabs>
          <w:tab w:val="clear" w:pos="567"/>
        </w:tabs>
        <w:spacing w:line="240" w:lineRule="auto"/>
        <w:rPr>
          <w:noProof/>
        </w:rPr>
      </w:pPr>
    </w:p>
    <w:p w14:paraId="22F72450" w14:textId="77777777" w:rsidR="005C71E4" w:rsidRPr="00FB5D85" w:rsidRDefault="000B3AF4" w:rsidP="005C71E4">
      <w:pPr>
        <w:spacing w:line="240" w:lineRule="auto"/>
        <w:rPr>
          <w:noProof/>
          <w:szCs w:val="22"/>
          <w:shd w:val="clear" w:color="auto" w:fill="CCCCCC"/>
        </w:rPr>
      </w:pPr>
      <w:proofErr w:type="gramStart"/>
      <w:r w:rsidRPr="00FB5D85">
        <w:rPr>
          <w:highlight w:val="lightGray"/>
        </w:rPr>
        <w:t>code</w:t>
      </w:r>
      <w:proofErr w:type="gramEnd"/>
      <w:r w:rsidRPr="00FB5D85">
        <w:rPr>
          <w:highlight w:val="lightGray"/>
        </w:rPr>
        <w:t>-barres 2D portant l’identifiant unique inclus.</w:t>
      </w:r>
    </w:p>
    <w:p w14:paraId="22F72451" w14:textId="77777777" w:rsidR="005C71E4" w:rsidRPr="00FB5D85" w:rsidRDefault="005C71E4" w:rsidP="005C71E4">
      <w:pPr>
        <w:spacing w:line="240" w:lineRule="auto"/>
        <w:rPr>
          <w:noProof/>
          <w:szCs w:val="22"/>
          <w:shd w:val="clear" w:color="auto" w:fill="CCCCCC"/>
        </w:rPr>
      </w:pPr>
    </w:p>
    <w:p w14:paraId="22F72452" w14:textId="77777777" w:rsidR="005C71E4" w:rsidRPr="00FB5D85" w:rsidRDefault="000B3AF4" w:rsidP="00530E6E">
      <w:pPr>
        <w:pStyle w:val="Style7"/>
      </w:pPr>
      <w:r w:rsidRPr="00FB5D85">
        <w:t>IDENTIFIANT UNIQUE - DONNÉES LISIBLES PAR LES HUMAINS</w:t>
      </w:r>
    </w:p>
    <w:p w14:paraId="22F72453" w14:textId="77777777" w:rsidR="005C71E4" w:rsidRPr="00FB5D85" w:rsidRDefault="005C71E4" w:rsidP="005C71E4">
      <w:pPr>
        <w:tabs>
          <w:tab w:val="clear" w:pos="567"/>
        </w:tabs>
        <w:spacing w:line="240" w:lineRule="auto"/>
        <w:rPr>
          <w:noProof/>
        </w:rPr>
      </w:pPr>
    </w:p>
    <w:p w14:paraId="22F72454" w14:textId="77777777" w:rsidR="005C71E4" w:rsidRPr="00FB5D85" w:rsidRDefault="000B3AF4" w:rsidP="005C71E4">
      <w:pPr>
        <w:rPr>
          <w:szCs w:val="22"/>
        </w:rPr>
      </w:pPr>
      <w:r w:rsidRPr="00FB5D85">
        <w:t>PC</w:t>
      </w:r>
    </w:p>
    <w:p w14:paraId="22F72455" w14:textId="77777777" w:rsidR="005C71E4" w:rsidRPr="00FB5D85" w:rsidRDefault="000B3AF4" w:rsidP="005C71E4">
      <w:pPr>
        <w:rPr>
          <w:szCs w:val="22"/>
        </w:rPr>
      </w:pPr>
      <w:r w:rsidRPr="00FB5D85">
        <w:t>SN</w:t>
      </w:r>
    </w:p>
    <w:p w14:paraId="22F72456" w14:textId="77777777" w:rsidR="00AE12B9" w:rsidRPr="00FB5D85" w:rsidRDefault="000B3AF4" w:rsidP="005860D3">
      <w:pPr>
        <w:rPr>
          <w:szCs w:val="22"/>
        </w:rPr>
      </w:pPr>
      <w:r w:rsidRPr="00FB5D85">
        <w:t>NN</w:t>
      </w:r>
    </w:p>
    <w:p w14:paraId="22F72457" w14:textId="77777777" w:rsidR="00AE12B9" w:rsidRPr="00FB5D85" w:rsidRDefault="000B3AF4" w:rsidP="00AE12B9">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t>MENTIONS DEVANT FIGURER SUR L’EMBALLAGE EXTÉRIEUR</w:t>
      </w:r>
    </w:p>
    <w:p w14:paraId="22F72458" w14:textId="77777777" w:rsidR="00EC01BD" w:rsidRPr="00FB5D85" w:rsidRDefault="00EC01BD" w:rsidP="00AE12B9">
      <w:pPr>
        <w:pBdr>
          <w:top w:val="single" w:sz="4" w:space="1" w:color="auto"/>
          <w:left w:val="single" w:sz="4" w:space="4" w:color="auto"/>
          <w:bottom w:val="single" w:sz="4" w:space="1" w:color="auto"/>
          <w:right w:val="single" w:sz="4" w:space="4" w:color="auto"/>
        </w:pBdr>
        <w:spacing w:line="240" w:lineRule="auto"/>
        <w:rPr>
          <w:b/>
          <w:noProof/>
          <w:szCs w:val="22"/>
        </w:rPr>
      </w:pPr>
    </w:p>
    <w:p w14:paraId="22F72459" w14:textId="77777777" w:rsidR="00AE12B9" w:rsidRPr="00FB5D85" w:rsidRDefault="000B3AF4" w:rsidP="00AE12B9">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t>SACHET PLASTIQUE - STYLO PRÉREMPLI (0,5 MG)</w:t>
      </w:r>
    </w:p>
    <w:p w14:paraId="22F7245A" w14:textId="77777777" w:rsidR="00AE12B9" w:rsidRPr="00FB5D85" w:rsidRDefault="00AE12B9" w:rsidP="00AE12B9">
      <w:pPr>
        <w:spacing w:line="240" w:lineRule="auto"/>
        <w:rPr>
          <w:noProof/>
          <w:szCs w:val="22"/>
        </w:rPr>
      </w:pPr>
    </w:p>
    <w:p w14:paraId="22F7245B" w14:textId="77777777" w:rsidR="00AE12B9" w:rsidRPr="00FB5D85" w:rsidRDefault="00AE12B9" w:rsidP="00AE12B9">
      <w:pPr>
        <w:spacing w:line="240" w:lineRule="auto"/>
        <w:rPr>
          <w:noProof/>
          <w:szCs w:val="22"/>
        </w:rPr>
      </w:pPr>
    </w:p>
    <w:p w14:paraId="22F7245C" w14:textId="77777777" w:rsidR="00AE12B9" w:rsidRPr="00FB5D85" w:rsidRDefault="000B3AF4" w:rsidP="00A752BD">
      <w:pPr>
        <w:pStyle w:val="Style8"/>
      </w:pPr>
      <w:r w:rsidRPr="00FB5D85">
        <w:t>DÉNOMINATION DU MÉDICAMENT</w:t>
      </w:r>
    </w:p>
    <w:p w14:paraId="22F7245D" w14:textId="77777777" w:rsidR="00AE12B9" w:rsidRPr="00FB5D85" w:rsidRDefault="00AE12B9" w:rsidP="00AE12B9">
      <w:pPr>
        <w:spacing w:line="240" w:lineRule="auto"/>
        <w:rPr>
          <w:noProof/>
          <w:szCs w:val="22"/>
        </w:rPr>
      </w:pPr>
    </w:p>
    <w:p w14:paraId="22F7245E" w14:textId="77777777" w:rsidR="00AE12B9" w:rsidRPr="00FB5D85" w:rsidRDefault="000B3AF4" w:rsidP="00AE12B9">
      <w:pPr>
        <w:spacing w:line="240" w:lineRule="auto"/>
        <w:rPr>
          <w:noProof/>
          <w:szCs w:val="22"/>
        </w:rPr>
      </w:pPr>
      <w:proofErr w:type="spellStart"/>
      <w:r w:rsidRPr="00FB5D85">
        <w:t>Ogluo</w:t>
      </w:r>
      <w:proofErr w:type="spellEnd"/>
      <w:r w:rsidRPr="00FB5D85">
        <w:t xml:space="preserve"> 0,5 mg, solution injectable en stylo prérempli</w:t>
      </w:r>
    </w:p>
    <w:p w14:paraId="22F7245F" w14:textId="77777777" w:rsidR="00AE12B9" w:rsidRPr="00FB5D85" w:rsidRDefault="000B3AF4" w:rsidP="00AE12B9">
      <w:pPr>
        <w:spacing w:line="240" w:lineRule="auto"/>
        <w:rPr>
          <w:b/>
          <w:szCs w:val="22"/>
        </w:rPr>
      </w:pPr>
      <w:proofErr w:type="gramStart"/>
      <w:r w:rsidRPr="00FB5D85">
        <w:t>glucagon</w:t>
      </w:r>
      <w:proofErr w:type="gramEnd"/>
    </w:p>
    <w:p w14:paraId="22F72460" w14:textId="77777777" w:rsidR="00AE12B9" w:rsidRPr="00FB5D85" w:rsidRDefault="00AE12B9" w:rsidP="00AE12B9">
      <w:pPr>
        <w:spacing w:line="240" w:lineRule="auto"/>
        <w:rPr>
          <w:noProof/>
          <w:szCs w:val="22"/>
        </w:rPr>
      </w:pPr>
    </w:p>
    <w:p w14:paraId="22F72461" w14:textId="77777777" w:rsidR="00AE12B9" w:rsidRPr="00FB5D85" w:rsidRDefault="00AE12B9" w:rsidP="00AE12B9">
      <w:pPr>
        <w:spacing w:line="240" w:lineRule="auto"/>
        <w:rPr>
          <w:noProof/>
          <w:szCs w:val="22"/>
        </w:rPr>
      </w:pPr>
    </w:p>
    <w:p w14:paraId="22F72462" w14:textId="77777777" w:rsidR="00AE12B9" w:rsidRPr="00FB5D85" w:rsidRDefault="000B3AF4" w:rsidP="00A752BD">
      <w:pPr>
        <w:pStyle w:val="Style8"/>
        <w:rPr>
          <w:noProof/>
        </w:rPr>
      </w:pPr>
      <w:r w:rsidRPr="00FB5D85">
        <w:t>COMPOSITION EN SUBSTANCE(S) ACTIVE(S)</w:t>
      </w:r>
    </w:p>
    <w:p w14:paraId="22F72463" w14:textId="77777777" w:rsidR="00AE12B9" w:rsidRPr="00FB5D85" w:rsidRDefault="00AE12B9" w:rsidP="00AE12B9">
      <w:pPr>
        <w:spacing w:line="240" w:lineRule="auto"/>
        <w:rPr>
          <w:noProof/>
          <w:szCs w:val="22"/>
        </w:rPr>
      </w:pPr>
    </w:p>
    <w:p w14:paraId="22F72464" w14:textId="77777777" w:rsidR="00AE12B9" w:rsidRPr="00FB5D85" w:rsidRDefault="000B3AF4" w:rsidP="00AE12B9">
      <w:pPr>
        <w:spacing w:line="240" w:lineRule="auto"/>
        <w:rPr>
          <w:noProof/>
          <w:szCs w:val="22"/>
        </w:rPr>
      </w:pPr>
      <w:r w:rsidRPr="00FB5D85">
        <w:t>Chaque stylo prérempli contient 0,5 mg de glucagon dans 0,1 ml de solution.</w:t>
      </w:r>
    </w:p>
    <w:p w14:paraId="22F72465" w14:textId="77777777" w:rsidR="00AE12B9" w:rsidRPr="00FB5D85" w:rsidRDefault="00AE12B9" w:rsidP="00AE12B9">
      <w:pPr>
        <w:spacing w:line="240" w:lineRule="auto"/>
        <w:rPr>
          <w:noProof/>
          <w:szCs w:val="22"/>
        </w:rPr>
      </w:pPr>
    </w:p>
    <w:p w14:paraId="22F72466" w14:textId="77777777" w:rsidR="00AE12B9" w:rsidRPr="00FB5D85" w:rsidRDefault="00AE12B9" w:rsidP="00AE12B9">
      <w:pPr>
        <w:spacing w:line="240" w:lineRule="auto"/>
        <w:rPr>
          <w:noProof/>
          <w:szCs w:val="22"/>
        </w:rPr>
      </w:pPr>
    </w:p>
    <w:p w14:paraId="22F72467" w14:textId="77777777" w:rsidR="00AE12B9" w:rsidRPr="00FB5D85" w:rsidRDefault="000B3AF4" w:rsidP="00A752BD">
      <w:pPr>
        <w:pStyle w:val="Style8"/>
        <w:rPr>
          <w:noProof/>
        </w:rPr>
      </w:pPr>
      <w:r w:rsidRPr="00FB5D85">
        <w:t>LISTE DES EXCIPIENTS</w:t>
      </w:r>
    </w:p>
    <w:p w14:paraId="22F72468" w14:textId="77777777" w:rsidR="00AE12B9" w:rsidRPr="00FB5D85" w:rsidRDefault="00AE12B9" w:rsidP="00AE12B9">
      <w:pPr>
        <w:spacing w:line="240" w:lineRule="auto"/>
        <w:rPr>
          <w:noProof/>
          <w:szCs w:val="22"/>
        </w:rPr>
      </w:pPr>
    </w:p>
    <w:p w14:paraId="22F72469" w14:textId="77777777" w:rsidR="00AE12B9" w:rsidRPr="00FB5D85" w:rsidRDefault="000B3AF4" w:rsidP="00AE12B9">
      <w:pPr>
        <w:spacing w:line="240" w:lineRule="auto"/>
        <w:rPr>
          <w:noProof/>
          <w:szCs w:val="22"/>
        </w:rPr>
      </w:pPr>
      <w:r w:rsidRPr="00FB5D85">
        <w:t xml:space="preserve">Contient également du </w:t>
      </w:r>
      <w:proofErr w:type="spellStart"/>
      <w:r w:rsidRPr="00FB5D85">
        <w:t>dihydrate</w:t>
      </w:r>
      <w:proofErr w:type="spellEnd"/>
      <w:r w:rsidRPr="00FB5D85">
        <w:t xml:space="preserve"> de tréhalose, du </w:t>
      </w:r>
      <w:proofErr w:type="spellStart"/>
      <w:r w:rsidRPr="00FB5D85">
        <w:t>diméthylsulfoxyde</w:t>
      </w:r>
      <w:proofErr w:type="spellEnd"/>
      <w:r w:rsidRPr="00FB5D85">
        <w:t xml:space="preserve"> (DMSO), de l’acide sulfurique et de l’eau pour préparations injectables. Consulter la notice pour des informations complémentaires.</w:t>
      </w:r>
    </w:p>
    <w:p w14:paraId="22F7246A" w14:textId="77777777" w:rsidR="00AE12B9" w:rsidRPr="00FB5D85" w:rsidRDefault="00AE12B9" w:rsidP="00AE12B9">
      <w:pPr>
        <w:spacing w:line="240" w:lineRule="auto"/>
        <w:rPr>
          <w:noProof/>
          <w:color w:val="000000" w:themeColor="text1"/>
          <w:szCs w:val="22"/>
        </w:rPr>
      </w:pPr>
    </w:p>
    <w:p w14:paraId="22F7246B" w14:textId="77777777" w:rsidR="00AE12B9" w:rsidRPr="00FB5D85" w:rsidRDefault="00AE12B9" w:rsidP="00AE12B9">
      <w:pPr>
        <w:spacing w:line="240" w:lineRule="auto"/>
        <w:rPr>
          <w:noProof/>
          <w:color w:val="000000" w:themeColor="text1"/>
          <w:szCs w:val="22"/>
        </w:rPr>
      </w:pPr>
    </w:p>
    <w:p w14:paraId="22F7246C" w14:textId="77777777" w:rsidR="00AE12B9" w:rsidRPr="00FB5D85" w:rsidRDefault="000B3AF4" w:rsidP="00A752BD">
      <w:pPr>
        <w:pStyle w:val="Style8"/>
        <w:rPr>
          <w:noProof/>
        </w:rPr>
      </w:pPr>
      <w:r w:rsidRPr="00FB5D85">
        <w:t>FORME PHARMACEUTIQUE ET CONTENU</w:t>
      </w:r>
    </w:p>
    <w:p w14:paraId="22F7246D" w14:textId="77777777" w:rsidR="00AE12B9" w:rsidRPr="00FB5D85" w:rsidRDefault="00AE12B9" w:rsidP="00AE12B9">
      <w:pPr>
        <w:spacing w:line="240" w:lineRule="auto"/>
        <w:rPr>
          <w:noProof/>
          <w:color w:val="000000" w:themeColor="text1"/>
          <w:szCs w:val="22"/>
        </w:rPr>
      </w:pPr>
    </w:p>
    <w:p w14:paraId="22F7246E" w14:textId="77777777" w:rsidR="00863B74" w:rsidRPr="00FB5D85" w:rsidRDefault="000B3AF4" w:rsidP="00AE12B9">
      <w:pPr>
        <w:spacing w:line="240" w:lineRule="auto"/>
        <w:rPr>
          <w:noProof/>
          <w:color w:val="000000" w:themeColor="text1"/>
          <w:szCs w:val="22"/>
        </w:rPr>
      </w:pPr>
      <w:r w:rsidRPr="00FB5D85">
        <w:rPr>
          <w:color w:val="000000" w:themeColor="text1"/>
          <w:szCs w:val="22"/>
          <w:highlight w:val="lightGray"/>
        </w:rPr>
        <w:t>Solution injectable</w:t>
      </w:r>
    </w:p>
    <w:p w14:paraId="22F7246F" w14:textId="77777777" w:rsidR="00AE12B9" w:rsidRPr="00FB5D85" w:rsidRDefault="00AE12B9" w:rsidP="00AE12B9">
      <w:pPr>
        <w:spacing w:line="240" w:lineRule="auto"/>
        <w:rPr>
          <w:noProof/>
          <w:color w:val="000000" w:themeColor="text1"/>
          <w:szCs w:val="22"/>
        </w:rPr>
      </w:pPr>
    </w:p>
    <w:p w14:paraId="22F72470" w14:textId="77777777" w:rsidR="006E0C54" w:rsidRPr="00FB5D85" w:rsidRDefault="000B3AF4" w:rsidP="006E0C54">
      <w:pPr>
        <w:spacing w:line="240" w:lineRule="auto"/>
        <w:rPr>
          <w:noProof/>
          <w:color w:val="000000" w:themeColor="text1"/>
          <w:szCs w:val="22"/>
        </w:rPr>
      </w:pPr>
      <w:r w:rsidRPr="00FB5D85">
        <w:rPr>
          <w:color w:val="000000" w:themeColor="text1"/>
          <w:szCs w:val="22"/>
        </w:rPr>
        <w:t>1 stylo unidose prérempli</w:t>
      </w:r>
      <w:r>
        <w:rPr>
          <w:color w:val="000000" w:themeColor="text1"/>
          <w:szCs w:val="22"/>
        </w:rPr>
        <w:t>2</w:t>
      </w:r>
      <w:r w:rsidRPr="00FB5D85">
        <w:rPr>
          <w:color w:val="000000" w:themeColor="text1"/>
          <w:szCs w:val="22"/>
        </w:rPr>
        <w:t> stylo</w:t>
      </w:r>
      <w:r>
        <w:rPr>
          <w:color w:val="000000" w:themeColor="text1"/>
          <w:szCs w:val="22"/>
        </w:rPr>
        <w:t>s</w:t>
      </w:r>
      <w:r w:rsidRPr="00FB5D85">
        <w:rPr>
          <w:color w:val="000000" w:themeColor="text1"/>
          <w:szCs w:val="22"/>
        </w:rPr>
        <w:t xml:space="preserve"> unidose prérempli</w:t>
      </w:r>
      <w:r>
        <w:rPr>
          <w:color w:val="000000" w:themeColor="text1"/>
          <w:szCs w:val="22"/>
        </w:rPr>
        <w:t>s</w:t>
      </w:r>
    </w:p>
    <w:p w14:paraId="22F72471" w14:textId="77777777" w:rsidR="00AE12B9" w:rsidRPr="00FB5D85" w:rsidRDefault="00AE12B9" w:rsidP="00AE12B9">
      <w:pPr>
        <w:spacing w:line="240" w:lineRule="auto"/>
        <w:rPr>
          <w:noProof/>
          <w:color w:val="000000" w:themeColor="text1"/>
          <w:szCs w:val="22"/>
        </w:rPr>
      </w:pPr>
    </w:p>
    <w:p w14:paraId="22F72472" w14:textId="77777777" w:rsidR="00AE12B9" w:rsidRPr="00FB5D85" w:rsidRDefault="00AE12B9" w:rsidP="00AE12B9">
      <w:pPr>
        <w:spacing w:line="240" w:lineRule="auto"/>
        <w:rPr>
          <w:noProof/>
          <w:color w:val="000000" w:themeColor="text1"/>
          <w:szCs w:val="22"/>
        </w:rPr>
      </w:pPr>
    </w:p>
    <w:p w14:paraId="22F72473" w14:textId="77777777" w:rsidR="00AE12B9" w:rsidRPr="00FB5D85" w:rsidRDefault="000B3AF4" w:rsidP="00A752BD">
      <w:pPr>
        <w:pStyle w:val="Style8"/>
        <w:rPr>
          <w:noProof/>
        </w:rPr>
      </w:pPr>
      <w:r w:rsidRPr="00FB5D85">
        <w:t>MODE ET VOIE(S) D’ADMINISTRATION</w:t>
      </w:r>
    </w:p>
    <w:p w14:paraId="22F72474" w14:textId="77777777" w:rsidR="00AE12B9" w:rsidRPr="00FB5D85" w:rsidRDefault="00AE12B9" w:rsidP="00AE12B9">
      <w:pPr>
        <w:spacing w:line="240" w:lineRule="auto"/>
        <w:rPr>
          <w:noProof/>
          <w:szCs w:val="22"/>
        </w:rPr>
      </w:pPr>
    </w:p>
    <w:p w14:paraId="22F72475" w14:textId="77777777" w:rsidR="00FF6692" w:rsidRPr="00FB5D85" w:rsidRDefault="00FF6692" w:rsidP="00473F73">
      <w:pPr>
        <w:spacing w:line="240" w:lineRule="auto"/>
        <w:rPr>
          <w:noProof/>
          <w:szCs w:val="22"/>
        </w:rPr>
      </w:pPr>
    </w:p>
    <w:p w14:paraId="22F72476" w14:textId="77777777" w:rsidR="00473F73" w:rsidRPr="00FB5D85" w:rsidRDefault="00473F73" w:rsidP="00473F73">
      <w:pPr>
        <w:spacing w:line="240" w:lineRule="auto"/>
        <w:rPr>
          <w:noProof/>
          <w:szCs w:val="22"/>
        </w:rPr>
      </w:pPr>
    </w:p>
    <w:p w14:paraId="22F72477" w14:textId="77777777" w:rsidR="00AA16B2" w:rsidRPr="00FB5D85" w:rsidRDefault="000B3AF4" w:rsidP="009B23D3">
      <w:pPr>
        <w:pStyle w:val="ListParagraph"/>
        <w:numPr>
          <w:ilvl w:val="0"/>
          <w:numId w:val="6"/>
        </w:numPr>
        <w:spacing w:line="240" w:lineRule="auto"/>
        <w:rPr>
          <w:noProof/>
          <w:szCs w:val="22"/>
        </w:rPr>
      </w:pPr>
      <w:r w:rsidRPr="00FB5D85">
        <w:t>Préparer</w:t>
      </w:r>
    </w:p>
    <w:p w14:paraId="22F72478" w14:textId="77777777" w:rsidR="00AA16B2" w:rsidRPr="00FB5D85" w:rsidRDefault="000B3AF4" w:rsidP="009B23D3">
      <w:pPr>
        <w:pStyle w:val="ListParagraph"/>
        <w:numPr>
          <w:ilvl w:val="1"/>
          <w:numId w:val="6"/>
        </w:numPr>
        <w:spacing w:line="240" w:lineRule="auto"/>
        <w:rPr>
          <w:noProof/>
          <w:szCs w:val="22"/>
        </w:rPr>
      </w:pPr>
      <w:r w:rsidRPr="00FB5D85">
        <w:t>Déchirer le sachet plastique le long de la ligne pointillée. Retirer le stylo.</w:t>
      </w:r>
    </w:p>
    <w:p w14:paraId="22F72479" w14:textId="77777777" w:rsidR="00AA16B2" w:rsidRPr="00FB5D85" w:rsidRDefault="00AA16B2" w:rsidP="00AA16B2">
      <w:pPr>
        <w:spacing w:line="240" w:lineRule="auto"/>
        <w:ind w:left="1080"/>
        <w:rPr>
          <w:noProof/>
          <w:szCs w:val="22"/>
        </w:rPr>
      </w:pPr>
    </w:p>
    <w:p w14:paraId="22F7247A" w14:textId="77777777" w:rsidR="00AA16B2" w:rsidRPr="00FB5D85" w:rsidRDefault="000B3AF4" w:rsidP="00AA16B2">
      <w:pPr>
        <w:spacing w:line="240" w:lineRule="auto"/>
        <w:ind w:left="1080"/>
        <w:rPr>
          <w:noProof/>
          <w:szCs w:val="22"/>
        </w:rPr>
      </w:pPr>
      <w:r w:rsidRPr="00FB5D85">
        <w:rPr>
          <w:noProof/>
          <w:color w:val="000000" w:themeColor="text1"/>
          <w:szCs w:val="22"/>
          <w:lang w:eastAsia="fr-FR"/>
        </w:rPr>
        <mc:AlternateContent>
          <mc:Choice Requires="wps">
            <w:drawing>
              <wp:anchor distT="45720" distB="45720" distL="114300" distR="114300" simplePos="0" relativeHeight="251658240" behindDoc="0" locked="0" layoutInCell="1" allowOverlap="1" wp14:anchorId="22F72AF2" wp14:editId="22F72AF3">
                <wp:simplePos x="0" y="0"/>
                <wp:positionH relativeFrom="column">
                  <wp:posOffset>689449</wp:posOffset>
                </wp:positionH>
                <wp:positionV relativeFrom="paragraph">
                  <wp:posOffset>9449</wp:posOffset>
                </wp:positionV>
                <wp:extent cx="702860" cy="1846834"/>
                <wp:effectExtent l="0" t="0" r="2540" b="381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2860" cy="1846834"/>
                        </a:xfrm>
                        <a:prstGeom prst="rect">
                          <a:avLst/>
                        </a:prstGeom>
                        <a:solidFill>
                          <a:srgbClr val="FFFFFF"/>
                        </a:solidFill>
                        <a:ln w="9525">
                          <a:noFill/>
                          <a:miter lim="800000"/>
                          <a:headEnd/>
                          <a:tailEnd/>
                        </a:ln>
                      </wps:spPr>
                      <wps:txbx>
                        <w:txbxContent>
                          <w:p w14:paraId="22F72C1B" w14:textId="77777777" w:rsidR="009203B6" w:rsidRDefault="000B3AF4" w:rsidP="001B79BA">
                            <w:pPr>
                              <w:tabs>
                                <w:tab w:val="clear" w:pos="567"/>
                                <w:tab w:val="left" w:pos="300"/>
                              </w:tabs>
                              <w:spacing w:line="240" w:lineRule="auto"/>
                              <w:rPr>
                                <w:sz w:val="12"/>
                              </w:rPr>
                            </w:pPr>
                            <w:r w:rsidRPr="009203B6">
                              <w:rPr>
                                <w:sz w:val="12"/>
                                <w:szCs w:val="12"/>
                                <w:highlight w:val="lightGray"/>
                              </w:rPr>
                              <w:t>Déchirer le sachet plastique le long de la ligne pointillée. Retirer le stylo.</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22F72AF2" id="_x0000_t202" coordsize="21600,21600" o:spt="202" path="m,l,21600r21600,l21600,xe">
                <v:stroke joinstyle="miter"/>
                <v:path gradientshapeok="t" o:connecttype="rect"/>
              </v:shapetype>
              <v:shape id="Text Box 2" o:spid="_x0000_s1026" type="#_x0000_t202" style="position:absolute;left:0;text-align:left;margin-left:54.3pt;margin-top:.75pt;width:55.35pt;height:145.4pt;z-index:25165824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z9HtAwIAAOYDAAAOAAAAZHJzL2Uyb0RvYy54bWysU9uO0zAQfUfiHyy/06Rlt5So6WrpUoS0&#10;XKSFD3Acp7FwPGbsNilfz9hJu8vyhvCDNbZnzsycOV7fDJ1hR4Vegy35fJZzpqyEWtt9yb9/271a&#10;ceaDsLUwYFXJT8rzm83LF+veFWoBLZhaISMQ64velbwNwRVZ5mWrOuFn4JSlxwawE4GOuM9qFD2h&#10;dyZb5Pky6wFrhyCV93R7Nz7yTcJvGiXDl6bxKjBTcqotpB3TXsU926xFsUfhWi2nMsQ/VNEJbSnp&#10;BepOBMEOqP+C6rRE8NCEmYQug6bRUqUeqJt5/qybh1Y4lXohcry70OT/H6z8fHxwX5GF4R0MNMDU&#10;hHf3IH94ZmHbCrtXt4jQt0rUlHgeKct654spNFLtCx9Bqv4T1DRkcQiQgIYGu8gK9ckInQZwupCu&#10;hsAkXb7JF6slvUh6mq+ulqvXVymFKM7RDn34oKBj0Sg50lATujje+xCrEcXZJSbzYHS908akA+6r&#10;rUF2FCSAXVoT+h9uxrK+5G+vF9cJ2UKMT9rodCCBGt2VfJXHNUomsvHe1sklCG1GmyoxdqInMjJy&#10;E4ZqIMdIUwX1iYhCGIVIH4eMFvAXZz2JsOT+50Gg4sx8tER2VOzZwLNRnQ1hJYWWPHA2mtuQlJ36&#10;drc0hJ1O/DxmnmojMSXaJuFHtT49J6/H77n5DQAA//8DAFBLAwQUAAYACAAAACEAQKnYCN0AAAAJ&#10;AQAADwAAAGRycy9kb3ducmV2LnhtbEyPwU7DMBBE70j8g7VI3KiTVFRJiFMVJBBHKEXq0Y2XOCJe&#10;h9hNQ7+e5QS3Gc1o9m21nl0vJhxD50lBukhAIDXedNQq2L093uQgQtRkdO8JFXxjgHV9eVHp0vgT&#10;veK0ja3gEQqlVmBjHEopQ2PR6bDwAxJnH350OrIdW2lGfeJx18ssSVbS6Y74gtUDPlhsPrdHp6B4&#10;nt5tf7/3hnKbbvZP56+X3Vmp66t5cwci4hz/yvCLz+hQM9PBH8kE0bNP8hVXWdyC4DxLiyWIA4si&#10;W4KsK/n/g/oHAAD//wMAUEsBAi0AFAAGAAgAAAAhALaDOJL+AAAA4QEAABMAAAAAAAAAAAAAAAAA&#10;AAAAAFtDb250ZW50X1R5cGVzXS54bWxQSwECLQAUAAYACAAAACEAOP0h/9YAAACUAQAACwAAAAAA&#10;AAAAAAAAAAAvAQAAX3JlbHMvLnJlbHNQSwECLQAUAAYACAAAACEAAc/R7QMCAADmAwAADgAAAAAA&#10;AAAAAAAAAAAuAgAAZHJzL2Uyb0RvYy54bWxQSwECLQAUAAYACAAAACEAQKnYCN0AAAAJAQAADwAA&#10;AAAAAAAAAAAAAABdBAAAZHJzL2Rvd25yZXYueG1sUEsFBgAAAAAEAAQA8wAAAGcFAAAAAA==&#10;" stroked="f">
                <v:textbox style="mso-fit-shape-to-text:t" inset="0,0,0,0">
                  <w:txbxContent>
                    <w:p w14:paraId="22F72C1B" w14:textId="77777777" w:rsidR="009203B6" w:rsidRDefault="000B3AF4" w:rsidP="001B79BA">
                      <w:pPr>
                        <w:tabs>
                          <w:tab w:val="clear" w:pos="567"/>
                          <w:tab w:val="left" w:pos="300"/>
                        </w:tabs>
                        <w:spacing w:line="240" w:lineRule="auto"/>
                        <w:rPr>
                          <w:sz w:val="12"/>
                        </w:rPr>
                      </w:pPr>
                      <w:r w:rsidRPr="009203B6">
                        <w:rPr>
                          <w:sz w:val="12"/>
                          <w:szCs w:val="12"/>
                          <w:highlight w:val="lightGray"/>
                        </w:rPr>
                        <w:t>Déchirer le sachet plastique le long de la ligne pointillée. Retirer le stylo.</w:t>
                      </w:r>
                    </w:p>
                  </w:txbxContent>
                </v:textbox>
              </v:shape>
            </w:pict>
          </mc:Fallback>
        </mc:AlternateContent>
      </w:r>
      <w:r w:rsidRPr="00FB5D85">
        <w:rPr>
          <w:noProof/>
          <w:color w:val="000000" w:themeColor="text1"/>
          <w:lang w:eastAsia="fr-FR"/>
        </w:rPr>
        <w:drawing>
          <wp:inline distT="0" distB="0" distL="0" distR="0" wp14:anchorId="22F72AF4" wp14:editId="22F72AF5">
            <wp:extent cx="723157" cy="939800"/>
            <wp:effectExtent l="0" t="0" r="127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3223721" name=""/>
                    <pic:cNvPicPr/>
                  </pic:nvPicPr>
                  <pic:blipFill>
                    <a:blip r:embed="rId10"/>
                    <a:srcRect r="3659" b="2686"/>
                    <a:stretch>
                      <a:fillRect/>
                    </a:stretch>
                  </pic:blipFill>
                  <pic:spPr bwMode="auto">
                    <a:xfrm>
                      <a:off x="0" y="0"/>
                      <a:ext cx="727489" cy="945430"/>
                    </a:xfrm>
                    <a:prstGeom prst="rect">
                      <a:avLst/>
                    </a:prstGeom>
                    <a:ln>
                      <a:noFill/>
                    </a:ln>
                    <a:extLst>
                      <a:ext uri="{53640926-AAD7-44D8-BBD7-CCE9431645EC}">
                        <a14:shadowObscured xmlns:a14="http://schemas.microsoft.com/office/drawing/2010/main"/>
                      </a:ext>
                    </a:extLst>
                  </pic:spPr>
                </pic:pic>
              </a:graphicData>
            </a:graphic>
          </wp:inline>
        </w:drawing>
      </w:r>
    </w:p>
    <w:p w14:paraId="22F7247B" w14:textId="77777777" w:rsidR="00AA16B2" w:rsidRPr="00FB5D85" w:rsidRDefault="00AA16B2" w:rsidP="00AA16B2">
      <w:pPr>
        <w:spacing w:line="240" w:lineRule="auto"/>
        <w:ind w:left="1440"/>
        <w:rPr>
          <w:noProof/>
          <w:szCs w:val="22"/>
        </w:rPr>
      </w:pPr>
    </w:p>
    <w:p w14:paraId="22F7247C" w14:textId="77777777" w:rsidR="00AA16B2" w:rsidRPr="00FB5D85" w:rsidRDefault="000B3AF4" w:rsidP="009B23D3">
      <w:pPr>
        <w:pStyle w:val="ListParagraph"/>
        <w:numPr>
          <w:ilvl w:val="1"/>
          <w:numId w:val="6"/>
        </w:numPr>
        <w:spacing w:line="240" w:lineRule="auto"/>
        <w:rPr>
          <w:noProof/>
          <w:szCs w:val="22"/>
        </w:rPr>
      </w:pPr>
      <w:r w:rsidRPr="00FB5D85">
        <w:t>Retirer le capuchon rouge.</w:t>
      </w:r>
    </w:p>
    <w:p w14:paraId="22F7247D" w14:textId="77777777" w:rsidR="00AA16B2" w:rsidRPr="00FB5D85" w:rsidRDefault="000B3AF4" w:rsidP="009B23D3">
      <w:pPr>
        <w:pStyle w:val="ListParagraph"/>
        <w:numPr>
          <w:ilvl w:val="1"/>
          <w:numId w:val="6"/>
        </w:numPr>
        <w:spacing w:line="240" w:lineRule="auto"/>
        <w:rPr>
          <w:noProof/>
          <w:szCs w:val="22"/>
        </w:rPr>
      </w:pPr>
      <w:r w:rsidRPr="00FB5D85">
        <w:rPr>
          <w:noProof/>
          <w:color w:val="000000" w:themeColor="text1"/>
          <w:szCs w:val="22"/>
          <w:lang w:eastAsia="fr-FR"/>
        </w:rPr>
        <mc:AlternateContent>
          <mc:Choice Requires="wps">
            <w:drawing>
              <wp:anchor distT="45720" distB="45720" distL="114300" distR="114300" simplePos="0" relativeHeight="251666432" behindDoc="0" locked="0" layoutInCell="1" allowOverlap="1" wp14:anchorId="22F72AF6" wp14:editId="22F72AF7">
                <wp:simplePos x="0" y="0"/>
                <wp:positionH relativeFrom="column">
                  <wp:posOffset>1651851</wp:posOffset>
                </wp:positionH>
                <wp:positionV relativeFrom="paragraph">
                  <wp:posOffset>164472</wp:posOffset>
                </wp:positionV>
                <wp:extent cx="1858945" cy="1847469"/>
                <wp:effectExtent l="0" t="0" r="8255" b="3175"/>
                <wp:wrapNone/>
                <wp:docPr id="18"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58945" cy="1847469"/>
                        </a:xfrm>
                        <a:prstGeom prst="rect">
                          <a:avLst/>
                        </a:prstGeom>
                        <a:solidFill>
                          <a:srgbClr val="FFFFFF"/>
                        </a:solidFill>
                        <a:ln w="9525">
                          <a:noFill/>
                          <a:miter lim="800000"/>
                          <a:headEnd/>
                          <a:tailEnd/>
                        </a:ln>
                      </wps:spPr>
                      <wps:txbx>
                        <w:txbxContent>
                          <w:p w14:paraId="22F72C1C" w14:textId="77777777" w:rsidR="009203B6" w:rsidRDefault="000B3AF4" w:rsidP="001B79BA">
                            <w:pPr>
                              <w:tabs>
                                <w:tab w:val="clear" w:pos="567"/>
                                <w:tab w:val="left" w:pos="323"/>
                              </w:tabs>
                              <w:spacing w:line="240" w:lineRule="auto"/>
                              <w:jc w:val="center"/>
                              <w:rPr>
                                <w:sz w:val="14"/>
                              </w:rPr>
                            </w:pPr>
                            <w:r w:rsidRPr="009203B6">
                              <w:rPr>
                                <w:sz w:val="14"/>
                                <w:highlight w:val="lightGray"/>
                              </w:rPr>
                              <w:t>Choisir le site d’injection et mettre la peau à nu.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AF6" id="Text Box 18" o:spid="_x0000_s1027" type="#_x0000_t202" style="position:absolute;left:0;text-align:left;margin-left:130.05pt;margin-top:12.95pt;width:146.35pt;height:145.45pt;z-index:25166643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F4OABwIAAO4DAAAOAAAAZHJzL2Uyb0RvYy54bWysU9tu2zAMfR+wfxD0vjgJki4x4hRdugwD&#10;ugvQ9QNkWY6FyaJGKbGzrx8lO+m2vg3Tg0BJ5CF5eLS57VvDTgq9Blvw2WTKmbISKm0PBX/6tn+z&#10;4swHYSthwKqCn5Xnt9vXrzady9UcGjCVQkYg1uedK3gTgsuzzMtGtcJPwClLjzVgKwId8ZBVKDpC&#10;b002n05vsg6wcghSeU+398Mj3yb8ulYyfKlrrwIzBafaQtox7WXcs+1G5AcUrtFyLEP8QxWt0JaS&#10;XqHuRRDsiPoFVKslgoc6TCS0GdS1lir1QN3Mpn9189gIp1IvRI53V5r8/4OVn0+P7iuy0L+DngaY&#10;mvDuAeR3zyzsGmEP6g4RukaJihLPImVZ53w+hkaqfe4jSNl9goqGLI4BElBfYxtZoT4ZodMAzlfS&#10;VR+YjClXy9V6seRM0ttstXi7uFmnHCK/hDv04YOClkWj4EhTTfDi9OBDLEfkF5eYzYPR1V4bkw54&#10;KHcG2UmQAvZpjeh/uBnLuoKvl/NlQrYQ45M4Wh1IoUa3BV9N4xo0E+l4b6vkEoQ2g02VGDvyEykZ&#10;yAl92TNdjeRFukqozkQYwiBI+kBkNIA/OetIjAX3P44CFWfmoyXSo3IvBl6M8mIIKym04IGzwdyF&#10;pPDUvrujYex1ouk581giiSqxN36AqNrfz8nr+ZtufwEAAP//AwBQSwMEFAAGAAgAAAAhAJiR5F3g&#10;AAAACgEAAA8AAABkcnMvZG93bnJldi54bWxMj8FOwzAMhu9IvEPkSdxY2qJWXWk6DSQQRxhD2jFr&#10;QlMtcUqTdWVPjznBzZY//f7+ej07yyY9ht6jgHSZANPYetVjJ2D3/nRbAgtRopLWoxbwrQOsm+ur&#10;WlbKn/FNT9vYMQrBUEkBJsah4jy0RjsZln7QSLdPPzoZaR07rkZ5pnBneZYkBXeyR/pg5KAfjW6P&#10;25MTsHqZPox92HuFpUk3++fL1+vuIsTNYt7cA4t6jn8w/OqTOjTkdPAnVIFZAVmRpITSkK+AEZDn&#10;GXU5CLhLixJ4U/P/FZofAAAA//8DAFBLAQItABQABgAIAAAAIQC2gziS/gAAAOEBAAATAAAAAAAA&#10;AAAAAAAAAAAAAABbQ29udGVudF9UeXBlc10ueG1sUEsBAi0AFAAGAAgAAAAhADj9If/WAAAAlAEA&#10;AAsAAAAAAAAAAAAAAAAALwEAAF9yZWxzLy5yZWxzUEsBAi0AFAAGAAgAAAAhAKIXg4AHAgAA7gMA&#10;AA4AAAAAAAAAAAAAAAAALgIAAGRycy9lMm9Eb2MueG1sUEsBAi0AFAAGAAgAAAAhAJiR5F3gAAAA&#10;CgEAAA8AAAAAAAAAAAAAAAAAYQQAAGRycy9kb3ducmV2LnhtbFBLBQYAAAAABAAEAPMAAABuBQAA&#10;AAA=&#10;" stroked="f">
                <v:textbox style="mso-fit-shape-to-text:t" inset="0,0,0,0">
                  <w:txbxContent>
                    <w:p w14:paraId="22F72C1C" w14:textId="77777777" w:rsidR="009203B6" w:rsidRDefault="000B3AF4" w:rsidP="001B79BA">
                      <w:pPr>
                        <w:tabs>
                          <w:tab w:val="clear" w:pos="567"/>
                          <w:tab w:val="left" w:pos="323"/>
                        </w:tabs>
                        <w:spacing w:line="240" w:lineRule="auto"/>
                        <w:jc w:val="center"/>
                        <w:rPr>
                          <w:sz w:val="14"/>
                        </w:rPr>
                      </w:pPr>
                      <w:r w:rsidRPr="009203B6">
                        <w:rPr>
                          <w:sz w:val="14"/>
                          <w:highlight w:val="lightGray"/>
                        </w:rPr>
                        <w:t>Choisir le site d’injection et mettre la peau à nu.</w:t>
                      </w:r>
                    </w:p>
                  </w:txbxContent>
                </v:textbox>
              </v:shape>
            </w:pict>
          </mc:Fallback>
        </mc:AlternateContent>
      </w:r>
      <w:r w:rsidR="004B260A" w:rsidRPr="00FB5D85">
        <w:t>Choisir le site d’injection et mettre la peau à nu.</w:t>
      </w:r>
    </w:p>
    <w:p w14:paraId="22F7247E" w14:textId="77777777" w:rsidR="00AA16B2" w:rsidRPr="00FB5D85" w:rsidRDefault="000B3AF4" w:rsidP="00AA16B2">
      <w:pPr>
        <w:pStyle w:val="ListParagraph"/>
        <w:spacing w:line="240" w:lineRule="auto"/>
        <w:ind w:left="1440"/>
        <w:rPr>
          <w:noProof/>
          <w:color w:val="000000" w:themeColor="text1"/>
          <w:szCs w:val="22"/>
        </w:rPr>
      </w:pPr>
      <w:r w:rsidRPr="00FB5D85">
        <w:rPr>
          <w:noProof/>
          <w:color w:val="000000" w:themeColor="text1"/>
          <w:szCs w:val="22"/>
          <w:lang w:eastAsia="fr-FR"/>
        </w:rPr>
        <mc:AlternateContent>
          <mc:Choice Requires="wps">
            <w:drawing>
              <wp:anchor distT="45720" distB="45720" distL="114300" distR="114300" simplePos="0" relativeHeight="251664384" behindDoc="0" locked="0" layoutInCell="1" allowOverlap="1" wp14:anchorId="22F72AF8" wp14:editId="22F72AF9">
                <wp:simplePos x="0" y="0"/>
                <wp:positionH relativeFrom="margin">
                  <wp:posOffset>2684486</wp:posOffset>
                </wp:positionH>
                <wp:positionV relativeFrom="paragraph">
                  <wp:posOffset>325272</wp:posOffset>
                </wp:positionV>
                <wp:extent cx="429904" cy="1850644"/>
                <wp:effectExtent l="0" t="0" r="8255" b="0"/>
                <wp:wrapNone/>
                <wp:docPr id="4"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22F72C1D" w14:textId="77777777" w:rsidR="009203B6" w:rsidRDefault="000B3AF4" w:rsidP="001B79BA">
                            <w:pPr>
                              <w:tabs>
                                <w:tab w:val="clear" w:pos="567"/>
                                <w:tab w:val="left" w:pos="323"/>
                              </w:tabs>
                              <w:spacing w:line="240" w:lineRule="auto"/>
                              <w:jc w:val="center"/>
                              <w:rPr>
                                <w:sz w:val="12"/>
                              </w:rPr>
                            </w:pPr>
                            <w:r>
                              <w:rPr>
                                <w:sz w:val="12"/>
                                <w:szCs w:val="12"/>
                              </w:rPr>
                              <w:t>Vue de derrière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AF8" id="Text Box 4" o:spid="_x0000_s1028" type="#_x0000_t202" style="position:absolute;left:0;text-align:left;margin-left:211.4pt;margin-top:25.6pt;width:33.85pt;height:145.7pt;z-index:25166438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Et1DCAIAAO0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N7mS84kPc3Xq/xmuUwpRHGJdujDewUdi0bJkYaa0MXp0YdYjSguLjGZB6PrvTYmHfBQ&#10;7QyykyAB7NOa0H9zM5b1Jb9dLVYJ2UKMT9rodCCBGt2VfJ3HNUomsvHO1sklCG1GmyoxdqInMjJy&#10;E4ZqYLou+SLGRrYqqM/EF8KoR/o/ZLSAPzjrSYsl99+PAhVn5oMlzqNwLwZejOpiCCsptOSBs9Hc&#10;hSTw1L67p1nsdaLpJfNUImkqsTfpP4r213Pyevml258AAAD//wMAUEsDBBQABgAIAAAAIQDQluxd&#10;4AAAAAoBAAAPAAAAZHJzL2Rvd25yZXYueG1sTI/BTsMwEETvSPyDtUjcqBOTVm2IUxUkEEcoRerR&#10;jZc4wl6H2E1Dvx5zguNoRjNvqvXkLBtxCJ0nCfksA4bUeN1RK2H39nizBBaiIq2sJ5TwjQHW9eVF&#10;pUrtT/SK4za2LJVQKJUEE2Nfch4ag06Fme+RkvfhB6dikkPL9aBOqdxZLrJswZ3qKC0Y1eODweZz&#10;e3QSVs/ju7H3e69pafLN/un89bI7S3l9NW3ugEWc4l8YfvETOtSJ6eCPpAOzEgohEnqUMM8FsBQo&#10;Vtkc2EHCbSEWwOuK/79Q/wAAAP//AwBQSwECLQAUAAYACAAAACEAtoM4kv4AAADhAQAAEwAAAAAA&#10;AAAAAAAAAAAAAAAAW0NvbnRlbnRfVHlwZXNdLnhtbFBLAQItABQABgAIAAAAIQA4/SH/1gAAAJQB&#10;AAALAAAAAAAAAAAAAAAAAC8BAABfcmVscy8ucmVsc1BLAQItABQABgAIAAAAIQAWEt1DCAIAAO0D&#10;AAAOAAAAAAAAAAAAAAAAAC4CAABkcnMvZTJvRG9jLnhtbFBLAQItABQABgAIAAAAIQDQluxd4AAA&#10;AAoBAAAPAAAAAAAAAAAAAAAAAGIEAABkcnMvZG93bnJldi54bWxQSwUGAAAAAAQABADzAAAAbwUA&#10;AAAA&#10;" stroked="f">
                <v:textbox style="mso-fit-shape-to-text:t" inset="0,0,0,0">
                  <w:txbxContent>
                    <w:p w14:paraId="22F72C1D" w14:textId="77777777" w:rsidR="009203B6" w:rsidRDefault="000B3AF4" w:rsidP="001B79BA">
                      <w:pPr>
                        <w:tabs>
                          <w:tab w:val="clear" w:pos="567"/>
                          <w:tab w:val="left" w:pos="323"/>
                        </w:tabs>
                        <w:spacing w:line="240" w:lineRule="auto"/>
                        <w:jc w:val="center"/>
                        <w:rPr>
                          <w:sz w:val="12"/>
                        </w:rPr>
                      </w:pPr>
                      <w:r>
                        <w:rPr>
                          <w:sz w:val="12"/>
                          <w:szCs w:val="12"/>
                        </w:rPr>
                        <w:t>Vue de derrière</w:t>
                      </w:r>
                    </w:p>
                  </w:txbxContent>
                </v:textbox>
                <w10:wrap anchorx="margin"/>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660288" behindDoc="0" locked="0" layoutInCell="1" allowOverlap="1" wp14:anchorId="22F72AFA" wp14:editId="22F72AFB">
                <wp:simplePos x="0" y="0"/>
                <wp:positionH relativeFrom="column">
                  <wp:posOffset>769344</wp:posOffset>
                </wp:positionH>
                <wp:positionV relativeFrom="paragraph">
                  <wp:posOffset>76448</wp:posOffset>
                </wp:positionV>
                <wp:extent cx="549137" cy="230588"/>
                <wp:effectExtent l="0" t="0" r="3810" b="0"/>
                <wp:wrapNone/>
                <wp:docPr id="14" name="Text Box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9137" cy="230588"/>
                        </a:xfrm>
                        <a:prstGeom prst="rect">
                          <a:avLst/>
                        </a:prstGeom>
                        <a:solidFill>
                          <a:srgbClr val="FFFFFF"/>
                        </a:solidFill>
                        <a:ln w="9525">
                          <a:noFill/>
                          <a:miter lim="800000"/>
                          <a:headEnd/>
                          <a:tailEnd/>
                        </a:ln>
                      </wps:spPr>
                      <wps:txbx>
                        <w:txbxContent>
                          <w:p w14:paraId="22F72C1E" w14:textId="77777777" w:rsidR="009203B6" w:rsidRPr="00156DA3" w:rsidRDefault="000B3AF4" w:rsidP="001B79BA">
                            <w:pPr>
                              <w:tabs>
                                <w:tab w:val="clear" w:pos="567"/>
                                <w:tab w:val="left" w:pos="323"/>
                              </w:tabs>
                              <w:spacing w:line="240" w:lineRule="auto"/>
                              <w:rPr>
                                <w:sz w:val="12"/>
                                <w:szCs w:val="12"/>
                              </w:rPr>
                            </w:pPr>
                            <w:r w:rsidRPr="009203B6">
                              <w:rPr>
                                <w:sz w:val="12"/>
                                <w:szCs w:val="12"/>
                                <w:highlight w:val="lightGray"/>
                              </w:rPr>
                              <w:t>Retirer le capuchon rouge.</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22F72AFA" id="Text Box 14" o:spid="_x0000_s1029" type="#_x0000_t202" style="position:absolute;left:0;text-align:left;margin-left:60.6pt;margin-top:6pt;width:43.25pt;height:18.15pt;z-index:2516602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YUTs/QEAANIDAAAOAAAAZHJzL2Uyb0RvYy54bWysU9uO0zAQfUfiHyy/06QthW7UdAVdipCW&#10;i7TwAY7tNBaOx4zdJsvXM3bacntD+MEa2zNnZs4cb27H3rKTxmDA1Xw+KznTToIy7lDzL5/3z9ac&#10;hSicEhacrvmjDvx2+/TJZvCVXkAHVmlkBOJCNfiadzH6qiiC7HQvwgy8dvTYAvYi0hEPhUIxEHpv&#10;i0VZvigGQOURpA6Bbu+mR77N+G2rZfzYtkFHZmtOtcW8Y96btBfbjagOKHxn5LkM8Q9V9MI4SnqF&#10;uhNRsCOav6B6IxECtHEmoS+gbY3UuQfqZl7+0c1DJ7zOvRA5wV9pCv8PVn44PfhPyOL4GkYaYG4i&#10;+HuQXwNzsOuEO+hXiDB0WihKPE+UFYMP1Tk0UR2qkECa4T0oGrI4RshAY4t9YoX6ZIROA3i8kq7H&#10;yCRdrp7fzJcvOZP0tFiWq/U6ZxDVJdhjiG819CwZNUeaaQYXp/sQUzGiurikXAGsUXtjbT7godlZ&#10;ZCdB89/ndUb/zc06NtT8ZrVYZWQHKT5LozeR9GlNX/N1mdakmETGG6eySxTGTjZVYt2ZnUTIRE0c&#10;m5EZVfNlik1kNaAeiS6ESY70fcjoAL9zNpAUax6+HQVqzuw7R5Qn3V4MvBjNxRBOUmjNI2eTuYtZ&#10;34mZlIyEkzk6izwp89dz9vr5Fbc/AAAA//8DAFBLAwQUAAYACAAAACEALQtwX90AAAAJAQAADwAA&#10;AGRycy9kb3ducmV2LnhtbEyPTU/CQBCG7yb+h82YeDGypRogtVuioDc9gITz0F3ahu5ss7ul5d87&#10;nOQ2b+bJ+5EvR9uKs/GhcaRgOklAGCqdbqhSsPv9el6ACBFJY+vIKLiYAMvi/i7HTLuBNua8jZVg&#10;EwoZKqhj7DIpQ1kbi2HiOkP8OzpvMbL0ldQeBza3rUyTZCYtNsQJNXZmVZvytO2tgtna98OGVk/r&#10;3ec3/nRVuv+47JV6fBjf30BEM8Z/GK71uToU3OngetJBtKzTacro9eBNDKTJfA7ioOB18QKyyOXt&#10;guIPAAD//wMAUEsBAi0AFAAGAAgAAAAhALaDOJL+AAAA4QEAABMAAAAAAAAAAAAAAAAAAAAAAFtD&#10;b250ZW50X1R5cGVzXS54bWxQSwECLQAUAAYACAAAACEAOP0h/9YAAACUAQAACwAAAAAAAAAAAAAA&#10;AAAvAQAAX3JlbHMvLnJlbHNQSwECLQAUAAYACAAAACEA3WFE7P0BAADSAwAADgAAAAAAAAAAAAAA&#10;AAAuAgAAZHJzL2Uyb0RvYy54bWxQSwECLQAUAAYACAAAACEALQtwX90AAAAJAQAADwAAAAAAAAAA&#10;AAAAAABXBAAAZHJzL2Rvd25yZXYueG1sUEsFBgAAAAAEAAQA8wAAAGEFAAAAAA==&#10;" stroked="f">
                <v:textbox inset="0,0,0,0">
                  <w:txbxContent>
                    <w:p w14:paraId="22F72C1E" w14:textId="77777777" w:rsidR="009203B6" w:rsidRPr="00156DA3" w:rsidRDefault="000B3AF4" w:rsidP="001B79BA">
                      <w:pPr>
                        <w:tabs>
                          <w:tab w:val="clear" w:pos="567"/>
                          <w:tab w:val="left" w:pos="323"/>
                        </w:tabs>
                        <w:spacing w:line="240" w:lineRule="auto"/>
                        <w:rPr>
                          <w:sz w:val="12"/>
                          <w:szCs w:val="12"/>
                        </w:rPr>
                      </w:pPr>
                      <w:r w:rsidRPr="009203B6">
                        <w:rPr>
                          <w:sz w:val="12"/>
                          <w:szCs w:val="12"/>
                          <w:highlight w:val="lightGray"/>
                        </w:rPr>
                        <w:t>Retirer le capuchon rouge.</w:t>
                      </w:r>
                    </w:p>
                  </w:txbxContent>
                </v:textbox>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668480" behindDoc="0" locked="0" layoutInCell="1" allowOverlap="1" wp14:anchorId="22F72AFC" wp14:editId="22F72AFD">
                <wp:simplePos x="0" y="0"/>
                <wp:positionH relativeFrom="column">
                  <wp:posOffset>1821824</wp:posOffset>
                </wp:positionH>
                <wp:positionV relativeFrom="paragraph">
                  <wp:posOffset>995926</wp:posOffset>
                </wp:positionV>
                <wp:extent cx="1357952" cy="1844294"/>
                <wp:effectExtent l="0" t="0" r="0" b="6350"/>
                <wp:wrapNone/>
                <wp:docPr id="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22F72C1F" w14:textId="77777777" w:rsidR="009203B6" w:rsidRDefault="000B3AF4" w:rsidP="001B79BA">
                            <w:pPr>
                              <w:tabs>
                                <w:tab w:val="clear" w:pos="567"/>
                                <w:tab w:val="left" w:pos="323"/>
                              </w:tabs>
                              <w:spacing w:line="240" w:lineRule="auto"/>
                              <w:jc w:val="center"/>
                              <w:rPr>
                                <w:sz w:val="16"/>
                              </w:rPr>
                            </w:pPr>
                            <w:r>
                              <w:rPr>
                                <w:sz w:val="16"/>
                                <w:szCs w:val="16"/>
                              </w:rPr>
                              <w:t>Bas de l’abdomen, partie externe de la cuisse ou partie externe du haut du bras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AFC" id="Text Box 6" o:spid="_x0000_s1030" type="#_x0000_t202" style="position:absolute;left:0;text-align:left;margin-left:143.45pt;margin-top:78.4pt;width:106.95pt;height:145.2pt;z-index:25166848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IOEyBwIAAO4DAAAOAAAAZHJzL2Uyb0RvYy54bWysU9uO0zAQfUfiHyy/06SlhW7UdLV0KUJa&#10;LtLCBziO01g4HjN2m5SvZ+ykXS5viDxY49hzZs6Z483t0Bl2Uug12JLPZzlnykqotT2U/OuX/Ys1&#10;Zz4IWwsDVpX8rDy/3T5/tuldoRbQgqkVMgKxvuhdydsQXJFlXraqE34GTlk6bAA7EWiLh6xG0RN6&#10;Z7JFnr/KesDaIUjlPf29Hw/5NuE3jZLhU9N4FZgpOfUW0oppreKabTeiOKBwrZZTG+IfuuiEtlT0&#10;CnUvgmBH1H9BdVoieGjCTEKXQdNoqRIHYjPP/2Dz2AqnEhcSx7urTP7/wcqPp0f3GVkY3sBAA0wk&#10;vHsA+c0zC7tW2IO6Q4S+VaKmwvMoWdY7X0ypUWpf+AhS9R+gpiGLY4AENDTYRVWIJyN0GsD5Kroa&#10;ApOx5MvV65vVgjNJZ/P1crm4WaYaorikO/ThnYKOxaDkSFNN8OL04ENsRxSXK7GaB6PrvTYmbfBQ&#10;7QyykyAH7NM3of92zVjWl5z6WCVkCzE/maPTgRxqdFfydR6/0TNRjre2TleC0GaMqRNjJ32iJKM4&#10;YagGpuuSJ2JRrgrqMwmGMBqSHhAFLeAPznoyY8n996NAxZl5b0n06NxLgJegugTCSkoteeBsDHch&#10;OTzRd3c0jL1OMj1VnlokUyX1pgcQXfvrPt16eqbbnwAAAP//AwBQSwMEFAAGAAgAAAAhAN2SCSHg&#10;AAAACwEAAA8AAABkcnMvZG93bnJldi54bWxMj8FOwzAQRO9I/IO1SNyo3agNaYhTFSQQRyhF6tGN&#10;TRxhr0PspqFfz3KC247maXamWk/esdEMsQsoYT4TwAw2QXfYSti9Pd4UwGJSqJULaCR8mwjr+vKi&#10;UqUOJ3w14za1jEIwlkqCTakvOY+NNV7FWegNkvcRBq8SyaHlelAnCveOZ0Lk3KsO6YNVvXmwpvnc&#10;Hr2E1fP4bt39Pmgs7Hyzfzp/vezOUl5fTZs7YMlM6Q+G3/pUHWrqdAhH1JE5CVmRrwglY5nTBiKW&#10;QtBxkLBY3GbA64r/31D/AAAA//8DAFBLAQItABQABgAIAAAAIQC2gziS/gAAAOEBAAATAAAAAAAA&#10;AAAAAAAAAAAAAABbQ29udGVudF9UeXBlc10ueG1sUEsBAi0AFAAGAAgAAAAhADj9If/WAAAAlAEA&#10;AAsAAAAAAAAAAAAAAAAALwEAAF9yZWxzLy5yZWxzUEsBAi0AFAAGAAgAAAAhAJ4g4TIHAgAA7gMA&#10;AA4AAAAAAAAAAAAAAAAALgIAAGRycy9lMm9Eb2MueG1sUEsBAi0AFAAGAAgAAAAhAN2SCSHgAAAA&#10;CwEAAA8AAAAAAAAAAAAAAAAAYQQAAGRycy9kb3ducmV2LnhtbFBLBQYAAAAABAAEAPMAAABuBQAA&#10;AAA=&#10;" stroked="f">
                <v:textbox style="mso-fit-shape-to-text:t" inset="0,0,0,0">
                  <w:txbxContent>
                    <w:p w14:paraId="22F72C1F" w14:textId="77777777" w:rsidR="009203B6" w:rsidRDefault="000B3AF4" w:rsidP="001B79BA">
                      <w:pPr>
                        <w:tabs>
                          <w:tab w:val="clear" w:pos="567"/>
                          <w:tab w:val="left" w:pos="323"/>
                        </w:tabs>
                        <w:spacing w:line="240" w:lineRule="auto"/>
                        <w:jc w:val="center"/>
                        <w:rPr>
                          <w:sz w:val="16"/>
                        </w:rPr>
                      </w:pPr>
                      <w:r>
                        <w:rPr>
                          <w:sz w:val="16"/>
                          <w:szCs w:val="16"/>
                        </w:rPr>
                        <w:t>Bas de l’abdomen, partie externe de la cuisse ou partie externe du haut du bras</w:t>
                      </w:r>
                    </w:p>
                  </w:txbxContent>
                </v:textbox>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662336" behindDoc="0" locked="0" layoutInCell="1" allowOverlap="1" wp14:anchorId="22F72AFE" wp14:editId="22F72AFF">
                <wp:simplePos x="0" y="0"/>
                <wp:positionH relativeFrom="column">
                  <wp:posOffset>1902555</wp:posOffset>
                </wp:positionH>
                <wp:positionV relativeFrom="paragraph">
                  <wp:posOffset>304743</wp:posOffset>
                </wp:positionV>
                <wp:extent cx="429904" cy="1850644"/>
                <wp:effectExtent l="0" t="0" r="8255" b="0"/>
                <wp:wrapNone/>
                <wp:docPr id="19" name="Text Box 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22F72C20" w14:textId="77777777" w:rsidR="009203B6" w:rsidRDefault="000B3AF4" w:rsidP="001B79BA">
                            <w:pPr>
                              <w:tabs>
                                <w:tab w:val="clear" w:pos="567"/>
                                <w:tab w:val="left" w:pos="323"/>
                              </w:tabs>
                              <w:spacing w:line="240" w:lineRule="auto"/>
                              <w:jc w:val="center"/>
                              <w:rPr>
                                <w:sz w:val="12"/>
                              </w:rPr>
                            </w:pPr>
                            <w:r>
                              <w:rPr>
                                <w:sz w:val="12"/>
                                <w:szCs w:val="12"/>
                              </w:rPr>
                              <w:t>Vue de devant</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AFE" id="Text Box 19" o:spid="_x0000_s1031" type="#_x0000_t202" style="position:absolute;left:0;text-align:left;margin-left:149.8pt;margin-top:24pt;width:33.85pt;height:145.7pt;z-index:25166233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10wCAIAAO0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N7mS84kPc3Xq/xmuUwpRHGJdujDewUdi0bJkYaa0MXp0YdYjSguLjGZB6PrvTYmHfBQ&#10;7QyykyAB7NOa0H9zM5b1Jb9dLVYJ2UKMT9rodCCBGt2VfJ3HNUomsvHO1sklCG1GmyoxdqInMjJy&#10;E4ZqYLou+SrGRrYqqM/EF8KoR/o/ZLSAPzjrSYsl99+PAhVn5oMlzqNwLwZejOpiCCsptOSBs9Hc&#10;hSTw1L67p1nsdaLpJfNUImkqsTfpP4r213Pyevml258AAAD//wMAUEsDBBQABgAIAAAAIQCxc4Tu&#10;4AAAAAoBAAAPAAAAZHJzL2Rvd25yZXYueG1sTI/BTsMwDIbvSLxDZCRuLN06lbY0nQYSiCOMIe2Y&#10;NVlTLXFKk3VlT485wc2WP/3+/mo1OctGPYTOo4D5LAGmsfGqw1bA9uP5LgcWokQlrUct4FsHWNXX&#10;V5UslT/jux43sWUUgqGUAkyMfcl5aIx2Msx8r5FuBz84GWkdWq4GeaZwZ/kiSTLuZIf0wchePxnd&#10;HDcnJ6B4HT+Nfdx5hbmZr3cvl6+37UWI25tp/QAs6in+wfCrT+pQk9Pen1AFZgUsiiIjVMAyp04E&#10;pNl9CmxPQ1osgdcV/1+h/gEAAP//AwBQSwECLQAUAAYACAAAACEAtoM4kv4AAADhAQAAEwAAAAAA&#10;AAAAAAAAAAAAAAAAW0NvbnRlbnRfVHlwZXNdLnhtbFBLAQItABQABgAIAAAAIQA4/SH/1gAAAJQB&#10;AAALAAAAAAAAAAAAAAAAAC8BAABfcmVscy8ucmVsc1BLAQItABQABgAIAAAAIQCh+10wCAIAAO0D&#10;AAAOAAAAAAAAAAAAAAAAAC4CAABkcnMvZTJvRG9jLnhtbFBLAQItABQABgAIAAAAIQCxc4Tu4AAA&#10;AAoBAAAPAAAAAAAAAAAAAAAAAGIEAABkcnMvZG93bnJldi54bWxQSwUGAAAAAAQABADzAAAAbwUA&#10;AAAA&#10;" stroked="f">
                <v:textbox style="mso-fit-shape-to-text:t" inset="0,0,0,0">
                  <w:txbxContent>
                    <w:p w14:paraId="22F72C20" w14:textId="77777777" w:rsidR="009203B6" w:rsidRDefault="000B3AF4" w:rsidP="001B79BA">
                      <w:pPr>
                        <w:tabs>
                          <w:tab w:val="clear" w:pos="567"/>
                          <w:tab w:val="left" w:pos="323"/>
                        </w:tabs>
                        <w:spacing w:line="240" w:lineRule="auto"/>
                        <w:jc w:val="center"/>
                        <w:rPr>
                          <w:sz w:val="12"/>
                        </w:rPr>
                      </w:pPr>
                      <w:r>
                        <w:rPr>
                          <w:sz w:val="12"/>
                          <w:szCs w:val="12"/>
                        </w:rPr>
                        <w:t>Vue de devant</w:t>
                      </w:r>
                    </w:p>
                  </w:txbxContent>
                </v:textbox>
              </v:shape>
            </w:pict>
          </mc:Fallback>
        </mc:AlternateContent>
      </w:r>
      <w:r w:rsidRPr="00FB5D85">
        <w:rPr>
          <w:noProof/>
          <w:color w:val="000000" w:themeColor="text1"/>
          <w:lang w:eastAsia="fr-FR"/>
        </w:rPr>
        <w:drawing>
          <wp:inline distT="0" distB="0" distL="0" distR="0" wp14:anchorId="22F72B00" wp14:editId="22F72B01">
            <wp:extent cx="722821" cy="1136650"/>
            <wp:effectExtent l="0" t="0" r="1270" b="635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2040315" name=""/>
                    <pic:cNvPicPr/>
                  </pic:nvPicPr>
                  <pic:blipFill>
                    <a:blip r:embed="rId11"/>
                    <a:stretch>
                      <a:fillRect/>
                    </a:stretch>
                  </pic:blipFill>
                  <pic:spPr>
                    <a:xfrm>
                      <a:off x="0" y="0"/>
                      <a:ext cx="724260" cy="1138913"/>
                    </a:xfrm>
                    <a:prstGeom prst="rect">
                      <a:avLst/>
                    </a:prstGeom>
                  </pic:spPr>
                </pic:pic>
              </a:graphicData>
            </a:graphic>
          </wp:inline>
        </w:drawing>
      </w:r>
      <w:r w:rsidRPr="00FB5D85">
        <w:rPr>
          <w:color w:val="000000" w:themeColor="text1"/>
        </w:rPr>
        <w:t xml:space="preserve"> </w:t>
      </w:r>
      <w:r w:rsidRPr="00FB5D85">
        <w:rPr>
          <w:noProof/>
          <w:lang w:eastAsia="fr-FR"/>
        </w:rPr>
        <w:drawing>
          <wp:inline distT="0" distB="0" distL="0" distR="0" wp14:anchorId="22F72B02" wp14:editId="22F72B03">
            <wp:extent cx="1677562" cy="1193800"/>
            <wp:effectExtent l="0" t="0" r="0" b="6350"/>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4481076" name=""/>
                    <pic:cNvPicPr/>
                  </pic:nvPicPr>
                  <pic:blipFill>
                    <a:blip r:embed="rId12"/>
                    <a:srcRect r="2494"/>
                    <a:stretch>
                      <a:fillRect/>
                    </a:stretch>
                  </pic:blipFill>
                  <pic:spPr bwMode="auto">
                    <a:xfrm>
                      <a:off x="0" y="0"/>
                      <a:ext cx="1685837" cy="1199688"/>
                    </a:xfrm>
                    <a:prstGeom prst="rect">
                      <a:avLst/>
                    </a:prstGeom>
                    <a:ln>
                      <a:noFill/>
                    </a:ln>
                    <a:extLst>
                      <a:ext uri="{53640926-AAD7-44D8-BBD7-CCE9431645EC}">
                        <a14:shadowObscured xmlns:a14="http://schemas.microsoft.com/office/drawing/2010/main"/>
                      </a:ext>
                    </a:extLst>
                  </pic:spPr>
                </pic:pic>
              </a:graphicData>
            </a:graphic>
          </wp:inline>
        </w:drawing>
      </w:r>
    </w:p>
    <w:p w14:paraId="22F7247F" w14:textId="77777777" w:rsidR="00AA16B2" w:rsidRPr="00FB5D85" w:rsidRDefault="000B3AF4" w:rsidP="009B23D3">
      <w:pPr>
        <w:pStyle w:val="ListParagraph"/>
        <w:numPr>
          <w:ilvl w:val="0"/>
          <w:numId w:val="6"/>
        </w:numPr>
        <w:spacing w:line="240" w:lineRule="auto"/>
        <w:rPr>
          <w:noProof/>
          <w:szCs w:val="22"/>
        </w:rPr>
      </w:pPr>
      <w:r w:rsidRPr="00FB5D85">
        <w:t>Injecter</w:t>
      </w:r>
    </w:p>
    <w:p w14:paraId="22F72480" w14:textId="77777777" w:rsidR="00AA16B2" w:rsidRPr="00FB5D85" w:rsidRDefault="000B3AF4" w:rsidP="009B23D3">
      <w:pPr>
        <w:pStyle w:val="ListParagraph"/>
        <w:numPr>
          <w:ilvl w:val="1"/>
          <w:numId w:val="6"/>
        </w:numPr>
        <w:spacing w:line="240" w:lineRule="auto"/>
        <w:rPr>
          <w:noProof/>
          <w:szCs w:val="22"/>
        </w:rPr>
      </w:pPr>
      <w:r w:rsidRPr="00FB5D85">
        <w:rPr>
          <w:b/>
          <w:bCs/>
        </w:rPr>
        <w:t>Appuyer</w:t>
      </w:r>
      <w:r w:rsidRPr="00FB5D85">
        <w:t xml:space="preserve"> sur la peau pour commencer.</w:t>
      </w:r>
    </w:p>
    <w:p w14:paraId="22F72481" w14:textId="77777777" w:rsidR="00AA16B2" w:rsidRPr="00FB5D85" w:rsidRDefault="000B3AF4" w:rsidP="009B23D3">
      <w:pPr>
        <w:pStyle w:val="ListParagraph"/>
        <w:numPr>
          <w:ilvl w:val="1"/>
          <w:numId w:val="6"/>
        </w:numPr>
        <w:spacing w:line="240" w:lineRule="auto"/>
        <w:rPr>
          <w:noProof/>
          <w:szCs w:val="22"/>
        </w:rPr>
      </w:pPr>
      <w:r w:rsidRPr="00FB5D85">
        <w:rPr>
          <w:b/>
          <w:bCs/>
        </w:rPr>
        <w:t>Maintenir</w:t>
      </w:r>
      <w:r w:rsidRPr="00FB5D85">
        <w:t xml:space="preserve"> appuyé pendant 5 secondes.</w:t>
      </w:r>
    </w:p>
    <w:p w14:paraId="22F72482" w14:textId="77777777" w:rsidR="00AA16B2" w:rsidRPr="00FB5D85" w:rsidRDefault="000B3AF4" w:rsidP="009B23D3">
      <w:pPr>
        <w:pStyle w:val="ListParagraph"/>
        <w:numPr>
          <w:ilvl w:val="1"/>
          <w:numId w:val="6"/>
        </w:numPr>
        <w:spacing w:line="240" w:lineRule="auto"/>
        <w:rPr>
          <w:noProof/>
          <w:szCs w:val="22"/>
        </w:rPr>
      </w:pPr>
      <w:r w:rsidRPr="00FB5D85">
        <w:rPr>
          <w:b/>
          <w:bCs/>
        </w:rPr>
        <w:t xml:space="preserve">Attendre </w:t>
      </w:r>
      <w:r w:rsidRPr="00FB5D85">
        <w:t>que la fenêtre devienne rouge.</w:t>
      </w:r>
    </w:p>
    <w:p w14:paraId="22F72483" w14:textId="77777777" w:rsidR="00AA16B2" w:rsidRPr="00FB5D85" w:rsidRDefault="00AA16B2" w:rsidP="00AA16B2">
      <w:pPr>
        <w:pStyle w:val="ListParagraph"/>
        <w:spacing w:line="240" w:lineRule="auto"/>
        <w:ind w:left="1440"/>
        <w:rPr>
          <w:noProof/>
          <w:szCs w:val="22"/>
        </w:rPr>
      </w:pPr>
    </w:p>
    <w:p w14:paraId="22F72484" w14:textId="77777777" w:rsidR="00AA16B2" w:rsidRDefault="000B3AF4" w:rsidP="00AA16B2">
      <w:pPr>
        <w:pStyle w:val="ListParagraph"/>
        <w:spacing w:line="240" w:lineRule="auto"/>
        <w:ind w:left="1440"/>
        <w:rPr>
          <w:color w:val="000000" w:themeColor="text1"/>
        </w:rPr>
      </w:pPr>
      <w:r w:rsidRPr="00FB5D85">
        <w:rPr>
          <w:noProof/>
          <w:color w:val="000000" w:themeColor="text1"/>
          <w:lang w:eastAsia="fr-FR"/>
        </w:rPr>
        <mc:AlternateContent>
          <mc:Choice Requires="wps">
            <w:drawing>
              <wp:anchor distT="45720" distB="45720" distL="114300" distR="114300" simplePos="0" relativeHeight="251680768" behindDoc="0" locked="0" layoutInCell="1" allowOverlap="1" wp14:anchorId="22F72B04" wp14:editId="22F72B05">
                <wp:simplePos x="0" y="0"/>
                <wp:positionH relativeFrom="column">
                  <wp:posOffset>1316355</wp:posOffset>
                </wp:positionH>
                <wp:positionV relativeFrom="paragraph">
                  <wp:posOffset>974794</wp:posOffset>
                </wp:positionV>
                <wp:extent cx="1407381" cy="1850644"/>
                <wp:effectExtent l="0" t="0" r="2540" b="0"/>
                <wp:wrapNone/>
                <wp:docPr id="25"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07381" cy="1850644"/>
                        </a:xfrm>
                        <a:prstGeom prst="rect">
                          <a:avLst/>
                        </a:prstGeom>
                        <a:solidFill>
                          <a:srgbClr val="FFFFFF"/>
                        </a:solidFill>
                        <a:ln w="9525">
                          <a:noFill/>
                          <a:miter lim="800000"/>
                          <a:headEnd/>
                          <a:tailEnd/>
                        </a:ln>
                      </wps:spPr>
                      <wps:txbx>
                        <w:txbxContent>
                          <w:p w14:paraId="22F72C21" w14:textId="77777777" w:rsidR="009203B6" w:rsidRDefault="000B3AF4" w:rsidP="001B79BA">
                            <w:pPr>
                              <w:tabs>
                                <w:tab w:val="clear" w:pos="567"/>
                                <w:tab w:val="left" w:pos="323"/>
                              </w:tabs>
                              <w:spacing w:line="240" w:lineRule="auto"/>
                              <w:jc w:val="center"/>
                              <w:rPr>
                                <w:sz w:val="12"/>
                              </w:rPr>
                            </w:pPr>
                            <w:r w:rsidRPr="009203B6">
                              <w:rPr>
                                <w:sz w:val="12"/>
                                <w:szCs w:val="12"/>
                                <w:highlight w:val="lightGray"/>
                              </w:rPr>
                              <w:t>Retirer le stylo du site d’injection à la verticale.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04" id="Text Box 25" o:spid="_x0000_s1032" type="#_x0000_t202" style="position:absolute;left:0;text-align:left;margin-left:103.65pt;margin-top:76.75pt;width:110.8pt;height:145.7pt;z-index:25168076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8iorCAIAAO4DAAAOAAAAZHJzL2Uyb0RvYy54bWysU9uO0zAQfUfiHyy/06SlLSVqulq6FCEt&#10;F2nhAxzHaSwcjxm7TZavZ+ykXS5vCD9YY3vmzMyZ4+3N0Bl2Vug12JLPZzlnykqotT2W/OuXw4sN&#10;Zz4IWwsDVpX8UXl+s3v+bNu7Qi2gBVMrZARifdG7krchuCLLvGxVJ/wMnLL02AB2ItARj1mNoif0&#10;zmSLPF9nPWDtEKTynm7vxke+S/hNo2T41DReBWZKTrWFtGPaq7hnu60ojihcq+VUhviHKjqhLSW9&#10;Qt2JINgJ9V9QnZYIHpowk9Bl0DRaqtQDdTPP/+jmoRVOpV6IHO+uNPn/Bys/nh/cZ2RheAMDDTA1&#10;4d09yG+eWdi3wh7VLSL0rRI1JZ5HyrLe+WIKjVT7wkeQqv8ANQ1ZnAIkoKHBLrJCfTJCpwE8XklX&#10;Q2Ayplzmr15u5pxJeptvVvl6uUw5RHEJd+jDOwUdi0bJkaaa4MX53odYjiguLjGbB6PrgzYmHfBY&#10;7Q2ysyAFHNKa0H9zM5b1JX+9WqwSsoUYn8TR6UAKNbor+SaPa9RMpOOtrZNLENqMNlVi7MRPpGQk&#10;JwzVwHRd8nWMjXRVUD8SYQijIOkDkdEC/uCsJzGW3H8/CVScmfeWSI/KvRh4MaqLIayk0JIHzkZz&#10;H5LCU/vuloZx0Immp8xTiSSqxN70AaJqfz0nr6dvuvsJAAD//wMAUEsDBBQABgAIAAAAIQDKMp/x&#10;4QAAAAsBAAAPAAAAZHJzL2Rvd25yZXYueG1sTI/BTsMwDIbvSLxDZCRuLF3XQVuaTgMJxHGMIe2Y&#10;NaGpSJzSZF3Z02NOcLP1f/r9uVpNzrJRD6HzKGA+S4BpbLzqsBWwe3u6yYGFKFFJ61EL+NYBVvXl&#10;RSVL5U/4qsdtbBmVYCilABNjX3IeGqOdDDPfa6Tsww9ORlqHlqtBnqjcWZ4myS13skO6YGSvH41u&#10;PrdHJ6B4Gd+Nfdh7hbmZr/fP56/N7izE9dW0vgcW9RT/YPjVJ3Woyengj6gCswLS5G5BKAXLxRIY&#10;EVmaF8AONGRZAbyu+P8f6h8AAAD//wMAUEsBAi0AFAAGAAgAAAAhALaDOJL+AAAA4QEAABMAAAAA&#10;AAAAAAAAAAAAAAAAAFtDb250ZW50X1R5cGVzXS54bWxQSwECLQAUAAYACAAAACEAOP0h/9YAAACU&#10;AQAACwAAAAAAAAAAAAAAAAAvAQAAX3JlbHMvLnJlbHNQSwECLQAUAAYACAAAACEAl/IqKwgCAADu&#10;AwAADgAAAAAAAAAAAAAAAAAuAgAAZHJzL2Uyb0RvYy54bWxQSwECLQAUAAYACAAAACEAyjKf8eEA&#10;AAALAQAADwAAAAAAAAAAAAAAAABiBAAAZHJzL2Rvd25yZXYueG1sUEsFBgAAAAAEAAQA8wAAAHAF&#10;AAAAAA==&#10;" stroked="f">
                <v:textbox style="mso-fit-shape-to-text:t" inset="0,0,0,0">
                  <w:txbxContent>
                    <w:p w14:paraId="22F72C21" w14:textId="77777777" w:rsidR="009203B6" w:rsidRDefault="000B3AF4" w:rsidP="001B79BA">
                      <w:pPr>
                        <w:tabs>
                          <w:tab w:val="clear" w:pos="567"/>
                          <w:tab w:val="left" w:pos="323"/>
                        </w:tabs>
                        <w:spacing w:line="240" w:lineRule="auto"/>
                        <w:jc w:val="center"/>
                        <w:rPr>
                          <w:sz w:val="12"/>
                        </w:rPr>
                      </w:pPr>
                      <w:r w:rsidRPr="009203B6">
                        <w:rPr>
                          <w:sz w:val="12"/>
                          <w:szCs w:val="12"/>
                          <w:highlight w:val="lightGray"/>
                        </w:rPr>
                        <w:t>Retirer le stylo du site d’injection à la verticale.</w:t>
                      </w:r>
                    </w:p>
                  </w:txbxContent>
                </v:textbox>
              </v:shape>
            </w:pict>
          </mc:Fallback>
        </mc:AlternateContent>
      </w:r>
      <w:r w:rsidRPr="00FB5D85">
        <w:rPr>
          <w:noProof/>
          <w:color w:val="000000" w:themeColor="text1"/>
          <w:lang w:eastAsia="fr-FR"/>
        </w:rPr>
        <mc:AlternateContent>
          <mc:Choice Requires="wps">
            <w:drawing>
              <wp:anchor distT="45720" distB="45720" distL="114300" distR="114300" simplePos="0" relativeHeight="251678720" behindDoc="0" locked="0" layoutInCell="1" allowOverlap="1" wp14:anchorId="22F72B06" wp14:editId="22F72B07">
                <wp:simplePos x="0" y="0"/>
                <wp:positionH relativeFrom="margin">
                  <wp:posOffset>2449981</wp:posOffset>
                </wp:positionH>
                <wp:positionV relativeFrom="paragraph">
                  <wp:posOffset>5715</wp:posOffset>
                </wp:positionV>
                <wp:extent cx="602653" cy="1844294"/>
                <wp:effectExtent l="0" t="0" r="6985" b="6350"/>
                <wp:wrapNone/>
                <wp:docPr id="7"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2653" cy="1844294"/>
                        </a:xfrm>
                        <a:prstGeom prst="rect">
                          <a:avLst/>
                        </a:prstGeom>
                        <a:solidFill>
                          <a:srgbClr val="FFFFFF"/>
                        </a:solidFill>
                        <a:ln w="9525">
                          <a:noFill/>
                          <a:miter lim="800000"/>
                          <a:headEnd/>
                          <a:tailEnd/>
                        </a:ln>
                      </wps:spPr>
                      <wps:txbx>
                        <w:txbxContent>
                          <w:p w14:paraId="22F72C22" w14:textId="77777777" w:rsidR="009203B6" w:rsidRPr="00156DA3" w:rsidRDefault="000B3AF4" w:rsidP="001B79BA">
                            <w:pPr>
                              <w:tabs>
                                <w:tab w:val="clear" w:pos="567"/>
                                <w:tab w:val="left" w:pos="323"/>
                              </w:tabs>
                              <w:spacing w:line="240" w:lineRule="auto"/>
                              <w:jc w:val="center"/>
                              <w:rPr>
                                <w:sz w:val="12"/>
                              </w:rPr>
                            </w:pPr>
                            <w:r w:rsidRPr="009203B6">
                              <w:rPr>
                                <w:b/>
                                <w:bCs/>
                                <w:sz w:val="12"/>
                                <w:szCs w:val="12"/>
                                <w:highlight w:val="lightGray"/>
                              </w:rPr>
                              <w:t xml:space="preserve">Attendre </w:t>
                            </w:r>
                            <w:r w:rsidRPr="009203B6">
                              <w:rPr>
                                <w:sz w:val="12"/>
                                <w:szCs w:val="12"/>
                                <w:highlight w:val="lightGray"/>
                              </w:rPr>
                              <w:t>que la fenêtre devienne rouge.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06" id="Text Box 7" o:spid="_x0000_s1033" type="#_x0000_t202" style="position:absolute;left:0;text-align:left;margin-left:192.9pt;margin-top:.45pt;width:47.45pt;height:145.2pt;z-index:25167872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auEyCAIAAO0DAAAOAAAAZHJzL2Uyb0RvYy54bWysU9uO2yAQfa/Uf0C8N3bSJM1acVbbbFNV&#10;2l6kbT+AYByjYoYOJHb69TtgJ9vLW1Ue0AAzZ2bOHNa3fWvYSaHXYEs+neScKSuh0vZQ8m9fd69W&#10;nPkgbCUMWFXys/L8dvPyxbpzhZpBA6ZSyAjE+qJzJW9CcEWWedmoVvgJOGXpsQZsRaAjHrIKRUfo&#10;rclmeb7MOsDKIUjlPd3eD498k/DrWsnwua69CsyUnGoLace07+OebdaiOKBwjZZjGeIfqmiFtpT0&#10;CnUvgmBH1H9BtVoieKjDREKbQV1rqVIP1M00/6Obx0Y4lXohcry70uT/H6z8dHp0X5CF/i30NMDU&#10;hHcPIL97ZmHbCHtQd4jQNUpUlHgaKcs654sxNFLtCx9B9t1HqGjI4hggAfU1tpEV6pMROg3gfCVd&#10;9YFJulzms+XiNWeSnqar+Xx2M08pRHGJdujDewUti0bJkYaa0MXpwYdYjSguLjGZB6OrnTYmHfCw&#10;3xpkJ0EC2KU1ov/mZizrSn6zmC0SsoUYn7TR6kACNbot+SqPa5BMZOOdrZJLENoMNlVi7EhPZGTg&#10;JvT7numq5G9ibGRrD9WZ+EIY9Ej/h4wG8CdnHWmx5P7HUaDizHywxHkU7sXAi7G/GMJKCi154Gww&#10;tyEJPLXv7mgWO51oes48lkiaSuyN+o+i/fWcvJ5/6eYJAAD//wMAUEsDBBQABgAIAAAAIQA4iad5&#10;3gAAAAgBAAAPAAAAZHJzL2Rvd25yZXYueG1sTI/BTsMwEETvSPyDtUjcqJMWaBriVAUJxLGUVurR&#10;jZc4Il6H2E1Dv57lBMfVjN68LZaja8WAfWg8KUgnCQikypuGagXb9+ebDESImoxuPaGCbwywLC8v&#10;Cp0bf6I3HDaxFgyhkGsFNsYulzJUFp0OE98hcfbhe6cjn30tTa9PDHetnCbJvXS6IV6wusMni9Xn&#10;5ugULF6HnW0f995QZtPV/uX8td6elbq+GlcPICKO8a8Mv/qsDiU7HfyRTBCtgll2x+qRYSA4vs2S&#10;OYiDgukinYEsC/n/gfIHAAD//wMAUEsBAi0AFAAGAAgAAAAhALaDOJL+AAAA4QEAABMAAAAAAAAA&#10;AAAAAAAAAAAAAFtDb250ZW50X1R5cGVzXS54bWxQSwECLQAUAAYACAAAACEAOP0h/9YAAACUAQAA&#10;CwAAAAAAAAAAAAAAAAAvAQAAX3JlbHMvLnJlbHNQSwECLQAUAAYACAAAACEAK2rhMggCAADtAwAA&#10;DgAAAAAAAAAAAAAAAAAuAgAAZHJzL2Uyb0RvYy54bWxQSwECLQAUAAYACAAAACEAOImned4AAAAI&#10;AQAADwAAAAAAAAAAAAAAAABiBAAAZHJzL2Rvd25yZXYueG1sUEsFBgAAAAAEAAQA8wAAAG0FAAAA&#10;AA==&#10;" stroked="f">
                <v:textbox style="mso-fit-shape-to-text:t" inset="0,0,0,0">
                  <w:txbxContent>
                    <w:p w14:paraId="22F72C22" w14:textId="77777777" w:rsidR="009203B6" w:rsidRPr="00156DA3" w:rsidRDefault="000B3AF4" w:rsidP="001B79BA">
                      <w:pPr>
                        <w:tabs>
                          <w:tab w:val="clear" w:pos="567"/>
                          <w:tab w:val="left" w:pos="323"/>
                        </w:tabs>
                        <w:spacing w:line="240" w:lineRule="auto"/>
                        <w:jc w:val="center"/>
                        <w:rPr>
                          <w:sz w:val="12"/>
                        </w:rPr>
                      </w:pPr>
                      <w:r w:rsidRPr="009203B6">
                        <w:rPr>
                          <w:b/>
                          <w:bCs/>
                          <w:sz w:val="12"/>
                          <w:szCs w:val="12"/>
                          <w:highlight w:val="lightGray"/>
                        </w:rPr>
                        <w:t xml:space="preserve">Attendre </w:t>
                      </w:r>
                      <w:r w:rsidRPr="009203B6">
                        <w:rPr>
                          <w:sz w:val="12"/>
                          <w:szCs w:val="12"/>
                          <w:highlight w:val="lightGray"/>
                        </w:rPr>
                        <w:t>que la fenêtre devienne rouge.</w:t>
                      </w:r>
                    </w:p>
                  </w:txbxContent>
                </v:textbox>
                <w10:wrap anchorx="margin"/>
              </v:shape>
            </w:pict>
          </mc:Fallback>
        </mc:AlternateContent>
      </w:r>
      <w:r w:rsidRPr="00FB5D85">
        <w:rPr>
          <w:noProof/>
          <w:color w:val="000000" w:themeColor="text1"/>
          <w:lang w:eastAsia="fr-FR"/>
        </w:rPr>
        <mc:AlternateContent>
          <mc:Choice Requires="wps">
            <w:drawing>
              <wp:anchor distT="45720" distB="45720" distL="114300" distR="114300" simplePos="0" relativeHeight="251674624" behindDoc="0" locked="0" layoutInCell="1" allowOverlap="1" wp14:anchorId="22F72B08" wp14:editId="22F72B09">
                <wp:simplePos x="0" y="0"/>
                <wp:positionH relativeFrom="margin">
                  <wp:posOffset>1692275</wp:posOffset>
                </wp:positionH>
                <wp:positionV relativeFrom="paragraph">
                  <wp:posOffset>824940</wp:posOffset>
                </wp:positionV>
                <wp:extent cx="723331" cy="1850644"/>
                <wp:effectExtent l="0" t="0" r="635" b="0"/>
                <wp:wrapNone/>
                <wp:docPr id="9" name="Text Box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23331" cy="1850644"/>
                        </a:xfrm>
                        <a:prstGeom prst="rect">
                          <a:avLst/>
                        </a:prstGeom>
                        <a:solidFill>
                          <a:srgbClr val="FFFFFF"/>
                        </a:solidFill>
                        <a:ln w="9525">
                          <a:noFill/>
                          <a:miter lim="800000"/>
                          <a:headEnd/>
                          <a:tailEnd/>
                        </a:ln>
                      </wps:spPr>
                      <wps:txbx>
                        <w:txbxContent>
                          <w:p w14:paraId="22F72C23" w14:textId="77777777" w:rsidR="009203B6" w:rsidRPr="00156DA3" w:rsidRDefault="000B3AF4" w:rsidP="001B79BA">
                            <w:pPr>
                              <w:tabs>
                                <w:tab w:val="clear" w:pos="567"/>
                                <w:tab w:val="left" w:pos="323"/>
                              </w:tabs>
                              <w:spacing w:line="240" w:lineRule="auto"/>
                              <w:jc w:val="center"/>
                              <w:rPr>
                                <w:b/>
                                <w:sz w:val="10"/>
                              </w:rPr>
                            </w:pPr>
                            <w:r w:rsidRPr="009203B6">
                              <w:rPr>
                                <w:b/>
                                <w:bCs/>
                                <w:sz w:val="10"/>
                                <w:highlight w:val="lightGray"/>
                              </w:rPr>
                              <w:t>Maintenir</w:t>
                            </w:r>
                            <w:r w:rsidRPr="009203B6">
                              <w:rPr>
                                <w:b/>
                                <w:sz w:val="10"/>
                                <w:highlight w:val="lightGray"/>
                              </w:rPr>
                              <w:t xml:space="preserve"> appuyé pendant 5 secondes.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08" id="Text Box 9" o:spid="_x0000_s1034" type="#_x0000_t202" style="position:absolute;left:0;text-align:left;margin-left:133.25pt;margin-top:64.95pt;width:56.95pt;height:145.7pt;z-index:25167462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lYk2CAIAAO0DAAAOAAAAZHJzL2Uyb0RvYy54bWysU9tu2zAMfR+wfxD0vthJmi4z4hRdugwD&#10;ugvQ7QNkWY6FyaJGKbG7ry8lO+kub8P0IFASeUgeHm1uhs6wk0KvwZZ8Pss5U1ZCre2h5N++7l+t&#10;OfNB2FoYsKrkj8rzm+3LF5veFWoBLZhaISMQ64velbwNwRVZ5mWrOuFn4JSlxwawE4GOeMhqFD2h&#10;dyZb5Pl11gPWDkEq7+n2bnzk24TfNEqGz03jVWCm5FRbSDumvYp7tt2I4oDCtVpOZYh/qKIT2lLS&#10;C9SdCIIdUf8F1WmJ4KEJMwldBk2jpUo9UDfz/I9uHlrhVOqFyPHuQpP/f7Dy0+nBfUEWhrcw0ABT&#10;E97dg/zumYVdK+xB3SJC3ypRU+J5pCzrnS+m0Ei1L3wEqfqPUNOQxTFAAhoa7CIr1CcjdBrA44V0&#10;NQQm6fL1YrlczjmT9DRfr/Lrq6uUQhTnaIc+vFfQsWiUHGmoCV2c7n2I1Yji7BKTeTC63mtj0gEP&#10;1c4gOwkSwD6tCf03N2NZX/I3q8UqIVuI8UkbnQ4kUKO7kq/zuEbJRDbe2Tq5BKHNaFMlxk70REZG&#10;bsJQDUzXBBBjI1sV1I/EF8KoR/o/ZLSAPznrSYsl9z+OAhVn5oMlzqNwzwaejepsCCsptOSBs9Hc&#10;hSTw1L67pVnsdaLpOfNUImkqsTfpP4r213Pyev6l2ycAAAD//wMAUEsDBBQABgAIAAAAIQAobA9V&#10;4AAAAAsBAAAPAAAAZHJzL2Rvd25yZXYueG1sTI/BTsMwEETvSPyDtUjcqJO0REmIUxUkEEcoRerR&#10;jU0cYa9D7KahX89yguNqnmbe1uvZWTbpMfQeBaSLBJjG1qseOwG7t8ebAliIEpW0HrWAbx1g3Vxe&#10;1LJS/oSvetrGjlEJhkoKMDEOFeehNdrJsPCDRso+/OhkpHPsuBrlicqd5VmS5NzJHmnByEE/GN1+&#10;bo9OQPk8vRt7v/cKC5Nu9k/nr5fdWYjrq3lzByzqOf7B8KtP6tCQ08EfUQVmBWR5fksoBVlZAiNi&#10;WSQrYAcBqyxdAm9q/v+H5gcAAP//AwBQSwECLQAUAAYACAAAACEAtoM4kv4AAADhAQAAEwAAAAAA&#10;AAAAAAAAAAAAAAAAW0NvbnRlbnRfVHlwZXNdLnhtbFBLAQItABQABgAIAAAAIQA4/SH/1gAAAJQB&#10;AAALAAAAAAAAAAAAAAAAAC8BAABfcmVscy8ucmVsc1BLAQItABQABgAIAAAAIQC4lYk2CAIAAO0D&#10;AAAOAAAAAAAAAAAAAAAAAC4CAABkcnMvZTJvRG9jLnhtbFBLAQItABQABgAIAAAAIQAobA9V4AAA&#10;AAsBAAAPAAAAAAAAAAAAAAAAAGIEAABkcnMvZG93bnJldi54bWxQSwUGAAAAAAQABADzAAAAbwUA&#10;AAAA&#10;" stroked="f">
                <v:textbox style="mso-fit-shape-to-text:t" inset="0,0,0,0">
                  <w:txbxContent>
                    <w:p w14:paraId="22F72C23" w14:textId="77777777" w:rsidR="009203B6" w:rsidRPr="00156DA3" w:rsidRDefault="000B3AF4" w:rsidP="001B79BA">
                      <w:pPr>
                        <w:tabs>
                          <w:tab w:val="clear" w:pos="567"/>
                          <w:tab w:val="left" w:pos="323"/>
                        </w:tabs>
                        <w:spacing w:line="240" w:lineRule="auto"/>
                        <w:jc w:val="center"/>
                        <w:rPr>
                          <w:b/>
                          <w:sz w:val="10"/>
                        </w:rPr>
                      </w:pPr>
                      <w:r w:rsidRPr="009203B6">
                        <w:rPr>
                          <w:b/>
                          <w:bCs/>
                          <w:sz w:val="10"/>
                          <w:highlight w:val="lightGray"/>
                        </w:rPr>
                        <w:t>Maintenir</w:t>
                      </w:r>
                      <w:r w:rsidRPr="009203B6">
                        <w:rPr>
                          <w:b/>
                          <w:sz w:val="10"/>
                          <w:highlight w:val="lightGray"/>
                        </w:rPr>
                        <w:t xml:space="preserve"> appuyé pendant 5 secondes.</w:t>
                      </w:r>
                    </w:p>
                  </w:txbxContent>
                </v:textbox>
                <w10:wrap anchorx="margin"/>
              </v:shape>
            </w:pict>
          </mc:Fallback>
        </mc:AlternateContent>
      </w:r>
      <w:r w:rsidRPr="00FB5D85">
        <w:rPr>
          <w:noProof/>
          <w:color w:val="000000" w:themeColor="text1"/>
          <w:lang w:eastAsia="fr-FR"/>
        </w:rPr>
        <mc:AlternateContent>
          <mc:Choice Requires="wps">
            <w:drawing>
              <wp:anchor distT="45720" distB="45720" distL="114300" distR="114300" simplePos="0" relativeHeight="251672576" behindDoc="0" locked="0" layoutInCell="1" allowOverlap="1" wp14:anchorId="22F72B0A" wp14:editId="22F72B0B">
                <wp:simplePos x="0" y="0"/>
                <wp:positionH relativeFrom="column">
                  <wp:posOffset>1390650</wp:posOffset>
                </wp:positionH>
                <wp:positionV relativeFrom="paragraph">
                  <wp:posOffset>649871</wp:posOffset>
                </wp:positionV>
                <wp:extent cx="429895" cy="1850644"/>
                <wp:effectExtent l="0" t="0" r="8255" b="0"/>
                <wp:wrapNone/>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22F72C24" w14:textId="77777777" w:rsidR="009203B6" w:rsidRDefault="000B3AF4" w:rsidP="001B79BA">
                            <w:pPr>
                              <w:tabs>
                                <w:tab w:val="clear" w:pos="567"/>
                                <w:tab w:val="left" w:pos="323"/>
                              </w:tabs>
                              <w:spacing w:line="240" w:lineRule="auto"/>
                              <w:jc w:val="center"/>
                              <w:rPr>
                                <w:sz w:val="12"/>
                              </w:rPr>
                            </w:pPr>
                            <w:r>
                              <w:rPr>
                                <w:sz w:val="12"/>
                              </w:rPr>
                              <w:t>«Clic»</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0A" id="Text Box 8" o:spid="_x0000_s1035" type="#_x0000_t202" style="position:absolute;left:0;text-align:left;margin-left:109.5pt;margin-top:51.15pt;width:33.85pt;height:145.7pt;z-index:25167257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X+BTBwIAAO0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K5vV5xJepqvV/nNcplSiOIS7dCH9wo6Fo2SIw01oYvTow+xGlFcXGIyD0bXe21MOuCh&#10;2hlkJ0EC2Kc1of/mZizrS367WqwSsoUYn7TR6UACNbor+TqPa5RMZOOdrZNLENqMNlVi7ERPZGTk&#10;JgzVwHRN+DE2slVBfSa+EEY90v8howX8wVlPWiy5/34UqDgzHyxxHoV7MfBiVBdDWEmhJQ+cjeYu&#10;JIGn9t09zWKvE00vmacSSVOJvUn/UbS/npPXyy/d/gQAAP//AwBQSwMEFAAGAAgAAAAhAATh12Lg&#10;AAAACwEAAA8AAABkcnMvZG93bnJldi54bWxMj81OwzAQhO9IvIO1SNyo8yO1SYhTFSQQRyhF6tGN&#10;lzjCXofYTUOfHnMqx9GMZr6p17M1bMLR944EpIsEGFLrVE+dgN37010BzAdJShpHKOAHPayb66ta&#10;Vsqd6A2nbehYLCFfSQE6hKHi3LcarfQLNyBF79ONVoYox46rUZ5iuTU8S5Ilt7KnuKDlgI8a26/t&#10;0QooX6YPbR72TlGh083++fz9ujsLcXszb+6BBZzDJQx/+BEdmsh0cEdSnhkBWVrGLyEaSZYDi4ms&#10;WK6AHQTkZb4C3tT8/4fmFwAA//8DAFBLAQItABQABgAIAAAAIQC2gziS/gAAAOEBAAATAAAAAAAA&#10;AAAAAAAAAAAAAABbQ29udGVudF9UeXBlc10ueG1sUEsBAi0AFAAGAAgAAAAhADj9If/WAAAAlAEA&#10;AAsAAAAAAAAAAAAAAAAALwEAAF9yZWxzLy5yZWxzUEsBAi0AFAAGAAgAAAAhAOdf4FMHAgAA7QMA&#10;AA4AAAAAAAAAAAAAAAAALgIAAGRycy9lMm9Eb2MueG1sUEsBAi0AFAAGAAgAAAAhAATh12LgAAAA&#10;CwEAAA8AAAAAAAAAAAAAAAAAYQQAAGRycy9kb3ducmV2LnhtbFBLBQYAAAAABAAEAPMAAABuBQAA&#10;AAA=&#10;" stroked="f">
                <v:textbox style="mso-fit-shape-to-text:t" inset="0,0,0,0">
                  <w:txbxContent>
                    <w:p w14:paraId="22F72C24" w14:textId="77777777" w:rsidR="009203B6" w:rsidRDefault="000B3AF4" w:rsidP="001B79BA">
                      <w:pPr>
                        <w:tabs>
                          <w:tab w:val="clear" w:pos="567"/>
                          <w:tab w:val="left" w:pos="323"/>
                        </w:tabs>
                        <w:spacing w:line="240" w:lineRule="auto"/>
                        <w:jc w:val="center"/>
                        <w:rPr>
                          <w:sz w:val="12"/>
                        </w:rPr>
                      </w:pPr>
                      <w:r>
                        <w:rPr>
                          <w:sz w:val="12"/>
                        </w:rPr>
                        <w:t>«Clic»</w:t>
                      </w:r>
                    </w:p>
                  </w:txbxContent>
                </v:textbox>
              </v:shape>
            </w:pict>
          </mc:Fallback>
        </mc:AlternateContent>
      </w:r>
      <w:r w:rsidRPr="00FB5D85">
        <w:rPr>
          <w:noProof/>
          <w:color w:val="000000" w:themeColor="text1"/>
          <w:lang w:eastAsia="fr-FR"/>
        </w:rPr>
        <mc:AlternateContent>
          <mc:Choice Requires="wps">
            <w:drawing>
              <wp:anchor distT="45720" distB="45720" distL="114300" distR="114300" simplePos="0" relativeHeight="251676672" behindDoc="0" locked="0" layoutInCell="1" allowOverlap="1" wp14:anchorId="22F72B0C" wp14:editId="22F72B0D">
                <wp:simplePos x="0" y="0"/>
                <wp:positionH relativeFrom="column">
                  <wp:posOffset>1781023</wp:posOffset>
                </wp:positionH>
                <wp:positionV relativeFrom="paragraph">
                  <wp:posOffset>5952</wp:posOffset>
                </wp:positionV>
                <wp:extent cx="580030" cy="1842389"/>
                <wp:effectExtent l="0" t="0" r="0" b="8255"/>
                <wp:wrapNone/>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0030" cy="1842389"/>
                        </a:xfrm>
                        <a:prstGeom prst="rect">
                          <a:avLst/>
                        </a:prstGeom>
                        <a:solidFill>
                          <a:srgbClr val="FFFFFF"/>
                        </a:solidFill>
                        <a:ln w="9525">
                          <a:noFill/>
                          <a:miter lim="800000"/>
                          <a:headEnd/>
                          <a:tailEnd/>
                        </a:ln>
                      </wps:spPr>
                      <wps:txbx>
                        <w:txbxContent>
                          <w:p w14:paraId="22F72C25" w14:textId="77777777" w:rsidR="009203B6" w:rsidRDefault="000B3AF4" w:rsidP="001B79BA">
                            <w:pPr>
                              <w:tabs>
                                <w:tab w:val="clear" w:pos="567"/>
                                <w:tab w:val="left" w:pos="323"/>
                              </w:tabs>
                              <w:spacing w:line="240" w:lineRule="auto"/>
                              <w:jc w:val="center"/>
                              <w:rPr>
                                <w:sz w:val="14"/>
                              </w:rPr>
                            </w:pPr>
                            <w:r w:rsidRPr="009203B6">
                              <w:rPr>
                                <w:b/>
                                <w:bCs/>
                                <w:sz w:val="14"/>
                                <w:szCs w:val="14"/>
                                <w:highlight w:val="lightGray"/>
                              </w:rPr>
                              <w:t>Maintenir</w:t>
                            </w:r>
                            <w:r w:rsidRPr="009203B6">
                              <w:rPr>
                                <w:sz w:val="14"/>
                                <w:szCs w:val="14"/>
                                <w:highlight w:val="lightGray"/>
                              </w:rPr>
                              <w:t xml:space="preserve"> appuyé pendant 5 secondes.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0C" id="Text Box 27" o:spid="_x0000_s1036" type="#_x0000_t202" style="position:absolute;left:0;text-align:left;margin-left:140.25pt;margin-top:.45pt;width:45.65pt;height:145.05pt;z-index:25167667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BKswBwIAAO4DAAAOAAAAZHJzL2Uyb0RvYy54bWysU9tu2zAMfR+wfxD0vthJlyE14hRdugwD&#10;um5A1w+QZTkWJosapcTOvn6U7KS7vBXTg0CJ4iF5eLS+GTrDjgq9Blvy+SznTFkJtbb7kj99271Z&#10;ceaDsLUwYFXJT8rzm83rV+veFWoBLZhaISMQ64velbwNwRVZ5mWrOuFn4JQlZwPYiUBH3Gc1ip7Q&#10;O5Mt8vxd1gPWDkEq7+n2bnTyTcJvGiXDl6bxKjBTcqotpB3TXsU926xFsUfhWi2nMsQLquiEtpT0&#10;AnUngmAH1P9AdVoieGjCTEKXQdNoqVIP1M08/6ubx1Y4lXohcry70OT/H6x8OD66r8jC8B4GGmBq&#10;wrt7kN89s7Bthd2rW0ToWyVqSjyPlGW988UUGqn2hY8gVf8ZahqyOARIQEODXWSF+mSETgM4XUhX&#10;Q2CSLperPL8ijyTXfPV2cbW6TilEcY526MNHBR2LRsmRhprQxfHeh1iNKM5PYjIPRtc7bUw64L7a&#10;GmRHQQLYpTWh//HMWNaX/Hq5WCZkCzE+aaPTgQRqdFdyKpTWKJnIxgdbpydBaDPaVImxEz2RkZGb&#10;MFQD0zW1l4IjXRXUJyIMYRQkfSAyWsCfnPUkxpL7HweBijPzyRLpUblnA89GdTaElRRa8sDZaG5D&#10;Unjq393SMHY68fSceaqRRJXomz5AVO3v5/Tq+ZtufgEAAP//AwBQSwMEFAAGAAgAAAAhADQ00z3d&#10;AAAACAEAAA8AAABkcnMvZG93bnJldi54bWxMj8FOwzAQRO9I/IO1SNyonSIgDXGqggTiSEuRenTj&#10;JY6I1yF209CvZznBcWdGb2fK5eQ7MeIQ20AaspkCgVQH21KjYfv2dJWDiMmQNV0g1PCNEZbV+Vlp&#10;ChuOtMZxkxrBEIqF0eBS6gspY+3QmzgLPRJ7H2HwJvE5NNIO5shw38m5UrfSm5b4gzM9PjqsPzcH&#10;r2HxMr677mEXLOUuW+2eT1+v25PWlxfT6h5Ewin9heG3PleHijvtw4FsFJ2Gea5uOMowEGxf32W8&#10;ZM/6IlMgq1L+H1D9AAAA//8DAFBLAQItABQABgAIAAAAIQC2gziS/gAAAOEBAAATAAAAAAAAAAAA&#10;AAAAAAAAAABbQ29udGVudF9UeXBlc10ueG1sUEsBAi0AFAAGAAgAAAAhADj9If/WAAAAlAEAAAsA&#10;AAAAAAAAAAAAAAAALwEAAF9yZWxzLy5yZWxzUEsBAi0AFAAGAAgAAAAhAMUEqzAHAgAA7gMAAA4A&#10;AAAAAAAAAAAAAAAALgIAAGRycy9lMm9Eb2MueG1sUEsBAi0AFAAGAAgAAAAhADQ00z3dAAAACAEA&#10;AA8AAAAAAAAAAAAAAAAAYQQAAGRycy9kb3ducmV2LnhtbFBLBQYAAAAABAAEAPMAAABrBQAAAAA=&#10;" stroked="f">
                <v:textbox style="mso-fit-shape-to-text:t" inset="0,0,0,0">
                  <w:txbxContent>
                    <w:p w14:paraId="22F72C25" w14:textId="77777777" w:rsidR="009203B6" w:rsidRDefault="000B3AF4" w:rsidP="001B79BA">
                      <w:pPr>
                        <w:tabs>
                          <w:tab w:val="clear" w:pos="567"/>
                          <w:tab w:val="left" w:pos="323"/>
                        </w:tabs>
                        <w:spacing w:line="240" w:lineRule="auto"/>
                        <w:jc w:val="center"/>
                        <w:rPr>
                          <w:sz w:val="14"/>
                        </w:rPr>
                      </w:pPr>
                      <w:r w:rsidRPr="009203B6">
                        <w:rPr>
                          <w:b/>
                          <w:bCs/>
                          <w:sz w:val="14"/>
                          <w:szCs w:val="14"/>
                          <w:highlight w:val="lightGray"/>
                        </w:rPr>
                        <w:t>Maintenir</w:t>
                      </w:r>
                      <w:r w:rsidRPr="009203B6">
                        <w:rPr>
                          <w:sz w:val="14"/>
                          <w:szCs w:val="14"/>
                          <w:highlight w:val="lightGray"/>
                        </w:rPr>
                        <w:t xml:space="preserve"> appuyé pendant 5 secondes.</w:t>
                      </w:r>
                    </w:p>
                  </w:txbxContent>
                </v:textbox>
              </v:shape>
            </w:pict>
          </mc:Fallback>
        </mc:AlternateContent>
      </w:r>
      <w:r w:rsidRPr="00FB5D85">
        <w:rPr>
          <w:noProof/>
          <w:color w:val="000000" w:themeColor="text1"/>
          <w:lang w:eastAsia="fr-FR"/>
        </w:rPr>
        <mc:AlternateContent>
          <mc:Choice Requires="wps">
            <w:drawing>
              <wp:anchor distT="45720" distB="45720" distL="114300" distR="114300" simplePos="0" relativeHeight="251670528" behindDoc="0" locked="0" layoutInCell="1" allowOverlap="1" wp14:anchorId="22F72B0E" wp14:editId="22F72B0F">
                <wp:simplePos x="0" y="0"/>
                <wp:positionH relativeFrom="column">
                  <wp:posOffset>948842</wp:posOffset>
                </wp:positionH>
                <wp:positionV relativeFrom="paragraph">
                  <wp:posOffset>6113</wp:posOffset>
                </wp:positionV>
                <wp:extent cx="593677" cy="1844294"/>
                <wp:effectExtent l="0" t="0" r="0" b="6350"/>
                <wp:wrapNone/>
                <wp:docPr id="28"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22F72C26" w14:textId="77777777" w:rsidR="009203B6" w:rsidRPr="00156DA3" w:rsidRDefault="000B3AF4" w:rsidP="001B79BA">
                            <w:pPr>
                              <w:tabs>
                                <w:tab w:val="clear" w:pos="567"/>
                                <w:tab w:val="left" w:pos="323"/>
                              </w:tabs>
                              <w:spacing w:line="240" w:lineRule="auto"/>
                              <w:jc w:val="center"/>
                              <w:rPr>
                                <w:sz w:val="12"/>
                              </w:rPr>
                            </w:pPr>
                            <w:r w:rsidRPr="009203B6">
                              <w:rPr>
                                <w:b/>
                                <w:bCs/>
                                <w:sz w:val="12"/>
                                <w:highlight w:val="lightGray"/>
                              </w:rPr>
                              <w:t>Appuyer</w:t>
                            </w:r>
                            <w:r w:rsidRPr="009203B6">
                              <w:rPr>
                                <w:sz w:val="12"/>
                                <w:highlight w:val="lightGray"/>
                              </w:rPr>
                              <w:t xml:space="preserve"> sur la peau pour commencer.</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0E" id="Text Box 28" o:spid="_x0000_s1037" type="#_x0000_t202" style="position:absolute;left:0;text-align:left;margin-left:74.7pt;margin-top:.5pt;width:46.75pt;height:145.2pt;z-index:25167052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XR2HCQ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qL1EXqSrhOpMhCEMgqQPREYD+IOzjsRYcP/9KFBxZt5bIj0q92LgxSgvhrCSQgseOBvM&#10;XUgKT/27exrGXieenjOPNZKoEn3jB4iq/fWcvJ6/6fYnAAAA//8DAFBLAwQUAAYACAAAACEA0M2O&#10;GNwAAAAJAQAADwAAAGRycy9kb3ducmV2LnhtbExPy07DMBC8I/EP1iJxo06iCDUhTlWQQByhFKlH&#10;N97GUeN1iN009OtZTnCb0YzmUa1m14sJx9B5UpAuEhBIjTcdtQq2H893SxAhajK694QKvjHAqr6+&#10;qnRp/JnecdrEVnAIhVIrsDEOpZShseh0WPgBibWDH52OTMdWmlGfOdz1MkuSe+l0R9xg9YBPFpvj&#10;5uQUFK/Tp+0fd97Q0qbr3cvl6217Uer2Zl4/gIg4xz8z/M7n6VDzpr0/kQmiZ54XOVsZ8CXWszwr&#10;QOwZFGkOsq7k/wf1DwAAAP//AwBQSwECLQAUAAYACAAAACEAtoM4kv4AAADhAQAAEwAAAAAAAAAA&#10;AAAAAAAAAAAAW0NvbnRlbnRfVHlwZXNdLnhtbFBLAQItABQABgAIAAAAIQA4/SH/1gAAAJQBAAAL&#10;AAAAAAAAAAAAAAAAAC8BAABfcmVscy8ucmVsc1BLAQItABQABgAIAAAAIQClXR2HCQIAAO4DAAAO&#10;AAAAAAAAAAAAAAAAAC4CAABkcnMvZTJvRG9jLnhtbFBLAQItABQABgAIAAAAIQDQzY4Y3AAAAAkB&#10;AAAPAAAAAAAAAAAAAAAAAGMEAABkcnMvZG93bnJldi54bWxQSwUGAAAAAAQABADzAAAAbAUAAAAA&#10;" stroked="f">
                <v:textbox style="mso-fit-shape-to-text:t" inset="0,0,0,0">
                  <w:txbxContent>
                    <w:p w14:paraId="22F72C26" w14:textId="77777777" w:rsidR="009203B6" w:rsidRPr="00156DA3" w:rsidRDefault="000B3AF4" w:rsidP="001B79BA">
                      <w:pPr>
                        <w:tabs>
                          <w:tab w:val="clear" w:pos="567"/>
                          <w:tab w:val="left" w:pos="323"/>
                        </w:tabs>
                        <w:spacing w:line="240" w:lineRule="auto"/>
                        <w:jc w:val="center"/>
                        <w:rPr>
                          <w:sz w:val="12"/>
                        </w:rPr>
                      </w:pPr>
                      <w:r w:rsidRPr="009203B6">
                        <w:rPr>
                          <w:b/>
                          <w:bCs/>
                          <w:sz w:val="12"/>
                          <w:highlight w:val="lightGray"/>
                        </w:rPr>
                        <w:t>Appuyer</w:t>
                      </w:r>
                      <w:r w:rsidRPr="009203B6">
                        <w:rPr>
                          <w:sz w:val="12"/>
                          <w:highlight w:val="lightGray"/>
                        </w:rPr>
                        <w:t xml:space="preserve"> sur la peau pour commencer.</w:t>
                      </w:r>
                    </w:p>
                  </w:txbxContent>
                </v:textbox>
              </v:shape>
            </w:pict>
          </mc:Fallback>
        </mc:AlternateContent>
      </w:r>
      <w:r w:rsidRPr="00FB5D85">
        <w:rPr>
          <w:color w:val="000000" w:themeColor="text1"/>
        </w:rPr>
        <w:t xml:space="preserve"> </w:t>
      </w:r>
      <w:r w:rsidRPr="00FB5D85">
        <w:rPr>
          <w:noProof/>
          <w:lang w:eastAsia="fr-FR"/>
        </w:rPr>
        <w:drawing>
          <wp:inline distT="0" distB="0" distL="0" distR="0" wp14:anchorId="22F72B10" wp14:editId="22F72B11">
            <wp:extent cx="2083455" cy="1035050"/>
            <wp:effectExtent l="0" t="0" r="0" b="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1726973" name=""/>
                    <pic:cNvPicPr/>
                  </pic:nvPicPr>
                  <pic:blipFill>
                    <a:blip r:embed="rId13"/>
                    <a:srcRect b="2053"/>
                    <a:stretch>
                      <a:fillRect/>
                    </a:stretch>
                  </pic:blipFill>
                  <pic:spPr bwMode="auto">
                    <a:xfrm>
                      <a:off x="0" y="0"/>
                      <a:ext cx="2085553" cy="1036092"/>
                    </a:xfrm>
                    <a:prstGeom prst="rect">
                      <a:avLst/>
                    </a:prstGeom>
                    <a:ln>
                      <a:noFill/>
                    </a:ln>
                    <a:extLst>
                      <a:ext uri="{53640926-AAD7-44D8-BBD7-CCE9431645EC}">
                        <a14:shadowObscured xmlns:a14="http://schemas.microsoft.com/office/drawing/2010/main"/>
                      </a:ext>
                    </a:extLst>
                  </pic:spPr>
                </pic:pic>
              </a:graphicData>
            </a:graphic>
          </wp:inline>
        </w:drawing>
      </w:r>
    </w:p>
    <w:p w14:paraId="22F72485" w14:textId="77777777" w:rsidR="00FB5D85" w:rsidRPr="00FB5D85" w:rsidRDefault="00FB5D85" w:rsidP="00AA16B2">
      <w:pPr>
        <w:pStyle w:val="ListParagraph"/>
        <w:spacing w:line="240" w:lineRule="auto"/>
        <w:ind w:left="1440"/>
        <w:rPr>
          <w:noProof/>
          <w:color w:val="000000" w:themeColor="text1"/>
        </w:rPr>
      </w:pPr>
    </w:p>
    <w:p w14:paraId="22F72486" w14:textId="77777777" w:rsidR="00AA16B2" w:rsidRPr="00FB5D85" w:rsidRDefault="000B3AF4" w:rsidP="009B23D3">
      <w:pPr>
        <w:pStyle w:val="ListParagraph"/>
        <w:numPr>
          <w:ilvl w:val="1"/>
          <w:numId w:val="6"/>
        </w:numPr>
        <w:spacing w:line="240" w:lineRule="auto"/>
        <w:rPr>
          <w:noProof/>
          <w:szCs w:val="22"/>
        </w:rPr>
      </w:pPr>
      <w:r w:rsidRPr="00FB5D85">
        <w:rPr>
          <w:b/>
          <w:bCs/>
          <w:szCs w:val="22"/>
        </w:rPr>
        <w:t xml:space="preserve"> </w:t>
      </w:r>
      <w:r w:rsidRPr="00FB5D85">
        <w:t>Retirer le stylo du site d’injection à la verticale.</w:t>
      </w:r>
    </w:p>
    <w:p w14:paraId="22F72487" w14:textId="77777777" w:rsidR="00AA16B2" w:rsidRPr="00FB5D85" w:rsidRDefault="00AA16B2" w:rsidP="00AA16B2">
      <w:pPr>
        <w:pStyle w:val="ListParagraph"/>
        <w:spacing w:line="240" w:lineRule="auto"/>
        <w:ind w:left="1440"/>
        <w:rPr>
          <w:noProof/>
          <w:szCs w:val="22"/>
        </w:rPr>
      </w:pPr>
    </w:p>
    <w:p w14:paraId="22F72488" w14:textId="77777777" w:rsidR="00AA16B2" w:rsidRPr="00FB5D85" w:rsidRDefault="000B3AF4" w:rsidP="009B23D3">
      <w:pPr>
        <w:pStyle w:val="ListParagraph"/>
        <w:numPr>
          <w:ilvl w:val="0"/>
          <w:numId w:val="6"/>
        </w:numPr>
        <w:spacing w:line="240" w:lineRule="auto"/>
        <w:rPr>
          <w:noProof/>
          <w:szCs w:val="22"/>
        </w:rPr>
      </w:pPr>
      <w:r w:rsidRPr="00FB5D85">
        <w:t>Aider</w:t>
      </w:r>
    </w:p>
    <w:p w14:paraId="22F72489" w14:textId="77777777" w:rsidR="00AA16B2" w:rsidRPr="00FB5D85" w:rsidRDefault="000B3AF4" w:rsidP="009B23D3">
      <w:pPr>
        <w:pStyle w:val="ListParagraph"/>
        <w:numPr>
          <w:ilvl w:val="1"/>
          <w:numId w:val="6"/>
        </w:numPr>
        <w:spacing w:line="240" w:lineRule="auto"/>
        <w:rPr>
          <w:noProof/>
          <w:szCs w:val="22"/>
        </w:rPr>
      </w:pPr>
      <w:r w:rsidRPr="00FB5D85">
        <w:t>Mettre le patient sur le flanc.</w:t>
      </w:r>
    </w:p>
    <w:p w14:paraId="22F7248A" w14:textId="77777777" w:rsidR="006A31EA" w:rsidRPr="00FB5D85" w:rsidRDefault="000B3AF4" w:rsidP="00AA16B2">
      <w:pPr>
        <w:pStyle w:val="ListParagraph"/>
        <w:spacing w:line="240" w:lineRule="auto"/>
        <w:ind w:left="1440"/>
        <w:rPr>
          <w:noProof/>
          <w:szCs w:val="22"/>
        </w:rPr>
      </w:pPr>
      <w:r w:rsidRPr="00FB5D85">
        <w:t>Appeler les secours</w:t>
      </w:r>
    </w:p>
    <w:p w14:paraId="22F7248B" w14:textId="77777777" w:rsidR="006A31EA" w:rsidRPr="00FB5D85" w:rsidRDefault="000B3AF4" w:rsidP="006A31EA">
      <w:pPr>
        <w:pStyle w:val="ListParagraph"/>
        <w:spacing w:line="240" w:lineRule="auto"/>
        <w:ind w:left="1440"/>
        <w:rPr>
          <w:noProof/>
          <w:szCs w:val="22"/>
        </w:rPr>
      </w:pPr>
      <w:r w:rsidRPr="00FB5D85">
        <w:rPr>
          <w:noProof/>
          <w:color w:val="000000" w:themeColor="text1"/>
          <w:lang w:eastAsia="fr-FR"/>
        </w:rPr>
        <mc:AlternateContent>
          <mc:Choice Requires="wps">
            <w:drawing>
              <wp:anchor distT="45720" distB="45720" distL="114300" distR="114300" simplePos="0" relativeHeight="251682816" behindDoc="0" locked="0" layoutInCell="1" allowOverlap="1" wp14:anchorId="22F72B12" wp14:editId="22F72B13">
                <wp:simplePos x="0" y="0"/>
                <wp:positionH relativeFrom="margin">
                  <wp:posOffset>920115</wp:posOffset>
                </wp:positionH>
                <wp:positionV relativeFrom="paragraph">
                  <wp:posOffset>6985</wp:posOffset>
                </wp:positionV>
                <wp:extent cx="900752" cy="1842389"/>
                <wp:effectExtent l="0" t="0" r="0" b="8255"/>
                <wp:wrapNone/>
                <wp:docPr id="33" name="Text Box 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00752" cy="1842389"/>
                        </a:xfrm>
                        <a:prstGeom prst="rect">
                          <a:avLst/>
                        </a:prstGeom>
                        <a:solidFill>
                          <a:srgbClr val="FFFFFF"/>
                        </a:solidFill>
                        <a:ln w="9525">
                          <a:noFill/>
                          <a:miter lim="800000"/>
                          <a:headEnd/>
                          <a:tailEnd/>
                        </a:ln>
                      </wps:spPr>
                      <wps:txbx>
                        <w:txbxContent>
                          <w:p w14:paraId="22F72C27" w14:textId="77777777" w:rsidR="009203B6" w:rsidRPr="00156DA3" w:rsidRDefault="000B3AF4" w:rsidP="001B79BA">
                            <w:pPr>
                              <w:tabs>
                                <w:tab w:val="clear" w:pos="567"/>
                                <w:tab w:val="left" w:pos="323"/>
                              </w:tabs>
                              <w:spacing w:line="240" w:lineRule="auto"/>
                              <w:rPr>
                                <w:sz w:val="14"/>
                                <w:szCs w:val="14"/>
                              </w:rPr>
                            </w:pPr>
                            <w:r w:rsidRPr="009203B6">
                              <w:rPr>
                                <w:sz w:val="14"/>
                                <w:szCs w:val="14"/>
                                <w:highlight w:val="lightGray"/>
                              </w:rPr>
                              <w:t>Mettre le patient sur le flanc. Appeler les secours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12" id="Text Box 33" o:spid="_x0000_s1038" type="#_x0000_t202" style="position:absolute;left:0;text-align:left;margin-left:72.45pt;margin-top:.55pt;width:70.95pt;height:145.05pt;z-index:25168281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gwT4CAIAAO4DAAAOAAAAZHJzL2Uyb0RvYy54bWysU9uO0zAQfUfiHyy/06SBQjdqulq6FCEt&#10;F2nhAxzHaSwcjxm7TZav37GTdrm8Ifxgje2ZMzNnjjfXY2/YSaHXYCu+XOScKSuh0fZQ8W9f9y/W&#10;nPkgbCMMWFXxB+X59fb5s83gSlVAB6ZRyAjE+nJwFe9CcGWWedmpXvgFOGXpsQXsRaAjHrIGxUDo&#10;vcmKPH+dDYCNQ5DKe7q9nR75NuG3rZLhc9t6FZipONUW0o5pr+OebTeiPKBwnZZzGeIfquiFtpT0&#10;AnUrgmBH1H9B9VoieGjDQkKfQdtqqVIP1M0y/6Ob+044lXohcry70OT/H6z8dLp3X5CF8S2MNMDU&#10;hHd3IL97ZmHXCXtQN4gwdEo0lHgZKcsG58s5NFLtSx9B6uEjNDRkcQyQgMYW+8gK9ckInQbwcCFd&#10;jYFJurzK8zergjNJT8v1q+Ll+iqlEOU52qEP7xX0LBoVRxpqQhenOx9iNaI8u8RkHoxu9tqYdMBD&#10;vTPIToIEsE9rRv/NzVg2UCmrYpWQLcT4pI1eBxKo0X3F13lck2QiG+9sk1yC0GayqRJjZ3oiIxM3&#10;YaxHphtqr4jBka4amgciDGESJH0gMjrAn5wNJMaK+x9HgYoz88ES6VG5ZwPPRn02hJUUWvHA2WTu&#10;QlJ46t/d0DD2OvH0lHmukUSV6Js/QFTtr+fk9fRNt48AAAD//wMAUEsDBBQABgAIAAAAIQCSEo/O&#10;3AAAAAkBAAAPAAAAZHJzL2Rvd25yZXYueG1sTE/LTsMwELwj8Q/WInGjTqKqSkKcqiCBOEIpUo9u&#10;vMQR8TrEbhr69SwnepvRjOZRrWfXiwnH0HlSkC4SEEiNNx21CnbvT3c5iBA1Gd17QgU/GGBdX19V&#10;ujT+RG84bWMrOIRCqRXYGIdSytBYdDos/IDE2qcfnY5Mx1aaUZ843PUyS5KVdLojbrB6wEeLzdf2&#10;6BQUL9OH7R/23lBu083++fz9ujsrdXszb+5BRJzjvxn+5vN0qHnTwR/JBNEzXy4LtjJIQbCe5Su+&#10;cmBQpBnIupKXD+pfAAAA//8DAFBLAQItABQABgAIAAAAIQC2gziS/gAAAOEBAAATAAAAAAAAAAAA&#10;AAAAAAAAAABbQ29udGVudF9UeXBlc10ueG1sUEsBAi0AFAAGAAgAAAAhADj9If/WAAAAlAEAAAsA&#10;AAAAAAAAAAAAAAAALwEAAF9yZWxzLy5yZWxzUEsBAi0AFAAGAAgAAAAhAHmDBPgIAgAA7gMAAA4A&#10;AAAAAAAAAAAAAAAALgIAAGRycy9lMm9Eb2MueG1sUEsBAi0AFAAGAAgAAAAhAJISj87cAAAACQEA&#10;AA8AAAAAAAAAAAAAAAAAYgQAAGRycy9kb3ducmV2LnhtbFBLBQYAAAAABAAEAPMAAABrBQAAAAA=&#10;" stroked="f">
                <v:textbox style="mso-fit-shape-to-text:t" inset="0,0,0,0">
                  <w:txbxContent>
                    <w:p w14:paraId="22F72C27" w14:textId="77777777" w:rsidR="009203B6" w:rsidRPr="00156DA3" w:rsidRDefault="000B3AF4" w:rsidP="001B79BA">
                      <w:pPr>
                        <w:tabs>
                          <w:tab w:val="clear" w:pos="567"/>
                          <w:tab w:val="left" w:pos="323"/>
                        </w:tabs>
                        <w:spacing w:line="240" w:lineRule="auto"/>
                        <w:rPr>
                          <w:sz w:val="14"/>
                          <w:szCs w:val="14"/>
                        </w:rPr>
                      </w:pPr>
                      <w:r w:rsidRPr="009203B6">
                        <w:rPr>
                          <w:sz w:val="14"/>
                          <w:szCs w:val="14"/>
                          <w:highlight w:val="lightGray"/>
                        </w:rPr>
                        <w:t>Mettre le patient sur le flanc. Appeler les secours</w:t>
                      </w:r>
                    </w:p>
                  </w:txbxContent>
                </v:textbox>
                <w10:wrap anchorx="margin"/>
              </v:shape>
            </w:pict>
          </mc:Fallback>
        </mc:AlternateContent>
      </w:r>
      <w:r w:rsidRPr="00FB5D85">
        <w:rPr>
          <w:noProof/>
          <w:lang w:eastAsia="fr-FR"/>
        </w:rPr>
        <w:drawing>
          <wp:inline distT="0" distB="0" distL="0" distR="0" wp14:anchorId="22F72B14" wp14:editId="22F72B15">
            <wp:extent cx="807001" cy="1072835"/>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9265500" name=""/>
                    <pic:cNvPicPr/>
                  </pic:nvPicPr>
                  <pic:blipFill>
                    <a:blip r:embed="rId14"/>
                    <a:srcRect r="3955"/>
                    <a:stretch>
                      <a:fillRect/>
                    </a:stretch>
                  </pic:blipFill>
                  <pic:spPr bwMode="auto">
                    <a:xfrm>
                      <a:off x="0" y="0"/>
                      <a:ext cx="815790" cy="1084519"/>
                    </a:xfrm>
                    <a:prstGeom prst="rect">
                      <a:avLst/>
                    </a:prstGeom>
                    <a:ln>
                      <a:noFill/>
                    </a:ln>
                    <a:extLst>
                      <a:ext uri="{53640926-AAD7-44D8-BBD7-CCE9431645EC}">
                        <a14:shadowObscured xmlns:a14="http://schemas.microsoft.com/office/drawing/2010/main"/>
                      </a:ext>
                    </a:extLst>
                  </pic:spPr>
                </pic:pic>
              </a:graphicData>
            </a:graphic>
          </wp:inline>
        </w:drawing>
      </w:r>
    </w:p>
    <w:p w14:paraId="22F7248C" w14:textId="77777777" w:rsidR="00AA16B2" w:rsidRPr="00FB5D85" w:rsidRDefault="000B3AF4" w:rsidP="009B23D3">
      <w:pPr>
        <w:pStyle w:val="ListParagraph"/>
        <w:numPr>
          <w:ilvl w:val="1"/>
          <w:numId w:val="6"/>
        </w:numPr>
        <w:spacing w:line="240" w:lineRule="auto"/>
        <w:rPr>
          <w:noProof/>
          <w:szCs w:val="22"/>
        </w:rPr>
      </w:pPr>
      <w:r w:rsidRPr="00FB5D85">
        <w:t>Après l’injection, le protège-aiguille jaune se bloquera sur l’aiguille.</w:t>
      </w:r>
    </w:p>
    <w:p w14:paraId="22F7248D" w14:textId="77777777" w:rsidR="00AA16B2" w:rsidRPr="00FB5D85" w:rsidRDefault="00AA16B2" w:rsidP="00AA16B2">
      <w:pPr>
        <w:pStyle w:val="ListParagraph"/>
        <w:spacing w:line="240" w:lineRule="auto"/>
        <w:ind w:left="1440"/>
        <w:rPr>
          <w:noProof/>
          <w:color w:val="000000" w:themeColor="text1"/>
          <w:szCs w:val="22"/>
        </w:rPr>
      </w:pPr>
    </w:p>
    <w:p w14:paraId="22F7248E" w14:textId="77777777" w:rsidR="00AA16B2" w:rsidRPr="00FB5D85" w:rsidRDefault="000B3AF4" w:rsidP="00AA16B2">
      <w:pPr>
        <w:spacing w:line="240" w:lineRule="auto"/>
        <w:ind w:left="1440"/>
        <w:rPr>
          <w:noProof/>
          <w:color w:val="000000" w:themeColor="text1"/>
          <w:szCs w:val="22"/>
        </w:rPr>
      </w:pPr>
      <w:r w:rsidRPr="00FB5D85">
        <w:rPr>
          <w:noProof/>
          <w:color w:val="000000" w:themeColor="text1"/>
          <w:szCs w:val="22"/>
          <w:lang w:eastAsia="fr-FR"/>
        </w:rPr>
        <mc:AlternateContent>
          <mc:Choice Requires="wps">
            <w:drawing>
              <wp:anchor distT="45720" distB="45720" distL="114300" distR="114300" simplePos="0" relativeHeight="251691008" behindDoc="0" locked="0" layoutInCell="1" allowOverlap="1" wp14:anchorId="22F72B16" wp14:editId="22F72B17">
                <wp:simplePos x="0" y="0"/>
                <wp:positionH relativeFrom="margin">
                  <wp:posOffset>4914265</wp:posOffset>
                </wp:positionH>
                <wp:positionV relativeFrom="paragraph">
                  <wp:posOffset>105616</wp:posOffset>
                </wp:positionV>
                <wp:extent cx="266065" cy="1847469"/>
                <wp:effectExtent l="0" t="0" r="635" b="3175"/>
                <wp:wrapNone/>
                <wp:docPr id="20"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6065" cy="1847469"/>
                        </a:xfrm>
                        <a:prstGeom prst="rect">
                          <a:avLst/>
                        </a:prstGeom>
                        <a:solidFill>
                          <a:srgbClr val="FF0000"/>
                        </a:solidFill>
                        <a:ln w="9525">
                          <a:noFill/>
                          <a:miter lim="800000"/>
                          <a:headEnd/>
                          <a:tailEnd/>
                        </a:ln>
                      </wps:spPr>
                      <wps:txbx>
                        <w:txbxContent>
                          <w:p w14:paraId="22F72C28" w14:textId="77777777" w:rsidR="009203B6" w:rsidRDefault="000B3AF4" w:rsidP="001B79BA">
                            <w:pPr>
                              <w:tabs>
                                <w:tab w:val="clear" w:pos="567"/>
                                <w:tab w:val="left" w:pos="323"/>
                              </w:tabs>
                              <w:spacing w:line="240" w:lineRule="auto"/>
                              <w:rPr>
                                <w:b/>
                                <w:color w:val="FFFFFF" w:themeColor="background1"/>
                                <w:sz w:val="14"/>
                              </w:rPr>
                            </w:pPr>
                            <w:r>
                              <w:rPr>
                                <w:b/>
                                <w:bCs/>
                                <w:color w:val="FFFFFF"/>
                                <w:sz w:val="14"/>
                                <w:szCs w:val="14"/>
                              </w:rPr>
                              <w:t>0,5 mg</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16" id="Text Box 20" o:spid="_x0000_s1039" type="#_x0000_t202" style="position:absolute;left:0;text-align:left;margin-left:386.95pt;margin-top:8.3pt;width:20.95pt;height:145.45pt;z-index:25169100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gKJiCwIAAO4DAAAOAAAAZHJzL2Uyb0RvYy54bWysU8tu2zAQvBfoPxC815Ld2HUEy0Hq1EWB&#10;9AGk/QCKoiyiFJdd0pbcr8+Slp00vRXVgViK3Nmd2eHqZugMOyj0GmzJp5OcM2Ul1NruSv7j+/bN&#10;kjMfhK2FAatKflSe36xfv1r1rlAzaMHUChmBWF/0ruRtCK7IMi9b1Qk/AacsHTaAnQi0xV1Wo+gJ&#10;vTPZLM8XWQ9YOwSpvKe/d6dDvk74TaNk+No0XgVmSk69hbRiWqu4ZuuVKHYoXKvl2Ib4hy46oS0V&#10;vUDdiSDYHvVfUJ2WCB6aMJHQZdA0WqrEgdhM8xdsHlrhVOJC4nh3kcn/P1j55fDgviELw3sYaICJ&#10;hHf3IH96ZmHTCrtTt4jQt0rUVHgaJct654sxNUrtCx9Bqv4z1DRksQ+QgIYGu6gK8WSETgM4XkRX&#10;Q2CSfs4Wi3wx50zS0XR59e5qcZ1KiOKc7dCHjwo6FoOSIw01oYvDvQ+xG1Gcr8RiHoyut9qYtMFd&#10;tTHIDoIMsN3m9I3of1wzlvUlv57P5gnZQsxP3uh0IIMa3ZV8GbNHy0Q1Ptg6XQlCm1NMnRg7yhMV&#10;OWkThmpguiZ6b2PtKFcF9ZEEQzgZkh4QBS3gb856MmPJ/a+9QMWZ+WRJ9Ojcc4DnoDoHwkpKLXng&#10;7BRuQnJ44u9uaRhbnXR6qjz2SKZK8o0PILr2+T7denqm60cAAAD//wMAUEsDBBQABgAIAAAAIQC7&#10;ajFQ3gAAAAoBAAAPAAAAZHJzL2Rvd25yZXYueG1sTI/LTsMwEEX3SPyDNUjsqF2qJiWNU0VIwBYK&#10;El1OY+ehxuModpvw9wwruhzdozvn5rvZ9eJix9B50rBcKBCWKm86ajR8fb48bECEiGSw92Q1/NgA&#10;u+L2JsfM+Ik+7GUfG8ElFDLU0MY4ZFKGqrUOw8IPljir/egw8jk20ow4cbnr5aNSiXTYEX9ocbDP&#10;ra1O+7PToEyJb8M8H16T2tTfU/l+oKnU+v5uLrcgop3jPwx/+qwOBTsd/ZlMEL2GNF09McpBkoBg&#10;YLNc85ajhpVK1yCLXF5PKH4BAAD//wMAUEsBAi0AFAAGAAgAAAAhALaDOJL+AAAA4QEAABMAAAAA&#10;AAAAAAAAAAAAAAAAAFtDb250ZW50X1R5cGVzXS54bWxQSwECLQAUAAYACAAAACEAOP0h/9YAAACU&#10;AQAACwAAAAAAAAAAAAAAAAAvAQAAX3JlbHMvLnJlbHNQSwECLQAUAAYACAAAACEAeoCiYgsCAADu&#10;AwAADgAAAAAAAAAAAAAAAAAuAgAAZHJzL2Uyb0RvYy54bWxQSwECLQAUAAYACAAAACEAu2oxUN4A&#10;AAAKAQAADwAAAAAAAAAAAAAAAABlBAAAZHJzL2Rvd25yZXYueG1sUEsFBgAAAAAEAAQA8wAAAHAF&#10;AAAAAA==&#10;" fillcolor="red" stroked="f">
                <v:textbox style="mso-fit-shape-to-text:t" inset="0,0,0,0">
                  <w:txbxContent>
                    <w:p w14:paraId="22F72C28" w14:textId="77777777" w:rsidR="009203B6" w:rsidRDefault="000B3AF4" w:rsidP="001B79BA">
                      <w:pPr>
                        <w:tabs>
                          <w:tab w:val="clear" w:pos="567"/>
                          <w:tab w:val="left" w:pos="323"/>
                        </w:tabs>
                        <w:spacing w:line="240" w:lineRule="auto"/>
                        <w:rPr>
                          <w:b/>
                          <w:color w:val="FFFFFF" w:themeColor="background1"/>
                          <w:sz w:val="14"/>
                        </w:rPr>
                      </w:pPr>
                      <w:r>
                        <w:rPr>
                          <w:b/>
                          <w:bCs/>
                          <w:color w:val="FFFFFF"/>
                          <w:sz w:val="14"/>
                          <w:szCs w:val="14"/>
                        </w:rPr>
                        <w:t>0,5 mg</w:t>
                      </w:r>
                    </w:p>
                  </w:txbxContent>
                </v:textbox>
                <w10:wrap anchorx="margin"/>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688960" behindDoc="0" locked="0" layoutInCell="1" allowOverlap="1" wp14:anchorId="22F72B18" wp14:editId="22F72B19">
                <wp:simplePos x="0" y="0"/>
                <wp:positionH relativeFrom="margin">
                  <wp:posOffset>4517221</wp:posOffset>
                </wp:positionH>
                <wp:positionV relativeFrom="paragraph">
                  <wp:posOffset>79599</wp:posOffset>
                </wp:positionV>
                <wp:extent cx="381663" cy="1850644"/>
                <wp:effectExtent l="0" t="0" r="0" b="0"/>
                <wp:wrapNone/>
                <wp:docPr id="34" name="Text Box 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81663" cy="1850644"/>
                        </a:xfrm>
                        <a:prstGeom prst="rect">
                          <a:avLst/>
                        </a:prstGeom>
                        <a:solidFill>
                          <a:srgbClr val="FFFFFF"/>
                        </a:solidFill>
                        <a:ln w="9525">
                          <a:noFill/>
                          <a:miter lim="800000"/>
                          <a:headEnd/>
                          <a:tailEnd/>
                        </a:ln>
                      </wps:spPr>
                      <wps:txbx>
                        <w:txbxContent>
                          <w:p w14:paraId="22F72C29" w14:textId="77777777" w:rsidR="009203B6" w:rsidRPr="00513E9A" w:rsidRDefault="000B3AF4" w:rsidP="001B79BA">
                            <w:pPr>
                              <w:tabs>
                                <w:tab w:val="clear" w:pos="567"/>
                                <w:tab w:val="left" w:pos="323"/>
                              </w:tabs>
                              <w:spacing w:line="240" w:lineRule="auto"/>
                              <w:rPr>
                                <w:b/>
                                <w:bCs/>
                                <w:color w:val="FF0000"/>
                                <w:sz w:val="14"/>
                                <w:szCs w:val="14"/>
                              </w:rPr>
                            </w:pPr>
                            <w:r>
                              <w:rPr>
                                <w:b/>
                                <w:bCs/>
                                <w:color w:val="FF0000"/>
                                <w:sz w:val="14"/>
                                <w:szCs w:val="14"/>
                              </w:rPr>
                              <w:t>Ogluo</w:t>
                            </w:r>
                            <w:r>
                              <w:rPr>
                                <w:b/>
                                <w:bCs/>
                                <w:color w:val="FF0000"/>
                                <w:sz w:val="14"/>
                                <w:szCs w:val="14"/>
                                <w:vertAlign w:val="superscript"/>
                              </w:rPr>
                              <w:t>TM</w:t>
                            </w:r>
                          </w:p>
                          <w:p w14:paraId="22F72C2A" w14:textId="77777777" w:rsidR="009203B6" w:rsidRPr="00513E9A" w:rsidRDefault="000B3AF4" w:rsidP="001B79BA">
                            <w:pPr>
                              <w:tabs>
                                <w:tab w:val="clear" w:pos="567"/>
                                <w:tab w:val="left" w:pos="323"/>
                              </w:tabs>
                              <w:spacing w:line="240" w:lineRule="auto"/>
                              <w:rPr>
                                <w:b/>
                                <w:bCs/>
                                <w:color w:val="FF0000"/>
                                <w:sz w:val="14"/>
                              </w:rPr>
                            </w:pPr>
                            <w:r>
                              <w:rPr>
                                <w:b/>
                                <w:bCs/>
                                <w:color w:val="FF0000"/>
                                <w:sz w:val="14"/>
                                <w:szCs w:val="14"/>
                              </w:rPr>
                              <w:t>Injection</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18" id="Text Box 34" o:spid="_x0000_s1040" type="#_x0000_t202" style="position:absolute;left:0;text-align:left;margin-left:355.7pt;margin-top:6.25pt;width:30.05pt;height:145.7pt;z-index:25168896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nOskBwIAAO4DAAAOAAAAZHJzL2Uyb0RvYy54bWysU9uO0zAQfUfiHyy/06TdbVWipqulSxHS&#10;cpEWPsBxnMbC8Zix26R8PWMn7XJ5Q/jBGt/OzDlzvLkbOsNOCr0GW/L5LOdMWQm1toeSf/2yf7Xm&#10;zAdha2HAqpKfled325cvNr0r1AJaMLVCRiDWF70reRuCK7LMy1Z1ws/AKUuHDWAnAi3xkNUoekLv&#10;TLbI81XWA9YOQSrvafdhPOTbhN80SoZPTeNVYKbkVFtIM6a5inO23YjigMK1Wk5liH+oohPaUtIr&#10;1IMIgh1R/wXVaYngoQkzCV0GTaOlShyIzTz/g81TK5xKXEgc764y+f8HKz+entxnZGF4AwM1MJHw&#10;7hHkN88s7FphD+oeEfpWiZoSz6NkWe98MT2NUvvCR5Cq/wA1NVkcAySgocEuqkI8GaFTA85X0dUQ&#10;mKTNm/V8tbrhTNLRfL3MV7e3KYUoLq8d+vBOQcdiUHKkpiZ0cXr0IVYjisuVmMyD0fVeG5MWeKh2&#10;BtlJkAH2aUzov10zlvUlf71cLBOyhfg+eaPTgQxqdFfydR7HaJmoxltbpytBaDPGVImxkzxRkVGb&#10;MFQD0zXRS8yiXBXUZxIMYTQkfSAKWsAfnPVkxpL770eBijPz3pLo0bmXAC9BdQmElfS05IGzMdyF&#10;5PDE391TM/Y66fSceaqRTJXkmz5AdO2v63Tr+ZtufwIAAP//AwBQSwMEFAAGAAgAAAAhAPK0V7Lg&#10;AAAACgEAAA8AAABkcnMvZG93bnJldi54bWxMj8FOwzAMhu9IvENkJG4szQZ0K02ngQTaEcaQdsya&#10;0FQkTmmyruzp8U5ws/V/+v25XI7escH0sQ0oQUwyYAbroFtsJGzfn2/mwGJSqJULaCT8mAjL6vKi&#10;VIUOR3wzwyY1jEowFkqCTakrOI+1NV7FSegMUvYZeq8SrX3Dda+OVO4dn2bZPfeqRbpgVWeerKm/&#10;NgcvYbEePqx73AWNcytWu5fT9+v2JOX11bh6AJbMmP5gOOuTOlTktA8H1JE5CbkQt4RSML0DRkCe&#10;Cxr2EmbZbAG8Kvn/F6pfAAAA//8DAFBLAQItABQABgAIAAAAIQC2gziS/gAAAOEBAAATAAAAAAAA&#10;AAAAAAAAAAAAAABbQ29udGVudF9UeXBlc10ueG1sUEsBAi0AFAAGAAgAAAAhADj9If/WAAAAlAEA&#10;AAsAAAAAAAAAAAAAAAAALwEAAF9yZWxzLy5yZWxzUEsBAi0AFAAGAAgAAAAhAMKc6yQHAgAA7gMA&#10;AA4AAAAAAAAAAAAAAAAALgIAAGRycy9lMm9Eb2MueG1sUEsBAi0AFAAGAAgAAAAhAPK0V7LgAAAA&#10;CgEAAA8AAAAAAAAAAAAAAAAAYQQAAGRycy9kb3ducmV2LnhtbFBLBQYAAAAABAAEAPMAAABuBQAA&#10;AAA=&#10;" stroked="f">
                <v:textbox style="mso-fit-shape-to-text:t" inset="0,0,0,0">
                  <w:txbxContent>
                    <w:p w14:paraId="22F72C29" w14:textId="77777777" w:rsidR="009203B6" w:rsidRPr="00513E9A" w:rsidRDefault="000B3AF4" w:rsidP="001B79BA">
                      <w:pPr>
                        <w:tabs>
                          <w:tab w:val="clear" w:pos="567"/>
                          <w:tab w:val="left" w:pos="323"/>
                        </w:tabs>
                        <w:spacing w:line="240" w:lineRule="auto"/>
                        <w:rPr>
                          <w:b/>
                          <w:bCs/>
                          <w:color w:val="FF0000"/>
                          <w:sz w:val="14"/>
                          <w:szCs w:val="14"/>
                        </w:rPr>
                      </w:pPr>
                      <w:r>
                        <w:rPr>
                          <w:b/>
                          <w:bCs/>
                          <w:color w:val="FF0000"/>
                          <w:sz w:val="14"/>
                          <w:szCs w:val="14"/>
                        </w:rPr>
                        <w:t>Ogluo</w:t>
                      </w:r>
                      <w:r>
                        <w:rPr>
                          <w:b/>
                          <w:bCs/>
                          <w:color w:val="FF0000"/>
                          <w:sz w:val="14"/>
                          <w:szCs w:val="14"/>
                          <w:vertAlign w:val="superscript"/>
                        </w:rPr>
                        <w:t>TM</w:t>
                      </w:r>
                    </w:p>
                    <w:p w14:paraId="22F72C2A" w14:textId="77777777" w:rsidR="009203B6" w:rsidRPr="00513E9A" w:rsidRDefault="000B3AF4" w:rsidP="001B79BA">
                      <w:pPr>
                        <w:tabs>
                          <w:tab w:val="clear" w:pos="567"/>
                          <w:tab w:val="left" w:pos="323"/>
                        </w:tabs>
                        <w:spacing w:line="240" w:lineRule="auto"/>
                        <w:rPr>
                          <w:b/>
                          <w:bCs/>
                          <w:color w:val="FF0000"/>
                          <w:sz w:val="14"/>
                        </w:rPr>
                      </w:pPr>
                      <w:r>
                        <w:rPr>
                          <w:b/>
                          <w:bCs/>
                          <w:color w:val="FF0000"/>
                          <w:sz w:val="14"/>
                          <w:szCs w:val="14"/>
                        </w:rPr>
                        <w:t>Injection</w:t>
                      </w:r>
                    </w:p>
                  </w:txbxContent>
                </v:textbox>
                <w10:wrap anchorx="margin"/>
              </v:shape>
            </w:pict>
          </mc:Fallback>
        </mc:AlternateContent>
      </w:r>
      <w:r w:rsidRPr="00FB5D85">
        <w:rPr>
          <w:noProof/>
          <w:color w:val="000000" w:themeColor="text1"/>
          <w:lang w:eastAsia="fr-FR"/>
        </w:rPr>
        <mc:AlternateContent>
          <mc:Choice Requires="wps">
            <w:drawing>
              <wp:anchor distT="45720" distB="45720" distL="114300" distR="114300" simplePos="0" relativeHeight="251686912" behindDoc="0" locked="0" layoutInCell="1" allowOverlap="1" wp14:anchorId="22F72B1A" wp14:editId="22F72B1B">
                <wp:simplePos x="0" y="0"/>
                <wp:positionH relativeFrom="margin">
                  <wp:posOffset>1051977</wp:posOffset>
                </wp:positionH>
                <wp:positionV relativeFrom="paragraph">
                  <wp:posOffset>104775</wp:posOffset>
                </wp:positionV>
                <wp:extent cx="606804" cy="1842389"/>
                <wp:effectExtent l="0" t="0" r="3175" b="8255"/>
                <wp:wrapNone/>
                <wp:docPr id="35" name="Text Box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6804" cy="1842389"/>
                        </a:xfrm>
                        <a:prstGeom prst="rect">
                          <a:avLst/>
                        </a:prstGeom>
                        <a:solidFill>
                          <a:srgbClr val="FFFFFF"/>
                        </a:solidFill>
                        <a:ln w="9525">
                          <a:noFill/>
                          <a:miter lim="800000"/>
                          <a:headEnd/>
                          <a:tailEnd/>
                        </a:ln>
                      </wps:spPr>
                      <wps:txbx>
                        <w:txbxContent>
                          <w:p w14:paraId="22F72C2B" w14:textId="77777777" w:rsidR="009203B6" w:rsidRDefault="000B3AF4" w:rsidP="001B79BA">
                            <w:pPr>
                              <w:tabs>
                                <w:tab w:val="clear" w:pos="567"/>
                                <w:tab w:val="left" w:pos="323"/>
                              </w:tabs>
                              <w:spacing w:line="240" w:lineRule="auto"/>
                              <w:rPr>
                                <w:b/>
                              </w:rPr>
                            </w:pPr>
                            <w:r>
                              <w:rPr>
                                <w:b/>
                                <w:bCs/>
                                <w:szCs w:val="22"/>
                              </w:rPr>
                              <w:t>Capuchon rouge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1A" id="Text Box 35" o:spid="_x0000_s1041" type="#_x0000_t202" style="position:absolute;left:0;text-align:left;margin-left:82.85pt;margin-top:8.25pt;width:47.8pt;height:145.05pt;z-index:25168691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2QuKCAIAAO4DAAAOAAAAZHJzL2Uyb0RvYy54bWysU9uO2yAQfa/Uf0C8N3bSTZS14qy22aaq&#10;tL1I234AxjhGxQwdSOz06ztgJ9vLW1Ue0AAzZ2bOHDZ3Q2fYSaHXYEs+n+WcKSuh1vZQ8q9f9q/W&#10;nPkgbC0MWFXys/L8bvvyxaZ3hVpAC6ZWyAjE+qJ3JW9DcEWWedmqTvgZOGXpsQHsRKAjHrIaRU/o&#10;nckWeb7KesDaIUjlPd0+jI98m/CbRsnwqWm8CsyUnGoLace0V3HPthtRHFC4VsupDPEPVXRCW0p6&#10;hXoQQbAj6r+gOi0RPDRhJqHLoGm0VKkH6mae/9HNUyucSr0QOd5dafL/D1Z+PD25z8jC8AYGGmBq&#10;wrtHkN88s7BrhT2oe0ToWyVqSjyPlGW988UUGqn2hY8gVf8BahqyOAZIQEODXWSF+mSETgM4X0lX&#10;Q2CSLlf5ap3fcCbpab6+Wbxe36YUorhEO/ThnYKORaPkSENN6OL06EOsRhQXl5jMg9H1XhuTDnio&#10;dgbZSZAA9mlN6L+5Gcv6kt8uF8uEbCHGJ210OpBAje5Kvs7jGiUT2Xhr6+QShDajTZUYO9ETGRm5&#10;CUM1MF1Te8sYHOmqoD4TYQijIOkDkdEC/uCsJzGW3H8/ClScmfeWSI/KvRh4MaqLIayk0JIHzkZz&#10;F5LCU//unoax14mn58xTjSSqRN/0AaJqfz0nr+dvuv0JAAD//wMAUEsDBBQABgAIAAAAIQCR43De&#10;3wAAAAoBAAAPAAAAZHJzL2Rvd25yZXYueG1sTI/BTsMwDIbvSLxDZCRuLO0mwlaaTgMJxJGNTdox&#10;a0xTkTilybqypydwgZt/+dPvz+VydJYN2IfWk4R8kgFDqr1uqZGwfXu6mQMLUZFW1hNK+MIAy+ry&#10;olSF9ida47CJDUslFAolwcTYFZyH2qBTYeI7pLR7971TMcW+4bpXp1TuLJ9mmeBOtZQuGNXho8H6&#10;Y3N0EhYvw87Yh73XNDf5av98/nzdnqW8vhpX98AijvEPhh/9pA5Vcjr4I+nAbMri9i6hvwOwBExF&#10;PgN2kDDLhABelfz/C9U3AAAA//8DAFBLAQItABQABgAIAAAAIQC2gziS/gAAAOEBAAATAAAAAAAA&#10;AAAAAAAAAAAAAABbQ29udGVudF9UeXBlc10ueG1sUEsBAi0AFAAGAAgAAAAhADj9If/WAAAAlAEA&#10;AAsAAAAAAAAAAAAAAAAALwEAAF9yZWxzLy5yZWxzUEsBAi0AFAAGAAgAAAAhAM/ZC4oIAgAA7gMA&#10;AA4AAAAAAAAAAAAAAAAALgIAAGRycy9lMm9Eb2MueG1sUEsBAi0AFAAGAAgAAAAhAJHjcN7fAAAA&#10;CgEAAA8AAAAAAAAAAAAAAAAAYgQAAGRycy9kb3ducmV2LnhtbFBLBQYAAAAABAAEAPMAAABuBQAA&#10;AAA=&#10;" stroked="f">
                <v:textbox style="mso-fit-shape-to-text:t" inset="0,0,0,0">
                  <w:txbxContent>
                    <w:p w14:paraId="22F72C2B" w14:textId="77777777" w:rsidR="009203B6" w:rsidRDefault="000B3AF4" w:rsidP="001B79BA">
                      <w:pPr>
                        <w:tabs>
                          <w:tab w:val="clear" w:pos="567"/>
                          <w:tab w:val="left" w:pos="323"/>
                        </w:tabs>
                        <w:spacing w:line="240" w:lineRule="auto"/>
                        <w:rPr>
                          <w:b/>
                        </w:rPr>
                      </w:pPr>
                      <w:r>
                        <w:rPr>
                          <w:b/>
                          <w:bCs/>
                          <w:szCs w:val="22"/>
                        </w:rPr>
                        <w:t>Capuchon rouge</w:t>
                      </w:r>
                    </w:p>
                  </w:txbxContent>
                </v:textbox>
                <w10:wrap anchorx="margin"/>
              </v:shape>
            </w:pict>
          </mc:Fallback>
        </mc:AlternateContent>
      </w:r>
      <w:r w:rsidRPr="00FB5D85">
        <w:rPr>
          <w:noProof/>
          <w:color w:val="000000" w:themeColor="text1"/>
          <w:lang w:eastAsia="fr-FR"/>
        </w:rPr>
        <mc:AlternateContent>
          <mc:Choice Requires="wps">
            <w:drawing>
              <wp:anchor distT="45720" distB="45720" distL="114300" distR="114300" simplePos="0" relativeHeight="251684864" behindDoc="0" locked="0" layoutInCell="1" allowOverlap="1" wp14:anchorId="22F72B1C" wp14:editId="22F72B1D">
                <wp:simplePos x="0" y="0"/>
                <wp:positionH relativeFrom="margin">
                  <wp:posOffset>2428600</wp:posOffset>
                </wp:positionH>
                <wp:positionV relativeFrom="paragraph">
                  <wp:posOffset>89981</wp:posOffset>
                </wp:positionV>
                <wp:extent cx="798394" cy="1848739"/>
                <wp:effectExtent l="0" t="0" r="1905" b="1905"/>
                <wp:wrapNone/>
                <wp:docPr id="52" name="Text Box 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394" cy="1848739"/>
                        </a:xfrm>
                        <a:prstGeom prst="rect">
                          <a:avLst/>
                        </a:prstGeom>
                        <a:solidFill>
                          <a:srgbClr val="FFFFFF"/>
                        </a:solidFill>
                        <a:ln w="9525">
                          <a:noFill/>
                          <a:miter lim="800000"/>
                          <a:headEnd/>
                          <a:tailEnd/>
                        </a:ln>
                      </wps:spPr>
                      <wps:txbx>
                        <w:txbxContent>
                          <w:p w14:paraId="22F72C2C" w14:textId="77777777" w:rsidR="009203B6" w:rsidRDefault="000B3AF4" w:rsidP="001B79BA">
                            <w:pPr>
                              <w:tabs>
                                <w:tab w:val="clear" w:pos="567"/>
                                <w:tab w:val="left" w:pos="323"/>
                              </w:tabs>
                              <w:spacing w:line="240" w:lineRule="auto"/>
                              <w:rPr>
                                <w:b/>
                              </w:rPr>
                            </w:pPr>
                            <w:r>
                              <w:rPr>
                                <w:b/>
                                <w:bCs/>
                                <w:szCs w:val="22"/>
                              </w:rPr>
                              <w:t>Pointe de l’aiguille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1C" id="Text Box 52" o:spid="_x0000_s1042" type="#_x0000_t202" style="position:absolute;left:0;text-align:left;margin-left:191.25pt;margin-top:7.1pt;width:62.85pt;height:145.55pt;z-index:25168486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jqnXCQIAAO4DAAAOAAAAZHJzL2Uyb0RvYy54bWysU9tu2zAMfR+wfxD0vjhJb4kRp+jSZRjQ&#10;XYBuHyDLcixMFjVKiZ19fSnZSbvubZgeBEoiD8nDo9Vt3xp2UOg12ILPJlPOlJVQabsr+I/v23cL&#10;znwQthIGrCr4UXl+u377ZtW5XM2hAVMpZARifd65gjchuDzLvGxUK/wEnLL0WAO2ItARd1mFoiP0&#10;1mTz6fQ66wArhyCV93R7PzzydcKvayXD17r2KjBTcKotpB3TXsY9W69EvkPhGi3HMsQ/VNEKbSnp&#10;GepeBMH2qP+CarVE8FCHiYQ2g7rWUqUeqJvZ9FU3j41wKvVC5Hh3psn/P1j55fDoviEL/XvoaYCp&#10;Ce8eQP70zMKmEXan7hCha5SoKPEsUpZ1zudjaKTa5z6ClN1nqGjIYh8gAfU1tpEV6pMROg3geCZd&#10;9YFJurxZLi6Wl5xJepotLhc3F8uUQuSnaIc+fFTQsmgUHGmoCV0cHnyI1Yj85BKTeTC62mpj0gF3&#10;5cYgOwgSwDatEf0PN2NZV/Dl1fwqIVuI8UkbrQ4kUKPbgi+mcQ2SiWx8sFVyCUKbwaZKjB3piYwM&#10;3IS+7JmuqL3rGBzpKqE6EmEIgyDpA5HRAP7mrCMxFtz/2gtUnJlPlkiPyj0ZeDLKkyGspNCCB84G&#10;cxOSwlP/7o6GsdWJp+fMY40kqkTf+AGial+ek9fzN10/AQAA//8DAFBLAwQUAAYACAAAACEAS6fk&#10;xN8AAAAKAQAADwAAAGRycy9kb3ducmV2LnhtbEyPwU7DMAyG70i8Q2QkbixZR1Hpmk4DCcQRxpB2&#10;zJqsqUic0mRd2dNjTnCz9f36/blaTd6x0QyxCyhhPhPADDZBd9hK2L4/3RTAYlKolQtoJHybCKv6&#10;8qJSpQ4nfDPjJrWMSjCWSoJNqS85j401XsVZ6A0SO4TBq0Tr0HI9qBOVe8czIe64Vx3SBat682hN&#10;87k5egn3L+OHdQ+7oLGw8/Xu+fz1uj1LeX01rZfAkpnSXxh+9UkdanLahyPqyJyERZHlFCVwmwGj&#10;QC4KGvZERL4AXlf8/wv1DwAAAP//AwBQSwECLQAUAAYACAAAACEAtoM4kv4AAADhAQAAEwAAAAAA&#10;AAAAAAAAAAAAAAAAW0NvbnRlbnRfVHlwZXNdLnhtbFBLAQItABQABgAIAAAAIQA4/SH/1gAAAJQB&#10;AAALAAAAAAAAAAAAAAAAAC8BAABfcmVscy8ucmVsc1BLAQItABQABgAIAAAAIQCtjqnXCQIAAO4D&#10;AAAOAAAAAAAAAAAAAAAAAC4CAABkcnMvZTJvRG9jLnhtbFBLAQItABQABgAIAAAAIQBLp+TE3wAA&#10;AAoBAAAPAAAAAAAAAAAAAAAAAGMEAABkcnMvZG93bnJldi54bWxQSwUGAAAAAAQABADzAAAAbwUA&#10;AAAA&#10;" stroked="f">
                <v:textbox style="mso-fit-shape-to-text:t" inset="0,0,0,0">
                  <w:txbxContent>
                    <w:p w14:paraId="22F72C2C" w14:textId="77777777" w:rsidR="009203B6" w:rsidRDefault="000B3AF4" w:rsidP="001B79BA">
                      <w:pPr>
                        <w:tabs>
                          <w:tab w:val="clear" w:pos="567"/>
                          <w:tab w:val="left" w:pos="323"/>
                        </w:tabs>
                        <w:spacing w:line="240" w:lineRule="auto"/>
                        <w:rPr>
                          <w:b/>
                        </w:rPr>
                      </w:pPr>
                      <w:r>
                        <w:rPr>
                          <w:b/>
                          <w:bCs/>
                          <w:szCs w:val="22"/>
                        </w:rPr>
                        <w:t>Pointe de l’aiguille</w:t>
                      </w:r>
                    </w:p>
                  </w:txbxContent>
                </v:textbox>
                <w10:wrap anchorx="margin"/>
              </v:shape>
            </w:pict>
          </mc:Fallback>
        </mc:AlternateContent>
      </w:r>
      <w:r w:rsidRPr="00FB5D85">
        <w:rPr>
          <w:noProof/>
          <w:color w:val="000000" w:themeColor="text1"/>
          <w:lang w:eastAsia="fr-FR"/>
        </w:rPr>
        <w:drawing>
          <wp:inline distT="0" distB="0" distL="0" distR="0" wp14:anchorId="22F72B1E" wp14:editId="22F72B1F">
            <wp:extent cx="4845050" cy="382434"/>
            <wp:effectExtent l="0" t="0" r="0" b="0"/>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9668632" name=""/>
                    <pic:cNvPicPr/>
                  </pic:nvPicPr>
                  <pic:blipFill>
                    <a:blip r:embed="rId15"/>
                    <a:stretch>
                      <a:fillRect/>
                    </a:stretch>
                  </pic:blipFill>
                  <pic:spPr>
                    <a:xfrm>
                      <a:off x="0" y="0"/>
                      <a:ext cx="4918980" cy="388270"/>
                    </a:xfrm>
                    <a:prstGeom prst="rect">
                      <a:avLst/>
                    </a:prstGeom>
                  </pic:spPr>
                </pic:pic>
              </a:graphicData>
            </a:graphic>
          </wp:inline>
        </w:drawing>
      </w:r>
    </w:p>
    <w:p w14:paraId="22F7248F" w14:textId="77777777" w:rsidR="005F2F5C" w:rsidRPr="00FB5D85" w:rsidRDefault="005F2F5C" w:rsidP="005F2F5C">
      <w:pPr>
        <w:spacing w:line="240" w:lineRule="auto"/>
        <w:rPr>
          <w:noProof/>
          <w:szCs w:val="22"/>
        </w:rPr>
      </w:pPr>
    </w:p>
    <w:p w14:paraId="22F72490" w14:textId="77777777" w:rsidR="005F2F5C" w:rsidRPr="00FB5D85" w:rsidRDefault="000B3AF4" w:rsidP="005F2F5C">
      <w:pPr>
        <w:spacing w:line="240" w:lineRule="auto"/>
        <w:rPr>
          <w:noProof/>
          <w:szCs w:val="22"/>
        </w:rPr>
      </w:pPr>
      <w:r w:rsidRPr="00FB5D85">
        <w:t>Lire la notice avant utilisation</w:t>
      </w:r>
    </w:p>
    <w:p w14:paraId="22F72491" w14:textId="77777777" w:rsidR="005F2F5C" w:rsidRPr="00FB5D85" w:rsidRDefault="005F2F5C" w:rsidP="005F2F5C">
      <w:pPr>
        <w:spacing w:line="240" w:lineRule="auto"/>
        <w:rPr>
          <w:noProof/>
          <w:color w:val="000000" w:themeColor="text1"/>
          <w:szCs w:val="22"/>
        </w:rPr>
      </w:pPr>
    </w:p>
    <w:p w14:paraId="22F72492" w14:textId="77777777" w:rsidR="0058596C" w:rsidRPr="00FB5D85" w:rsidRDefault="000B3AF4" w:rsidP="0058596C">
      <w:pPr>
        <w:spacing w:line="240" w:lineRule="auto"/>
        <w:rPr>
          <w:noProof/>
          <w:szCs w:val="22"/>
        </w:rPr>
      </w:pPr>
      <w:proofErr w:type="gramStart"/>
      <w:r w:rsidRPr="00FB5D85">
        <w:t>voie</w:t>
      </w:r>
      <w:proofErr w:type="gramEnd"/>
      <w:r w:rsidRPr="00FB5D85">
        <w:t xml:space="preserve"> sous-cutanée</w:t>
      </w:r>
    </w:p>
    <w:p w14:paraId="22F72493" w14:textId="77777777" w:rsidR="0058596C" w:rsidRPr="00FB5D85" w:rsidRDefault="0058596C" w:rsidP="005F2F5C">
      <w:pPr>
        <w:spacing w:line="240" w:lineRule="auto"/>
        <w:rPr>
          <w:noProof/>
          <w:color w:val="000000" w:themeColor="text1"/>
          <w:szCs w:val="22"/>
        </w:rPr>
      </w:pPr>
    </w:p>
    <w:p w14:paraId="22F72494" w14:textId="77777777" w:rsidR="00AA16B2" w:rsidRPr="00FB5D85" w:rsidRDefault="00AA16B2" w:rsidP="00AA16B2">
      <w:pPr>
        <w:spacing w:line="240" w:lineRule="auto"/>
        <w:ind w:left="1440"/>
        <w:rPr>
          <w:noProof/>
          <w:szCs w:val="22"/>
        </w:rPr>
      </w:pPr>
    </w:p>
    <w:p w14:paraId="22F72495" w14:textId="77777777" w:rsidR="00AE12B9" w:rsidRPr="00FB5D85" w:rsidRDefault="000B3AF4" w:rsidP="00A752BD">
      <w:pPr>
        <w:pStyle w:val="Style8"/>
        <w:rPr>
          <w:noProof/>
        </w:rPr>
      </w:pPr>
      <w:r w:rsidRPr="00FB5D85">
        <w:t>MISE EN GARDE SPÉCIALE INDIQUANT QUE LE MÉDICAMENT DOIT ÊTRE CONSERVÉ HORS DE VUE ET DE PORTÉE DES ENFANTS</w:t>
      </w:r>
    </w:p>
    <w:p w14:paraId="22F72496" w14:textId="77777777" w:rsidR="00AE12B9" w:rsidRPr="00FB5D85" w:rsidRDefault="00AE12B9" w:rsidP="00AE12B9">
      <w:pPr>
        <w:spacing w:line="240" w:lineRule="auto"/>
        <w:rPr>
          <w:noProof/>
          <w:szCs w:val="22"/>
        </w:rPr>
      </w:pPr>
    </w:p>
    <w:p w14:paraId="22F72497" w14:textId="77777777" w:rsidR="00AE12B9" w:rsidRPr="00FB5D85" w:rsidRDefault="000B3AF4" w:rsidP="00AE12B9">
      <w:pPr>
        <w:rPr>
          <w:noProof/>
        </w:rPr>
      </w:pPr>
      <w:r w:rsidRPr="00FB5D85">
        <w:t>Tenir hors de la vue et de la portée des enfants.</w:t>
      </w:r>
    </w:p>
    <w:p w14:paraId="22F72498" w14:textId="77777777" w:rsidR="00AE12B9" w:rsidRPr="00FB5D85" w:rsidRDefault="00AE12B9" w:rsidP="00AE12B9">
      <w:pPr>
        <w:spacing w:line="240" w:lineRule="auto"/>
        <w:rPr>
          <w:noProof/>
          <w:szCs w:val="22"/>
        </w:rPr>
      </w:pPr>
    </w:p>
    <w:p w14:paraId="22F72499" w14:textId="77777777" w:rsidR="00AE12B9" w:rsidRPr="00FB5D85" w:rsidRDefault="00AE12B9" w:rsidP="00AE12B9">
      <w:pPr>
        <w:spacing w:line="240" w:lineRule="auto"/>
        <w:rPr>
          <w:noProof/>
          <w:szCs w:val="22"/>
        </w:rPr>
      </w:pPr>
    </w:p>
    <w:p w14:paraId="22F7249A" w14:textId="77777777" w:rsidR="00AE12B9" w:rsidRPr="00FB5D85" w:rsidRDefault="000B3AF4" w:rsidP="00A752BD">
      <w:pPr>
        <w:pStyle w:val="Style8"/>
        <w:rPr>
          <w:noProof/>
        </w:rPr>
      </w:pPr>
      <w:r w:rsidRPr="00FB5D85">
        <w:t>AUTRE(S) MISE(S) EN GARDE SPÉCIALE(S), SI NÉCESSAIRE</w:t>
      </w:r>
    </w:p>
    <w:p w14:paraId="22F7249B" w14:textId="77777777" w:rsidR="00AE12B9" w:rsidRPr="00FB5D85" w:rsidRDefault="00AE12B9" w:rsidP="00AE12B9">
      <w:pPr>
        <w:spacing w:line="240" w:lineRule="auto"/>
        <w:rPr>
          <w:noProof/>
          <w:szCs w:val="22"/>
        </w:rPr>
      </w:pPr>
    </w:p>
    <w:p w14:paraId="22F7249C" w14:textId="77777777" w:rsidR="00AE12B9" w:rsidRPr="00FB5D85" w:rsidRDefault="00AE12B9" w:rsidP="0083620A">
      <w:pPr>
        <w:spacing w:line="240" w:lineRule="auto"/>
      </w:pPr>
    </w:p>
    <w:p w14:paraId="22F7249D" w14:textId="77777777" w:rsidR="000D5BC3" w:rsidRPr="00FB5D85" w:rsidRDefault="000D5BC3" w:rsidP="00AE12B9">
      <w:pPr>
        <w:tabs>
          <w:tab w:val="left" w:pos="749"/>
        </w:tabs>
        <w:spacing w:line="240" w:lineRule="auto"/>
      </w:pPr>
    </w:p>
    <w:p w14:paraId="22F7249E" w14:textId="77777777" w:rsidR="00AE12B9" w:rsidRPr="00FB5D85" w:rsidRDefault="000B3AF4" w:rsidP="00A752BD">
      <w:pPr>
        <w:pStyle w:val="Style8"/>
      </w:pPr>
      <w:r w:rsidRPr="00FB5D85">
        <w:t>DATE DE PÉREMPTION</w:t>
      </w:r>
    </w:p>
    <w:p w14:paraId="22F7249F" w14:textId="77777777" w:rsidR="00AE12B9" w:rsidRPr="00FB5D85" w:rsidRDefault="00AE12B9" w:rsidP="00AE12B9">
      <w:pPr>
        <w:spacing w:line="240" w:lineRule="auto"/>
      </w:pPr>
    </w:p>
    <w:p w14:paraId="22F724A0" w14:textId="77777777" w:rsidR="00AE12B9" w:rsidRPr="00FB5D85" w:rsidRDefault="000B3AF4" w:rsidP="00AE12B9">
      <w:pPr>
        <w:spacing w:line="240" w:lineRule="auto"/>
        <w:rPr>
          <w:noProof/>
          <w:szCs w:val="22"/>
        </w:rPr>
      </w:pPr>
      <w:r w:rsidRPr="00FB5D85">
        <w:t>EXP</w:t>
      </w:r>
    </w:p>
    <w:p w14:paraId="22F724A1" w14:textId="77777777" w:rsidR="00AE12B9" w:rsidRPr="00FB5D85" w:rsidRDefault="00AE12B9" w:rsidP="00AE12B9">
      <w:pPr>
        <w:spacing w:line="240" w:lineRule="auto"/>
        <w:rPr>
          <w:noProof/>
          <w:szCs w:val="22"/>
        </w:rPr>
      </w:pPr>
    </w:p>
    <w:p w14:paraId="22F724A2" w14:textId="77777777" w:rsidR="00AE12B9" w:rsidRPr="00FB5D85" w:rsidRDefault="00AE12B9" w:rsidP="00AE12B9">
      <w:pPr>
        <w:spacing w:line="240" w:lineRule="auto"/>
        <w:rPr>
          <w:noProof/>
          <w:szCs w:val="22"/>
        </w:rPr>
      </w:pPr>
    </w:p>
    <w:p w14:paraId="22F724A3" w14:textId="77777777" w:rsidR="00AE12B9" w:rsidRPr="00FB5D85" w:rsidRDefault="000B3AF4" w:rsidP="00A752BD">
      <w:pPr>
        <w:pStyle w:val="Style8"/>
        <w:rPr>
          <w:noProof/>
        </w:rPr>
      </w:pPr>
      <w:r w:rsidRPr="00FB5D85">
        <w:t>PRÉCAUTIONS PARTICULIÈRES DE CONSERVATION</w:t>
      </w:r>
    </w:p>
    <w:p w14:paraId="22F724A4" w14:textId="77777777" w:rsidR="00AE12B9" w:rsidRPr="00FB5D85" w:rsidRDefault="00AE12B9" w:rsidP="00AE12B9">
      <w:pPr>
        <w:spacing w:line="240" w:lineRule="auto"/>
        <w:rPr>
          <w:noProof/>
          <w:szCs w:val="22"/>
        </w:rPr>
      </w:pPr>
    </w:p>
    <w:p w14:paraId="22F724A5" w14:textId="77777777" w:rsidR="00342935" w:rsidRPr="00FB5D85" w:rsidRDefault="000B3AF4" w:rsidP="00342935">
      <w:pPr>
        <w:spacing w:line="240" w:lineRule="auto"/>
        <w:rPr>
          <w:noProof/>
          <w:szCs w:val="22"/>
        </w:rPr>
      </w:pPr>
      <w:r w:rsidRPr="00FB5D85">
        <w:t xml:space="preserve">À conserver à une température </w:t>
      </w:r>
      <w:r w:rsidR="00F76039">
        <w:t>ne dépassant pas</w:t>
      </w:r>
      <w:r w:rsidRPr="00FB5D85">
        <w:t xml:space="preserve"> 25 °C.</w:t>
      </w:r>
    </w:p>
    <w:p w14:paraId="22F724A6" w14:textId="77777777" w:rsidR="00342935" w:rsidRPr="00FB5D85" w:rsidRDefault="00342935" w:rsidP="00342935">
      <w:pPr>
        <w:spacing w:line="240" w:lineRule="auto"/>
        <w:rPr>
          <w:noProof/>
          <w:szCs w:val="22"/>
          <w:lang w:val="fr-LU"/>
        </w:rPr>
      </w:pPr>
    </w:p>
    <w:p w14:paraId="22F724A7" w14:textId="77777777" w:rsidR="00342935" w:rsidRPr="00FB5D85" w:rsidRDefault="000B3AF4" w:rsidP="00342935">
      <w:pPr>
        <w:spacing w:line="240" w:lineRule="auto"/>
        <w:rPr>
          <w:noProof/>
          <w:szCs w:val="22"/>
        </w:rPr>
      </w:pPr>
      <w:r w:rsidRPr="00FB5D85">
        <w:t>Ne pas mettre au réfrigérateur. Ne pas congeler. À conserver à une température supérieure à 15 °C.</w:t>
      </w:r>
    </w:p>
    <w:p w14:paraId="22F724A8" w14:textId="77777777" w:rsidR="002E277B" w:rsidRPr="00FB5D85" w:rsidRDefault="002E277B" w:rsidP="002E277B">
      <w:pPr>
        <w:spacing w:line="240" w:lineRule="auto"/>
        <w:rPr>
          <w:noProof/>
          <w:szCs w:val="22"/>
          <w:lang w:val="fr-LU"/>
        </w:rPr>
      </w:pPr>
    </w:p>
    <w:p w14:paraId="22F724A9" w14:textId="77777777" w:rsidR="002E277B" w:rsidRPr="00FB5D85" w:rsidRDefault="000B3AF4" w:rsidP="002E277B">
      <w:pPr>
        <w:spacing w:line="240" w:lineRule="auto"/>
        <w:rPr>
          <w:noProof/>
          <w:szCs w:val="22"/>
        </w:rPr>
      </w:pPr>
      <w:r w:rsidRPr="00FB5D85">
        <w:t>Conserver dans l’emballage plastique original scellé jusqu’au moment de l’utilisation afin de protéger le produit de la lumière et de l’humidité.</w:t>
      </w:r>
    </w:p>
    <w:p w14:paraId="22F724AA" w14:textId="77777777" w:rsidR="00342935" w:rsidRPr="00FB5D85" w:rsidRDefault="00342935" w:rsidP="00342935">
      <w:pPr>
        <w:spacing w:line="240" w:lineRule="auto"/>
        <w:rPr>
          <w:noProof/>
          <w:szCs w:val="22"/>
        </w:rPr>
      </w:pPr>
    </w:p>
    <w:p w14:paraId="22F724AB" w14:textId="77777777" w:rsidR="00AE12B9" w:rsidRPr="00FB5D85" w:rsidRDefault="00AE12B9" w:rsidP="00AE12B9">
      <w:pPr>
        <w:spacing w:line="240" w:lineRule="auto"/>
        <w:ind w:left="567" w:hanging="567"/>
        <w:rPr>
          <w:noProof/>
          <w:color w:val="FF0000"/>
          <w:szCs w:val="22"/>
        </w:rPr>
      </w:pPr>
    </w:p>
    <w:p w14:paraId="22F724AC" w14:textId="77777777" w:rsidR="00AE12B9" w:rsidRPr="00FB5D85" w:rsidRDefault="000B3AF4" w:rsidP="00A752BD">
      <w:pPr>
        <w:pStyle w:val="Style8"/>
        <w:rPr>
          <w:noProof/>
        </w:rPr>
      </w:pPr>
      <w:r w:rsidRPr="00FB5D85">
        <w:lastRenderedPageBreak/>
        <w:t>PRÉCAUTIONS PARTICULIÈRES D’ÉLIMINATION DES MÉDICAMENTS NON UTILISÉS OU DES DÉCHETS PROVENANT DE CES MÉDICAMENTS S’IL Y A LIEU</w:t>
      </w:r>
    </w:p>
    <w:p w14:paraId="22F724AD" w14:textId="77777777" w:rsidR="00AE12B9" w:rsidRPr="00FB5D85" w:rsidRDefault="00AE12B9" w:rsidP="00AE12B9">
      <w:pPr>
        <w:spacing w:line="240" w:lineRule="auto"/>
        <w:rPr>
          <w:noProof/>
          <w:szCs w:val="22"/>
        </w:rPr>
      </w:pPr>
    </w:p>
    <w:p w14:paraId="22F724AE" w14:textId="77777777" w:rsidR="00AE12B9" w:rsidRPr="00FB5D85" w:rsidRDefault="000B3AF4" w:rsidP="00AE12B9">
      <w:pPr>
        <w:spacing w:line="240" w:lineRule="auto"/>
      </w:pPr>
      <w:r w:rsidRPr="00FB5D85">
        <w:t>Tout médicament non utilisé ou déchet doit être éliminé conformément à la réglementation en vigueur.</w:t>
      </w:r>
    </w:p>
    <w:p w14:paraId="22F724AF" w14:textId="77777777" w:rsidR="0083620A" w:rsidRPr="00FB5D85" w:rsidRDefault="0083620A" w:rsidP="00AE12B9">
      <w:pPr>
        <w:spacing w:line="240" w:lineRule="auto"/>
      </w:pPr>
    </w:p>
    <w:p w14:paraId="22F724B0" w14:textId="77777777" w:rsidR="00AE12B9" w:rsidRPr="00FB5D85" w:rsidRDefault="00AE12B9" w:rsidP="00AE12B9">
      <w:pPr>
        <w:spacing w:line="240" w:lineRule="auto"/>
        <w:rPr>
          <w:noProof/>
          <w:color w:val="FF0000"/>
          <w:szCs w:val="22"/>
        </w:rPr>
      </w:pPr>
    </w:p>
    <w:p w14:paraId="22F724B1" w14:textId="77777777" w:rsidR="00AE12B9" w:rsidRPr="00FB5D85" w:rsidRDefault="000B3AF4" w:rsidP="00A752BD">
      <w:pPr>
        <w:pStyle w:val="Style8"/>
        <w:rPr>
          <w:noProof/>
        </w:rPr>
      </w:pPr>
      <w:r w:rsidRPr="00FB5D85">
        <w:t>NOM ET ADRESSE DU TITULAIRE DE L’AUTORISATION DE MISE SUR LE MARCHÉ</w:t>
      </w:r>
    </w:p>
    <w:p w14:paraId="22F724B2" w14:textId="77777777" w:rsidR="00AE12B9" w:rsidRPr="00FB5D85" w:rsidRDefault="00AE12B9" w:rsidP="00AE12B9">
      <w:pPr>
        <w:spacing w:line="240" w:lineRule="auto"/>
        <w:rPr>
          <w:noProof/>
          <w:szCs w:val="22"/>
        </w:rPr>
      </w:pPr>
    </w:p>
    <w:p w14:paraId="7B985E00"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Tetris Pharma B.V</w:t>
      </w:r>
    </w:p>
    <w:p w14:paraId="07C12009" w14:textId="2B70511F"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Bargelaan 200</w:t>
      </w:r>
    </w:p>
    <w:p w14:paraId="24FE3230" w14:textId="77777777" w:rsidR="0059161C" w:rsidRPr="00682324" w:rsidRDefault="0059161C" w:rsidP="0059161C">
      <w:pPr>
        <w:tabs>
          <w:tab w:val="clear" w:pos="567"/>
        </w:tabs>
        <w:spacing w:line="240" w:lineRule="auto"/>
        <w:rPr>
          <w:rFonts w:eastAsiaTheme="minorHAnsi"/>
          <w:szCs w:val="22"/>
          <w:lang w:val="nl-NL"/>
        </w:rPr>
      </w:pPr>
      <w:r w:rsidRPr="00682324">
        <w:rPr>
          <w:rFonts w:eastAsiaTheme="minorHAnsi"/>
          <w:szCs w:val="22"/>
          <w:lang w:val="nl-NL"/>
        </w:rPr>
        <w:t>Element Offices</w:t>
      </w:r>
    </w:p>
    <w:p w14:paraId="16F6BA9C"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2333 CW Leiden</w:t>
      </w:r>
    </w:p>
    <w:p w14:paraId="22F724B9" w14:textId="635F8381" w:rsidR="00AE12B9" w:rsidRPr="00FB5D85" w:rsidRDefault="000B3AF4" w:rsidP="00AE12B9">
      <w:pPr>
        <w:spacing w:line="240" w:lineRule="auto"/>
        <w:rPr>
          <w:noProof/>
          <w:color w:val="FF0000"/>
          <w:szCs w:val="22"/>
        </w:rPr>
      </w:pPr>
      <w:r w:rsidRPr="00682324">
        <w:rPr>
          <w:rFonts w:eastAsiaTheme="minorHAnsi"/>
          <w:szCs w:val="22"/>
          <w:lang w:val="nl-NL"/>
        </w:rPr>
        <w:t>Pays-Bas</w:t>
      </w:r>
      <w:r>
        <w:rPr>
          <w:rFonts w:eastAsiaTheme="minorHAnsi"/>
          <w:sz w:val="24"/>
          <w:szCs w:val="24"/>
          <w:lang w:val="nl-NL"/>
        </w:rPr>
        <w:t xml:space="preserve"> </w:t>
      </w:r>
    </w:p>
    <w:p w14:paraId="22F724BA" w14:textId="77777777" w:rsidR="00AE12B9" w:rsidRPr="00FB5D85" w:rsidRDefault="00AE12B9" w:rsidP="00AE12B9">
      <w:pPr>
        <w:spacing w:line="240" w:lineRule="auto"/>
        <w:rPr>
          <w:noProof/>
          <w:color w:val="FF0000"/>
          <w:szCs w:val="22"/>
        </w:rPr>
      </w:pPr>
    </w:p>
    <w:p w14:paraId="22F724BB" w14:textId="77777777" w:rsidR="00AE12B9" w:rsidRPr="00FB5D85" w:rsidRDefault="000B3AF4" w:rsidP="00A752BD">
      <w:pPr>
        <w:pStyle w:val="Style8"/>
        <w:rPr>
          <w:noProof/>
        </w:rPr>
      </w:pPr>
      <w:r w:rsidRPr="00FB5D85">
        <w:t>NUMÉRO(S) D’AUTORISATION DE MISE SUR LE MARCHÉ</w:t>
      </w:r>
    </w:p>
    <w:p w14:paraId="22F724BC" w14:textId="77777777" w:rsidR="00AE12B9" w:rsidRPr="00FB5D85" w:rsidRDefault="00AE12B9" w:rsidP="00AE12B9">
      <w:pPr>
        <w:spacing w:line="240" w:lineRule="auto"/>
        <w:rPr>
          <w:noProof/>
          <w:szCs w:val="22"/>
        </w:rPr>
      </w:pPr>
    </w:p>
    <w:p w14:paraId="22F724BD" w14:textId="77777777" w:rsidR="00AE12B9" w:rsidRPr="00FB5D85" w:rsidRDefault="000B3AF4" w:rsidP="00AE12B9">
      <w:pPr>
        <w:spacing w:line="240" w:lineRule="auto"/>
        <w:rPr>
          <w:noProof/>
          <w:highlight w:val="lightGray"/>
        </w:rPr>
      </w:pPr>
      <w:r w:rsidRPr="00FB5D85">
        <w:t>EU/</w:t>
      </w:r>
      <w:r w:rsidR="005D3476" w:rsidRPr="00D939BD">
        <w:rPr>
          <w:noProof/>
          <w:highlight w:val="lightGray"/>
        </w:rPr>
        <w:t>1/20/1523/00</w:t>
      </w:r>
      <w:r w:rsidR="000B0272">
        <w:rPr>
          <w:noProof/>
          <w:highlight w:val="lightGray"/>
        </w:rPr>
        <w:t>1</w:t>
      </w:r>
      <w:r w:rsidRPr="00FB5D85">
        <w:t xml:space="preserve"> - </w:t>
      </w:r>
      <w:proofErr w:type="spellStart"/>
      <w:r w:rsidRPr="00FB5D85">
        <w:rPr>
          <w:highlight w:val="lightGray"/>
        </w:rPr>
        <w:t>Ogluo</w:t>
      </w:r>
      <w:proofErr w:type="spellEnd"/>
      <w:r w:rsidRPr="00FB5D85">
        <w:rPr>
          <w:highlight w:val="lightGray"/>
        </w:rPr>
        <w:t xml:space="preserve"> 0,5 mg, solution injectable en stylo prérempli – 1 stylo unidose</w:t>
      </w:r>
    </w:p>
    <w:p w14:paraId="22F724BE" w14:textId="77777777" w:rsidR="00AE12B9" w:rsidRPr="00FB5D85" w:rsidRDefault="000B3AF4" w:rsidP="00AE12B9">
      <w:pPr>
        <w:spacing w:line="240" w:lineRule="auto"/>
        <w:rPr>
          <w:noProof/>
        </w:rPr>
      </w:pPr>
      <w:r w:rsidRPr="00FB5D85">
        <w:rPr>
          <w:highlight w:val="lightGray"/>
        </w:rPr>
        <w:t>EU/</w:t>
      </w:r>
      <w:r w:rsidR="005D3476" w:rsidRPr="00D939BD">
        <w:rPr>
          <w:noProof/>
          <w:highlight w:val="lightGray"/>
        </w:rPr>
        <w:t>1/20/1523/00</w:t>
      </w:r>
      <w:r w:rsidR="000B0272">
        <w:rPr>
          <w:noProof/>
          <w:highlight w:val="lightGray"/>
        </w:rPr>
        <w:t>2</w:t>
      </w:r>
      <w:r w:rsidRPr="00FB5D85">
        <w:rPr>
          <w:highlight w:val="lightGray"/>
        </w:rPr>
        <w:t xml:space="preserve"> - </w:t>
      </w:r>
      <w:proofErr w:type="spellStart"/>
      <w:r w:rsidRPr="00FB5D85">
        <w:rPr>
          <w:highlight w:val="lightGray"/>
        </w:rPr>
        <w:t>Ogluo</w:t>
      </w:r>
      <w:proofErr w:type="spellEnd"/>
      <w:r w:rsidRPr="00FB5D85">
        <w:rPr>
          <w:highlight w:val="lightGray"/>
        </w:rPr>
        <w:t xml:space="preserve"> 0,5 mg, solution injectable en stylo prérempli – 2 stylos unidose</w:t>
      </w:r>
    </w:p>
    <w:p w14:paraId="22F724BF" w14:textId="77777777" w:rsidR="00AE12B9" w:rsidRPr="00FB5D85" w:rsidRDefault="00AE12B9" w:rsidP="00AE12B9">
      <w:pPr>
        <w:spacing w:line="240" w:lineRule="auto"/>
        <w:rPr>
          <w:noProof/>
          <w:szCs w:val="22"/>
          <w:highlight w:val="yellow"/>
        </w:rPr>
      </w:pPr>
    </w:p>
    <w:p w14:paraId="22F724C0" w14:textId="77777777" w:rsidR="00AE12B9" w:rsidRPr="00FB5D85" w:rsidRDefault="00AE12B9" w:rsidP="00AE12B9">
      <w:pPr>
        <w:spacing w:line="240" w:lineRule="auto"/>
        <w:rPr>
          <w:noProof/>
          <w:color w:val="FF0000"/>
          <w:szCs w:val="22"/>
        </w:rPr>
      </w:pPr>
    </w:p>
    <w:p w14:paraId="22F724C1" w14:textId="77777777" w:rsidR="00AE12B9" w:rsidRPr="00FB5D85" w:rsidRDefault="000B3AF4" w:rsidP="00A752BD">
      <w:pPr>
        <w:pStyle w:val="Style8"/>
        <w:rPr>
          <w:noProof/>
        </w:rPr>
      </w:pPr>
      <w:r w:rsidRPr="00FB5D85">
        <w:t>NUMÉRO DU LOT</w:t>
      </w:r>
    </w:p>
    <w:p w14:paraId="22F724C2" w14:textId="77777777" w:rsidR="00AE12B9" w:rsidRPr="00FB5D85" w:rsidRDefault="00AE12B9" w:rsidP="00AE12B9">
      <w:pPr>
        <w:spacing w:line="240" w:lineRule="auto"/>
        <w:rPr>
          <w:i/>
          <w:noProof/>
          <w:szCs w:val="22"/>
        </w:rPr>
      </w:pPr>
    </w:p>
    <w:p w14:paraId="22F724C3" w14:textId="77777777" w:rsidR="00AE12B9" w:rsidRPr="00FB5D85" w:rsidRDefault="000B3AF4" w:rsidP="00AE12B9">
      <w:pPr>
        <w:spacing w:line="240" w:lineRule="auto"/>
        <w:rPr>
          <w:i/>
          <w:iCs/>
          <w:noProof/>
          <w:szCs w:val="22"/>
        </w:rPr>
      </w:pPr>
      <w:r w:rsidRPr="00FB5D85">
        <w:t>Lot</w:t>
      </w:r>
    </w:p>
    <w:p w14:paraId="22F724C4" w14:textId="77777777" w:rsidR="00AE12B9" w:rsidRPr="00FB5D85" w:rsidRDefault="00AE12B9" w:rsidP="00AE12B9">
      <w:pPr>
        <w:spacing w:line="240" w:lineRule="auto"/>
        <w:rPr>
          <w:noProof/>
          <w:szCs w:val="22"/>
        </w:rPr>
      </w:pPr>
    </w:p>
    <w:p w14:paraId="22F724C5" w14:textId="77777777" w:rsidR="00AE12B9" w:rsidRPr="00FB5D85" w:rsidRDefault="00AE12B9" w:rsidP="00AE12B9">
      <w:pPr>
        <w:spacing w:line="240" w:lineRule="auto"/>
        <w:rPr>
          <w:noProof/>
          <w:szCs w:val="22"/>
        </w:rPr>
      </w:pPr>
    </w:p>
    <w:p w14:paraId="22F724C6" w14:textId="77777777" w:rsidR="00AE12B9" w:rsidRPr="00FB5D85" w:rsidRDefault="000B3AF4" w:rsidP="00A752BD">
      <w:pPr>
        <w:pStyle w:val="Style8"/>
        <w:rPr>
          <w:noProof/>
        </w:rPr>
      </w:pPr>
      <w:r w:rsidRPr="00FB5D85">
        <w:t>CONDITIONS DE PRESCRIPTION ET DE DÉLIVRANCE</w:t>
      </w:r>
    </w:p>
    <w:p w14:paraId="22F724C7" w14:textId="77777777" w:rsidR="00AE12B9" w:rsidRPr="00FB5D85" w:rsidRDefault="00AE12B9" w:rsidP="00AE12B9">
      <w:pPr>
        <w:spacing w:line="240" w:lineRule="auto"/>
        <w:rPr>
          <w:i/>
          <w:noProof/>
          <w:szCs w:val="22"/>
        </w:rPr>
      </w:pPr>
    </w:p>
    <w:p w14:paraId="22F724C8" w14:textId="77777777" w:rsidR="00AE12B9" w:rsidRPr="00FB5D85" w:rsidRDefault="00AE12B9" w:rsidP="00AE12B9">
      <w:pPr>
        <w:spacing w:line="240" w:lineRule="auto"/>
        <w:rPr>
          <w:noProof/>
          <w:szCs w:val="22"/>
        </w:rPr>
      </w:pPr>
    </w:p>
    <w:p w14:paraId="22F724C9" w14:textId="77777777" w:rsidR="00AE12B9" w:rsidRPr="00FB5D85" w:rsidRDefault="00AE12B9" w:rsidP="00AE12B9">
      <w:pPr>
        <w:spacing w:line="240" w:lineRule="auto"/>
        <w:rPr>
          <w:noProof/>
          <w:szCs w:val="22"/>
        </w:rPr>
      </w:pPr>
    </w:p>
    <w:p w14:paraId="22F724CA" w14:textId="77777777" w:rsidR="00AE12B9" w:rsidRPr="00FB5D85" w:rsidRDefault="000B3AF4" w:rsidP="00A752BD">
      <w:pPr>
        <w:pStyle w:val="Style8"/>
      </w:pPr>
      <w:r w:rsidRPr="00FB5D85">
        <w:t>INDICATIONS D’UTILISATION</w:t>
      </w:r>
    </w:p>
    <w:p w14:paraId="22F724CB" w14:textId="77777777" w:rsidR="00AE12B9" w:rsidRPr="00FB5D85" w:rsidRDefault="00AE12B9" w:rsidP="00AE12B9">
      <w:pPr>
        <w:spacing w:line="240" w:lineRule="auto"/>
        <w:rPr>
          <w:noProof/>
          <w:szCs w:val="22"/>
        </w:rPr>
      </w:pPr>
    </w:p>
    <w:p w14:paraId="22F724CC" w14:textId="77777777" w:rsidR="0083620A" w:rsidRPr="00FB5D85" w:rsidRDefault="0083620A" w:rsidP="00AE12B9">
      <w:pPr>
        <w:spacing w:line="240" w:lineRule="auto"/>
        <w:rPr>
          <w:noProof/>
          <w:szCs w:val="22"/>
        </w:rPr>
      </w:pPr>
    </w:p>
    <w:p w14:paraId="22F724CD" w14:textId="77777777" w:rsidR="00AE12B9" w:rsidRPr="00FB5D85" w:rsidRDefault="000B3AF4" w:rsidP="00A752BD">
      <w:pPr>
        <w:pStyle w:val="Style8"/>
      </w:pPr>
      <w:r w:rsidRPr="00FB5D85">
        <w:t>INFORMATIONS EN BRAILLE</w:t>
      </w:r>
    </w:p>
    <w:p w14:paraId="22F724CE" w14:textId="77777777" w:rsidR="00AE12B9" w:rsidRPr="00FB5D85" w:rsidRDefault="00AE12B9" w:rsidP="00AE12B9">
      <w:pPr>
        <w:spacing w:line="240" w:lineRule="auto"/>
        <w:rPr>
          <w:noProof/>
          <w:szCs w:val="22"/>
        </w:rPr>
      </w:pPr>
    </w:p>
    <w:p w14:paraId="22F724CF" w14:textId="77777777" w:rsidR="00AE12B9" w:rsidRPr="00FB5D85" w:rsidRDefault="00AE12B9" w:rsidP="00AE12B9">
      <w:pPr>
        <w:spacing w:line="240" w:lineRule="auto"/>
        <w:rPr>
          <w:noProof/>
          <w:szCs w:val="22"/>
          <w:shd w:val="clear" w:color="auto" w:fill="CCCCCC"/>
        </w:rPr>
      </w:pPr>
    </w:p>
    <w:p w14:paraId="22F724D0" w14:textId="77777777" w:rsidR="00AE12B9" w:rsidRPr="00FB5D85" w:rsidRDefault="000B3AF4" w:rsidP="00A752BD">
      <w:pPr>
        <w:pStyle w:val="Style8"/>
      </w:pPr>
      <w:r w:rsidRPr="00FB5D85">
        <w:t>IDENTIFIANT UNIQUE - CODE-BARRES 2D</w:t>
      </w:r>
    </w:p>
    <w:p w14:paraId="22F724D1" w14:textId="77777777" w:rsidR="00AE12B9" w:rsidRPr="00FB5D85" w:rsidRDefault="00AE12B9" w:rsidP="00AE12B9">
      <w:pPr>
        <w:tabs>
          <w:tab w:val="clear" w:pos="567"/>
        </w:tabs>
        <w:spacing w:line="240" w:lineRule="auto"/>
        <w:rPr>
          <w:noProof/>
        </w:rPr>
      </w:pPr>
    </w:p>
    <w:p w14:paraId="22F724D2" w14:textId="77777777" w:rsidR="00AE12B9" w:rsidRPr="00FB5D85" w:rsidRDefault="00AE12B9" w:rsidP="00AE12B9">
      <w:pPr>
        <w:tabs>
          <w:tab w:val="clear" w:pos="567"/>
        </w:tabs>
        <w:spacing w:line="240" w:lineRule="auto"/>
        <w:rPr>
          <w:noProof/>
        </w:rPr>
      </w:pPr>
    </w:p>
    <w:p w14:paraId="22F724D3" w14:textId="77777777" w:rsidR="00AE12B9" w:rsidRPr="00FB5D85" w:rsidRDefault="000B3AF4" w:rsidP="00A752BD">
      <w:pPr>
        <w:pStyle w:val="Style8"/>
      </w:pPr>
      <w:r w:rsidRPr="00FB5D85">
        <w:t>IDENTIFIANT UNIQUE - DONNÉES LISIBLES PAR LES HUMAINS</w:t>
      </w:r>
    </w:p>
    <w:p w14:paraId="22F724D4" w14:textId="77777777" w:rsidR="005860D3" w:rsidRPr="00FB5D85" w:rsidRDefault="005860D3" w:rsidP="005C71E4">
      <w:pPr>
        <w:spacing w:line="240" w:lineRule="auto"/>
        <w:rPr>
          <w:noProof/>
          <w:color w:val="FF0000"/>
          <w:szCs w:val="22"/>
        </w:rPr>
      </w:pPr>
    </w:p>
    <w:p w14:paraId="22F724D5" w14:textId="77777777" w:rsidR="00812D16" w:rsidRPr="00FB5D85" w:rsidRDefault="000B3AF4" w:rsidP="00EB73E7">
      <w:pPr>
        <w:pageBreakBefore/>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lastRenderedPageBreak/>
        <w:t>MENTIONS MINIMALES DEVANT FIGURER SUR LES PETITS CONDITIONNEMENTS PRIMAIRES</w:t>
      </w:r>
    </w:p>
    <w:p w14:paraId="22F724D6" w14:textId="77777777" w:rsidR="00812D16" w:rsidRPr="00FB5D85" w:rsidRDefault="00812D16" w:rsidP="00204AAB">
      <w:pPr>
        <w:pBdr>
          <w:top w:val="single" w:sz="4" w:space="1" w:color="auto"/>
          <w:left w:val="single" w:sz="4" w:space="4" w:color="auto"/>
          <w:bottom w:val="single" w:sz="4" w:space="1" w:color="auto"/>
          <w:right w:val="single" w:sz="4" w:space="4" w:color="auto"/>
        </w:pBdr>
        <w:spacing w:line="240" w:lineRule="auto"/>
        <w:rPr>
          <w:b/>
          <w:noProof/>
          <w:szCs w:val="22"/>
        </w:rPr>
      </w:pPr>
    </w:p>
    <w:p w14:paraId="22F724D7" w14:textId="77777777" w:rsidR="00812D16" w:rsidRPr="00FB5D85" w:rsidRDefault="000B3AF4" w:rsidP="00204AAB">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t>ÉTIQUETTE - STYLO PRÉREMPLI (0,5 MG)</w:t>
      </w:r>
    </w:p>
    <w:p w14:paraId="22F724D8" w14:textId="77777777" w:rsidR="00812D16" w:rsidRPr="00FB5D85" w:rsidRDefault="00812D16" w:rsidP="00204AAB">
      <w:pPr>
        <w:spacing w:line="240" w:lineRule="auto"/>
        <w:rPr>
          <w:noProof/>
          <w:szCs w:val="22"/>
        </w:rPr>
      </w:pPr>
    </w:p>
    <w:p w14:paraId="22F724D9" w14:textId="77777777" w:rsidR="00812D16" w:rsidRPr="00FB5D85" w:rsidRDefault="00812D16" w:rsidP="00204AAB">
      <w:pPr>
        <w:spacing w:line="240" w:lineRule="auto"/>
        <w:rPr>
          <w:noProof/>
          <w:szCs w:val="22"/>
        </w:rPr>
      </w:pPr>
    </w:p>
    <w:p w14:paraId="22F724DA" w14:textId="77777777" w:rsidR="00812D16" w:rsidRPr="00FB5D85" w:rsidRDefault="000B3AF4" w:rsidP="00B729F2">
      <w:pPr>
        <w:pStyle w:val="Style9"/>
      </w:pPr>
      <w:r w:rsidRPr="00FB5D85">
        <w:t>DÉNOMINATION DU MÉDICAMENT ET VOIE(S) D’ADMINISTRATION</w:t>
      </w:r>
    </w:p>
    <w:p w14:paraId="22F724DB" w14:textId="77777777" w:rsidR="00812D16" w:rsidRPr="00FB5D85" w:rsidRDefault="00812D16" w:rsidP="00204AAB">
      <w:pPr>
        <w:spacing w:line="240" w:lineRule="auto"/>
        <w:ind w:left="567" w:hanging="567"/>
        <w:rPr>
          <w:noProof/>
          <w:szCs w:val="22"/>
        </w:rPr>
      </w:pPr>
    </w:p>
    <w:p w14:paraId="22F724DC" w14:textId="77777777" w:rsidR="001F7AC3" w:rsidRPr="00FB5D85" w:rsidRDefault="000B3AF4" w:rsidP="001F7AC3">
      <w:pPr>
        <w:spacing w:line="240" w:lineRule="auto"/>
        <w:rPr>
          <w:noProof/>
          <w:szCs w:val="22"/>
        </w:rPr>
      </w:pPr>
      <w:proofErr w:type="spellStart"/>
      <w:r w:rsidRPr="00FB5D85">
        <w:t>Ogluo</w:t>
      </w:r>
      <w:proofErr w:type="spellEnd"/>
      <w:r w:rsidRPr="00FB5D85">
        <w:t xml:space="preserve"> 0,5 mg injection</w:t>
      </w:r>
    </w:p>
    <w:p w14:paraId="22F724DD" w14:textId="77777777" w:rsidR="001F7AC3" w:rsidRPr="00FB5D85" w:rsidRDefault="000B3AF4" w:rsidP="001F7AC3">
      <w:pPr>
        <w:spacing w:line="240" w:lineRule="auto"/>
        <w:rPr>
          <w:noProof/>
          <w:szCs w:val="22"/>
        </w:rPr>
      </w:pPr>
      <w:proofErr w:type="gramStart"/>
      <w:r w:rsidRPr="00FB5D85">
        <w:t>glucagon</w:t>
      </w:r>
      <w:proofErr w:type="gramEnd"/>
    </w:p>
    <w:p w14:paraId="22F724DE" w14:textId="77777777" w:rsidR="004A582F" w:rsidRPr="00FB5D85" w:rsidRDefault="004A582F" w:rsidP="001F7AC3">
      <w:pPr>
        <w:spacing w:line="240" w:lineRule="auto"/>
        <w:rPr>
          <w:noProof/>
          <w:szCs w:val="22"/>
        </w:rPr>
      </w:pPr>
    </w:p>
    <w:p w14:paraId="22F724DF" w14:textId="77777777" w:rsidR="001F7AC3" w:rsidRPr="00FB5D85" w:rsidRDefault="000B3AF4" w:rsidP="001F7AC3">
      <w:pPr>
        <w:spacing w:line="240" w:lineRule="auto"/>
        <w:rPr>
          <w:noProof/>
          <w:szCs w:val="22"/>
        </w:rPr>
      </w:pPr>
      <w:proofErr w:type="gramStart"/>
      <w:r w:rsidRPr="00FB5D85">
        <w:t>voie</w:t>
      </w:r>
      <w:proofErr w:type="gramEnd"/>
      <w:r w:rsidRPr="00FB5D85">
        <w:t xml:space="preserve"> sous-cutanée</w:t>
      </w:r>
    </w:p>
    <w:p w14:paraId="22F724E0" w14:textId="77777777" w:rsidR="001F7AC3" w:rsidRPr="00FB5D85" w:rsidRDefault="001F7AC3" w:rsidP="001F7AC3">
      <w:pPr>
        <w:spacing w:line="240" w:lineRule="auto"/>
        <w:rPr>
          <w:b/>
          <w:szCs w:val="22"/>
        </w:rPr>
      </w:pPr>
    </w:p>
    <w:p w14:paraId="22F724E1" w14:textId="77777777" w:rsidR="00812D16" w:rsidRPr="00FB5D85" w:rsidRDefault="00812D16" w:rsidP="00204AAB">
      <w:pPr>
        <w:spacing w:line="240" w:lineRule="auto"/>
        <w:rPr>
          <w:noProof/>
          <w:szCs w:val="22"/>
        </w:rPr>
      </w:pPr>
    </w:p>
    <w:p w14:paraId="22F724E2" w14:textId="77777777" w:rsidR="00812D16" w:rsidRPr="00FB5D85" w:rsidRDefault="000B3AF4" w:rsidP="00B729F2">
      <w:pPr>
        <w:pStyle w:val="Style9"/>
      </w:pPr>
      <w:r w:rsidRPr="00FB5D85">
        <w:t>MODE D’ADMINISTRATION</w:t>
      </w:r>
    </w:p>
    <w:p w14:paraId="22F724E3" w14:textId="77777777" w:rsidR="00812D16" w:rsidRPr="00FB5D85" w:rsidRDefault="00812D16" w:rsidP="00204AAB">
      <w:pPr>
        <w:spacing w:line="240" w:lineRule="auto"/>
        <w:rPr>
          <w:noProof/>
          <w:szCs w:val="22"/>
        </w:rPr>
      </w:pPr>
    </w:p>
    <w:p w14:paraId="22F724E4" w14:textId="77777777" w:rsidR="00F43D8B" w:rsidRPr="00FB5D85" w:rsidRDefault="000B3AF4" w:rsidP="00D6213C">
      <w:pPr>
        <w:spacing w:line="240" w:lineRule="auto"/>
        <w:rPr>
          <w:noProof/>
          <w:szCs w:val="22"/>
        </w:rPr>
      </w:pPr>
      <w:r w:rsidRPr="00FB5D85">
        <w:t>Unidose</w:t>
      </w:r>
    </w:p>
    <w:p w14:paraId="22F724E5" w14:textId="77777777" w:rsidR="00812D16" w:rsidRPr="00FB5D85" w:rsidRDefault="00812D16" w:rsidP="00204AAB">
      <w:pPr>
        <w:spacing w:line="240" w:lineRule="auto"/>
        <w:rPr>
          <w:noProof/>
          <w:szCs w:val="22"/>
        </w:rPr>
      </w:pPr>
    </w:p>
    <w:p w14:paraId="22F724E6" w14:textId="77777777" w:rsidR="00D6213C" w:rsidRPr="00FB5D85" w:rsidRDefault="00D6213C" w:rsidP="00204AAB">
      <w:pPr>
        <w:spacing w:line="240" w:lineRule="auto"/>
        <w:rPr>
          <w:noProof/>
          <w:szCs w:val="22"/>
        </w:rPr>
      </w:pPr>
    </w:p>
    <w:p w14:paraId="22F724E7" w14:textId="77777777" w:rsidR="00812D16" w:rsidRPr="00FB5D85" w:rsidRDefault="000B3AF4" w:rsidP="00B729F2">
      <w:pPr>
        <w:pStyle w:val="Style9"/>
      </w:pPr>
      <w:r w:rsidRPr="00FB5D85">
        <w:t>DATE DE PÉREMPTION</w:t>
      </w:r>
    </w:p>
    <w:p w14:paraId="22F724E8" w14:textId="77777777" w:rsidR="00A7085B" w:rsidRPr="00FB5D85" w:rsidRDefault="00A7085B" w:rsidP="00204AAB">
      <w:pPr>
        <w:spacing w:line="240" w:lineRule="auto"/>
        <w:rPr>
          <w:i/>
          <w:iCs/>
          <w:noProof/>
          <w:szCs w:val="22"/>
          <w:highlight w:val="lightGray"/>
        </w:rPr>
      </w:pPr>
    </w:p>
    <w:p w14:paraId="22F724E9" w14:textId="77777777" w:rsidR="00D6213C" w:rsidRPr="00FB5D85" w:rsidRDefault="000B3AF4" w:rsidP="00204AAB">
      <w:pPr>
        <w:spacing w:line="240" w:lineRule="auto"/>
        <w:rPr>
          <w:noProof/>
          <w:szCs w:val="22"/>
        </w:rPr>
      </w:pPr>
      <w:r w:rsidRPr="00FB5D85">
        <w:t>EXP</w:t>
      </w:r>
    </w:p>
    <w:p w14:paraId="22F724EA" w14:textId="77777777" w:rsidR="00C062F5" w:rsidRPr="00FB5D85" w:rsidRDefault="00C062F5" w:rsidP="00204AAB">
      <w:pPr>
        <w:spacing w:line="240" w:lineRule="auto"/>
      </w:pPr>
    </w:p>
    <w:p w14:paraId="22F724EB" w14:textId="77777777" w:rsidR="00812D16" w:rsidRPr="00FB5D85" w:rsidRDefault="00812D16" w:rsidP="00204AAB">
      <w:pPr>
        <w:spacing w:line="240" w:lineRule="auto"/>
      </w:pPr>
    </w:p>
    <w:p w14:paraId="22F724EC" w14:textId="77777777" w:rsidR="00812D16" w:rsidRPr="00FB5D85" w:rsidRDefault="000B3AF4" w:rsidP="00B729F2">
      <w:pPr>
        <w:pStyle w:val="Style9"/>
      </w:pPr>
      <w:r w:rsidRPr="00FB5D85">
        <w:t>NUMÉRO DU LOT</w:t>
      </w:r>
    </w:p>
    <w:p w14:paraId="22F724ED" w14:textId="77777777" w:rsidR="007C54AE" w:rsidRPr="00FB5D85" w:rsidRDefault="007C54AE" w:rsidP="007C54AE">
      <w:pPr>
        <w:spacing w:line="240" w:lineRule="auto"/>
        <w:rPr>
          <w:noProof/>
          <w:szCs w:val="22"/>
          <w:highlight w:val="lightGray"/>
        </w:rPr>
      </w:pPr>
    </w:p>
    <w:p w14:paraId="22F724EE" w14:textId="77777777" w:rsidR="00812D16" w:rsidRPr="00FB5D85" w:rsidRDefault="000B3AF4" w:rsidP="00204AAB">
      <w:pPr>
        <w:spacing w:line="240" w:lineRule="auto"/>
        <w:ind w:right="113"/>
        <w:rPr>
          <w:noProof/>
          <w:szCs w:val="22"/>
        </w:rPr>
      </w:pPr>
      <w:r w:rsidRPr="00FB5D85">
        <w:t>Lot</w:t>
      </w:r>
    </w:p>
    <w:p w14:paraId="22F724EF" w14:textId="77777777" w:rsidR="00C062F5" w:rsidRPr="00FB5D85" w:rsidRDefault="00C062F5" w:rsidP="00204AAB">
      <w:pPr>
        <w:spacing w:line="240" w:lineRule="auto"/>
        <w:ind w:right="113"/>
      </w:pPr>
    </w:p>
    <w:p w14:paraId="22F724F0" w14:textId="77777777" w:rsidR="00812D16" w:rsidRPr="00FB5D85" w:rsidRDefault="00812D16" w:rsidP="00204AAB">
      <w:pPr>
        <w:spacing w:line="240" w:lineRule="auto"/>
        <w:ind w:right="113"/>
      </w:pPr>
    </w:p>
    <w:p w14:paraId="22F724F1" w14:textId="77777777" w:rsidR="00812D16" w:rsidRPr="00FB5D85" w:rsidRDefault="000B3AF4" w:rsidP="00B729F2">
      <w:pPr>
        <w:pStyle w:val="Style9"/>
      </w:pPr>
      <w:r w:rsidRPr="00FB5D85">
        <w:t>CONTENU EN POIDS, VOLUME OU UNITÉ</w:t>
      </w:r>
    </w:p>
    <w:p w14:paraId="22F724F2" w14:textId="77777777" w:rsidR="00812D16" w:rsidRPr="00FB5D85" w:rsidRDefault="00812D16" w:rsidP="00204AAB">
      <w:pPr>
        <w:spacing w:line="240" w:lineRule="auto"/>
        <w:ind w:right="113"/>
        <w:rPr>
          <w:noProof/>
          <w:szCs w:val="22"/>
        </w:rPr>
      </w:pPr>
    </w:p>
    <w:p w14:paraId="22F724F3" w14:textId="77777777" w:rsidR="007C54AE" w:rsidRPr="00FB5D85" w:rsidRDefault="000B3AF4" w:rsidP="007C54AE">
      <w:pPr>
        <w:spacing w:line="240" w:lineRule="auto"/>
        <w:rPr>
          <w:noProof/>
          <w:szCs w:val="22"/>
        </w:rPr>
      </w:pPr>
      <w:r w:rsidRPr="00FB5D85">
        <w:t>0,5 mg</w:t>
      </w:r>
    </w:p>
    <w:p w14:paraId="22F724F4" w14:textId="77777777" w:rsidR="007C54AE" w:rsidRPr="00FB5D85" w:rsidRDefault="007C54AE" w:rsidP="007C54AE">
      <w:pPr>
        <w:spacing w:line="240" w:lineRule="auto"/>
        <w:rPr>
          <w:noProof/>
          <w:szCs w:val="22"/>
        </w:rPr>
      </w:pPr>
    </w:p>
    <w:p w14:paraId="22F724F5" w14:textId="77777777" w:rsidR="00812D16" w:rsidRPr="00FB5D85" w:rsidRDefault="00812D16" w:rsidP="00204AAB">
      <w:pPr>
        <w:spacing w:line="240" w:lineRule="auto"/>
        <w:ind w:right="113"/>
        <w:rPr>
          <w:noProof/>
          <w:szCs w:val="22"/>
        </w:rPr>
      </w:pPr>
    </w:p>
    <w:p w14:paraId="22F724F6" w14:textId="77777777" w:rsidR="00812D16" w:rsidRPr="00FB5D85" w:rsidRDefault="000B3AF4" w:rsidP="00B729F2">
      <w:pPr>
        <w:pStyle w:val="Style9"/>
      </w:pPr>
      <w:r w:rsidRPr="00FB5D85">
        <w:t>AUTRE</w:t>
      </w:r>
    </w:p>
    <w:p w14:paraId="22F724F7" w14:textId="77777777" w:rsidR="00812D16" w:rsidRPr="00FB5D85" w:rsidRDefault="00812D16" w:rsidP="00204AAB">
      <w:pPr>
        <w:spacing w:line="240" w:lineRule="auto"/>
        <w:ind w:right="113"/>
        <w:rPr>
          <w:noProof/>
          <w:szCs w:val="22"/>
        </w:rPr>
      </w:pPr>
    </w:p>
    <w:p w14:paraId="22F724F8" w14:textId="77777777" w:rsidR="00A816BB" w:rsidRPr="00FB5D85" w:rsidRDefault="000B3AF4" w:rsidP="00934E72">
      <w:pPr>
        <w:spacing w:line="240" w:lineRule="auto"/>
        <w:rPr>
          <w:noProof/>
          <w:szCs w:val="22"/>
        </w:rPr>
      </w:pPr>
      <w:r w:rsidRPr="00FB5D85">
        <w:t>Pointe de l’aiguille</w:t>
      </w:r>
    </w:p>
    <w:p w14:paraId="22F724F9" w14:textId="77777777" w:rsidR="00A816BB" w:rsidRPr="00FB5D85" w:rsidRDefault="000B3AF4" w:rsidP="00934E72">
      <w:pPr>
        <w:keepNext/>
        <w:pageBreakBefore/>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FB5D85">
        <w:rPr>
          <w:b/>
          <w:color w:val="000000" w:themeColor="text1"/>
          <w:szCs w:val="22"/>
        </w:rPr>
        <w:lastRenderedPageBreak/>
        <w:t>MENTIONS DEVANT FIGURER SUR L’EMBALLAGE EXTÉRIEUR</w:t>
      </w:r>
    </w:p>
    <w:p w14:paraId="22F724FA" w14:textId="77777777" w:rsidR="00A816BB" w:rsidRPr="00FB5D85" w:rsidRDefault="00A816BB" w:rsidP="00A816BB">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p>
    <w:p w14:paraId="22F724FB" w14:textId="77777777" w:rsidR="00A816BB" w:rsidRPr="00FB5D85" w:rsidRDefault="000B3AF4" w:rsidP="00A816BB">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FB5D85">
        <w:rPr>
          <w:b/>
          <w:color w:val="000000" w:themeColor="text1"/>
          <w:szCs w:val="22"/>
        </w:rPr>
        <w:t>CARTON EXTÉRIEUR - STYLO PRÉREMPLI (1 MG)</w:t>
      </w:r>
    </w:p>
    <w:p w14:paraId="22F724FC" w14:textId="77777777" w:rsidR="00A816BB" w:rsidRPr="00FB5D85" w:rsidRDefault="00A816BB" w:rsidP="00A816BB">
      <w:pPr>
        <w:spacing w:line="240" w:lineRule="auto"/>
        <w:rPr>
          <w:color w:val="000000" w:themeColor="text1"/>
        </w:rPr>
      </w:pPr>
    </w:p>
    <w:p w14:paraId="22F724FD" w14:textId="77777777" w:rsidR="00A816BB" w:rsidRPr="00FB5D85" w:rsidRDefault="00A816BB" w:rsidP="00A816BB">
      <w:pPr>
        <w:spacing w:line="240" w:lineRule="auto"/>
        <w:rPr>
          <w:noProof/>
          <w:color w:val="000000" w:themeColor="text1"/>
          <w:szCs w:val="22"/>
        </w:rPr>
      </w:pPr>
    </w:p>
    <w:p w14:paraId="22F724FE" w14:textId="77777777" w:rsidR="00A816BB" w:rsidRPr="00FB5D85" w:rsidRDefault="000B3AF4" w:rsidP="00B729F2">
      <w:pPr>
        <w:pStyle w:val="Style9"/>
        <w:numPr>
          <w:ilvl w:val="0"/>
          <w:numId w:val="24"/>
        </w:numPr>
        <w:ind w:left="567" w:hanging="567"/>
      </w:pPr>
      <w:r w:rsidRPr="00FB5D85">
        <w:t>DÉNOMINATION DU MÉDICAMENT</w:t>
      </w:r>
    </w:p>
    <w:p w14:paraId="22F724FF" w14:textId="77777777" w:rsidR="00A816BB" w:rsidRPr="00FB5D85" w:rsidRDefault="00A816BB" w:rsidP="00A816BB">
      <w:pPr>
        <w:spacing w:line="240" w:lineRule="auto"/>
        <w:rPr>
          <w:noProof/>
          <w:color w:val="000000" w:themeColor="text1"/>
          <w:szCs w:val="22"/>
        </w:rPr>
      </w:pPr>
    </w:p>
    <w:p w14:paraId="22F72500" w14:textId="77777777" w:rsidR="00A816BB" w:rsidRPr="00FB5D85" w:rsidRDefault="000B3AF4" w:rsidP="00A816BB">
      <w:pPr>
        <w:spacing w:line="240" w:lineRule="auto"/>
        <w:rPr>
          <w:noProof/>
          <w:color w:val="000000" w:themeColor="text1"/>
          <w:szCs w:val="22"/>
        </w:rPr>
      </w:pPr>
      <w:proofErr w:type="spellStart"/>
      <w:r w:rsidRPr="00FB5D85">
        <w:rPr>
          <w:color w:val="000000" w:themeColor="text1"/>
          <w:szCs w:val="22"/>
        </w:rPr>
        <w:t>Ogluo</w:t>
      </w:r>
      <w:proofErr w:type="spellEnd"/>
      <w:r w:rsidRPr="00FB5D85">
        <w:rPr>
          <w:color w:val="000000" w:themeColor="text1"/>
          <w:szCs w:val="22"/>
        </w:rPr>
        <w:t xml:space="preserve"> 1 mg, solution injectable en stylo prérempli</w:t>
      </w:r>
    </w:p>
    <w:p w14:paraId="22F72501" w14:textId="77777777" w:rsidR="00A816BB" w:rsidRPr="00FB5D85" w:rsidRDefault="000B3AF4" w:rsidP="00A816BB">
      <w:pPr>
        <w:spacing w:line="240" w:lineRule="auto"/>
        <w:rPr>
          <w:b/>
          <w:color w:val="000000" w:themeColor="text1"/>
          <w:szCs w:val="22"/>
        </w:rPr>
      </w:pPr>
      <w:proofErr w:type="gramStart"/>
      <w:r w:rsidRPr="00FB5D85">
        <w:rPr>
          <w:color w:val="000000" w:themeColor="text1"/>
          <w:szCs w:val="22"/>
        </w:rPr>
        <w:t>glucagon</w:t>
      </w:r>
      <w:proofErr w:type="gramEnd"/>
    </w:p>
    <w:p w14:paraId="22F72502" w14:textId="77777777" w:rsidR="00A816BB" w:rsidRPr="00FB5D85" w:rsidRDefault="00A816BB" w:rsidP="00A816BB">
      <w:pPr>
        <w:spacing w:line="240" w:lineRule="auto"/>
        <w:rPr>
          <w:noProof/>
          <w:color w:val="000000" w:themeColor="text1"/>
          <w:szCs w:val="22"/>
        </w:rPr>
      </w:pPr>
    </w:p>
    <w:p w14:paraId="22F72503" w14:textId="77777777" w:rsidR="00A816BB" w:rsidRPr="00FB5D85" w:rsidRDefault="00A816BB" w:rsidP="00A816BB">
      <w:pPr>
        <w:spacing w:line="240" w:lineRule="auto"/>
        <w:rPr>
          <w:noProof/>
          <w:color w:val="000000" w:themeColor="text1"/>
          <w:szCs w:val="22"/>
        </w:rPr>
      </w:pPr>
    </w:p>
    <w:p w14:paraId="22F72504" w14:textId="77777777" w:rsidR="00A816BB" w:rsidRPr="00FB5D85" w:rsidRDefault="000B3AF4" w:rsidP="00B729F2">
      <w:pPr>
        <w:pStyle w:val="Style9"/>
      </w:pPr>
      <w:r w:rsidRPr="00FB5D85">
        <w:t>COMPOSITION EN SUBSTANCE(S) ACTIVE(S)</w:t>
      </w:r>
    </w:p>
    <w:p w14:paraId="22F72505" w14:textId="77777777" w:rsidR="00A816BB" w:rsidRPr="00FB5D85" w:rsidRDefault="00A816BB" w:rsidP="00A816BB">
      <w:pPr>
        <w:spacing w:line="240" w:lineRule="auto"/>
        <w:rPr>
          <w:noProof/>
          <w:color w:val="000000" w:themeColor="text1"/>
          <w:szCs w:val="22"/>
        </w:rPr>
      </w:pPr>
    </w:p>
    <w:p w14:paraId="22F72506" w14:textId="77777777" w:rsidR="00A816BB" w:rsidRPr="00FB5D85" w:rsidRDefault="000B3AF4" w:rsidP="00A816BB">
      <w:pPr>
        <w:spacing w:line="240" w:lineRule="auto"/>
        <w:rPr>
          <w:noProof/>
          <w:color w:val="000000" w:themeColor="text1"/>
          <w:szCs w:val="22"/>
        </w:rPr>
      </w:pPr>
      <w:r w:rsidRPr="00FB5D85">
        <w:rPr>
          <w:color w:val="000000" w:themeColor="text1"/>
          <w:szCs w:val="22"/>
        </w:rPr>
        <w:t>Chaque stylo prérempli contient 1 mg de glucagon dans 0,2 ml de solution.</w:t>
      </w:r>
    </w:p>
    <w:p w14:paraId="22F72507" w14:textId="77777777" w:rsidR="00A816BB" w:rsidRPr="00FB5D85" w:rsidRDefault="00A816BB" w:rsidP="00A816BB">
      <w:pPr>
        <w:spacing w:line="240" w:lineRule="auto"/>
        <w:rPr>
          <w:noProof/>
          <w:color w:val="000000" w:themeColor="text1"/>
          <w:szCs w:val="22"/>
        </w:rPr>
      </w:pPr>
    </w:p>
    <w:p w14:paraId="22F72508" w14:textId="77777777" w:rsidR="00A816BB" w:rsidRPr="00FB5D85" w:rsidRDefault="00A816BB" w:rsidP="00A816BB">
      <w:pPr>
        <w:spacing w:line="240" w:lineRule="auto"/>
        <w:rPr>
          <w:noProof/>
          <w:color w:val="000000" w:themeColor="text1"/>
          <w:szCs w:val="22"/>
        </w:rPr>
      </w:pPr>
    </w:p>
    <w:p w14:paraId="22F72509" w14:textId="77777777" w:rsidR="00A816BB" w:rsidRPr="00FB5D85" w:rsidRDefault="000B3AF4" w:rsidP="00B729F2">
      <w:pPr>
        <w:pStyle w:val="Style9"/>
      </w:pPr>
      <w:r w:rsidRPr="00FB5D85">
        <w:t>LISTE DES EXCIPIENTS</w:t>
      </w:r>
    </w:p>
    <w:p w14:paraId="22F7250A" w14:textId="77777777" w:rsidR="00A816BB" w:rsidRPr="00FB5D85" w:rsidRDefault="00A816BB" w:rsidP="00A816BB">
      <w:pPr>
        <w:spacing w:line="240" w:lineRule="auto"/>
        <w:rPr>
          <w:noProof/>
          <w:szCs w:val="22"/>
        </w:rPr>
      </w:pPr>
    </w:p>
    <w:p w14:paraId="22F7250B" w14:textId="77777777" w:rsidR="00A816BB" w:rsidRPr="00FB5D85" w:rsidRDefault="000B3AF4" w:rsidP="00A816BB">
      <w:pPr>
        <w:spacing w:line="240" w:lineRule="auto"/>
        <w:rPr>
          <w:noProof/>
          <w:color w:val="000000" w:themeColor="text1"/>
          <w:szCs w:val="22"/>
        </w:rPr>
      </w:pPr>
      <w:r w:rsidRPr="00FB5D85">
        <w:rPr>
          <w:color w:val="000000" w:themeColor="text1"/>
          <w:szCs w:val="22"/>
        </w:rPr>
        <w:t xml:space="preserve">Contient également du </w:t>
      </w:r>
      <w:proofErr w:type="spellStart"/>
      <w:r w:rsidRPr="00FB5D85">
        <w:rPr>
          <w:color w:val="000000" w:themeColor="text1"/>
          <w:szCs w:val="22"/>
        </w:rPr>
        <w:t>dihydrate</w:t>
      </w:r>
      <w:proofErr w:type="spellEnd"/>
      <w:r w:rsidRPr="00FB5D85">
        <w:rPr>
          <w:color w:val="000000" w:themeColor="text1"/>
          <w:szCs w:val="22"/>
        </w:rPr>
        <w:t xml:space="preserve"> de tréhalose, du </w:t>
      </w:r>
      <w:proofErr w:type="spellStart"/>
      <w:r w:rsidRPr="00FB5D85">
        <w:rPr>
          <w:color w:val="000000" w:themeColor="text1"/>
          <w:szCs w:val="22"/>
        </w:rPr>
        <w:t>diméthylsulfoxyde</w:t>
      </w:r>
      <w:proofErr w:type="spellEnd"/>
      <w:r w:rsidRPr="00FB5D85">
        <w:rPr>
          <w:color w:val="000000" w:themeColor="text1"/>
          <w:szCs w:val="22"/>
        </w:rPr>
        <w:t xml:space="preserve"> (DMSO), de l’acide sulfurique et de l’eau pour préparations injectables. Consulter la notice pour des informations complémentaires.</w:t>
      </w:r>
    </w:p>
    <w:p w14:paraId="22F7250C" w14:textId="77777777" w:rsidR="00A816BB" w:rsidRPr="00FB5D85" w:rsidRDefault="00A816BB" w:rsidP="00A816BB">
      <w:pPr>
        <w:spacing w:line="240" w:lineRule="auto"/>
        <w:rPr>
          <w:noProof/>
          <w:color w:val="000000" w:themeColor="text1"/>
          <w:szCs w:val="22"/>
        </w:rPr>
      </w:pPr>
    </w:p>
    <w:p w14:paraId="22F7250D" w14:textId="77777777" w:rsidR="00A816BB" w:rsidRPr="00FB5D85" w:rsidRDefault="00A816BB" w:rsidP="00A816BB">
      <w:pPr>
        <w:spacing w:line="240" w:lineRule="auto"/>
        <w:rPr>
          <w:noProof/>
          <w:color w:val="000000" w:themeColor="text1"/>
          <w:szCs w:val="22"/>
        </w:rPr>
      </w:pPr>
    </w:p>
    <w:p w14:paraId="22F7250E" w14:textId="77777777" w:rsidR="00A816BB" w:rsidRPr="00FB5D85" w:rsidRDefault="000B3AF4" w:rsidP="00B729F2">
      <w:pPr>
        <w:pStyle w:val="Style9"/>
      </w:pPr>
      <w:r w:rsidRPr="00FB5D85">
        <w:t>FORME PHARMACEUTIQUE ET CONTENU</w:t>
      </w:r>
    </w:p>
    <w:p w14:paraId="22F7250F" w14:textId="77777777" w:rsidR="00A816BB" w:rsidRPr="00FB5D85" w:rsidRDefault="00A816BB" w:rsidP="00A816BB">
      <w:pPr>
        <w:spacing w:line="240" w:lineRule="auto"/>
        <w:rPr>
          <w:noProof/>
          <w:color w:val="000000" w:themeColor="text1"/>
          <w:szCs w:val="22"/>
        </w:rPr>
      </w:pPr>
    </w:p>
    <w:p w14:paraId="22F72510" w14:textId="77777777" w:rsidR="00A816BB" w:rsidRPr="00FB5D85" w:rsidRDefault="000B3AF4" w:rsidP="00A816BB">
      <w:pPr>
        <w:spacing w:line="240" w:lineRule="auto"/>
        <w:rPr>
          <w:noProof/>
          <w:color w:val="000000" w:themeColor="text1"/>
          <w:szCs w:val="22"/>
        </w:rPr>
      </w:pPr>
      <w:r w:rsidRPr="00FB5D85">
        <w:rPr>
          <w:color w:val="000000" w:themeColor="text1"/>
          <w:szCs w:val="22"/>
          <w:highlight w:val="lightGray"/>
        </w:rPr>
        <w:t>Solution injectable</w:t>
      </w:r>
    </w:p>
    <w:p w14:paraId="22F72511" w14:textId="77777777" w:rsidR="00A816BB" w:rsidRPr="00FB5D85" w:rsidRDefault="00A816BB" w:rsidP="00A816BB">
      <w:pPr>
        <w:spacing w:line="240" w:lineRule="auto"/>
        <w:rPr>
          <w:noProof/>
          <w:color w:val="000000" w:themeColor="text1"/>
          <w:szCs w:val="22"/>
        </w:rPr>
      </w:pPr>
    </w:p>
    <w:p w14:paraId="22F72512" w14:textId="77777777" w:rsidR="00A816BB" w:rsidRPr="00FB5D85" w:rsidRDefault="000B3AF4" w:rsidP="00DC2F40">
      <w:pPr>
        <w:spacing w:line="240" w:lineRule="auto"/>
        <w:rPr>
          <w:noProof/>
          <w:color w:val="000000" w:themeColor="text1"/>
          <w:szCs w:val="22"/>
        </w:rPr>
      </w:pPr>
      <w:r w:rsidRPr="00FB5D85">
        <w:rPr>
          <w:color w:val="000000" w:themeColor="text1"/>
          <w:szCs w:val="22"/>
        </w:rPr>
        <w:t>1 stylo unidose prérempli</w:t>
      </w:r>
    </w:p>
    <w:p w14:paraId="22F72513" w14:textId="77777777" w:rsidR="00A816BB" w:rsidRPr="00FB5D85" w:rsidRDefault="000B3AF4" w:rsidP="001C4D8A">
      <w:pPr>
        <w:spacing w:line="240" w:lineRule="auto"/>
        <w:rPr>
          <w:noProof/>
          <w:color w:val="000000" w:themeColor="text1"/>
          <w:szCs w:val="22"/>
        </w:rPr>
      </w:pPr>
      <w:r w:rsidRPr="00FB5D85">
        <w:rPr>
          <w:color w:val="000000" w:themeColor="text1"/>
          <w:szCs w:val="22"/>
          <w:highlight w:val="lightGray"/>
        </w:rPr>
        <w:t>2 stylos unidose préremplis</w:t>
      </w:r>
    </w:p>
    <w:p w14:paraId="22F72514" w14:textId="77777777" w:rsidR="00A816BB" w:rsidRPr="00FB5D85" w:rsidRDefault="00A816BB" w:rsidP="00A816BB">
      <w:pPr>
        <w:spacing w:line="240" w:lineRule="auto"/>
        <w:rPr>
          <w:noProof/>
          <w:color w:val="000000" w:themeColor="text1"/>
          <w:szCs w:val="22"/>
        </w:rPr>
      </w:pPr>
    </w:p>
    <w:p w14:paraId="22F72515" w14:textId="77777777" w:rsidR="00A816BB" w:rsidRPr="00FB5D85" w:rsidRDefault="00A816BB" w:rsidP="00A816BB">
      <w:pPr>
        <w:spacing w:line="240" w:lineRule="auto"/>
        <w:rPr>
          <w:noProof/>
          <w:color w:val="000000" w:themeColor="text1"/>
          <w:szCs w:val="22"/>
        </w:rPr>
      </w:pPr>
    </w:p>
    <w:p w14:paraId="22F72516" w14:textId="77777777" w:rsidR="00A816BB" w:rsidRPr="00FB5D85" w:rsidRDefault="000B3AF4" w:rsidP="00B729F2">
      <w:pPr>
        <w:pStyle w:val="Style9"/>
      </w:pPr>
      <w:r w:rsidRPr="00FB5D85">
        <w:t>MODE ET VOIE(S) D’ADMINISTRATION</w:t>
      </w:r>
    </w:p>
    <w:p w14:paraId="22F72517" w14:textId="77777777" w:rsidR="00A816BB" w:rsidRPr="00FB5D85" w:rsidRDefault="00A816BB" w:rsidP="00A816BB">
      <w:pPr>
        <w:spacing w:line="240" w:lineRule="auto"/>
        <w:rPr>
          <w:noProof/>
          <w:color w:val="000000" w:themeColor="text1"/>
          <w:szCs w:val="22"/>
        </w:rPr>
      </w:pPr>
    </w:p>
    <w:p w14:paraId="22F72518" w14:textId="77777777" w:rsidR="001D0368" w:rsidRPr="00FB5D85" w:rsidRDefault="000B3AF4" w:rsidP="00A816BB">
      <w:pPr>
        <w:spacing w:line="240" w:lineRule="auto"/>
        <w:rPr>
          <w:noProof/>
          <w:color w:val="000000" w:themeColor="text1"/>
          <w:szCs w:val="22"/>
        </w:rPr>
      </w:pPr>
      <w:proofErr w:type="gramStart"/>
      <w:r w:rsidRPr="00FB5D85">
        <w:rPr>
          <w:color w:val="000000" w:themeColor="text1"/>
          <w:szCs w:val="22"/>
        </w:rPr>
        <w:t>voie</w:t>
      </w:r>
      <w:proofErr w:type="gramEnd"/>
      <w:r w:rsidRPr="00FB5D85">
        <w:rPr>
          <w:color w:val="000000" w:themeColor="text1"/>
          <w:szCs w:val="22"/>
        </w:rPr>
        <w:t xml:space="preserve"> sous-cutanée</w:t>
      </w:r>
    </w:p>
    <w:p w14:paraId="22F72519" w14:textId="77777777" w:rsidR="00A816BB" w:rsidRPr="00FB5D85" w:rsidRDefault="000B3AF4" w:rsidP="00A816BB">
      <w:pPr>
        <w:spacing w:line="240" w:lineRule="auto"/>
        <w:rPr>
          <w:noProof/>
          <w:color w:val="000000" w:themeColor="text1"/>
          <w:szCs w:val="22"/>
        </w:rPr>
      </w:pPr>
      <w:r w:rsidRPr="00FB5D85">
        <w:rPr>
          <w:color w:val="000000" w:themeColor="text1"/>
          <w:szCs w:val="22"/>
        </w:rPr>
        <w:t>Lire la notice avant utilisation</w:t>
      </w:r>
    </w:p>
    <w:p w14:paraId="22F7251A" w14:textId="77777777" w:rsidR="00A816BB" w:rsidRPr="00FB5D85" w:rsidRDefault="00A816BB" w:rsidP="00A816BB">
      <w:pPr>
        <w:spacing w:line="240" w:lineRule="auto"/>
        <w:rPr>
          <w:noProof/>
          <w:color w:val="000000" w:themeColor="text1"/>
          <w:szCs w:val="22"/>
        </w:rPr>
      </w:pPr>
    </w:p>
    <w:p w14:paraId="22F7251B" w14:textId="77777777" w:rsidR="00A816BB" w:rsidRPr="00FB5D85" w:rsidRDefault="00A816BB" w:rsidP="00A816BB">
      <w:pPr>
        <w:spacing w:line="240" w:lineRule="auto"/>
        <w:rPr>
          <w:noProof/>
          <w:color w:val="000000" w:themeColor="text1"/>
          <w:szCs w:val="22"/>
        </w:rPr>
      </w:pPr>
    </w:p>
    <w:p w14:paraId="22F7251C" w14:textId="77777777" w:rsidR="00A816BB" w:rsidRPr="00FB5D85" w:rsidRDefault="000B3AF4" w:rsidP="00B729F2">
      <w:pPr>
        <w:pStyle w:val="Style9"/>
      </w:pPr>
      <w:r w:rsidRPr="00FB5D85">
        <w:t>MISE EN GARDE SPÉCIALE INDIQUANT QUE LE MÉDICAMENT DOIT ÊTRE CONSERVÉ HORS DE VUE ET DE PORTÉE DES ENFANTS</w:t>
      </w:r>
    </w:p>
    <w:p w14:paraId="22F7251D" w14:textId="77777777" w:rsidR="00A816BB" w:rsidRPr="00FB5D85" w:rsidRDefault="00A816BB" w:rsidP="00A816BB">
      <w:pPr>
        <w:spacing w:line="240" w:lineRule="auto"/>
        <w:rPr>
          <w:noProof/>
          <w:color w:val="000000" w:themeColor="text1"/>
          <w:szCs w:val="22"/>
        </w:rPr>
      </w:pPr>
    </w:p>
    <w:p w14:paraId="22F7251E" w14:textId="77777777" w:rsidR="00A816BB" w:rsidRPr="00FB5D85" w:rsidRDefault="000B3AF4" w:rsidP="00A816BB">
      <w:pPr>
        <w:rPr>
          <w:noProof/>
          <w:color w:val="000000" w:themeColor="text1"/>
        </w:rPr>
      </w:pPr>
      <w:r w:rsidRPr="00FB5D85">
        <w:rPr>
          <w:color w:val="000000" w:themeColor="text1"/>
        </w:rPr>
        <w:t>Tenir hors de la vue et de la portée des enfants</w:t>
      </w:r>
    </w:p>
    <w:p w14:paraId="22F7251F" w14:textId="77777777" w:rsidR="00A816BB" w:rsidRPr="00FB5D85" w:rsidRDefault="00A816BB" w:rsidP="00A816BB">
      <w:pPr>
        <w:spacing w:line="240" w:lineRule="auto"/>
        <w:rPr>
          <w:noProof/>
          <w:color w:val="000000" w:themeColor="text1"/>
          <w:szCs w:val="22"/>
        </w:rPr>
      </w:pPr>
    </w:p>
    <w:p w14:paraId="22F72520" w14:textId="77777777" w:rsidR="00A816BB" w:rsidRPr="00FB5D85" w:rsidRDefault="00A816BB" w:rsidP="00A816BB">
      <w:pPr>
        <w:spacing w:line="240" w:lineRule="auto"/>
        <w:rPr>
          <w:noProof/>
          <w:color w:val="000000" w:themeColor="text1"/>
          <w:szCs w:val="22"/>
        </w:rPr>
      </w:pPr>
    </w:p>
    <w:p w14:paraId="22F72521" w14:textId="77777777" w:rsidR="00A816BB" w:rsidRPr="00FB5D85" w:rsidRDefault="000B3AF4" w:rsidP="00B729F2">
      <w:pPr>
        <w:pStyle w:val="Style9"/>
      </w:pPr>
      <w:r w:rsidRPr="00FB5D85">
        <w:t>AUTRE(S) MISE(S) EN GARDE SPÉCIALE(S), SI NÉCESSAIRE</w:t>
      </w:r>
    </w:p>
    <w:p w14:paraId="22F72522" w14:textId="77777777" w:rsidR="00A816BB" w:rsidRPr="00FB5D85" w:rsidRDefault="00A816BB" w:rsidP="00A816BB">
      <w:pPr>
        <w:spacing w:line="240" w:lineRule="auto"/>
        <w:rPr>
          <w:noProof/>
          <w:color w:val="000000" w:themeColor="text1"/>
          <w:szCs w:val="22"/>
        </w:rPr>
      </w:pPr>
    </w:p>
    <w:p w14:paraId="22F72523" w14:textId="77777777" w:rsidR="00A816BB" w:rsidRPr="00FB5D85" w:rsidRDefault="00A816BB" w:rsidP="00A816BB">
      <w:pPr>
        <w:tabs>
          <w:tab w:val="left" w:pos="749"/>
        </w:tabs>
        <w:spacing w:line="240" w:lineRule="auto"/>
        <w:rPr>
          <w:color w:val="000000" w:themeColor="text1"/>
        </w:rPr>
      </w:pPr>
    </w:p>
    <w:p w14:paraId="22F72524" w14:textId="77777777" w:rsidR="00A816BB" w:rsidRPr="00FB5D85" w:rsidRDefault="000B3AF4" w:rsidP="00B729F2">
      <w:pPr>
        <w:pStyle w:val="Style9"/>
      </w:pPr>
      <w:r w:rsidRPr="00FB5D85">
        <w:t>DATE DE PÉREMPTION</w:t>
      </w:r>
    </w:p>
    <w:p w14:paraId="22F72525" w14:textId="77777777" w:rsidR="00A816BB" w:rsidRPr="00FB5D85" w:rsidRDefault="00A816BB" w:rsidP="00143733">
      <w:pPr>
        <w:keepNext/>
        <w:spacing w:line="240" w:lineRule="auto"/>
        <w:rPr>
          <w:color w:val="000000" w:themeColor="text1"/>
        </w:rPr>
      </w:pPr>
    </w:p>
    <w:p w14:paraId="22F72526" w14:textId="77777777" w:rsidR="00A816BB" w:rsidRPr="00FB5D85" w:rsidRDefault="000B3AF4" w:rsidP="00A816BB">
      <w:pPr>
        <w:spacing w:line="240" w:lineRule="auto"/>
        <w:rPr>
          <w:noProof/>
          <w:color w:val="000000" w:themeColor="text1"/>
          <w:szCs w:val="22"/>
        </w:rPr>
      </w:pPr>
      <w:r w:rsidRPr="00FB5D85">
        <w:rPr>
          <w:color w:val="000000" w:themeColor="text1"/>
          <w:szCs w:val="22"/>
        </w:rPr>
        <w:t>EXP</w:t>
      </w:r>
    </w:p>
    <w:p w14:paraId="22F72527" w14:textId="77777777" w:rsidR="00C062F5" w:rsidRPr="00FB5D85" w:rsidRDefault="00C062F5" w:rsidP="00A816BB">
      <w:pPr>
        <w:spacing w:line="240" w:lineRule="auto"/>
        <w:rPr>
          <w:noProof/>
          <w:color w:val="000000" w:themeColor="text1"/>
          <w:szCs w:val="22"/>
        </w:rPr>
      </w:pPr>
    </w:p>
    <w:p w14:paraId="22F72528" w14:textId="77777777" w:rsidR="00A816BB" w:rsidRPr="00FB5D85" w:rsidRDefault="00A816BB" w:rsidP="00A816BB">
      <w:pPr>
        <w:spacing w:line="240" w:lineRule="auto"/>
        <w:rPr>
          <w:noProof/>
          <w:color w:val="000000" w:themeColor="text1"/>
          <w:szCs w:val="22"/>
        </w:rPr>
      </w:pPr>
    </w:p>
    <w:p w14:paraId="22F72529" w14:textId="77777777" w:rsidR="00A816BB" w:rsidRPr="00FB5D85" w:rsidRDefault="000B3AF4" w:rsidP="00B729F2">
      <w:pPr>
        <w:pStyle w:val="Style9"/>
      </w:pPr>
      <w:r w:rsidRPr="00FB5D85">
        <w:t>PRÉCAUTIONS PARTICULIÈRES DE CONSERVATION</w:t>
      </w:r>
    </w:p>
    <w:p w14:paraId="22F7252A" w14:textId="77777777" w:rsidR="00A816BB" w:rsidRPr="00FB5D85" w:rsidRDefault="00A816BB" w:rsidP="00A816BB">
      <w:pPr>
        <w:spacing w:line="240" w:lineRule="auto"/>
        <w:rPr>
          <w:noProof/>
          <w:color w:val="000000" w:themeColor="text1"/>
          <w:szCs w:val="22"/>
        </w:rPr>
      </w:pPr>
    </w:p>
    <w:p w14:paraId="22F7252B" w14:textId="77777777" w:rsidR="00A816BB" w:rsidRPr="00FB5D85" w:rsidRDefault="000B3AF4" w:rsidP="00A816BB">
      <w:pPr>
        <w:spacing w:line="240" w:lineRule="auto"/>
        <w:rPr>
          <w:noProof/>
          <w:color w:val="000000" w:themeColor="text1"/>
          <w:szCs w:val="22"/>
        </w:rPr>
      </w:pPr>
      <w:r w:rsidRPr="00FB5D85">
        <w:rPr>
          <w:color w:val="000000" w:themeColor="text1"/>
          <w:szCs w:val="22"/>
        </w:rPr>
        <w:t xml:space="preserve">À conserver à une température </w:t>
      </w:r>
      <w:r w:rsidR="00F76039">
        <w:rPr>
          <w:color w:val="000000" w:themeColor="text1"/>
          <w:szCs w:val="22"/>
        </w:rPr>
        <w:t xml:space="preserve">ne dépassant pas </w:t>
      </w:r>
      <w:r w:rsidRPr="00FB5D85">
        <w:rPr>
          <w:color w:val="000000" w:themeColor="text1"/>
          <w:szCs w:val="22"/>
        </w:rPr>
        <w:t>25 °C.</w:t>
      </w:r>
    </w:p>
    <w:p w14:paraId="22F7252C" w14:textId="77777777" w:rsidR="00A816BB" w:rsidRPr="00FB5D85" w:rsidRDefault="00A816BB" w:rsidP="00A816BB">
      <w:pPr>
        <w:spacing w:line="240" w:lineRule="auto"/>
        <w:rPr>
          <w:noProof/>
          <w:color w:val="000000" w:themeColor="text1"/>
          <w:szCs w:val="22"/>
          <w:lang w:val="fr-LU"/>
        </w:rPr>
      </w:pPr>
    </w:p>
    <w:p w14:paraId="22F7252D" w14:textId="77777777" w:rsidR="00A816BB" w:rsidRPr="00FB5D85" w:rsidRDefault="000B3AF4" w:rsidP="00A816BB">
      <w:pPr>
        <w:spacing w:line="240" w:lineRule="auto"/>
        <w:rPr>
          <w:noProof/>
          <w:color w:val="000000" w:themeColor="text1"/>
          <w:szCs w:val="22"/>
        </w:rPr>
      </w:pPr>
      <w:r w:rsidRPr="00FB5D85">
        <w:rPr>
          <w:color w:val="000000" w:themeColor="text1"/>
          <w:szCs w:val="22"/>
        </w:rPr>
        <w:lastRenderedPageBreak/>
        <w:t>Ne pas mettre au réfrigérateur. Ne pas congeler. À conserver à une température supérieure à 15 °C.</w:t>
      </w:r>
    </w:p>
    <w:p w14:paraId="22F7252E" w14:textId="77777777" w:rsidR="00A816BB" w:rsidRPr="00FB5D85" w:rsidRDefault="00A816BB" w:rsidP="00A816BB">
      <w:pPr>
        <w:spacing w:line="240" w:lineRule="auto"/>
        <w:rPr>
          <w:noProof/>
          <w:color w:val="000000" w:themeColor="text1"/>
          <w:szCs w:val="22"/>
          <w:lang w:val="fr-LU"/>
        </w:rPr>
      </w:pPr>
    </w:p>
    <w:p w14:paraId="22F7252F" w14:textId="77777777" w:rsidR="00DC2F40" w:rsidRPr="00FB5D85" w:rsidRDefault="000B3AF4" w:rsidP="00DC2F40">
      <w:pPr>
        <w:spacing w:line="240" w:lineRule="auto"/>
        <w:rPr>
          <w:noProof/>
          <w:color w:val="000000" w:themeColor="text1"/>
          <w:szCs w:val="22"/>
        </w:rPr>
      </w:pPr>
      <w:r w:rsidRPr="00FB5D85">
        <w:rPr>
          <w:color w:val="000000" w:themeColor="text1"/>
          <w:szCs w:val="22"/>
        </w:rPr>
        <w:t>Conserver dans l’emballage plastique original scellé jusqu’au moment de l’utilisation afin de protéger le produit de la lumière et de l’humidité.</w:t>
      </w:r>
    </w:p>
    <w:p w14:paraId="22F72530" w14:textId="77777777" w:rsidR="00A816BB" w:rsidRPr="00FB5D85" w:rsidRDefault="00A816BB" w:rsidP="00A816BB">
      <w:pPr>
        <w:spacing w:line="240" w:lineRule="auto"/>
        <w:rPr>
          <w:noProof/>
          <w:color w:val="000000" w:themeColor="text1"/>
          <w:szCs w:val="22"/>
        </w:rPr>
      </w:pPr>
    </w:p>
    <w:p w14:paraId="22F72531" w14:textId="77777777" w:rsidR="00A816BB" w:rsidRPr="00FB5D85" w:rsidRDefault="00A816BB" w:rsidP="00A816BB">
      <w:pPr>
        <w:spacing w:line="240" w:lineRule="auto"/>
        <w:rPr>
          <w:noProof/>
          <w:color w:val="000000" w:themeColor="text1"/>
          <w:szCs w:val="22"/>
          <w:lang w:val="fr-LU"/>
        </w:rPr>
      </w:pPr>
    </w:p>
    <w:p w14:paraId="22F72532" w14:textId="77777777" w:rsidR="00A816BB" w:rsidRPr="00FB5D85" w:rsidRDefault="000B3AF4" w:rsidP="00B729F2">
      <w:pPr>
        <w:pStyle w:val="Style9"/>
      </w:pPr>
      <w:r w:rsidRPr="00FB5D85">
        <w:t>PRÉCAUTIONS PARTICULIÈRES D’ÉLIMINATION DES MÉDICAMENTS NON UTILISÉS OU DES DÉCHETS PROVENANT DE CES MÉDICAMENTS S’IL Y A LIEU</w:t>
      </w:r>
    </w:p>
    <w:p w14:paraId="22F72533" w14:textId="77777777" w:rsidR="00A816BB" w:rsidRPr="00FB5D85" w:rsidRDefault="00A816BB" w:rsidP="00A816BB">
      <w:pPr>
        <w:spacing w:line="240" w:lineRule="auto"/>
        <w:rPr>
          <w:noProof/>
          <w:color w:val="000000" w:themeColor="text1"/>
          <w:szCs w:val="22"/>
        </w:rPr>
      </w:pPr>
    </w:p>
    <w:p w14:paraId="22F72534" w14:textId="77777777" w:rsidR="00A816BB" w:rsidRPr="00FB5D85" w:rsidRDefault="000B3AF4" w:rsidP="00A816BB">
      <w:pPr>
        <w:spacing w:line="240" w:lineRule="auto"/>
        <w:rPr>
          <w:color w:val="000000" w:themeColor="text1"/>
        </w:rPr>
      </w:pPr>
      <w:r w:rsidRPr="00FB5D85">
        <w:rPr>
          <w:color w:val="000000" w:themeColor="text1"/>
        </w:rPr>
        <w:t>Tout médicament non utilisé ou déchet doit être éliminé conformément à la réglementation en vigueur.</w:t>
      </w:r>
    </w:p>
    <w:p w14:paraId="22F72535" w14:textId="77777777" w:rsidR="00C062F5" w:rsidRPr="00FB5D85" w:rsidRDefault="00C062F5" w:rsidP="00A816BB">
      <w:pPr>
        <w:spacing w:line="240" w:lineRule="auto"/>
        <w:rPr>
          <w:color w:val="000000" w:themeColor="text1"/>
        </w:rPr>
      </w:pPr>
    </w:p>
    <w:p w14:paraId="22F72536" w14:textId="77777777" w:rsidR="00A816BB" w:rsidRPr="00FB5D85" w:rsidRDefault="00A816BB" w:rsidP="00A816BB">
      <w:pPr>
        <w:spacing w:line="240" w:lineRule="auto"/>
        <w:rPr>
          <w:noProof/>
          <w:color w:val="000000" w:themeColor="text1"/>
          <w:szCs w:val="22"/>
        </w:rPr>
      </w:pPr>
    </w:p>
    <w:p w14:paraId="22F72537" w14:textId="77777777" w:rsidR="00A816BB" w:rsidRPr="00FB5D85" w:rsidRDefault="000B3AF4" w:rsidP="00B729F2">
      <w:pPr>
        <w:pStyle w:val="Style9"/>
      </w:pPr>
      <w:r w:rsidRPr="00FB5D85">
        <w:t>NOM ET ADRESSE DU TITULAIRE DE L’AUTORISATION DE MISE SUR LE MARCHÉ</w:t>
      </w:r>
    </w:p>
    <w:p w14:paraId="22F72538" w14:textId="77777777" w:rsidR="00A816BB" w:rsidRPr="00FB5D85" w:rsidRDefault="00A816BB" w:rsidP="00A816BB">
      <w:pPr>
        <w:spacing w:line="240" w:lineRule="auto"/>
        <w:rPr>
          <w:noProof/>
          <w:color w:val="000000" w:themeColor="text1"/>
          <w:szCs w:val="22"/>
        </w:rPr>
      </w:pPr>
    </w:p>
    <w:p w14:paraId="32D4C6D7"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Tetris Pharma B.V</w:t>
      </w:r>
    </w:p>
    <w:p w14:paraId="61D5954B" w14:textId="679850D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Bargelaan 200</w:t>
      </w:r>
    </w:p>
    <w:p w14:paraId="07711C44" w14:textId="77777777" w:rsidR="0059161C" w:rsidRPr="00682324" w:rsidRDefault="0059161C" w:rsidP="0059161C">
      <w:pPr>
        <w:tabs>
          <w:tab w:val="clear" w:pos="567"/>
        </w:tabs>
        <w:spacing w:line="240" w:lineRule="auto"/>
        <w:rPr>
          <w:rFonts w:eastAsiaTheme="minorHAnsi"/>
          <w:szCs w:val="22"/>
          <w:lang w:val="nl-NL"/>
        </w:rPr>
      </w:pPr>
      <w:r w:rsidRPr="00682324">
        <w:rPr>
          <w:rFonts w:eastAsiaTheme="minorHAnsi"/>
          <w:szCs w:val="22"/>
          <w:lang w:val="nl-NL"/>
        </w:rPr>
        <w:t>Element Offices</w:t>
      </w:r>
    </w:p>
    <w:p w14:paraId="59CD5827"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2333 CW Leiden</w:t>
      </w:r>
    </w:p>
    <w:p w14:paraId="22F7253E" w14:textId="29A9B36B" w:rsidR="00A816BB" w:rsidRPr="00682324" w:rsidRDefault="000B3AF4" w:rsidP="00A816BB">
      <w:pPr>
        <w:spacing w:line="240" w:lineRule="auto"/>
        <w:rPr>
          <w:noProof/>
          <w:color w:val="000000" w:themeColor="text1"/>
          <w:szCs w:val="22"/>
        </w:rPr>
      </w:pPr>
      <w:r w:rsidRPr="00682324">
        <w:rPr>
          <w:rFonts w:eastAsiaTheme="minorHAnsi"/>
          <w:szCs w:val="22"/>
          <w:lang w:val="nl-NL"/>
        </w:rPr>
        <w:t>Pays-Bas</w:t>
      </w:r>
    </w:p>
    <w:p w14:paraId="22F7253F" w14:textId="77777777" w:rsidR="00A816BB" w:rsidRPr="00FB5D85" w:rsidRDefault="00A816BB" w:rsidP="00A816BB">
      <w:pPr>
        <w:spacing w:line="240" w:lineRule="auto"/>
        <w:rPr>
          <w:noProof/>
          <w:color w:val="000000" w:themeColor="text1"/>
          <w:szCs w:val="22"/>
        </w:rPr>
      </w:pPr>
    </w:p>
    <w:p w14:paraId="22F72540" w14:textId="77777777" w:rsidR="00A816BB" w:rsidRPr="00FB5D85" w:rsidRDefault="00A816BB" w:rsidP="00A816BB">
      <w:pPr>
        <w:spacing w:line="240" w:lineRule="auto"/>
        <w:rPr>
          <w:noProof/>
          <w:color w:val="000000" w:themeColor="text1"/>
          <w:szCs w:val="22"/>
        </w:rPr>
      </w:pPr>
    </w:p>
    <w:p w14:paraId="22F72541" w14:textId="77777777" w:rsidR="00A816BB" w:rsidRPr="00FB5D85" w:rsidRDefault="000B3AF4" w:rsidP="00B729F2">
      <w:pPr>
        <w:pStyle w:val="Style9"/>
      </w:pPr>
      <w:r w:rsidRPr="00FB5D85">
        <w:t>NUMÉRO(S) D’AUTORISATION DE MISE SUR LE MARCHÉ</w:t>
      </w:r>
    </w:p>
    <w:p w14:paraId="22F72542" w14:textId="77777777" w:rsidR="00A816BB" w:rsidRPr="00FB5D85" w:rsidRDefault="00A816BB" w:rsidP="00A816BB">
      <w:pPr>
        <w:spacing w:line="240" w:lineRule="auto"/>
        <w:rPr>
          <w:noProof/>
          <w:color w:val="000000" w:themeColor="text1"/>
          <w:szCs w:val="22"/>
        </w:rPr>
      </w:pPr>
    </w:p>
    <w:p w14:paraId="22F72543" w14:textId="77777777" w:rsidR="00A816BB" w:rsidRPr="00FB5D85" w:rsidRDefault="000B3AF4" w:rsidP="00A816BB">
      <w:pPr>
        <w:spacing w:line="240" w:lineRule="auto"/>
        <w:rPr>
          <w:highlight w:val="lightGray"/>
        </w:rPr>
      </w:pPr>
      <w:r w:rsidRPr="00FB5D85">
        <w:rPr>
          <w:highlight w:val="lightGray"/>
        </w:rPr>
        <w:t>EU/</w:t>
      </w:r>
      <w:r w:rsidR="002F74D7" w:rsidRPr="00E44D53">
        <w:rPr>
          <w:noProof/>
          <w:highlight w:val="lightGray"/>
          <w:lang w:val="da-DK"/>
        </w:rPr>
        <w:t>1/20/1523/00</w:t>
      </w:r>
      <w:r w:rsidR="001D0368">
        <w:rPr>
          <w:noProof/>
          <w:highlight w:val="lightGray"/>
          <w:lang w:val="da-DK"/>
        </w:rPr>
        <w:t>5</w:t>
      </w:r>
      <w:r w:rsidR="002F74D7">
        <w:rPr>
          <w:highlight w:val="lightGray"/>
        </w:rPr>
        <w:t xml:space="preserve"> </w:t>
      </w:r>
      <w:r w:rsidRPr="00FB5D85">
        <w:rPr>
          <w:highlight w:val="lightGray"/>
        </w:rPr>
        <w:t xml:space="preserve">- </w:t>
      </w:r>
      <w:proofErr w:type="spellStart"/>
      <w:r w:rsidRPr="00FB5D85">
        <w:rPr>
          <w:highlight w:val="lightGray"/>
        </w:rPr>
        <w:t>Ogluo</w:t>
      </w:r>
      <w:proofErr w:type="spellEnd"/>
      <w:r w:rsidRPr="00FB5D85">
        <w:rPr>
          <w:highlight w:val="lightGray"/>
        </w:rPr>
        <w:t xml:space="preserve"> 1 mg, solution injectable en stylo prérempli – 1 stylo unidose</w:t>
      </w:r>
    </w:p>
    <w:p w14:paraId="22F72544" w14:textId="77777777" w:rsidR="00A816BB" w:rsidRPr="00FB5D85" w:rsidRDefault="000B3AF4" w:rsidP="00A816BB">
      <w:pPr>
        <w:spacing w:line="240" w:lineRule="auto"/>
        <w:rPr>
          <w:highlight w:val="lightGray"/>
        </w:rPr>
      </w:pPr>
      <w:r w:rsidRPr="00FB5D85">
        <w:rPr>
          <w:highlight w:val="lightGray"/>
        </w:rPr>
        <w:t>EU/</w:t>
      </w:r>
      <w:r w:rsidR="002F74D7" w:rsidRPr="00E44D53">
        <w:rPr>
          <w:noProof/>
          <w:highlight w:val="lightGray"/>
          <w:lang w:val="da-DK"/>
        </w:rPr>
        <w:t>1/20/1523/00</w:t>
      </w:r>
      <w:r w:rsidR="001D0368">
        <w:rPr>
          <w:noProof/>
          <w:highlight w:val="lightGray"/>
          <w:lang w:val="da-DK"/>
        </w:rPr>
        <w:t>6</w:t>
      </w:r>
      <w:r w:rsidRPr="00FB5D85">
        <w:rPr>
          <w:highlight w:val="lightGray"/>
        </w:rPr>
        <w:t xml:space="preserve">- </w:t>
      </w:r>
      <w:proofErr w:type="spellStart"/>
      <w:r w:rsidRPr="00FB5D85">
        <w:rPr>
          <w:highlight w:val="lightGray"/>
        </w:rPr>
        <w:t>Ogluo</w:t>
      </w:r>
      <w:proofErr w:type="spellEnd"/>
      <w:r w:rsidRPr="00FB5D85">
        <w:rPr>
          <w:highlight w:val="lightGray"/>
        </w:rPr>
        <w:t xml:space="preserve"> 1 mg, solution injectable en stylo prérempli – 2 stylos unidose</w:t>
      </w:r>
    </w:p>
    <w:p w14:paraId="22F72545" w14:textId="77777777" w:rsidR="00A816BB" w:rsidRPr="00FB5D85" w:rsidRDefault="00A816BB" w:rsidP="00A816BB">
      <w:pPr>
        <w:spacing w:line="240" w:lineRule="auto"/>
        <w:rPr>
          <w:noProof/>
          <w:color w:val="000000" w:themeColor="text1"/>
          <w:szCs w:val="22"/>
          <w:highlight w:val="yellow"/>
        </w:rPr>
      </w:pPr>
    </w:p>
    <w:p w14:paraId="22F72546" w14:textId="77777777" w:rsidR="00A816BB" w:rsidRPr="00FB5D85" w:rsidRDefault="00A816BB" w:rsidP="00A816BB">
      <w:pPr>
        <w:spacing w:line="240" w:lineRule="auto"/>
        <w:rPr>
          <w:noProof/>
          <w:color w:val="000000" w:themeColor="text1"/>
          <w:szCs w:val="22"/>
        </w:rPr>
      </w:pPr>
    </w:p>
    <w:p w14:paraId="22F72547" w14:textId="77777777" w:rsidR="00A816BB" w:rsidRPr="00FB5D85" w:rsidRDefault="000B3AF4" w:rsidP="00B729F2">
      <w:pPr>
        <w:pStyle w:val="Style9"/>
      </w:pPr>
      <w:r w:rsidRPr="00FB5D85">
        <w:t>NUMÉRO DU LOT</w:t>
      </w:r>
    </w:p>
    <w:p w14:paraId="22F72548" w14:textId="77777777" w:rsidR="00A816BB" w:rsidRPr="00FB5D85" w:rsidRDefault="00A816BB" w:rsidP="00A816BB">
      <w:pPr>
        <w:spacing w:line="240" w:lineRule="auto"/>
        <w:rPr>
          <w:i/>
          <w:noProof/>
          <w:color w:val="000000" w:themeColor="text1"/>
          <w:szCs w:val="22"/>
        </w:rPr>
      </w:pPr>
    </w:p>
    <w:p w14:paraId="22F72549" w14:textId="77777777" w:rsidR="00A816BB" w:rsidRPr="00FB5D85" w:rsidRDefault="000B3AF4" w:rsidP="00A816BB">
      <w:pPr>
        <w:spacing w:line="240" w:lineRule="auto"/>
        <w:rPr>
          <w:noProof/>
          <w:color w:val="000000" w:themeColor="text1"/>
          <w:szCs w:val="22"/>
        </w:rPr>
      </w:pPr>
      <w:r w:rsidRPr="00FB5D85">
        <w:rPr>
          <w:color w:val="000000" w:themeColor="text1"/>
          <w:szCs w:val="22"/>
        </w:rPr>
        <w:t>Lot</w:t>
      </w:r>
    </w:p>
    <w:p w14:paraId="22F7254A" w14:textId="77777777" w:rsidR="00A816BB" w:rsidRPr="00FB5D85" w:rsidRDefault="00A816BB" w:rsidP="00A816BB">
      <w:pPr>
        <w:spacing w:line="240" w:lineRule="auto"/>
        <w:rPr>
          <w:noProof/>
          <w:color w:val="000000" w:themeColor="text1"/>
          <w:szCs w:val="22"/>
        </w:rPr>
      </w:pPr>
    </w:p>
    <w:p w14:paraId="22F7254B" w14:textId="77777777" w:rsidR="00A816BB" w:rsidRPr="00FB5D85" w:rsidRDefault="000B3AF4" w:rsidP="00B729F2">
      <w:pPr>
        <w:pStyle w:val="Style9"/>
      </w:pPr>
      <w:r w:rsidRPr="00FB5D85">
        <w:t>CONDITIONS DE PRESCRIPTION ET DE DÉLIVRANCE</w:t>
      </w:r>
    </w:p>
    <w:p w14:paraId="22F7254C" w14:textId="77777777" w:rsidR="00A816BB" w:rsidRPr="00FB5D85" w:rsidRDefault="00A816BB" w:rsidP="00A816BB">
      <w:pPr>
        <w:spacing w:line="240" w:lineRule="auto"/>
        <w:rPr>
          <w:noProof/>
          <w:color w:val="000000" w:themeColor="text1"/>
          <w:szCs w:val="22"/>
        </w:rPr>
      </w:pPr>
    </w:p>
    <w:p w14:paraId="22F7254D" w14:textId="77777777" w:rsidR="00A7085B" w:rsidRPr="00FB5D85" w:rsidRDefault="00A7085B" w:rsidP="00A816BB">
      <w:pPr>
        <w:spacing w:line="240" w:lineRule="auto"/>
        <w:rPr>
          <w:noProof/>
          <w:color w:val="000000" w:themeColor="text1"/>
          <w:szCs w:val="22"/>
        </w:rPr>
      </w:pPr>
    </w:p>
    <w:p w14:paraId="22F7254E" w14:textId="77777777" w:rsidR="00A816BB" w:rsidRPr="00FB5D85" w:rsidRDefault="000B3AF4" w:rsidP="00B729F2">
      <w:pPr>
        <w:pStyle w:val="Style9"/>
      </w:pPr>
      <w:r w:rsidRPr="00FB5D85">
        <w:t>INDICATIONS D’UTILISATION</w:t>
      </w:r>
    </w:p>
    <w:p w14:paraId="22F7254F" w14:textId="77777777" w:rsidR="00A816BB" w:rsidRPr="00FB5D85" w:rsidRDefault="00A816BB" w:rsidP="00A816BB">
      <w:pPr>
        <w:spacing w:line="240" w:lineRule="auto"/>
        <w:rPr>
          <w:noProof/>
          <w:color w:val="000000" w:themeColor="text1"/>
          <w:szCs w:val="22"/>
        </w:rPr>
      </w:pPr>
    </w:p>
    <w:p w14:paraId="22F72550" w14:textId="77777777" w:rsidR="00A7085B" w:rsidRPr="00FB5D85" w:rsidRDefault="00A7085B" w:rsidP="00A816BB">
      <w:pPr>
        <w:spacing w:line="240" w:lineRule="auto"/>
        <w:rPr>
          <w:noProof/>
          <w:color w:val="000000" w:themeColor="text1"/>
          <w:szCs w:val="22"/>
        </w:rPr>
      </w:pPr>
    </w:p>
    <w:p w14:paraId="22F72551" w14:textId="77777777" w:rsidR="00A816BB" w:rsidRPr="00FB5D85" w:rsidRDefault="000B3AF4" w:rsidP="00B729F2">
      <w:pPr>
        <w:pStyle w:val="Style9"/>
      </w:pPr>
      <w:r w:rsidRPr="00FB5D85">
        <w:t>INFORMATIONS EN BRAILLE</w:t>
      </w:r>
    </w:p>
    <w:p w14:paraId="22F72552" w14:textId="77777777" w:rsidR="00A816BB" w:rsidRPr="00FB5D85" w:rsidRDefault="00A816BB" w:rsidP="00A816BB">
      <w:pPr>
        <w:spacing w:line="240" w:lineRule="auto"/>
        <w:rPr>
          <w:noProof/>
          <w:color w:val="000000" w:themeColor="text1"/>
          <w:szCs w:val="22"/>
        </w:rPr>
      </w:pPr>
    </w:p>
    <w:p w14:paraId="22F72553" w14:textId="77777777" w:rsidR="00A816BB" w:rsidRPr="00FB5D85" w:rsidRDefault="000B3AF4" w:rsidP="00A816BB">
      <w:pPr>
        <w:spacing w:line="240" w:lineRule="auto"/>
        <w:rPr>
          <w:noProof/>
          <w:color w:val="000000" w:themeColor="text1"/>
          <w:szCs w:val="22"/>
        </w:rPr>
      </w:pPr>
      <w:proofErr w:type="spellStart"/>
      <w:r w:rsidRPr="00FB5D85">
        <w:rPr>
          <w:color w:val="000000" w:themeColor="text1"/>
          <w:szCs w:val="22"/>
        </w:rPr>
        <w:t>Ogluo</w:t>
      </w:r>
      <w:proofErr w:type="spellEnd"/>
      <w:r w:rsidRPr="00FB5D85">
        <w:rPr>
          <w:color w:val="000000" w:themeColor="text1"/>
          <w:szCs w:val="22"/>
        </w:rPr>
        <w:t xml:space="preserve"> 1 mg</w:t>
      </w:r>
    </w:p>
    <w:p w14:paraId="22F72554" w14:textId="77777777" w:rsidR="00A816BB" w:rsidRPr="00FB5D85" w:rsidRDefault="00A816BB" w:rsidP="00A816BB">
      <w:pPr>
        <w:spacing w:line="240" w:lineRule="auto"/>
        <w:rPr>
          <w:noProof/>
          <w:color w:val="000000" w:themeColor="text1"/>
          <w:szCs w:val="22"/>
          <w:shd w:val="clear" w:color="auto" w:fill="CCCCCC"/>
        </w:rPr>
      </w:pPr>
    </w:p>
    <w:p w14:paraId="22F72555" w14:textId="77777777" w:rsidR="00A816BB" w:rsidRPr="00FB5D85" w:rsidRDefault="00A816BB" w:rsidP="00A816BB">
      <w:pPr>
        <w:spacing w:line="240" w:lineRule="auto"/>
        <w:rPr>
          <w:noProof/>
          <w:color w:val="000000" w:themeColor="text1"/>
          <w:szCs w:val="22"/>
          <w:shd w:val="clear" w:color="auto" w:fill="CCCCCC"/>
        </w:rPr>
      </w:pPr>
    </w:p>
    <w:p w14:paraId="22F72556" w14:textId="77777777" w:rsidR="00A816BB" w:rsidRPr="00FB5D85" w:rsidRDefault="000B3AF4" w:rsidP="00B729F2">
      <w:pPr>
        <w:pStyle w:val="Style9"/>
      </w:pPr>
      <w:r w:rsidRPr="00FB5D85">
        <w:t>IDENTIFIANT UNIQUE - CODE-BARRES 2D</w:t>
      </w:r>
    </w:p>
    <w:p w14:paraId="22F72557" w14:textId="77777777" w:rsidR="00A816BB" w:rsidRPr="00FB5D85" w:rsidRDefault="00A816BB" w:rsidP="00A816BB">
      <w:pPr>
        <w:tabs>
          <w:tab w:val="clear" w:pos="567"/>
        </w:tabs>
        <w:spacing w:line="240" w:lineRule="auto"/>
        <w:rPr>
          <w:noProof/>
          <w:color w:val="000000" w:themeColor="text1"/>
        </w:rPr>
      </w:pPr>
    </w:p>
    <w:p w14:paraId="22F72558" w14:textId="77777777" w:rsidR="00A816BB" w:rsidRPr="00FB5D85" w:rsidRDefault="000B3AF4" w:rsidP="00A816BB">
      <w:pPr>
        <w:spacing w:line="240" w:lineRule="auto"/>
        <w:rPr>
          <w:noProof/>
          <w:color w:val="000000" w:themeColor="text1"/>
          <w:szCs w:val="22"/>
          <w:shd w:val="clear" w:color="auto" w:fill="CCCCCC"/>
        </w:rPr>
      </w:pPr>
      <w:proofErr w:type="gramStart"/>
      <w:r w:rsidRPr="00FB5D85">
        <w:rPr>
          <w:color w:val="000000" w:themeColor="text1"/>
          <w:highlight w:val="lightGray"/>
        </w:rPr>
        <w:t>code</w:t>
      </w:r>
      <w:proofErr w:type="gramEnd"/>
      <w:r w:rsidRPr="00FB5D85">
        <w:rPr>
          <w:color w:val="000000" w:themeColor="text1"/>
          <w:highlight w:val="lightGray"/>
        </w:rPr>
        <w:t>-barres 2D portant l’identifiant unique inclus.</w:t>
      </w:r>
    </w:p>
    <w:p w14:paraId="22F72559" w14:textId="77777777" w:rsidR="00A816BB" w:rsidRPr="00FB5D85" w:rsidRDefault="00A816BB" w:rsidP="00A816BB">
      <w:pPr>
        <w:spacing w:line="240" w:lineRule="auto"/>
        <w:rPr>
          <w:noProof/>
          <w:color w:val="000000" w:themeColor="text1"/>
          <w:szCs w:val="22"/>
          <w:shd w:val="clear" w:color="auto" w:fill="CCCCCC"/>
        </w:rPr>
      </w:pPr>
    </w:p>
    <w:p w14:paraId="22F7255A" w14:textId="126A4F33" w:rsidR="00682324" w:rsidRDefault="00682324">
      <w:pPr>
        <w:tabs>
          <w:tab w:val="clear" w:pos="567"/>
        </w:tabs>
        <w:spacing w:line="240" w:lineRule="auto"/>
        <w:rPr>
          <w:noProof/>
          <w:color w:val="000000" w:themeColor="text1"/>
        </w:rPr>
      </w:pPr>
      <w:r>
        <w:rPr>
          <w:noProof/>
          <w:color w:val="000000" w:themeColor="text1"/>
        </w:rPr>
        <w:br w:type="page"/>
      </w:r>
    </w:p>
    <w:p w14:paraId="136D0889" w14:textId="77777777" w:rsidR="00A816BB" w:rsidRPr="00FB5D85" w:rsidRDefault="00A816BB" w:rsidP="00A816BB">
      <w:pPr>
        <w:tabs>
          <w:tab w:val="clear" w:pos="567"/>
        </w:tabs>
        <w:spacing w:line="240" w:lineRule="auto"/>
        <w:rPr>
          <w:noProof/>
          <w:color w:val="000000" w:themeColor="text1"/>
        </w:rPr>
      </w:pPr>
    </w:p>
    <w:p w14:paraId="22F7255B" w14:textId="77777777" w:rsidR="00A816BB" w:rsidRPr="00FB5D85" w:rsidRDefault="000B3AF4" w:rsidP="00B729F2">
      <w:pPr>
        <w:pStyle w:val="Style9"/>
      </w:pPr>
      <w:r w:rsidRPr="00FB5D85">
        <w:t>IDENTIFIANT UNIQUE - DONNÉES LISIBLES PAR LES HUMAINS</w:t>
      </w:r>
    </w:p>
    <w:p w14:paraId="22F7255C" w14:textId="77777777" w:rsidR="00A816BB" w:rsidRPr="00FB5D85" w:rsidRDefault="00A816BB" w:rsidP="00A816BB">
      <w:pPr>
        <w:tabs>
          <w:tab w:val="clear" w:pos="567"/>
        </w:tabs>
        <w:spacing w:line="240" w:lineRule="auto"/>
        <w:rPr>
          <w:noProof/>
          <w:color w:val="000000" w:themeColor="text1"/>
        </w:rPr>
      </w:pPr>
    </w:p>
    <w:p w14:paraId="22F7255D" w14:textId="77777777" w:rsidR="00A816BB" w:rsidRPr="00FB5D85" w:rsidRDefault="000B3AF4" w:rsidP="00A816BB">
      <w:pPr>
        <w:rPr>
          <w:color w:val="000000" w:themeColor="text1"/>
          <w:szCs w:val="22"/>
        </w:rPr>
      </w:pPr>
      <w:r w:rsidRPr="00FB5D85">
        <w:rPr>
          <w:color w:val="000000" w:themeColor="text1"/>
          <w:szCs w:val="22"/>
        </w:rPr>
        <w:t>PC</w:t>
      </w:r>
    </w:p>
    <w:p w14:paraId="22F7255E" w14:textId="77777777" w:rsidR="00A816BB" w:rsidRPr="00FB5D85" w:rsidRDefault="000B3AF4" w:rsidP="00A816BB">
      <w:pPr>
        <w:rPr>
          <w:color w:val="000000" w:themeColor="text1"/>
          <w:szCs w:val="22"/>
        </w:rPr>
      </w:pPr>
      <w:r w:rsidRPr="00FB5D85">
        <w:rPr>
          <w:color w:val="000000" w:themeColor="text1"/>
          <w:szCs w:val="22"/>
        </w:rPr>
        <w:t>SN</w:t>
      </w:r>
    </w:p>
    <w:p w14:paraId="22F7255F" w14:textId="77777777" w:rsidR="002F74D7" w:rsidRDefault="000B3AF4" w:rsidP="005860D3">
      <w:pPr>
        <w:rPr>
          <w:color w:val="000000" w:themeColor="text1"/>
          <w:szCs w:val="22"/>
        </w:rPr>
      </w:pPr>
      <w:r w:rsidRPr="00FB5D85">
        <w:rPr>
          <w:color w:val="000000" w:themeColor="text1"/>
          <w:szCs w:val="22"/>
        </w:rPr>
        <w:t>NN</w:t>
      </w:r>
    </w:p>
    <w:p w14:paraId="22F72560" w14:textId="77777777" w:rsidR="002F74D7" w:rsidRPr="00FB5D85" w:rsidRDefault="002F74D7" w:rsidP="005860D3">
      <w:pPr>
        <w:rPr>
          <w:color w:val="000000" w:themeColor="text1"/>
          <w:szCs w:val="22"/>
        </w:rPr>
      </w:pPr>
    </w:p>
    <w:p w14:paraId="22F72561" w14:textId="77777777" w:rsidR="00A816BB" w:rsidRPr="00FB5D85" w:rsidRDefault="000B3AF4" w:rsidP="009203B6">
      <w:pPr>
        <w:pageBreakBefore/>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lastRenderedPageBreak/>
        <w:t>MENTIONS DEVANT FIGURER SUR L’EMBALLAGE EXTÉRIEUR</w:t>
      </w:r>
    </w:p>
    <w:p w14:paraId="22F72562" w14:textId="77777777" w:rsidR="00A816BB" w:rsidRPr="00FB5D85" w:rsidRDefault="00A816BB" w:rsidP="00A816BB">
      <w:pPr>
        <w:pBdr>
          <w:top w:val="single" w:sz="4" w:space="1" w:color="auto"/>
          <w:left w:val="single" w:sz="4" w:space="4" w:color="auto"/>
          <w:bottom w:val="single" w:sz="4" w:space="1" w:color="auto"/>
          <w:right w:val="single" w:sz="4" w:space="4" w:color="auto"/>
        </w:pBdr>
        <w:spacing w:line="240" w:lineRule="auto"/>
        <w:rPr>
          <w:b/>
          <w:noProof/>
          <w:szCs w:val="22"/>
        </w:rPr>
      </w:pPr>
    </w:p>
    <w:p w14:paraId="22F72563" w14:textId="77777777" w:rsidR="00A816BB" w:rsidRPr="00FB5D85" w:rsidRDefault="000B3AF4" w:rsidP="00A816BB">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t>SACHET PLASTIQUE - STYLO PRÉREMPLI (1 MG)</w:t>
      </w:r>
    </w:p>
    <w:p w14:paraId="22F72564" w14:textId="77777777" w:rsidR="00A816BB" w:rsidRPr="00FB5D85" w:rsidRDefault="00A816BB" w:rsidP="00A816BB">
      <w:pPr>
        <w:spacing w:line="240" w:lineRule="auto"/>
        <w:rPr>
          <w:color w:val="000000" w:themeColor="text1"/>
        </w:rPr>
      </w:pPr>
    </w:p>
    <w:p w14:paraId="22F72565" w14:textId="77777777" w:rsidR="00A816BB" w:rsidRPr="00FB5D85" w:rsidRDefault="00A816BB" w:rsidP="00A816BB">
      <w:pPr>
        <w:spacing w:line="240" w:lineRule="auto"/>
        <w:rPr>
          <w:noProof/>
          <w:color w:val="000000" w:themeColor="text1"/>
          <w:szCs w:val="22"/>
        </w:rPr>
      </w:pPr>
    </w:p>
    <w:p w14:paraId="22F72566" w14:textId="77777777" w:rsidR="00A816BB" w:rsidRPr="00FB5D85" w:rsidRDefault="000B3AF4" w:rsidP="00F23125">
      <w:pPr>
        <w:pStyle w:val="Style9"/>
        <w:numPr>
          <w:ilvl w:val="0"/>
          <w:numId w:val="25"/>
        </w:numPr>
        <w:ind w:left="567" w:hanging="567"/>
      </w:pPr>
      <w:r w:rsidRPr="00FB5D85">
        <w:t>DÉNOMINATION DU MÉDICAMENT</w:t>
      </w:r>
    </w:p>
    <w:p w14:paraId="22F72567" w14:textId="77777777" w:rsidR="00A816BB" w:rsidRPr="00FB5D85" w:rsidRDefault="00A816BB" w:rsidP="00A816BB">
      <w:pPr>
        <w:spacing w:line="240" w:lineRule="auto"/>
        <w:rPr>
          <w:noProof/>
          <w:color w:val="000000" w:themeColor="text1"/>
          <w:szCs w:val="22"/>
        </w:rPr>
      </w:pPr>
    </w:p>
    <w:p w14:paraId="22F72568" w14:textId="77777777" w:rsidR="00A816BB" w:rsidRPr="00FB5D85" w:rsidRDefault="000B3AF4" w:rsidP="00A816BB">
      <w:pPr>
        <w:spacing w:line="240" w:lineRule="auto"/>
        <w:rPr>
          <w:noProof/>
          <w:color w:val="000000" w:themeColor="text1"/>
          <w:szCs w:val="22"/>
        </w:rPr>
      </w:pPr>
      <w:proofErr w:type="spellStart"/>
      <w:r w:rsidRPr="00FB5D85">
        <w:rPr>
          <w:color w:val="000000" w:themeColor="text1"/>
          <w:szCs w:val="22"/>
        </w:rPr>
        <w:t>Ogluo</w:t>
      </w:r>
      <w:proofErr w:type="spellEnd"/>
      <w:r w:rsidRPr="00FB5D85">
        <w:rPr>
          <w:color w:val="000000" w:themeColor="text1"/>
          <w:szCs w:val="22"/>
        </w:rPr>
        <w:t xml:space="preserve"> 1 mg, solution injectable en stylo prérempli</w:t>
      </w:r>
    </w:p>
    <w:p w14:paraId="22F72569" w14:textId="77777777" w:rsidR="00A816BB" w:rsidRPr="00FB5D85" w:rsidRDefault="000B3AF4" w:rsidP="00A816BB">
      <w:pPr>
        <w:spacing w:line="240" w:lineRule="auto"/>
        <w:rPr>
          <w:b/>
          <w:color w:val="000000" w:themeColor="text1"/>
          <w:szCs w:val="22"/>
        </w:rPr>
      </w:pPr>
      <w:proofErr w:type="gramStart"/>
      <w:r w:rsidRPr="00FB5D85">
        <w:rPr>
          <w:color w:val="000000" w:themeColor="text1"/>
          <w:szCs w:val="22"/>
        </w:rPr>
        <w:t>glucagon</w:t>
      </w:r>
      <w:proofErr w:type="gramEnd"/>
    </w:p>
    <w:p w14:paraId="22F7256A" w14:textId="77777777" w:rsidR="00A816BB" w:rsidRPr="00FB5D85" w:rsidRDefault="00A816BB" w:rsidP="00A816BB">
      <w:pPr>
        <w:spacing w:line="240" w:lineRule="auto"/>
        <w:rPr>
          <w:noProof/>
          <w:color w:val="000000" w:themeColor="text1"/>
          <w:szCs w:val="22"/>
        </w:rPr>
      </w:pPr>
    </w:p>
    <w:p w14:paraId="22F7256B" w14:textId="77777777" w:rsidR="00A816BB" w:rsidRPr="00FB5D85" w:rsidRDefault="00A816BB" w:rsidP="00A816BB">
      <w:pPr>
        <w:spacing w:line="240" w:lineRule="auto"/>
        <w:rPr>
          <w:noProof/>
          <w:color w:val="000000" w:themeColor="text1"/>
          <w:szCs w:val="22"/>
        </w:rPr>
      </w:pPr>
    </w:p>
    <w:p w14:paraId="22F7256C" w14:textId="77777777" w:rsidR="00A816BB" w:rsidRPr="00FB5D85" w:rsidRDefault="000B3AF4" w:rsidP="00F23125">
      <w:pPr>
        <w:pStyle w:val="Style9"/>
      </w:pPr>
      <w:r w:rsidRPr="00FB5D85">
        <w:t>COMPOSITION EN SUBSTANCE(S) ACTIVE(S)</w:t>
      </w:r>
    </w:p>
    <w:p w14:paraId="22F7256D" w14:textId="77777777" w:rsidR="00A816BB" w:rsidRPr="00FB5D85" w:rsidRDefault="00A816BB" w:rsidP="00A816BB">
      <w:pPr>
        <w:spacing w:line="240" w:lineRule="auto"/>
        <w:rPr>
          <w:noProof/>
          <w:color w:val="000000" w:themeColor="text1"/>
          <w:szCs w:val="22"/>
        </w:rPr>
      </w:pPr>
    </w:p>
    <w:p w14:paraId="22F7256E" w14:textId="77777777" w:rsidR="00A816BB" w:rsidRPr="00FB5D85" w:rsidRDefault="000B3AF4" w:rsidP="00A816BB">
      <w:pPr>
        <w:spacing w:line="240" w:lineRule="auto"/>
        <w:rPr>
          <w:noProof/>
          <w:color w:val="000000" w:themeColor="text1"/>
          <w:szCs w:val="22"/>
        </w:rPr>
      </w:pPr>
      <w:r w:rsidRPr="00FB5D85">
        <w:rPr>
          <w:color w:val="000000" w:themeColor="text1"/>
          <w:szCs w:val="22"/>
        </w:rPr>
        <w:t>Chaque stylo prérempli contient 1 mg de glucagon dans 0,2 ml de solution.</w:t>
      </w:r>
    </w:p>
    <w:p w14:paraId="22F7256F" w14:textId="77777777" w:rsidR="00A816BB" w:rsidRPr="00FB5D85" w:rsidRDefault="00A816BB" w:rsidP="00A816BB">
      <w:pPr>
        <w:spacing w:line="240" w:lineRule="auto"/>
        <w:rPr>
          <w:noProof/>
          <w:color w:val="000000" w:themeColor="text1"/>
          <w:szCs w:val="22"/>
        </w:rPr>
      </w:pPr>
    </w:p>
    <w:p w14:paraId="22F72570" w14:textId="77777777" w:rsidR="00A816BB" w:rsidRPr="00FB5D85" w:rsidRDefault="00A816BB" w:rsidP="00A816BB">
      <w:pPr>
        <w:spacing w:line="240" w:lineRule="auto"/>
        <w:rPr>
          <w:noProof/>
          <w:color w:val="000000" w:themeColor="text1"/>
          <w:szCs w:val="22"/>
        </w:rPr>
      </w:pPr>
    </w:p>
    <w:p w14:paraId="22F72571" w14:textId="77777777" w:rsidR="00A816BB" w:rsidRPr="00FB5D85" w:rsidRDefault="000B3AF4" w:rsidP="00F23125">
      <w:pPr>
        <w:pStyle w:val="Style9"/>
      </w:pPr>
      <w:r w:rsidRPr="00FB5D85">
        <w:t>LISTE DES EXCIPIENTS</w:t>
      </w:r>
    </w:p>
    <w:p w14:paraId="22F72572" w14:textId="77777777" w:rsidR="00A816BB" w:rsidRPr="00FB5D85" w:rsidRDefault="00A816BB" w:rsidP="00A816BB">
      <w:pPr>
        <w:spacing w:line="240" w:lineRule="auto"/>
        <w:rPr>
          <w:noProof/>
          <w:color w:val="000000" w:themeColor="text1"/>
          <w:szCs w:val="22"/>
        </w:rPr>
      </w:pPr>
    </w:p>
    <w:p w14:paraId="22F72573" w14:textId="77777777" w:rsidR="00A816BB" w:rsidRPr="00FB5D85" w:rsidRDefault="000B3AF4" w:rsidP="00A816BB">
      <w:pPr>
        <w:spacing w:line="240" w:lineRule="auto"/>
        <w:rPr>
          <w:noProof/>
          <w:color w:val="000000" w:themeColor="text1"/>
          <w:szCs w:val="22"/>
        </w:rPr>
      </w:pPr>
      <w:r w:rsidRPr="00FB5D85">
        <w:rPr>
          <w:color w:val="000000" w:themeColor="text1"/>
          <w:szCs w:val="22"/>
        </w:rPr>
        <w:t xml:space="preserve">Contient également du </w:t>
      </w:r>
      <w:proofErr w:type="spellStart"/>
      <w:r w:rsidRPr="00FB5D85">
        <w:rPr>
          <w:color w:val="000000" w:themeColor="text1"/>
          <w:szCs w:val="22"/>
        </w:rPr>
        <w:t>dihydrate</w:t>
      </w:r>
      <w:proofErr w:type="spellEnd"/>
      <w:r w:rsidRPr="00FB5D85">
        <w:rPr>
          <w:color w:val="000000" w:themeColor="text1"/>
          <w:szCs w:val="22"/>
        </w:rPr>
        <w:t xml:space="preserve"> de tréhalose, du </w:t>
      </w:r>
      <w:proofErr w:type="spellStart"/>
      <w:r w:rsidRPr="00FB5D85">
        <w:rPr>
          <w:color w:val="000000" w:themeColor="text1"/>
          <w:szCs w:val="22"/>
        </w:rPr>
        <w:t>diméthylsulfoxyde</w:t>
      </w:r>
      <w:proofErr w:type="spellEnd"/>
      <w:r w:rsidRPr="00FB5D85">
        <w:rPr>
          <w:color w:val="000000" w:themeColor="text1"/>
          <w:szCs w:val="22"/>
        </w:rPr>
        <w:t xml:space="preserve"> (DMSO), de l’acide sulfurique et de l’eau pour préparations injectables. Consulter la notice pour des informations complémentaires.</w:t>
      </w:r>
    </w:p>
    <w:p w14:paraId="22F72574" w14:textId="77777777" w:rsidR="00A816BB" w:rsidRPr="00FB5D85" w:rsidRDefault="00A816BB" w:rsidP="00A816BB">
      <w:pPr>
        <w:spacing w:line="240" w:lineRule="auto"/>
        <w:rPr>
          <w:noProof/>
          <w:color w:val="000000" w:themeColor="text1"/>
          <w:szCs w:val="22"/>
        </w:rPr>
      </w:pPr>
    </w:p>
    <w:p w14:paraId="22F72575" w14:textId="77777777" w:rsidR="00A816BB" w:rsidRPr="00FB5D85" w:rsidRDefault="00A816BB" w:rsidP="00A816BB">
      <w:pPr>
        <w:spacing w:line="240" w:lineRule="auto"/>
        <w:rPr>
          <w:noProof/>
          <w:color w:val="000000" w:themeColor="text1"/>
          <w:szCs w:val="22"/>
        </w:rPr>
      </w:pPr>
    </w:p>
    <w:p w14:paraId="22F72576" w14:textId="77777777" w:rsidR="00A816BB" w:rsidRPr="00FB5D85" w:rsidRDefault="000B3AF4" w:rsidP="00F23125">
      <w:pPr>
        <w:pStyle w:val="Style9"/>
      </w:pPr>
      <w:r w:rsidRPr="00FB5D85">
        <w:t>FORME PHARMACEUTIQUE ET CONTENU</w:t>
      </w:r>
    </w:p>
    <w:p w14:paraId="22F72577" w14:textId="77777777" w:rsidR="00A816BB" w:rsidRPr="00FB5D85" w:rsidRDefault="00A816BB" w:rsidP="00A816BB">
      <w:pPr>
        <w:spacing w:line="240" w:lineRule="auto"/>
        <w:rPr>
          <w:noProof/>
          <w:color w:val="000000" w:themeColor="text1"/>
          <w:szCs w:val="22"/>
        </w:rPr>
      </w:pPr>
    </w:p>
    <w:p w14:paraId="22F72578" w14:textId="77777777" w:rsidR="00A816BB" w:rsidRPr="00FB5D85" w:rsidRDefault="000B3AF4" w:rsidP="00A816BB">
      <w:pPr>
        <w:spacing w:line="240" w:lineRule="auto"/>
        <w:rPr>
          <w:noProof/>
          <w:color w:val="000000" w:themeColor="text1"/>
          <w:szCs w:val="22"/>
        </w:rPr>
      </w:pPr>
      <w:r w:rsidRPr="00FB5D85">
        <w:rPr>
          <w:color w:val="000000" w:themeColor="text1"/>
          <w:szCs w:val="22"/>
          <w:highlight w:val="lightGray"/>
        </w:rPr>
        <w:t>Solution injectable</w:t>
      </w:r>
    </w:p>
    <w:p w14:paraId="22F72579" w14:textId="77777777" w:rsidR="00A816BB" w:rsidRPr="00FB5D85" w:rsidRDefault="00A816BB" w:rsidP="00A816BB">
      <w:pPr>
        <w:spacing w:line="240" w:lineRule="auto"/>
        <w:rPr>
          <w:noProof/>
          <w:color w:val="000000" w:themeColor="text1"/>
          <w:szCs w:val="22"/>
        </w:rPr>
      </w:pPr>
    </w:p>
    <w:p w14:paraId="22F7257A" w14:textId="77777777" w:rsidR="00A816BB" w:rsidRDefault="000B3AF4" w:rsidP="00A816BB">
      <w:pPr>
        <w:spacing w:line="240" w:lineRule="auto"/>
        <w:rPr>
          <w:color w:val="000000" w:themeColor="text1"/>
          <w:szCs w:val="22"/>
        </w:rPr>
      </w:pPr>
      <w:r w:rsidRPr="00FB5D85">
        <w:rPr>
          <w:color w:val="000000" w:themeColor="text1"/>
          <w:szCs w:val="22"/>
        </w:rPr>
        <w:t>1 stylo unidose prérempli</w:t>
      </w:r>
    </w:p>
    <w:p w14:paraId="22F7257B" w14:textId="77777777" w:rsidR="00A816BB" w:rsidRPr="00FB5D85" w:rsidRDefault="000B3AF4" w:rsidP="00A816BB">
      <w:pPr>
        <w:spacing w:line="240" w:lineRule="auto"/>
        <w:rPr>
          <w:noProof/>
          <w:color w:val="000000" w:themeColor="text1"/>
          <w:szCs w:val="22"/>
        </w:rPr>
      </w:pPr>
      <w:r w:rsidRPr="009203B6">
        <w:rPr>
          <w:color w:val="000000" w:themeColor="text1"/>
          <w:szCs w:val="22"/>
          <w:highlight w:val="lightGray"/>
        </w:rPr>
        <w:t>2 stylos unidose préremplis</w:t>
      </w:r>
    </w:p>
    <w:p w14:paraId="22F7257C" w14:textId="77777777" w:rsidR="00A816BB" w:rsidRPr="00FB5D85" w:rsidRDefault="00A816BB" w:rsidP="00A816BB">
      <w:pPr>
        <w:spacing w:line="240" w:lineRule="auto"/>
        <w:rPr>
          <w:noProof/>
          <w:color w:val="000000" w:themeColor="text1"/>
          <w:szCs w:val="22"/>
        </w:rPr>
      </w:pPr>
    </w:p>
    <w:p w14:paraId="22F7257D" w14:textId="77777777" w:rsidR="00A816BB" w:rsidRPr="00FB5D85" w:rsidRDefault="000B3AF4" w:rsidP="00F23125">
      <w:pPr>
        <w:pStyle w:val="Style9"/>
      </w:pPr>
      <w:r w:rsidRPr="00FB5D85">
        <w:t>MODE ET VOIE(S) D’ADMINISTRATION</w:t>
      </w:r>
    </w:p>
    <w:p w14:paraId="22F7257E" w14:textId="77777777" w:rsidR="00A816BB" w:rsidRPr="00FB5D85" w:rsidRDefault="00A816BB" w:rsidP="00A816BB">
      <w:pPr>
        <w:spacing w:line="240" w:lineRule="auto"/>
        <w:rPr>
          <w:noProof/>
          <w:color w:val="000000" w:themeColor="text1"/>
          <w:szCs w:val="22"/>
        </w:rPr>
      </w:pPr>
    </w:p>
    <w:p w14:paraId="22F7257F" w14:textId="77777777" w:rsidR="00A816BB" w:rsidRPr="00FB5D85" w:rsidRDefault="00A816BB" w:rsidP="00A816BB">
      <w:pPr>
        <w:spacing w:line="240" w:lineRule="auto"/>
        <w:rPr>
          <w:noProof/>
          <w:color w:val="000000" w:themeColor="text1"/>
          <w:szCs w:val="22"/>
        </w:rPr>
      </w:pPr>
    </w:p>
    <w:p w14:paraId="22F72580" w14:textId="77777777" w:rsidR="00AA16B2" w:rsidRPr="00FB5D85" w:rsidRDefault="000B3AF4" w:rsidP="009B23D3">
      <w:pPr>
        <w:pStyle w:val="ListParagraph"/>
        <w:numPr>
          <w:ilvl w:val="0"/>
          <w:numId w:val="12"/>
        </w:numPr>
        <w:spacing w:line="240" w:lineRule="auto"/>
        <w:rPr>
          <w:noProof/>
          <w:color w:val="000000" w:themeColor="text1"/>
          <w:szCs w:val="22"/>
        </w:rPr>
      </w:pPr>
      <w:r w:rsidRPr="00FB5D85">
        <w:rPr>
          <w:color w:val="000000" w:themeColor="text1"/>
          <w:szCs w:val="22"/>
        </w:rPr>
        <w:t>Préparer</w:t>
      </w:r>
    </w:p>
    <w:p w14:paraId="22F72581" w14:textId="77777777" w:rsidR="00AA16B2" w:rsidRPr="00FB5D85" w:rsidRDefault="000B3AF4" w:rsidP="009B23D3">
      <w:pPr>
        <w:pStyle w:val="ListParagraph"/>
        <w:numPr>
          <w:ilvl w:val="1"/>
          <w:numId w:val="12"/>
        </w:numPr>
        <w:spacing w:line="240" w:lineRule="auto"/>
        <w:rPr>
          <w:noProof/>
          <w:color w:val="000000" w:themeColor="text1"/>
          <w:szCs w:val="22"/>
        </w:rPr>
      </w:pPr>
      <w:r w:rsidRPr="00FB5D85">
        <w:rPr>
          <w:color w:val="000000" w:themeColor="text1"/>
          <w:szCs w:val="22"/>
        </w:rPr>
        <w:t>Déchirer le sachet plastique le long de la ligne pointillée. Retirer le stylo.</w:t>
      </w:r>
    </w:p>
    <w:p w14:paraId="22F72582" w14:textId="77777777" w:rsidR="00AA16B2" w:rsidRPr="00FB5D85" w:rsidRDefault="00AA16B2" w:rsidP="00AA16B2">
      <w:pPr>
        <w:spacing w:line="240" w:lineRule="auto"/>
        <w:ind w:left="1080"/>
        <w:rPr>
          <w:noProof/>
          <w:color w:val="000000" w:themeColor="text1"/>
          <w:szCs w:val="22"/>
        </w:rPr>
      </w:pPr>
    </w:p>
    <w:p w14:paraId="22F72583" w14:textId="77777777" w:rsidR="00AA16B2" w:rsidRPr="00FB5D85" w:rsidRDefault="000B3AF4" w:rsidP="00AA16B2">
      <w:pPr>
        <w:spacing w:line="240" w:lineRule="auto"/>
        <w:ind w:left="1080"/>
        <w:rPr>
          <w:noProof/>
          <w:color w:val="000000" w:themeColor="text1"/>
          <w:szCs w:val="22"/>
        </w:rPr>
      </w:pPr>
      <w:r w:rsidRPr="00FB5D85">
        <w:rPr>
          <w:noProof/>
          <w:color w:val="000000" w:themeColor="text1"/>
          <w:szCs w:val="22"/>
          <w:lang w:eastAsia="fr-FR"/>
        </w:rPr>
        <mc:AlternateContent>
          <mc:Choice Requires="wps">
            <w:drawing>
              <wp:anchor distT="45720" distB="45720" distL="114300" distR="114300" simplePos="0" relativeHeight="251693056" behindDoc="0" locked="0" layoutInCell="1" allowOverlap="1" wp14:anchorId="22F72B20" wp14:editId="22F72B21">
                <wp:simplePos x="0" y="0"/>
                <wp:positionH relativeFrom="column">
                  <wp:posOffset>689449</wp:posOffset>
                </wp:positionH>
                <wp:positionV relativeFrom="paragraph">
                  <wp:posOffset>9449</wp:posOffset>
                </wp:positionV>
                <wp:extent cx="702860" cy="1846834"/>
                <wp:effectExtent l="0" t="0" r="2540" b="3810"/>
                <wp:wrapNone/>
                <wp:docPr id="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2860" cy="1846834"/>
                        </a:xfrm>
                        <a:prstGeom prst="rect">
                          <a:avLst/>
                        </a:prstGeom>
                        <a:solidFill>
                          <a:srgbClr val="FFFFFF"/>
                        </a:solidFill>
                        <a:ln w="9525">
                          <a:noFill/>
                          <a:miter lim="800000"/>
                          <a:headEnd/>
                          <a:tailEnd/>
                        </a:ln>
                      </wps:spPr>
                      <wps:txbx>
                        <w:txbxContent>
                          <w:p w14:paraId="22F72C2D" w14:textId="77777777" w:rsidR="009203B6" w:rsidRDefault="000B3AF4" w:rsidP="001B79BA">
                            <w:pPr>
                              <w:tabs>
                                <w:tab w:val="clear" w:pos="567"/>
                                <w:tab w:val="left" w:pos="323"/>
                              </w:tabs>
                              <w:spacing w:line="240" w:lineRule="auto"/>
                              <w:rPr>
                                <w:sz w:val="12"/>
                              </w:rPr>
                            </w:pPr>
                            <w:r w:rsidRPr="009203B6">
                              <w:rPr>
                                <w:sz w:val="12"/>
                                <w:szCs w:val="12"/>
                                <w:highlight w:val="lightGray"/>
                              </w:rPr>
                              <w:t>Déchirer le sachet plastique le long de la ligne pointillée. Retirer le stylo.</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20" id="_x0000_s1043" type="#_x0000_t202" style="position:absolute;left:0;text-align:left;margin-left:54.3pt;margin-top:.75pt;width:55.35pt;height:145.4pt;z-index:25169305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z3DCAIAAO4DAAAOAAAAZHJzL2Uyb0RvYy54bWysU9tu2zAMfR+wfxD0vtjJ2jQz4hRdugwD&#10;ugvQ7QNkWY6FyaJGKbGzry8lO+kub8P0IFCieEgeHq1vh86wo0KvwZZ8Pss5U1ZCre2+5N++7l6t&#10;OPNB2FoYsKrkJ+X57ebli3XvCrWAFkytkBGI9UXvSt6G4Ios87JVnfAzcMqSswHsRKAj7rMaRU/o&#10;nckWeb7MesDaIUjlPd3ej06+SfhNo2T43DReBWZKTrWFtGPaq7hnm7Uo9ihcq+VUhviHKjqhLSW9&#10;QN2LINgB9V9QnZYIHpowk9Bl0DRaqtQDdTPP/+jmsRVOpV6IHO8uNPn/Bys/HR/dF2RheAsDDTA1&#10;4d0DyO+eWdi2wu7VHSL0rRI1JZ5HyrLe+WIKjVT7wkeQqv8INQ1ZHAIkoKHBLrJCfTJCpwGcLqSr&#10;ITBJlzf5YrUkjyTXfHW1XL2+SilEcY526MN7BR2LRsmRhprQxfHBh1iNKM5PYjIPRtc7bUw64L7a&#10;GmRHQQLYpTWh//bMWNaX/M314johW4jxSRudDiRQo7uSr/K4RslENt7ZOj0JQpvRpkqMneiJjIzc&#10;hKEamK6pvZsYHOmqoD4RYQijIOkDkdEC/uSsJzGW3P84CFScmQ+WSI/KPRt4NqqzIayk0JIHzkZz&#10;G5LCU//ujoax04mn58xTjSSqRN/0AaJqfz2nV8/fdPMEAAD//wMAUEsDBBQABgAIAAAAIQBAqdgI&#10;3QAAAAkBAAAPAAAAZHJzL2Rvd25yZXYueG1sTI/BTsMwEETvSPyDtUjcqJNUVEmIUxUkEEcoRerR&#10;jZc4Il6H2E1Dv57lBLcZzWj2bbWeXS8mHEPnSUG6SEAgNd501CrYvT3e5CBC1GR07wkVfGOAdX15&#10;UenS+BO94rSNreARCqVWYGMcSilDY9HpsPADEmcffnQ6sh1baUZ94nHXyyxJVtLpjviC1QM+WGw+&#10;t0enoHie3m1/v/eGcptu9k/nr5fdWanrq3lzByLiHP/K8IvP6FAz08EfyQTRs0/yFVdZ3ILgPEuL&#10;JYgDiyJbgqwr+f+D+gcAAP//AwBQSwECLQAUAAYACAAAACEAtoM4kv4AAADhAQAAEwAAAAAAAAAA&#10;AAAAAAAAAAAAW0NvbnRlbnRfVHlwZXNdLnhtbFBLAQItABQABgAIAAAAIQA4/SH/1gAAAJQBAAAL&#10;AAAAAAAAAAAAAAAAAC8BAABfcmVscy8ucmVsc1BLAQItABQABgAIAAAAIQAW/z3DCAIAAO4DAAAO&#10;AAAAAAAAAAAAAAAAAC4CAABkcnMvZTJvRG9jLnhtbFBLAQItABQABgAIAAAAIQBAqdgI3QAAAAkB&#10;AAAPAAAAAAAAAAAAAAAAAGIEAABkcnMvZG93bnJldi54bWxQSwUGAAAAAAQABADzAAAAbAUAAAAA&#10;" stroked="f">
                <v:textbox style="mso-fit-shape-to-text:t" inset="0,0,0,0">
                  <w:txbxContent>
                    <w:p w14:paraId="22F72C2D" w14:textId="77777777" w:rsidR="009203B6" w:rsidRDefault="000B3AF4" w:rsidP="001B79BA">
                      <w:pPr>
                        <w:tabs>
                          <w:tab w:val="clear" w:pos="567"/>
                          <w:tab w:val="left" w:pos="323"/>
                        </w:tabs>
                        <w:spacing w:line="240" w:lineRule="auto"/>
                        <w:rPr>
                          <w:sz w:val="12"/>
                        </w:rPr>
                      </w:pPr>
                      <w:r w:rsidRPr="009203B6">
                        <w:rPr>
                          <w:sz w:val="12"/>
                          <w:szCs w:val="12"/>
                          <w:highlight w:val="lightGray"/>
                        </w:rPr>
                        <w:t>Déchirer le sachet plastique le long de la ligne pointillée. Retirer le stylo.</w:t>
                      </w:r>
                    </w:p>
                  </w:txbxContent>
                </v:textbox>
              </v:shape>
            </w:pict>
          </mc:Fallback>
        </mc:AlternateContent>
      </w:r>
      <w:r w:rsidRPr="00FB5D85">
        <w:rPr>
          <w:noProof/>
          <w:color w:val="000000" w:themeColor="text1"/>
          <w:lang w:eastAsia="fr-FR"/>
        </w:rPr>
        <w:drawing>
          <wp:inline distT="0" distB="0" distL="0" distR="0" wp14:anchorId="22F72B22" wp14:editId="22F72B23">
            <wp:extent cx="723157" cy="939800"/>
            <wp:effectExtent l="0" t="0" r="1270" b="0"/>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5333473" name=""/>
                    <pic:cNvPicPr/>
                  </pic:nvPicPr>
                  <pic:blipFill>
                    <a:blip r:embed="rId10"/>
                    <a:srcRect r="3659" b="2686"/>
                    <a:stretch>
                      <a:fillRect/>
                    </a:stretch>
                  </pic:blipFill>
                  <pic:spPr bwMode="auto">
                    <a:xfrm>
                      <a:off x="0" y="0"/>
                      <a:ext cx="727489" cy="945430"/>
                    </a:xfrm>
                    <a:prstGeom prst="rect">
                      <a:avLst/>
                    </a:prstGeom>
                    <a:ln>
                      <a:noFill/>
                    </a:ln>
                    <a:extLst>
                      <a:ext uri="{53640926-AAD7-44D8-BBD7-CCE9431645EC}">
                        <a14:shadowObscured xmlns:a14="http://schemas.microsoft.com/office/drawing/2010/main"/>
                      </a:ext>
                    </a:extLst>
                  </pic:spPr>
                </pic:pic>
              </a:graphicData>
            </a:graphic>
          </wp:inline>
        </w:drawing>
      </w:r>
    </w:p>
    <w:p w14:paraId="22F72584" w14:textId="77777777" w:rsidR="00AA16B2" w:rsidRPr="00FB5D85" w:rsidRDefault="00AA16B2" w:rsidP="00AA16B2">
      <w:pPr>
        <w:spacing w:line="240" w:lineRule="auto"/>
        <w:ind w:left="1440"/>
        <w:rPr>
          <w:noProof/>
          <w:color w:val="000000" w:themeColor="text1"/>
          <w:szCs w:val="22"/>
        </w:rPr>
      </w:pPr>
    </w:p>
    <w:p w14:paraId="22F72585" w14:textId="77777777" w:rsidR="00AA16B2" w:rsidRPr="00FB5D85" w:rsidRDefault="000B3AF4" w:rsidP="009B23D3">
      <w:pPr>
        <w:pStyle w:val="ListParagraph"/>
        <w:numPr>
          <w:ilvl w:val="1"/>
          <w:numId w:val="12"/>
        </w:numPr>
        <w:spacing w:line="240" w:lineRule="auto"/>
        <w:rPr>
          <w:noProof/>
          <w:color w:val="000000" w:themeColor="text1"/>
          <w:szCs w:val="22"/>
        </w:rPr>
      </w:pPr>
      <w:r w:rsidRPr="00FB5D85">
        <w:rPr>
          <w:color w:val="000000" w:themeColor="text1"/>
          <w:szCs w:val="22"/>
        </w:rPr>
        <w:t>Retirer le capuchon rouge.</w:t>
      </w:r>
    </w:p>
    <w:p w14:paraId="22F72586" w14:textId="77777777" w:rsidR="00AA16B2" w:rsidRPr="00FB5D85" w:rsidRDefault="000B3AF4" w:rsidP="009B23D3">
      <w:pPr>
        <w:pStyle w:val="ListParagraph"/>
        <w:numPr>
          <w:ilvl w:val="1"/>
          <w:numId w:val="12"/>
        </w:numPr>
        <w:spacing w:line="240" w:lineRule="auto"/>
        <w:rPr>
          <w:noProof/>
          <w:szCs w:val="22"/>
        </w:rPr>
      </w:pPr>
      <w:r w:rsidRPr="00FB5D85">
        <w:t>Choisir le site d’injection et mettre la peau à nu.</w:t>
      </w:r>
    </w:p>
    <w:p w14:paraId="22F72587" w14:textId="77777777" w:rsidR="00AA16B2" w:rsidRPr="00FB5D85" w:rsidRDefault="000B3AF4" w:rsidP="00AA16B2">
      <w:pPr>
        <w:pStyle w:val="ListParagraph"/>
        <w:spacing w:line="240" w:lineRule="auto"/>
        <w:ind w:left="1440"/>
        <w:rPr>
          <w:noProof/>
          <w:color w:val="000000" w:themeColor="text1"/>
          <w:szCs w:val="22"/>
        </w:rPr>
      </w:pPr>
      <w:r w:rsidRPr="00FB5D85">
        <w:rPr>
          <w:noProof/>
          <w:color w:val="000000" w:themeColor="text1"/>
          <w:szCs w:val="22"/>
          <w:lang w:eastAsia="fr-FR"/>
        </w:rPr>
        <mc:AlternateContent>
          <mc:Choice Requires="wps">
            <w:drawing>
              <wp:anchor distT="45720" distB="45720" distL="114300" distR="114300" simplePos="0" relativeHeight="251695104" behindDoc="0" locked="0" layoutInCell="1" allowOverlap="1" wp14:anchorId="22F72B24" wp14:editId="22F72B25">
                <wp:simplePos x="0" y="0"/>
                <wp:positionH relativeFrom="column">
                  <wp:posOffset>767596</wp:posOffset>
                </wp:positionH>
                <wp:positionV relativeFrom="paragraph">
                  <wp:posOffset>8025</wp:posOffset>
                </wp:positionV>
                <wp:extent cx="548640" cy="300843"/>
                <wp:effectExtent l="0" t="0" r="3810" b="4445"/>
                <wp:wrapNone/>
                <wp:docPr id="53" name="Text Box 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8640" cy="300843"/>
                        </a:xfrm>
                        <a:prstGeom prst="rect">
                          <a:avLst/>
                        </a:prstGeom>
                        <a:solidFill>
                          <a:srgbClr val="FFFFFF"/>
                        </a:solidFill>
                        <a:ln w="9525">
                          <a:noFill/>
                          <a:miter lim="800000"/>
                          <a:headEnd/>
                          <a:tailEnd/>
                        </a:ln>
                      </wps:spPr>
                      <wps:txbx>
                        <w:txbxContent>
                          <w:p w14:paraId="22F72C2E" w14:textId="77777777" w:rsidR="009203B6" w:rsidRPr="009203B6" w:rsidRDefault="000B3AF4" w:rsidP="001B79BA">
                            <w:pPr>
                              <w:tabs>
                                <w:tab w:val="clear" w:pos="567"/>
                                <w:tab w:val="left" w:pos="323"/>
                              </w:tabs>
                              <w:spacing w:line="240" w:lineRule="auto"/>
                              <w:rPr>
                                <w:sz w:val="12"/>
                                <w:szCs w:val="12"/>
                              </w:rPr>
                            </w:pPr>
                            <w:r w:rsidRPr="009203B6">
                              <w:rPr>
                                <w:sz w:val="12"/>
                                <w:szCs w:val="12"/>
                                <w:highlight w:val="lightGray"/>
                              </w:rPr>
                              <w:t>Retirer le capuchon rouge.</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22F72B24" id="Text Box 53" o:spid="_x0000_s1044" type="#_x0000_t202" style="position:absolute;left:0;text-align:left;margin-left:60.45pt;margin-top:.65pt;width:43.2pt;height:23.7pt;z-index:2516951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1Qo/QEAANMDAAAOAAAAZHJzL2Uyb0RvYy54bWysU9uO2yAQfa/Uf0C8N3ayySq14qzabFNV&#10;2l6kbT8AA45RMUMHEnv79R1wkt7eqvKABoY5M3PmsLkbe8tOGoMBV/P5rORMOwnKuEPNv3zev1hz&#10;FqJwSlhwuuZPOvC77fNnm8FXegEdWKWREYgL1eBr3sXoq6IIstO9CDPw2pGzBexFpCMeCoViIPTe&#10;FouyvC0GQOURpA6Bbu8nJ99m/LbVMn5s26AjszWn2mLeMe9N2ovtRlQHFL4z8lyG+IcqemEcJb1C&#10;3Yso2BHNX1C9kQgB2jiT0BfQtkbq3AN1My//6OaxE17nXoic4K80hf8HKz+cHv0nZHF8DSMNMDcR&#10;/APIr4E52HXCHfQrRBg6LRQlnifKisGH6hyaqA5VSCDN8B4UDVkcI2SgscU+sUJ9MkKnATxdSddj&#10;ZJIuV8v17ZI8klw3Zble3uQMoroEewzxrYaeJaPmSDPN4OL0EGIqRlSXJylXAGvU3libD3hodhbZ&#10;SdD893md0X97Zh0bav5ytVhlZAcpPkujN5H0aU1f83WZ1qSYRMYbp/KTKIydbKrEujM7iZCJmjg2&#10;IzOKqFun4MRWA+qJ+EKY9Ej/h4wO8DtnA2mx5uHbUaDmzL5zxHkS7sXAi9FcDOEkhdY8cjaZu5gF&#10;nqhJyUg5maSzypM0fz3nVz//4vYHAAAA//8DAFBLAwQUAAYACAAAACEAP6PFHd0AAAAIAQAADwAA&#10;AGRycy9kb3ducmV2LnhtbEyPwU7DMBBE70j8g7VIXBC1CagtIU4FLdzg0FL17MZLEhGvI9tp0r9n&#10;OcFtRjOafVusJteJE4bYetJwN1MgkCpvW6o17D/fbpcgYjJkTecJNZwxwqq8vChMbv1IWzztUi14&#10;hGJuNDQp9bmUsWrQmTjzPRJnXz44k9iGWtpgRh53ncyUmktnWuILjelx3WD1vRuchvkmDOOW1jeb&#10;/eu7+ejr7PByPmh9fTU9P4FIOKW/MvziMzqUzHT0A9koOvaZeuQqi3sQnGdqweKo4WG5AFkW8v8D&#10;5Q8AAAD//wMAUEsBAi0AFAAGAAgAAAAhALaDOJL+AAAA4QEAABMAAAAAAAAAAAAAAAAAAAAAAFtD&#10;b250ZW50X1R5cGVzXS54bWxQSwECLQAUAAYACAAAACEAOP0h/9YAAACUAQAACwAAAAAAAAAAAAAA&#10;AAAvAQAAX3JlbHMvLnJlbHNQSwECLQAUAAYACAAAACEAiRdUKP0BAADTAwAADgAAAAAAAAAAAAAA&#10;AAAuAgAAZHJzL2Uyb0RvYy54bWxQSwECLQAUAAYACAAAACEAP6PFHd0AAAAIAQAADwAAAAAAAAAA&#10;AAAAAABXBAAAZHJzL2Rvd25yZXYueG1sUEsFBgAAAAAEAAQA8wAAAGEFAAAAAA==&#10;" stroked="f">
                <v:textbox inset="0,0,0,0">
                  <w:txbxContent>
                    <w:p w14:paraId="22F72C2E" w14:textId="77777777" w:rsidR="009203B6" w:rsidRPr="009203B6" w:rsidRDefault="000B3AF4" w:rsidP="001B79BA">
                      <w:pPr>
                        <w:tabs>
                          <w:tab w:val="clear" w:pos="567"/>
                          <w:tab w:val="left" w:pos="323"/>
                        </w:tabs>
                        <w:spacing w:line="240" w:lineRule="auto"/>
                        <w:rPr>
                          <w:sz w:val="12"/>
                          <w:szCs w:val="12"/>
                        </w:rPr>
                      </w:pPr>
                      <w:r w:rsidRPr="009203B6">
                        <w:rPr>
                          <w:sz w:val="12"/>
                          <w:szCs w:val="12"/>
                          <w:highlight w:val="lightGray"/>
                        </w:rPr>
                        <w:t>Retirer le capuchon rouge.</w:t>
                      </w:r>
                    </w:p>
                  </w:txbxContent>
                </v:textbox>
              </v:shape>
            </w:pict>
          </mc:Fallback>
        </mc:AlternateContent>
      </w:r>
      <w:r w:rsidR="004B260A" w:rsidRPr="00FB5D85">
        <w:rPr>
          <w:noProof/>
          <w:color w:val="000000" w:themeColor="text1"/>
          <w:szCs w:val="22"/>
          <w:lang w:eastAsia="fr-FR"/>
        </w:rPr>
        <mc:AlternateContent>
          <mc:Choice Requires="wps">
            <w:drawing>
              <wp:anchor distT="45720" distB="45720" distL="114300" distR="114300" simplePos="0" relativeHeight="251699200" behindDoc="0" locked="0" layoutInCell="1" allowOverlap="1" wp14:anchorId="22F72B26" wp14:editId="22F72B27">
                <wp:simplePos x="0" y="0"/>
                <wp:positionH relativeFrom="margin">
                  <wp:posOffset>2684486</wp:posOffset>
                </wp:positionH>
                <wp:positionV relativeFrom="paragraph">
                  <wp:posOffset>325272</wp:posOffset>
                </wp:positionV>
                <wp:extent cx="429904" cy="1850644"/>
                <wp:effectExtent l="0" t="0" r="8255" b="0"/>
                <wp:wrapNone/>
                <wp:docPr id="2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22F72C2F" w14:textId="77777777" w:rsidR="009203B6" w:rsidRDefault="000B3AF4" w:rsidP="001B79BA">
                            <w:pPr>
                              <w:tabs>
                                <w:tab w:val="clear" w:pos="567"/>
                                <w:tab w:val="left" w:pos="323"/>
                              </w:tabs>
                              <w:spacing w:line="240" w:lineRule="auto"/>
                              <w:jc w:val="center"/>
                              <w:rPr>
                                <w:sz w:val="12"/>
                              </w:rPr>
                            </w:pPr>
                            <w:r>
                              <w:rPr>
                                <w:sz w:val="12"/>
                                <w:szCs w:val="12"/>
                              </w:rPr>
                              <w:t>Vue de derrière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26" id="Text Box 24" o:spid="_x0000_s1045" type="#_x0000_t202" style="position:absolute;left:0;text-align:left;margin-left:211.4pt;margin-top:25.6pt;width:33.85pt;height:145.7pt;z-index:25169920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ksXXCAIAAO4DAAAOAAAAZHJzL2Uyb0RvYy54bWysU9tu2zAMfR+wfxD0vtgJkiIx4hRdugwD&#10;unVAtw+QZTkWJosapcTuvn6U7KS7vA3Tg0BJ5CF5eLS9HTrDzgq9Blvy+SznTFkJtbbHkn/9cniz&#10;5swHYWthwKqSPyvPb3evX217V6gFtGBqhYxArC96V/I2BFdkmZet6oSfgVOWHhvATgQ64jGrUfSE&#10;3plskec3WQ9YOwSpvKfb+/GR7xJ+0ygZHpvGq8BMyam2kHZMexX3bLcVxRGFa7WcyhD/UEUntKWk&#10;V6h7EQQ7of4LqtMSwUMTZhK6DJpGS5V6oG7m+R/dPLXCqdQLkePdlSb//2Dlp/OT+4wsDG9hoAGm&#10;Jrx7APnNMwv7VtijukOEvlWipsTzSFnWO19MoZFqX/gIUvUfoaYhi1OABDQ02EVWqE9G6DSA5yvp&#10;aghM0uVysdnkS84kPc3Xq/xmuUwpRHGJdujDewUdi0bJkYaa0MX5wYdYjSguLjGZB6PrgzYmHfBY&#10;7Q2ysyABHNKa0H9zM5b1Jd+sFquEbCHGJ210OpBAje5Kvs7jGiUT2Xhn6+QShDajTZUYO9ETGRm5&#10;CUM1MF1Te5sYHOmqoH4mwhBGQdIHIqMF/MFZT2Isuf9+Eqg4Mx8skR6VezHwYlQXQ1hJoSUPnI3m&#10;PiSFp/7dHQ3joBNPL5mnGklUib7pA0TV/npOXi/fdPcTAAD//wMAUEsDBBQABgAIAAAAIQDQluxd&#10;4AAAAAoBAAAPAAAAZHJzL2Rvd25yZXYueG1sTI/BTsMwEETvSPyDtUjcqBOTVm2IUxUkEEcoRerR&#10;jZc4wl6H2E1Dvx5zguNoRjNvqvXkLBtxCJ0nCfksA4bUeN1RK2H39nizBBaiIq2sJ5TwjQHW9eVF&#10;pUrtT/SK4za2LJVQKJUEE2Nfch4ag06Fme+RkvfhB6dikkPL9aBOqdxZLrJswZ3qKC0Y1eODweZz&#10;e3QSVs/ju7H3e69pafLN/un89bI7S3l9NW3ugEWc4l8YfvETOtSJ6eCPpAOzEgohEnqUMM8FsBQo&#10;Vtkc2EHCbSEWwOuK/79Q/wAAAP//AwBQSwECLQAUAAYACAAAACEAtoM4kv4AAADhAQAAEwAAAAAA&#10;AAAAAAAAAAAAAAAAW0NvbnRlbnRfVHlwZXNdLnhtbFBLAQItABQABgAIAAAAIQA4/SH/1gAAAJQB&#10;AAALAAAAAAAAAAAAAAAAAC8BAABfcmVscy8ucmVsc1BLAQItABQABgAIAAAAIQCAksXXCAIAAO4D&#10;AAAOAAAAAAAAAAAAAAAAAC4CAABkcnMvZTJvRG9jLnhtbFBLAQItABQABgAIAAAAIQDQluxd4AAA&#10;AAoBAAAPAAAAAAAAAAAAAAAAAGIEAABkcnMvZG93bnJldi54bWxQSwUGAAAAAAQABADzAAAAbwUA&#10;AAAA&#10;" stroked="f">
                <v:textbox style="mso-fit-shape-to-text:t" inset="0,0,0,0">
                  <w:txbxContent>
                    <w:p w14:paraId="22F72C2F" w14:textId="77777777" w:rsidR="009203B6" w:rsidRDefault="000B3AF4" w:rsidP="001B79BA">
                      <w:pPr>
                        <w:tabs>
                          <w:tab w:val="clear" w:pos="567"/>
                          <w:tab w:val="left" w:pos="323"/>
                        </w:tabs>
                        <w:spacing w:line="240" w:lineRule="auto"/>
                        <w:jc w:val="center"/>
                        <w:rPr>
                          <w:sz w:val="12"/>
                        </w:rPr>
                      </w:pPr>
                      <w:r>
                        <w:rPr>
                          <w:sz w:val="12"/>
                          <w:szCs w:val="12"/>
                        </w:rPr>
                        <w:t>Vue de derrière</w:t>
                      </w:r>
                    </w:p>
                  </w:txbxContent>
                </v:textbox>
                <w10:wrap anchorx="margin"/>
              </v:shape>
            </w:pict>
          </mc:Fallback>
        </mc:AlternateContent>
      </w:r>
      <w:r w:rsidR="004B260A" w:rsidRPr="00FB5D85">
        <w:rPr>
          <w:noProof/>
          <w:color w:val="000000" w:themeColor="text1"/>
          <w:szCs w:val="22"/>
          <w:lang w:eastAsia="fr-FR"/>
        </w:rPr>
        <mc:AlternateContent>
          <mc:Choice Requires="wps">
            <w:drawing>
              <wp:anchor distT="45720" distB="45720" distL="114300" distR="114300" simplePos="0" relativeHeight="251703296" behindDoc="0" locked="0" layoutInCell="1" allowOverlap="1" wp14:anchorId="22F72B28" wp14:editId="22F72B29">
                <wp:simplePos x="0" y="0"/>
                <wp:positionH relativeFrom="column">
                  <wp:posOffset>1821824</wp:posOffset>
                </wp:positionH>
                <wp:positionV relativeFrom="paragraph">
                  <wp:posOffset>995926</wp:posOffset>
                </wp:positionV>
                <wp:extent cx="1357952" cy="1844294"/>
                <wp:effectExtent l="0" t="0" r="0" b="6350"/>
                <wp:wrapNone/>
                <wp:docPr id="54" name="Text Box 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22F72C30" w14:textId="77777777" w:rsidR="009203B6" w:rsidRDefault="000B3AF4" w:rsidP="001B79BA">
                            <w:pPr>
                              <w:tabs>
                                <w:tab w:val="clear" w:pos="567"/>
                                <w:tab w:val="left" w:pos="323"/>
                              </w:tabs>
                              <w:spacing w:line="240" w:lineRule="auto"/>
                              <w:jc w:val="center"/>
                              <w:rPr>
                                <w:sz w:val="16"/>
                              </w:rPr>
                            </w:pPr>
                            <w:r>
                              <w:rPr>
                                <w:sz w:val="16"/>
                                <w:szCs w:val="16"/>
                              </w:rPr>
                              <w:t>Bas de l’abdomen, partie externe de la cuisse ou partie externe du haut du bras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28" id="Text Box 54" o:spid="_x0000_s1046" type="#_x0000_t202" style="position:absolute;left:0;text-align:left;margin-left:143.45pt;margin-top:78.4pt;width:106.95pt;height:145.2pt;z-index:25170329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IvlHCAIAAO8DAAAOAAAAZHJzL2Uyb0RvYy54bWysU9uO0zAQfUfiHyy/06SlhW7UdLV0KUJa&#10;LtLCBziO01g4HjN2m5SvZ+ykXS5vCD9YY3vmzMyZ483t0Bl2Uug12JLPZzlnykqotT2U/OuX/Ys1&#10;Zz4IWwsDVpX8rDy/3T5/tuldoRbQgqkVMgKxvuhdydsQXJFlXraqE34GTll6bAA7EeiIh6xG0RN6&#10;Z7JFnr/KesDaIUjlPd3ej498m/CbRsnwqWm8CsyUnGoLace0V3HPthtRHFC4VsupDPEPVXRCW0p6&#10;hboXQbAj6r+gOi0RPDRhJqHLoGm0VKkH6mae/9HNYyucSr0QOd5dafL/D1Z+PD26z8jC8AYGGmBq&#10;wrsHkN88s7BrhT2oO0ToWyVqSjyPlGW988UUGqn2hY8gVf8BahqyOAZIQEODXWSF+mSETgM4X0lX&#10;Q2Aypny5en2zWnAm6W2+Xi4XN8uUQxSXcIc+vFPQsWiUHGmqCV6cHnyI5Yji4hKzeTC63mtj0gEP&#10;1c4gOwlSwD6tCf03N2NZX3KqY5WQLcT4JI5OB1Ko0V3J13lco2YiHW9tnVyC0Ga0qRJjJ34iJSM5&#10;YagGpuuSL1Jw5KuC+kyMIYyKpB9ERgv4g7Oe1Fhy//0oUHFm3ltiPUr3YuDFqC6GsJJCSx44G81d&#10;SBJP/bs7msZeJ56eMk81kqoSfdMPiLL99Zy8nv7p9icAAAD//wMAUEsDBBQABgAIAAAAIQDdkgkh&#10;4AAAAAsBAAAPAAAAZHJzL2Rvd25yZXYueG1sTI/BTsMwEETvSPyDtUjcqN2oDWmIUxUkEEcoRerR&#10;jU0cYa9D7KahX89ygtuO5ml2plpP3rHRDLELKGE+E8AMNkF32ErYvT3eFMBiUqiVC2gkfJsI6/ry&#10;olKlDid8NeM2tYxCMJZKgk2pLzmPjTVexVnoDZL3EQavEsmh5XpQJwr3jmdC5NyrDumDVb15sKb5&#10;3B69hNXz+G7d/T5oLOx8s386f73szlJeX02bO2DJTOkPht/6VB1q6nQIR9SROQlZka8IJWOZ0wYi&#10;lkLQcZCwWNxmwOuK/99Q/wAAAP//AwBQSwECLQAUAAYACAAAACEAtoM4kv4AAADhAQAAEwAAAAAA&#10;AAAAAAAAAAAAAAAAW0NvbnRlbnRfVHlwZXNdLnhtbFBLAQItABQABgAIAAAAIQA4/SH/1gAAAJQB&#10;AAALAAAAAAAAAAAAAAAAAC8BAABfcmVscy8ucmVsc1BLAQItABQABgAIAAAAIQC9IvlHCAIAAO8D&#10;AAAOAAAAAAAAAAAAAAAAAC4CAABkcnMvZTJvRG9jLnhtbFBLAQItABQABgAIAAAAIQDdkgkh4AAA&#10;AAsBAAAPAAAAAAAAAAAAAAAAAGIEAABkcnMvZG93bnJldi54bWxQSwUGAAAAAAQABADzAAAAbwUA&#10;AAAA&#10;" stroked="f">
                <v:textbox style="mso-fit-shape-to-text:t" inset="0,0,0,0">
                  <w:txbxContent>
                    <w:p w14:paraId="22F72C30" w14:textId="77777777" w:rsidR="009203B6" w:rsidRDefault="000B3AF4" w:rsidP="001B79BA">
                      <w:pPr>
                        <w:tabs>
                          <w:tab w:val="clear" w:pos="567"/>
                          <w:tab w:val="left" w:pos="323"/>
                        </w:tabs>
                        <w:spacing w:line="240" w:lineRule="auto"/>
                        <w:jc w:val="center"/>
                        <w:rPr>
                          <w:sz w:val="16"/>
                        </w:rPr>
                      </w:pPr>
                      <w:r>
                        <w:rPr>
                          <w:sz w:val="16"/>
                          <w:szCs w:val="16"/>
                        </w:rPr>
                        <w:t>Bas de l’abdomen, partie externe de la cuisse ou partie externe du haut du bras</w:t>
                      </w:r>
                    </w:p>
                  </w:txbxContent>
                </v:textbox>
              </v:shape>
            </w:pict>
          </mc:Fallback>
        </mc:AlternateContent>
      </w:r>
      <w:r w:rsidR="004B260A" w:rsidRPr="00FB5D85">
        <w:rPr>
          <w:noProof/>
          <w:color w:val="000000" w:themeColor="text1"/>
          <w:szCs w:val="22"/>
          <w:lang w:eastAsia="fr-FR"/>
        </w:rPr>
        <mc:AlternateContent>
          <mc:Choice Requires="wps">
            <w:drawing>
              <wp:anchor distT="45720" distB="45720" distL="114300" distR="114300" simplePos="0" relativeHeight="251701248" behindDoc="0" locked="0" layoutInCell="1" allowOverlap="1" wp14:anchorId="22F72B2A" wp14:editId="22F72B2B">
                <wp:simplePos x="0" y="0"/>
                <wp:positionH relativeFrom="column">
                  <wp:posOffset>1656715</wp:posOffset>
                </wp:positionH>
                <wp:positionV relativeFrom="paragraph">
                  <wp:posOffset>6568</wp:posOffset>
                </wp:positionV>
                <wp:extent cx="1692322" cy="1850644"/>
                <wp:effectExtent l="0" t="0" r="3175" b="0"/>
                <wp:wrapNone/>
                <wp:docPr id="55" name="Text Box 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92322" cy="1850644"/>
                        </a:xfrm>
                        <a:prstGeom prst="rect">
                          <a:avLst/>
                        </a:prstGeom>
                        <a:solidFill>
                          <a:srgbClr val="FFFFFF"/>
                        </a:solidFill>
                        <a:ln w="9525">
                          <a:noFill/>
                          <a:miter lim="800000"/>
                          <a:headEnd/>
                          <a:tailEnd/>
                        </a:ln>
                      </wps:spPr>
                      <wps:txbx>
                        <w:txbxContent>
                          <w:p w14:paraId="22F72C31" w14:textId="77777777" w:rsidR="009203B6" w:rsidRDefault="000B3AF4" w:rsidP="001B79BA">
                            <w:pPr>
                              <w:tabs>
                                <w:tab w:val="clear" w:pos="567"/>
                                <w:tab w:val="left" w:pos="323"/>
                              </w:tabs>
                              <w:spacing w:line="240" w:lineRule="auto"/>
                              <w:jc w:val="center"/>
                              <w:rPr>
                                <w:sz w:val="14"/>
                              </w:rPr>
                            </w:pPr>
                            <w:r w:rsidRPr="009203B6">
                              <w:rPr>
                                <w:sz w:val="14"/>
                                <w:highlight w:val="lightGray"/>
                              </w:rPr>
                              <w:t>Choisir le site d’injection et mettre la peau à nu.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2A" id="Text Box 55" o:spid="_x0000_s1047" type="#_x0000_t202" style="position:absolute;left:0;text-align:left;margin-left:130.45pt;margin-top:.5pt;width:133.25pt;height:145.7pt;z-index:25170124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CHexCAIAAO8DAAAOAAAAZHJzL2Uyb0RvYy54bWysU9uO2yAQfa/Uf0C8N07cTZS14qy22aaq&#10;tL1I234AxjhGxQwdSOz06ztgJ9vLW1Ue0AAzZ2bOHDZ3Q2fYSaHXYEu+mM05U1ZCre2h5F+/7F+t&#10;OfNB2FoYsKrkZ+X53fbli03vCpVDC6ZWyAjE+qJ3JW9DcEWWedmqTvgZOGXpsQHsRKAjHrIaRU/o&#10;ncny+XyV9YC1Q5DKe7p9GB/5NuE3jZLhU9N4FZgpOdUW0o5pr+KebTeiOKBwrZZTGeIfquiEtpT0&#10;CvUggmBH1H9BdVoieGjCTEKXQdNoqVIP1M1i/kc3T61wKvVC5Hh3pcn/P1j58fTkPiMLwxsYaICp&#10;Ce8eQX7zzMKuFfag7hGhb5WoKfEiUpb1zhdTaKTaFz6CVP0HqGnI4hggAQ0NdpEV6pMROg3gfCVd&#10;DYHJmHJ1m7/Oc84kvS3Wy/nq5iblEMUl3KEP7xR0LBolR5pqghenRx9iOaK4uMRsHoyu99qYdMBD&#10;tTPIToIUsE9rQv/NzVjWl/x2mS8TsoUYn8TR6UAKNbor+Xoe16iZSMdbWyeXILQZbarE2ImfSMlI&#10;Thiqgem65HliL/JVQX0mxhBGRdIPIqMF/MFZT2osuf9+FKg4M+8tsR6lezHwYlQXQ1hJoSUPnI3m&#10;LiSJp/7dPU1jrxNPz5mnGklVib7pB0TZ/npOXs//dPsTAAD//wMAUEsDBBQABgAIAAAAIQCwRabb&#10;3gAAAAkBAAAPAAAAZHJzL2Rvd25yZXYueG1sTI/BTsMwEETvSPyDtUjcqNOolCaNUxUkEEdaitSj&#10;G2/jiHgdYjcN/XqWExxXbzT7pliNrhUD9qHxpGA6SUAgVd40VCvYvT/fLUCEqMno1hMq+MYAq/L6&#10;qtC58Wfa4LCNteASCrlWYGPscilDZdHpMPEdErOj752OfPa1NL0+c7lrZZokc+l0Q/zB6g6fLFaf&#10;25NTkL0OH7Z93HtDCztd718uX2+7i1K3N+N6CSLiGP/C8KvP6lCy08GfyATRKkjnScZRBjyJ+X36&#10;MANxYJClM5BlIf8vKH8AAAD//wMAUEsBAi0AFAAGAAgAAAAhALaDOJL+AAAA4QEAABMAAAAAAAAA&#10;AAAAAAAAAAAAAFtDb250ZW50X1R5cGVzXS54bWxQSwECLQAUAAYACAAAACEAOP0h/9YAAACUAQAA&#10;CwAAAAAAAAAAAAAAAAAvAQAAX3JlbHMvLnJlbHNQSwECLQAUAAYACAAAACEArgh3sQgCAADvAwAA&#10;DgAAAAAAAAAAAAAAAAAuAgAAZHJzL2Uyb0RvYy54bWxQSwECLQAUAAYACAAAACEAsEWm294AAAAJ&#10;AQAADwAAAAAAAAAAAAAAAABiBAAAZHJzL2Rvd25yZXYueG1sUEsFBgAAAAAEAAQA8wAAAG0FAAAA&#10;AA==&#10;" stroked="f">
                <v:textbox style="mso-fit-shape-to-text:t" inset="0,0,0,0">
                  <w:txbxContent>
                    <w:p w14:paraId="22F72C31" w14:textId="77777777" w:rsidR="009203B6" w:rsidRDefault="000B3AF4" w:rsidP="001B79BA">
                      <w:pPr>
                        <w:tabs>
                          <w:tab w:val="clear" w:pos="567"/>
                          <w:tab w:val="left" w:pos="323"/>
                        </w:tabs>
                        <w:spacing w:line="240" w:lineRule="auto"/>
                        <w:jc w:val="center"/>
                        <w:rPr>
                          <w:sz w:val="14"/>
                        </w:rPr>
                      </w:pPr>
                      <w:r w:rsidRPr="009203B6">
                        <w:rPr>
                          <w:sz w:val="14"/>
                          <w:highlight w:val="lightGray"/>
                        </w:rPr>
                        <w:t>Choisir le site d’injection et mettre la peau à nu.</w:t>
                      </w:r>
                    </w:p>
                  </w:txbxContent>
                </v:textbox>
              </v:shape>
            </w:pict>
          </mc:Fallback>
        </mc:AlternateContent>
      </w:r>
      <w:r w:rsidR="004B260A" w:rsidRPr="00FB5D85">
        <w:rPr>
          <w:noProof/>
          <w:color w:val="000000" w:themeColor="text1"/>
          <w:szCs w:val="22"/>
          <w:lang w:eastAsia="fr-FR"/>
        </w:rPr>
        <mc:AlternateContent>
          <mc:Choice Requires="wps">
            <w:drawing>
              <wp:anchor distT="45720" distB="45720" distL="114300" distR="114300" simplePos="0" relativeHeight="251697152" behindDoc="0" locked="0" layoutInCell="1" allowOverlap="1" wp14:anchorId="22F72B2C" wp14:editId="22F72B2D">
                <wp:simplePos x="0" y="0"/>
                <wp:positionH relativeFrom="column">
                  <wp:posOffset>1902555</wp:posOffset>
                </wp:positionH>
                <wp:positionV relativeFrom="paragraph">
                  <wp:posOffset>304743</wp:posOffset>
                </wp:positionV>
                <wp:extent cx="429904" cy="1850644"/>
                <wp:effectExtent l="0" t="0" r="8255" b="0"/>
                <wp:wrapNone/>
                <wp:docPr id="56" name="Text Box 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22F72C32" w14:textId="77777777" w:rsidR="009203B6" w:rsidRDefault="000B3AF4" w:rsidP="001B79BA">
                            <w:pPr>
                              <w:tabs>
                                <w:tab w:val="clear" w:pos="567"/>
                                <w:tab w:val="left" w:pos="323"/>
                              </w:tabs>
                              <w:spacing w:line="240" w:lineRule="auto"/>
                              <w:jc w:val="center"/>
                              <w:rPr>
                                <w:sz w:val="12"/>
                              </w:rPr>
                            </w:pPr>
                            <w:r>
                              <w:rPr>
                                <w:sz w:val="12"/>
                                <w:szCs w:val="12"/>
                              </w:rPr>
                              <w:t>Vue de devant</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2C" id="Text Box 56" o:spid="_x0000_s1048" type="#_x0000_t202" style="position:absolute;left:0;text-align:left;margin-left:149.8pt;margin-top:24pt;width:33.85pt;height:145.7pt;z-index:25169715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FOHMCQIAAO4DAAAOAAAAZHJzL2Uyb0RvYy54bWysU9tu2zAMfR+wfxD0vtgxkiI14hRdugwD&#10;unVAtw9QZDkWJosapcTOvn6U7KS7vA3Tg0BJ5CF5eLS+GzrDTgq9Blvx+SznTFkJtbaHin/9snuz&#10;4swHYWthwKqKn5Xnd5vXr9a9K1UBLZhaISMQ68veVbwNwZVZ5mWrOuFn4JSlxwawE4GOeMhqFD2h&#10;dyYr8vwm6wFrhyCV93T7MD7yTcJvGiXDU9N4FZipONUW0o5p38c926xFeUDhWi2nMsQ/VNEJbSnp&#10;FepBBMGOqP+C6rRE8NCEmYQug6bRUqUeqJt5/kc3z61wKvVC5Hh3pcn/P1j56fTsPiMLw1sYaICp&#10;Ce8eQX7zzMK2Ffag7hGhb5WoKfE8Upb1zpdTaKTalz6C7PuPUNOQxTFAAhoa7CIr1CcjdBrA+Uq6&#10;GgKTdLkobm/zBWeSnuarZX6zWKQUorxEO/ThvYKORaPiSENN6OL06EOsRpQXl5jMg9H1ThuTDnjY&#10;bw2ykyAB7NKa0H9zM5b1Fb9dFsuEbCHGJ210OpBAje4qvsrjGiUT2Xhn6+QShDajTZUYO9ETGRm5&#10;CcN+YLqueFHE4EjXHuozEYYwCpI+EBkt4A/OehJjxf33o0DFmflgifSo3IuBF2N/MYSVFFrxwNlo&#10;bkNSeOrf3dMwdjrx9JJ5qpFEleibPkBU7a/n5PXyTTc/AQAA//8DAFBLAwQUAAYACAAAACEAsXOE&#10;7uAAAAAKAQAADwAAAGRycy9kb3ducmV2LnhtbEyPwU7DMAyG70i8Q2QkbizdOpW2NJ0GEogjjCHt&#10;mDVZUy1xSpN1ZU+POcHNlj/9/v5qNTnLRj2EzqOA+SwBprHxqsNWwPbj+S4HFqJEJa1HLeBbB1jV&#10;11eVLJU/47seN7FlFIKhlAJMjH3JeWiMdjLMfK+Rbgc/OBlpHVquBnmmcGf5Ikky7mSH9MHIXj8Z&#10;3Rw3JyegeB0/jX3ceYW5ma93L5evt+1FiNubaf0ALOop/sHwq0/qUJPT3p9QBWYFLIoiI1TAMqdO&#10;BKTZfQpsT0NaLIHXFf9fof4BAAD//wMAUEsBAi0AFAAGAAgAAAAhALaDOJL+AAAA4QEAABMAAAAA&#10;AAAAAAAAAAAAAAAAAFtDb250ZW50X1R5cGVzXS54bWxQSwECLQAUAAYACAAAACEAOP0h/9YAAACU&#10;AQAACwAAAAAAAAAAAAAAAAAvAQAAX3JlbHMvLnJlbHNQSwECLQAUAAYACAAAACEAYxThzAkCAADu&#10;AwAADgAAAAAAAAAAAAAAAAAuAgAAZHJzL2Uyb0RvYy54bWxQSwECLQAUAAYACAAAACEAsXOE7uAA&#10;AAAKAQAADwAAAAAAAAAAAAAAAABjBAAAZHJzL2Rvd25yZXYueG1sUEsFBgAAAAAEAAQA8wAAAHAF&#10;AAAAAA==&#10;" stroked="f">
                <v:textbox style="mso-fit-shape-to-text:t" inset="0,0,0,0">
                  <w:txbxContent>
                    <w:p w14:paraId="22F72C32" w14:textId="77777777" w:rsidR="009203B6" w:rsidRDefault="000B3AF4" w:rsidP="001B79BA">
                      <w:pPr>
                        <w:tabs>
                          <w:tab w:val="clear" w:pos="567"/>
                          <w:tab w:val="left" w:pos="323"/>
                        </w:tabs>
                        <w:spacing w:line="240" w:lineRule="auto"/>
                        <w:jc w:val="center"/>
                        <w:rPr>
                          <w:sz w:val="12"/>
                        </w:rPr>
                      </w:pPr>
                      <w:r>
                        <w:rPr>
                          <w:sz w:val="12"/>
                          <w:szCs w:val="12"/>
                        </w:rPr>
                        <w:t>Vue de devant</w:t>
                      </w:r>
                    </w:p>
                  </w:txbxContent>
                </v:textbox>
              </v:shape>
            </w:pict>
          </mc:Fallback>
        </mc:AlternateContent>
      </w:r>
      <w:r w:rsidR="004B260A" w:rsidRPr="00FB5D85">
        <w:rPr>
          <w:noProof/>
          <w:color w:val="000000" w:themeColor="text1"/>
          <w:lang w:eastAsia="fr-FR"/>
        </w:rPr>
        <w:drawing>
          <wp:inline distT="0" distB="0" distL="0" distR="0" wp14:anchorId="22F72B2E" wp14:editId="22F72B2F">
            <wp:extent cx="722821" cy="1136650"/>
            <wp:effectExtent l="0" t="0" r="1270" b="6350"/>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4172984" name=""/>
                    <pic:cNvPicPr/>
                  </pic:nvPicPr>
                  <pic:blipFill>
                    <a:blip r:embed="rId11"/>
                    <a:stretch>
                      <a:fillRect/>
                    </a:stretch>
                  </pic:blipFill>
                  <pic:spPr>
                    <a:xfrm>
                      <a:off x="0" y="0"/>
                      <a:ext cx="724260" cy="1138913"/>
                    </a:xfrm>
                    <a:prstGeom prst="rect">
                      <a:avLst/>
                    </a:prstGeom>
                  </pic:spPr>
                </pic:pic>
              </a:graphicData>
            </a:graphic>
          </wp:inline>
        </w:drawing>
      </w:r>
      <w:r w:rsidR="004B260A" w:rsidRPr="00FB5D85">
        <w:rPr>
          <w:color w:val="000000" w:themeColor="text1"/>
        </w:rPr>
        <w:t xml:space="preserve"> </w:t>
      </w:r>
      <w:r w:rsidR="004B260A" w:rsidRPr="00FB5D85">
        <w:rPr>
          <w:noProof/>
          <w:lang w:eastAsia="fr-FR"/>
        </w:rPr>
        <w:drawing>
          <wp:inline distT="0" distB="0" distL="0" distR="0" wp14:anchorId="22F72B30" wp14:editId="22F72B31">
            <wp:extent cx="1677562" cy="1193800"/>
            <wp:effectExtent l="0" t="0" r="0" b="6350"/>
            <wp:docPr id="2099501632" name="Picture 2099501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0810462" name=""/>
                    <pic:cNvPicPr/>
                  </pic:nvPicPr>
                  <pic:blipFill>
                    <a:blip r:embed="rId12"/>
                    <a:srcRect r="2494"/>
                    <a:stretch>
                      <a:fillRect/>
                    </a:stretch>
                  </pic:blipFill>
                  <pic:spPr bwMode="auto">
                    <a:xfrm>
                      <a:off x="0" y="0"/>
                      <a:ext cx="1685837" cy="1199688"/>
                    </a:xfrm>
                    <a:prstGeom prst="rect">
                      <a:avLst/>
                    </a:prstGeom>
                    <a:ln>
                      <a:noFill/>
                    </a:ln>
                    <a:extLst>
                      <a:ext uri="{53640926-AAD7-44D8-BBD7-CCE9431645EC}">
                        <a14:shadowObscured xmlns:a14="http://schemas.microsoft.com/office/drawing/2010/main"/>
                      </a:ext>
                    </a:extLst>
                  </pic:spPr>
                </pic:pic>
              </a:graphicData>
            </a:graphic>
          </wp:inline>
        </w:drawing>
      </w:r>
    </w:p>
    <w:p w14:paraId="22F72588" w14:textId="77777777" w:rsidR="00AA16B2" w:rsidRPr="00FB5D85" w:rsidRDefault="000B3AF4" w:rsidP="009B23D3">
      <w:pPr>
        <w:pStyle w:val="ListParagraph"/>
        <w:numPr>
          <w:ilvl w:val="0"/>
          <w:numId w:val="12"/>
        </w:numPr>
        <w:spacing w:line="240" w:lineRule="auto"/>
        <w:rPr>
          <w:noProof/>
          <w:szCs w:val="22"/>
        </w:rPr>
      </w:pPr>
      <w:r w:rsidRPr="00FB5D85">
        <w:t>Injecter</w:t>
      </w:r>
    </w:p>
    <w:p w14:paraId="22F72589" w14:textId="77777777" w:rsidR="00AA16B2" w:rsidRPr="00FB5D85" w:rsidRDefault="000B3AF4" w:rsidP="009B23D3">
      <w:pPr>
        <w:pStyle w:val="ListParagraph"/>
        <w:numPr>
          <w:ilvl w:val="1"/>
          <w:numId w:val="12"/>
        </w:numPr>
        <w:spacing w:line="240" w:lineRule="auto"/>
        <w:rPr>
          <w:noProof/>
          <w:szCs w:val="22"/>
        </w:rPr>
      </w:pPr>
      <w:r w:rsidRPr="00FB5D85">
        <w:rPr>
          <w:b/>
          <w:bCs/>
        </w:rPr>
        <w:t>Appuyer</w:t>
      </w:r>
      <w:r w:rsidRPr="00FB5D85">
        <w:t xml:space="preserve"> sur la peau pour commencer.</w:t>
      </w:r>
    </w:p>
    <w:p w14:paraId="22F7258A" w14:textId="77777777" w:rsidR="00AA16B2" w:rsidRPr="00FB5D85" w:rsidRDefault="000B3AF4" w:rsidP="009B23D3">
      <w:pPr>
        <w:pStyle w:val="ListParagraph"/>
        <w:numPr>
          <w:ilvl w:val="1"/>
          <w:numId w:val="12"/>
        </w:numPr>
        <w:spacing w:line="240" w:lineRule="auto"/>
        <w:rPr>
          <w:noProof/>
          <w:szCs w:val="22"/>
        </w:rPr>
      </w:pPr>
      <w:r w:rsidRPr="00FB5D85">
        <w:rPr>
          <w:b/>
          <w:bCs/>
        </w:rPr>
        <w:t>Maintenir</w:t>
      </w:r>
      <w:r w:rsidRPr="00FB5D85">
        <w:t xml:space="preserve"> appuyé pendant 5 secondes.</w:t>
      </w:r>
    </w:p>
    <w:p w14:paraId="22F7258B" w14:textId="77777777" w:rsidR="00AA16B2" w:rsidRPr="00FB5D85" w:rsidRDefault="000B3AF4" w:rsidP="009B23D3">
      <w:pPr>
        <w:pStyle w:val="ListParagraph"/>
        <w:numPr>
          <w:ilvl w:val="1"/>
          <w:numId w:val="12"/>
        </w:numPr>
        <w:spacing w:line="240" w:lineRule="auto"/>
        <w:rPr>
          <w:noProof/>
          <w:szCs w:val="22"/>
        </w:rPr>
      </w:pPr>
      <w:r w:rsidRPr="00FB5D85">
        <w:rPr>
          <w:b/>
          <w:bCs/>
        </w:rPr>
        <w:lastRenderedPageBreak/>
        <w:t xml:space="preserve">Attendre </w:t>
      </w:r>
      <w:r w:rsidRPr="00FB5D85">
        <w:t>que la fenêtre devienne rouge.</w:t>
      </w:r>
    </w:p>
    <w:p w14:paraId="22F7258C" w14:textId="77777777" w:rsidR="00AA16B2" w:rsidRPr="00FB5D85" w:rsidRDefault="00AA16B2" w:rsidP="00AA16B2">
      <w:pPr>
        <w:pStyle w:val="ListParagraph"/>
        <w:spacing w:line="240" w:lineRule="auto"/>
        <w:ind w:left="1440"/>
        <w:rPr>
          <w:noProof/>
          <w:szCs w:val="22"/>
        </w:rPr>
      </w:pPr>
    </w:p>
    <w:p w14:paraId="22F7258D" w14:textId="77777777" w:rsidR="00AA16B2" w:rsidRPr="00FB5D85" w:rsidRDefault="000B3AF4" w:rsidP="00AA16B2">
      <w:pPr>
        <w:pStyle w:val="ListParagraph"/>
        <w:spacing w:line="240" w:lineRule="auto"/>
        <w:ind w:left="1440"/>
        <w:rPr>
          <w:noProof/>
          <w:color w:val="000000" w:themeColor="text1"/>
        </w:rPr>
      </w:pPr>
      <w:r w:rsidRPr="00FB5D85">
        <w:rPr>
          <w:noProof/>
          <w:color w:val="000000" w:themeColor="text1"/>
          <w:lang w:eastAsia="fr-FR"/>
        </w:rPr>
        <mc:AlternateContent>
          <mc:Choice Requires="wps">
            <w:drawing>
              <wp:anchor distT="45720" distB="45720" distL="114300" distR="114300" simplePos="0" relativeHeight="251709440" behindDoc="0" locked="0" layoutInCell="1" allowOverlap="1" wp14:anchorId="22F72B32" wp14:editId="22F72B33">
                <wp:simplePos x="0" y="0"/>
                <wp:positionH relativeFrom="margin">
                  <wp:posOffset>1692275</wp:posOffset>
                </wp:positionH>
                <wp:positionV relativeFrom="paragraph">
                  <wp:posOffset>780415</wp:posOffset>
                </wp:positionV>
                <wp:extent cx="723265" cy="1850644"/>
                <wp:effectExtent l="0" t="0" r="635" b="0"/>
                <wp:wrapNone/>
                <wp:docPr id="59" name="Text Box 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23265" cy="1850644"/>
                        </a:xfrm>
                        <a:prstGeom prst="rect">
                          <a:avLst/>
                        </a:prstGeom>
                        <a:solidFill>
                          <a:srgbClr val="FFFFFF"/>
                        </a:solidFill>
                        <a:ln w="9525">
                          <a:noFill/>
                          <a:miter lim="800000"/>
                          <a:headEnd/>
                          <a:tailEnd/>
                        </a:ln>
                      </wps:spPr>
                      <wps:txbx>
                        <w:txbxContent>
                          <w:p w14:paraId="22F72C33" w14:textId="77777777" w:rsidR="009203B6" w:rsidRPr="00156DA3" w:rsidRDefault="000B3AF4" w:rsidP="001B79BA">
                            <w:pPr>
                              <w:tabs>
                                <w:tab w:val="clear" w:pos="567"/>
                                <w:tab w:val="left" w:pos="323"/>
                              </w:tabs>
                              <w:spacing w:line="240" w:lineRule="auto"/>
                              <w:jc w:val="center"/>
                              <w:rPr>
                                <w:b/>
                                <w:sz w:val="10"/>
                              </w:rPr>
                            </w:pPr>
                            <w:r w:rsidRPr="009203B6">
                              <w:rPr>
                                <w:b/>
                                <w:bCs/>
                                <w:sz w:val="10"/>
                                <w:highlight w:val="lightGray"/>
                              </w:rPr>
                              <w:t>Maintenir</w:t>
                            </w:r>
                            <w:r w:rsidRPr="009203B6">
                              <w:rPr>
                                <w:b/>
                                <w:sz w:val="10"/>
                                <w:highlight w:val="lightGray"/>
                              </w:rPr>
                              <w:t xml:space="preserve"> appuyé pendant 5 secondes.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32" id="Text Box 59" o:spid="_x0000_s1049" type="#_x0000_t202" style="position:absolute;left:0;text-align:left;margin-left:133.25pt;margin-top:61.45pt;width:56.95pt;height:145.7pt;z-index:25170944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Txg5CgIAAO4DAAAOAAAAZHJzL2Uyb0RvYy54bWysU9tu2zAMfR+wfxD0vthxmywz4hRdugwD&#10;ugvQ7QNkWY6FyaJGKbG7ry8lJ+kub8P0IFASeUgeHq1vxt6wo0KvwVZ8Pss5U1ZCo+2+4t++7l6t&#10;OPNB2EYYsKrij8rzm83LF+vBlaqADkyjkBGI9eXgKt6F4Mos87JTvfAzcMrSYwvYi0BH3GcNioHQ&#10;e5MVeb7MBsDGIUjlPd3eTY98k/DbVsnwuW29CsxUnGoLace013HPNmtR7lG4TstTGeIfquiFtpT0&#10;AnUngmAH1H9B9VoieGjDTEKfQdtqqVIP1M08/6Obh044lXohcry70OT/H6z8dHxwX5CF8S2MNMDU&#10;hHf3IL97ZmHbCbtXt4gwdEo0lHgeKcsG58tTaKTalz6C1MNHaGjI4hAgAY0t9pEV6pMROg3g8UK6&#10;GgOTdPm6uCqWC84kPc1Xi3x5fZ1SiPIc7dCH9wp6Fo2KIw01oYvjvQ+xGlGeXWIyD0Y3O21MOuC+&#10;3hpkR0EC2KV1Qv/NzVg2VPzNolgkZAsxPmmj14EEanRf8VUe1ySZyMY72ySXILSZbKrE2BM9kZGJ&#10;mzDWI9NNxYurGBzpqqF5JMIQJkHSByKjA/zJ2UBirLj/cRCoODMfLJEelXs28GzUZ0NYSaEVD5xN&#10;5jYkhaf+3S0NY6cTT8+ZTzWSqBJ9pw8QVfvrOXk9f9PNEwAAAP//AwBQSwMEFAAGAAgAAAAhACXE&#10;Ev/gAAAACwEAAA8AAABkcnMvZG93bnJldi54bWxMj8FOwzAQRO9I/IO1SNyokzREaYhTFSQQRyhF&#10;6tGNTRxhr0PspqFfz3KC42qeZt7W69lZNukx9B4FpIsEmMbWqx47Abu3x5sSWIgSlbQetYBvHWDd&#10;XF7UslL+hK962saOUQmGSgowMQ4V56E12smw8INGyj786GSkc+y4GuWJyp3lWZIU3MkeacHIQT8Y&#10;3X5uj07A6nl6N/Z+7xWWJt3sn85fL7uzENdX8+YOWNRz/IPhV5/UoSGngz+iCswKyIrillAKsmwF&#10;jIhlmeTADgLyNF8Cb2r+/4fmBwAA//8DAFBLAQItABQABgAIAAAAIQC2gziS/gAAAOEBAAATAAAA&#10;AAAAAAAAAAAAAAAAAABbQ29udGVudF9UeXBlc10ueG1sUEsBAi0AFAAGAAgAAAAhADj9If/WAAAA&#10;lAEAAAsAAAAAAAAAAAAAAAAALwEAAF9yZWxzLy5yZWxzUEsBAi0AFAAGAAgAAAAhAEJPGDkKAgAA&#10;7gMAAA4AAAAAAAAAAAAAAAAALgIAAGRycy9lMm9Eb2MueG1sUEsBAi0AFAAGAAgAAAAhACXEEv/g&#10;AAAACwEAAA8AAAAAAAAAAAAAAAAAZAQAAGRycy9kb3ducmV2LnhtbFBLBQYAAAAABAAEAPMAAABx&#10;BQAAAAA=&#10;" stroked="f">
                <v:textbox style="mso-fit-shape-to-text:t" inset="0,0,0,0">
                  <w:txbxContent>
                    <w:p w14:paraId="22F72C33" w14:textId="77777777" w:rsidR="009203B6" w:rsidRPr="00156DA3" w:rsidRDefault="000B3AF4" w:rsidP="001B79BA">
                      <w:pPr>
                        <w:tabs>
                          <w:tab w:val="clear" w:pos="567"/>
                          <w:tab w:val="left" w:pos="323"/>
                        </w:tabs>
                        <w:spacing w:line="240" w:lineRule="auto"/>
                        <w:jc w:val="center"/>
                        <w:rPr>
                          <w:b/>
                          <w:sz w:val="10"/>
                        </w:rPr>
                      </w:pPr>
                      <w:r w:rsidRPr="009203B6">
                        <w:rPr>
                          <w:b/>
                          <w:bCs/>
                          <w:sz w:val="10"/>
                          <w:highlight w:val="lightGray"/>
                        </w:rPr>
                        <w:t>Maintenir</w:t>
                      </w:r>
                      <w:r w:rsidRPr="009203B6">
                        <w:rPr>
                          <w:b/>
                          <w:sz w:val="10"/>
                          <w:highlight w:val="lightGray"/>
                        </w:rPr>
                        <w:t xml:space="preserve"> appuyé pendant 5 secondes.</w:t>
                      </w:r>
                    </w:p>
                  </w:txbxContent>
                </v:textbox>
                <w10:wrap anchorx="margin"/>
              </v:shape>
            </w:pict>
          </mc:Fallback>
        </mc:AlternateContent>
      </w:r>
      <w:r w:rsidR="004B260A" w:rsidRPr="00FB5D85">
        <w:rPr>
          <w:noProof/>
          <w:color w:val="000000" w:themeColor="text1"/>
          <w:lang w:eastAsia="fr-FR"/>
        </w:rPr>
        <mc:AlternateContent>
          <mc:Choice Requires="wps">
            <w:drawing>
              <wp:anchor distT="45720" distB="45720" distL="114300" distR="114300" simplePos="0" relativeHeight="251715584" behindDoc="0" locked="0" layoutInCell="1" allowOverlap="1" wp14:anchorId="22F72B34" wp14:editId="22F72B35">
                <wp:simplePos x="0" y="0"/>
                <wp:positionH relativeFrom="column">
                  <wp:posOffset>1316935</wp:posOffset>
                </wp:positionH>
                <wp:positionV relativeFrom="paragraph">
                  <wp:posOffset>940435</wp:posOffset>
                </wp:positionV>
                <wp:extent cx="1407381" cy="1850644"/>
                <wp:effectExtent l="0" t="0" r="2540" b="0"/>
                <wp:wrapNone/>
                <wp:docPr id="57" name="Text Box 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07381" cy="1850644"/>
                        </a:xfrm>
                        <a:prstGeom prst="rect">
                          <a:avLst/>
                        </a:prstGeom>
                        <a:solidFill>
                          <a:srgbClr val="FFFFFF"/>
                        </a:solidFill>
                        <a:ln w="9525">
                          <a:noFill/>
                          <a:miter lim="800000"/>
                          <a:headEnd/>
                          <a:tailEnd/>
                        </a:ln>
                      </wps:spPr>
                      <wps:txbx>
                        <w:txbxContent>
                          <w:p w14:paraId="22F72C34" w14:textId="77777777" w:rsidR="009203B6" w:rsidRDefault="000B3AF4" w:rsidP="001B79BA">
                            <w:pPr>
                              <w:tabs>
                                <w:tab w:val="clear" w:pos="567"/>
                                <w:tab w:val="left" w:pos="323"/>
                              </w:tabs>
                              <w:spacing w:line="240" w:lineRule="auto"/>
                              <w:jc w:val="center"/>
                              <w:rPr>
                                <w:sz w:val="12"/>
                              </w:rPr>
                            </w:pPr>
                            <w:r w:rsidRPr="009203B6">
                              <w:rPr>
                                <w:sz w:val="12"/>
                                <w:szCs w:val="12"/>
                                <w:highlight w:val="lightGray"/>
                              </w:rPr>
                              <w:t>Retirer le stylo du site d’injection à la verticale.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34" id="Text Box 57" o:spid="_x0000_s1050" type="#_x0000_t202" style="position:absolute;left:0;text-align:left;margin-left:103.7pt;margin-top:74.05pt;width:110.8pt;height:145.7pt;z-index:25171558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H8VECAIAAO8DAAAOAAAAZHJzL2Uyb0RvYy54bWysU9uO0zAQfUfiHyy/06SlXUrUdLV0KUJa&#10;LtLCBziO01g4HjN2m5SvZ+ykXS5viDxY49hzZs6Z483t0Bl2Uug12JLPZzlnykqotT2U/OuX/Ys1&#10;Zz4IWwsDVpX8rDy/3T5/tuldoRbQgqkVMgKxvuhdydsQXJFlXraqE34GTlk6bAA7EWiLh6xG0RN6&#10;Z7JFnt9kPWDtEKTynv7ej4d8m/CbRsnwqWm8CsyUnHoLacW0VnHNthtRHFC4VsupDfEPXXRCWyp6&#10;hboXQbAj6r+gOi0RPDRhJqHLoGm0VIkDsZnnf7B5bIVTiQuJ491VJv//YOXH06P7jCwMb2CgASYS&#10;3j2A/OaZhV0r7EHdIULfKlFT4XmULOudL6bUKLUvfASp+g9Q05DFMUACGhrsoirEkxE6DeB8FV0N&#10;gclYcpm/ermecybpbL5e5TfLZaohiku6Qx/eKehYDEqONNUEL04PPsR2RHG5Eqt5MLrea2PSBg/V&#10;ziA7CXLAPn0T+m/XjGV9yV+vFquEbCHmJ3N0OpBDje5Kvs7jN3omyvHW1ulKENqMMXVi7KRPlGQU&#10;JwzVwHRd8kViFvWqoD6TYgijI+kFUdAC/uCsJzeW3H8/ClScmfeWVI/WvQR4CapLIKyk1JIHzsZw&#10;F5LFE393R9PY66TTU+WpR3JVkm96AdG2v+7Trad3uv0JAAD//wMAUEsDBBQABgAIAAAAIQDWDaPf&#10;4AAAAAsBAAAPAAAAZHJzL2Rvd25yZXYueG1sTI/BTsMwEETvSPyDtUjcqJMQIAlxqoIE4lhKkXp0&#10;YxNH2OsQu2no17Oc4LajeZqdqZezs2zSY+g9CkgXCTCNrVc9dgK2b09XBbAQJSppPWoB3zrAsjk/&#10;q2Wl/BFf9bSJHaMQDJUUYGIcKs5Da7STYeEHjeR9+NHJSHLsuBrlkcKd5VmS3HIne6QPRg760ej2&#10;c3NwAsqX6d3Yh51XWJh0tXs+fa23JyEuL+bVPbCo5/gHw299qg4Nddr7A6rArIAsucsJJSMvUmBE&#10;5FlJ6/Z0XJc3wJua/9/Q/AAAAP//AwBQSwECLQAUAAYACAAAACEAtoM4kv4AAADhAQAAEwAAAAAA&#10;AAAAAAAAAAAAAAAAW0NvbnRlbnRfVHlwZXNdLnhtbFBLAQItABQABgAIAAAAIQA4/SH/1gAAAJQB&#10;AAALAAAAAAAAAAAAAAAAAC8BAABfcmVscy8ucmVsc1BLAQItABQABgAIAAAAIQC7H8VECAIAAO8D&#10;AAAOAAAAAAAAAAAAAAAAAC4CAABkcnMvZTJvRG9jLnhtbFBLAQItABQABgAIAAAAIQDWDaPf4AAA&#10;AAsBAAAPAAAAAAAAAAAAAAAAAGIEAABkcnMvZG93bnJldi54bWxQSwUGAAAAAAQABADzAAAAbwUA&#10;AAAA&#10;" stroked="f">
                <v:textbox style="mso-fit-shape-to-text:t" inset="0,0,0,0">
                  <w:txbxContent>
                    <w:p w14:paraId="22F72C34" w14:textId="77777777" w:rsidR="009203B6" w:rsidRDefault="000B3AF4" w:rsidP="001B79BA">
                      <w:pPr>
                        <w:tabs>
                          <w:tab w:val="clear" w:pos="567"/>
                          <w:tab w:val="left" w:pos="323"/>
                        </w:tabs>
                        <w:spacing w:line="240" w:lineRule="auto"/>
                        <w:jc w:val="center"/>
                        <w:rPr>
                          <w:sz w:val="12"/>
                        </w:rPr>
                      </w:pPr>
                      <w:r w:rsidRPr="009203B6">
                        <w:rPr>
                          <w:sz w:val="12"/>
                          <w:szCs w:val="12"/>
                          <w:highlight w:val="lightGray"/>
                        </w:rPr>
                        <w:t>Retirer le stylo du site d’injection à la verticale.</w:t>
                      </w:r>
                    </w:p>
                  </w:txbxContent>
                </v:textbox>
              </v:shape>
            </w:pict>
          </mc:Fallback>
        </mc:AlternateContent>
      </w:r>
      <w:r w:rsidR="004B260A" w:rsidRPr="00FB5D85">
        <w:rPr>
          <w:noProof/>
          <w:color w:val="000000" w:themeColor="text1"/>
          <w:lang w:eastAsia="fr-FR"/>
        </w:rPr>
        <mc:AlternateContent>
          <mc:Choice Requires="wps">
            <w:drawing>
              <wp:anchor distT="45720" distB="45720" distL="114300" distR="114300" simplePos="0" relativeHeight="251713536" behindDoc="0" locked="0" layoutInCell="1" allowOverlap="1" wp14:anchorId="22F72B36" wp14:editId="22F72B37">
                <wp:simplePos x="0" y="0"/>
                <wp:positionH relativeFrom="margin">
                  <wp:posOffset>2449981</wp:posOffset>
                </wp:positionH>
                <wp:positionV relativeFrom="paragraph">
                  <wp:posOffset>5715</wp:posOffset>
                </wp:positionV>
                <wp:extent cx="602653" cy="1844294"/>
                <wp:effectExtent l="0" t="0" r="6985" b="6350"/>
                <wp:wrapNone/>
                <wp:docPr id="58" name="Text Box 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2653" cy="1844294"/>
                        </a:xfrm>
                        <a:prstGeom prst="rect">
                          <a:avLst/>
                        </a:prstGeom>
                        <a:solidFill>
                          <a:srgbClr val="FFFFFF"/>
                        </a:solidFill>
                        <a:ln w="9525">
                          <a:noFill/>
                          <a:miter lim="800000"/>
                          <a:headEnd/>
                          <a:tailEnd/>
                        </a:ln>
                      </wps:spPr>
                      <wps:txbx>
                        <w:txbxContent>
                          <w:p w14:paraId="22F72C35" w14:textId="77777777" w:rsidR="009203B6" w:rsidRPr="00156DA3" w:rsidRDefault="000B3AF4" w:rsidP="001B79BA">
                            <w:pPr>
                              <w:tabs>
                                <w:tab w:val="clear" w:pos="567"/>
                                <w:tab w:val="left" w:pos="323"/>
                              </w:tabs>
                              <w:spacing w:line="240" w:lineRule="auto"/>
                              <w:jc w:val="center"/>
                              <w:rPr>
                                <w:sz w:val="12"/>
                              </w:rPr>
                            </w:pPr>
                            <w:r w:rsidRPr="009203B6">
                              <w:rPr>
                                <w:b/>
                                <w:bCs/>
                                <w:sz w:val="12"/>
                                <w:szCs w:val="12"/>
                                <w:highlight w:val="lightGray"/>
                              </w:rPr>
                              <w:t xml:space="preserve">Attendre </w:t>
                            </w:r>
                            <w:r w:rsidRPr="009203B6">
                              <w:rPr>
                                <w:sz w:val="12"/>
                                <w:szCs w:val="12"/>
                                <w:highlight w:val="lightGray"/>
                              </w:rPr>
                              <w:t>que la fenêtre devienne rouge.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36" id="Text Box 58" o:spid="_x0000_s1051" type="#_x0000_t202" style="position:absolute;left:0;text-align:left;margin-left:192.9pt;margin-top:.45pt;width:47.45pt;height:145.2pt;z-index:25171353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MNcACQIAAO4DAAAOAAAAZHJzL2Uyb0RvYy54bWysU9uO2yAQfa/Uf0C8N3bSJNq14qy22aaq&#10;tL1I234AxjhGxQwdSOz06ztgJ9vLW1Ue0AAzZ2bOHDZ3Q2fYSaHXYEs+n+WcKSuh1vZQ8q9f9q9u&#10;OPNB2FoYsKrkZ+X53fbli03vCrWAFkytkBGI9UXvSt6G4Ios87JVnfAzcMrSYwPYiUBHPGQ1ip7Q&#10;O5Mt8nyd9YC1Q5DKe7p9GB/5NuE3jZLhU9N4FZgpOdUW0o5pr+KebTeiOKBwrZZTGeIfquiEtpT0&#10;CvUggmBH1H9BdVoieGjCTEKXQdNoqVIP1M08/6Obp1Y4lXohcry70uT/H6z8eHpyn5GF4Q0MNMDU&#10;hHePIL95ZmHXCntQ94jQt0rUlHgeKct654spNFLtCx9Bqv4D1DRkcQyQgIYGu8gK9ckInQZwvpKu&#10;hsAkXa7zxXr1mjNJT/Ob5XJxu0wpRHGJdujDOwUdi0bJkYaa0MXp0YdYjSguLjGZB6PrvTYmHfBQ&#10;7QyykyAB7NOa0H9zM5b1Jb9dLVYJ2UKMT9rodCCBGt2V/CaPa5RMZOOtrZNLENqMNlVi7ERPZGTk&#10;JgzVwHRdckKngEhXBfWZCEMYBUkfiIwW8AdnPYmx5P77UaDizLy3RHpU7sXAi1FdDGElhZY8cDaa&#10;u5AUnvp39zSMvU48PWeeaiRRJfqmDxBV++s5eT1/0+1PAAAA//8DAFBLAwQUAAYACAAAACEAOImn&#10;ed4AAAAIAQAADwAAAGRycy9kb3ducmV2LnhtbEyPwU7DMBBE70j8g7VI3KiTFmga4lQFCcSxlFbq&#10;0Y2XOCJeh9hNQ7+e5QTH1YzevC2Wo2vFgH1oPClIJwkIpMqbhmoF2/fnmwxEiJqMbj2hgm8MsCwv&#10;LwqdG3+iNxw2sRYMoZBrBTbGLpcyVBadDhPfIXH24XunI599LU2vTwx3rZwmyb10uiFesLrDJ4vV&#10;5+boFCxeh51tH/feUGbT1f7l/LXenpW6vhpXDyAijvGvDL/6rA4lOx38kUwQrYJZdsfqkWEgOL7N&#10;kjmIg4LpIp2BLAv5/4HyBwAA//8DAFBLAQItABQABgAIAAAAIQC2gziS/gAAAOEBAAATAAAAAAAA&#10;AAAAAAAAAAAAAABbQ29udGVudF9UeXBlc10ueG1sUEsBAi0AFAAGAAgAAAAhADj9If/WAAAAlAEA&#10;AAsAAAAAAAAAAAAAAAAALwEAAF9yZWxzLy5yZWxzUEsBAi0AFAAGAAgAAAAhAHkw1wAJAgAA7gMA&#10;AA4AAAAAAAAAAAAAAAAALgIAAGRycy9lMm9Eb2MueG1sUEsBAi0AFAAGAAgAAAAhADiJp3neAAAA&#10;CAEAAA8AAAAAAAAAAAAAAAAAYwQAAGRycy9kb3ducmV2LnhtbFBLBQYAAAAABAAEAPMAAABuBQAA&#10;AAA=&#10;" stroked="f">
                <v:textbox style="mso-fit-shape-to-text:t" inset="0,0,0,0">
                  <w:txbxContent>
                    <w:p w14:paraId="22F72C35" w14:textId="77777777" w:rsidR="009203B6" w:rsidRPr="00156DA3" w:rsidRDefault="000B3AF4" w:rsidP="001B79BA">
                      <w:pPr>
                        <w:tabs>
                          <w:tab w:val="clear" w:pos="567"/>
                          <w:tab w:val="left" w:pos="323"/>
                        </w:tabs>
                        <w:spacing w:line="240" w:lineRule="auto"/>
                        <w:jc w:val="center"/>
                        <w:rPr>
                          <w:sz w:val="12"/>
                        </w:rPr>
                      </w:pPr>
                      <w:r w:rsidRPr="009203B6">
                        <w:rPr>
                          <w:b/>
                          <w:bCs/>
                          <w:sz w:val="12"/>
                          <w:szCs w:val="12"/>
                          <w:highlight w:val="lightGray"/>
                        </w:rPr>
                        <w:t xml:space="preserve">Attendre </w:t>
                      </w:r>
                      <w:r w:rsidRPr="009203B6">
                        <w:rPr>
                          <w:sz w:val="12"/>
                          <w:szCs w:val="12"/>
                          <w:highlight w:val="lightGray"/>
                        </w:rPr>
                        <w:t>que la fenêtre devienne rouge.</w:t>
                      </w:r>
                    </w:p>
                  </w:txbxContent>
                </v:textbox>
                <w10:wrap anchorx="margin"/>
              </v:shape>
            </w:pict>
          </mc:Fallback>
        </mc:AlternateContent>
      </w:r>
      <w:r w:rsidR="004B260A" w:rsidRPr="00FB5D85">
        <w:rPr>
          <w:noProof/>
          <w:color w:val="000000" w:themeColor="text1"/>
          <w:lang w:eastAsia="fr-FR"/>
        </w:rPr>
        <mc:AlternateContent>
          <mc:Choice Requires="wps">
            <w:drawing>
              <wp:anchor distT="45720" distB="45720" distL="114300" distR="114300" simplePos="0" relativeHeight="251707392" behindDoc="0" locked="0" layoutInCell="1" allowOverlap="1" wp14:anchorId="22F72B38" wp14:editId="22F72B39">
                <wp:simplePos x="0" y="0"/>
                <wp:positionH relativeFrom="column">
                  <wp:posOffset>1390650</wp:posOffset>
                </wp:positionH>
                <wp:positionV relativeFrom="paragraph">
                  <wp:posOffset>649871</wp:posOffset>
                </wp:positionV>
                <wp:extent cx="429895" cy="1850644"/>
                <wp:effectExtent l="0" t="0" r="8255" b="0"/>
                <wp:wrapNone/>
                <wp:docPr id="60" name="Text Box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22F72C36" w14:textId="77777777" w:rsidR="009203B6" w:rsidRDefault="000B3AF4" w:rsidP="001B79BA">
                            <w:pPr>
                              <w:tabs>
                                <w:tab w:val="clear" w:pos="567"/>
                                <w:tab w:val="left" w:pos="323"/>
                              </w:tabs>
                              <w:spacing w:line="240" w:lineRule="auto"/>
                              <w:jc w:val="center"/>
                              <w:rPr>
                                <w:sz w:val="12"/>
                              </w:rPr>
                            </w:pPr>
                            <w:r>
                              <w:rPr>
                                <w:sz w:val="12"/>
                              </w:rPr>
                              <w:t>«Clic»</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38" id="Text Box 60" o:spid="_x0000_s1052" type="#_x0000_t202" style="position:absolute;left:0;text-align:left;margin-left:109.5pt;margin-top:51.15pt;width:33.85pt;height:145.7pt;z-index:25170739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TimDCQIAAO4DAAAOAAAAZHJzL2Uyb0RvYy54bWysU9uO2jAQfa/Uf7D8XhIQIIgIqy1bqkrb&#10;bqVtP8A4DrHqeNyxIaFf37ET2F7eqvrBGtszZ2bOHG/u+taws0KvwZZ8Osk5U1ZCpe2x5F+/7N+s&#10;OPNB2EoYsKrkF+X53fb1q03nCjWDBkylkBGI9UXnSt6E4Ios87JRrfATcMrSYw3YikBHPGYVio7Q&#10;W5PN8nyZdYCVQ5DKe7p9GB75NuHXtZLhqa69CsyUnGoLace0H+KebTeiOKJwjZZjGeIfqmiFtpT0&#10;BvUggmAn1H9BtVoieKjDREKbQV1rqVIP1M00/6Ob50Y4lXohcry70eT/H6z8dH52n5GF/i30NMDU&#10;hHePIL95ZmHXCHtU94jQNUpUlHgaKcs654sxNFLtCx9BDt1HqGjI4hQgAfU1tpEV6pMROg3gciNd&#10;9YFJupzP1qv1gjNJT9PVIl/O5ymFKK7RDn14r6Bl0Sg50lATujg/+hCrEcXVJSbzYHS118akAx4P&#10;O4PsLEgA+7RG9N/cjGVdydeL2SIhW4jxSRutDiRQo9uSr/K4BslENt7ZKrkEoc1gUyXGjvRERgZu&#10;Qn/oma5KPlvG4EjXAaoLEYYwCJI+EBkN4A/OOhJjyf33k0DFmflgifSo3KuBV+NwNYSVFFrywNlg&#10;7kJSeOrf3dMw9jrx9JJ5rJFElegbP0BU7a/n5PXyTbc/AQAA//8DAFBLAwQUAAYACAAAACEABOHX&#10;YuAAAAALAQAADwAAAGRycy9kb3ducmV2LnhtbEyPzU7DMBCE70i8g7VI3KjzI7VJiFMVJBBHKEXq&#10;0Y2XOMJeh9hNQ58ecyrH0YxmvqnXszVswtH3jgSkiwQYUutUT52A3fvTXQHMB0lKGkco4Ac9rJvr&#10;q1pWyp3oDadt6FgsIV9JATqEoeLctxqt9As3IEXv041WhijHjqtRnmK5NTxLkiW3sqe4oOWAjxrb&#10;r+3RCihfpg9tHvZOUaHTzf75/P26OwtxezNv7oEFnMMlDH/4ER2ayHRwR1KeGQFZWsYvIRpJlgOL&#10;iaxYroAdBORlvgLe1Pz/h+YXAAD//wMAUEsBAi0AFAAGAAgAAAAhALaDOJL+AAAA4QEAABMAAAAA&#10;AAAAAAAAAAAAAAAAAFtDb250ZW50X1R5cGVzXS54bWxQSwECLQAUAAYACAAAACEAOP0h/9YAAACU&#10;AQAACwAAAAAAAAAAAAAAAAAvAQAAX3JlbHMvLnJlbHNQSwECLQAUAAYACAAAACEAnk4pgwkCAADu&#10;AwAADgAAAAAAAAAAAAAAAAAuAgAAZHJzL2Uyb0RvYy54bWxQSwECLQAUAAYACAAAACEABOHXYuAA&#10;AAALAQAADwAAAAAAAAAAAAAAAABjBAAAZHJzL2Rvd25yZXYueG1sUEsFBgAAAAAEAAQA8wAAAHAF&#10;AAAAAA==&#10;" stroked="f">
                <v:textbox style="mso-fit-shape-to-text:t" inset="0,0,0,0">
                  <w:txbxContent>
                    <w:p w14:paraId="22F72C36" w14:textId="77777777" w:rsidR="009203B6" w:rsidRDefault="000B3AF4" w:rsidP="001B79BA">
                      <w:pPr>
                        <w:tabs>
                          <w:tab w:val="clear" w:pos="567"/>
                          <w:tab w:val="left" w:pos="323"/>
                        </w:tabs>
                        <w:spacing w:line="240" w:lineRule="auto"/>
                        <w:jc w:val="center"/>
                        <w:rPr>
                          <w:sz w:val="12"/>
                        </w:rPr>
                      </w:pPr>
                      <w:r>
                        <w:rPr>
                          <w:sz w:val="12"/>
                        </w:rPr>
                        <w:t>«Clic»</w:t>
                      </w:r>
                    </w:p>
                  </w:txbxContent>
                </v:textbox>
              </v:shape>
            </w:pict>
          </mc:Fallback>
        </mc:AlternateContent>
      </w:r>
      <w:r w:rsidR="004B260A" w:rsidRPr="00FB5D85">
        <w:rPr>
          <w:noProof/>
          <w:color w:val="000000" w:themeColor="text1"/>
          <w:lang w:eastAsia="fr-FR"/>
        </w:rPr>
        <mc:AlternateContent>
          <mc:Choice Requires="wps">
            <w:drawing>
              <wp:anchor distT="45720" distB="45720" distL="114300" distR="114300" simplePos="0" relativeHeight="251711488" behindDoc="0" locked="0" layoutInCell="1" allowOverlap="1" wp14:anchorId="22F72B3A" wp14:editId="22F72B3B">
                <wp:simplePos x="0" y="0"/>
                <wp:positionH relativeFrom="column">
                  <wp:posOffset>1781023</wp:posOffset>
                </wp:positionH>
                <wp:positionV relativeFrom="paragraph">
                  <wp:posOffset>5952</wp:posOffset>
                </wp:positionV>
                <wp:extent cx="580030" cy="1842389"/>
                <wp:effectExtent l="0" t="0" r="0" b="8255"/>
                <wp:wrapNone/>
                <wp:docPr id="61" name="Text Box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0030" cy="1842389"/>
                        </a:xfrm>
                        <a:prstGeom prst="rect">
                          <a:avLst/>
                        </a:prstGeom>
                        <a:solidFill>
                          <a:srgbClr val="FFFFFF"/>
                        </a:solidFill>
                        <a:ln w="9525">
                          <a:noFill/>
                          <a:miter lim="800000"/>
                          <a:headEnd/>
                          <a:tailEnd/>
                        </a:ln>
                      </wps:spPr>
                      <wps:txbx>
                        <w:txbxContent>
                          <w:p w14:paraId="22F72C37" w14:textId="77777777" w:rsidR="009203B6" w:rsidRDefault="000B3AF4" w:rsidP="001B79BA">
                            <w:pPr>
                              <w:tabs>
                                <w:tab w:val="clear" w:pos="567"/>
                                <w:tab w:val="left" w:pos="323"/>
                              </w:tabs>
                              <w:spacing w:line="240" w:lineRule="auto"/>
                              <w:jc w:val="center"/>
                              <w:rPr>
                                <w:sz w:val="14"/>
                              </w:rPr>
                            </w:pPr>
                            <w:r w:rsidRPr="009203B6">
                              <w:rPr>
                                <w:b/>
                                <w:bCs/>
                                <w:sz w:val="14"/>
                                <w:szCs w:val="14"/>
                                <w:highlight w:val="lightGray"/>
                              </w:rPr>
                              <w:t>Maintenir</w:t>
                            </w:r>
                            <w:r w:rsidRPr="009203B6">
                              <w:rPr>
                                <w:sz w:val="14"/>
                                <w:szCs w:val="14"/>
                                <w:highlight w:val="lightGray"/>
                              </w:rPr>
                              <w:t xml:space="preserve"> appuyé pendant 5 secondes.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3A" id="Text Box 61" o:spid="_x0000_s1053" type="#_x0000_t202" style="position:absolute;left:0;text-align:left;margin-left:140.25pt;margin-top:.45pt;width:45.65pt;height:145.05pt;z-index:2517114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e56oCQIAAO4DAAAOAAAAZHJzL2Uyb0RvYy54bWysU9uO0zAQfUfiHyy/06RdCt2o6WrpUoS0&#10;XKRdPsBxnMbC8Zix26R8PWMn7cLyhvCDNfZ4zsycOV7fDJ1hR4Vegy35fJZzpqyEWtt9yb897l6t&#10;OPNB2FoYsKrkJ+X5zebli3XvCrWAFkytkBGI9UXvSt6G4Ios87JVnfAzcMqSswHsRKAj7rMaRU/o&#10;nckWef4m6wFrhyCV93R7Nzr5JuE3jZLhS9N4FZgpOdUW0o5pr+Kebdai2KNwrZZTGeIfquiEtpT0&#10;AnUngmAH1H9BdVoieGjCTEKXQdNoqVIP1M08f9bNQyucSr0QOd5daPL/D1Z+Pj64r8jC8A4GGmBq&#10;wrt7kN89s7Bthd2rW0ToWyVqSjyPlGW988UUGqn2hY8gVf8JahqyOARIQEODXWSF+mSETgM4XUhX&#10;Q2CSLperPL8ijyTXfPV6cbW6TilEcY526MMHBR2LRsmRhprQxfHeh1iNKM5PYjIPRtc7bUw64L7a&#10;GmRHQQLYpTWh//HMWNaX/Hq5WCZkCzE+aaPTgQRqdFdyKpTWKJnIxntbpydBaDPaVImxEz2RkZGb&#10;MFQD03XJF29jcKSrgvpEhCGMgqQPREYL+JOznsRYcv/jIFBxZj5aIj0q92zg2ajOhrCSQkseOBvN&#10;bUgKT/27WxrGTieenjJPNZKoEn3TB4iq/f2cXj19080vAAAA//8DAFBLAwQUAAYACAAAACEANDTT&#10;Pd0AAAAIAQAADwAAAGRycy9kb3ducmV2LnhtbEyPwU7DMBBE70j8g7VI3KidIiANcaqCBOJIS5F6&#10;dOMljojXIXbT0K9nOcFxZ0ZvZ8rl5Dsx4hDbQBqymQKBVAfbUqNh+/Z0lYOIyZA1XSDU8I0RltX5&#10;WWkKG460xnGTGsEQioXR4FLqCylj7dCbOAs9EnsfYfAm8Tk00g7myHDfyblSt9KblviDMz0+Oqw/&#10;NwevYfEyvrvuYRcs5S5b7Z5PX6/bk9aXF9PqHkTCKf2F4bc+V4eKO+3DgWwUnYZ5rm44yjAQbF/f&#10;Zbxkz/oiUyCrUv4fUP0AAAD//wMAUEsBAi0AFAAGAAgAAAAhALaDOJL+AAAA4QEAABMAAAAAAAAA&#10;AAAAAAAAAAAAAFtDb250ZW50X1R5cGVzXS54bWxQSwECLQAUAAYACAAAACEAOP0h/9YAAACUAQAA&#10;CwAAAAAAAAAAAAAAAAAvAQAAX3JlbHMvLnJlbHNQSwECLQAUAAYACAAAACEA8XueqAkCAADuAwAA&#10;DgAAAAAAAAAAAAAAAAAuAgAAZHJzL2Uyb0RvYy54bWxQSwECLQAUAAYACAAAACEANDTTPd0AAAAI&#10;AQAADwAAAAAAAAAAAAAAAABjBAAAZHJzL2Rvd25yZXYueG1sUEsFBgAAAAAEAAQA8wAAAG0FAAAA&#10;AA==&#10;" stroked="f">
                <v:textbox style="mso-fit-shape-to-text:t" inset="0,0,0,0">
                  <w:txbxContent>
                    <w:p w14:paraId="22F72C37" w14:textId="77777777" w:rsidR="009203B6" w:rsidRDefault="000B3AF4" w:rsidP="001B79BA">
                      <w:pPr>
                        <w:tabs>
                          <w:tab w:val="clear" w:pos="567"/>
                          <w:tab w:val="left" w:pos="323"/>
                        </w:tabs>
                        <w:spacing w:line="240" w:lineRule="auto"/>
                        <w:jc w:val="center"/>
                        <w:rPr>
                          <w:sz w:val="14"/>
                        </w:rPr>
                      </w:pPr>
                      <w:r w:rsidRPr="009203B6">
                        <w:rPr>
                          <w:b/>
                          <w:bCs/>
                          <w:sz w:val="14"/>
                          <w:szCs w:val="14"/>
                          <w:highlight w:val="lightGray"/>
                        </w:rPr>
                        <w:t>Maintenir</w:t>
                      </w:r>
                      <w:r w:rsidRPr="009203B6">
                        <w:rPr>
                          <w:sz w:val="14"/>
                          <w:szCs w:val="14"/>
                          <w:highlight w:val="lightGray"/>
                        </w:rPr>
                        <w:t xml:space="preserve"> appuyé pendant 5 secondes.</w:t>
                      </w:r>
                    </w:p>
                  </w:txbxContent>
                </v:textbox>
              </v:shape>
            </w:pict>
          </mc:Fallback>
        </mc:AlternateContent>
      </w:r>
      <w:r w:rsidR="004B260A" w:rsidRPr="00FB5D85">
        <w:rPr>
          <w:noProof/>
          <w:color w:val="000000" w:themeColor="text1"/>
          <w:lang w:eastAsia="fr-FR"/>
        </w:rPr>
        <mc:AlternateContent>
          <mc:Choice Requires="wps">
            <w:drawing>
              <wp:anchor distT="45720" distB="45720" distL="114300" distR="114300" simplePos="0" relativeHeight="251705344" behindDoc="0" locked="0" layoutInCell="1" allowOverlap="1" wp14:anchorId="22F72B3C" wp14:editId="22F72B3D">
                <wp:simplePos x="0" y="0"/>
                <wp:positionH relativeFrom="column">
                  <wp:posOffset>948842</wp:posOffset>
                </wp:positionH>
                <wp:positionV relativeFrom="paragraph">
                  <wp:posOffset>6113</wp:posOffset>
                </wp:positionV>
                <wp:extent cx="593677" cy="1844294"/>
                <wp:effectExtent l="0" t="0" r="0" b="6350"/>
                <wp:wrapNone/>
                <wp:docPr id="2099501633" name="Text Box 20995016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22F72C38" w14:textId="77777777" w:rsidR="009203B6" w:rsidRPr="00156DA3" w:rsidRDefault="000B3AF4" w:rsidP="001B79BA">
                            <w:pPr>
                              <w:tabs>
                                <w:tab w:val="clear" w:pos="567"/>
                                <w:tab w:val="left" w:pos="323"/>
                              </w:tabs>
                              <w:spacing w:line="240" w:lineRule="auto"/>
                              <w:jc w:val="center"/>
                              <w:rPr>
                                <w:sz w:val="12"/>
                              </w:rPr>
                            </w:pPr>
                            <w:r w:rsidRPr="009203B6">
                              <w:rPr>
                                <w:b/>
                                <w:bCs/>
                                <w:sz w:val="12"/>
                                <w:highlight w:val="lightGray"/>
                              </w:rPr>
                              <w:t>Appuyer</w:t>
                            </w:r>
                            <w:r w:rsidRPr="009203B6">
                              <w:rPr>
                                <w:sz w:val="12"/>
                                <w:highlight w:val="lightGray"/>
                              </w:rPr>
                              <w:t xml:space="preserve"> sur la peau pour commencer.</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3C" id="Text Box 2099501633" o:spid="_x0000_s1054" type="#_x0000_t202" style="position:absolute;left:0;text-align:left;margin-left:74.7pt;margin-top:.5pt;width:46.75pt;height:145.2pt;z-index:25170534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Sn4Cg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Cj5fxeBIVwnVmQhDGARJH4iMBvAHZx2JseD++1Gg4sy8t0R6VO7FwItRXgxhJYUWPHA2&#10;mLuQFJ76d/c0jL1OPD1nHmskUSX6xg8QVfvrOXk9f9PtTwAAAP//AwBQSwMEFAAGAAgAAAAhANDN&#10;jhjcAAAACQEAAA8AAABkcnMvZG93bnJldi54bWxMT8tOwzAQvCPxD9YicaNOogg1IU5VkEAcoRSp&#10;RzfexlHjdYjdNPTrWU5wm9GM5lGtZteLCcfQeVKQLhIQSI03HbUKth/Pd0sQIWoyuveECr4xwKq+&#10;vqp0afyZ3nHaxFZwCIVSK7AxDqWUobHodFj4AYm1gx+djkzHVppRnznc9TJLknvpdEfcYPWATxab&#10;4+bkFBSv06ftH3fe0NKm693L5ette1Hq9mZeP4CIOMc/M/zO5+lQ86a9P5EJomeeFzlbGfAl1rM8&#10;K0DsGRRpDrKu5P8H9Q8AAAD//wMAUEsBAi0AFAAGAAgAAAAhALaDOJL+AAAA4QEAABMAAAAAAAAA&#10;AAAAAAAAAAAAAFtDb250ZW50X1R5cGVzXS54bWxQSwECLQAUAAYACAAAACEAOP0h/9YAAACUAQAA&#10;CwAAAAAAAAAAAAAAAAAvAQAAX3JlbHMvLnJlbHNQSwECLQAUAAYACAAAACEA//Ep+AoCAADuAwAA&#10;DgAAAAAAAAAAAAAAAAAuAgAAZHJzL2Uyb0RvYy54bWxQSwECLQAUAAYACAAAACEA0M2OGNwAAAAJ&#10;AQAADwAAAAAAAAAAAAAAAABkBAAAZHJzL2Rvd25yZXYueG1sUEsFBgAAAAAEAAQA8wAAAG0FAAAA&#10;AA==&#10;" stroked="f">
                <v:textbox style="mso-fit-shape-to-text:t" inset="0,0,0,0">
                  <w:txbxContent>
                    <w:p w14:paraId="22F72C38" w14:textId="77777777" w:rsidR="009203B6" w:rsidRPr="00156DA3" w:rsidRDefault="000B3AF4" w:rsidP="001B79BA">
                      <w:pPr>
                        <w:tabs>
                          <w:tab w:val="clear" w:pos="567"/>
                          <w:tab w:val="left" w:pos="323"/>
                        </w:tabs>
                        <w:spacing w:line="240" w:lineRule="auto"/>
                        <w:jc w:val="center"/>
                        <w:rPr>
                          <w:sz w:val="12"/>
                        </w:rPr>
                      </w:pPr>
                      <w:r w:rsidRPr="009203B6">
                        <w:rPr>
                          <w:b/>
                          <w:bCs/>
                          <w:sz w:val="12"/>
                          <w:highlight w:val="lightGray"/>
                        </w:rPr>
                        <w:t>Appuyer</w:t>
                      </w:r>
                      <w:r w:rsidRPr="009203B6">
                        <w:rPr>
                          <w:sz w:val="12"/>
                          <w:highlight w:val="lightGray"/>
                        </w:rPr>
                        <w:t xml:space="preserve"> sur la peau pour commencer.</w:t>
                      </w:r>
                    </w:p>
                  </w:txbxContent>
                </v:textbox>
              </v:shape>
            </w:pict>
          </mc:Fallback>
        </mc:AlternateContent>
      </w:r>
      <w:r w:rsidR="004B260A" w:rsidRPr="00FB5D85">
        <w:rPr>
          <w:color w:val="000000" w:themeColor="text1"/>
        </w:rPr>
        <w:t xml:space="preserve"> </w:t>
      </w:r>
      <w:r w:rsidR="004B260A" w:rsidRPr="00FB5D85">
        <w:rPr>
          <w:noProof/>
          <w:lang w:eastAsia="fr-FR"/>
        </w:rPr>
        <w:drawing>
          <wp:inline distT="0" distB="0" distL="0" distR="0" wp14:anchorId="22F72B3E" wp14:editId="22F72B3F">
            <wp:extent cx="2083455" cy="1035050"/>
            <wp:effectExtent l="0" t="0" r="0" b="0"/>
            <wp:docPr id="2099501641" name="Picture 20995016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8889078" name=""/>
                    <pic:cNvPicPr/>
                  </pic:nvPicPr>
                  <pic:blipFill>
                    <a:blip r:embed="rId13"/>
                    <a:srcRect b="2053"/>
                    <a:stretch>
                      <a:fillRect/>
                    </a:stretch>
                  </pic:blipFill>
                  <pic:spPr bwMode="auto">
                    <a:xfrm>
                      <a:off x="0" y="0"/>
                      <a:ext cx="2085553" cy="1036092"/>
                    </a:xfrm>
                    <a:prstGeom prst="rect">
                      <a:avLst/>
                    </a:prstGeom>
                    <a:ln>
                      <a:noFill/>
                    </a:ln>
                    <a:extLst>
                      <a:ext uri="{53640926-AAD7-44D8-BBD7-CCE9431645EC}">
                        <a14:shadowObscured xmlns:a14="http://schemas.microsoft.com/office/drawing/2010/main"/>
                      </a:ext>
                    </a:extLst>
                  </pic:spPr>
                </pic:pic>
              </a:graphicData>
            </a:graphic>
          </wp:inline>
        </w:drawing>
      </w:r>
    </w:p>
    <w:p w14:paraId="22F7258E" w14:textId="77777777" w:rsidR="00AA16B2" w:rsidRPr="00FB5D85" w:rsidRDefault="000B3AF4" w:rsidP="009B23D3">
      <w:pPr>
        <w:pStyle w:val="ListParagraph"/>
        <w:numPr>
          <w:ilvl w:val="1"/>
          <w:numId w:val="12"/>
        </w:numPr>
        <w:spacing w:line="240" w:lineRule="auto"/>
        <w:rPr>
          <w:noProof/>
          <w:szCs w:val="22"/>
        </w:rPr>
      </w:pPr>
      <w:r w:rsidRPr="00FB5D85">
        <w:rPr>
          <w:b/>
          <w:bCs/>
          <w:szCs w:val="22"/>
        </w:rPr>
        <w:t xml:space="preserve"> </w:t>
      </w:r>
      <w:r w:rsidRPr="00FB5D85">
        <w:t>Retirer le stylo du site d’injection à la verticale.</w:t>
      </w:r>
    </w:p>
    <w:p w14:paraId="22F7258F" w14:textId="77777777" w:rsidR="00AA16B2" w:rsidRPr="00FB5D85" w:rsidRDefault="00AA16B2" w:rsidP="00AA16B2">
      <w:pPr>
        <w:pStyle w:val="ListParagraph"/>
        <w:spacing w:line="240" w:lineRule="auto"/>
        <w:ind w:left="1440"/>
        <w:rPr>
          <w:noProof/>
          <w:szCs w:val="22"/>
        </w:rPr>
      </w:pPr>
    </w:p>
    <w:p w14:paraId="22F72590" w14:textId="77777777" w:rsidR="00AA16B2" w:rsidRPr="00FB5D85" w:rsidRDefault="000B3AF4" w:rsidP="009B23D3">
      <w:pPr>
        <w:pStyle w:val="ListParagraph"/>
        <w:numPr>
          <w:ilvl w:val="0"/>
          <w:numId w:val="12"/>
        </w:numPr>
        <w:spacing w:line="240" w:lineRule="auto"/>
        <w:rPr>
          <w:noProof/>
          <w:szCs w:val="22"/>
        </w:rPr>
      </w:pPr>
      <w:r w:rsidRPr="00FB5D85">
        <w:t>Aider</w:t>
      </w:r>
    </w:p>
    <w:p w14:paraId="22F72591" w14:textId="77777777" w:rsidR="00AA16B2" w:rsidRPr="00FB5D85" w:rsidRDefault="000B3AF4" w:rsidP="009B23D3">
      <w:pPr>
        <w:pStyle w:val="ListParagraph"/>
        <w:numPr>
          <w:ilvl w:val="1"/>
          <w:numId w:val="12"/>
        </w:numPr>
        <w:spacing w:line="240" w:lineRule="auto"/>
        <w:rPr>
          <w:noProof/>
          <w:szCs w:val="22"/>
        </w:rPr>
      </w:pPr>
      <w:r w:rsidRPr="00FB5D85">
        <w:t>Mettre le patient sur le flanc.</w:t>
      </w:r>
    </w:p>
    <w:p w14:paraId="22F72592" w14:textId="77777777" w:rsidR="00AA16B2" w:rsidRPr="00FB5D85" w:rsidRDefault="000B3AF4" w:rsidP="009B23D3">
      <w:pPr>
        <w:pStyle w:val="ListParagraph"/>
        <w:numPr>
          <w:ilvl w:val="1"/>
          <w:numId w:val="12"/>
        </w:numPr>
        <w:spacing w:line="240" w:lineRule="auto"/>
        <w:rPr>
          <w:noProof/>
          <w:szCs w:val="22"/>
        </w:rPr>
      </w:pPr>
      <w:r w:rsidRPr="00FB5D85">
        <w:t>Appeler les secours</w:t>
      </w:r>
    </w:p>
    <w:p w14:paraId="22F72593" w14:textId="77777777" w:rsidR="00AA16B2" w:rsidRPr="00FB5D85" w:rsidRDefault="00AA16B2" w:rsidP="00AA16B2">
      <w:pPr>
        <w:pStyle w:val="ListParagraph"/>
        <w:spacing w:line="240" w:lineRule="auto"/>
        <w:ind w:left="1440"/>
        <w:rPr>
          <w:noProof/>
          <w:color w:val="000000" w:themeColor="text1"/>
          <w:szCs w:val="22"/>
        </w:rPr>
      </w:pPr>
    </w:p>
    <w:p w14:paraId="22F72594" w14:textId="77777777" w:rsidR="00AA16B2" w:rsidRPr="00FB5D85" w:rsidRDefault="000B3AF4" w:rsidP="00AA16B2">
      <w:pPr>
        <w:pStyle w:val="ListParagraph"/>
        <w:spacing w:line="240" w:lineRule="auto"/>
        <w:ind w:left="1440"/>
        <w:rPr>
          <w:noProof/>
          <w:color w:val="000000" w:themeColor="text1"/>
          <w:szCs w:val="22"/>
        </w:rPr>
      </w:pPr>
      <w:r w:rsidRPr="00FB5D85">
        <w:rPr>
          <w:noProof/>
          <w:color w:val="000000" w:themeColor="text1"/>
          <w:lang w:eastAsia="fr-FR"/>
        </w:rPr>
        <mc:AlternateContent>
          <mc:Choice Requires="wps">
            <w:drawing>
              <wp:anchor distT="45720" distB="45720" distL="114300" distR="114300" simplePos="0" relativeHeight="251717632" behindDoc="0" locked="0" layoutInCell="1" allowOverlap="1" wp14:anchorId="22F72B40" wp14:editId="22F72B41">
                <wp:simplePos x="0" y="0"/>
                <wp:positionH relativeFrom="margin">
                  <wp:posOffset>909749</wp:posOffset>
                </wp:positionH>
                <wp:positionV relativeFrom="paragraph">
                  <wp:posOffset>20955</wp:posOffset>
                </wp:positionV>
                <wp:extent cx="900752" cy="1842389"/>
                <wp:effectExtent l="0" t="0" r="0" b="8255"/>
                <wp:wrapNone/>
                <wp:docPr id="2099501634" name="Text Box 20995016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00752" cy="1842389"/>
                        </a:xfrm>
                        <a:prstGeom prst="rect">
                          <a:avLst/>
                        </a:prstGeom>
                        <a:solidFill>
                          <a:srgbClr val="FFFFFF"/>
                        </a:solidFill>
                        <a:ln w="9525">
                          <a:noFill/>
                          <a:miter lim="800000"/>
                          <a:headEnd/>
                          <a:tailEnd/>
                        </a:ln>
                      </wps:spPr>
                      <wps:txbx>
                        <w:txbxContent>
                          <w:p w14:paraId="22F72C39" w14:textId="77777777" w:rsidR="009203B6" w:rsidRPr="00156DA3" w:rsidRDefault="000B3AF4" w:rsidP="001B79BA">
                            <w:pPr>
                              <w:tabs>
                                <w:tab w:val="clear" w:pos="567"/>
                                <w:tab w:val="left" w:pos="323"/>
                              </w:tabs>
                              <w:spacing w:line="240" w:lineRule="auto"/>
                              <w:rPr>
                                <w:sz w:val="14"/>
                                <w:szCs w:val="14"/>
                              </w:rPr>
                            </w:pPr>
                            <w:r w:rsidRPr="009203B6">
                              <w:rPr>
                                <w:sz w:val="14"/>
                                <w:szCs w:val="14"/>
                                <w:highlight w:val="lightGray"/>
                              </w:rPr>
                              <w:t>Mettre le patient sur le flanc. Appeler les secours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40" id="Text Box 2099501634" o:spid="_x0000_s1055" type="#_x0000_t202" style="position:absolute;left:0;text-align:left;margin-left:71.65pt;margin-top:1.65pt;width:70.95pt;height:145.05pt;z-index:25171763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SDjCAIAAO4DAAAOAAAAZHJzL2Uyb0RvYy54bWysU9uO0zAQfUfiHyy/06SBQjdqulq6FCEt&#10;F2nhAxzHaSwcjxm7TZav37GTdrm8Ifxgje2ZMzNnjjfXY2/YSaHXYCu+XOScKSuh0fZQ8W9f9y/W&#10;nPkgbCMMWFXxB+X59fb5s83gSlVAB6ZRyAjE+nJwFe9CcGWWedmpXvgFOGXpsQXsRaAjHrIGxUDo&#10;vcmKPH+dDYCNQ5DKe7q9nR75NuG3rZLhc9t6FZipONUW0o5pr+OebTeiPKBwnZZzGeIfquiFtpT0&#10;AnUrgmBH1H9B9VoieGjDQkKfQdtqqVIP1M0y/6Ob+044lXohcry70OT/H6z8dLp3X5CF8S2MNMDU&#10;hHd3IL97ZmHXCXtQN4gwdEo0lHgZKcsG58s5NFLtSx9B6uEjNDRkcQyQgMYW+8gK9ckInQbwcCFd&#10;jYFJurzK8zergjNJT8v1q+Ll+iqlEOU52qEP7xX0LBoVRxpqQhenOx9iNaI8u8RkHoxu9tqYdMBD&#10;vTPIToIEsE9rRv/NzVg2UCmrYpWQLcT4pI1eBxKo0X3F13lck2QiG+9sk1yC0GayqRJjZ3oiIxM3&#10;YaxHppuKF6mzSFcNzQMRhjAJkj4QGR3gT84GEmPF/Y+jQMWZ+WCJ9Kjcs4Fnoz4bwkoKrXjgbDJ3&#10;ISk89e9uaBh7nXh6yjzXSKJK9M0fIKr213Pyevqm20cAAAD//wMAUEsDBBQABgAIAAAAIQC6o8Aq&#10;3gAAAAkBAAAPAAAAZHJzL2Rvd25yZXYueG1sTI9BT8MwDIXvSPyHyEjcWLp2oK40nQYSiCOMIe2Y&#10;NaapaJzSZF3Zr8c7wcl+ek/Pn8vV5Dox4hBaTwrmswQEUu1NS42C7fvTTQ4iRE1Gd55QwQ8GWFWX&#10;F6UujD/SG46b2AguoVBoBTbGvpAy1BadDjPfI7H36QenI8uhkWbQRy53nUyT5E463RJfsLrHR4v1&#10;1+bgFCxfxg/bPey8odzO17vn0/fr9qTU9dW0vgcRcYp/YTjjMzpUzLT3BzJBdKwXWcZRBefBfprf&#10;piD2vCyzBciqlP8/qH4BAAD//wMAUEsBAi0AFAAGAAgAAAAhALaDOJL+AAAA4QEAABMAAAAAAAAA&#10;AAAAAAAAAAAAAFtDb250ZW50X1R5cGVzXS54bWxQSwECLQAUAAYACAAAACEAOP0h/9YAAACUAQAA&#10;CwAAAAAAAAAAAAAAAAAvAQAAX3JlbHMvLnJlbHNQSwECLQAUAAYACAAAACEAmgUg4wgCAADuAwAA&#10;DgAAAAAAAAAAAAAAAAAuAgAAZHJzL2Uyb0RvYy54bWxQSwECLQAUAAYACAAAACEAuqPAKt4AAAAJ&#10;AQAADwAAAAAAAAAAAAAAAABiBAAAZHJzL2Rvd25yZXYueG1sUEsFBgAAAAAEAAQA8wAAAG0FAAAA&#10;AA==&#10;" stroked="f">
                <v:textbox style="mso-fit-shape-to-text:t" inset="0,0,0,0">
                  <w:txbxContent>
                    <w:p w14:paraId="22F72C39" w14:textId="77777777" w:rsidR="009203B6" w:rsidRPr="00156DA3" w:rsidRDefault="000B3AF4" w:rsidP="001B79BA">
                      <w:pPr>
                        <w:tabs>
                          <w:tab w:val="clear" w:pos="567"/>
                          <w:tab w:val="left" w:pos="323"/>
                        </w:tabs>
                        <w:spacing w:line="240" w:lineRule="auto"/>
                        <w:rPr>
                          <w:sz w:val="14"/>
                          <w:szCs w:val="14"/>
                        </w:rPr>
                      </w:pPr>
                      <w:r w:rsidRPr="009203B6">
                        <w:rPr>
                          <w:sz w:val="14"/>
                          <w:szCs w:val="14"/>
                          <w:highlight w:val="lightGray"/>
                        </w:rPr>
                        <w:t>Mettre le patient sur le flanc. Appeler les secours</w:t>
                      </w:r>
                    </w:p>
                  </w:txbxContent>
                </v:textbox>
                <w10:wrap anchorx="margin"/>
              </v:shape>
            </w:pict>
          </mc:Fallback>
        </mc:AlternateContent>
      </w:r>
      <w:r w:rsidRPr="00FB5D85">
        <w:rPr>
          <w:noProof/>
          <w:color w:val="000000" w:themeColor="text1"/>
          <w:lang w:eastAsia="fr-FR"/>
        </w:rPr>
        <w:drawing>
          <wp:inline distT="0" distB="0" distL="0" distR="0" wp14:anchorId="22F72B42" wp14:editId="22F72B43">
            <wp:extent cx="988729" cy="1060450"/>
            <wp:effectExtent l="0" t="0" r="1905" b="6350"/>
            <wp:docPr id="2099501642" name="Picture 20995016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656488" name=""/>
                    <pic:cNvPicPr/>
                  </pic:nvPicPr>
                  <pic:blipFill>
                    <a:blip r:embed="rId16"/>
                    <a:stretch>
                      <a:fillRect/>
                    </a:stretch>
                  </pic:blipFill>
                  <pic:spPr>
                    <a:xfrm>
                      <a:off x="0" y="0"/>
                      <a:ext cx="992637" cy="1064642"/>
                    </a:xfrm>
                    <a:prstGeom prst="rect">
                      <a:avLst/>
                    </a:prstGeom>
                  </pic:spPr>
                </pic:pic>
              </a:graphicData>
            </a:graphic>
          </wp:inline>
        </w:drawing>
      </w:r>
    </w:p>
    <w:p w14:paraId="22F72595" w14:textId="77777777" w:rsidR="00AA16B2" w:rsidRPr="00FB5D85" w:rsidRDefault="000B3AF4" w:rsidP="009B23D3">
      <w:pPr>
        <w:pStyle w:val="ListParagraph"/>
        <w:numPr>
          <w:ilvl w:val="1"/>
          <w:numId w:val="9"/>
        </w:numPr>
        <w:spacing w:line="240" w:lineRule="auto"/>
        <w:ind w:left="1080"/>
        <w:rPr>
          <w:noProof/>
          <w:color w:val="000000" w:themeColor="text1"/>
          <w:szCs w:val="22"/>
        </w:rPr>
      </w:pPr>
      <w:r w:rsidRPr="00FB5D85">
        <w:t>Après l’injection, le protège-aiguille jaune se bloquera sur l’aiguille.</w:t>
      </w:r>
    </w:p>
    <w:p w14:paraId="22F72596" w14:textId="77777777" w:rsidR="00AA16B2" w:rsidRPr="00FB5D85" w:rsidRDefault="00AA16B2" w:rsidP="00AA16B2">
      <w:pPr>
        <w:pStyle w:val="ListParagraph"/>
        <w:spacing w:line="240" w:lineRule="auto"/>
        <w:ind w:left="1080"/>
        <w:rPr>
          <w:noProof/>
          <w:color w:val="000000" w:themeColor="text1"/>
          <w:szCs w:val="22"/>
        </w:rPr>
      </w:pPr>
    </w:p>
    <w:p w14:paraId="22F72597" w14:textId="77777777" w:rsidR="00AA16B2" w:rsidRPr="00FB5D85" w:rsidRDefault="000B3AF4" w:rsidP="00AA16B2">
      <w:pPr>
        <w:pStyle w:val="ListParagraph"/>
        <w:spacing w:line="240" w:lineRule="auto"/>
        <w:ind w:left="1080"/>
        <w:rPr>
          <w:noProof/>
          <w:color w:val="000000" w:themeColor="text1"/>
        </w:rPr>
      </w:pPr>
      <w:r w:rsidRPr="00FB5D85">
        <w:rPr>
          <w:noProof/>
          <w:color w:val="000000" w:themeColor="text1"/>
          <w:lang w:eastAsia="fr-FR"/>
        </w:rPr>
        <mc:AlternateContent>
          <mc:Choice Requires="wps">
            <w:drawing>
              <wp:anchor distT="45720" distB="45720" distL="114300" distR="114300" simplePos="0" relativeHeight="251723776" behindDoc="0" locked="0" layoutInCell="1" allowOverlap="1" wp14:anchorId="22F72B44" wp14:editId="22F72B45">
                <wp:simplePos x="0" y="0"/>
                <wp:positionH relativeFrom="margin">
                  <wp:posOffset>4161790</wp:posOffset>
                </wp:positionH>
                <wp:positionV relativeFrom="paragraph">
                  <wp:posOffset>101603</wp:posOffset>
                </wp:positionV>
                <wp:extent cx="334010" cy="1850644"/>
                <wp:effectExtent l="0" t="0" r="8890" b="0"/>
                <wp:wrapNone/>
                <wp:docPr id="2099501645" name="Text Box 20995016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4010" cy="1850644"/>
                        </a:xfrm>
                        <a:prstGeom prst="rect">
                          <a:avLst/>
                        </a:prstGeom>
                        <a:solidFill>
                          <a:srgbClr val="FFFFFF"/>
                        </a:solidFill>
                        <a:ln w="9525">
                          <a:noFill/>
                          <a:miter lim="800000"/>
                          <a:headEnd/>
                          <a:tailEnd/>
                        </a:ln>
                      </wps:spPr>
                      <wps:txbx>
                        <w:txbxContent>
                          <w:p w14:paraId="22F72C3A" w14:textId="77777777" w:rsidR="009203B6" w:rsidRDefault="000B3AF4" w:rsidP="001B79BA">
                            <w:pPr>
                              <w:tabs>
                                <w:tab w:val="clear" w:pos="567"/>
                                <w:tab w:val="left" w:pos="292"/>
                              </w:tabs>
                              <w:spacing w:line="240" w:lineRule="auto"/>
                              <w:rPr>
                                <w:b/>
                                <w:bCs/>
                                <w:color w:val="002060"/>
                                <w:sz w:val="13"/>
                                <w:szCs w:val="13"/>
                              </w:rPr>
                            </w:pPr>
                            <w:r>
                              <w:rPr>
                                <w:b/>
                                <w:bCs/>
                                <w:color w:val="002060"/>
                                <w:sz w:val="13"/>
                                <w:szCs w:val="13"/>
                              </w:rPr>
                              <w:t>Ogluo</w:t>
                            </w:r>
                            <w:r>
                              <w:rPr>
                                <w:b/>
                                <w:bCs/>
                                <w:color w:val="002060"/>
                                <w:sz w:val="11"/>
                                <w:szCs w:val="11"/>
                                <w:vertAlign w:val="superscript"/>
                              </w:rPr>
                              <w:t>TM</w:t>
                            </w:r>
                          </w:p>
                          <w:p w14:paraId="22F72C3B" w14:textId="77777777" w:rsidR="009203B6" w:rsidRPr="00B75431" w:rsidRDefault="000B3AF4" w:rsidP="001B79BA">
                            <w:pPr>
                              <w:tabs>
                                <w:tab w:val="clear" w:pos="567"/>
                                <w:tab w:val="left" w:pos="292"/>
                              </w:tabs>
                              <w:spacing w:line="240" w:lineRule="auto"/>
                              <w:rPr>
                                <w:b/>
                                <w:bCs/>
                                <w:color w:val="002060"/>
                                <w:sz w:val="13"/>
                                <w:szCs w:val="13"/>
                              </w:rPr>
                            </w:pPr>
                            <w:r>
                              <w:rPr>
                                <w:b/>
                                <w:bCs/>
                                <w:color w:val="002060"/>
                                <w:sz w:val="13"/>
                                <w:szCs w:val="13"/>
                              </w:rPr>
                              <w:t>Injection</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44" id="Text Box 2099501645" o:spid="_x0000_s1056" type="#_x0000_t202" style="position:absolute;left:0;text-align:left;margin-left:327.7pt;margin-top:8pt;width:26.3pt;height:145.7pt;z-index:25172377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UTFyBwIAAO4DAAAOAAAAZHJzL2Uyb0RvYy54bWysU9uO2yAQfa/Uf0C8N3ayySq14qy22aaq&#10;tL1I234AxjhGxQwdSOz06ztgJ9vLW1U/oMEwZ+acOWzuhs6wk0KvwZZ8Pss5U1ZCre2h5F+/7F+t&#10;OfNB2FoYsKrkZ+X53fbli03vCrWAFkytkBGI9UXvSt6G4Ios87JVnfAzcMrSYQPYiUBbPGQ1ip7Q&#10;O5Mt8vw26wFrhyCV9/T3YTzk24TfNEqGT03jVWCm5NRbSCumtYprtt2I4oDCtVpObYh/6KIT2lLR&#10;K9SDCIIdUf8F1WmJ4KEJMwldBk2jpUociM08/4PNUyucSlxIHO+uMvn/Bys/np7cZ2RheAMDDTCR&#10;8O4R5DfPLOxaYQ/qHhH6VomaCs+jZFnvfDGlRql94SNI1X+AmoYsjgES0NBgF1UhnozQaQDnq+hq&#10;CEzSz5ubJTHnTNLRfL3Kb5fLVEIUl2yHPrxT0LEYlBxpqAldnB59iN2I4nIlFvNgdL3XxqQNHqqd&#10;QXYSZIB9+ib0364Zy/qSv14tVgnZQsxP3uh0IIMa3ZV8ncdvtExU462t05UgtBlj6sTYSZ6oyKhN&#10;GKqB6ZqopuQoVwX1mQRDGA1JD4iCFvAHZz2ZseT++1Gg4sy8tyR6dO4lwEtQXQJhJaWWPHA2hruQ&#10;HJ74u3saxl4nnZ4rTz2SqZJ80wOIrv11n249P9PtTwAAAP//AwBQSwMEFAAGAAgAAAAhAKxgambg&#10;AAAACgEAAA8AAABkcnMvZG93bnJldi54bWxMj8FOwzAQRO9I/IO1SNyoXWjTEOJUBQnUI5Qi9ejG&#10;Jo6w1yF207Rfz3KC247maXamXI7escH0sQ0oYToRwAzWQbfYSNi+P9/kwGJSqJULaCScTIRldXlR&#10;qkKHI76ZYZMaRiEYCyXBptQVnMfaGq/iJHQGyfsMvVeJZN9w3asjhXvHb4XIuFct0gerOvNkTf21&#10;OXgJ9+vhw7rHXdCY2+lq93L+ft2epby+GlcPwJIZ0x8Mv/WpOlTUaR8OqCNzErL5fEYoGRltImAh&#10;cjr2Eu7EYga8Kvn/CdUPAAAA//8DAFBLAQItABQABgAIAAAAIQC2gziS/gAAAOEBAAATAAAAAAAA&#10;AAAAAAAAAAAAAABbQ29udGVudF9UeXBlc10ueG1sUEsBAi0AFAAGAAgAAAAhADj9If/WAAAAlAEA&#10;AAsAAAAAAAAAAAAAAAAALwEAAF9yZWxzLy5yZWxzUEsBAi0AFAAGAAgAAAAhAMVRMXIHAgAA7gMA&#10;AA4AAAAAAAAAAAAAAAAALgIAAGRycy9lMm9Eb2MueG1sUEsBAi0AFAAGAAgAAAAhAKxgambgAAAA&#10;CgEAAA8AAAAAAAAAAAAAAAAAYQQAAGRycy9kb3ducmV2LnhtbFBLBQYAAAAABAAEAPMAAABuBQAA&#10;AAA=&#10;" stroked="f">
                <v:textbox style="mso-fit-shape-to-text:t" inset="0,0,0,0">
                  <w:txbxContent>
                    <w:p w14:paraId="22F72C3A" w14:textId="77777777" w:rsidR="009203B6" w:rsidRDefault="000B3AF4" w:rsidP="001B79BA">
                      <w:pPr>
                        <w:tabs>
                          <w:tab w:val="clear" w:pos="567"/>
                          <w:tab w:val="left" w:pos="292"/>
                        </w:tabs>
                        <w:spacing w:line="240" w:lineRule="auto"/>
                        <w:rPr>
                          <w:b/>
                          <w:bCs/>
                          <w:color w:val="002060"/>
                          <w:sz w:val="13"/>
                          <w:szCs w:val="13"/>
                        </w:rPr>
                      </w:pPr>
                      <w:r>
                        <w:rPr>
                          <w:b/>
                          <w:bCs/>
                          <w:color w:val="002060"/>
                          <w:sz w:val="13"/>
                          <w:szCs w:val="13"/>
                        </w:rPr>
                        <w:t>Ogluo</w:t>
                      </w:r>
                      <w:r>
                        <w:rPr>
                          <w:b/>
                          <w:bCs/>
                          <w:color w:val="002060"/>
                          <w:sz w:val="11"/>
                          <w:szCs w:val="11"/>
                          <w:vertAlign w:val="superscript"/>
                        </w:rPr>
                        <w:t>TM</w:t>
                      </w:r>
                    </w:p>
                    <w:p w14:paraId="22F72C3B" w14:textId="77777777" w:rsidR="009203B6" w:rsidRPr="00B75431" w:rsidRDefault="000B3AF4" w:rsidP="001B79BA">
                      <w:pPr>
                        <w:tabs>
                          <w:tab w:val="clear" w:pos="567"/>
                          <w:tab w:val="left" w:pos="292"/>
                        </w:tabs>
                        <w:spacing w:line="240" w:lineRule="auto"/>
                        <w:rPr>
                          <w:b/>
                          <w:bCs/>
                          <w:color w:val="002060"/>
                          <w:sz w:val="13"/>
                          <w:szCs w:val="13"/>
                        </w:rPr>
                      </w:pPr>
                      <w:r>
                        <w:rPr>
                          <w:b/>
                          <w:bCs/>
                          <w:color w:val="002060"/>
                          <w:sz w:val="13"/>
                          <w:szCs w:val="13"/>
                        </w:rPr>
                        <w:t>Injection</w:t>
                      </w:r>
                    </w:p>
                  </w:txbxContent>
                </v:textbox>
                <w10:wrap anchorx="margin"/>
              </v:shape>
            </w:pict>
          </mc:Fallback>
        </mc:AlternateContent>
      </w:r>
      <w:r w:rsidRPr="00FB5D85">
        <w:rPr>
          <w:noProof/>
          <w:color w:val="000000" w:themeColor="text1"/>
          <w:lang w:eastAsia="fr-FR"/>
        </w:rPr>
        <mc:AlternateContent>
          <mc:Choice Requires="wps">
            <w:drawing>
              <wp:anchor distT="45720" distB="45720" distL="114300" distR="114300" simplePos="0" relativeHeight="251725824" behindDoc="0" locked="0" layoutInCell="1" allowOverlap="1" wp14:anchorId="22F72B46" wp14:editId="22F72B47">
                <wp:simplePos x="0" y="0"/>
                <wp:positionH relativeFrom="margin">
                  <wp:posOffset>4502491</wp:posOffset>
                </wp:positionH>
                <wp:positionV relativeFrom="paragraph">
                  <wp:posOffset>110405</wp:posOffset>
                </wp:positionV>
                <wp:extent cx="266132" cy="1847469"/>
                <wp:effectExtent l="0" t="0" r="635" b="3175"/>
                <wp:wrapNone/>
                <wp:docPr id="2099501646" name="Text Box 20995016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6132" cy="1847469"/>
                        </a:xfrm>
                        <a:prstGeom prst="rect">
                          <a:avLst/>
                        </a:prstGeom>
                        <a:solidFill>
                          <a:srgbClr val="002060"/>
                        </a:solidFill>
                        <a:ln w="9525">
                          <a:noFill/>
                          <a:miter lim="800000"/>
                          <a:headEnd/>
                          <a:tailEnd/>
                        </a:ln>
                      </wps:spPr>
                      <wps:txbx>
                        <w:txbxContent>
                          <w:p w14:paraId="22F72C3C" w14:textId="77777777" w:rsidR="009203B6" w:rsidRDefault="000B3AF4" w:rsidP="001B79BA">
                            <w:pPr>
                              <w:tabs>
                                <w:tab w:val="clear" w:pos="567"/>
                                <w:tab w:val="left" w:pos="323"/>
                              </w:tabs>
                              <w:spacing w:line="240" w:lineRule="auto"/>
                              <w:rPr>
                                <w:b/>
                                <w:color w:val="FFFFFF" w:themeColor="background1"/>
                                <w:sz w:val="14"/>
                              </w:rPr>
                            </w:pPr>
                            <w:r>
                              <w:rPr>
                                <w:b/>
                                <w:bCs/>
                                <w:color w:val="FFFFFF"/>
                                <w:sz w:val="14"/>
                                <w:szCs w:val="14"/>
                              </w:rPr>
                              <w:t>1 mg</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46" id="Text Box 2099501646" o:spid="_x0000_s1057" type="#_x0000_t202" style="position:absolute;left:0;text-align:left;margin-left:354.55pt;margin-top:8.7pt;width:20.95pt;height:145.45pt;z-index:25172582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nanADAIAAO4DAAAOAAAAZHJzL2Uyb0RvYy54bWysU9tu2zAMfR+wfxD0vthx2yw14hRdugwD&#10;ugvQ7QNkWY6FyaJGKbGzrx8lJ+kub8P0IFASeUgeHq3uxt6wg0KvwVZ8Pss5U1ZCo+2u4l+/bF8t&#10;OfNB2EYYsKriR+X53frli9XgSlVAB6ZRyAjE+nJwFe9CcGWWedmpXvgZOGXpsQXsRaAj7rIGxUDo&#10;vcmKPF9kA2DjEKTynm4fpke+Tvhtq2T41LZeBWYqTrWFtGPa67hn65Uodyhcp+WpDPEPVfRCW0p6&#10;gXoQQbA96r+gei0RPLRhJqHPoG21VKkH6mae/9HNUyecSr0QOd5daPL/D1Z+PDy5z8jC+AZGGmBq&#10;wrtHkN88s7DphN2pe0QYOiUaSjyPlGWD8+UpNFLtSx9B6uEDNDRksQ+QgMYW+8gK9ckInQZwvJCu&#10;xsAkXRaLxfyq4EzS03x5/fp6cZtSiPIc7dCHdwp6Fo2KIw01oYvDow+xGlGeXWIyD0Y3W21MOuCu&#10;3hhkBxEFkBf5Is2cQn5zM5YNFb+9KW4SsoUYn7TR60ACNbqv+DKPa5JMZOOtbZJLENpMNsEae6In&#10;MjJxE8Z6ZLqp+FUiL9JVQ3MkwhAmQdIHIqMD/MHZQGKsuP++F6g4M+8tkR6VezbwbNRnQ1hJoRUP&#10;nE3mJiSFp/7dPQ1jqxNPz5lPNZKoEn2nDxBV++s5eT1/0/VPAAAA//8DAFBLAwQUAAYACAAAACEA&#10;klRJfNwAAAAKAQAADwAAAGRycy9kb3ducmV2LnhtbEyPQU+EMBCF7yb+h2ZMvBi31FVBpGzMRvYu&#10;azx36QhEOiW0LPjvHU96nLzvvXmv2K1uEGecQu9Jg9okIJAab3tqNbwfq9sMRIiGrBk8oYZvDLAr&#10;Ly8Kk1u/0Bue69gKDqGQGw1djGMuZWg6dCZs/IjE2qefnIl8Tq20k1k43A3yLkkepTM98YfOjLjv&#10;sPmqZ8c15g8ZYzVnr1W13KhG7Q+HY6319dX68gwi4hr/YPitzx4oudPJz2SDGDSkyZNilIX0HgQD&#10;6YPicScN2yTbgiwL+X9C+QMAAP//AwBQSwECLQAUAAYACAAAACEAtoM4kv4AAADhAQAAEwAAAAAA&#10;AAAAAAAAAAAAAAAAW0NvbnRlbnRfVHlwZXNdLnhtbFBLAQItABQABgAIAAAAIQA4/SH/1gAAAJQB&#10;AAALAAAAAAAAAAAAAAAAAC8BAABfcmVscy8ucmVsc1BLAQItABQABgAIAAAAIQBcnanADAIAAO4D&#10;AAAOAAAAAAAAAAAAAAAAAC4CAABkcnMvZTJvRG9jLnhtbFBLAQItABQABgAIAAAAIQCSVEl83AAA&#10;AAoBAAAPAAAAAAAAAAAAAAAAAGYEAABkcnMvZG93bnJldi54bWxQSwUGAAAAAAQABADzAAAAbwUA&#10;AAAA&#10;" fillcolor="#002060" stroked="f">
                <v:textbox style="mso-fit-shape-to-text:t" inset="0,0,0,0">
                  <w:txbxContent>
                    <w:p w14:paraId="22F72C3C" w14:textId="77777777" w:rsidR="009203B6" w:rsidRDefault="000B3AF4" w:rsidP="001B79BA">
                      <w:pPr>
                        <w:tabs>
                          <w:tab w:val="clear" w:pos="567"/>
                          <w:tab w:val="left" w:pos="323"/>
                        </w:tabs>
                        <w:spacing w:line="240" w:lineRule="auto"/>
                        <w:rPr>
                          <w:b/>
                          <w:color w:val="FFFFFF" w:themeColor="background1"/>
                          <w:sz w:val="14"/>
                        </w:rPr>
                      </w:pPr>
                      <w:r>
                        <w:rPr>
                          <w:b/>
                          <w:bCs/>
                          <w:color w:val="FFFFFF"/>
                          <w:sz w:val="14"/>
                          <w:szCs w:val="14"/>
                        </w:rPr>
                        <w:t>1 mg</w:t>
                      </w:r>
                    </w:p>
                  </w:txbxContent>
                </v:textbox>
                <w10:wrap anchorx="margin"/>
              </v:shape>
            </w:pict>
          </mc:Fallback>
        </mc:AlternateContent>
      </w:r>
      <w:r w:rsidRPr="00FB5D85">
        <w:rPr>
          <w:noProof/>
          <w:color w:val="000000" w:themeColor="text1"/>
          <w:lang w:eastAsia="fr-FR"/>
        </w:rPr>
        <mc:AlternateContent>
          <mc:Choice Requires="wps">
            <w:drawing>
              <wp:anchor distT="45720" distB="45720" distL="114300" distR="114300" simplePos="0" relativeHeight="251719680" behindDoc="0" locked="0" layoutInCell="1" allowOverlap="1" wp14:anchorId="22F72B48" wp14:editId="22F72B49">
                <wp:simplePos x="0" y="0"/>
                <wp:positionH relativeFrom="margin">
                  <wp:posOffset>764625</wp:posOffset>
                </wp:positionH>
                <wp:positionV relativeFrom="paragraph">
                  <wp:posOffset>117636</wp:posOffset>
                </wp:positionV>
                <wp:extent cx="606425" cy="1842389"/>
                <wp:effectExtent l="0" t="0" r="3175" b="8255"/>
                <wp:wrapNone/>
                <wp:docPr id="2099501647" name="Text Box 20995016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6425" cy="1842389"/>
                        </a:xfrm>
                        <a:prstGeom prst="rect">
                          <a:avLst/>
                        </a:prstGeom>
                        <a:solidFill>
                          <a:srgbClr val="FFFFFF"/>
                        </a:solidFill>
                        <a:ln w="9525">
                          <a:noFill/>
                          <a:miter lim="800000"/>
                          <a:headEnd/>
                          <a:tailEnd/>
                        </a:ln>
                      </wps:spPr>
                      <wps:txbx>
                        <w:txbxContent>
                          <w:p w14:paraId="22F72C3D" w14:textId="77777777" w:rsidR="009203B6" w:rsidRDefault="000B3AF4" w:rsidP="001B79BA">
                            <w:pPr>
                              <w:tabs>
                                <w:tab w:val="clear" w:pos="567"/>
                                <w:tab w:val="left" w:pos="323"/>
                              </w:tabs>
                              <w:spacing w:line="240" w:lineRule="auto"/>
                              <w:rPr>
                                <w:b/>
                              </w:rPr>
                            </w:pPr>
                            <w:r>
                              <w:rPr>
                                <w:b/>
                                <w:bCs/>
                                <w:szCs w:val="22"/>
                              </w:rPr>
                              <w:t>Capuchon rouge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48" id="Text Box 2099501647" o:spid="_x0000_s1058" type="#_x0000_t202" style="position:absolute;left:0;text-align:left;margin-left:60.2pt;margin-top:9.25pt;width:47.75pt;height:145.05pt;z-index:25171968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VOPRCQIAAO4DAAAOAAAAZHJzL2Uyb0RvYy54bWysU9tu2zAMfR+wfxD0vthJ2yA14hRdugwD&#10;um5Atw+QZTkWJosapcTOvn6U7KS7vA3Tg0BJ5CF5eLS+GzrDjgq9Blvy+SznTFkJtbb7kn/9snuz&#10;4swHYWthwKqSn5Tnd5vXr9a9K9QCWjC1QkYg1he9K3kbgiuyzMtWdcLPwClLjw1gJwIdcZ/VKHpC&#10;70y2yPNl1gPWDkEq7+n2YXzkm4TfNEqGT03jVWCm5FRbSDumvYp7tlmLYo/CtVpOZYh/qKIT2lLS&#10;C9SDCIIdUP8F1WmJ4KEJMwldBk2jpUo9UDfz/I9unlvhVOqFyPHuQpP/f7Dy6fjsPiMLw1sYaICp&#10;Ce8eQX7zzMK2FXav7hGhb5WoKfE8Upb1zhdTaKTaFz6CVP1HqGnI4hAgAQ0NdpEV6pMROg3gdCFd&#10;DYFJulzmy+vFDWeSnuar68XV6jalEMU52qEP7xV0LBolRxpqQhfHRx9iNaI4u8RkHoyud9qYdMB9&#10;tTXIjoIEsEtrQv/NzVjWl/z2hgqJURZifNJGpwMJ1Oiu5Ks8rlEykY13tk4uQWgz2lSJsRM9kZGR&#10;mzBUA9N1ya8WMTjSVUF9IsIQRkHSByKjBfzBWU9iLLn/fhCoODMfLJEelXs28GxUZ0NYSaElD5yN&#10;5jYkhaf+3T0NY6cTTy+ZpxpJVIm+6QNE1f56Tl4v33TzEwAA//8DAFBLAwQUAAYACAAAACEASy1x&#10;Hd8AAAAKAQAADwAAAGRycy9kb3ducmV2LnhtbEyPwU7DMAyG70i8Q2QkbixpYVNXmk4DCcSRjSHt&#10;mDWhqUic0mRd2dNjTnDzL3/6/blaTd6x0QyxCyghmwlgBpugO2wl7N6ebgpgMSnUygU0Er5NhFV9&#10;eVGpUocTbsy4TS2jEoylkmBT6kvOY2ONV3EWeoO0+wiDV4ni0HI9qBOVe8dzIRbcqw7pglW9ebSm&#10;+dwevYTly/hu3cM+aCxstt4/n79ed2cpr6+m9T2wZKb0B8OvPqlDTU6HcEQdmaOciztCaSjmwAjI&#10;s/kS2EHCrSgWwOuK/3+h/gEAAP//AwBQSwECLQAUAAYACAAAACEAtoM4kv4AAADhAQAAEwAAAAAA&#10;AAAAAAAAAAAAAAAAW0NvbnRlbnRfVHlwZXNdLnhtbFBLAQItABQABgAIAAAAIQA4/SH/1gAAAJQB&#10;AAALAAAAAAAAAAAAAAAAAC8BAABfcmVscy8ucmVsc1BLAQItABQABgAIAAAAIQCTVOPRCQIAAO4D&#10;AAAOAAAAAAAAAAAAAAAAAC4CAABkcnMvZTJvRG9jLnhtbFBLAQItABQABgAIAAAAIQBLLXEd3wAA&#10;AAoBAAAPAAAAAAAAAAAAAAAAAGMEAABkcnMvZG93bnJldi54bWxQSwUGAAAAAAQABADzAAAAbwUA&#10;AAAA&#10;" stroked="f">
                <v:textbox style="mso-fit-shape-to-text:t" inset="0,0,0,0">
                  <w:txbxContent>
                    <w:p w14:paraId="22F72C3D" w14:textId="77777777" w:rsidR="009203B6" w:rsidRDefault="000B3AF4" w:rsidP="001B79BA">
                      <w:pPr>
                        <w:tabs>
                          <w:tab w:val="clear" w:pos="567"/>
                          <w:tab w:val="left" w:pos="323"/>
                        </w:tabs>
                        <w:spacing w:line="240" w:lineRule="auto"/>
                        <w:rPr>
                          <w:b/>
                        </w:rPr>
                      </w:pPr>
                      <w:r>
                        <w:rPr>
                          <w:b/>
                          <w:bCs/>
                          <w:szCs w:val="22"/>
                        </w:rPr>
                        <w:t>Capuchon rouge</w:t>
                      </w:r>
                    </w:p>
                  </w:txbxContent>
                </v:textbox>
                <w10:wrap anchorx="margin"/>
              </v:shape>
            </w:pict>
          </mc:Fallback>
        </mc:AlternateContent>
      </w:r>
      <w:r w:rsidRPr="00FB5D85">
        <w:rPr>
          <w:noProof/>
          <w:color w:val="000000" w:themeColor="text1"/>
          <w:lang w:eastAsia="fr-FR"/>
        </w:rPr>
        <mc:AlternateContent>
          <mc:Choice Requires="wps">
            <w:drawing>
              <wp:anchor distT="45720" distB="45720" distL="114300" distR="114300" simplePos="0" relativeHeight="251721728" behindDoc="0" locked="0" layoutInCell="1" allowOverlap="1" wp14:anchorId="22F72B4A" wp14:editId="22F72B4B">
                <wp:simplePos x="0" y="0"/>
                <wp:positionH relativeFrom="margin">
                  <wp:posOffset>2032635</wp:posOffset>
                </wp:positionH>
                <wp:positionV relativeFrom="paragraph">
                  <wp:posOffset>103505</wp:posOffset>
                </wp:positionV>
                <wp:extent cx="798195" cy="1848739"/>
                <wp:effectExtent l="0" t="0" r="1905" b="1905"/>
                <wp:wrapNone/>
                <wp:docPr id="2099501648" name="Text Box 20995016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195" cy="1848739"/>
                        </a:xfrm>
                        <a:prstGeom prst="rect">
                          <a:avLst/>
                        </a:prstGeom>
                        <a:solidFill>
                          <a:srgbClr val="FFFFFF"/>
                        </a:solidFill>
                        <a:ln w="9525">
                          <a:noFill/>
                          <a:miter lim="800000"/>
                          <a:headEnd/>
                          <a:tailEnd/>
                        </a:ln>
                      </wps:spPr>
                      <wps:txbx>
                        <w:txbxContent>
                          <w:p w14:paraId="22F72C3E" w14:textId="77777777" w:rsidR="009203B6" w:rsidRDefault="000B3AF4" w:rsidP="001B79BA">
                            <w:pPr>
                              <w:tabs>
                                <w:tab w:val="clear" w:pos="567"/>
                                <w:tab w:val="left" w:pos="323"/>
                              </w:tabs>
                              <w:spacing w:line="240" w:lineRule="auto"/>
                              <w:rPr>
                                <w:b/>
                              </w:rPr>
                            </w:pPr>
                            <w:r>
                              <w:rPr>
                                <w:b/>
                                <w:bCs/>
                                <w:szCs w:val="22"/>
                              </w:rPr>
                              <w:t>Pointe de l’aiguille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4A" id="Text Box 2099501648" o:spid="_x0000_s1059" type="#_x0000_t202" style="position:absolute;left:0;text-align:left;margin-left:160.05pt;margin-top:8.15pt;width:62.85pt;height:145.55pt;z-index:25172172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li3yCQIAAO4DAAAOAAAAZHJzL2Uyb0RvYy54bWysU9uO2yAQfa/Uf0C8N86l6SZWnNU221SV&#10;thdp2w/AGMeomKEDiZ1+/Q7YyfbyVpUHNMDMmZkzh81t3xp2Uug12ILPJlPOlJVQaXso+Lev+1cr&#10;znwQthIGrCr4WXl+u335YtO5XM2hAVMpZARifd65gjchuDzLvGxUK/wEnLL0WAO2ItARD1mFoiP0&#10;1mTz6fRN1gFWDkEq7+n2fnjk24Rf10qGz3XtVWCm4FRbSDumvYx7tt2I/IDCNVqOZYh/qKIV2lLS&#10;K9S9CIIdUf8F1WqJ4KEOEwltBnWtpUo9UDez6R/dPDbCqdQLkePdlSb//2Dlp9Oj+4Is9G+hpwGm&#10;Jrx7APndMwu7RtiDukOErlGiosSzSFnWOZ+PoZFqn/sIUnYfoaIhi2OABNTX2EZWqE9G6DSA85V0&#10;1Qcm6fJmvZqtl5xJepqtXq9uFuuUQuSXaIc+vFfQsmgUHGmoCV2cHnyI1Yj84hKTeTC62mtj0gEP&#10;5c4gOwkSwD6tEf03N2NZV/D1cr5MyBZifNJGqwMJ1Oi24KtpXINkIhvvbJVcgtBmsKkSY0d6IiMD&#10;N6Eve6argi8WMTjSVUJ1JsIQBkHSByKjAfzJWUdiLLj/cRSoODMfLJEelXsx8GKUF0NYSaEFD5wN&#10;5i4khaf+3R0NY68TT8+ZxxpJVIm+8QNE1f56Tl7P33T7BAAA//8DAFBLAwQUAAYACAAAACEA12UR&#10;XN8AAAAKAQAADwAAAGRycy9kb3ducmV2LnhtbEyPwU7DMBBE70j8g7VI3KidNpQ2xKkKEogjlFbq&#10;0Y1NHGGvQ+ymoV/PcoLjap5m35Sr0Ts2mD62ASVkEwHMYB10i42E7fvTzQJYTAq1cgGNhG8TYVVd&#10;XpSq0OGEb2bYpIZRCcZCSbApdQXnsbbGqzgJnUHKPkLvVaKzb7ju1YnKveNTIebcqxbpg1WdebSm&#10;/twcvYTly7Cz7mEfNC5stt4/n79et2cpr6/G9T2wZMb0B8OvPqlDRU6HcEQdmZMwm4qMUArmM2AE&#10;5PktbTlQIu5y4FXJ/0+ofgAAAP//AwBQSwECLQAUAAYACAAAACEAtoM4kv4AAADhAQAAEwAAAAAA&#10;AAAAAAAAAAAAAAAAW0NvbnRlbnRfVHlwZXNdLnhtbFBLAQItABQABgAIAAAAIQA4/SH/1gAAAJQB&#10;AAALAAAAAAAAAAAAAAAAAC8BAABfcmVscy8ucmVsc1BLAQItABQABgAIAAAAIQCjli3yCQIAAO4D&#10;AAAOAAAAAAAAAAAAAAAAAC4CAABkcnMvZTJvRG9jLnhtbFBLAQItABQABgAIAAAAIQDXZRFc3wAA&#10;AAoBAAAPAAAAAAAAAAAAAAAAAGMEAABkcnMvZG93bnJldi54bWxQSwUGAAAAAAQABADzAAAAbwUA&#10;AAAA&#10;" stroked="f">
                <v:textbox style="mso-fit-shape-to-text:t" inset="0,0,0,0">
                  <w:txbxContent>
                    <w:p w14:paraId="22F72C3E" w14:textId="77777777" w:rsidR="009203B6" w:rsidRDefault="000B3AF4" w:rsidP="001B79BA">
                      <w:pPr>
                        <w:tabs>
                          <w:tab w:val="clear" w:pos="567"/>
                          <w:tab w:val="left" w:pos="323"/>
                        </w:tabs>
                        <w:spacing w:line="240" w:lineRule="auto"/>
                        <w:rPr>
                          <w:b/>
                        </w:rPr>
                      </w:pPr>
                      <w:r>
                        <w:rPr>
                          <w:b/>
                          <w:bCs/>
                          <w:szCs w:val="22"/>
                        </w:rPr>
                        <w:t>Pointe de l’aiguille</w:t>
                      </w:r>
                    </w:p>
                  </w:txbxContent>
                </v:textbox>
                <w10:wrap anchorx="margin"/>
              </v:shape>
            </w:pict>
          </mc:Fallback>
        </mc:AlternateContent>
      </w:r>
      <w:r w:rsidRPr="00FB5D85">
        <w:rPr>
          <w:color w:val="000000" w:themeColor="text1"/>
        </w:rPr>
        <w:t xml:space="preserve"> </w:t>
      </w:r>
      <w:r w:rsidRPr="00FB5D85">
        <w:rPr>
          <w:noProof/>
          <w:lang w:eastAsia="fr-FR"/>
        </w:rPr>
        <w:drawing>
          <wp:inline distT="0" distB="0" distL="0" distR="0" wp14:anchorId="22F72B4C" wp14:editId="22F72B4D">
            <wp:extent cx="4591050" cy="385160"/>
            <wp:effectExtent l="0" t="0" r="0" b="0"/>
            <wp:docPr id="2099501649" name="Picture 2099501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9863666" name=""/>
                    <pic:cNvPicPr/>
                  </pic:nvPicPr>
                  <pic:blipFill>
                    <a:blip r:embed="rId17"/>
                    <a:stretch>
                      <a:fillRect/>
                    </a:stretch>
                  </pic:blipFill>
                  <pic:spPr>
                    <a:xfrm>
                      <a:off x="0" y="0"/>
                      <a:ext cx="4646659" cy="389825"/>
                    </a:xfrm>
                    <a:prstGeom prst="rect">
                      <a:avLst/>
                    </a:prstGeom>
                  </pic:spPr>
                </pic:pic>
              </a:graphicData>
            </a:graphic>
          </wp:inline>
        </w:drawing>
      </w:r>
    </w:p>
    <w:p w14:paraId="22F72598" w14:textId="77777777" w:rsidR="005F2F5C" w:rsidRPr="00FB5D85" w:rsidRDefault="005F2F5C" w:rsidP="005F2F5C">
      <w:pPr>
        <w:spacing w:line="240" w:lineRule="auto"/>
        <w:rPr>
          <w:noProof/>
          <w:szCs w:val="22"/>
        </w:rPr>
      </w:pPr>
    </w:p>
    <w:p w14:paraId="22F72599" w14:textId="77777777" w:rsidR="005F2F5C" w:rsidRPr="00FB5D85" w:rsidRDefault="000B3AF4" w:rsidP="005F2F5C">
      <w:pPr>
        <w:spacing w:line="240" w:lineRule="auto"/>
        <w:rPr>
          <w:noProof/>
          <w:szCs w:val="22"/>
        </w:rPr>
      </w:pPr>
      <w:r w:rsidRPr="00FB5D85">
        <w:t>Lire la notice avant utilisation</w:t>
      </w:r>
    </w:p>
    <w:p w14:paraId="22F7259A" w14:textId="77777777" w:rsidR="005F2F5C" w:rsidRPr="00FB5D85" w:rsidRDefault="005F2F5C" w:rsidP="005F2F5C">
      <w:pPr>
        <w:spacing w:line="240" w:lineRule="auto"/>
        <w:rPr>
          <w:noProof/>
          <w:color w:val="000000" w:themeColor="text1"/>
        </w:rPr>
      </w:pPr>
    </w:p>
    <w:p w14:paraId="22F7259B" w14:textId="77777777" w:rsidR="00616AE5" w:rsidRPr="00FB5D85" w:rsidRDefault="000B3AF4" w:rsidP="00616AE5">
      <w:pPr>
        <w:spacing w:line="240" w:lineRule="auto"/>
        <w:rPr>
          <w:noProof/>
          <w:szCs w:val="22"/>
        </w:rPr>
      </w:pPr>
      <w:proofErr w:type="gramStart"/>
      <w:r w:rsidRPr="00FB5D85">
        <w:t>voie</w:t>
      </w:r>
      <w:proofErr w:type="gramEnd"/>
      <w:r w:rsidRPr="00FB5D85">
        <w:t xml:space="preserve"> sous-cutanée</w:t>
      </w:r>
    </w:p>
    <w:p w14:paraId="22F7259C" w14:textId="77777777" w:rsidR="00616AE5" w:rsidRPr="00FB5D85" w:rsidRDefault="00616AE5" w:rsidP="005F2F5C">
      <w:pPr>
        <w:spacing w:line="240" w:lineRule="auto"/>
        <w:rPr>
          <w:noProof/>
          <w:color w:val="000000" w:themeColor="text1"/>
        </w:rPr>
      </w:pPr>
    </w:p>
    <w:p w14:paraId="22F7259D" w14:textId="77777777" w:rsidR="00AA16B2" w:rsidRPr="00FB5D85" w:rsidRDefault="00AA16B2" w:rsidP="00AA16B2">
      <w:pPr>
        <w:pStyle w:val="ListParagraph"/>
        <w:spacing w:line="240" w:lineRule="auto"/>
        <w:ind w:left="1080"/>
        <w:rPr>
          <w:noProof/>
          <w:color w:val="000000" w:themeColor="text1"/>
          <w:szCs w:val="22"/>
        </w:rPr>
      </w:pPr>
    </w:p>
    <w:p w14:paraId="22F7259E" w14:textId="77777777" w:rsidR="00A816BB" w:rsidRPr="00FB5D85" w:rsidRDefault="000B3AF4" w:rsidP="00F23125">
      <w:pPr>
        <w:pStyle w:val="Style9"/>
      </w:pPr>
      <w:r w:rsidRPr="00FB5D85">
        <w:t>MISE EN GARDE SPÉCIALE INDIQUANT QUE LE MÉDICAMENT DOIT ÊTRE CONSERVÉ HORS DE VUE ET DE PORTÉE DES ENFANTS</w:t>
      </w:r>
    </w:p>
    <w:p w14:paraId="22F7259F" w14:textId="77777777" w:rsidR="00A816BB" w:rsidRPr="00FB5D85" w:rsidRDefault="00A816BB" w:rsidP="00A816BB">
      <w:pPr>
        <w:spacing w:line="240" w:lineRule="auto"/>
        <w:rPr>
          <w:noProof/>
          <w:szCs w:val="22"/>
        </w:rPr>
      </w:pPr>
    </w:p>
    <w:p w14:paraId="22F725A0" w14:textId="77777777" w:rsidR="00A816BB" w:rsidRPr="00FB5D85" w:rsidRDefault="000B3AF4" w:rsidP="00A816BB">
      <w:pPr>
        <w:rPr>
          <w:noProof/>
        </w:rPr>
      </w:pPr>
      <w:r w:rsidRPr="00FB5D85">
        <w:t>Tenir hors de la vue et de la portée des enfants.</w:t>
      </w:r>
    </w:p>
    <w:p w14:paraId="22F725A1" w14:textId="77777777" w:rsidR="00A816BB" w:rsidRPr="00FB5D85" w:rsidRDefault="00A816BB" w:rsidP="00A816BB">
      <w:pPr>
        <w:spacing w:line="240" w:lineRule="auto"/>
        <w:rPr>
          <w:noProof/>
          <w:szCs w:val="22"/>
        </w:rPr>
      </w:pPr>
    </w:p>
    <w:p w14:paraId="22F725A2" w14:textId="77777777" w:rsidR="00A816BB" w:rsidRPr="00FB5D85" w:rsidRDefault="00A816BB" w:rsidP="00A816BB">
      <w:pPr>
        <w:spacing w:line="240" w:lineRule="auto"/>
        <w:rPr>
          <w:noProof/>
          <w:szCs w:val="22"/>
        </w:rPr>
      </w:pPr>
    </w:p>
    <w:p w14:paraId="22F725A3" w14:textId="77777777" w:rsidR="00A816BB" w:rsidRPr="00FB5D85" w:rsidRDefault="000B3AF4" w:rsidP="00F23125">
      <w:pPr>
        <w:pStyle w:val="Style9"/>
      </w:pPr>
      <w:r w:rsidRPr="00FB5D85">
        <w:t>AUTRE(S) MISE(S) EN GARDE SPÉCIALE(S), SI NÉCESSAIRE</w:t>
      </w:r>
    </w:p>
    <w:p w14:paraId="22F725A4" w14:textId="77777777" w:rsidR="00A816BB" w:rsidRPr="00FB5D85" w:rsidRDefault="00A816BB" w:rsidP="00A816BB">
      <w:pPr>
        <w:spacing w:line="240" w:lineRule="auto"/>
        <w:rPr>
          <w:noProof/>
          <w:szCs w:val="22"/>
        </w:rPr>
      </w:pPr>
    </w:p>
    <w:p w14:paraId="22F725A5" w14:textId="77777777" w:rsidR="00A816BB" w:rsidRPr="00FB5D85" w:rsidRDefault="00A816BB" w:rsidP="00C062F5">
      <w:pPr>
        <w:spacing w:line="240" w:lineRule="auto"/>
      </w:pPr>
    </w:p>
    <w:p w14:paraId="22F725A6" w14:textId="77777777" w:rsidR="00A816BB" w:rsidRPr="00FB5D85" w:rsidRDefault="000B3AF4" w:rsidP="00F23125">
      <w:pPr>
        <w:pStyle w:val="Style9"/>
      </w:pPr>
      <w:r w:rsidRPr="00FB5D85">
        <w:t>DATE DE PÉREMPTION</w:t>
      </w:r>
    </w:p>
    <w:p w14:paraId="22F725A7" w14:textId="77777777" w:rsidR="00A816BB" w:rsidRPr="00FB5D85" w:rsidRDefault="00A816BB" w:rsidP="00A816BB">
      <w:pPr>
        <w:spacing w:line="240" w:lineRule="auto"/>
      </w:pPr>
    </w:p>
    <w:p w14:paraId="22F725A8" w14:textId="77777777" w:rsidR="00A816BB" w:rsidRPr="00FB5D85" w:rsidRDefault="000B3AF4" w:rsidP="00A816BB">
      <w:pPr>
        <w:spacing w:line="240" w:lineRule="auto"/>
        <w:rPr>
          <w:noProof/>
          <w:szCs w:val="22"/>
        </w:rPr>
      </w:pPr>
      <w:r w:rsidRPr="00FB5D85">
        <w:t>EXP</w:t>
      </w:r>
    </w:p>
    <w:p w14:paraId="22F725A9" w14:textId="77777777" w:rsidR="00A816BB" w:rsidRPr="00FB5D85" w:rsidRDefault="00A816BB" w:rsidP="00A816BB">
      <w:pPr>
        <w:spacing w:line="240" w:lineRule="auto"/>
        <w:rPr>
          <w:noProof/>
          <w:szCs w:val="22"/>
        </w:rPr>
      </w:pPr>
    </w:p>
    <w:p w14:paraId="22F725AA" w14:textId="77777777" w:rsidR="00A816BB" w:rsidRPr="00FB5D85" w:rsidRDefault="00A816BB" w:rsidP="00A816BB">
      <w:pPr>
        <w:spacing w:line="240" w:lineRule="auto"/>
        <w:rPr>
          <w:noProof/>
          <w:szCs w:val="22"/>
        </w:rPr>
      </w:pPr>
    </w:p>
    <w:p w14:paraId="22F725AB" w14:textId="77777777" w:rsidR="00A816BB" w:rsidRPr="00FB5D85" w:rsidRDefault="000B3AF4" w:rsidP="00F23125">
      <w:pPr>
        <w:pStyle w:val="Style9"/>
      </w:pPr>
      <w:r w:rsidRPr="00FB5D85">
        <w:t>PRÉCAUTIONS PARTICULIÈRES DE CONSERVATION</w:t>
      </w:r>
    </w:p>
    <w:p w14:paraId="22F725AC" w14:textId="77777777" w:rsidR="00A816BB" w:rsidRPr="00FB5D85" w:rsidRDefault="00A816BB" w:rsidP="00A816BB">
      <w:pPr>
        <w:spacing w:line="240" w:lineRule="auto"/>
        <w:rPr>
          <w:noProof/>
          <w:szCs w:val="22"/>
        </w:rPr>
      </w:pPr>
    </w:p>
    <w:p w14:paraId="22F725AD" w14:textId="77777777" w:rsidR="00A816BB" w:rsidRPr="00FB5D85" w:rsidRDefault="000B3AF4" w:rsidP="00A816BB">
      <w:pPr>
        <w:spacing w:line="240" w:lineRule="auto"/>
        <w:rPr>
          <w:noProof/>
          <w:szCs w:val="22"/>
        </w:rPr>
      </w:pPr>
      <w:r w:rsidRPr="00FB5D85">
        <w:t xml:space="preserve">À conserver à une température </w:t>
      </w:r>
      <w:r w:rsidR="00F76039">
        <w:t>ne dépassant pas</w:t>
      </w:r>
      <w:r w:rsidRPr="00FB5D85">
        <w:t xml:space="preserve"> 25 °C.</w:t>
      </w:r>
    </w:p>
    <w:p w14:paraId="22F725AE" w14:textId="77777777" w:rsidR="00A816BB" w:rsidRPr="00FB5D85" w:rsidRDefault="00A816BB" w:rsidP="00A816BB">
      <w:pPr>
        <w:spacing w:line="240" w:lineRule="auto"/>
        <w:rPr>
          <w:noProof/>
          <w:szCs w:val="22"/>
          <w:lang w:val="fr-LU"/>
        </w:rPr>
      </w:pPr>
    </w:p>
    <w:p w14:paraId="22F725AF" w14:textId="77777777" w:rsidR="00A816BB" w:rsidRPr="00FB5D85" w:rsidRDefault="000B3AF4" w:rsidP="00A816BB">
      <w:pPr>
        <w:spacing w:line="240" w:lineRule="auto"/>
        <w:rPr>
          <w:noProof/>
          <w:szCs w:val="22"/>
        </w:rPr>
      </w:pPr>
      <w:r w:rsidRPr="00FB5D85">
        <w:t>Ne pas mettre au réfrigérateur. Ne pas congeler. À conserver à une température supérieure à 15 °C.</w:t>
      </w:r>
    </w:p>
    <w:p w14:paraId="22F725B0" w14:textId="77777777" w:rsidR="00A816BB" w:rsidRPr="00FB5D85" w:rsidRDefault="00A816BB" w:rsidP="00A816BB">
      <w:pPr>
        <w:spacing w:line="240" w:lineRule="auto"/>
        <w:rPr>
          <w:noProof/>
          <w:color w:val="000000" w:themeColor="text1"/>
          <w:szCs w:val="22"/>
          <w:lang w:val="fr-LU"/>
        </w:rPr>
      </w:pPr>
    </w:p>
    <w:p w14:paraId="22F725B1" w14:textId="77777777" w:rsidR="00A816BB" w:rsidRPr="00FB5D85" w:rsidRDefault="000B3AF4" w:rsidP="00A816BB">
      <w:pPr>
        <w:spacing w:line="240" w:lineRule="auto"/>
        <w:rPr>
          <w:noProof/>
          <w:color w:val="000000" w:themeColor="text1"/>
          <w:szCs w:val="22"/>
        </w:rPr>
      </w:pPr>
      <w:r w:rsidRPr="00FB5D85">
        <w:rPr>
          <w:color w:val="000000" w:themeColor="text1"/>
          <w:szCs w:val="22"/>
        </w:rPr>
        <w:t>Conserver dans l’emballage plastique original scellé jusqu’au moment de l’utilisation afin de protéger le produit de la lumière et de l’humidité.</w:t>
      </w:r>
    </w:p>
    <w:p w14:paraId="22F725B2" w14:textId="77777777" w:rsidR="00A816BB" w:rsidRPr="00FB5D85" w:rsidRDefault="00A816BB" w:rsidP="00A816BB">
      <w:pPr>
        <w:spacing w:line="240" w:lineRule="auto"/>
        <w:rPr>
          <w:noProof/>
          <w:color w:val="000000" w:themeColor="text1"/>
          <w:szCs w:val="22"/>
        </w:rPr>
      </w:pPr>
    </w:p>
    <w:p w14:paraId="22F725B3" w14:textId="77777777" w:rsidR="00800812" w:rsidRPr="00FB5D85" w:rsidRDefault="00800812" w:rsidP="00AA16B2">
      <w:pPr>
        <w:spacing w:line="240" w:lineRule="auto"/>
        <w:rPr>
          <w:noProof/>
          <w:color w:val="000000" w:themeColor="text1"/>
          <w:szCs w:val="22"/>
        </w:rPr>
      </w:pPr>
    </w:p>
    <w:p w14:paraId="22F725B4" w14:textId="77777777" w:rsidR="00800812" w:rsidRPr="00FB5D85" w:rsidRDefault="00800812" w:rsidP="00A816BB">
      <w:pPr>
        <w:spacing w:line="240" w:lineRule="auto"/>
        <w:ind w:left="567" w:hanging="567"/>
        <w:rPr>
          <w:noProof/>
          <w:color w:val="000000" w:themeColor="text1"/>
          <w:szCs w:val="22"/>
        </w:rPr>
      </w:pPr>
    </w:p>
    <w:p w14:paraId="22F725B5" w14:textId="77777777" w:rsidR="00A816BB" w:rsidRPr="00FB5D85" w:rsidRDefault="000B3AF4" w:rsidP="00F23125">
      <w:pPr>
        <w:pStyle w:val="Style9"/>
      </w:pPr>
      <w:r w:rsidRPr="00FB5D85">
        <w:t>PRÉCAUTIONS PARTICULIÈRES D’ÉLIMINATION DES MÉDICAMENTS NON UTILISÉS OU DES DÉCHETS PROVENANT DE CES MÉDICAMENTS S’IL Y A LIEU</w:t>
      </w:r>
    </w:p>
    <w:p w14:paraId="22F725B6" w14:textId="77777777" w:rsidR="00A816BB" w:rsidRPr="00FB5D85" w:rsidRDefault="00A816BB" w:rsidP="00A816BB">
      <w:pPr>
        <w:spacing w:line="240" w:lineRule="auto"/>
        <w:rPr>
          <w:noProof/>
          <w:color w:val="000000" w:themeColor="text1"/>
          <w:szCs w:val="22"/>
        </w:rPr>
      </w:pPr>
    </w:p>
    <w:p w14:paraId="22F725B7" w14:textId="77777777" w:rsidR="00A816BB" w:rsidRPr="00FB5D85" w:rsidRDefault="000B3AF4" w:rsidP="00A816BB">
      <w:pPr>
        <w:spacing w:line="240" w:lineRule="auto"/>
        <w:rPr>
          <w:color w:val="000000" w:themeColor="text1"/>
        </w:rPr>
      </w:pPr>
      <w:r w:rsidRPr="00FB5D85">
        <w:rPr>
          <w:color w:val="000000" w:themeColor="text1"/>
        </w:rPr>
        <w:t>Tout médicament non utilisé ou déchet doit être éliminé conformément à la réglementation en vigueur.</w:t>
      </w:r>
    </w:p>
    <w:p w14:paraId="22F725B8" w14:textId="77777777" w:rsidR="00C062F5" w:rsidRPr="00FB5D85" w:rsidRDefault="00C062F5" w:rsidP="00A816BB">
      <w:pPr>
        <w:spacing w:line="240" w:lineRule="auto"/>
        <w:rPr>
          <w:color w:val="000000" w:themeColor="text1"/>
        </w:rPr>
      </w:pPr>
    </w:p>
    <w:p w14:paraId="22F725B9" w14:textId="77777777" w:rsidR="00A816BB" w:rsidRPr="00FB5D85" w:rsidRDefault="00A816BB" w:rsidP="00A816BB">
      <w:pPr>
        <w:spacing w:line="240" w:lineRule="auto"/>
        <w:rPr>
          <w:noProof/>
          <w:color w:val="000000" w:themeColor="text1"/>
          <w:szCs w:val="22"/>
        </w:rPr>
      </w:pPr>
    </w:p>
    <w:p w14:paraId="22F725BA" w14:textId="77777777" w:rsidR="00A816BB" w:rsidRPr="00FB5D85" w:rsidRDefault="000B3AF4" w:rsidP="00F23125">
      <w:pPr>
        <w:pStyle w:val="Style9"/>
      </w:pPr>
      <w:r w:rsidRPr="00FB5D85">
        <w:t>NOM ET ADRESSE DU TITULAIRE DE L’AUTORISATION DE MISE SUR LE MARCHÉ</w:t>
      </w:r>
    </w:p>
    <w:p w14:paraId="22F725BB" w14:textId="77777777" w:rsidR="00A816BB" w:rsidRPr="00682324" w:rsidRDefault="00A816BB" w:rsidP="00A816BB">
      <w:pPr>
        <w:spacing w:line="240" w:lineRule="auto"/>
        <w:rPr>
          <w:noProof/>
          <w:color w:val="000000" w:themeColor="text1"/>
          <w:szCs w:val="22"/>
        </w:rPr>
      </w:pPr>
    </w:p>
    <w:p w14:paraId="18E1EE13"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Tetris Pharma B.V</w:t>
      </w:r>
    </w:p>
    <w:p w14:paraId="2AD6248B" w14:textId="44942609"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Bargelaan 200</w:t>
      </w:r>
    </w:p>
    <w:p w14:paraId="356A381B" w14:textId="77777777" w:rsidR="0059161C" w:rsidRPr="00682324" w:rsidRDefault="0059161C" w:rsidP="0059161C">
      <w:pPr>
        <w:tabs>
          <w:tab w:val="clear" w:pos="567"/>
        </w:tabs>
        <w:spacing w:line="240" w:lineRule="auto"/>
        <w:rPr>
          <w:rFonts w:eastAsiaTheme="minorHAnsi"/>
          <w:szCs w:val="22"/>
          <w:lang w:val="nl-NL"/>
        </w:rPr>
      </w:pPr>
      <w:r w:rsidRPr="00682324">
        <w:rPr>
          <w:rFonts w:eastAsiaTheme="minorHAnsi"/>
          <w:szCs w:val="22"/>
          <w:lang w:val="nl-NL"/>
        </w:rPr>
        <w:t>Element Offices</w:t>
      </w:r>
    </w:p>
    <w:p w14:paraId="7444BB24"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2333 CW Leiden</w:t>
      </w:r>
    </w:p>
    <w:p w14:paraId="22F725C1" w14:textId="385D12B4" w:rsidR="00A816BB" w:rsidRPr="00682324" w:rsidRDefault="000B3AF4" w:rsidP="00A816BB">
      <w:pPr>
        <w:spacing w:line="240" w:lineRule="auto"/>
        <w:rPr>
          <w:noProof/>
          <w:color w:val="000000" w:themeColor="text1"/>
          <w:szCs w:val="22"/>
        </w:rPr>
      </w:pPr>
      <w:r w:rsidRPr="00682324">
        <w:rPr>
          <w:rFonts w:eastAsiaTheme="minorHAnsi"/>
          <w:szCs w:val="22"/>
          <w:lang w:val="nl-NL"/>
        </w:rPr>
        <w:t>Pays-Bas</w:t>
      </w:r>
    </w:p>
    <w:p w14:paraId="22F725C2" w14:textId="77777777" w:rsidR="00A816BB" w:rsidRPr="00FB5D85" w:rsidRDefault="00A816BB" w:rsidP="00A816BB">
      <w:pPr>
        <w:spacing w:line="240" w:lineRule="auto"/>
        <w:rPr>
          <w:noProof/>
          <w:color w:val="000000" w:themeColor="text1"/>
          <w:szCs w:val="22"/>
        </w:rPr>
      </w:pPr>
    </w:p>
    <w:p w14:paraId="22F725C3" w14:textId="77777777" w:rsidR="00A816BB" w:rsidRPr="00FB5D85" w:rsidRDefault="00A816BB" w:rsidP="00A816BB">
      <w:pPr>
        <w:spacing w:line="240" w:lineRule="auto"/>
        <w:rPr>
          <w:noProof/>
          <w:color w:val="000000" w:themeColor="text1"/>
          <w:szCs w:val="22"/>
        </w:rPr>
      </w:pPr>
    </w:p>
    <w:p w14:paraId="22F725C4" w14:textId="77777777" w:rsidR="00A816BB" w:rsidRPr="00FB5D85" w:rsidRDefault="000B3AF4" w:rsidP="00F23125">
      <w:pPr>
        <w:pStyle w:val="Style9"/>
      </w:pPr>
      <w:r w:rsidRPr="00FB5D85">
        <w:t>NUMÉRO(S) D’AUTORISATION DE MISE SUR LE MARCHÉ</w:t>
      </w:r>
    </w:p>
    <w:p w14:paraId="22F725C5" w14:textId="77777777" w:rsidR="00A816BB" w:rsidRPr="00FB5D85" w:rsidRDefault="00A816BB" w:rsidP="00A816BB">
      <w:pPr>
        <w:spacing w:line="240" w:lineRule="auto"/>
        <w:rPr>
          <w:noProof/>
          <w:color w:val="000000" w:themeColor="text1"/>
          <w:szCs w:val="22"/>
        </w:rPr>
      </w:pPr>
    </w:p>
    <w:p w14:paraId="22F725C6" w14:textId="77777777" w:rsidR="00A816BB" w:rsidRPr="00FB5D85" w:rsidRDefault="000B3AF4" w:rsidP="00A816BB">
      <w:pPr>
        <w:spacing w:line="240" w:lineRule="auto"/>
        <w:rPr>
          <w:highlight w:val="lightGray"/>
        </w:rPr>
      </w:pPr>
      <w:r w:rsidRPr="00FB5D85">
        <w:rPr>
          <w:highlight w:val="lightGray"/>
        </w:rPr>
        <w:t>EU/</w:t>
      </w:r>
      <w:r w:rsidR="003B15C8" w:rsidRPr="00FC4A8B">
        <w:rPr>
          <w:noProof/>
          <w:color w:val="000000" w:themeColor="text1"/>
          <w:highlight w:val="lightGray"/>
        </w:rPr>
        <w:t>1/20/1523/00</w:t>
      </w:r>
      <w:r w:rsidR="001D0368">
        <w:rPr>
          <w:noProof/>
          <w:color w:val="000000" w:themeColor="text1"/>
          <w:highlight w:val="lightGray"/>
        </w:rPr>
        <w:t>5</w:t>
      </w:r>
      <w:r w:rsidRPr="00FB5D85">
        <w:rPr>
          <w:highlight w:val="lightGray"/>
        </w:rPr>
        <w:t xml:space="preserve"> - </w:t>
      </w:r>
      <w:proofErr w:type="spellStart"/>
      <w:r w:rsidRPr="00FB5D85">
        <w:rPr>
          <w:highlight w:val="lightGray"/>
        </w:rPr>
        <w:t>Ogluo</w:t>
      </w:r>
      <w:proofErr w:type="spellEnd"/>
      <w:r w:rsidRPr="00FB5D85">
        <w:rPr>
          <w:highlight w:val="lightGray"/>
        </w:rPr>
        <w:t xml:space="preserve"> 1 mg, solution injectable en stylo prérempli – 1 stylo unidose</w:t>
      </w:r>
    </w:p>
    <w:p w14:paraId="22F725C7" w14:textId="77777777" w:rsidR="00A816BB" w:rsidRPr="00FB5D85" w:rsidRDefault="000B3AF4" w:rsidP="00A816BB">
      <w:pPr>
        <w:spacing w:line="240" w:lineRule="auto"/>
        <w:rPr>
          <w:highlight w:val="lightGray"/>
        </w:rPr>
      </w:pPr>
      <w:r w:rsidRPr="00FB5D85">
        <w:rPr>
          <w:highlight w:val="lightGray"/>
        </w:rPr>
        <w:t>EU/</w:t>
      </w:r>
      <w:r w:rsidR="003B15C8" w:rsidRPr="00E44D53">
        <w:rPr>
          <w:noProof/>
          <w:color w:val="000000" w:themeColor="text1"/>
          <w:highlight w:val="lightGray"/>
        </w:rPr>
        <w:t>1/20/1523/00</w:t>
      </w:r>
      <w:r w:rsidR="001D0368">
        <w:rPr>
          <w:noProof/>
          <w:color w:val="000000" w:themeColor="text1"/>
          <w:highlight w:val="lightGray"/>
        </w:rPr>
        <w:t>6</w:t>
      </w:r>
      <w:r w:rsidRPr="00FB5D85">
        <w:rPr>
          <w:highlight w:val="lightGray"/>
        </w:rPr>
        <w:t xml:space="preserve"> - </w:t>
      </w:r>
      <w:proofErr w:type="spellStart"/>
      <w:r w:rsidRPr="00FB5D85">
        <w:rPr>
          <w:highlight w:val="lightGray"/>
        </w:rPr>
        <w:t>Ogluo</w:t>
      </w:r>
      <w:proofErr w:type="spellEnd"/>
      <w:r w:rsidRPr="00FB5D85">
        <w:rPr>
          <w:highlight w:val="lightGray"/>
        </w:rPr>
        <w:t xml:space="preserve"> 1 mg, solution injectable en stylo prérempli – 2 stylos unidose</w:t>
      </w:r>
    </w:p>
    <w:p w14:paraId="22F725C8" w14:textId="77777777" w:rsidR="00A816BB" w:rsidRPr="00FB5D85" w:rsidRDefault="00A816BB" w:rsidP="00A816BB">
      <w:pPr>
        <w:spacing w:line="240" w:lineRule="auto"/>
        <w:rPr>
          <w:noProof/>
          <w:color w:val="000000" w:themeColor="text1"/>
          <w:szCs w:val="22"/>
          <w:highlight w:val="yellow"/>
        </w:rPr>
      </w:pPr>
    </w:p>
    <w:p w14:paraId="22F725C9" w14:textId="77777777" w:rsidR="00A816BB" w:rsidRPr="00FB5D85" w:rsidRDefault="00A816BB" w:rsidP="00A816BB">
      <w:pPr>
        <w:spacing w:line="240" w:lineRule="auto"/>
        <w:rPr>
          <w:noProof/>
          <w:color w:val="000000" w:themeColor="text1"/>
          <w:szCs w:val="22"/>
        </w:rPr>
      </w:pPr>
    </w:p>
    <w:p w14:paraId="22F725CA" w14:textId="77777777" w:rsidR="00A816BB" w:rsidRPr="00FB5D85" w:rsidRDefault="000B3AF4" w:rsidP="00F23125">
      <w:pPr>
        <w:pStyle w:val="Style9"/>
      </w:pPr>
      <w:r w:rsidRPr="00FB5D85">
        <w:t>NUMÉRO DU LOT</w:t>
      </w:r>
    </w:p>
    <w:p w14:paraId="22F725CB" w14:textId="77777777" w:rsidR="00A816BB" w:rsidRPr="00FB5D85" w:rsidRDefault="00A816BB" w:rsidP="00A816BB">
      <w:pPr>
        <w:spacing w:line="240" w:lineRule="auto"/>
        <w:rPr>
          <w:i/>
          <w:noProof/>
          <w:color w:val="000000" w:themeColor="text1"/>
          <w:szCs w:val="22"/>
        </w:rPr>
      </w:pPr>
    </w:p>
    <w:p w14:paraId="22F725CC" w14:textId="77777777" w:rsidR="00A816BB" w:rsidRPr="00FB5D85" w:rsidRDefault="000B3AF4" w:rsidP="00A816BB">
      <w:pPr>
        <w:spacing w:line="240" w:lineRule="auto"/>
        <w:rPr>
          <w:noProof/>
          <w:color w:val="000000" w:themeColor="text1"/>
          <w:szCs w:val="22"/>
        </w:rPr>
      </w:pPr>
      <w:r w:rsidRPr="00FB5D85">
        <w:rPr>
          <w:color w:val="000000" w:themeColor="text1"/>
          <w:szCs w:val="22"/>
        </w:rPr>
        <w:t>Lot</w:t>
      </w:r>
    </w:p>
    <w:p w14:paraId="22F725CD" w14:textId="77777777" w:rsidR="00A816BB" w:rsidRPr="00FB5D85" w:rsidRDefault="00A816BB" w:rsidP="00A816BB">
      <w:pPr>
        <w:spacing w:line="240" w:lineRule="auto"/>
        <w:rPr>
          <w:noProof/>
          <w:color w:val="000000" w:themeColor="text1"/>
          <w:szCs w:val="22"/>
        </w:rPr>
      </w:pPr>
    </w:p>
    <w:p w14:paraId="22F725CE" w14:textId="77777777" w:rsidR="00A816BB" w:rsidRPr="00FB5D85" w:rsidRDefault="00A816BB" w:rsidP="00A816BB">
      <w:pPr>
        <w:spacing w:line="240" w:lineRule="auto"/>
        <w:rPr>
          <w:noProof/>
          <w:color w:val="000000" w:themeColor="text1"/>
          <w:szCs w:val="22"/>
        </w:rPr>
      </w:pPr>
    </w:p>
    <w:p w14:paraId="22F725CF" w14:textId="77777777" w:rsidR="00A816BB" w:rsidRPr="00FB5D85" w:rsidRDefault="000B3AF4" w:rsidP="00F23125">
      <w:pPr>
        <w:pStyle w:val="Style9"/>
      </w:pPr>
      <w:r w:rsidRPr="00FB5D85">
        <w:t>CONDITIONS DE PRESCRIPTION ET DE DÉLIVRANCE</w:t>
      </w:r>
    </w:p>
    <w:p w14:paraId="22F725D0" w14:textId="77777777" w:rsidR="00A816BB" w:rsidRPr="00FB5D85" w:rsidRDefault="00A816BB" w:rsidP="00A816BB">
      <w:pPr>
        <w:spacing w:line="240" w:lineRule="auto"/>
        <w:rPr>
          <w:i/>
          <w:noProof/>
          <w:color w:val="000000" w:themeColor="text1"/>
          <w:szCs w:val="22"/>
        </w:rPr>
      </w:pPr>
    </w:p>
    <w:p w14:paraId="22F725D1" w14:textId="77777777" w:rsidR="00A816BB" w:rsidRPr="00FB5D85" w:rsidRDefault="00A816BB" w:rsidP="00A816BB">
      <w:pPr>
        <w:spacing w:line="240" w:lineRule="auto"/>
        <w:rPr>
          <w:noProof/>
          <w:color w:val="000000" w:themeColor="text1"/>
          <w:szCs w:val="22"/>
        </w:rPr>
      </w:pPr>
    </w:p>
    <w:p w14:paraId="22F725D2" w14:textId="77777777" w:rsidR="00A816BB" w:rsidRPr="00FB5D85" w:rsidRDefault="00A816BB" w:rsidP="00A816BB">
      <w:pPr>
        <w:spacing w:line="240" w:lineRule="auto"/>
        <w:rPr>
          <w:noProof/>
          <w:color w:val="000000" w:themeColor="text1"/>
          <w:szCs w:val="22"/>
        </w:rPr>
      </w:pPr>
    </w:p>
    <w:p w14:paraId="22F725D3" w14:textId="77777777" w:rsidR="00A816BB" w:rsidRPr="00FB5D85" w:rsidRDefault="000B3AF4" w:rsidP="00F23125">
      <w:pPr>
        <w:pStyle w:val="Style9"/>
      </w:pPr>
      <w:r w:rsidRPr="00FB5D85">
        <w:t>INDICATIONS D’UTILISATION</w:t>
      </w:r>
    </w:p>
    <w:p w14:paraId="22F725D4" w14:textId="77777777" w:rsidR="00A816BB" w:rsidRPr="00FB5D85" w:rsidRDefault="00A816BB" w:rsidP="00A816BB">
      <w:pPr>
        <w:spacing w:line="240" w:lineRule="auto"/>
        <w:rPr>
          <w:noProof/>
          <w:color w:val="000000" w:themeColor="text1"/>
          <w:szCs w:val="22"/>
        </w:rPr>
      </w:pPr>
    </w:p>
    <w:p w14:paraId="22F725D5" w14:textId="77777777" w:rsidR="00C062F5" w:rsidRPr="00FB5D85" w:rsidRDefault="00C062F5" w:rsidP="00A816BB">
      <w:pPr>
        <w:spacing w:line="240" w:lineRule="auto"/>
        <w:rPr>
          <w:noProof/>
          <w:color w:val="000000" w:themeColor="text1"/>
          <w:szCs w:val="22"/>
        </w:rPr>
      </w:pPr>
    </w:p>
    <w:p w14:paraId="22F725D6" w14:textId="77777777" w:rsidR="00A816BB" w:rsidRPr="00FB5D85" w:rsidRDefault="000B3AF4" w:rsidP="00F23125">
      <w:pPr>
        <w:pStyle w:val="Style9"/>
      </w:pPr>
      <w:r w:rsidRPr="00FB5D85">
        <w:t>INFORMATIONS EN BRAILLE</w:t>
      </w:r>
    </w:p>
    <w:p w14:paraId="22F725D7" w14:textId="77777777" w:rsidR="00A816BB" w:rsidRPr="00FB5D85" w:rsidRDefault="00A816BB" w:rsidP="00A816BB">
      <w:pPr>
        <w:spacing w:line="240" w:lineRule="auto"/>
        <w:rPr>
          <w:noProof/>
          <w:szCs w:val="22"/>
        </w:rPr>
      </w:pPr>
    </w:p>
    <w:p w14:paraId="22F725D8" w14:textId="77777777" w:rsidR="00A816BB" w:rsidRPr="00FB5D85" w:rsidRDefault="00A816BB" w:rsidP="00A816BB">
      <w:pPr>
        <w:spacing w:line="240" w:lineRule="auto"/>
        <w:rPr>
          <w:noProof/>
          <w:szCs w:val="22"/>
          <w:shd w:val="clear" w:color="auto" w:fill="CCCCCC"/>
        </w:rPr>
      </w:pPr>
    </w:p>
    <w:p w14:paraId="22F725D9" w14:textId="77777777" w:rsidR="00A816BB" w:rsidRPr="00FB5D85" w:rsidRDefault="000B3AF4" w:rsidP="00F23125">
      <w:pPr>
        <w:pStyle w:val="Style9"/>
      </w:pPr>
      <w:r w:rsidRPr="00FB5D85">
        <w:t>IDENTIFIANT UNIQUE - CODE-BARRES 2D</w:t>
      </w:r>
    </w:p>
    <w:p w14:paraId="22F725DA" w14:textId="77777777" w:rsidR="00A816BB" w:rsidRPr="00FB5D85" w:rsidRDefault="00A816BB" w:rsidP="00A816BB">
      <w:pPr>
        <w:tabs>
          <w:tab w:val="clear" w:pos="567"/>
        </w:tabs>
        <w:spacing w:line="240" w:lineRule="auto"/>
        <w:rPr>
          <w:noProof/>
        </w:rPr>
      </w:pPr>
    </w:p>
    <w:p w14:paraId="22F725DB" w14:textId="77777777" w:rsidR="00A816BB" w:rsidRPr="00FB5D85" w:rsidRDefault="00A816BB" w:rsidP="00A816BB">
      <w:pPr>
        <w:tabs>
          <w:tab w:val="clear" w:pos="567"/>
        </w:tabs>
        <w:spacing w:line="240" w:lineRule="auto"/>
        <w:rPr>
          <w:noProof/>
        </w:rPr>
      </w:pPr>
    </w:p>
    <w:p w14:paraId="22F725DC" w14:textId="77777777" w:rsidR="00A816BB" w:rsidRPr="00FB5D85" w:rsidRDefault="000B3AF4" w:rsidP="00F23125">
      <w:pPr>
        <w:pStyle w:val="Style9"/>
      </w:pPr>
      <w:r w:rsidRPr="00FB5D85">
        <w:t>IDENTIFIANT UNIQUE - DONNÉES LISIBLES PAR LES HUMAINS</w:t>
      </w:r>
    </w:p>
    <w:p w14:paraId="22F725DD" w14:textId="77777777" w:rsidR="00A816BB" w:rsidRPr="00FB5D85" w:rsidRDefault="00A816BB" w:rsidP="00A816BB">
      <w:pPr>
        <w:tabs>
          <w:tab w:val="clear" w:pos="567"/>
        </w:tabs>
        <w:spacing w:line="240" w:lineRule="auto"/>
        <w:rPr>
          <w:noProof/>
        </w:rPr>
      </w:pPr>
    </w:p>
    <w:p w14:paraId="22F725DE" w14:textId="77777777" w:rsidR="00A816BB" w:rsidRPr="00FB5D85" w:rsidRDefault="000B3AF4" w:rsidP="00A816BB">
      <w:pPr>
        <w:tabs>
          <w:tab w:val="clear" w:pos="567"/>
        </w:tabs>
        <w:spacing w:line="240" w:lineRule="auto"/>
        <w:rPr>
          <w:noProof/>
          <w:color w:val="FF0000"/>
          <w:szCs w:val="22"/>
          <w:shd w:val="clear" w:color="auto" w:fill="CCCCCC"/>
        </w:rPr>
      </w:pPr>
      <w:r w:rsidRPr="00FB5D85">
        <w:br w:type="page"/>
      </w:r>
    </w:p>
    <w:p w14:paraId="22F725DF" w14:textId="77777777" w:rsidR="00A816BB" w:rsidRPr="00FB5D85" w:rsidRDefault="000B3AF4" w:rsidP="00A816BB">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lastRenderedPageBreak/>
        <w:t>MENTIONS MINIMALES DEVANT FIGURER SUR LES PETITS CONDITIONNEMENTS PRIMAIRES</w:t>
      </w:r>
    </w:p>
    <w:p w14:paraId="22F725E0" w14:textId="77777777" w:rsidR="00A816BB" w:rsidRPr="00FB5D85" w:rsidRDefault="00A816BB" w:rsidP="00A816BB">
      <w:pPr>
        <w:pBdr>
          <w:top w:val="single" w:sz="4" w:space="1" w:color="auto"/>
          <w:left w:val="single" w:sz="4" w:space="4" w:color="auto"/>
          <w:bottom w:val="single" w:sz="4" w:space="1" w:color="auto"/>
          <w:right w:val="single" w:sz="4" w:space="4" w:color="auto"/>
        </w:pBdr>
        <w:spacing w:line="240" w:lineRule="auto"/>
        <w:rPr>
          <w:b/>
          <w:noProof/>
          <w:szCs w:val="22"/>
        </w:rPr>
      </w:pPr>
    </w:p>
    <w:p w14:paraId="22F725E1" w14:textId="77777777" w:rsidR="00A816BB" w:rsidRPr="00FB5D85" w:rsidRDefault="000B3AF4" w:rsidP="00A816BB">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t>ÉTIQUETTE - STYLO PRÉREMPLI (1 MG)</w:t>
      </w:r>
    </w:p>
    <w:p w14:paraId="22F725E2" w14:textId="77777777" w:rsidR="00A816BB" w:rsidRPr="00FB5D85" w:rsidRDefault="00A816BB" w:rsidP="00A816BB">
      <w:pPr>
        <w:spacing w:line="240" w:lineRule="auto"/>
        <w:rPr>
          <w:noProof/>
          <w:szCs w:val="22"/>
        </w:rPr>
      </w:pPr>
    </w:p>
    <w:p w14:paraId="22F725E3" w14:textId="77777777" w:rsidR="00A816BB" w:rsidRPr="00FB5D85" w:rsidRDefault="00A816BB" w:rsidP="00A816BB">
      <w:pPr>
        <w:spacing w:line="240" w:lineRule="auto"/>
        <w:rPr>
          <w:noProof/>
          <w:szCs w:val="22"/>
        </w:rPr>
      </w:pPr>
    </w:p>
    <w:p w14:paraId="22F725E4" w14:textId="77777777" w:rsidR="00A816BB" w:rsidRPr="00FB5D85" w:rsidRDefault="000B3AF4" w:rsidP="00F23125">
      <w:pPr>
        <w:pStyle w:val="Style9"/>
        <w:numPr>
          <w:ilvl w:val="0"/>
          <w:numId w:val="26"/>
        </w:numPr>
        <w:ind w:left="567" w:hanging="567"/>
      </w:pPr>
      <w:r w:rsidRPr="00FB5D85">
        <w:t>DÉNOMINATION DU MÉDICAMENT ET VOIE(S) D’ADMINISTRATION</w:t>
      </w:r>
    </w:p>
    <w:p w14:paraId="22F725E5" w14:textId="77777777" w:rsidR="00A816BB" w:rsidRPr="00FB5D85" w:rsidRDefault="00A816BB" w:rsidP="00A816BB">
      <w:pPr>
        <w:spacing w:line="240" w:lineRule="auto"/>
        <w:ind w:left="567" w:hanging="567"/>
        <w:rPr>
          <w:noProof/>
          <w:szCs w:val="22"/>
        </w:rPr>
      </w:pPr>
    </w:p>
    <w:p w14:paraId="22F725E6" w14:textId="77777777" w:rsidR="00A816BB" w:rsidRPr="00FB5D85" w:rsidRDefault="000B3AF4" w:rsidP="00A816BB">
      <w:pPr>
        <w:spacing w:line="240" w:lineRule="auto"/>
        <w:rPr>
          <w:noProof/>
          <w:szCs w:val="22"/>
        </w:rPr>
      </w:pPr>
      <w:proofErr w:type="spellStart"/>
      <w:r w:rsidRPr="00FB5D85">
        <w:t>Ogluo</w:t>
      </w:r>
      <w:proofErr w:type="spellEnd"/>
      <w:r w:rsidRPr="00FB5D85">
        <w:t xml:space="preserve"> 1 mg injection</w:t>
      </w:r>
    </w:p>
    <w:p w14:paraId="22F725E7" w14:textId="77777777" w:rsidR="00A816BB" w:rsidRPr="00FB5D85" w:rsidRDefault="000B3AF4" w:rsidP="00A816BB">
      <w:pPr>
        <w:spacing w:line="240" w:lineRule="auto"/>
        <w:rPr>
          <w:noProof/>
          <w:szCs w:val="22"/>
        </w:rPr>
      </w:pPr>
      <w:proofErr w:type="gramStart"/>
      <w:r w:rsidRPr="00FB5D85">
        <w:t>glucagon</w:t>
      </w:r>
      <w:proofErr w:type="gramEnd"/>
    </w:p>
    <w:p w14:paraId="22F725E8" w14:textId="77777777" w:rsidR="00A816BB" w:rsidRPr="00FB5D85" w:rsidRDefault="00A816BB" w:rsidP="00A816BB">
      <w:pPr>
        <w:spacing w:line="240" w:lineRule="auto"/>
        <w:rPr>
          <w:noProof/>
          <w:szCs w:val="22"/>
        </w:rPr>
      </w:pPr>
    </w:p>
    <w:p w14:paraId="22F725E9" w14:textId="77777777" w:rsidR="00A816BB" w:rsidRPr="00FB5D85" w:rsidRDefault="000B3AF4" w:rsidP="00A816BB">
      <w:pPr>
        <w:spacing w:line="240" w:lineRule="auto"/>
        <w:rPr>
          <w:noProof/>
          <w:szCs w:val="22"/>
        </w:rPr>
      </w:pPr>
      <w:proofErr w:type="gramStart"/>
      <w:r w:rsidRPr="00FB5D85">
        <w:t>voie</w:t>
      </w:r>
      <w:proofErr w:type="gramEnd"/>
      <w:r w:rsidRPr="00FB5D85">
        <w:t xml:space="preserve"> sous-cutanée</w:t>
      </w:r>
    </w:p>
    <w:p w14:paraId="22F725EA" w14:textId="77777777" w:rsidR="00A816BB" w:rsidRPr="00FB5D85" w:rsidRDefault="00A816BB" w:rsidP="00A816BB">
      <w:pPr>
        <w:spacing w:line="240" w:lineRule="auto"/>
        <w:rPr>
          <w:b/>
          <w:szCs w:val="22"/>
        </w:rPr>
      </w:pPr>
    </w:p>
    <w:p w14:paraId="22F725EB" w14:textId="77777777" w:rsidR="00A816BB" w:rsidRPr="00FB5D85" w:rsidRDefault="00A816BB" w:rsidP="00A816BB">
      <w:pPr>
        <w:spacing w:line="240" w:lineRule="auto"/>
        <w:rPr>
          <w:noProof/>
          <w:szCs w:val="22"/>
        </w:rPr>
      </w:pPr>
    </w:p>
    <w:p w14:paraId="22F725EC" w14:textId="77777777" w:rsidR="00A816BB" w:rsidRPr="00FB5D85" w:rsidRDefault="000B3AF4" w:rsidP="00F23125">
      <w:pPr>
        <w:pStyle w:val="Style9"/>
      </w:pPr>
      <w:r w:rsidRPr="00FB5D85">
        <w:t>MODE D’ADMINISTRATION</w:t>
      </w:r>
    </w:p>
    <w:p w14:paraId="22F725ED" w14:textId="77777777" w:rsidR="00A816BB" w:rsidRPr="00FB5D85" w:rsidRDefault="00A816BB" w:rsidP="00A816BB">
      <w:pPr>
        <w:spacing w:line="240" w:lineRule="auto"/>
        <w:rPr>
          <w:noProof/>
          <w:szCs w:val="22"/>
        </w:rPr>
      </w:pPr>
    </w:p>
    <w:p w14:paraId="22F725EE" w14:textId="77777777" w:rsidR="00A816BB" w:rsidRPr="00FB5D85" w:rsidRDefault="000B3AF4" w:rsidP="00A816BB">
      <w:pPr>
        <w:spacing w:line="240" w:lineRule="auto"/>
        <w:rPr>
          <w:noProof/>
          <w:szCs w:val="22"/>
        </w:rPr>
      </w:pPr>
      <w:proofErr w:type="gramStart"/>
      <w:r w:rsidRPr="00FB5D85">
        <w:t>unidose</w:t>
      </w:r>
      <w:proofErr w:type="gramEnd"/>
    </w:p>
    <w:p w14:paraId="22F725EF" w14:textId="77777777" w:rsidR="008E73EC" w:rsidRPr="00FB5D85" w:rsidRDefault="008E73EC" w:rsidP="00A816BB">
      <w:pPr>
        <w:spacing w:line="240" w:lineRule="auto"/>
        <w:rPr>
          <w:noProof/>
          <w:szCs w:val="22"/>
        </w:rPr>
      </w:pPr>
    </w:p>
    <w:p w14:paraId="22F725F0" w14:textId="77777777" w:rsidR="00A816BB" w:rsidRPr="00FB5D85" w:rsidRDefault="00A816BB" w:rsidP="00A816BB">
      <w:pPr>
        <w:spacing w:line="240" w:lineRule="auto"/>
        <w:rPr>
          <w:noProof/>
          <w:szCs w:val="22"/>
        </w:rPr>
      </w:pPr>
    </w:p>
    <w:p w14:paraId="22F725F1" w14:textId="77777777" w:rsidR="00A816BB" w:rsidRPr="00FB5D85" w:rsidRDefault="000B3AF4" w:rsidP="00F23125">
      <w:pPr>
        <w:pStyle w:val="Style9"/>
      </w:pPr>
      <w:r w:rsidRPr="00FB5D85">
        <w:t>DATE DE PÉREMPTION</w:t>
      </w:r>
    </w:p>
    <w:p w14:paraId="22F725F2" w14:textId="77777777" w:rsidR="00BA4B27" w:rsidRPr="00FB5D85" w:rsidRDefault="00BA4B27" w:rsidP="00A816BB">
      <w:pPr>
        <w:spacing w:line="240" w:lineRule="auto"/>
        <w:rPr>
          <w:i/>
          <w:iCs/>
          <w:noProof/>
          <w:szCs w:val="22"/>
          <w:highlight w:val="lightGray"/>
        </w:rPr>
      </w:pPr>
    </w:p>
    <w:p w14:paraId="22F725F3" w14:textId="77777777" w:rsidR="00A816BB" w:rsidRPr="00FB5D85" w:rsidRDefault="000B3AF4" w:rsidP="00A816BB">
      <w:pPr>
        <w:spacing w:line="240" w:lineRule="auto"/>
        <w:rPr>
          <w:noProof/>
          <w:szCs w:val="22"/>
        </w:rPr>
      </w:pPr>
      <w:r w:rsidRPr="00FB5D85">
        <w:t>EXP</w:t>
      </w:r>
    </w:p>
    <w:p w14:paraId="22F725F4" w14:textId="77777777" w:rsidR="00C062F5" w:rsidRPr="00FB5D85" w:rsidRDefault="00C062F5" w:rsidP="00A816BB">
      <w:pPr>
        <w:spacing w:line="240" w:lineRule="auto"/>
      </w:pPr>
    </w:p>
    <w:p w14:paraId="22F725F5" w14:textId="77777777" w:rsidR="00A816BB" w:rsidRPr="00FB5D85" w:rsidRDefault="00A816BB" w:rsidP="00A816BB">
      <w:pPr>
        <w:spacing w:line="240" w:lineRule="auto"/>
      </w:pPr>
    </w:p>
    <w:p w14:paraId="22F725F6" w14:textId="77777777" w:rsidR="00A816BB" w:rsidRPr="00FB5D85" w:rsidRDefault="000B3AF4" w:rsidP="00F23125">
      <w:pPr>
        <w:pStyle w:val="Style9"/>
      </w:pPr>
      <w:r w:rsidRPr="00FB5D85">
        <w:t>NUMÉRO DU LOT</w:t>
      </w:r>
    </w:p>
    <w:p w14:paraId="22F725F7" w14:textId="77777777" w:rsidR="00A816BB" w:rsidRPr="00FB5D85" w:rsidRDefault="00A816BB" w:rsidP="00A816BB">
      <w:pPr>
        <w:spacing w:line="240" w:lineRule="auto"/>
        <w:rPr>
          <w:noProof/>
          <w:szCs w:val="22"/>
          <w:highlight w:val="lightGray"/>
        </w:rPr>
      </w:pPr>
    </w:p>
    <w:p w14:paraId="22F725F8" w14:textId="77777777" w:rsidR="00A816BB" w:rsidRPr="00FB5D85" w:rsidRDefault="000B3AF4" w:rsidP="00A816BB">
      <w:pPr>
        <w:spacing w:line="240" w:lineRule="auto"/>
        <w:ind w:right="113"/>
        <w:rPr>
          <w:noProof/>
          <w:szCs w:val="22"/>
        </w:rPr>
      </w:pPr>
      <w:r w:rsidRPr="00FB5D85">
        <w:t>Lot</w:t>
      </w:r>
    </w:p>
    <w:p w14:paraId="22F725F9" w14:textId="77777777" w:rsidR="00C062F5" w:rsidRPr="00FB5D85" w:rsidRDefault="00C062F5" w:rsidP="00A816BB">
      <w:pPr>
        <w:spacing w:line="240" w:lineRule="auto"/>
        <w:ind w:right="113"/>
      </w:pPr>
    </w:p>
    <w:p w14:paraId="22F725FA" w14:textId="77777777" w:rsidR="00A816BB" w:rsidRPr="00FB5D85" w:rsidRDefault="00A816BB" w:rsidP="00A816BB">
      <w:pPr>
        <w:spacing w:line="240" w:lineRule="auto"/>
        <w:ind w:right="113"/>
      </w:pPr>
    </w:p>
    <w:p w14:paraId="22F725FB" w14:textId="77777777" w:rsidR="00A816BB" w:rsidRPr="00FB5D85" w:rsidRDefault="000B3AF4" w:rsidP="00F23125">
      <w:pPr>
        <w:pStyle w:val="Style9"/>
      </w:pPr>
      <w:r w:rsidRPr="00FB5D85">
        <w:t>CONTENU EN POIDS, VOLUME OU UNITÉ</w:t>
      </w:r>
    </w:p>
    <w:p w14:paraId="22F725FC" w14:textId="77777777" w:rsidR="00A816BB" w:rsidRPr="00FB5D85" w:rsidRDefault="00A816BB" w:rsidP="00A816BB">
      <w:pPr>
        <w:spacing w:line="240" w:lineRule="auto"/>
        <w:ind w:right="113"/>
        <w:rPr>
          <w:noProof/>
          <w:szCs w:val="22"/>
        </w:rPr>
      </w:pPr>
    </w:p>
    <w:p w14:paraId="22F725FD" w14:textId="77777777" w:rsidR="00A816BB" w:rsidRPr="00FB5D85" w:rsidRDefault="000B3AF4" w:rsidP="00A816BB">
      <w:pPr>
        <w:spacing w:line="240" w:lineRule="auto"/>
        <w:rPr>
          <w:noProof/>
          <w:szCs w:val="22"/>
        </w:rPr>
      </w:pPr>
      <w:r w:rsidRPr="00FB5D85">
        <w:t>1 mg</w:t>
      </w:r>
    </w:p>
    <w:p w14:paraId="22F725FE" w14:textId="77777777" w:rsidR="00A816BB" w:rsidRPr="00FB5D85" w:rsidRDefault="00A816BB" w:rsidP="00A816BB">
      <w:pPr>
        <w:spacing w:line="240" w:lineRule="auto"/>
        <w:rPr>
          <w:noProof/>
          <w:szCs w:val="22"/>
        </w:rPr>
      </w:pPr>
    </w:p>
    <w:p w14:paraId="22F725FF" w14:textId="77777777" w:rsidR="00A816BB" w:rsidRPr="00FB5D85" w:rsidRDefault="00A816BB" w:rsidP="00A816BB">
      <w:pPr>
        <w:spacing w:line="240" w:lineRule="auto"/>
        <w:ind w:right="113"/>
        <w:rPr>
          <w:noProof/>
          <w:szCs w:val="22"/>
        </w:rPr>
      </w:pPr>
    </w:p>
    <w:p w14:paraId="22F72600" w14:textId="77777777" w:rsidR="00A816BB" w:rsidRPr="00FB5D85" w:rsidRDefault="000B3AF4" w:rsidP="00F23125">
      <w:pPr>
        <w:pStyle w:val="Style9"/>
      </w:pPr>
      <w:r w:rsidRPr="00FB5D85">
        <w:t>AUTRE</w:t>
      </w:r>
    </w:p>
    <w:p w14:paraId="22F72601" w14:textId="77777777" w:rsidR="00A816BB" w:rsidRPr="00FB5D85" w:rsidRDefault="00A816BB" w:rsidP="00A816BB">
      <w:pPr>
        <w:spacing w:line="240" w:lineRule="auto"/>
        <w:ind w:right="113"/>
        <w:rPr>
          <w:noProof/>
          <w:szCs w:val="22"/>
        </w:rPr>
      </w:pPr>
    </w:p>
    <w:p w14:paraId="22F72602" w14:textId="77777777" w:rsidR="00A816BB" w:rsidRPr="00FB5D85" w:rsidRDefault="000B3AF4" w:rsidP="00A816BB">
      <w:pPr>
        <w:spacing w:line="240" w:lineRule="auto"/>
        <w:rPr>
          <w:noProof/>
          <w:szCs w:val="22"/>
        </w:rPr>
      </w:pPr>
      <w:r w:rsidRPr="00FB5D85">
        <w:t>Pointe de l’aiguille</w:t>
      </w:r>
    </w:p>
    <w:p w14:paraId="22F72603" w14:textId="77777777" w:rsidR="00A816BB" w:rsidRPr="00FB5D85" w:rsidRDefault="00A816BB" w:rsidP="007B496C">
      <w:pPr>
        <w:spacing w:line="240" w:lineRule="auto"/>
        <w:rPr>
          <w:noProof/>
          <w:szCs w:val="22"/>
        </w:rPr>
      </w:pPr>
    </w:p>
    <w:p w14:paraId="22F72604" w14:textId="77777777" w:rsidR="00FE401B" w:rsidRPr="00FB5D85" w:rsidRDefault="000B3AF4" w:rsidP="00204AAB">
      <w:pPr>
        <w:spacing w:line="240" w:lineRule="auto"/>
        <w:outlineLvl w:val="0"/>
        <w:rPr>
          <w:b/>
        </w:rPr>
      </w:pPr>
      <w:r w:rsidRPr="00FB5D85">
        <w:br w:type="page"/>
      </w:r>
    </w:p>
    <w:p w14:paraId="22F72605" w14:textId="77777777" w:rsidR="00F6539F" w:rsidRPr="00FB5D85" w:rsidRDefault="000B3AF4" w:rsidP="00F6539F">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lastRenderedPageBreak/>
        <w:t>MENTIONS DEVANT FIGURER SUR L’EMBALLAGE EXTÉRIEUR</w:t>
      </w:r>
    </w:p>
    <w:p w14:paraId="22F72606" w14:textId="77777777" w:rsidR="00F127C6" w:rsidRPr="00FB5D85" w:rsidRDefault="00F127C6" w:rsidP="00F6539F">
      <w:pPr>
        <w:pBdr>
          <w:top w:val="single" w:sz="4" w:space="1" w:color="auto"/>
          <w:left w:val="single" w:sz="4" w:space="4" w:color="auto"/>
          <w:bottom w:val="single" w:sz="4" w:space="1" w:color="auto"/>
          <w:right w:val="single" w:sz="4" w:space="4" w:color="auto"/>
        </w:pBdr>
        <w:spacing w:line="240" w:lineRule="auto"/>
        <w:rPr>
          <w:b/>
          <w:noProof/>
          <w:szCs w:val="22"/>
        </w:rPr>
      </w:pPr>
    </w:p>
    <w:p w14:paraId="22F72607" w14:textId="77777777" w:rsidR="00F6539F" w:rsidRPr="00FB5D85" w:rsidRDefault="000B3AF4" w:rsidP="00F6539F">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t>CARTON EXTÉRIEUR - SERINGUE PRÉREMPLIE (0,5 MG)</w:t>
      </w:r>
    </w:p>
    <w:p w14:paraId="22F72608" w14:textId="77777777" w:rsidR="00F6539F" w:rsidRPr="00FB5D85" w:rsidRDefault="00F6539F" w:rsidP="00F6539F">
      <w:pPr>
        <w:spacing w:line="240" w:lineRule="auto"/>
        <w:rPr>
          <w:color w:val="FF0000"/>
        </w:rPr>
      </w:pPr>
    </w:p>
    <w:p w14:paraId="22F72609" w14:textId="77777777" w:rsidR="00F6539F" w:rsidRPr="00FB5D85" w:rsidRDefault="00F6539F" w:rsidP="00F6539F">
      <w:pPr>
        <w:spacing w:line="240" w:lineRule="auto"/>
        <w:rPr>
          <w:noProof/>
          <w:szCs w:val="22"/>
        </w:rPr>
      </w:pPr>
    </w:p>
    <w:p w14:paraId="22F7260A" w14:textId="77777777" w:rsidR="00F6539F" w:rsidRPr="00FB5D85" w:rsidRDefault="000B3AF4" w:rsidP="00F23125">
      <w:pPr>
        <w:pStyle w:val="Style9"/>
        <w:numPr>
          <w:ilvl w:val="0"/>
          <w:numId w:val="27"/>
        </w:numPr>
        <w:ind w:left="567" w:hanging="567"/>
      </w:pPr>
      <w:r w:rsidRPr="00FB5D85">
        <w:t>DÉNOMINATION DU MÉDICAMENT</w:t>
      </w:r>
    </w:p>
    <w:p w14:paraId="22F7260B" w14:textId="77777777" w:rsidR="00F6539F" w:rsidRPr="00FB5D85" w:rsidRDefault="00F6539F" w:rsidP="00F6539F">
      <w:pPr>
        <w:spacing w:line="240" w:lineRule="auto"/>
        <w:rPr>
          <w:noProof/>
          <w:szCs w:val="22"/>
        </w:rPr>
      </w:pPr>
    </w:p>
    <w:p w14:paraId="22F7260C" w14:textId="77777777" w:rsidR="00F6539F" w:rsidRPr="00FB5D85" w:rsidRDefault="000B3AF4" w:rsidP="00F6539F">
      <w:pPr>
        <w:spacing w:line="240" w:lineRule="auto"/>
        <w:rPr>
          <w:noProof/>
          <w:szCs w:val="22"/>
        </w:rPr>
      </w:pPr>
      <w:proofErr w:type="spellStart"/>
      <w:r w:rsidRPr="00FB5D85">
        <w:t>Ogluo</w:t>
      </w:r>
      <w:proofErr w:type="spellEnd"/>
      <w:r w:rsidRPr="00FB5D85">
        <w:t xml:space="preserve"> 0,5 mg, solution injectable en seringue préremplie</w:t>
      </w:r>
    </w:p>
    <w:p w14:paraId="22F7260D" w14:textId="77777777" w:rsidR="00F6539F" w:rsidRPr="00FB5D85" w:rsidRDefault="000B3AF4" w:rsidP="00F6539F">
      <w:pPr>
        <w:spacing w:line="240" w:lineRule="auto"/>
        <w:rPr>
          <w:b/>
          <w:szCs w:val="22"/>
        </w:rPr>
      </w:pPr>
      <w:proofErr w:type="gramStart"/>
      <w:r w:rsidRPr="00FB5D85">
        <w:t>glucagon</w:t>
      </w:r>
      <w:proofErr w:type="gramEnd"/>
    </w:p>
    <w:p w14:paraId="22F7260E" w14:textId="77777777" w:rsidR="00F6539F" w:rsidRPr="00FB5D85" w:rsidRDefault="00F6539F" w:rsidP="00F6539F">
      <w:pPr>
        <w:spacing w:line="240" w:lineRule="auto"/>
        <w:rPr>
          <w:noProof/>
          <w:color w:val="FF0000"/>
          <w:szCs w:val="22"/>
        </w:rPr>
      </w:pPr>
    </w:p>
    <w:p w14:paraId="22F7260F" w14:textId="77777777" w:rsidR="00F6539F" w:rsidRPr="00FB5D85" w:rsidRDefault="00F6539F" w:rsidP="00F6539F">
      <w:pPr>
        <w:spacing w:line="240" w:lineRule="auto"/>
        <w:rPr>
          <w:noProof/>
          <w:szCs w:val="22"/>
        </w:rPr>
      </w:pPr>
    </w:p>
    <w:p w14:paraId="22F72610" w14:textId="77777777" w:rsidR="00F6539F" w:rsidRPr="00FB5D85" w:rsidRDefault="000B3AF4" w:rsidP="00F23125">
      <w:pPr>
        <w:pStyle w:val="Style9"/>
      </w:pPr>
      <w:r w:rsidRPr="00FB5D85">
        <w:t>COMPOSITION EN SUBSTANCE(S) ACTIVE(S)</w:t>
      </w:r>
    </w:p>
    <w:p w14:paraId="22F72611" w14:textId="77777777" w:rsidR="00F6539F" w:rsidRPr="00FB5D85" w:rsidRDefault="00F6539F" w:rsidP="00F6539F">
      <w:pPr>
        <w:spacing w:line="240" w:lineRule="auto"/>
        <w:rPr>
          <w:noProof/>
          <w:szCs w:val="22"/>
        </w:rPr>
      </w:pPr>
    </w:p>
    <w:p w14:paraId="22F72612" w14:textId="77777777" w:rsidR="00F6539F" w:rsidRPr="00FB5D85" w:rsidRDefault="000B3AF4" w:rsidP="00F6539F">
      <w:pPr>
        <w:spacing w:line="240" w:lineRule="auto"/>
        <w:rPr>
          <w:noProof/>
          <w:szCs w:val="22"/>
        </w:rPr>
      </w:pPr>
      <w:r w:rsidRPr="00FB5D85">
        <w:t>Chaque seringue préremplie contient 0,5 mg de glucagon dans 0,1 ml de solution.</w:t>
      </w:r>
    </w:p>
    <w:p w14:paraId="22F72613" w14:textId="77777777" w:rsidR="00F6539F" w:rsidRPr="00FB5D85" w:rsidRDefault="00F6539F" w:rsidP="00F6539F">
      <w:pPr>
        <w:spacing w:line="240" w:lineRule="auto"/>
        <w:rPr>
          <w:noProof/>
          <w:szCs w:val="22"/>
        </w:rPr>
      </w:pPr>
    </w:p>
    <w:p w14:paraId="22F72614" w14:textId="77777777" w:rsidR="00F6539F" w:rsidRPr="00FB5D85" w:rsidRDefault="00F6539F" w:rsidP="00F6539F">
      <w:pPr>
        <w:spacing w:line="240" w:lineRule="auto"/>
        <w:rPr>
          <w:noProof/>
          <w:szCs w:val="22"/>
        </w:rPr>
      </w:pPr>
    </w:p>
    <w:p w14:paraId="22F72615" w14:textId="77777777" w:rsidR="00F6539F" w:rsidRPr="00FB5D85" w:rsidRDefault="000B3AF4" w:rsidP="00F23125">
      <w:pPr>
        <w:pStyle w:val="Style9"/>
      </w:pPr>
      <w:r w:rsidRPr="00FB5D85">
        <w:t>LISTE DES EXCIPIENTS</w:t>
      </w:r>
    </w:p>
    <w:p w14:paraId="22F72616" w14:textId="77777777" w:rsidR="00F6539F" w:rsidRPr="00FB5D85" w:rsidRDefault="00F6539F" w:rsidP="00F6539F">
      <w:pPr>
        <w:spacing w:line="240" w:lineRule="auto"/>
        <w:rPr>
          <w:noProof/>
          <w:szCs w:val="22"/>
        </w:rPr>
      </w:pPr>
    </w:p>
    <w:p w14:paraId="22F72617" w14:textId="77777777" w:rsidR="00F6539F" w:rsidRPr="00FB5D85" w:rsidRDefault="000B3AF4" w:rsidP="00F6539F">
      <w:pPr>
        <w:spacing w:line="240" w:lineRule="auto"/>
        <w:rPr>
          <w:noProof/>
          <w:szCs w:val="22"/>
        </w:rPr>
      </w:pPr>
      <w:r w:rsidRPr="00FB5D85">
        <w:t xml:space="preserve">Contient également du </w:t>
      </w:r>
      <w:proofErr w:type="spellStart"/>
      <w:r w:rsidRPr="00FB5D85">
        <w:t>dihydrate</w:t>
      </w:r>
      <w:proofErr w:type="spellEnd"/>
      <w:r w:rsidRPr="00FB5D85">
        <w:t xml:space="preserve"> de tréhalose, du </w:t>
      </w:r>
      <w:proofErr w:type="spellStart"/>
      <w:r w:rsidRPr="00FB5D85">
        <w:t>diméthylsulfoxyde</w:t>
      </w:r>
      <w:proofErr w:type="spellEnd"/>
      <w:r w:rsidRPr="00FB5D85">
        <w:t xml:space="preserve"> (DMSO), de l’acide sulfurique et de l’eau pour préparations injectables. Consulter la notice pour des informations complémentaires.</w:t>
      </w:r>
    </w:p>
    <w:p w14:paraId="22F72618" w14:textId="77777777" w:rsidR="00F6539F" w:rsidRPr="00FB5D85" w:rsidRDefault="00F6539F" w:rsidP="00F6539F">
      <w:pPr>
        <w:spacing w:line="240" w:lineRule="auto"/>
        <w:rPr>
          <w:noProof/>
          <w:szCs w:val="22"/>
        </w:rPr>
      </w:pPr>
    </w:p>
    <w:p w14:paraId="22F72619" w14:textId="77777777" w:rsidR="00F6539F" w:rsidRPr="00FB5D85" w:rsidRDefault="00F6539F" w:rsidP="00F6539F">
      <w:pPr>
        <w:spacing w:line="240" w:lineRule="auto"/>
        <w:rPr>
          <w:noProof/>
          <w:color w:val="FF0000"/>
          <w:szCs w:val="22"/>
        </w:rPr>
      </w:pPr>
    </w:p>
    <w:p w14:paraId="22F7261A" w14:textId="77777777" w:rsidR="00F6539F" w:rsidRPr="00FB5D85" w:rsidRDefault="000B3AF4" w:rsidP="00F23125">
      <w:pPr>
        <w:pStyle w:val="Style9"/>
      </w:pPr>
      <w:r w:rsidRPr="00FB5D85">
        <w:t>FORME PHARMACEUTIQUE ET CONTENU</w:t>
      </w:r>
    </w:p>
    <w:p w14:paraId="22F7261B" w14:textId="77777777" w:rsidR="00F6539F" w:rsidRPr="00FB5D85" w:rsidRDefault="00F6539F" w:rsidP="00F6539F">
      <w:pPr>
        <w:spacing w:line="240" w:lineRule="auto"/>
        <w:rPr>
          <w:noProof/>
          <w:szCs w:val="22"/>
        </w:rPr>
      </w:pPr>
    </w:p>
    <w:p w14:paraId="22F7261C" w14:textId="77777777" w:rsidR="007779CB" w:rsidRPr="00FB5D85" w:rsidRDefault="000B3AF4" w:rsidP="00F6539F">
      <w:pPr>
        <w:spacing w:line="240" w:lineRule="auto"/>
        <w:rPr>
          <w:noProof/>
          <w:szCs w:val="22"/>
        </w:rPr>
      </w:pPr>
      <w:r w:rsidRPr="00FB5D85">
        <w:rPr>
          <w:szCs w:val="22"/>
          <w:highlight w:val="lightGray"/>
        </w:rPr>
        <w:t>Solution injectable</w:t>
      </w:r>
    </w:p>
    <w:p w14:paraId="22F7261D" w14:textId="77777777" w:rsidR="00F6539F" w:rsidRPr="00FB5D85" w:rsidRDefault="00F6539F" w:rsidP="00F6539F">
      <w:pPr>
        <w:spacing w:line="240" w:lineRule="auto"/>
        <w:rPr>
          <w:noProof/>
          <w:szCs w:val="22"/>
          <w:highlight w:val="yellow"/>
        </w:rPr>
      </w:pPr>
    </w:p>
    <w:p w14:paraId="22F7261E" w14:textId="77777777" w:rsidR="00F6539F" w:rsidRPr="00FB5D85" w:rsidRDefault="000B3AF4" w:rsidP="00F6539F">
      <w:pPr>
        <w:spacing w:line="240" w:lineRule="auto"/>
        <w:rPr>
          <w:noProof/>
          <w:szCs w:val="22"/>
        </w:rPr>
      </w:pPr>
      <w:r w:rsidRPr="00FB5D85">
        <w:t>1 seringue unidose préremplie</w:t>
      </w:r>
    </w:p>
    <w:p w14:paraId="22F7261F" w14:textId="77777777" w:rsidR="00F6539F" w:rsidRPr="00FB5D85" w:rsidRDefault="000B3AF4" w:rsidP="00F6539F">
      <w:pPr>
        <w:spacing w:line="240" w:lineRule="auto"/>
        <w:rPr>
          <w:noProof/>
          <w:szCs w:val="22"/>
        </w:rPr>
      </w:pPr>
      <w:r w:rsidRPr="00FB5D85">
        <w:rPr>
          <w:szCs w:val="22"/>
          <w:highlight w:val="lightGray"/>
        </w:rPr>
        <w:t>2 seringues unidose préremplies</w:t>
      </w:r>
    </w:p>
    <w:p w14:paraId="22F72620" w14:textId="77777777" w:rsidR="00F6539F" w:rsidRPr="00FB5D85" w:rsidRDefault="00F6539F" w:rsidP="00F6539F">
      <w:pPr>
        <w:spacing w:line="240" w:lineRule="auto"/>
        <w:rPr>
          <w:noProof/>
          <w:szCs w:val="22"/>
          <w:highlight w:val="yellow"/>
        </w:rPr>
      </w:pPr>
    </w:p>
    <w:p w14:paraId="22F72621" w14:textId="77777777" w:rsidR="00F6539F" w:rsidRPr="00FB5D85" w:rsidRDefault="00F6539F" w:rsidP="00F6539F">
      <w:pPr>
        <w:spacing w:line="240" w:lineRule="auto"/>
        <w:rPr>
          <w:noProof/>
          <w:color w:val="FF0000"/>
          <w:szCs w:val="22"/>
        </w:rPr>
      </w:pPr>
    </w:p>
    <w:p w14:paraId="22F72622" w14:textId="77777777" w:rsidR="00F6539F" w:rsidRPr="00FB5D85" w:rsidRDefault="000B3AF4" w:rsidP="00F23125">
      <w:pPr>
        <w:pStyle w:val="Style9"/>
      </w:pPr>
      <w:r w:rsidRPr="00FB5D85">
        <w:t>MODE ET VOIE(S) D’ADMINISTRATION</w:t>
      </w:r>
    </w:p>
    <w:p w14:paraId="22F72623" w14:textId="77777777" w:rsidR="00F6539F" w:rsidRPr="00FB5D85" w:rsidRDefault="00F6539F" w:rsidP="00F6539F">
      <w:pPr>
        <w:spacing w:line="240" w:lineRule="auto"/>
        <w:rPr>
          <w:noProof/>
          <w:szCs w:val="22"/>
        </w:rPr>
      </w:pPr>
    </w:p>
    <w:p w14:paraId="22F72624" w14:textId="77777777" w:rsidR="001D0368" w:rsidRPr="00FB5D85" w:rsidRDefault="000B3AF4" w:rsidP="001D0368">
      <w:pPr>
        <w:spacing w:line="240" w:lineRule="auto"/>
        <w:rPr>
          <w:noProof/>
          <w:szCs w:val="22"/>
        </w:rPr>
      </w:pPr>
      <w:r w:rsidRPr="00FB5D85">
        <w:t>Lire la notice avant utilisation</w:t>
      </w:r>
    </w:p>
    <w:p w14:paraId="22F72625" w14:textId="77777777" w:rsidR="00061343" w:rsidRDefault="000B3AF4" w:rsidP="00061343">
      <w:pPr>
        <w:spacing w:line="240" w:lineRule="auto"/>
        <w:rPr>
          <w:noProof/>
          <w:szCs w:val="22"/>
        </w:rPr>
      </w:pPr>
      <w:proofErr w:type="gramStart"/>
      <w:r w:rsidRPr="00FB5D85">
        <w:t>voie</w:t>
      </w:r>
      <w:proofErr w:type="gramEnd"/>
      <w:r w:rsidRPr="00FB5D85">
        <w:t xml:space="preserve"> sous-cutanée</w:t>
      </w:r>
    </w:p>
    <w:p w14:paraId="22F72626" w14:textId="77777777" w:rsidR="00066288" w:rsidRPr="00FB5D85" w:rsidRDefault="00066288" w:rsidP="00F6539F">
      <w:pPr>
        <w:spacing w:line="240" w:lineRule="auto"/>
        <w:rPr>
          <w:noProof/>
          <w:szCs w:val="22"/>
        </w:rPr>
      </w:pPr>
    </w:p>
    <w:p w14:paraId="22F72627" w14:textId="77777777" w:rsidR="00F6539F" w:rsidRPr="00FB5D85" w:rsidRDefault="00F6539F" w:rsidP="00F6539F">
      <w:pPr>
        <w:spacing w:line="240" w:lineRule="auto"/>
        <w:rPr>
          <w:noProof/>
          <w:szCs w:val="22"/>
        </w:rPr>
      </w:pPr>
    </w:p>
    <w:p w14:paraId="22F72628" w14:textId="77777777" w:rsidR="00F6539F" w:rsidRPr="00FB5D85" w:rsidRDefault="000B3AF4" w:rsidP="00F23125">
      <w:pPr>
        <w:pStyle w:val="Style9"/>
      </w:pPr>
      <w:r w:rsidRPr="00FB5D85">
        <w:t>MISE EN GARDE SPÉCIALE INDIQUANT QUE LE MÉDICAMENT DOIT ÊTRE CONSERVÉ HORS DE VUE ET DE PORTÉE DES ENFANTS</w:t>
      </w:r>
    </w:p>
    <w:p w14:paraId="22F72629" w14:textId="77777777" w:rsidR="00F6539F" w:rsidRPr="00FB5D85" w:rsidRDefault="00F6539F" w:rsidP="00F6539F">
      <w:pPr>
        <w:spacing w:line="240" w:lineRule="auto"/>
        <w:rPr>
          <w:noProof/>
          <w:szCs w:val="22"/>
        </w:rPr>
      </w:pPr>
    </w:p>
    <w:p w14:paraId="22F7262A" w14:textId="77777777" w:rsidR="00F6539F" w:rsidRPr="00FB5D85" w:rsidRDefault="000B3AF4" w:rsidP="00F6539F">
      <w:pPr>
        <w:rPr>
          <w:noProof/>
        </w:rPr>
      </w:pPr>
      <w:r w:rsidRPr="00FB5D85">
        <w:t>Tenir hors de la vue et de la portée des enfants.</w:t>
      </w:r>
    </w:p>
    <w:p w14:paraId="22F7262B" w14:textId="77777777" w:rsidR="000D5BC3" w:rsidRPr="00FB5D85" w:rsidRDefault="000D5BC3" w:rsidP="00F6539F">
      <w:pPr>
        <w:spacing w:line="240" w:lineRule="auto"/>
        <w:rPr>
          <w:noProof/>
          <w:szCs w:val="22"/>
        </w:rPr>
      </w:pPr>
    </w:p>
    <w:p w14:paraId="22F7262C" w14:textId="77777777" w:rsidR="00A7085B" w:rsidRPr="00FB5D85" w:rsidRDefault="00A7085B" w:rsidP="00F6539F">
      <w:pPr>
        <w:spacing w:line="240" w:lineRule="auto"/>
        <w:rPr>
          <w:noProof/>
          <w:szCs w:val="22"/>
        </w:rPr>
      </w:pPr>
    </w:p>
    <w:p w14:paraId="22F7262D" w14:textId="77777777" w:rsidR="00F6539F" w:rsidRPr="00FB5D85" w:rsidRDefault="000B3AF4" w:rsidP="00F23125">
      <w:pPr>
        <w:pStyle w:val="Style9"/>
      </w:pPr>
      <w:r w:rsidRPr="00FB5D85">
        <w:t>AUTRE(S) MISE(S) EN GARDE SPÉCIALE(S), SI NÉCESSAIRE</w:t>
      </w:r>
    </w:p>
    <w:p w14:paraId="22F7262E" w14:textId="77777777" w:rsidR="00F6539F" w:rsidRPr="00FB5D85" w:rsidRDefault="00F6539F" w:rsidP="00F6539F">
      <w:pPr>
        <w:spacing w:line="240" w:lineRule="auto"/>
        <w:rPr>
          <w:noProof/>
          <w:szCs w:val="22"/>
        </w:rPr>
      </w:pPr>
    </w:p>
    <w:p w14:paraId="22F7262F" w14:textId="77777777" w:rsidR="00F6539F" w:rsidRPr="00FB5D85" w:rsidRDefault="00F6539F" w:rsidP="00730083">
      <w:pPr>
        <w:rPr>
          <w:noProof/>
          <w:szCs w:val="22"/>
        </w:rPr>
      </w:pPr>
    </w:p>
    <w:p w14:paraId="22F72630" w14:textId="77777777" w:rsidR="004C1B0D" w:rsidRPr="00FB5D85" w:rsidRDefault="000B3AF4" w:rsidP="00F23125">
      <w:pPr>
        <w:pStyle w:val="Style9"/>
      </w:pPr>
      <w:r w:rsidRPr="00FB5D85">
        <w:t>DATE DE PÉREMPTION</w:t>
      </w:r>
    </w:p>
    <w:p w14:paraId="22F72631" w14:textId="77777777" w:rsidR="00F6539F" w:rsidRPr="00FB5D85" w:rsidRDefault="00F6539F" w:rsidP="00730083">
      <w:pPr>
        <w:rPr>
          <w:noProof/>
          <w:szCs w:val="22"/>
        </w:rPr>
      </w:pPr>
    </w:p>
    <w:p w14:paraId="22F72632" w14:textId="77777777" w:rsidR="00F6539F" w:rsidRPr="00FB5D85" w:rsidRDefault="000B3AF4" w:rsidP="00730083">
      <w:pPr>
        <w:rPr>
          <w:noProof/>
          <w:szCs w:val="22"/>
        </w:rPr>
      </w:pPr>
      <w:r w:rsidRPr="00FB5D85">
        <w:t>EXP</w:t>
      </w:r>
    </w:p>
    <w:p w14:paraId="22F72633" w14:textId="77777777" w:rsidR="006F1889" w:rsidRPr="00FB5D85" w:rsidRDefault="006F1889" w:rsidP="00730083">
      <w:pPr>
        <w:rPr>
          <w:noProof/>
          <w:szCs w:val="22"/>
        </w:rPr>
      </w:pPr>
    </w:p>
    <w:p w14:paraId="22F72634" w14:textId="77777777" w:rsidR="00F6539F" w:rsidRPr="00FB5D85" w:rsidRDefault="00F6539F" w:rsidP="00730083">
      <w:pPr>
        <w:rPr>
          <w:noProof/>
          <w:szCs w:val="22"/>
        </w:rPr>
      </w:pPr>
    </w:p>
    <w:p w14:paraId="22F72635" w14:textId="77777777" w:rsidR="006F1889" w:rsidRPr="00FB5D85" w:rsidRDefault="000B3AF4" w:rsidP="00F23125">
      <w:pPr>
        <w:pStyle w:val="Style9"/>
      </w:pPr>
      <w:r w:rsidRPr="00FB5D85">
        <w:t>PRÉCAUTIONS PARTICULIÈRES DE CONSERVATION</w:t>
      </w:r>
    </w:p>
    <w:p w14:paraId="22F72636" w14:textId="77777777" w:rsidR="00F6539F" w:rsidRPr="00FB5D85" w:rsidRDefault="00F6539F" w:rsidP="00730083">
      <w:pPr>
        <w:rPr>
          <w:noProof/>
          <w:szCs w:val="22"/>
        </w:rPr>
      </w:pPr>
    </w:p>
    <w:p w14:paraId="22F72637" w14:textId="77777777" w:rsidR="00F6539F" w:rsidRPr="00FB5D85" w:rsidRDefault="000B3AF4" w:rsidP="00730083">
      <w:pPr>
        <w:spacing w:line="240" w:lineRule="auto"/>
        <w:rPr>
          <w:noProof/>
          <w:szCs w:val="22"/>
        </w:rPr>
      </w:pPr>
      <w:r w:rsidRPr="00FB5D85">
        <w:t xml:space="preserve">À conserver à une température </w:t>
      </w:r>
      <w:r w:rsidR="00F76039">
        <w:t>ne dépassant pas</w:t>
      </w:r>
      <w:r w:rsidRPr="00FB5D85">
        <w:t xml:space="preserve"> 25 °C.</w:t>
      </w:r>
    </w:p>
    <w:p w14:paraId="22F72638" w14:textId="77777777" w:rsidR="00F6539F" w:rsidRPr="00FB5D85" w:rsidRDefault="00F6539F" w:rsidP="00F6539F">
      <w:pPr>
        <w:spacing w:line="240" w:lineRule="auto"/>
        <w:rPr>
          <w:noProof/>
          <w:szCs w:val="22"/>
          <w:lang w:val="fr-LU"/>
        </w:rPr>
      </w:pPr>
    </w:p>
    <w:p w14:paraId="22F72639" w14:textId="77777777" w:rsidR="00F6539F" w:rsidRPr="00FB5D85" w:rsidRDefault="000B3AF4" w:rsidP="00F6539F">
      <w:pPr>
        <w:spacing w:line="240" w:lineRule="auto"/>
        <w:rPr>
          <w:noProof/>
          <w:szCs w:val="22"/>
        </w:rPr>
      </w:pPr>
      <w:r w:rsidRPr="00FB5D85">
        <w:lastRenderedPageBreak/>
        <w:t>Ne pas mettre au réfrigérateur. Ne pas congeler. À conserver à une température supérieure à 15 °C.</w:t>
      </w:r>
    </w:p>
    <w:p w14:paraId="22F7263A" w14:textId="77777777" w:rsidR="00F24666" w:rsidRPr="00FB5D85" w:rsidRDefault="00F24666" w:rsidP="00F24666">
      <w:pPr>
        <w:spacing w:line="240" w:lineRule="auto"/>
        <w:rPr>
          <w:noProof/>
          <w:szCs w:val="22"/>
          <w:lang w:val="fr-LU"/>
        </w:rPr>
      </w:pPr>
    </w:p>
    <w:p w14:paraId="22F7263B" w14:textId="77777777" w:rsidR="00F24666" w:rsidRPr="00FB5D85" w:rsidRDefault="000B3AF4" w:rsidP="00F24666">
      <w:pPr>
        <w:spacing w:line="240" w:lineRule="auto"/>
        <w:rPr>
          <w:noProof/>
          <w:szCs w:val="22"/>
        </w:rPr>
      </w:pPr>
      <w:r w:rsidRPr="00FB5D85">
        <w:t>Conserver dans l’emballage plastique original scellé jusqu’au moment de l’utilisation afin de protéger le produit de la lumière et de l’humidité.</w:t>
      </w:r>
    </w:p>
    <w:p w14:paraId="22F7263C" w14:textId="77777777" w:rsidR="00F6539F" w:rsidRPr="00FB5D85" w:rsidRDefault="00F6539F" w:rsidP="00F6539F">
      <w:pPr>
        <w:spacing w:line="240" w:lineRule="auto"/>
        <w:rPr>
          <w:noProof/>
          <w:szCs w:val="22"/>
        </w:rPr>
      </w:pPr>
    </w:p>
    <w:p w14:paraId="22F7263D" w14:textId="77777777" w:rsidR="00F6539F" w:rsidRPr="00FB5D85" w:rsidRDefault="00F6539F" w:rsidP="00F6539F">
      <w:pPr>
        <w:spacing w:line="240" w:lineRule="auto"/>
        <w:rPr>
          <w:noProof/>
          <w:szCs w:val="22"/>
          <w:lang w:val="fr-LU"/>
        </w:rPr>
      </w:pPr>
    </w:p>
    <w:p w14:paraId="22F7263E" w14:textId="77777777" w:rsidR="00F6539F" w:rsidRPr="00FB5D85" w:rsidRDefault="000B3AF4" w:rsidP="00F23125">
      <w:pPr>
        <w:pStyle w:val="Style9"/>
      </w:pPr>
      <w:r w:rsidRPr="00FB5D85">
        <w:t>PRÉCAUTIONS PARTICULIÈRES D’ÉLIMINATION DES MÉDICAMENTS NON UTILISÉS OU DES DÉCHETS PROVENANT DE CES MÉDICAMENTS S’IL Y A LIEU</w:t>
      </w:r>
    </w:p>
    <w:p w14:paraId="22F7263F" w14:textId="77777777" w:rsidR="00F6539F" w:rsidRPr="00FB5D85" w:rsidRDefault="00F6539F" w:rsidP="00F6539F">
      <w:pPr>
        <w:spacing w:line="240" w:lineRule="auto"/>
        <w:rPr>
          <w:noProof/>
          <w:szCs w:val="22"/>
        </w:rPr>
      </w:pPr>
    </w:p>
    <w:p w14:paraId="22F72640" w14:textId="77777777" w:rsidR="00F24666" w:rsidRPr="00FB5D85" w:rsidRDefault="000B3AF4" w:rsidP="00F24666">
      <w:pPr>
        <w:spacing w:line="240" w:lineRule="auto"/>
      </w:pPr>
      <w:r w:rsidRPr="00FB5D85">
        <w:t>Tout médicament non utilisé ou déchet doit être éliminé conformément à la réglementation en vigueur.</w:t>
      </w:r>
    </w:p>
    <w:p w14:paraId="22F72641" w14:textId="77777777" w:rsidR="00F6539F" w:rsidRPr="00FB5D85" w:rsidRDefault="00F6539F" w:rsidP="00F6539F">
      <w:pPr>
        <w:spacing w:line="240" w:lineRule="auto"/>
        <w:rPr>
          <w:noProof/>
          <w:color w:val="FF0000"/>
          <w:szCs w:val="22"/>
        </w:rPr>
      </w:pPr>
    </w:p>
    <w:p w14:paraId="22F72642" w14:textId="77777777" w:rsidR="00F6539F" w:rsidRPr="00FB5D85" w:rsidRDefault="00F6539F" w:rsidP="00F6539F">
      <w:pPr>
        <w:spacing w:line="240" w:lineRule="auto"/>
        <w:rPr>
          <w:noProof/>
          <w:color w:val="FF0000"/>
          <w:szCs w:val="22"/>
        </w:rPr>
      </w:pPr>
    </w:p>
    <w:p w14:paraId="22F72643" w14:textId="77777777" w:rsidR="00F6539F" w:rsidRPr="00FB5D85" w:rsidRDefault="000B3AF4" w:rsidP="00F23125">
      <w:pPr>
        <w:pStyle w:val="Style9"/>
      </w:pPr>
      <w:r w:rsidRPr="00FB5D85">
        <w:t>NOM ET ADRESSE DU TITULAIRE DE L’AUTORISATION DE MISE SUR LE MARCHÉ</w:t>
      </w:r>
    </w:p>
    <w:p w14:paraId="22F72644" w14:textId="77777777" w:rsidR="00F6539F" w:rsidRPr="00FB5D85" w:rsidRDefault="00F6539F" w:rsidP="00F6539F">
      <w:pPr>
        <w:spacing w:line="240" w:lineRule="auto"/>
        <w:rPr>
          <w:noProof/>
          <w:szCs w:val="22"/>
        </w:rPr>
      </w:pPr>
    </w:p>
    <w:p w14:paraId="40E8DDB2"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Tetris Pharma B.V</w:t>
      </w:r>
    </w:p>
    <w:p w14:paraId="1D6C61DF" w14:textId="1F22B3C0"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Bargelaan 200</w:t>
      </w:r>
    </w:p>
    <w:p w14:paraId="63A107BB" w14:textId="77777777" w:rsidR="0059161C" w:rsidRPr="00682324" w:rsidRDefault="0059161C" w:rsidP="0059161C">
      <w:pPr>
        <w:tabs>
          <w:tab w:val="clear" w:pos="567"/>
        </w:tabs>
        <w:spacing w:line="240" w:lineRule="auto"/>
        <w:rPr>
          <w:rFonts w:eastAsiaTheme="minorHAnsi"/>
          <w:szCs w:val="22"/>
          <w:lang w:val="nl-NL"/>
        </w:rPr>
      </w:pPr>
      <w:r w:rsidRPr="00682324">
        <w:rPr>
          <w:rFonts w:eastAsiaTheme="minorHAnsi"/>
          <w:szCs w:val="22"/>
          <w:lang w:val="nl-NL"/>
        </w:rPr>
        <w:t>Element Offices</w:t>
      </w:r>
    </w:p>
    <w:p w14:paraId="61F36826"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2333 CW Leiden</w:t>
      </w:r>
    </w:p>
    <w:p w14:paraId="22F7264B" w14:textId="3708F70F" w:rsidR="00F6539F" w:rsidRPr="00FB5D85" w:rsidRDefault="000B3AF4" w:rsidP="00F6539F">
      <w:pPr>
        <w:spacing w:line="240" w:lineRule="auto"/>
        <w:rPr>
          <w:noProof/>
          <w:color w:val="FF0000"/>
          <w:szCs w:val="22"/>
        </w:rPr>
      </w:pPr>
      <w:r w:rsidRPr="00682324">
        <w:rPr>
          <w:rFonts w:eastAsiaTheme="minorHAnsi"/>
          <w:szCs w:val="22"/>
          <w:lang w:val="nl-NL"/>
        </w:rPr>
        <w:t>Pays-Bas</w:t>
      </w:r>
      <w:r>
        <w:rPr>
          <w:rFonts w:eastAsiaTheme="minorHAnsi"/>
          <w:sz w:val="24"/>
          <w:szCs w:val="24"/>
          <w:lang w:val="nl-NL"/>
        </w:rPr>
        <w:t xml:space="preserve"> </w:t>
      </w:r>
    </w:p>
    <w:p w14:paraId="22F7264C" w14:textId="77777777" w:rsidR="00F6539F" w:rsidRPr="00FB5D85" w:rsidRDefault="00F6539F" w:rsidP="00F6539F">
      <w:pPr>
        <w:spacing w:line="240" w:lineRule="auto"/>
        <w:rPr>
          <w:noProof/>
          <w:color w:val="FF0000"/>
          <w:szCs w:val="22"/>
        </w:rPr>
      </w:pPr>
    </w:p>
    <w:p w14:paraId="22F7264D" w14:textId="77777777" w:rsidR="00F6539F" w:rsidRPr="00FB5D85" w:rsidRDefault="000B3AF4" w:rsidP="00F23125">
      <w:pPr>
        <w:pStyle w:val="Style9"/>
      </w:pPr>
      <w:r w:rsidRPr="00FB5D85">
        <w:t>NUMÉRO(S) D’AUTORISATION DE MISE SUR LE MARCHÉ</w:t>
      </w:r>
    </w:p>
    <w:p w14:paraId="22F7264E" w14:textId="77777777" w:rsidR="00F6539F" w:rsidRPr="00FB5D85" w:rsidRDefault="00F6539F" w:rsidP="00F6539F">
      <w:pPr>
        <w:spacing w:line="240" w:lineRule="auto"/>
        <w:rPr>
          <w:noProof/>
          <w:szCs w:val="22"/>
        </w:rPr>
      </w:pPr>
    </w:p>
    <w:p w14:paraId="22F7264F" w14:textId="77777777" w:rsidR="00F6539F" w:rsidRPr="00FB5D85" w:rsidRDefault="000B3AF4" w:rsidP="00F6539F">
      <w:pPr>
        <w:spacing w:line="240" w:lineRule="auto"/>
        <w:rPr>
          <w:highlight w:val="lightGray"/>
        </w:rPr>
      </w:pPr>
      <w:r w:rsidRPr="00FB5D85">
        <w:t>EU/</w:t>
      </w:r>
      <w:r w:rsidR="001467F8" w:rsidRPr="007C50C5">
        <w:rPr>
          <w:noProof/>
          <w:highlight w:val="lightGray"/>
          <w:lang w:val="da-DK"/>
        </w:rPr>
        <w:t>1/20/1523/00</w:t>
      </w:r>
      <w:r w:rsidR="00B3472C">
        <w:rPr>
          <w:noProof/>
          <w:highlight w:val="lightGray"/>
          <w:lang w:val="da-DK"/>
        </w:rPr>
        <w:t>3</w:t>
      </w:r>
      <w:r w:rsidRPr="00FB5D85">
        <w:rPr>
          <w:highlight w:val="lightGray"/>
        </w:rPr>
        <w:t xml:space="preserve">- </w:t>
      </w:r>
      <w:proofErr w:type="spellStart"/>
      <w:r w:rsidRPr="00FB5D85">
        <w:rPr>
          <w:highlight w:val="lightGray"/>
        </w:rPr>
        <w:t>Ogluo</w:t>
      </w:r>
      <w:proofErr w:type="spellEnd"/>
      <w:r w:rsidRPr="00FB5D85">
        <w:rPr>
          <w:highlight w:val="lightGray"/>
        </w:rPr>
        <w:t xml:space="preserve"> 0,5 mg, solution injectable en seringue préremplie – 1 seringue unidose</w:t>
      </w:r>
    </w:p>
    <w:p w14:paraId="22F72650" w14:textId="77777777" w:rsidR="00F6539F" w:rsidRPr="00FB5D85" w:rsidRDefault="000B3AF4" w:rsidP="00F6539F">
      <w:pPr>
        <w:spacing w:line="240" w:lineRule="auto"/>
        <w:rPr>
          <w:highlight w:val="lightGray"/>
        </w:rPr>
      </w:pPr>
      <w:r w:rsidRPr="00FB5D85">
        <w:rPr>
          <w:highlight w:val="lightGray"/>
        </w:rPr>
        <w:t>EU/</w:t>
      </w:r>
      <w:r w:rsidR="001467F8" w:rsidRPr="007C50C5">
        <w:rPr>
          <w:noProof/>
          <w:highlight w:val="lightGray"/>
          <w:lang w:val="da-DK"/>
        </w:rPr>
        <w:t>1/20/1523/00</w:t>
      </w:r>
      <w:r w:rsidR="00B3472C">
        <w:rPr>
          <w:noProof/>
          <w:highlight w:val="lightGray"/>
          <w:lang w:val="da-DK"/>
        </w:rPr>
        <w:t>4</w:t>
      </w:r>
      <w:r w:rsidRPr="00FB5D85">
        <w:rPr>
          <w:highlight w:val="lightGray"/>
        </w:rPr>
        <w:t xml:space="preserve">- </w:t>
      </w:r>
      <w:proofErr w:type="spellStart"/>
      <w:r w:rsidRPr="00FB5D85">
        <w:rPr>
          <w:highlight w:val="lightGray"/>
        </w:rPr>
        <w:t>Ogluo</w:t>
      </w:r>
      <w:proofErr w:type="spellEnd"/>
      <w:r w:rsidRPr="00FB5D85">
        <w:rPr>
          <w:highlight w:val="lightGray"/>
        </w:rPr>
        <w:t xml:space="preserve"> 0,5 mg, solution injectable en seringue préremplie – 2 seringues unidose</w:t>
      </w:r>
    </w:p>
    <w:p w14:paraId="22F72651" w14:textId="77777777" w:rsidR="00F6539F" w:rsidRPr="00FB5D85" w:rsidRDefault="00F6539F" w:rsidP="00F6539F">
      <w:pPr>
        <w:spacing w:line="240" w:lineRule="auto"/>
        <w:rPr>
          <w:noProof/>
          <w:color w:val="FF0000"/>
          <w:szCs w:val="22"/>
        </w:rPr>
      </w:pPr>
    </w:p>
    <w:p w14:paraId="22F72652" w14:textId="77777777" w:rsidR="00F6539F" w:rsidRPr="00FB5D85" w:rsidRDefault="00F6539F" w:rsidP="00F6539F">
      <w:pPr>
        <w:spacing w:line="240" w:lineRule="auto"/>
        <w:rPr>
          <w:noProof/>
          <w:color w:val="FF0000"/>
          <w:szCs w:val="22"/>
        </w:rPr>
      </w:pPr>
    </w:p>
    <w:p w14:paraId="22F72653" w14:textId="77777777" w:rsidR="00F6539F" w:rsidRPr="00FB5D85" w:rsidRDefault="000B3AF4" w:rsidP="00F23125">
      <w:pPr>
        <w:pStyle w:val="Style9"/>
      </w:pPr>
      <w:r w:rsidRPr="00FB5D85">
        <w:t>NUMÉRO DU LOT</w:t>
      </w:r>
    </w:p>
    <w:p w14:paraId="22F72654" w14:textId="77777777" w:rsidR="00F6539F" w:rsidRPr="00FB5D85" w:rsidRDefault="00F6539F" w:rsidP="00F6539F">
      <w:pPr>
        <w:spacing w:line="240" w:lineRule="auto"/>
        <w:rPr>
          <w:i/>
          <w:noProof/>
          <w:szCs w:val="22"/>
        </w:rPr>
      </w:pPr>
    </w:p>
    <w:p w14:paraId="22F72655" w14:textId="77777777" w:rsidR="00F6539F" w:rsidRPr="00FB5D85" w:rsidRDefault="000B3AF4" w:rsidP="00F6539F">
      <w:pPr>
        <w:spacing w:line="240" w:lineRule="auto"/>
        <w:rPr>
          <w:noProof/>
          <w:szCs w:val="22"/>
        </w:rPr>
      </w:pPr>
      <w:r w:rsidRPr="00FB5D85">
        <w:t>Lot</w:t>
      </w:r>
    </w:p>
    <w:p w14:paraId="22F72656" w14:textId="77777777" w:rsidR="00F6539F" w:rsidRPr="00FB5D85" w:rsidRDefault="00F6539F" w:rsidP="00F6539F">
      <w:pPr>
        <w:spacing w:line="240" w:lineRule="auto"/>
        <w:rPr>
          <w:noProof/>
          <w:szCs w:val="22"/>
        </w:rPr>
      </w:pPr>
    </w:p>
    <w:p w14:paraId="22F72657" w14:textId="77777777" w:rsidR="000D5BC3" w:rsidRPr="00FB5D85" w:rsidRDefault="000D5BC3" w:rsidP="00F6539F">
      <w:pPr>
        <w:spacing w:line="240" w:lineRule="auto"/>
        <w:rPr>
          <w:noProof/>
          <w:szCs w:val="22"/>
        </w:rPr>
      </w:pPr>
    </w:p>
    <w:p w14:paraId="22F72658" w14:textId="77777777" w:rsidR="00F6539F" w:rsidRPr="00FB5D85" w:rsidRDefault="000B3AF4" w:rsidP="00F23125">
      <w:pPr>
        <w:pStyle w:val="Style9"/>
      </w:pPr>
      <w:r w:rsidRPr="00FB5D85">
        <w:t>CONDITIONS DE PRESCRIPTION ET DE DÉLIVRANCE</w:t>
      </w:r>
    </w:p>
    <w:p w14:paraId="22F72659" w14:textId="77777777" w:rsidR="00F6539F" w:rsidRPr="00FB5D85" w:rsidRDefault="00F6539F" w:rsidP="00F6539F">
      <w:pPr>
        <w:spacing w:line="240" w:lineRule="auto"/>
        <w:rPr>
          <w:noProof/>
          <w:szCs w:val="22"/>
        </w:rPr>
      </w:pPr>
    </w:p>
    <w:p w14:paraId="22F7265A" w14:textId="77777777" w:rsidR="00F6539F" w:rsidRPr="00FB5D85" w:rsidRDefault="00F6539F" w:rsidP="00F6539F">
      <w:pPr>
        <w:spacing w:line="240" w:lineRule="auto"/>
        <w:rPr>
          <w:noProof/>
          <w:szCs w:val="22"/>
        </w:rPr>
      </w:pPr>
    </w:p>
    <w:p w14:paraId="22F7265B" w14:textId="77777777" w:rsidR="00F6539F" w:rsidRPr="00FB5D85" w:rsidRDefault="000B3AF4" w:rsidP="00F23125">
      <w:pPr>
        <w:pStyle w:val="Style9"/>
        <w:rPr>
          <w:rStyle w:val="Strong"/>
        </w:rPr>
      </w:pPr>
      <w:r w:rsidRPr="00FB5D85">
        <w:t>INDICATIONS D’UTILISATION</w:t>
      </w:r>
    </w:p>
    <w:p w14:paraId="22F7265C" w14:textId="77777777" w:rsidR="00F6539F" w:rsidRPr="00FB5D85" w:rsidRDefault="00F6539F" w:rsidP="00F6539F">
      <w:pPr>
        <w:spacing w:line="240" w:lineRule="auto"/>
        <w:rPr>
          <w:noProof/>
          <w:szCs w:val="22"/>
        </w:rPr>
      </w:pPr>
    </w:p>
    <w:p w14:paraId="22F7265D" w14:textId="77777777" w:rsidR="00F6539F" w:rsidRPr="00FB5D85" w:rsidRDefault="00F6539F" w:rsidP="00F6539F">
      <w:pPr>
        <w:spacing w:line="240" w:lineRule="auto"/>
        <w:rPr>
          <w:noProof/>
          <w:szCs w:val="22"/>
        </w:rPr>
      </w:pPr>
    </w:p>
    <w:p w14:paraId="22F7265E" w14:textId="77777777" w:rsidR="00F6539F" w:rsidRPr="00FB5D85" w:rsidRDefault="000B3AF4" w:rsidP="00F23125">
      <w:pPr>
        <w:pStyle w:val="Style9"/>
      </w:pPr>
      <w:r w:rsidRPr="00FB5D85">
        <w:t>INFORMATIONS EN BRAILLE</w:t>
      </w:r>
    </w:p>
    <w:p w14:paraId="22F7265F" w14:textId="77777777" w:rsidR="00F6539F" w:rsidRPr="00FB5D85" w:rsidRDefault="00F6539F" w:rsidP="00F6539F">
      <w:pPr>
        <w:spacing w:line="240" w:lineRule="auto"/>
        <w:rPr>
          <w:noProof/>
          <w:szCs w:val="22"/>
        </w:rPr>
      </w:pPr>
    </w:p>
    <w:p w14:paraId="22F72660" w14:textId="77777777" w:rsidR="00F6539F" w:rsidRPr="00FB5D85" w:rsidRDefault="000B3AF4" w:rsidP="00F6539F">
      <w:pPr>
        <w:spacing w:line="240" w:lineRule="auto"/>
        <w:rPr>
          <w:noProof/>
          <w:szCs w:val="22"/>
        </w:rPr>
      </w:pPr>
      <w:proofErr w:type="spellStart"/>
      <w:r w:rsidRPr="00FB5D85">
        <w:t>Ogluo</w:t>
      </w:r>
      <w:proofErr w:type="spellEnd"/>
      <w:r w:rsidRPr="00FB5D85">
        <w:t xml:space="preserve"> 0,5 mg</w:t>
      </w:r>
    </w:p>
    <w:p w14:paraId="22F72661" w14:textId="77777777" w:rsidR="00F6539F" w:rsidRPr="00FB5D85" w:rsidRDefault="00F6539F" w:rsidP="00F6539F">
      <w:pPr>
        <w:spacing w:line="240" w:lineRule="auto"/>
        <w:rPr>
          <w:noProof/>
          <w:szCs w:val="22"/>
          <w:shd w:val="clear" w:color="auto" w:fill="CCCCCC"/>
        </w:rPr>
      </w:pPr>
    </w:p>
    <w:p w14:paraId="22F72662" w14:textId="77777777" w:rsidR="00F6539F" w:rsidRPr="00FB5D85" w:rsidRDefault="00F6539F" w:rsidP="00F6539F">
      <w:pPr>
        <w:spacing w:line="240" w:lineRule="auto"/>
        <w:rPr>
          <w:noProof/>
          <w:szCs w:val="22"/>
          <w:shd w:val="clear" w:color="auto" w:fill="CCCCCC"/>
        </w:rPr>
      </w:pPr>
    </w:p>
    <w:p w14:paraId="22F72663" w14:textId="77777777" w:rsidR="00F6539F" w:rsidRPr="00FB5D85" w:rsidRDefault="000B3AF4" w:rsidP="00F23125">
      <w:pPr>
        <w:pStyle w:val="Style9"/>
      </w:pPr>
      <w:r w:rsidRPr="00FB5D85">
        <w:t>IDENTIFIANT UNIQUE - CODE-BARRES 2D</w:t>
      </w:r>
    </w:p>
    <w:p w14:paraId="22F72664" w14:textId="77777777" w:rsidR="00F6539F" w:rsidRPr="00FB5D85" w:rsidRDefault="00F6539F" w:rsidP="00F6539F">
      <w:pPr>
        <w:tabs>
          <w:tab w:val="clear" w:pos="567"/>
        </w:tabs>
        <w:spacing w:line="240" w:lineRule="auto"/>
        <w:rPr>
          <w:noProof/>
        </w:rPr>
      </w:pPr>
    </w:p>
    <w:p w14:paraId="22F72665" w14:textId="77777777" w:rsidR="00F6539F" w:rsidRPr="00FB5D85" w:rsidRDefault="000B3AF4" w:rsidP="00F6539F">
      <w:pPr>
        <w:spacing w:line="240" w:lineRule="auto"/>
        <w:rPr>
          <w:noProof/>
        </w:rPr>
      </w:pPr>
      <w:proofErr w:type="gramStart"/>
      <w:r w:rsidRPr="00FB5D85">
        <w:rPr>
          <w:highlight w:val="lightGray"/>
        </w:rPr>
        <w:t>code</w:t>
      </w:r>
      <w:proofErr w:type="gramEnd"/>
      <w:r w:rsidRPr="00FB5D85">
        <w:rPr>
          <w:highlight w:val="lightGray"/>
        </w:rPr>
        <w:t>-barres 2D portant l’identifiant unique inclus.</w:t>
      </w:r>
    </w:p>
    <w:p w14:paraId="22F72666" w14:textId="77777777" w:rsidR="00C6340C" w:rsidRPr="00FB5D85" w:rsidRDefault="00C6340C" w:rsidP="00F6539F">
      <w:pPr>
        <w:spacing w:line="240" w:lineRule="auto"/>
        <w:rPr>
          <w:noProof/>
          <w:szCs w:val="22"/>
          <w:shd w:val="clear" w:color="auto" w:fill="CCCCCC"/>
        </w:rPr>
      </w:pPr>
    </w:p>
    <w:p w14:paraId="22F72667" w14:textId="77777777" w:rsidR="00F6539F" w:rsidRPr="00FB5D85" w:rsidRDefault="000B3AF4" w:rsidP="00F23125">
      <w:pPr>
        <w:pStyle w:val="Style9"/>
      </w:pPr>
      <w:r w:rsidRPr="00FB5D85">
        <w:t>IDENTIFIANT UNIQUE - DONNÉES LISIBLES PAR LES HUMAINS</w:t>
      </w:r>
    </w:p>
    <w:p w14:paraId="22F72668" w14:textId="77777777" w:rsidR="00F6539F" w:rsidRPr="009203B6" w:rsidRDefault="00F6539F" w:rsidP="00F6539F">
      <w:pPr>
        <w:tabs>
          <w:tab w:val="clear" w:pos="567"/>
        </w:tabs>
        <w:spacing w:line="240" w:lineRule="auto"/>
        <w:rPr>
          <w:noProof/>
        </w:rPr>
      </w:pPr>
    </w:p>
    <w:p w14:paraId="22F72669" w14:textId="77777777" w:rsidR="00F6539F" w:rsidRPr="009203B6" w:rsidRDefault="000B3AF4" w:rsidP="00F6539F">
      <w:pPr>
        <w:rPr>
          <w:szCs w:val="22"/>
        </w:rPr>
      </w:pPr>
      <w:r w:rsidRPr="009203B6">
        <w:rPr>
          <w:szCs w:val="22"/>
        </w:rPr>
        <w:t>PC</w:t>
      </w:r>
    </w:p>
    <w:p w14:paraId="22F7266A" w14:textId="77777777" w:rsidR="00F6539F" w:rsidRPr="009203B6" w:rsidRDefault="000B3AF4" w:rsidP="00F6539F">
      <w:pPr>
        <w:rPr>
          <w:szCs w:val="22"/>
        </w:rPr>
      </w:pPr>
      <w:r w:rsidRPr="009203B6">
        <w:rPr>
          <w:szCs w:val="22"/>
        </w:rPr>
        <w:t>SN</w:t>
      </w:r>
    </w:p>
    <w:p w14:paraId="22F7266B" w14:textId="77777777" w:rsidR="00061343" w:rsidRPr="009203B6" w:rsidRDefault="000B3AF4" w:rsidP="005860D3">
      <w:pPr>
        <w:rPr>
          <w:szCs w:val="22"/>
        </w:rPr>
      </w:pPr>
      <w:r w:rsidRPr="009203B6">
        <w:rPr>
          <w:szCs w:val="22"/>
        </w:rPr>
        <w:t>NN</w:t>
      </w:r>
    </w:p>
    <w:p w14:paraId="22F7266C" w14:textId="77777777" w:rsidR="00061343" w:rsidRPr="00FB5D85" w:rsidRDefault="00061343" w:rsidP="005860D3">
      <w:pPr>
        <w:rPr>
          <w:color w:val="FF0000"/>
          <w:szCs w:val="22"/>
        </w:rPr>
      </w:pPr>
    </w:p>
    <w:p w14:paraId="22F7266D" w14:textId="77777777" w:rsidR="00F6539F" w:rsidRPr="00FB5D85" w:rsidRDefault="000B3AF4" w:rsidP="009203B6">
      <w:pPr>
        <w:pageBreakBefore/>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lastRenderedPageBreak/>
        <w:t>MENTIONS DEVANT FIGURER SUR L’EMBALLAGE EXTÉRIEUR</w:t>
      </w:r>
    </w:p>
    <w:p w14:paraId="22F7266E" w14:textId="77777777" w:rsidR="00F6539F" w:rsidRPr="00FB5D85" w:rsidRDefault="000B3AF4" w:rsidP="00F6539F">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t>SACHET PLASTIQUE - SERINGUE PRÉREMPLIE (0,5 MG)</w:t>
      </w:r>
    </w:p>
    <w:p w14:paraId="22F7266F" w14:textId="77777777" w:rsidR="00F6539F" w:rsidRPr="00FB5D85" w:rsidRDefault="00F6539F" w:rsidP="00F6539F">
      <w:pPr>
        <w:spacing w:line="240" w:lineRule="auto"/>
        <w:rPr>
          <w:color w:val="FF0000"/>
        </w:rPr>
      </w:pPr>
    </w:p>
    <w:p w14:paraId="22F72670" w14:textId="77777777" w:rsidR="00F6539F" w:rsidRPr="00FB5D85" w:rsidRDefault="00F6539F" w:rsidP="00F6539F">
      <w:pPr>
        <w:spacing w:line="240" w:lineRule="auto"/>
        <w:rPr>
          <w:noProof/>
          <w:szCs w:val="22"/>
        </w:rPr>
      </w:pPr>
    </w:p>
    <w:p w14:paraId="22F72671" w14:textId="77777777" w:rsidR="00F6539F" w:rsidRPr="00FB5D85" w:rsidRDefault="000B3AF4" w:rsidP="00F23125">
      <w:pPr>
        <w:pStyle w:val="Style9"/>
        <w:numPr>
          <w:ilvl w:val="0"/>
          <w:numId w:val="28"/>
        </w:numPr>
        <w:ind w:left="567" w:hanging="567"/>
      </w:pPr>
      <w:r w:rsidRPr="00FB5D85">
        <w:t>DÉNOMINATION DU MÉDICAMENT</w:t>
      </w:r>
    </w:p>
    <w:p w14:paraId="22F72672" w14:textId="77777777" w:rsidR="00F6539F" w:rsidRPr="00FB5D85" w:rsidRDefault="00F6539F" w:rsidP="00F6539F">
      <w:pPr>
        <w:spacing w:line="240" w:lineRule="auto"/>
        <w:rPr>
          <w:noProof/>
          <w:szCs w:val="22"/>
        </w:rPr>
      </w:pPr>
    </w:p>
    <w:p w14:paraId="22F72673" w14:textId="77777777" w:rsidR="00F6539F" w:rsidRPr="00FB5D85" w:rsidRDefault="000B3AF4" w:rsidP="00F6539F">
      <w:pPr>
        <w:spacing w:line="240" w:lineRule="auto"/>
        <w:rPr>
          <w:noProof/>
          <w:szCs w:val="22"/>
        </w:rPr>
      </w:pPr>
      <w:proofErr w:type="spellStart"/>
      <w:r w:rsidRPr="00FB5D85">
        <w:t>Ogluo</w:t>
      </w:r>
      <w:proofErr w:type="spellEnd"/>
      <w:r w:rsidRPr="00FB5D85">
        <w:t xml:space="preserve"> 0,5 mg, solution injectable en seringue préremplie</w:t>
      </w:r>
    </w:p>
    <w:p w14:paraId="22F72674" w14:textId="77777777" w:rsidR="00F6539F" w:rsidRPr="00FB5D85" w:rsidRDefault="000B3AF4" w:rsidP="00F6539F">
      <w:pPr>
        <w:spacing w:line="240" w:lineRule="auto"/>
        <w:rPr>
          <w:b/>
          <w:szCs w:val="22"/>
        </w:rPr>
      </w:pPr>
      <w:proofErr w:type="gramStart"/>
      <w:r w:rsidRPr="00FB5D85">
        <w:t>glucagon</w:t>
      </w:r>
      <w:proofErr w:type="gramEnd"/>
    </w:p>
    <w:p w14:paraId="22F72675" w14:textId="77777777" w:rsidR="00F6539F" w:rsidRPr="00FB5D85" w:rsidRDefault="00F6539F" w:rsidP="00F6539F">
      <w:pPr>
        <w:spacing w:line="240" w:lineRule="auto"/>
        <w:rPr>
          <w:noProof/>
          <w:color w:val="FF0000"/>
          <w:szCs w:val="22"/>
        </w:rPr>
      </w:pPr>
    </w:p>
    <w:p w14:paraId="22F72676" w14:textId="77777777" w:rsidR="00F6539F" w:rsidRPr="00FB5D85" w:rsidRDefault="00F6539F" w:rsidP="00F6539F">
      <w:pPr>
        <w:spacing w:line="240" w:lineRule="auto"/>
        <w:rPr>
          <w:noProof/>
          <w:szCs w:val="22"/>
        </w:rPr>
      </w:pPr>
    </w:p>
    <w:p w14:paraId="22F72677" w14:textId="77777777" w:rsidR="00F6539F" w:rsidRPr="00FB5D85" w:rsidRDefault="000B3AF4" w:rsidP="00F23125">
      <w:pPr>
        <w:pStyle w:val="Style9"/>
      </w:pPr>
      <w:r w:rsidRPr="00FB5D85">
        <w:t>COMPOSITION EN SUBSTANCE(S) ACTIVE(S)</w:t>
      </w:r>
    </w:p>
    <w:p w14:paraId="22F72678" w14:textId="77777777" w:rsidR="00F6539F" w:rsidRPr="00FB5D85" w:rsidRDefault="00F6539F" w:rsidP="00F6539F">
      <w:pPr>
        <w:spacing w:line="240" w:lineRule="auto"/>
        <w:rPr>
          <w:noProof/>
          <w:szCs w:val="22"/>
        </w:rPr>
      </w:pPr>
    </w:p>
    <w:p w14:paraId="22F72679" w14:textId="77777777" w:rsidR="00F6539F" w:rsidRPr="00FB5D85" w:rsidRDefault="000B3AF4" w:rsidP="00F6539F">
      <w:pPr>
        <w:spacing w:line="240" w:lineRule="auto"/>
        <w:rPr>
          <w:noProof/>
          <w:szCs w:val="22"/>
        </w:rPr>
      </w:pPr>
      <w:r w:rsidRPr="00FB5D85">
        <w:t>Chaque seringue préremplie contient 0,5 mg de glucagon dans 0,1 ml de solution.</w:t>
      </w:r>
    </w:p>
    <w:p w14:paraId="22F7267A" w14:textId="77777777" w:rsidR="00F6539F" w:rsidRPr="00FB5D85" w:rsidRDefault="00F6539F" w:rsidP="00F6539F">
      <w:pPr>
        <w:spacing w:line="240" w:lineRule="auto"/>
        <w:rPr>
          <w:noProof/>
          <w:szCs w:val="22"/>
        </w:rPr>
      </w:pPr>
    </w:p>
    <w:p w14:paraId="22F7267B" w14:textId="77777777" w:rsidR="00F6539F" w:rsidRPr="00FB5D85" w:rsidRDefault="00F6539F" w:rsidP="00F6539F">
      <w:pPr>
        <w:spacing w:line="240" w:lineRule="auto"/>
        <w:rPr>
          <w:noProof/>
          <w:szCs w:val="22"/>
        </w:rPr>
      </w:pPr>
    </w:p>
    <w:p w14:paraId="22F7267C" w14:textId="77777777" w:rsidR="00F6539F" w:rsidRPr="00FB5D85" w:rsidRDefault="000B3AF4" w:rsidP="00F23125">
      <w:pPr>
        <w:pStyle w:val="Style9"/>
      </w:pPr>
      <w:r w:rsidRPr="00FB5D85">
        <w:t>LISTE DES EXCIPIENTS</w:t>
      </w:r>
    </w:p>
    <w:p w14:paraId="22F7267D" w14:textId="77777777" w:rsidR="00F6539F" w:rsidRPr="00FB5D85" w:rsidRDefault="00F6539F" w:rsidP="00F6539F">
      <w:pPr>
        <w:spacing w:line="240" w:lineRule="auto"/>
        <w:rPr>
          <w:noProof/>
          <w:szCs w:val="22"/>
        </w:rPr>
      </w:pPr>
    </w:p>
    <w:p w14:paraId="22F7267E" w14:textId="77777777" w:rsidR="00F6539F" w:rsidRPr="00FB5D85" w:rsidRDefault="000B3AF4" w:rsidP="00F6539F">
      <w:pPr>
        <w:spacing w:line="240" w:lineRule="auto"/>
        <w:rPr>
          <w:noProof/>
          <w:szCs w:val="22"/>
        </w:rPr>
      </w:pPr>
      <w:r w:rsidRPr="00FB5D85">
        <w:t xml:space="preserve">Contient également du </w:t>
      </w:r>
      <w:proofErr w:type="spellStart"/>
      <w:r w:rsidRPr="00FB5D85">
        <w:t>dihydrate</w:t>
      </w:r>
      <w:proofErr w:type="spellEnd"/>
      <w:r w:rsidRPr="00FB5D85">
        <w:t xml:space="preserve"> de tréhalose, du </w:t>
      </w:r>
      <w:proofErr w:type="spellStart"/>
      <w:r w:rsidRPr="00FB5D85">
        <w:t>diméthylsulfoxyde</w:t>
      </w:r>
      <w:proofErr w:type="spellEnd"/>
      <w:r w:rsidRPr="00FB5D85">
        <w:t xml:space="preserve"> (DMSO), de l’acide sulfurique et de l’eau pour préparations injectables. Consulter la notice pour plus de détails.</w:t>
      </w:r>
    </w:p>
    <w:p w14:paraId="22F7267F" w14:textId="77777777" w:rsidR="00F6539F" w:rsidRPr="00FB5D85" w:rsidRDefault="00F6539F" w:rsidP="00F6539F">
      <w:pPr>
        <w:spacing w:line="240" w:lineRule="auto"/>
        <w:rPr>
          <w:noProof/>
          <w:szCs w:val="22"/>
        </w:rPr>
      </w:pPr>
    </w:p>
    <w:p w14:paraId="22F72680" w14:textId="77777777" w:rsidR="00F6539F" w:rsidRPr="00FB5D85" w:rsidRDefault="00F6539F" w:rsidP="00F6539F">
      <w:pPr>
        <w:spacing w:line="240" w:lineRule="auto"/>
        <w:rPr>
          <w:noProof/>
          <w:color w:val="FF0000"/>
          <w:szCs w:val="22"/>
        </w:rPr>
      </w:pPr>
    </w:p>
    <w:p w14:paraId="22F72681" w14:textId="77777777" w:rsidR="00F6539F" w:rsidRPr="00FB5D85" w:rsidRDefault="000B3AF4" w:rsidP="00F23125">
      <w:pPr>
        <w:pStyle w:val="Style9"/>
      </w:pPr>
      <w:r w:rsidRPr="00FB5D85">
        <w:t>FORME PHARMACEUTIQUE ET CONTENU</w:t>
      </w:r>
    </w:p>
    <w:p w14:paraId="22F72682" w14:textId="77777777" w:rsidR="00F6539F" w:rsidRPr="00FB5D85" w:rsidRDefault="00F6539F" w:rsidP="00F6539F">
      <w:pPr>
        <w:spacing w:line="240" w:lineRule="auto"/>
        <w:rPr>
          <w:noProof/>
          <w:szCs w:val="22"/>
        </w:rPr>
      </w:pPr>
    </w:p>
    <w:p w14:paraId="22F72683" w14:textId="77777777" w:rsidR="00F6539F" w:rsidRPr="00FB5D85" w:rsidRDefault="000B3AF4" w:rsidP="00F6539F">
      <w:pPr>
        <w:spacing w:line="240" w:lineRule="auto"/>
        <w:rPr>
          <w:noProof/>
          <w:szCs w:val="22"/>
        </w:rPr>
      </w:pPr>
      <w:r w:rsidRPr="00FB5D85">
        <w:rPr>
          <w:szCs w:val="22"/>
          <w:highlight w:val="lightGray"/>
        </w:rPr>
        <w:t>Solution injectable</w:t>
      </w:r>
    </w:p>
    <w:p w14:paraId="22F72684" w14:textId="77777777" w:rsidR="00F6539F" w:rsidRPr="00FB5D85" w:rsidRDefault="00F6539F" w:rsidP="00F6539F">
      <w:pPr>
        <w:spacing w:line="240" w:lineRule="auto"/>
        <w:rPr>
          <w:noProof/>
          <w:szCs w:val="22"/>
          <w:highlight w:val="yellow"/>
        </w:rPr>
      </w:pPr>
    </w:p>
    <w:p w14:paraId="22F72685" w14:textId="77777777" w:rsidR="00F6539F" w:rsidRDefault="000B3AF4" w:rsidP="00F6539F">
      <w:pPr>
        <w:spacing w:line="240" w:lineRule="auto"/>
      </w:pPr>
      <w:r w:rsidRPr="00FB5D85">
        <w:t>1 seringue unidose préremplie</w:t>
      </w:r>
    </w:p>
    <w:p w14:paraId="22F72686" w14:textId="77777777" w:rsidR="00B3472C" w:rsidRPr="00FB5D85" w:rsidRDefault="000B3AF4" w:rsidP="00B3472C">
      <w:pPr>
        <w:spacing w:line="240" w:lineRule="auto"/>
        <w:rPr>
          <w:noProof/>
          <w:szCs w:val="22"/>
        </w:rPr>
      </w:pPr>
      <w:r w:rsidRPr="009203B6">
        <w:rPr>
          <w:highlight w:val="lightGray"/>
        </w:rPr>
        <w:t>2 seringues unidose préremplies</w:t>
      </w:r>
    </w:p>
    <w:p w14:paraId="22F72687" w14:textId="77777777" w:rsidR="00B3472C" w:rsidRPr="00FB5D85" w:rsidRDefault="00B3472C" w:rsidP="00F6539F">
      <w:pPr>
        <w:spacing w:line="240" w:lineRule="auto"/>
        <w:rPr>
          <w:noProof/>
          <w:szCs w:val="22"/>
        </w:rPr>
      </w:pPr>
    </w:p>
    <w:p w14:paraId="22F72688" w14:textId="77777777" w:rsidR="00F6539F" w:rsidRPr="00FB5D85" w:rsidRDefault="00F6539F" w:rsidP="00F6539F">
      <w:pPr>
        <w:spacing w:line="240" w:lineRule="auto"/>
        <w:rPr>
          <w:noProof/>
          <w:szCs w:val="22"/>
          <w:highlight w:val="yellow"/>
        </w:rPr>
      </w:pPr>
    </w:p>
    <w:p w14:paraId="22F72689" w14:textId="77777777" w:rsidR="00F6539F" w:rsidRPr="00FB5D85" w:rsidRDefault="00F6539F" w:rsidP="00F6539F">
      <w:pPr>
        <w:spacing w:line="240" w:lineRule="auto"/>
        <w:rPr>
          <w:noProof/>
          <w:color w:val="FF0000"/>
          <w:szCs w:val="22"/>
        </w:rPr>
      </w:pPr>
    </w:p>
    <w:p w14:paraId="22F7268A" w14:textId="77777777" w:rsidR="00F6539F" w:rsidRPr="00FB5D85" w:rsidRDefault="000B3AF4" w:rsidP="00F23125">
      <w:pPr>
        <w:pStyle w:val="Style9"/>
      </w:pPr>
      <w:r w:rsidRPr="00FB5D85">
        <w:t>MODE ET VOIE(S) D’ADMINISTRATION</w:t>
      </w:r>
    </w:p>
    <w:p w14:paraId="22F7268B" w14:textId="77777777" w:rsidR="00F6539F" w:rsidRPr="00FB5D85" w:rsidRDefault="00F6539F" w:rsidP="00F6539F">
      <w:pPr>
        <w:spacing w:line="240" w:lineRule="auto"/>
        <w:rPr>
          <w:noProof/>
          <w:szCs w:val="22"/>
        </w:rPr>
      </w:pPr>
    </w:p>
    <w:p w14:paraId="22F7268C" w14:textId="77777777" w:rsidR="00743505" w:rsidRPr="00FB5D85" w:rsidRDefault="00743505" w:rsidP="00743505">
      <w:pPr>
        <w:spacing w:line="240" w:lineRule="auto"/>
        <w:rPr>
          <w:noProof/>
          <w:szCs w:val="22"/>
        </w:rPr>
      </w:pPr>
    </w:p>
    <w:p w14:paraId="22F7268D" w14:textId="77777777" w:rsidR="00AA16B2" w:rsidRPr="00FB5D85" w:rsidRDefault="000B3AF4" w:rsidP="009B23D3">
      <w:pPr>
        <w:pStyle w:val="ListParagraph"/>
        <w:numPr>
          <w:ilvl w:val="0"/>
          <w:numId w:val="7"/>
        </w:numPr>
        <w:spacing w:line="240" w:lineRule="auto"/>
        <w:rPr>
          <w:noProof/>
          <w:color w:val="000000" w:themeColor="text1"/>
          <w:szCs w:val="22"/>
        </w:rPr>
      </w:pPr>
      <w:r w:rsidRPr="00FB5D85">
        <w:rPr>
          <w:color w:val="000000" w:themeColor="text1"/>
          <w:szCs w:val="22"/>
        </w:rPr>
        <w:t>Préparer</w:t>
      </w:r>
    </w:p>
    <w:p w14:paraId="22F7268E" w14:textId="77777777" w:rsidR="00AA16B2" w:rsidRPr="00FB5D85" w:rsidRDefault="000B3AF4" w:rsidP="009B23D3">
      <w:pPr>
        <w:pStyle w:val="ListParagraph"/>
        <w:numPr>
          <w:ilvl w:val="1"/>
          <w:numId w:val="7"/>
        </w:numPr>
        <w:spacing w:line="240" w:lineRule="auto"/>
        <w:rPr>
          <w:noProof/>
          <w:color w:val="000000" w:themeColor="text1"/>
          <w:szCs w:val="22"/>
        </w:rPr>
      </w:pPr>
      <w:r w:rsidRPr="00FB5D85">
        <w:rPr>
          <w:color w:val="000000" w:themeColor="text1"/>
          <w:szCs w:val="22"/>
        </w:rPr>
        <w:t>Déchirer le sachet plastique le long de la ligne pointillée. Retirer la seringue.</w:t>
      </w:r>
    </w:p>
    <w:p w14:paraId="22F7268F" w14:textId="77777777" w:rsidR="00AA16B2" w:rsidRPr="00FB5D85" w:rsidRDefault="000B3AF4" w:rsidP="00AA16B2">
      <w:pPr>
        <w:spacing w:line="240" w:lineRule="auto"/>
        <w:ind w:left="1440"/>
        <w:rPr>
          <w:noProof/>
          <w:color w:val="000000" w:themeColor="text1"/>
          <w:szCs w:val="22"/>
        </w:rPr>
      </w:pPr>
      <w:r w:rsidRPr="00FB5D85">
        <w:rPr>
          <w:noProof/>
          <w:color w:val="000000" w:themeColor="text1"/>
          <w:szCs w:val="22"/>
          <w:lang w:eastAsia="fr-FR"/>
        </w:rPr>
        <mc:AlternateContent>
          <mc:Choice Requires="wps">
            <w:drawing>
              <wp:anchor distT="45720" distB="45720" distL="114300" distR="114300" simplePos="0" relativeHeight="251727872" behindDoc="0" locked="0" layoutInCell="1" allowOverlap="1" wp14:anchorId="22F72B4E" wp14:editId="22F72B4F">
                <wp:simplePos x="0" y="0"/>
                <wp:positionH relativeFrom="column">
                  <wp:posOffset>911860</wp:posOffset>
                </wp:positionH>
                <wp:positionV relativeFrom="paragraph">
                  <wp:posOffset>13639</wp:posOffset>
                </wp:positionV>
                <wp:extent cx="808355" cy="362197"/>
                <wp:effectExtent l="0" t="0" r="0" b="8255"/>
                <wp:wrapNone/>
                <wp:docPr id="209950165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8355" cy="362197"/>
                        </a:xfrm>
                        <a:prstGeom prst="rect">
                          <a:avLst/>
                        </a:prstGeom>
                        <a:solidFill>
                          <a:srgbClr val="FFFFFF"/>
                        </a:solidFill>
                        <a:ln w="9525">
                          <a:noFill/>
                          <a:miter lim="800000"/>
                          <a:headEnd/>
                          <a:tailEnd/>
                        </a:ln>
                      </wps:spPr>
                      <wps:txbx>
                        <w:txbxContent>
                          <w:p w14:paraId="22F72C3F" w14:textId="77777777" w:rsidR="009203B6" w:rsidRDefault="000B3AF4" w:rsidP="001B79BA">
                            <w:pPr>
                              <w:tabs>
                                <w:tab w:val="clear" w:pos="567"/>
                                <w:tab w:val="left" w:pos="323"/>
                              </w:tabs>
                              <w:spacing w:line="240" w:lineRule="auto"/>
                              <w:rPr>
                                <w:sz w:val="14"/>
                              </w:rPr>
                            </w:pPr>
                            <w:r w:rsidRPr="009203B6">
                              <w:rPr>
                                <w:sz w:val="14"/>
                                <w:szCs w:val="14"/>
                                <w:highlight w:val="lightGray"/>
                              </w:rPr>
                              <w:t>Déchirer le sachet plastique le long de la ligne pointillée. Retirer la seringue.</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22F72B4E" id="_x0000_s1060" type="#_x0000_t202" style="position:absolute;left:0;text-align:left;margin-left:71.8pt;margin-top:1.05pt;width:63.65pt;height:28.5pt;z-index:2517278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Q5PHBwIAAO0DAAAOAAAAZHJzL2Uyb0RvYy54bWysU9tu2zAMfR+wfxD0vthJly414hRdugwD&#10;ugvQ7QNkWY6FyaJGKbGzry8lO+kub8P0IFASeUgeHq1vh86wo0KvwZZ8Pss5U1ZCre2+5N++7l6t&#10;OPNB2FoYsKrkJ+X57ebli3XvCrWAFkytkBGI9UXvSt6G4Ios87JVnfAzcMrSYwPYiUBH3Gc1ip7Q&#10;O5Mt8vw66wFrhyCV93R7Pz7yTcJvGiXD56bxKjBTcqotpB3TXsU926xFsUfhWi2nMsQ/VNEJbSnp&#10;BepeBMEOqP+C6rRE8NCEmYQug6bRUqUeqJt5/kc3j61wKvVC5Hh3ocn/P1j56fjoviALw1sYaICp&#10;Ce8eQH73zMK2FXav7hChb5WoKfE8Upb1zhdTaKTaFz6CVP1HqGnI4hAgAQ0NdpEV6pMROg3gdCFd&#10;DYFJulzlq6vlkjNJT1fXi/nNm5RBFOdghz68V9CxaJQcaaYJXBwffIjFiOLsEnN5MLreaWPSAffV&#10;1iA7Cpr/Lq0J/Tc3Y1lf8pvlYpmQLcT4JI1OB9Kn0V0sNK5RMZGMd7ZOLkFoM9pUibETO5GQkZow&#10;VAPTNXX3OgZHtiqoT8QXwqhH+j9ktIA/OetJiyX3Pw4CFWfmgyXOo3DPBp6N6mwIKym05IGz0dyG&#10;JPDUv7ujWex04uk581QjaSrRN+k/ivbXc/J6/qWbJwAAAP//AwBQSwMEFAAGAAgAAAAhAJy4nJHf&#10;AAAACAEAAA8AAABkcnMvZG93bnJldi54bWxMjzFPwzAUhHck/oP1kFgQdZKGQEOcqqpggKUidGFz&#10;YzcOxM+R7bTh3/OYYDzd6e67aj3bgZ20D71DAekiAaaxdarHTsD+/fn2AViIEpUcHGoB3zrAur68&#10;qGSp3Bnf9KmJHaMSDKUUYGIcS85Da7SVYeFGjeQdnbcykvQdV16eqdwOPEuSglvZIy0YOeqt0e1X&#10;M1kBu/xjZ26m49PrJl/6l/20LT67Rojrq3nzCCzqOf6F4Ref0KEmpoObUAU2kM6XBUUFZCkw8rP7&#10;ZAXsIOBulQKvK/7/QP0DAAD//wMAUEsBAi0AFAAGAAgAAAAhALaDOJL+AAAA4QEAABMAAAAAAAAA&#10;AAAAAAAAAAAAAFtDb250ZW50X1R5cGVzXS54bWxQSwECLQAUAAYACAAAACEAOP0h/9YAAACUAQAA&#10;CwAAAAAAAAAAAAAAAAAvAQAAX3JlbHMvLnJlbHNQSwECLQAUAAYACAAAACEAuUOTxwcCAADtAwAA&#10;DgAAAAAAAAAAAAAAAAAuAgAAZHJzL2Uyb0RvYy54bWxQSwECLQAUAAYACAAAACEAnLickd8AAAAI&#10;AQAADwAAAAAAAAAAAAAAAABhBAAAZHJzL2Rvd25yZXYueG1sUEsFBgAAAAAEAAQA8wAAAG0FAAAA&#10;AA==&#10;" stroked="f">
                <v:textbox style="mso-fit-shape-to-text:t" inset="0,0,0,0">
                  <w:txbxContent>
                    <w:p w14:paraId="22F72C3F" w14:textId="77777777" w:rsidR="009203B6" w:rsidRDefault="000B3AF4" w:rsidP="001B79BA">
                      <w:pPr>
                        <w:tabs>
                          <w:tab w:val="clear" w:pos="567"/>
                          <w:tab w:val="left" w:pos="323"/>
                        </w:tabs>
                        <w:spacing w:line="240" w:lineRule="auto"/>
                        <w:rPr>
                          <w:sz w:val="14"/>
                        </w:rPr>
                      </w:pPr>
                      <w:r w:rsidRPr="009203B6">
                        <w:rPr>
                          <w:sz w:val="14"/>
                          <w:szCs w:val="14"/>
                          <w:highlight w:val="lightGray"/>
                        </w:rPr>
                        <w:t>Déchirer le sachet plastique le long de la ligne pointillée. Retirer la seringue.</w:t>
                      </w:r>
                    </w:p>
                  </w:txbxContent>
                </v:textbox>
              </v:shape>
            </w:pict>
          </mc:Fallback>
        </mc:AlternateContent>
      </w:r>
      <w:r w:rsidRPr="00FB5D85">
        <w:rPr>
          <w:noProof/>
          <w:color w:val="000000" w:themeColor="text1"/>
          <w:lang w:eastAsia="fr-FR"/>
        </w:rPr>
        <w:drawing>
          <wp:inline distT="0" distB="0" distL="0" distR="0" wp14:anchorId="22F72B50" wp14:editId="22F72B51">
            <wp:extent cx="808929" cy="1174750"/>
            <wp:effectExtent l="0" t="0" r="0" b="6350"/>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6715369" name=""/>
                    <pic:cNvPicPr/>
                  </pic:nvPicPr>
                  <pic:blipFill>
                    <a:blip r:embed="rId18"/>
                    <a:stretch>
                      <a:fillRect/>
                    </a:stretch>
                  </pic:blipFill>
                  <pic:spPr>
                    <a:xfrm>
                      <a:off x="0" y="0"/>
                      <a:ext cx="812714" cy="1180246"/>
                    </a:xfrm>
                    <a:prstGeom prst="rect">
                      <a:avLst/>
                    </a:prstGeom>
                  </pic:spPr>
                </pic:pic>
              </a:graphicData>
            </a:graphic>
          </wp:inline>
        </w:drawing>
      </w:r>
    </w:p>
    <w:p w14:paraId="22F72690" w14:textId="77777777" w:rsidR="00AA16B2" w:rsidRPr="00FB5D85" w:rsidRDefault="00AA16B2" w:rsidP="00AA16B2">
      <w:pPr>
        <w:spacing w:line="240" w:lineRule="auto"/>
        <w:ind w:left="1440"/>
        <w:rPr>
          <w:noProof/>
          <w:color w:val="000000" w:themeColor="text1"/>
          <w:szCs w:val="22"/>
        </w:rPr>
      </w:pPr>
    </w:p>
    <w:p w14:paraId="22F72691" w14:textId="77777777" w:rsidR="00AA16B2" w:rsidRPr="00FB5D85" w:rsidRDefault="000B3AF4" w:rsidP="009B23D3">
      <w:pPr>
        <w:pStyle w:val="ListParagraph"/>
        <w:numPr>
          <w:ilvl w:val="1"/>
          <w:numId w:val="7"/>
        </w:numPr>
        <w:spacing w:line="240" w:lineRule="auto"/>
        <w:rPr>
          <w:noProof/>
          <w:color w:val="000000" w:themeColor="text1"/>
          <w:szCs w:val="22"/>
        </w:rPr>
      </w:pPr>
      <w:r w:rsidRPr="00FB5D85">
        <w:rPr>
          <w:color w:val="000000" w:themeColor="text1"/>
          <w:szCs w:val="22"/>
        </w:rPr>
        <w:t>Choisir le site d’injection et mettre la peau à nu.</w:t>
      </w:r>
    </w:p>
    <w:p w14:paraId="22F72692" w14:textId="77777777" w:rsidR="00AA16B2" w:rsidRPr="00FB5D85" w:rsidRDefault="00AA16B2" w:rsidP="00AA16B2">
      <w:pPr>
        <w:pStyle w:val="ListParagraph"/>
        <w:spacing w:line="240" w:lineRule="auto"/>
        <w:ind w:left="1440"/>
        <w:rPr>
          <w:noProof/>
          <w:color w:val="000000" w:themeColor="text1"/>
          <w:szCs w:val="22"/>
        </w:rPr>
      </w:pPr>
    </w:p>
    <w:p w14:paraId="22F72693" w14:textId="77777777" w:rsidR="00AA16B2" w:rsidRPr="00FB5D85" w:rsidRDefault="000B3AF4" w:rsidP="00AA16B2">
      <w:pPr>
        <w:pStyle w:val="ListParagraph"/>
        <w:spacing w:line="240" w:lineRule="auto"/>
        <w:ind w:left="1440"/>
        <w:rPr>
          <w:noProof/>
          <w:color w:val="000000" w:themeColor="text1"/>
          <w:szCs w:val="22"/>
        </w:rPr>
      </w:pPr>
      <w:r w:rsidRPr="00FB5D85">
        <w:rPr>
          <w:noProof/>
          <w:color w:val="000000" w:themeColor="text1"/>
          <w:lang w:eastAsia="fr-FR"/>
        </w:rPr>
        <mc:AlternateContent>
          <mc:Choice Requires="wps">
            <w:drawing>
              <wp:anchor distT="45720" distB="45720" distL="114300" distR="114300" simplePos="0" relativeHeight="251734016" behindDoc="0" locked="0" layoutInCell="1" allowOverlap="1" wp14:anchorId="22F72B52" wp14:editId="22F72B53">
                <wp:simplePos x="0" y="0"/>
                <wp:positionH relativeFrom="column">
                  <wp:posOffset>898225</wp:posOffset>
                </wp:positionH>
                <wp:positionV relativeFrom="paragraph">
                  <wp:posOffset>7884</wp:posOffset>
                </wp:positionV>
                <wp:extent cx="1798655" cy="241161"/>
                <wp:effectExtent l="0" t="0" r="0" b="6985"/>
                <wp:wrapNone/>
                <wp:docPr id="2099501652" name="Text Box 20995016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98655" cy="241161"/>
                        </a:xfrm>
                        <a:prstGeom prst="rect">
                          <a:avLst/>
                        </a:prstGeom>
                        <a:solidFill>
                          <a:srgbClr val="FFFFFF"/>
                        </a:solidFill>
                        <a:ln w="9525">
                          <a:noFill/>
                          <a:miter lim="800000"/>
                          <a:headEnd/>
                          <a:tailEnd/>
                        </a:ln>
                      </wps:spPr>
                      <wps:txbx>
                        <w:txbxContent>
                          <w:p w14:paraId="22F72C40" w14:textId="77777777" w:rsidR="009203B6" w:rsidRDefault="000B3AF4" w:rsidP="001B79BA">
                            <w:pPr>
                              <w:tabs>
                                <w:tab w:val="clear" w:pos="567"/>
                                <w:tab w:val="left" w:pos="323"/>
                              </w:tabs>
                              <w:spacing w:line="240" w:lineRule="auto"/>
                              <w:jc w:val="center"/>
                              <w:rPr>
                                <w:sz w:val="14"/>
                              </w:rPr>
                            </w:pPr>
                            <w:r w:rsidRPr="009203B6">
                              <w:rPr>
                                <w:sz w:val="14"/>
                                <w:szCs w:val="14"/>
                                <w:highlight w:val="lightGray"/>
                              </w:rPr>
                              <w:t>Choisir le site d’injection et mettre la peau à nu.</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22F72B52" id="Text Box 2099501652" o:spid="_x0000_s1061" type="#_x0000_t202" style="position:absolute;left:0;text-align:left;margin-left:70.75pt;margin-top:.6pt;width:141.65pt;height:19pt;z-index:2517340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FBvL/gEAANQDAAAOAAAAZHJzL2Uyb0RvYy54bWysU9uO0zAQfUfiHyy/07SFlm7UdAVdipCW&#10;i7TLBzi201g4HjN2m5SvZ+y0Be2+Ifxgje2ZMzNnjte3Q2fZUWMw4Co+m0w5006CMm5f8e+Pu1cr&#10;zkIUTgkLTlf8pAO/3bx8se59qefQglUaGYG4UPa+4m2MviyKIFvdiTABrx09NoCdiHTEfaFQ9ITe&#10;2WI+nS6LHlB5BKlDoNu78ZFvMn7TaBm/Nk3QkdmKU20x75j3Ou3FZi3KPQrfGnkuQ/xDFZ0wjpJe&#10;oe5EFOyA5hlUZyRCgCZOJHQFNI2ROvdA3cymT7p5aIXXuRciJ/grTeH/wcovxwf/DVkc3sNAA8xN&#10;BH8P8kdgDratcHv9DhH6VgtFiWeJsqL3oTyHJqpDGRJI3X8GRUMWhwgZaGiwS6xQn4zQaQCnK+l6&#10;iEymlG9vVsvFgjNJb/M3s9lyTCHKS7THED9q6FgyKo401IwujvchpmpEeXFJyQJYo3bG2nzAfb21&#10;yI6CBLDLKzfwxM061lf8ZjFfZGQHKT5rozORBGpNV/HVNK1RMomND05llyiMHW2qxLozPYmRkZs4&#10;1AMzquKvFyk40VWDOhFhCKMg6QOR0QL+4qwnMVY8/DwI1JzZT45IT8q9GHgx6oshnKTQikfORnMb&#10;s8ITNSkZSSeTdJZ50ubf5+z15zNufgMAAP//AwBQSwMEFAAGAAgAAAAhAObmtkHdAAAACAEAAA8A&#10;AABkcnMvZG93bnJldi54bWxMj8FOwzAQRO9I/IO1SFwQdWpCRdM4FbRwg0NL1bMbL0lEvI5ip0n/&#10;nuUEtx3NaPZNvp5cK87Yh8aThvksAYFUettQpeHw+Xb/BCJEQ9a0nlDDBQOsi+ur3GTWj7TD8z5W&#10;gksoZEZDHWOXSRnKGp0JM98hsffle2ciy76Stjcjl7tWqiRZSGca4g+16XBTY/m9H5yGxbYfxh1t&#10;7raH13fz0VXq+HI5an17Mz2vQESc4l8YfvEZHQpmOvmBbBAt63T+yFE+FAj2U5XylJOGh6UCWeTy&#10;/4DiBwAA//8DAFBLAQItABQABgAIAAAAIQC2gziS/gAAAOEBAAATAAAAAAAAAAAAAAAAAAAAAABb&#10;Q29udGVudF9UeXBlc10ueG1sUEsBAi0AFAAGAAgAAAAhADj9If/WAAAAlAEAAAsAAAAAAAAAAAAA&#10;AAAALwEAAF9yZWxzLy5yZWxzUEsBAi0AFAAGAAgAAAAhAMwUG8v+AQAA1AMAAA4AAAAAAAAAAAAA&#10;AAAALgIAAGRycy9lMm9Eb2MueG1sUEsBAi0AFAAGAAgAAAAhAObmtkHdAAAACAEAAA8AAAAAAAAA&#10;AAAAAAAAWAQAAGRycy9kb3ducmV2LnhtbFBLBQYAAAAABAAEAPMAAABiBQAAAAA=&#10;" stroked="f">
                <v:textbox inset="0,0,0,0">
                  <w:txbxContent>
                    <w:p w14:paraId="22F72C40" w14:textId="77777777" w:rsidR="009203B6" w:rsidRDefault="000B3AF4" w:rsidP="001B79BA">
                      <w:pPr>
                        <w:tabs>
                          <w:tab w:val="clear" w:pos="567"/>
                          <w:tab w:val="left" w:pos="323"/>
                        </w:tabs>
                        <w:spacing w:line="240" w:lineRule="auto"/>
                        <w:jc w:val="center"/>
                        <w:rPr>
                          <w:sz w:val="14"/>
                        </w:rPr>
                      </w:pPr>
                      <w:r w:rsidRPr="009203B6">
                        <w:rPr>
                          <w:sz w:val="14"/>
                          <w:szCs w:val="14"/>
                          <w:highlight w:val="lightGray"/>
                        </w:rPr>
                        <w:t>Choisir le site d’injection et mettre la peau à nu.</w:t>
                      </w:r>
                    </w:p>
                  </w:txbxContent>
                </v:textbox>
              </v:shape>
            </w:pict>
          </mc:Fallback>
        </mc:AlternateContent>
      </w:r>
      <w:r w:rsidR="004B260A" w:rsidRPr="00FB5D85">
        <w:rPr>
          <w:noProof/>
          <w:color w:val="000000" w:themeColor="text1"/>
          <w:lang w:eastAsia="fr-FR"/>
        </w:rPr>
        <mc:AlternateContent>
          <mc:Choice Requires="wps">
            <w:drawing>
              <wp:anchor distT="45720" distB="45720" distL="114300" distR="114300" simplePos="0" relativeHeight="251729920" behindDoc="0" locked="0" layoutInCell="1" allowOverlap="1" wp14:anchorId="22F72B54" wp14:editId="22F72B55">
                <wp:simplePos x="0" y="0"/>
                <wp:positionH relativeFrom="column">
                  <wp:posOffset>1124379</wp:posOffset>
                </wp:positionH>
                <wp:positionV relativeFrom="paragraph">
                  <wp:posOffset>247650</wp:posOffset>
                </wp:positionV>
                <wp:extent cx="429895" cy="1850644"/>
                <wp:effectExtent l="0" t="0" r="8255" b="0"/>
                <wp:wrapNone/>
                <wp:docPr id="2099501651" name="Text Box 20995016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22F72C41" w14:textId="77777777" w:rsidR="009203B6" w:rsidRDefault="000B3AF4" w:rsidP="001B79BA">
                            <w:pPr>
                              <w:tabs>
                                <w:tab w:val="clear" w:pos="567"/>
                                <w:tab w:val="left" w:pos="323"/>
                              </w:tabs>
                              <w:spacing w:line="240" w:lineRule="auto"/>
                              <w:jc w:val="center"/>
                              <w:rPr>
                                <w:sz w:val="12"/>
                              </w:rPr>
                            </w:pPr>
                            <w:r>
                              <w:rPr>
                                <w:sz w:val="12"/>
                                <w:szCs w:val="12"/>
                              </w:rPr>
                              <w:t>Vue de devant</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54" id="Text Box 2099501651" o:spid="_x0000_s1062" type="#_x0000_t202" style="position:absolute;left:0;text-align:left;margin-left:88.55pt;margin-top:19.5pt;width:33.85pt;height:145.7pt;z-index:25172992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w0XaCQIAAO4DAAAOAAAAZHJzL2Uyb0RvYy54bWysU9uO2jAQfa/Uf7D8XgIUEESE1ZYtVaXt&#10;Rdr2AxzHIVYdjzs2JPTrO3YC28tbVT9YY3vmzMyZ4+1d3xp2Vug12ILPJlPOlJVQaXss+Ncvh1dr&#10;znwQthIGrCr4RXl+t3v5Ytu5XM2hAVMpZARifd65gjchuDzLvGxUK/wEnLL0WAO2ItARj1mFoiP0&#10;1mTz6XSVdYCVQ5DKe7p9GB75LuHXtZLhU117FZgpONUW0o5pL+Oe7bYiP6JwjZZjGeIfqmiFtpT0&#10;BvUggmAn1H9BtVoieKjDREKbQV1rqVIP1M1s+kc3T41wKvVC5Hh3o8n/P1j58fzkPiML/RvoaYCp&#10;Ce8eQX7zzMK+Efao7hGha5SoKPEsUpZ1zudjaKTa5z6ClN0HqGjI4hQgAfU1tpEV6pMROg3gciNd&#10;9YFJulzMN+vNkjNJT7P1crpaLFIKkV+jHfrwTkHLolFwpKEmdHF+9CFWI/KrS0zmwejqoI1JBzyW&#10;e4PsLEgAh7RG9N/cjGVdwTfL+TIhW4jxSRutDiRQo9uCr6dxDZKJbLy1VXIJQpvBpkqMHemJjAzc&#10;hL7sma4K/noVgyNdJVQXIgxhECR9IDIawB+cdSTGgvvvJ4GKM/PeEulRuVcDr0Z5NYSVFFrwwNlg&#10;7kNSeOrf3dMwDjrx9Jx5rJFElegbP0BU7a/n5PX8TXc/AQAA//8DAFBLAwQUAAYACAAAACEAXfjU&#10;Ld8AAAAKAQAADwAAAGRycy9kb3ducmV2LnhtbEyPwU7DMBBE70j8g7VI3KiTNqJtiFMVJBBHKEXq&#10;0Y23cdR4HWI3Df16lhMcZ/ZpdqZYja4VA/ah8aQgnSQgkCpvGqoVbD+e7xYgQtRkdOsJFXxjgFV5&#10;fVXo3PgzveOwibXgEAq5VmBj7HIpQ2XR6TDxHRLfDr53OrLsa2l6feZw18ppktxLpxviD1Z3+GSx&#10;Om5OTsHydfi07ePOG1rYdL17uXy9bS9K3d6M6wcQEcf4B8Nvfa4OJXfa+xOZIFrW83nKqILZkjcx&#10;MM0y3rJnY5ZkIMtC/p9Q/gAAAP//AwBQSwECLQAUAAYACAAAACEAtoM4kv4AAADhAQAAEwAAAAAA&#10;AAAAAAAAAAAAAAAAW0NvbnRlbnRfVHlwZXNdLnhtbFBLAQItABQABgAIAAAAIQA4/SH/1gAAAJQB&#10;AAALAAAAAAAAAAAAAAAAAC8BAABfcmVscy8ucmVsc1BLAQItABQABgAIAAAAIQAfw0XaCQIAAO4D&#10;AAAOAAAAAAAAAAAAAAAAAC4CAABkcnMvZTJvRG9jLnhtbFBLAQItABQABgAIAAAAIQBd+NQt3wAA&#10;AAoBAAAPAAAAAAAAAAAAAAAAAGMEAABkcnMvZG93bnJldi54bWxQSwUGAAAAAAQABADzAAAAbwUA&#10;AAAA&#10;" stroked="f">
                <v:textbox style="mso-fit-shape-to-text:t" inset="0,0,0,0">
                  <w:txbxContent>
                    <w:p w14:paraId="22F72C41" w14:textId="77777777" w:rsidR="009203B6" w:rsidRDefault="000B3AF4" w:rsidP="001B79BA">
                      <w:pPr>
                        <w:tabs>
                          <w:tab w:val="clear" w:pos="567"/>
                          <w:tab w:val="left" w:pos="323"/>
                        </w:tabs>
                        <w:spacing w:line="240" w:lineRule="auto"/>
                        <w:jc w:val="center"/>
                        <w:rPr>
                          <w:sz w:val="12"/>
                        </w:rPr>
                      </w:pPr>
                      <w:r>
                        <w:rPr>
                          <w:sz w:val="12"/>
                          <w:szCs w:val="12"/>
                        </w:rPr>
                        <w:t>Vue de devant</w:t>
                      </w:r>
                    </w:p>
                  </w:txbxContent>
                </v:textbox>
              </v:shape>
            </w:pict>
          </mc:Fallback>
        </mc:AlternateContent>
      </w:r>
      <w:r w:rsidR="004B260A" w:rsidRPr="00FB5D85">
        <w:rPr>
          <w:noProof/>
          <w:color w:val="000000" w:themeColor="text1"/>
          <w:lang w:eastAsia="fr-FR"/>
        </w:rPr>
        <mc:AlternateContent>
          <mc:Choice Requires="wps">
            <w:drawing>
              <wp:anchor distT="45720" distB="45720" distL="114300" distR="114300" simplePos="0" relativeHeight="251731968" behindDoc="0" locked="0" layoutInCell="1" allowOverlap="1" wp14:anchorId="22F72B56" wp14:editId="22F72B57">
                <wp:simplePos x="0" y="0"/>
                <wp:positionH relativeFrom="margin">
                  <wp:posOffset>1976961</wp:posOffset>
                </wp:positionH>
                <wp:positionV relativeFrom="paragraph">
                  <wp:posOffset>248285</wp:posOffset>
                </wp:positionV>
                <wp:extent cx="429895" cy="1850644"/>
                <wp:effectExtent l="0" t="0" r="8255" b="0"/>
                <wp:wrapNone/>
                <wp:docPr id="2099501643" name="Text Box 20995016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22F72C42" w14:textId="77777777" w:rsidR="009203B6" w:rsidRDefault="000B3AF4" w:rsidP="001B79BA">
                            <w:pPr>
                              <w:tabs>
                                <w:tab w:val="clear" w:pos="567"/>
                                <w:tab w:val="left" w:pos="323"/>
                              </w:tabs>
                              <w:spacing w:line="240" w:lineRule="auto"/>
                              <w:jc w:val="center"/>
                              <w:rPr>
                                <w:sz w:val="12"/>
                              </w:rPr>
                            </w:pPr>
                            <w:r>
                              <w:rPr>
                                <w:sz w:val="12"/>
                                <w:szCs w:val="12"/>
                              </w:rPr>
                              <w:t>Vue de derrière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56" id="Text Box 2099501643" o:spid="_x0000_s1063" type="#_x0000_t202" style="position:absolute;left:0;text-align:left;margin-left:155.65pt;margin-top:19.55pt;width:33.85pt;height:145.7pt;z-index:25173196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VfUFCgIAAO4DAAAOAAAAZHJzL2Uyb0RvYy54bWysU9uO2yAQfa/Uf0C8N3bSZJtYcVbbbFNV&#10;2l6kbT8AYxyjYoYOJHb69TvgJNvLW1Ue0AAzZ2bOHNa3Q2fYUaHXYEs+neScKSuh1nZf8m9fd6+W&#10;nPkgbC0MWFXyk/L8dvPyxbp3hZpBC6ZWyAjE+qJ3JW9DcEWWedmqTvgJOGXpsQHsRKAj7rMaRU/o&#10;nclmeX6T9YC1Q5DKe7q9Hx/5JuE3jZLhc9N4FZgpOdUW0o5pr+Kebdai2KNwrZbnMsQ/VNEJbSnp&#10;FepeBMEOqP+C6rRE8NCEiYQug6bRUqUeqJtp/kc3j61wKvVC5Hh3pcn/P1j56fjoviALw1sYaICp&#10;Ce8eQH73zMK2FXav7hChb5WoKfE0Upb1zhfn0Ei1L3wEqfqPUNOQxSFAAhoa7CIr1CcjdBrA6Uq6&#10;GgKTdDmfrZarBWeSnqbLRX4zn6cUorhEO/ThvYKORaPkSENN6OL44EOsRhQXl5jMg9H1ThuTDriv&#10;tgbZUZAAdmmd0X9zM5b1JV8tZouEbCHGJ210OpBAje5KvszjGiUT2Xhn6+QShDajTZUYe6YnMjJy&#10;E4ZqYLou+es3MTjSVUF9IsIQRkHSByKjBfzJWU9iLLn/cRCoODMfLJEelXsx8GJUF0NYSaElD5yN&#10;5jYkhaf+3R0NY6cTT8+ZzzWSqBJ95w8QVfvrOXk9f9PNEwAAAP//AwBQSwMEFAAGAAgAAAAhADnZ&#10;BzffAAAACgEAAA8AAABkcnMvZG93bnJldi54bWxMj8FOwzAQRO9I/IO1SNyoYyKgSeNUBQnEkZYi&#10;9ejGbhxhr0PspqFfz3KC24z2aXamWk7esdEMsQsoQcwyYAaboDtsJWzfn2/mwGJSqJULaCR8mwjL&#10;+vKiUqUOJ1ybcZNaRiEYSyXBptSXnMfGGq/iLPQG6XYIg1eJ7NByPagThXvHb7PsnnvVIX2wqjdP&#10;1jSfm6OXULyOH9Y97oLGuRWr3cv56217lvL6alotgCUzpT8YfutTdaip0z4cUUfmJORC5ISSKAQw&#10;AvKHgsbtSeTZHfC64v8n1D8AAAD//wMAUEsBAi0AFAAGAAgAAAAhALaDOJL+AAAA4QEAABMAAAAA&#10;AAAAAAAAAAAAAAAAAFtDb250ZW50X1R5cGVzXS54bWxQSwECLQAUAAYACAAAACEAOP0h/9YAAACU&#10;AQAACwAAAAAAAAAAAAAAAAAvAQAAX3JlbHMvLnJlbHNQSwECLQAUAAYACAAAACEAY1X1BQoCAADu&#10;AwAADgAAAAAAAAAAAAAAAAAuAgAAZHJzL2Uyb0RvYy54bWxQSwECLQAUAAYACAAAACEAOdkHN98A&#10;AAAKAQAADwAAAAAAAAAAAAAAAABkBAAAZHJzL2Rvd25yZXYueG1sUEsFBgAAAAAEAAQA8wAAAHAF&#10;AAAAAA==&#10;" stroked="f">
                <v:textbox style="mso-fit-shape-to-text:t" inset="0,0,0,0">
                  <w:txbxContent>
                    <w:p w14:paraId="22F72C42" w14:textId="77777777" w:rsidR="009203B6" w:rsidRDefault="000B3AF4" w:rsidP="001B79BA">
                      <w:pPr>
                        <w:tabs>
                          <w:tab w:val="clear" w:pos="567"/>
                          <w:tab w:val="left" w:pos="323"/>
                        </w:tabs>
                        <w:spacing w:line="240" w:lineRule="auto"/>
                        <w:jc w:val="center"/>
                        <w:rPr>
                          <w:sz w:val="12"/>
                        </w:rPr>
                      </w:pPr>
                      <w:r>
                        <w:rPr>
                          <w:sz w:val="12"/>
                          <w:szCs w:val="12"/>
                        </w:rPr>
                        <w:t>Vue de derrière</w:t>
                      </w:r>
                    </w:p>
                  </w:txbxContent>
                </v:textbox>
                <w10:wrap anchorx="margin"/>
              </v:shape>
            </w:pict>
          </mc:Fallback>
        </mc:AlternateContent>
      </w:r>
      <w:r w:rsidR="004B260A" w:rsidRPr="00FB5D85">
        <w:rPr>
          <w:noProof/>
          <w:color w:val="000000" w:themeColor="text1"/>
          <w:lang w:eastAsia="fr-FR"/>
        </w:rPr>
        <mc:AlternateContent>
          <mc:Choice Requires="wps">
            <w:drawing>
              <wp:anchor distT="45720" distB="45720" distL="114300" distR="114300" simplePos="0" relativeHeight="251736064" behindDoc="0" locked="0" layoutInCell="1" allowOverlap="1" wp14:anchorId="22F72B58" wp14:editId="22F72B59">
                <wp:simplePos x="0" y="0"/>
                <wp:positionH relativeFrom="column">
                  <wp:posOffset>1065530</wp:posOffset>
                </wp:positionH>
                <wp:positionV relativeFrom="paragraph">
                  <wp:posOffset>1045647</wp:posOffset>
                </wp:positionV>
                <wp:extent cx="1357952" cy="1844294"/>
                <wp:effectExtent l="0" t="0" r="0" b="6350"/>
                <wp:wrapNone/>
                <wp:docPr id="2099501644" name="Text Box 20995016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22F72C43" w14:textId="77777777" w:rsidR="009203B6" w:rsidRDefault="000B3AF4" w:rsidP="001B79BA">
                            <w:pPr>
                              <w:tabs>
                                <w:tab w:val="clear" w:pos="567"/>
                                <w:tab w:val="left" w:pos="323"/>
                              </w:tabs>
                              <w:spacing w:line="240" w:lineRule="auto"/>
                              <w:jc w:val="center"/>
                              <w:rPr>
                                <w:sz w:val="16"/>
                              </w:rPr>
                            </w:pPr>
                            <w:r>
                              <w:rPr>
                                <w:sz w:val="16"/>
                                <w:szCs w:val="16"/>
                              </w:rPr>
                              <w:t>Bas de l’abdomen, partie externe des cuisses ou partie externe du haut du bras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58" id="Text Box 2099501644" o:spid="_x0000_s1064" type="#_x0000_t202" style="position:absolute;left:0;text-align:left;margin-left:83.9pt;margin-top:82.35pt;width:106.95pt;height:145.2pt;z-index:25173606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6RVCQIAAO8DAAAOAAAAZHJzL2Uyb0RvYy54bWysU9tu2zAMfR+wfxD0vjhJky014hRdugwD&#10;ugvQ7QNkWY6FyaJGKbGzry8lO2nXvQ3Tg0BJ5CF5eLS+6VvDjgq9Blvw2WTKmbISKm33Bf/xffdm&#10;xZkPwlbCgFUFPynPbzavX607l6s5NGAqhYxArM87V/AmBJdnmZeNaoWfgFOWHmvAVgQ64j6rUHSE&#10;3ppsPp2+zTrAyiFI5T3d3g2PfJPw61rJ8LWuvQrMFJxqC2nHtJdxzzZrke9RuEbLsQzxD1W0QltK&#10;eoG6E0GwA+q/oFotETzUYSKhzaCutVSpB+pmNn3RzUMjnEq9EDneXWjy/w9Wfjk+uG/IQv8eehpg&#10;asK7e5A/PbOwbYTdq1tE6BolKko8i5RlnfP5GBqp9rmPIGX3GSoasjgESEB9jW1khfpkhE4DOF1I&#10;V31gMqa8Wr67Xs45k/Q2Wy0W8+tFyiHyc7hDHz4qaFk0Co401QQvjvc+xHJEfnaJ2TwYXe20MemA&#10;+3JrkB0FKWCX1oj+h5uxrCs41bFMyBZifBJHqwMp1Oi24KtpXINmIh0fbJVcgtBmsKkSY0d+IiUD&#10;OaEve6argl+tYnDkq4TqRIwhDIqkH0RGA/ibs47UWHD/6yBQcWY+WWI9Svds4Nkoz4awkkILHjgb&#10;zG1IEk/9u1uaxk4nnp4yjzWSqhJ94w+Isn1+Tl5P/3TzCAAA//8DAFBLAwQUAAYACAAAACEAKofQ&#10;v98AAAALAQAADwAAAGRycy9kb3ducmV2LnhtbEyPzU7DMBCE70i8g7VI3KgT6E8IcaqCBOJYSpF6&#10;dOMljojXIXbT0Kdne4LbjHY0+02xHF0rBuxD40lBOklAIFXeNFQr2L4/32QgQtRkdOsJFfxggGV5&#10;eVHo3PgjveGwibXgEgq5VmBj7HIpQ2XR6TDxHRLfPn3vdGTb19L0+sjlrpW3STKXTjfEH6zu8Mli&#10;9bU5OAX3r8OHbR933lBm09Xu5fS93p6Uur4aVw8gIo7xLwxnfEaHkpn2/kAmiJb9fMHo8SymCxCc&#10;uMtSFnsF09ksBVkW8v+G8hcAAP//AwBQSwECLQAUAAYACAAAACEAtoM4kv4AAADhAQAAEwAAAAAA&#10;AAAAAAAAAAAAAAAAW0NvbnRlbnRfVHlwZXNdLnhtbFBLAQItABQABgAIAAAAIQA4/SH/1gAAAJQB&#10;AAALAAAAAAAAAAAAAAAAAC8BAABfcmVscy8ucmVsc1BLAQItABQABgAIAAAAIQCZA6RVCQIAAO8D&#10;AAAOAAAAAAAAAAAAAAAAAC4CAABkcnMvZTJvRG9jLnhtbFBLAQItABQABgAIAAAAIQAqh9C/3wAA&#10;AAsBAAAPAAAAAAAAAAAAAAAAAGMEAABkcnMvZG93bnJldi54bWxQSwUGAAAAAAQABADzAAAAbwUA&#10;AAAA&#10;" stroked="f">
                <v:textbox style="mso-fit-shape-to-text:t" inset="0,0,0,0">
                  <w:txbxContent>
                    <w:p w14:paraId="22F72C43" w14:textId="77777777" w:rsidR="009203B6" w:rsidRDefault="000B3AF4" w:rsidP="001B79BA">
                      <w:pPr>
                        <w:tabs>
                          <w:tab w:val="clear" w:pos="567"/>
                          <w:tab w:val="left" w:pos="323"/>
                        </w:tabs>
                        <w:spacing w:line="240" w:lineRule="auto"/>
                        <w:jc w:val="center"/>
                        <w:rPr>
                          <w:sz w:val="16"/>
                        </w:rPr>
                      </w:pPr>
                      <w:r>
                        <w:rPr>
                          <w:sz w:val="16"/>
                          <w:szCs w:val="16"/>
                        </w:rPr>
                        <w:t>Bas de l’abdomen, partie externe des cuisses ou partie externe du haut du bras</w:t>
                      </w:r>
                    </w:p>
                  </w:txbxContent>
                </v:textbox>
              </v:shape>
            </w:pict>
          </mc:Fallback>
        </mc:AlternateContent>
      </w:r>
      <w:r w:rsidR="004B260A" w:rsidRPr="00FB5D85">
        <w:rPr>
          <w:color w:val="000000" w:themeColor="text1"/>
        </w:rPr>
        <w:t xml:space="preserve"> </w:t>
      </w:r>
      <w:r w:rsidR="004B260A" w:rsidRPr="00FB5D85">
        <w:rPr>
          <w:noProof/>
          <w:lang w:eastAsia="fr-FR"/>
        </w:rPr>
        <w:drawing>
          <wp:inline distT="0" distB="0" distL="0" distR="0" wp14:anchorId="22F72B5A" wp14:editId="22F72B5B">
            <wp:extent cx="1631635" cy="1289050"/>
            <wp:effectExtent l="0" t="0" r="6985" b="6350"/>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5114959" name=""/>
                    <pic:cNvPicPr/>
                  </pic:nvPicPr>
                  <pic:blipFill>
                    <a:blip r:embed="rId19"/>
                    <a:srcRect b="2202"/>
                    <a:stretch>
                      <a:fillRect/>
                    </a:stretch>
                  </pic:blipFill>
                  <pic:spPr bwMode="auto">
                    <a:xfrm>
                      <a:off x="0" y="0"/>
                      <a:ext cx="1636418" cy="1292829"/>
                    </a:xfrm>
                    <a:prstGeom prst="rect">
                      <a:avLst/>
                    </a:prstGeom>
                    <a:ln>
                      <a:noFill/>
                    </a:ln>
                    <a:extLst>
                      <a:ext uri="{53640926-AAD7-44D8-BBD7-CCE9431645EC}">
                        <a14:shadowObscured xmlns:a14="http://schemas.microsoft.com/office/drawing/2010/main"/>
                      </a:ext>
                    </a:extLst>
                  </pic:spPr>
                </pic:pic>
              </a:graphicData>
            </a:graphic>
          </wp:inline>
        </w:drawing>
      </w:r>
    </w:p>
    <w:p w14:paraId="22F72694" w14:textId="77777777" w:rsidR="00AA16B2" w:rsidRPr="00FB5D85" w:rsidRDefault="00AA16B2" w:rsidP="00AA16B2">
      <w:pPr>
        <w:pStyle w:val="ListParagraph"/>
        <w:spacing w:line="240" w:lineRule="auto"/>
        <w:ind w:left="1440"/>
        <w:rPr>
          <w:noProof/>
          <w:color w:val="000000" w:themeColor="text1"/>
          <w:szCs w:val="22"/>
        </w:rPr>
      </w:pPr>
    </w:p>
    <w:p w14:paraId="22F72695" w14:textId="77777777" w:rsidR="00AA16B2" w:rsidRPr="00FB5D85" w:rsidRDefault="000B3AF4" w:rsidP="009B23D3">
      <w:pPr>
        <w:pStyle w:val="ListParagraph"/>
        <w:numPr>
          <w:ilvl w:val="1"/>
          <w:numId w:val="7"/>
        </w:numPr>
        <w:spacing w:line="240" w:lineRule="auto"/>
        <w:rPr>
          <w:noProof/>
          <w:color w:val="000000" w:themeColor="text1"/>
          <w:szCs w:val="22"/>
        </w:rPr>
      </w:pPr>
      <w:r w:rsidRPr="00FB5D85">
        <w:rPr>
          <w:color w:val="000000" w:themeColor="text1"/>
          <w:szCs w:val="22"/>
        </w:rPr>
        <w:lastRenderedPageBreak/>
        <w:t>Retirer le capuchon rouge.</w:t>
      </w:r>
    </w:p>
    <w:p w14:paraId="22F72696" w14:textId="77777777" w:rsidR="00AA16B2" w:rsidRPr="00FB5D85" w:rsidRDefault="000B3AF4" w:rsidP="009B23D3">
      <w:pPr>
        <w:pStyle w:val="ListParagraph"/>
        <w:numPr>
          <w:ilvl w:val="1"/>
          <w:numId w:val="7"/>
        </w:numPr>
        <w:spacing w:line="240" w:lineRule="auto"/>
        <w:rPr>
          <w:noProof/>
          <w:color w:val="000000" w:themeColor="text1"/>
          <w:szCs w:val="22"/>
        </w:rPr>
      </w:pPr>
      <w:r w:rsidRPr="00FB5D85">
        <w:rPr>
          <w:b/>
          <w:bCs/>
          <w:color w:val="000000" w:themeColor="text1"/>
          <w:szCs w:val="22"/>
        </w:rPr>
        <w:t xml:space="preserve">Ne pas </w:t>
      </w:r>
      <w:r w:rsidRPr="00FB5D85">
        <w:rPr>
          <w:color w:val="000000" w:themeColor="text1"/>
          <w:szCs w:val="22"/>
        </w:rPr>
        <w:t>retirer les bulles d’air.</w:t>
      </w:r>
    </w:p>
    <w:p w14:paraId="22F72697" w14:textId="77777777" w:rsidR="00AA16B2" w:rsidRPr="00FB5D85" w:rsidRDefault="000B3AF4" w:rsidP="00AA16B2">
      <w:pPr>
        <w:pStyle w:val="ListParagraph"/>
        <w:spacing w:line="240" w:lineRule="auto"/>
        <w:ind w:left="1440"/>
        <w:rPr>
          <w:noProof/>
          <w:color w:val="000000" w:themeColor="text1"/>
          <w:szCs w:val="22"/>
        </w:rPr>
      </w:pPr>
      <w:r w:rsidRPr="00FB5D85">
        <w:rPr>
          <w:noProof/>
          <w:color w:val="000000" w:themeColor="text1"/>
          <w:lang w:eastAsia="fr-FR"/>
        </w:rPr>
        <mc:AlternateContent>
          <mc:Choice Requires="wps">
            <w:drawing>
              <wp:anchor distT="45720" distB="45720" distL="114300" distR="114300" simplePos="0" relativeHeight="251738112" behindDoc="0" locked="0" layoutInCell="1" allowOverlap="1" wp14:anchorId="22F72B5C" wp14:editId="22F72B5D">
                <wp:simplePos x="0" y="0"/>
                <wp:positionH relativeFrom="column">
                  <wp:posOffset>868080</wp:posOffset>
                </wp:positionH>
                <wp:positionV relativeFrom="paragraph">
                  <wp:posOffset>35937</wp:posOffset>
                </wp:positionV>
                <wp:extent cx="1195754" cy="1850644"/>
                <wp:effectExtent l="0" t="0" r="4445" b="0"/>
                <wp:wrapNone/>
                <wp:docPr id="2099501653" name="Text Box 20995016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54" cy="1850644"/>
                        </a:xfrm>
                        <a:prstGeom prst="rect">
                          <a:avLst/>
                        </a:prstGeom>
                        <a:solidFill>
                          <a:srgbClr val="FFFFFF"/>
                        </a:solidFill>
                        <a:ln w="9525">
                          <a:noFill/>
                          <a:miter lim="800000"/>
                          <a:headEnd/>
                          <a:tailEnd/>
                        </a:ln>
                      </wps:spPr>
                      <wps:txbx>
                        <w:txbxContent>
                          <w:p w14:paraId="22F72C44" w14:textId="77777777" w:rsidR="009203B6" w:rsidRPr="009203B6" w:rsidRDefault="000B3AF4" w:rsidP="001B79BA">
                            <w:pPr>
                              <w:tabs>
                                <w:tab w:val="clear" w:pos="567"/>
                                <w:tab w:val="left" w:pos="323"/>
                              </w:tabs>
                              <w:spacing w:line="240" w:lineRule="auto"/>
                              <w:jc w:val="center"/>
                              <w:rPr>
                                <w:sz w:val="14"/>
                                <w:highlight w:val="lightGray"/>
                              </w:rPr>
                            </w:pPr>
                            <w:r w:rsidRPr="009203B6">
                              <w:rPr>
                                <w:sz w:val="14"/>
                                <w:szCs w:val="14"/>
                                <w:highlight w:val="lightGray"/>
                              </w:rPr>
                              <w:t>Retirer le capuchon rouge.</w:t>
                            </w:r>
                          </w:p>
                          <w:p w14:paraId="22F72C45" w14:textId="77777777" w:rsidR="009203B6" w:rsidRDefault="000B3AF4" w:rsidP="001B79BA">
                            <w:pPr>
                              <w:tabs>
                                <w:tab w:val="clear" w:pos="567"/>
                                <w:tab w:val="left" w:pos="323"/>
                              </w:tabs>
                              <w:spacing w:line="240" w:lineRule="auto"/>
                              <w:jc w:val="center"/>
                              <w:rPr>
                                <w:color w:val="FF0000"/>
                                <w:sz w:val="14"/>
                              </w:rPr>
                            </w:pPr>
                            <w:r w:rsidRPr="009203B6">
                              <w:rPr>
                                <w:b/>
                                <w:bCs/>
                                <w:color w:val="FF0000"/>
                                <w:sz w:val="14"/>
                                <w:szCs w:val="14"/>
                                <w:highlight w:val="lightGray"/>
                              </w:rPr>
                              <w:t xml:space="preserve">NE PAS </w:t>
                            </w:r>
                            <w:r w:rsidRPr="009203B6">
                              <w:rPr>
                                <w:color w:val="FF0000"/>
                                <w:sz w:val="14"/>
                                <w:szCs w:val="14"/>
                                <w:highlight w:val="lightGray"/>
                              </w:rPr>
                              <w:t>retirer les bulles d’air.</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5C" id="Text Box 2099501653" o:spid="_x0000_s1065" type="#_x0000_t202" style="position:absolute;left:0;text-align:left;margin-left:68.35pt;margin-top:2.85pt;width:94.15pt;height:145.7pt;z-index:25173811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TT0nCgIAAO8DAAAOAAAAZHJzL2Uyb0RvYy54bWysU9uO2yAQfa/Uf0C8N3bSZJtYcVbbbFNV&#10;2l6kbT8AYxyjYoYOJHb69TvgJNvLW1Ue0AAzZ2bOHNa3Q2fYUaHXYEs+neScKSuh1nZf8m9fd6+W&#10;nPkgbC0MWFXyk/L8dvPyxbp3hZpBC6ZWyAjE+qJ3JW9DcEWWedmqTvgJOGXpsQHsRKAj7rMaRU/o&#10;nclmeX6T9YC1Q5DKe7q9Hx/5JuE3jZLhc9N4FZgpOdUW0o5pr+Kebdai2KNwrZbnMsQ/VNEJbSnp&#10;FepeBMEOqP+C6rRE8NCEiYQug6bRUqUeqJtp/kc3j61wKvVC5Hh3pcn/P1j56fjoviALw1sYaICp&#10;Ce8eQH73zMK2FXav7hChb5WoKfE0Upb1zhfn0Ei1L3wEqfqPUNOQxSFAAhoa7CIr1CcjdBrA6Uq6&#10;GgKTMeV0tXizmHMm6W26XOQ383nKIYpLuEMf3ivoWDRKjjTVBC+ODz7EckRxcYnZPBhd77Qx6YD7&#10;amuQHQUpYJfWGf03N2NZX/LVYrZIyBZifBJHpwMp1Oiu5Ms8rlEzkY53tk4uQWgz2lSJsWd+IiUj&#10;OWGoBqbrkr9exeDIVwX1iRhDGBVJP4iMFvAnZz2pseT+x0Gg4sx8sMR6lO7FwItRXQxhJYWWPHA2&#10;mtuQJJ76d3c0jZ1OPD1nPtdIqkr0nX9AlO2v5+T1/E83TwAAAP//AwBQSwMEFAAGAAgAAAAhAF3/&#10;767fAAAACQEAAA8AAABkcnMvZG93bnJldi54bWxMj81OwzAQhO9IvIO1SNyok1T9C3GqggTiSEuR&#10;enTjJY6I1yF209CnZznBaTWa0ew3xXp0rRiwD40nBekkAYFUedNQrWD/9nS3BBGiJqNbT6jgGwOs&#10;y+urQufGn2mLwy7Wgkso5FqBjbHLpQyVRafDxHdI7H343unIsq+l6fWZy10rsySZS6cb4g9Wd/ho&#10;sfrcnZyC1cvwbtuHgze0tOnm8Hz5et1flLq9GTf3ICKO8S8Mv/iMDiUzHf2JTBAt6+l8wVEFMz7s&#10;T7MZbzsqyFaLFGRZyP8Lyh8AAAD//wMAUEsBAi0AFAAGAAgAAAAhALaDOJL+AAAA4QEAABMAAAAA&#10;AAAAAAAAAAAAAAAAAFtDb250ZW50X1R5cGVzXS54bWxQSwECLQAUAAYACAAAACEAOP0h/9YAAACU&#10;AQAACwAAAAAAAAAAAAAAAAAvAQAAX3JlbHMvLnJlbHNQSwECLQAUAAYACAAAACEAGU09JwoCAADv&#10;AwAADgAAAAAAAAAAAAAAAAAuAgAAZHJzL2Uyb0RvYy54bWxQSwECLQAUAAYACAAAACEAXf/vrt8A&#10;AAAJAQAADwAAAAAAAAAAAAAAAABkBAAAZHJzL2Rvd25yZXYueG1sUEsFBgAAAAAEAAQA8wAAAHAF&#10;AAAAAA==&#10;" stroked="f">
                <v:textbox style="mso-fit-shape-to-text:t" inset="0,0,0,0">
                  <w:txbxContent>
                    <w:p w14:paraId="22F72C44" w14:textId="77777777" w:rsidR="009203B6" w:rsidRPr="009203B6" w:rsidRDefault="000B3AF4" w:rsidP="001B79BA">
                      <w:pPr>
                        <w:tabs>
                          <w:tab w:val="clear" w:pos="567"/>
                          <w:tab w:val="left" w:pos="323"/>
                        </w:tabs>
                        <w:spacing w:line="240" w:lineRule="auto"/>
                        <w:jc w:val="center"/>
                        <w:rPr>
                          <w:sz w:val="14"/>
                          <w:highlight w:val="lightGray"/>
                        </w:rPr>
                      </w:pPr>
                      <w:r w:rsidRPr="009203B6">
                        <w:rPr>
                          <w:sz w:val="14"/>
                          <w:szCs w:val="14"/>
                          <w:highlight w:val="lightGray"/>
                        </w:rPr>
                        <w:t>Retirer le capuchon rouge.</w:t>
                      </w:r>
                    </w:p>
                    <w:p w14:paraId="22F72C45" w14:textId="77777777" w:rsidR="009203B6" w:rsidRDefault="000B3AF4" w:rsidP="001B79BA">
                      <w:pPr>
                        <w:tabs>
                          <w:tab w:val="clear" w:pos="567"/>
                          <w:tab w:val="left" w:pos="323"/>
                        </w:tabs>
                        <w:spacing w:line="240" w:lineRule="auto"/>
                        <w:jc w:val="center"/>
                        <w:rPr>
                          <w:color w:val="FF0000"/>
                          <w:sz w:val="14"/>
                        </w:rPr>
                      </w:pPr>
                      <w:r w:rsidRPr="009203B6">
                        <w:rPr>
                          <w:b/>
                          <w:bCs/>
                          <w:color w:val="FF0000"/>
                          <w:sz w:val="14"/>
                          <w:szCs w:val="14"/>
                          <w:highlight w:val="lightGray"/>
                        </w:rPr>
                        <w:t xml:space="preserve">NE PAS </w:t>
                      </w:r>
                      <w:r w:rsidRPr="009203B6">
                        <w:rPr>
                          <w:color w:val="FF0000"/>
                          <w:sz w:val="14"/>
                          <w:szCs w:val="14"/>
                          <w:highlight w:val="lightGray"/>
                        </w:rPr>
                        <w:t>retirer les bulles d’air.</w:t>
                      </w:r>
                    </w:p>
                  </w:txbxContent>
                </v:textbox>
              </v:shape>
            </w:pict>
          </mc:Fallback>
        </mc:AlternateContent>
      </w:r>
      <w:r w:rsidRPr="00FB5D85">
        <w:rPr>
          <w:noProof/>
          <w:color w:val="000000" w:themeColor="text1"/>
          <w:lang w:eastAsia="fr-FR"/>
        </w:rPr>
        <w:drawing>
          <wp:inline distT="0" distB="0" distL="0" distR="0" wp14:anchorId="22F72B5E" wp14:editId="22F72B5F">
            <wp:extent cx="1009650" cy="1278378"/>
            <wp:effectExtent l="0" t="0" r="0" b="0"/>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4507657" name=""/>
                    <pic:cNvPicPr/>
                  </pic:nvPicPr>
                  <pic:blipFill>
                    <a:blip r:embed="rId20"/>
                    <a:srcRect r="2593" b="2631"/>
                    <a:stretch>
                      <a:fillRect/>
                    </a:stretch>
                  </pic:blipFill>
                  <pic:spPr bwMode="auto">
                    <a:xfrm>
                      <a:off x="0" y="0"/>
                      <a:ext cx="1012039" cy="1281403"/>
                    </a:xfrm>
                    <a:prstGeom prst="rect">
                      <a:avLst/>
                    </a:prstGeom>
                    <a:ln>
                      <a:noFill/>
                    </a:ln>
                    <a:extLst>
                      <a:ext uri="{53640926-AAD7-44D8-BBD7-CCE9431645EC}">
                        <a14:shadowObscured xmlns:a14="http://schemas.microsoft.com/office/drawing/2010/main"/>
                      </a:ext>
                    </a:extLst>
                  </pic:spPr>
                </pic:pic>
              </a:graphicData>
            </a:graphic>
          </wp:inline>
        </w:drawing>
      </w:r>
    </w:p>
    <w:p w14:paraId="22F72698" w14:textId="77777777" w:rsidR="00AA16B2" w:rsidRPr="00FB5D85" w:rsidRDefault="00AA16B2" w:rsidP="00AA16B2">
      <w:pPr>
        <w:pStyle w:val="ListParagraph"/>
        <w:spacing w:line="240" w:lineRule="auto"/>
        <w:ind w:left="1440"/>
        <w:rPr>
          <w:noProof/>
          <w:color w:val="000000" w:themeColor="text1"/>
          <w:szCs w:val="22"/>
        </w:rPr>
      </w:pPr>
    </w:p>
    <w:p w14:paraId="22F72699" w14:textId="77777777" w:rsidR="00AA16B2" w:rsidRPr="00FB5D85" w:rsidRDefault="000B3AF4" w:rsidP="009B23D3">
      <w:pPr>
        <w:pStyle w:val="ListParagraph"/>
        <w:numPr>
          <w:ilvl w:val="0"/>
          <w:numId w:val="7"/>
        </w:numPr>
        <w:spacing w:line="240" w:lineRule="auto"/>
        <w:rPr>
          <w:noProof/>
          <w:color w:val="000000" w:themeColor="text1"/>
          <w:szCs w:val="22"/>
        </w:rPr>
      </w:pPr>
      <w:r w:rsidRPr="00FB5D85">
        <w:rPr>
          <w:color w:val="000000" w:themeColor="text1"/>
          <w:szCs w:val="22"/>
        </w:rPr>
        <w:t>Injecter</w:t>
      </w:r>
    </w:p>
    <w:p w14:paraId="22F7269A" w14:textId="77777777" w:rsidR="00AA16B2" w:rsidRPr="00FB5D85" w:rsidRDefault="000B3AF4" w:rsidP="009B23D3">
      <w:pPr>
        <w:pStyle w:val="ListParagraph"/>
        <w:numPr>
          <w:ilvl w:val="1"/>
          <w:numId w:val="7"/>
        </w:numPr>
        <w:spacing w:line="240" w:lineRule="auto"/>
        <w:rPr>
          <w:noProof/>
          <w:color w:val="000000" w:themeColor="text1"/>
          <w:szCs w:val="22"/>
        </w:rPr>
      </w:pPr>
      <w:r w:rsidRPr="00FB5D85">
        <w:rPr>
          <w:b/>
          <w:bCs/>
          <w:color w:val="000000" w:themeColor="text1"/>
          <w:szCs w:val="22"/>
        </w:rPr>
        <w:t xml:space="preserve">Pincer </w:t>
      </w:r>
      <w:r w:rsidRPr="00FB5D85">
        <w:rPr>
          <w:color w:val="000000" w:themeColor="text1"/>
          <w:szCs w:val="22"/>
        </w:rPr>
        <w:t>la peau.</w:t>
      </w:r>
    </w:p>
    <w:p w14:paraId="22F7269B" w14:textId="77777777" w:rsidR="00AA16B2" w:rsidRPr="00FB5D85" w:rsidRDefault="000B3AF4" w:rsidP="009B23D3">
      <w:pPr>
        <w:pStyle w:val="ListParagraph"/>
        <w:numPr>
          <w:ilvl w:val="1"/>
          <w:numId w:val="7"/>
        </w:numPr>
        <w:spacing w:line="240" w:lineRule="auto"/>
        <w:rPr>
          <w:noProof/>
          <w:color w:val="000000" w:themeColor="text1"/>
          <w:szCs w:val="22"/>
        </w:rPr>
      </w:pPr>
      <w:r w:rsidRPr="00FB5D85">
        <w:rPr>
          <w:b/>
          <w:bCs/>
          <w:color w:val="000000" w:themeColor="text1"/>
          <w:szCs w:val="22"/>
        </w:rPr>
        <w:t xml:space="preserve">Insérer </w:t>
      </w:r>
      <w:r w:rsidRPr="00FB5D85">
        <w:rPr>
          <w:color w:val="000000" w:themeColor="text1"/>
          <w:szCs w:val="22"/>
        </w:rPr>
        <w:t>l’aiguille à un angle de 90 degrés.</w:t>
      </w:r>
    </w:p>
    <w:p w14:paraId="22F7269C" w14:textId="77777777" w:rsidR="00AA16B2" w:rsidRPr="00FB5D85" w:rsidRDefault="000B3AF4" w:rsidP="009B23D3">
      <w:pPr>
        <w:pStyle w:val="ListParagraph"/>
        <w:numPr>
          <w:ilvl w:val="1"/>
          <w:numId w:val="7"/>
        </w:numPr>
        <w:spacing w:line="240" w:lineRule="auto"/>
        <w:rPr>
          <w:noProof/>
          <w:color w:val="000000" w:themeColor="text1"/>
          <w:szCs w:val="22"/>
        </w:rPr>
      </w:pPr>
      <w:r w:rsidRPr="00FB5D85">
        <w:rPr>
          <w:b/>
          <w:bCs/>
          <w:color w:val="000000" w:themeColor="text1"/>
          <w:szCs w:val="22"/>
        </w:rPr>
        <w:t xml:space="preserve">Appuyer </w:t>
      </w:r>
      <w:r w:rsidRPr="00FB5D85">
        <w:rPr>
          <w:color w:val="000000" w:themeColor="text1"/>
          <w:szCs w:val="22"/>
        </w:rPr>
        <w:t>sur le piston pour effectuer l’injection.</w:t>
      </w:r>
    </w:p>
    <w:p w14:paraId="22F7269D" w14:textId="77777777" w:rsidR="00AA16B2" w:rsidRPr="00FB5D85" w:rsidRDefault="00AA16B2" w:rsidP="00AA16B2">
      <w:pPr>
        <w:pStyle w:val="ListParagraph"/>
        <w:spacing w:line="240" w:lineRule="auto"/>
        <w:ind w:left="1440"/>
        <w:rPr>
          <w:noProof/>
          <w:color w:val="000000" w:themeColor="text1"/>
          <w:szCs w:val="22"/>
        </w:rPr>
      </w:pPr>
    </w:p>
    <w:p w14:paraId="22F7269E" w14:textId="77777777" w:rsidR="00AA16B2" w:rsidRDefault="000B3AF4" w:rsidP="00AA16B2">
      <w:pPr>
        <w:pStyle w:val="ListParagraph"/>
        <w:spacing w:line="240" w:lineRule="auto"/>
        <w:ind w:left="1440"/>
        <w:rPr>
          <w:noProof/>
          <w:color w:val="000000" w:themeColor="text1"/>
          <w:szCs w:val="22"/>
        </w:rPr>
      </w:pPr>
      <w:r w:rsidRPr="00FB5D85">
        <w:rPr>
          <w:noProof/>
          <w:color w:val="000000" w:themeColor="text1"/>
          <w:szCs w:val="22"/>
          <w:lang w:eastAsia="fr-FR"/>
        </w:rPr>
        <mc:AlternateContent>
          <mc:Choice Requires="wps">
            <w:drawing>
              <wp:anchor distT="45720" distB="45720" distL="114300" distR="114300" simplePos="0" relativeHeight="251752448" behindDoc="0" locked="0" layoutInCell="1" allowOverlap="1" wp14:anchorId="22F72B60" wp14:editId="22F72B61">
                <wp:simplePos x="0" y="0"/>
                <wp:positionH relativeFrom="column">
                  <wp:posOffset>1324610</wp:posOffset>
                </wp:positionH>
                <wp:positionV relativeFrom="paragraph">
                  <wp:posOffset>1188926</wp:posOffset>
                </wp:positionV>
                <wp:extent cx="1686090" cy="1847469"/>
                <wp:effectExtent l="0" t="0" r="9525" b="3175"/>
                <wp:wrapNone/>
                <wp:docPr id="2099501655" name="Text Box 20995016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86090" cy="1847469"/>
                        </a:xfrm>
                        <a:prstGeom prst="rect">
                          <a:avLst/>
                        </a:prstGeom>
                        <a:solidFill>
                          <a:srgbClr val="FFFFFF"/>
                        </a:solidFill>
                        <a:ln w="9525">
                          <a:noFill/>
                          <a:miter lim="800000"/>
                          <a:headEnd/>
                          <a:tailEnd/>
                        </a:ln>
                      </wps:spPr>
                      <wps:txbx>
                        <w:txbxContent>
                          <w:p w14:paraId="22F72C46" w14:textId="77777777" w:rsidR="009203B6" w:rsidRDefault="000B3AF4" w:rsidP="001B79BA">
                            <w:pPr>
                              <w:tabs>
                                <w:tab w:val="clear" w:pos="567"/>
                                <w:tab w:val="left" w:pos="323"/>
                              </w:tabs>
                              <w:spacing w:line="240" w:lineRule="auto"/>
                              <w:jc w:val="center"/>
                              <w:rPr>
                                <w:sz w:val="14"/>
                              </w:rPr>
                            </w:pPr>
                            <w:r>
                              <w:rPr>
                                <w:sz w:val="14"/>
                                <w:szCs w:val="14"/>
                              </w:rPr>
                              <w:t>Retirer la seringue du site d’injection sans changer d’angle.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60" id="Text Box 2099501655" o:spid="_x0000_s1066" type="#_x0000_t202" style="position:absolute;left:0;text-align:left;margin-left:104.3pt;margin-top:93.6pt;width:132.75pt;height:145.45pt;z-index:25175244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EqgcCAIAAO8DAAAOAAAAZHJzL2Uyb0RvYy54bWysU9tu2zAMfR+wfxD0vtgJ0iwx6hRdugwD&#10;ugvQ7QNkWY6FyaJGKbGzrx8lO+kub8P8IFAmeUgeHt3eDZ1hJ4Vegy35fJZzpqyEWttDyb9+2b9a&#10;c+aDsLUwYFXJz8rzu+3LF7e9K9QCWjC1QkYg1he9K3kbgiuyzMtWdcLPwClLzgawE4GueMhqFD2h&#10;dyZb5Pkq6wFrhyCV9/T3YXTybcJvGiXDp6bxKjBTcuotpBPTWcUz296K4oDCtVpObYh/6KIT2lLR&#10;K9SDCIIdUf8F1WmJ4KEJMwldBk2jpUoz0DTz/I9pnlrhVJqFyPHuSpP/f7Dy4+nJfUYWhjcw0ALT&#10;EN49gvzmmYVdK+xB3SNC3ypRU+F5pCzrnS+m1Ei1L3wEqfoPUNOSxTFAAhoa7CIrNCcjdFrA+Uq6&#10;GgKTseRqvco35JLkm6+Xr5erTaohiku6Qx/eKehYNEqOtNUEL06PPsR2RHEJidU8GF3vtTHpgodq&#10;Z5CdBClgn74J/bcwY1lf8s3N4iYhW4j5SRydDqRQo7uSr/P4jZqJdLy1dQoJQpvRpk6MnfiJlIzk&#10;hKEamK5LvkzJka8K6jMxhjAqkl4QGS3gD856UmPJ/fejQMWZeW+J9Sjdi4EXo7oYwkpKLXngbDR3&#10;IUk8ze/uaRt7nXh6rjz1SKpK9E0vIMr213uKen6n258AAAD//wMAUEsDBBQABgAIAAAAIQDpwsfT&#10;4AAAAAsBAAAPAAAAZHJzL2Rvd25yZXYueG1sTI/BTsMwDIbvSLxDZCRuLG01baE0nQYSiCOMIe2Y&#10;NaGpSJzSZF3Z0+Odxs3W/+n352o1ecdGM8QuoIR8lgEz2ATdYSth+/F8J4DFpFArF9BI+DURVvX1&#10;VaVKHY74bsZNahmVYCyVBJtSX3IeG2u8irPQG6TsKwxeJVqHlutBHancO15k2YJ71SFdsKo3T9Y0&#10;35uDl3D/On5a97gLGoXN17uX08/b9iTl7c20fgCWzJQuMJz1SR1qctqHA+rInIQiEwtCKRDLAhgR&#10;8+U8B7Y/DyIHXlf8/w/1HwAAAP//AwBQSwECLQAUAAYACAAAACEAtoM4kv4AAADhAQAAEwAAAAAA&#10;AAAAAAAAAAAAAAAAW0NvbnRlbnRfVHlwZXNdLnhtbFBLAQItABQABgAIAAAAIQA4/SH/1gAAAJQB&#10;AAALAAAAAAAAAAAAAAAAAC8BAABfcmVscy8ucmVsc1BLAQItABQABgAIAAAAIQCMEqgcCAIAAO8D&#10;AAAOAAAAAAAAAAAAAAAAAC4CAABkcnMvZTJvRG9jLnhtbFBLAQItABQABgAIAAAAIQDpwsfT4AAA&#10;AAsBAAAPAAAAAAAAAAAAAAAAAGIEAABkcnMvZG93bnJldi54bWxQSwUGAAAAAAQABADzAAAAbwUA&#10;AAAA&#10;" stroked="f">
                <v:textbox style="mso-fit-shape-to-text:t" inset="0,0,0,0">
                  <w:txbxContent>
                    <w:p w14:paraId="22F72C46" w14:textId="77777777" w:rsidR="009203B6" w:rsidRDefault="000B3AF4" w:rsidP="001B79BA">
                      <w:pPr>
                        <w:tabs>
                          <w:tab w:val="clear" w:pos="567"/>
                          <w:tab w:val="left" w:pos="323"/>
                        </w:tabs>
                        <w:spacing w:line="240" w:lineRule="auto"/>
                        <w:jc w:val="center"/>
                        <w:rPr>
                          <w:sz w:val="14"/>
                        </w:rPr>
                      </w:pPr>
                      <w:r>
                        <w:rPr>
                          <w:sz w:val="14"/>
                          <w:szCs w:val="14"/>
                        </w:rPr>
                        <w:t>Retirer la seringue du site d’injection sans changer d’angle.</w:t>
                      </w:r>
                    </w:p>
                  </w:txbxContent>
                </v:textbox>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750400" behindDoc="0" locked="0" layoutInCell="1" allowOverlap="1" wp14:anchorId="22F72B62" wp14:editId="22F72B63">
                <wp:simplePos x="0" y="0"/>
                <wp:positionH relativeFrom="margin">
                  <wp:posOffset>2584244</wp:posOffset>
                </wp:positionH>
                <wp:positionV relativeFrom="paragraph">
                  <wp:posOffset>50165</wp:posOffset>
                </wp:positionV>
                <wp:extent cx="668655" cy="1850644"/>
                <wp:effectExtent l="0" t="0" r="0" b="0"/>
                <wp:wrapNone/>
                <wp:docPr id="2099501654" name="Text Box 20995016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8655" cy="1850644"/>
                        </a:xfrm>
                        <a:prstGeom prst="rect">
                          <a:avLst/>
                        </a:prstGeom>
                        <a:solidFill>
                          <a:srgbClr val="FFFFFF"/>
                        </a:solidFill>
                        <a:ln w="9525">
                          <a:noFill/>
                          <a:miter lim="800000"/>
                          <a:headEnd/>
                          <a:tailEnd/>
                        </a:ln>
                      </wps:spPr>
                      <wps:txbx>
                        <w:txbxContent>
                          <w:p w14:paraId="22F72C47" w14:textId="77777777" w:rsidR="009203B6" w:rsidRPr="00D41073" w:rsidRDefault="000B3AF4" w:rsidP="001B79BA">
                            <w:pPr>
                              <w:tabs>
                                <w:tab w:val="clear" w:pos="567"/>
                                <w:tab w:val="left" w:pos="323"/>
                              </w:tabs>
                              <w:spacing w:line="240" w:lineRule="auto"/>
                              <w:jc w:val="center"/>
                              <w:rPr>
                                <w:sz w:val="14"/>
                              </w:rPr>
                            </w:pPr>
                            <w:r>
                              <w:rPr>
                                <w:b/>
                                <w:bCs/>
                                <w:sz w:val="14"/>
                                <w:szCs w:val="14"/>
                              </w:rPr>
                              <w:t xml:space="preserve">Appuyer </w:t>
                            </w:r>
                            <w:r>
                              <w:rPr>
                                <w:sz w:val="14"/>
                                <w:szCs w:val="14"/>
                              </w:rPr>
                              <w:t>sur le piston pour effectuer l’injection.</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62" id="Text Box 2099501654" o:spid="_x0000_s1067" type="#_x0000_t202" style="position:absolute;left:0;text-align:left;margin-left:203.5pt;margin-top:3.95pt;width:52.65pt;height:145.7pt;z-index:25175040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3dHCAIAAO4DAAAOAAAAZHJzL2Uyb0RvYy54bWysU9uO2yAQfa/Uf0C8N3aiJEqtOKtttqkq&#10;bS/Sth+AMY5RMUMHEjv9+g7YyfbyVpUHNMDMmZkzh+3d0Bl2Vug12JLPZzlnykqotT2W/OuXw6sN&#10;Zz4IWwsDVpX8ojy/2718se1doRbQgqkVMgKxvuhdydsQXJFlXraqE34GTll6bAA7EeiIx6xG0RN6&#10;Z7JFnq+zHrB2CFJ5T7cP4yPfJfymUTJ8ahqvAjMlp9pC2jHtVdyz3VYURxSu1XIqQ/xDFZ3QlpLe&#10;oB5EEOyE+i+oTksED02YSegyaBotVeqBupnnf3Tz1AqnUi9Ejnc3mvz/g5Ufz0/uM7IwvIGBBpia&#10;8O4R5DfPLOxbYY/qHhH6VomaEs8jZVnvfDGFRqp94SNI1X+AmoYsTgES0NBgF1mhPhmh0wAuN9LV&#10;EJiky/V6s16tOJP0NN+s8vVymVKI4hrt0Id3CjoWjZIjDTWhi/OjD7EaUVxdYjIPRtcHbUw64LHa&#10;G2RnQQI4pDWh/+ZmLOtL/nq1WCVkCzE+aaPTgQRqdFfyTR7XKJnIxltbJ5cgtBltqsTYiZ7IyMhN&#10;GKqB6brky0RepKuC+kKEIYyCpA9ERgv4g7OexFhy//0kUHFm3lsiPSr3auDVqK6GsJJCSx44G819&#10;SApP/bt7GsZBJ56eM081kqgSfdMHiKr99Zy8nr/p7icAAAD//wMAUEsDBBQABgAIAAAAIQDzyBYb&#10;3wAAAAkBAAAPAAAAZHJzL2Rvd25yZXYueG1sTI/BTsMwEETvSPyDtUjcqJMUaBOyqQoSiCOUIvXo&#10;xkscEa9D7KahX485wXE0o5k35WqynRhp8K1jhHSWgCCunW65Qdi+PV4tQfigWKvOMSF8k4dVdX5W&#10;qkK7I7/SuAmNiCXsC4VgQugLKX1tyCo/cz1x9D7cYFWIcmikHtQxlttOZklyK61qOS4Y1dODofpz&#10;c7AI+fP4brr7ndO8NOl693T6etmeEC8vpvUdiEBT+AvDL35Ehyoy7d2BtRcdwnWyiF8CwiIHEf2b&#10;NJuD2CNkeT4HWZXy/4PqBwAA//8DAFBLAQItABQABgAIAAAAIQC2gziS/gAAAOEBAAATAAAAAAAA&#10;AAAAAAAAAAAAAABbQ29udGVudF9UeXBlc10ueG1sUEsBAi0AFAAGAAgAAAAhADj9If/WAAAAlAEA&#10;AAsAAAAAAAAAAAAAAAAALwEAAF9yZWxzLy5yZWxzUEsBAi0AFAAGAAgAAAAhAGFDd0cIAgAA7gMA&#10;AA4AAAAAAAAAAAAAAAAALgIAAGRycy9lMm9Eb2MueG1sUEsBAi0AFAAGAAgAAAAhAPPIFhvfAAAA&#10;CQEAAA8AAAAAAAAAAAAAAAAAYgQAAGRycy9kb3ducmV2LnhtbFBLBQYAAAAABAAEAPMAAABuBQAA&#10;AAA=&#10;" stroked="f">
                <v:textbox style="mso-fit-shape-to-text:t" inset="0,0,0,0">
                  <w:txbxContent>
                    <w:p w14:paraId="22F72C47" w14:textId="77777777" w:rsidR="009203B6" w:rsidRPr="00D41073" w:rsidRDefault="000B3AF4" w:rsidP="001B79BA">
                      <w:pPr>
                        <w:tabs>
                          <w:tab w:val="clear" w:pos="567"/>
                          <w:tab w:val="left" w:pos="323"/>
                        </w:tabs>
                        <w:spacing w:line="240" w:lineRule="auto"/>
                        <w:jc w:val="center"/>
                        <w:rPr>
                          <w:sz w:val="14"/>
                        </w:rPr>
                      </w:pPr>
                      <w:r>
                        <w:rPr>
                          <w:b/>
                          <w:bCs/>
                          <w:sz w:val="14"/>
                          <w:szCs w:val="14"/>
                        </w:rPr>
                        <w:t xml:space="preserve">Appuyer </w:t>
                      </w:r>
                      <w:r>
                        <w:rPr>
                          <w:sz w:val="14"/>
                          <w:szCs w:val="14"/>
                        </w:rPr>
                        <w:t>sur le piston pour effectuer l’injection.</w:t>
                      </w:r>
                    </w:p>
                  </w:txbxContent>
                </v:textbox>
                <w10:wrap anchorx="margin"/>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748352" behindDoc="0" locked="0" layoutInCell="1" allowOverlap="1" wp14:anchorId="22F72B64" wp14:editId="22F72B65">
                <wp:simplePos x="0" y="0"/>
                <wp:positionH relativeFrom="column">
                  <wp:posOffset>1805940</wp:posOffset>
                </wp:positionH>
                <wp:positionV relativeFrom="paragraph">
                  <wp:posOffset>46149</wp:posOffset>
                </wp:positionV>
                <wp:extent cx="654818" cy="1850644"/>
                <wp:effectExtent l="0" t="0" r="0" b="0"/>
                <wp:wrapNone/>
                <wp:docPr id="2099501656" name="Text Box 20995016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4818" cy="1850644"/>
                        </a:xfrm>
                        <a:prstGeom prst="rect">
                          <a:avLst/>
                        </a:prstGeom>
                        <a:solidFill>
                          <a:srgbClr val="FFFFFF"/>
                        </a:solidFill>
                        <a:ln w="9525">
                          <a:noFill/>
                          <a:miter lim="800000"/>
                          <a:headEnd/>
                          <a:tailEnd/>
                        </a:ln>
                      </wps:spPr>
                      <wps:txbx>
                        <w:txbxContent>
                          <w:p w14:paraId="22F72C48" w14:textId="77777777" w:rsidR="009203B6" w:rsidRPr="008643C8" w:rsidRDefault="000B3AF4" w:rsidP="001B79BA">
                            <w:pPr>
                              <w:tabs>
                                <w:tab w:val="clear" w:pos="567"/>
                                <w:tab w:val="left" w:pos="323"/>
                              </w:tabs>
                              <w:spacing w:line="240" w:lineRule="auto"/>
                              <w:jc w:val="center"/>
                              <w:rPr>
                                <w:sz w:val="14"/>
                                <w:szCs w:val="14"/>
                              </w:rPr>
                            </w:pPr>
                            <w:r>
                              <w:rPr>
                                <w:b/>
                                <w:bCs/>
                                <w:sz w:val="14"/>
                                <w:szCs w:val="14"/>
                              </w:rPr>
                              <w:t xml:space="preserve">Insérer </w:t>
                            </w:r>
                            <w:r>
                              <w:rPr>
                                <w:sz w:val="14"/>
                                <w:szCs w:val="14"/>
                              </w:rPr>
                              <w:t>l’aiguille à un angle de 90 degrés.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64" id="Text Box 2099501656" o:spid="_x0000_s1068" type="#_x0000_t202" style="position:absolute;left:0;text-align:left;margin-left:142.2pt;margin-top:3.65pt;width:51.55pt;height:145.7pt;z-index:25174835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DeVcCAIAAO4DAAAOAAAAZHJzL2Uyb0RvYy54bWysU9uO2yAQfa/Uf0C8N3aiJEqtOKtttqkq&#10;bS/Sth+AMY5RMUMHEjv9+g7YyfbyVpUHNMDMmZkzh+3d0Bl2Vug12JLPZzlnykqotT2W/OuXw6sN&#10;Zz4IWwsDVpX8ojy/2718se1doRbQgqkVMgKxvuhdydsQXJFlXraqE34GTll6bAA7EeiIx6xG0RN6&#10;Z7JFnq+zHrB2CFJ5T7cP4yPfJfymUTJ8ahqvAjMlp9pC2jHtVdyz3VYURxSu1XIqQ/xDFZ3QlpLe&#10;oB5EEOyE+i+oTksED02YSegyaBotVeqBupnnf3Tz1AqnUi9Ejnc3mvz/g5Ufz0/uM7IwvIGBBpia&#10;8O4R5DfPLOxbYY/qHhH6VomaEs8jZVnvfDGFRqp94SNI1X+AmoYsTgES0NBgF1mhPhmh0wAuN9LV&#10;EJiky/VquZmTSiQ9zTerfL1cphSiuEY79OGdgo5Fo+RIQ03o4vzoQ6xGFFeXmMyD0fVBG5MOeKz2&#10;BtlZkAAOaU3ov7kZy/qSv14tVgnZQoxP2uh0IIEa3ZV8k8c1Siay8dbWySUIbUabKjF2oicyMnIT&#10;hmpgui75chGDI10V1BciDGEUJH0gMlrAH5z1JMaS++8ngYoz894S6VG5VwOvRnU1hJUUWvLA2Wju&#10;Q1J46t/d0zAOOvH0nHmqkUSV6Js+QFTtr+fk9fxNdz8BAAD//wMAUEsDBBQABgAIAAAAIQAaMx/x&#10;3wAAAAkBAAAPAAAAZHJzL2Rvd25yZXYueG1sTI/LTsMwEEX3SPyDNUjsqNMHxA1xqoIEYllKkbp0&#10;YxNH2OMQu2no1zOsYDk6V/eeKVejd2wwfWwDSphOMmAG66BbbCTs3p5uBLCYFGrlAhoJ3ybCqrq8&#10;KFWhwwlfzbBNDaMSjIWSYFPqCs5jbY1XcRI6g8Q+Qu9VorNvuO7Vicq947Msu+NetUgLVnXm0Zr6&#10;c3v0EpYvw7t1D/ugUdjpev98/trszlJeX43re2DJjOkvDL/6pA4VOR3CEXVkTsJMLBYUlZDPgRGf&#10;i/wW2IHAUuTAq5L//6D6AQAA//8DAFBLAQItABQABgAIAAAAIQC2gziS/gAAAOEBAAATAAAAAAAA&#10;AAAAAAAAAAAAAABbQ29udGVudF9UeXBlc10ueG1sUEsBAi0AFAAGAAgAAAAhADj9If/WAAAAlAEA&#10;AAsAAAAAAAAAAAAAAAAALwEAAF9yZWxzLy5yZWxzUEsBAi0AFAAGAAgAAAAhAEIN5VwIAgAA7gMA&#10;AA4AAAAAAAAAAAAAAAAALgIAAGRycy9lMm9Eb2MueG1sUEsBAi0AFAAGAAgAAAAhABozH/HfAAAA&#10;CQEAAA8AAAAAAAAAAAAAAAAAYgQAAGRycy9kb3ducmV2LnhtbFBLBQYAAAAABAAEAPMAAABuBQAA&#10;AAA=&#10;" stroked="f">
                <v:textbox style="mso-fit-shape-to-text:t" inset="0,0,0,0">
                  <w:txbxContent>
                    <w:p w14:paraId="22F72C48" w14:textId="77777777" w:rsidR="009203B6" w:rsidRPr="008643C8" w:rsidRDefault="000B3AF4" w:rsidP="001B79BA">
                      <w:pPr>
                        <w:tabs>
                          <w:tab w:val="clear" w:pos="567"/>
                          <w:tab w:val="left" w:pos="323"/>
                        </w:tabs>
                        <w:spacing w:line="240" w:lineRule="auto"/>
                        <w:jc w:val="center"/>
                        <w:rPr>
                          <w:sz w:val="14"/>
                          <w:szCs w:val="14"/>
                        </w:rPr>
                      </w:pPr>
                      <w:r>
                        <w:rPr>
                          <w:b/>
                          <w:bCs/>
                          <w:sz w:val="14"/>
                          <w:szCs w:val="14"/>
                        </w:rPr>
                        <w:t xml:space="preserve">Insérer </w:t>
                      </w:r>
                      <w:r>
                        <w:rPr>
                          <w:sz w:val="14"/>
                          <w:szCs w:val="14"/>
                        </w:rPr>
                        <w:t>l’aiguille à un angle de 90 degrés.</w:t>
                      </w:r>
                    </w:p>
                  </w:txbxContent>
                </v:textbox>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746304" behindDoc="0" locked="0" layoutInCell="1" allowOverlap="1" wp14:anchorId="22F72B66" wp14:editId="22F72B67">
                <wp:simplePos x="0" y="0"/>
                <wp:positionH relativeFrom="column">
                  <wp:posOffset>982355</wp:posOffset>
                </wp:positionH>
                <wp:positionV relativeFrom="paragraph">
                  <wp:posOffset>44943</wp:posOffset>
                </wp:positionV>
                <wp:extent cx="593677" cy="1844294"/>
                <wp:effectExtent l="0" t="0" r="0" b="6350"/>
                <wp:wrapNone/>
                <wp:docPr id="2099501657" name="Text Box 20995016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22F72C49" w14:textId="77777777" w:rsidR="009203B6" w:rsidRPr="00D41073" w:rsidRDefault="000B3AF4" w:rsidP="001B79BA">
                            <w:pPr>
                              <w:tabs>
                                <w:tab w:val="clear" w:pos="567"/>
                                <w:tab w:val="left" w:pos="323"/>
                              </w:tabs>
                              <w:spacing w:line="240" w:lineRule="auto"/>
                              <w:jc w:val="center"/>
                              <w:rPr>
                                <w:sz w:val="14"/>
                                <w:szCs w:val="14"/>
                              </w:rPr>
                            </w:pPr>
                            <w:r w:rsidRPr="009203B6">
                              <w:rPr>
                                <w:b/>
                                <w:bCs/>
                                <w:sz w:val="14"/>
                                <w:szCs w:val="14"/>
                                <w:highlight w:val="lightGray"/>
                              </w:rPr>
                              <w:t xml:space="preserve">Pincer </w:t>
                            </w:r>
                            <w:r w:rsidRPr="009203B6">
                              <w:rPr>
                                <w:sz w:val="14"/>
                                <w:szCs w:val="14"/>
                                <w:highlight w:val="lightGray"/>
                              </w:rPr>
                              <w:t>la peau.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66" id="Text Box 2099501657" o:spid="_x0000_s1069" type="#_x0000_t202" style="position:absolute;left:0;text-align:left;margin-left:77.35pt;margin-top:3.55pt;width:46.75pt;height:145.2pt;z-index:25174630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yqIECgIAAO4DAAAOAAAAZHJzL2Uyb0RvYy54bWysU9tu2zAMfR+wfxD0vjhJkzYx4hRdugwD&#10;ugvQ7QNkWY6FyaJGKbG7ry8lO+kub8P0IFASeUgeHm1u+9awk0KvwRZ8NplypqyESttDwb993b9Z&#10;ceaDsJUwYFXBn5Tnt9vXrzady9UcGjCVQkYg1uedK3gTgsuzzMtGtcJPwClLjzVgKwId8ZBVKDpC&#10;b002n06vsw6wcghSeU+398Mj3yb8ulYyfK5rrwIzBafaQtox7WXcs+1G5AcUrtFyLEP8QxWt0JaS&#10;XqDuRRDsiPovqFZLBA91mEhoM6hrLVXqgbqZTf/o5rERTqVeiBzvLjT5/wcrP50e3RdkoX8LPQ0w&#10;NeHdA8jvnlnYNcIe1B0idI0SFSWeRcqyzvl8DI1U+9xHkLL7CBUNWRwDJKC+xjayQn0yQqcBPF1I&#10;V31gki6X66vrmxvOJD3NVovFfL1IKUR+jnbow3sFLYtGwZGGmtDF6cGHWI3Izy4xmQejq702Jh3w&#10;UO4MspMgAezTGtF/czOWdQVfL+fLhGwhxidttDqQQI1uC76axjVIJrLxzlbJJQhtBpsqMXakJzIy&#10;cBP6sme6KvjiKgZHukqonogwhEGQ9IHIaAB/ctaRGAvufxwFKs7MB0ukR+WeDTwb5dkQVlJowQNn&#10;g7kLSeGpf3dHw9jrxNNL5rFGElWib/wAUbW/npPXyzfdPgMAAP//AwBQSwMEFAAGAAgAAAAhAIRe&#10;x2rfAAAACQEAAA8AAABkcnMvZG93bnJldi54bWxMj8FOwzAQRO9I/IO1SNyok6glaYhTFSQQRyhF&#10;6tGN3TiqvQ6xm4Z+PcsJbjua0eybajU5y0Y9hM6jgHSWANPYeNVhK2D78XxXAAtRopLWoxbwrQOs&#10;6uurSpbKn/Fdj5vYMirBUEoBJsa+5Dw0RjsZZr7XSN7BD05GkkPL1SDPVO4sz5LknjvZIX0wstdP&#10;RjfHzckJWL6On8Y+7rzCwqTr3cvl6217EeL2Zlo/AIt6in9h+MUndKiJae9PqAKzpBfznKIC8hQY&#10;+dm8yIDt6VjmC+B1xf8vqH8AAAD//wMAUEsBAi0AFAAGAAgAAAAhALaDOJL+AAAA4QEAABMAAAAA&#10;AAAAAAAAAAAAAAAAAFtDb250ZW50X1R5cGVzXS54bWxQSwECLQAUAAYACAAAACEAOP0h/9YAAACU&#10;AQAACwAAAAAAAAAAAAAAAAAvAQAAX3JlbHMvLnJlbHNQSwECLQAUAAYACAAAACEA2MqiBAoCAADu&#10;AwAADgAAAAAAAAAAAAAAAAAuAgAAZHJzL2Uyb0RvYy54bWxQSwECLQAUAAYACAAAACEAhF7Hat8A&#10;AAAJAQAADwAAAAAAAAAAAAAAAABkBAAAZHJzL2Rvd25yZXYueG1sUEsFBgAAAAAEAAQA8wAAAHAF&#10;AAAAAA==&#10;" stroked="f">
                <v:textbox style="mso-fit-shape-to-text:t" inset="0,0,0,0">
                  <w:txbxContent>
                    <w:p w14:paraId="22F72C49" w14:textId="77777777" w:rsidR="009203B6" w:rsidRPr="00D41073" w:rsidRDefault="000B3AF4" w:rsidP="001B79BA">
                      <w:pPr>
                        <w:tabs>
                          <w:tab w:val="clear" w:pos="567"/>
                          <w:tab w:val="left" w:pos="323"/>
                        </w:tabs>
                        <w:spacing w:line="240" w:lineRule="auto"/>
                        <w:jc w:val="center"/>
                        <w:rPr>
                          <w:sz w:val="14"/>
                          <w:szCs w:val="14"/>
                        </w:rPr>
                      </w:pPr>
                      <w:r w:rsidRPr="009203B6">
                        <w:rPr>
                          <w:b/>
                          <w:bCs/>
                          <w:sz w:val="14"/>
                          <w:szCs w:val="14"/>
                          <w:highlight w:val="lightGray"/>
                        </w:rPr>
                        <w:t xml:space="preserve">Pincer </w:t>
                      </w:r>
                      <w:r w:rsidRPr="009203B6">
                        <w:rPr>
                          <w:sz w:val="14"/>
                          <w:szCs w:val="14"/>
                          <w:highlight w:val="lightGray"/>
                        </w:rPr>
                        <w:t>la peau.</w:t>
                      </w:r>
                    </w:p>
                  </w:txbxContent>
                </v:textbox>
              </v:shape>
            </w:pict>
          </mc:Fallback>
        </mc:AlternateContent>
      </w:r>
      <w:r w:rsidRPr="00FB5D85">
        <w:rPr>
          <w:noProof/>
          <w:color w:val="000000" w:themeColor="text1"/>
          <w:lang w:eastAsia="fr-FR"/>
        </w:rPr>
        <w:drawing>
          <wp:inline distT="0" distB="0" distL="0" distR="0" wp14:anchorId="22F72B68" wp14:editId="22F72B69">
            <wp:extent cx="2336213" cy="1323269"/>
            <wp:effectExtent l="0" t="0" r="6985" b="0"/>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7377702" name=""/>
                    <pic:cNvPicPr/>
                  </pic:nvPicPr>
                  <pic:blipFill>
                    <a:blip r:embed="rId21"/>
                    <a:stretch>
                      <a:fillRect/>
                    </a:stretch>
                  </pic:blipFill>
                  <pic:spPr>
                    <a:xfrm>
                      <a:off x="0" y="0"/>
                      <a:ext cx="2356134" cy="1334553"/>
                    </a:xfrm>
                    <a:prstGeom prst="rect">
                      <a:avLst/>
                    </a:prstGeom>
                  </pic:spPr>
                </pic:pic>
              </a:graphicData>
            </a:graphic>
          </wp:inline>
        </w:drawing>
      </w:r>
    </w:p>
    <w:p w14:paraId="22F7269F" w14:textId="77777777" w:rsidR="00FB5D85" w:rsidRPr="00FB5D85" w:rsidRDefault="00FB5D85" w:rsidP="00AA16B2">
      <w:pPr>
        <w:pStyle w:val="ListParagraph"/>
        <w:spacing w:line="240" w:lineRule="auto"/>
        <w:ind w:left="1440"/>
        <w:rPr>
          <w:noProof/>
          <w:color w:val="000000" w:themeColor="text1"/>
          <w:szCs w:val="22"/>
        </w:rPr>
      </w:pPr>
    </w:p>
    <w:p w14:paraId="22F726A0" w14:textId="77777777" w:rsidR="00AA16B2" w:rsidRPr="00FB5D85" w:rsidRDefault="000B3AF4" w:rsidP="009B23D3">
      <w:pPr>
        <w:pStyle w:val="ListParagraph"/>
        <w:numPr>
          <w:ilvl w:val="1"/>
          <w:numId w:val="7"/>
        </w:numPr>
        <w:spacing w:line="240" w:lineRule="auto"/>
        <w:rPr>
          <w:noProof/>
          <w:color w:val="000000" w:themeColor="text1"/>
          <w:szCs w:val="22"/>
        </w:rPr>
      </w:pPr>
      <w:r w:rsidRPr="00FB5D85">
        <w:rPr>
          <w:color w:val="000000" w:themeColor="text1"/>
          <w:szCs w:val="22"/>
        </w:rPr>
        <w:t xml:space="preserve"> Retirer la seringue du site d’injection sans changer d’angle.</w:t>
      </w:r>
    </w:p>
    <w:p w14:paraId="22F726A1" w14:textId="77777777" w:rsidR="00AA16B2" w:rsidRPr="00FB5D85" w:rsidRDefault="000B3AF4" w:rsidP="009B23D3">
      <w:pPr>
        <w:pStyle w:val="ListParagraph"/>
        <w:numPr>
          <w:ilvl w:val="0"/>
          <w:numId w:val="7"/>
        </w:numPr>
        <w:spacing w:line="240" w:lineRule="auto"/>
        <w:rPr>
          <w:noProof/>
          <w:color w:val="000000" w:themeColor="text1"/>
          <w:szCs w:val="22"/>
        </w:rPr>
      </w:pPr>
      <w:r w:rsidRPr="00FB5D85">
        <w:rPr>
          <w:color w:val="000000" w:themeColor="text1"/>
          <w:szCs w:val="22"/>
        </w:rPr>
        <w:t>Aider</w:t>
      </w:r>
    </w:p>
    <w:p w14:paraId="22F726A2" w14:textId="77777777" w:rsidR="00AA16B2" w:rsidRPr="00FB5D85" w:rsidRDefault="000B3AF4" w:rsidP="009B23D3">
      <w:pPr>
        <w:pStyle w:val="ListParagraph"/>
        <w:numPr>
          <w:ilvl w:val="1"/>
          <w:numId w:val="7"/>
        </w:numPr>
        <w:spacing w:line="240" w:lineRule="auto"/>
        <w:rPr>
          <w:noProof/>
          <w:color w:val="000000" w:themeColor="text1"/>
          <w:szCs w:val="22"/>
        </w:rPr>
      </w:pPr>
      <w:r w:rsidRPr="00FB5D85">
        <w:rPr>
          <w:color w:val="000000" w:themeColor="text1"/>
          <w:szCs w:val="22"/>
        </w:rPr>
        <w:t>Mettre le patient sur le flanc.</w:t>
      </w:r>
    </w:p>
    <w:p w14:paraId="22F726A3" w14:textId="77777777" w:rsidR="00AA16B2" w:rsidRPr="00FB5D85" w:rsidRDefault="000B3AF4" w:rsidP="009B23D3">
      <w:pPr>
        <w:pStyle w:val="ListParagraph"/>
        <w:numPr>
          <w:ilvl w:val="1"/>
          <w:numId w:val="7"/>
        </w:numPr>
        <w:spacing w:line="240" w:lineRule="auto"/>
        <w:rPr>
          <w:noProof/>
          <w:color w:val="000000" w:themeColor="text1"/>
          <w:szCs w:val="22"/>
        </w:rPr>
      </w:pPr>
      <w:r w:rsidRPr="00FB5D85">
        <w:rPr>
          <w:color w:val="000000" w:themeColor="text1"/>
          <w:szCs w:val="22"/>
        </w:rPr>
        <w:t>Appeler les secours</w:t>
      </w:r>
    </w:p>
    <w:p w14:paraId="22F726A4" w14:textId="77777777" w:rsidR="00AA16B2" w:rsidRPr="00FB5D85" w:rsidRDefault="000B3AF4" w:rsidP="00AA16B2">
      <w:pPr>
        <w:pStyle w:val="ListParagraph"/>
        <w:spacing w:line="240" w:lineRule="auto"/>
        <w:ind w:left="1440"/>
        <w:rPr>
          <w:noProof/>
          <w:color w:val="000000" w:themeColor="text1"/>
          <w:szCs w:val="22"/>
        </w:rPr>
      </w:pPr>
      <w:r w:rsidRPr="00FB5D85">
        <w:rPr>
          <w:noProof/>
          <w:color w:val="000000" w:themeColor="text1"/>
          <w:szCs w:val="22"/>
          <w:lang w:eastAsia="fr-FR"/>
        </w:rPr>
        <mc:AlternateContent>
          <mc:Choice Requires="wps">
            <w:drawing>
              <wp:anchor distT="45720" distB="45720" distL="114300" distR="114300" simplePos="0" relativeHeight="251740160" behindDoc="0" locked="0" layoutInCell="1" allowOverlap="1" wp14:anchorId="22F72B6A" wp14:editId="22F72B6B">
                <wp:simplePos x="0" y="0"/>
                <wp:positionH relativeFrom="margin">
                  <wp:posOffset>914722</wp:posOffset>
                </wp:positionH>
                <wp:positionV relativeFrom="paragraph">
                  <wp:posOffset>159281</wp:posOffset>
                </wp:positionV>
                <wp:extent cx="955344" cy="1850644"/>
                <wp:effectExtent l="0" t="0" r="0" b="0"/>
                <wp:wrapNone/>
                <wp:docPr id="2099501658" name="Text Box 20995016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55344" cy="1850644"/>
                        </a:xfrm>
                        <a:prstGeom prst="rect">
                          <a:avLst/>
                        </a:prstGeom>
                        <a:solidFill>
                          <a:srgbClr val="FFFFFF"/>
                        </a:solidFill>
                        <a:ln w="9525">
                          <a:noFill/>
                          <a:miter lim="800000"/>
                          <a:headEnd/>
                          <a:tailEnd/>
                        </a:ln>
                      </wps:spPr>
                      <wps:txbx>
                        <w:txbxContent>
                          <w:p w14:paraId="22F72C4A" w14:textId="77777777" w:rsidR="009203B6" w:rsidRDefault="000B3AF4" w:rsidP="001B79BA">
                            <w:pPr>
                              <w:tabs>
                                <w:tab w:val="clear" w:pos="567"/>
                                <w:tab w:val="left" w:pos="323"/>
                              </w:tabs>
                              <w:spacing w:line="240" w:lineRule="auto"/>
                              <w:rPr>
                                <w:sz w:val="16"/>
                              </w:rPr>
                            </w:pPr>
                            <w:r w:rsidRPr="009203B6">
                              <w:rPr>
                                <w:sz w:val="16"/>
                                <w:szCs w:val="16"/>
                                <w:highlight w:val="lightGray"/>
                              </w:rPr>
                              <w:t>Mettre le patient sur le flanc. Appeler les secours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6A" id="Text Box 2099501658" o:spid="_x0000_s1070" type="#_x0000_t202" style="position:absolute;left:0;text-align:left;margin-left:72.05pt;margin-top:12.55pt;width:75.2pt;height:145.7pt;z-index:25174016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fx1kBAIAAO4DAAAOAAAAZHJzL2Uyb0RvYy54bWysU1Fv0zAQfkfiP1h+p0nLOpWo6TQ6ipDG&#10;QBr7AY7jNBaOz5zdJuXXc3bSDtgbwg/WnX3+7u67z+uboTPsqNBrsCWfz3LOlJVQa7sv+dO33ZsV&#10;Zz4IWwsDVpX8pDy/2bx+te5doRbQgqkVMgKxvuhdydsQXJFlXraqE34GTlm6bAA7EcjFfVaj6Am9&#10;M9kiz6+zHrB2CFJ5T6d34yXfJPymUTJ8aRqvAjMlp9pC2jHtVdyzzVoUexSu1XIqQ/xDFZ3QlpJe&#10;oO5EEOyA+gVUpyWChybMJHQZNI2WKvVA3czzv7p5bIVTqRcix7sLTf7/wcqH46P7iiwM72GgAaYm&#10;vLsH+d0zC9tW2L26RYS+VaKmxPNIWdY7X0xPI9W+8BGk6j9DTUMWhwAJaGiwi6xQn4zQaQCnC+lq&#10;CEzS4bvl8u3VFWeSruarZX5NTkwhivNrhz58VNCxaJQcaagJXRzvfRhDzyExmQej6502Jjm4r7YG&#10;2VGQAHZpTeh/hBnL+ljKYpmQLcT3SRudDiRQo7uSr/K4RslENj7YOoUEoc1oU9HGTvRERkZuwlAN&#10;TNclHzuLdFVQn4gwhFGQ9IHIaAF/ctaTGEvufxwEKs7MJ0ukR+WeDTwb1dkQVtLTkgfORnMbksJT&#10;/+6WhrHTiafnzFONJKrE9PQBomp/91PU8zfd/AIAAP//AwBQSwMEFAAGAAgAAAAhAHTe8HzgAAAA&#10;CgEAAA8AAABkcnMvZG93bnJldi54bWxMj8FOwzAMhu9IvENkJG4sbWmnrTSdBhKII4wh7Zg1WVMt&#10;cUqTdWVPjznByfrlT78/V6vJWTbqIXQeBaSzBJjGxqsOWwHbj+e7BbAQJSppPWoB3zrAqr6+qmSp&#10;/Bnf9biJLaMSDKUUYGLsS85DY7STYeZ7jbQ7+MHJSHFouRrkmcqd5VmSzLmTHdIFI3v9ZHRz3Jyc&#10;gOXr+Gns484rXJh0vXu5fL1tL0Lc3kzrB2BRT/EPhl99UoeanPb+hCowSznPU0IFZAVNArJlXgDb&#10;C7hP5wXwuuL/X6h/AAAA//8DAFBLAQItABQABgAIAAAAIQC2gziS/gAAAOEBAAATAAAAAAAAAAAA&#10;AAAAAAAAAABbQ29udGVudF9UeXBlc10ueG1sUEsBAi0AFAAGAAgAAAAhADj9If/WAAAAlAEAAAsA&#10;AAAAAAAAAAAAAAAALwEAAF9yZWxzLy5yZWxzUEsBAi0AFAAGAAgAAAAhAJt/HWQEAgAA7gMAAA4A&#10;AAAAAAAAAAAAAAAALgIAAGRycy9lMm9Eb2MueG1sUEsBAi0AFAAGAAgAAAAhAHTe8HzgAAAACgEA&#10;AA8AAAAAAAAAAAAAAAAAXgQAAGRycy9kb3ducmV2LnhtbFBLBQYAAAAABAAEAPMAAABrBQAAAAA=&#10;" stroked="f">
                <v:textbox style="mso-fit-shape-to-text:t" inset="0,0,0,0">
                  <w:txbxContent>
                    <w:p w14:paraId="22F72C4A" w14:textId="77777777" w:rsidR="009203B6" w:rsidRDefault="000B3AF4" w:rsidP="001B79BA">
                      <w:pPr>
                        <w:tabs>
                          <w:tab w:val="clear" w:pos="567"/>
                          <w:tab w:val="left" w:pos="323"/>
                        </w:tabs>
                        <w:spacing w:line="240" w:lineRule="auto"/>
                        <w:rPr>
                          <w:sz w:val="16"/>
                        </w:rPr>
                      </w:pPr>
                      <w:r w:rsidRPr="009203B6">
                        <w:rPr>
                          <w:sz w:val="16"/>
                          <w:szCs w:val="16"/>
                          <w:highlight w:val="lightGray"/>
                        </w:rPr>
                        <w:t>Mettre le patient sur le flanc. Appeler les secours</w:t>
                      </w:r>
                    </w:p>
                  </w:txbxContent>
                </v:textbox>
                <w10:wrap anchorx="margin"/>
              </v:shape>
            </w:pict>
          </mc:Fallback>
        </mc:AlternateContent>
      </w:r>
    </w:p>
    <w:p w14:paraId="22F726A5" w14:textId="77777777" w:rsidR="00AA16B2" w:rsidRPr="00FB5D85" w:rsidRDefault="000B3AF4" w:rsidP="00AA16B2">
      <w:pPr>
        <w:pStyle w:val="ListParagraph"/>
        <w:spacing w:line="240" w:lineRule="auto"/>
        <w:ind w:left="1440"/>
        <w:rPr>
          <w:noProof/>
          <w:color w:val="000000" w:themeColor="text1"/>
          <w:szCs w:val="22"/>
        </w:rPr>
      </w:pPr>
      <w:r w:rsidRPr="00FB5D85">
        <w:rPr>
          <w:noProof/>
          <w:color w:val="000000" w:themeColor="text1"/>
          <w:lang w:eastAsia="fr-FR"/>
        </w:rPr>
        <w:drawing>
          <wp:inline distT="0" distB="0" distL="0" distR="0" wp14:anchorId="22F72B6C" wp14:editId="22F72B6D">
            <wp:extent cx="1041288" cy="1384300"/>
            <wp:effectExtent l="0" t="0" r="6985" b="6350"/>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1485067" name=""/>
                    <pic:cNvPicPr/>
                  </pic:nvPicPr>
                  <pic:blipFill>
                    <a:blip r:embed="rId14"/>
                    <a:srcRect r="3955"/>
                    <a:stretch>
                      <a:fillRect/>
                    </a:stretch>
                  </pic:blipFill>
                  <pic:spPr bwMode="auto">
                    <a:xfrm>
                      <a:off x="0" y="0"/>
                      <a:ext cx="1044282" cy="1388280"/>
                    </a:xfrm>
                    <a:prstGeom prst="rect">
                      <a:avLst/>
                    </a:prstGeom>
                    <a:ln>
                      <a:noFill/>
                    </a:ln>
                    <a:extLst>
                      <a:ext uri="{53640926-AAD7-44D8-BBD7-CCE9431645EC}">
                        <a14:shadowObscured xmlns:a14="http://schemas.microsoft.com/office/drawing/2010/main"/>
                      </a:ext>
                    </a:extLst>
                  </pic:spPr>
                </pic:pic>
              </a:graphicData>
            </a:graphic>
          </wp:inline>
        </w:drawing>
      </w:r>
    </w:p>
    <w:p w14:paraId="22F726A6" w14:textId="77777777" w:rsidR="00AA16B2" w:rsidRPr="00FB5D85" w:rsidRDefault="000B3AF4" w:rsidP="00AA16B2">
      <w:pPr>
        <w:spacing w:line="240" w:lineRule="auto"/>
        <w:rPr>
          <w:noProof/>
          <w:color w:val="000000" w:themeColor="text1"/>
          <w:szCs w:val="22"/>
        </w:rPr>
      </w:pPr>
      <w:r w:rsidRPr="00FB5D85">
        <w:rPr>
          <w:noProof/>
          <w:lang w:eastAsia="fr-FR"/>
        </w:rPr>
        <mc:AlternateContent>
          <mc:Choice Requires="wps">
            <w:drawing>
              <wp:anchor distT="45720" distB="45720" distL="114300" distR="114300" simplePos="0" relativeHeight="251742208" behindDoc="0" locked="0" layoutInCell="1" allowOverlap="1" wp14:anchorId="22F72B6E" wp14:editId="22F72B6F">
                <wp:simplePos x="0" y="0"/>
                <wp:positionH relativeFrom="margin">
                  <wp:posOffset>434975</wp:posOffset>
                </wp:positionH>
                <wp:positionV relativeFrom="paragraph">
                  <wp:posOffset>159120</wp:posOffset>
                </wp:positionV>
                <wp:extent cx="777875" cy="1848739"/>
                <wp:effectExtent l="0" t="0" r="3175" b="1905"/>
                <wp:wrapNone/>
                <wp:docPr id="2099501662" name="Text Box 20995016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7875" cy="1848739"/>
                        </a:xfrm>
                        <a:prstGeom prst="rect">
                          <a:avLst/>
                        </a:prstGeom>
                        <a:solidFill>
                          <a:srgbClr val="FFFFFF"/>
                        </a:solidFill>
                        <a:ln w="9525">
                          <a:noFill/>
                          <a:miter lim="800000"/>
                          <a:headEnd/>
                          <a:tailEnd/>
                        </a:ln>
                      </wps:spPr>
                      <wps:txbx>
                        <w:txbxContent>
                          <w:p w14:paraId="22F72C4B" w14:textId="77777777" w:rsidR="009203B6" w:rsidRDefault="000B3AF4" w:rsidP="001B79BA">
                            <w:pPr>
                              <w:tabs>
                                <w:tab w:val="clear" w:pos="567"/>
                                <w:tab w:val="left" w:pos="323"/>
                              </w:tabs>
                              <w:spacing w:line="240" w:lineRule="auto"/>
                              <w:rPr>
                                <w:b/>
                              </w:rPr>
                            </w:pPr>
                            <w:r>
                              <w:rPr>
                                <w:b/>
                                <w:bCs/>
                                <w:szCs w:val="22"/>
                              </w:rPr>
                              <w:t>Capuchon de l’aiguille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6E" id="Text Box 2099501662" o:spid="_x0000_s1071" type="#_x0000_t202" style="position:absolute;margin-left:34.25pt;margin-top:12.55pt;width:61.25pt;height:145.55pt;z-index:25174220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xjVMCgIAAO4DAAAOAAAAZHJzL2Uyb0RvYy54bWysU9tu2zAMfR+wfxD0vjjJmiU14hRdugwD&#10;ugvQ7QNkWY6FyaJGKbGzry8lO2nXvQ3Tg0BJ5CF5eLS+6VvDjgq9Blvw2WTKmbISKm33Bf/xffdm&#10;xZkPwlbCgFUFPynPbzavX607l6s5NGAqhYxArM87V/AmBJdnmZeNaoWfgFOWHmvAVgQ64j6rUHSE&#10;3ppsPp2+yzrAyiFI5T3d3g2PfJPw61rJ8LWuvQrMFJxqC2nHtJdxzzZrke9RuEbLsQzxD1W0QltK&#10;eoG6E0GwA+q/oFotETzUYSKhzaCutVSpB+pmNn3RzUMjnEq9EDneXWjy/w9Wfjk+uG/IQv8eehpg&#10;asK7e5A/PbOwbYTdq1tE6BolKko8i5RlnfP5GBqp9rmPIGX3GSoasjgESEB9jW1khfpkhE4DOF1I&#10;V31gki6Xy+VqueBM0tNsdbVavr1OKUR+jnbow0cFLYtGwZGGmtDF8d6HWI3Izy4xmQejq502Jh1w&#10;X24NsqMgAezSGtH/cDOWdQW/XswXCdlCjE/aaHUggRrdFnw1jWuQTGTjg62SSxDaDDZVYuxIT2Rk&#10;4Cb0Zc90VfCrRQyOdJVQnYgwhEGQ9IHIaAB/c9aRGAvufx0EKs7MJ0ukR+WeDTwb5dkQVlJowQNn&#10;g7kNSeGpf3dLw9jpxNNT5rFGElWib/wAUbXPz8nr6ZtuHgEAAP//AwBQSwMEFAAGAAgAAAAhAHC0&#10;ca3fAAAACQEAAA8AAABkcnMvZG93bnJldi54bWxMj8FOwzAQRO9I/IO1SNyo46BGacimKkggjlCK&#10;1KMbu3HUeB1iNw39etxTOY5mNPOmXE62Y6MefOsIQcwSYJpqp1pqEDZfrw85MB8kKdk50gi/2sOy&#10;ur0pZaHciT71uA4NiyXkC4lgQugLzn1ttJV+5npN0du7wcoQ5dBwNchTLLcdT5Mk41a2FBeM7PWL&#10;0fVhfbQIi/fx23TPW6coN2K1fTv/fGzOiPd30+oJWNBTuIbhgh/RoYpMO3ck5VmHkOXzmERI5wLY&#10;xV+I+G2H8CiyFHhV8v8Pqj8AAAD//wMAUEsBAi0AFAAGAAgAAAAhALaDOJL+AAAA4QEAABMAAAAA&#10;AAAAAAAAAAAAAAAAAFtDb250ZW50X1R5cGVzXS54bWxQSwECLQAUAAYACAAAACEAOP0h/9YAAACU&#10;AQAACwAAAAAAAAAAAAAAAAAvAQAAX3JlbHMvLnJlbHNQSwECLQAUAAYACAAAACEAA8Y1TAoCAADu&#10;AwAADgAAAAAAAAAAAAAAAAAuAgAAZHJzL2Uyb0RvYy54bWxQSwECLQAUAAYACAAAACEAcLRxrd8A&#10;AAAJAQAADwAAAAAAAAAAAAAAAABkBAAAZHJzL2Rvd25yZXYueG1sUEsFBgAAAAAEAAQA8wAAAHAF&#10;AAAAAA==&#10;" stroked="f">
                <v:textbox style="mso-fit-shape-to-text:t" inset="0,0,0,0">
                  <w:txbxContent>
                    <w:p w14:paraId="22F72C4B" w14:textId="77777777" w:rsidR="009203B6" w:rsidRDefault="000B3AF4" w:rsidP="001B79BA">
                      <w:pPr>
                        <w:tabs>
                          <w:tab w:val="clear" w:pos="567"/>
                          <w:tab w:val="left" w:pos="323"/>
                        </w:tabs>
                        <w:spacing w:line="240" w:lineRule="auto"/>
                        <w:rPr>
                          <w:b/>
                        </w:rPr>
                      </w:pPr>
                      <w:r>
                        <w:rPr>
                          <w:b/>
                          <w:bCs/>
                          <w:szCs w:val="22"/>
                        </w:rPr>
                        <w:t>Capuchon de l’aiguille</w:t>
                      </w:r>
                    </w:p>
                  </w:txbxContent>
                </v:textbox>
                <w10:wrap anchorx="margin"/>
              </v:shape>
            </w:pict>
          </mc:Fallback>
        </mc:AlternateContent>
      </w:r>
      <w:r w:rsidR="004B260A" w:rsidRPr="00FB5D85">
        <w:t>Ne pas remettre le capuchon sur la seringue. Éliminer conformément à la réglementation en vigueur.</w:t>
      </w:r>
      <w:r w:rsidR="004B260A" w:rsidRPr="00FB5D85">
        <w:rPr>
          <w:noProof/>
          <w:color w:val="000000" w:themeColor="text1"/>
          <w:lang w:eastAsia="fr-FR"/>
        </w:rPr>
        <w:drawing>
          <wp:inline distT="0" distB="0" distL="0" distR="0" wp14:anchorId="22F72B70" wp14:editId="22F72B71">
            <wp:extent cx="5760085" cy="923290"/>
            <wp:effectExtent l="0" t="0" r="0"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0636683" name=""/>
                    <pic:cNvPicPr/>
                  </pic:nvPicPr>
                  <pic:blipFill>
                    <a:blip r:embed="rId22"/>
                    <a:stretch>
                      <a:fillRect/>
                    </a:stretch>
                  </pic:blipFill>
                  <pic:spPr>
                    <a:xfrm>
                      <a:off x="0" y="0"/>
                      <a:ext cx="5760085" cy="923290"/>
                    </a:xfrm>
                    <a:prstGeom prst="rect">
                      <a:avLst/>
                    </a:prstGeom>
                  </pic:spPr>
                </pic:pic>
              </a:graphicData>
            </a:graphic>
          </wp:inline>
        </w:drawing>
      </w:r>
    </w:p>
    <w:p w14:paraId="22F726A7" w14:textId="77777777" w:rsidR="00F00DB4" w:rsidRPr="00FB5D85" w:rsidRDefault="000B3AF4" w:rsidP="00F00DB4">
      <w:pPr>
        <w:spacing w:line="240" w:lineRule="auto"/>
        <w:rPr>
          <w:noProof/>
          <w:szCs w:val="22"/>
        </w:rPr>
      </w:pPr>
      <w:r w:rsidRPr="00FB5D85">
        <w:rPr>
          <w:noProof/>
          <w:lang w:eastAsia="fr-FR"/>
        </w:rPr>
        <mc:AlternateContent>
          <mc:Choice Requires="wps">
            <w:drawing>
              <wp:anchor distT="45720" distB="45720" distL="114300" distR="114300" simplePos="0" relativeHeight="251756544" behindDoc="0" locked="0" layoutInCell="1" allowOverlap="1" wp14:anchorId="22F72B72" wp14:editId="22F72B73">
                <wp:simplePos x="0" y="0"/>
                <wp:positionH relativeFrom="margin">
                  <wp:posOffset>4578019</wp:posOffset>
                </wp:positionH>
                <wp:positionV relativeFrom="paragraph">
                  <wp:posOffset>-874395</wp:posOffset>
                </wp:positionV>
                <wp:extent cx="1029970" cy="1848739"/>
                <wp:effectExtent l="0" t="0" r="0" b="1905"/>
                <wp:wrapNone/>
                <wp:docPr id="2099501661" name="Text Box 20995016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29970" cy="1848739"/>
                        </a:xfrm>
                        <a:prstGeom prst="rect">
                          <a:avLst/>
                        </a:prstGeom>
                        <a:solidFill>
                          <a:srgbClr val="FFFFFF"/>
                        </a:solidFill>
                        <a:ln w="9525">
                          <a:noFill/>
                          <a:miter lim="800000"/>
                          <a:headEnd/>
                          <a:tailEnd/>
                        </a:ln>
                      </wps:spPr>
                      <wps:txbx>
                        <w:txbxContent>
                          <w:p w14:paraId="22F72C4C" w14:textId="77777777" w:rsidR="009203B6" w:rsidRDefault="000B3AF4" w:rsidP="001B79BA">
                            <w:pPr>
                              <w:tabs>
                                <w:tab w:val="clear" w:pos="567"/>
                                <w:tab w:val="left" w:pos="323"/>
                              </w:tabs>
                              <w:spacing w:line="240" w:lineRule="auto"/>
                              <w:rPr>
                                <w:b/>
                              </w:rPr>
                            </w:pPr>
                            <w:r>
                              <w:rPr>
                                <w:b/>
                                <w:bCs/>
                                <w:szCs w:val="22"/>
                              </w:rPr>
                              <w:t>Collerette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72" id="Text Box 2099501661" o:spid="_x0000_s1072" type="#_x0000_t202" style="position:absolute;margin-left:360.45pt;margin-top:-68.85pt;width:81.1pt;height:145.55pt;z-index:25175654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D5ECQIAAO8DAAAOAAAAZHJzL2Uyb0RvYy54bWysU8mO2zAMvRfoPwi6N3bSWRIjzmCaaYoC&#10;0wWY9gNkWY6FyqJKKbHTry8lO5kut6I+CJRJPpKPT+u7oTPsqNBrsCWfz3LOlJVQa7sv+dcvu1dL&#10;znwQthYGrCr5SXl+t3n5Yt27Qi2gBVMrZARifdG7krchuCLLvGxVJ/wMnLLkbAA7EeiK+6xG0RN6&#10;Z7JFnt9kPWDtEKTynv4+jE6+SfhNo2T41DReBWZKTr2FdGI6q3hmm7Uo9ihcq+XUhviHLjqhLRW9&#10;QD2IINgB9V9QnZYIHpowk9Bl0DRaqjQDTTPP/5jmqRVOpVmIHO8uNPn/Bys/Hp/cZ2RheAMDLTAN&#10;4d0jyG+eWdi2wu7VPSL0rRI1FZ5HyrLe+WJKjVT7wkeQqv8ANS1ZHAIkoKHBLrJCczJCpwWcLqSr&#10;ITAZS+aL1eqWXJJ88+XV8vb1KtUQxTndoQ/vFHQsGiVH2mqCF8dHH2I7ojiHxGoejK532ph0wX21&#10;NciOghSwS9+E/luYsawv+ep6cZ2QLcT8JI5OB1Ko0V3Jl3n8Rs1EOt7aOoUEoc1oUyfGTvxESkZy&#10;wlANTNclv7qJyZGvCuoTMYYwKpJeEBkt4A/OelJjyf33g0DFmXlvifUo3bOBZ6M6G8JKSi154Gw0&#10;tyFJPM3v7mkbO514eq489UiqSvRNLyDK9td7inp+p5ufAAAA//8DAFBLAwQUAAYACAAAACEAmMDz&#10;2OIAAAAMAQAADwAAAGRycy9kb3ducmV2LnhtbEyPwU7DMBBE70j8g7VI3FonDZA0xKkKEohjKUXq&#10;0Y1NHGGvQ+ymoV/PcoLjap5m3laryVk26iF0HgWk8wSYxsarDlsBu7enWQEsRIlKWo9awLcOsKov&#10;LypZKn/CVz1uY8uoBEMpBZgY+5Lz0BjtZJj7XiNlH35wMtI5tFwN8kTlzvJFktxxJzukBSN7/Wh0&#10;87k9OgHLl/Hd2Ie9V1iYdL1/Pn9tdmchrq+m9T2wqKf4B8OvPqlDTU4Hf0QVmBWQL5IloQJmaZbn&#10;wAgpiiwFdiD2NrsBXlf8/xP1DwAAAP//AwBQSwECLQAUAAYACAAAACEAtoM4kv4AAADhAQAAEwAA&#10;AAAAAAAAAAAAAAAAAAAAW0NvbnRlbnRfVHlwZXNdLnhtbFBLAQItABQABgAIAAAAIQA4/SH/1gAA&#10;AJQBAAALAAAAAAAAAAAAAAAAAC8BAABfcmVscy8ucmVsc1BLAQItABQABgAIAAAAIQC+FD5ECQIA&#10;AO8DAAAOAAAAAAAAAAAAAAAAAC4CAABkcnMvZTJvRG9jLnhtbFBLAQItABQABgAIAAAAIQCYwPPY&#10;4gAAAAwBAAAPAAAAAAAAAAAAAAAAAGMEAABkcnMvZG93bnJldi54bWxQSwUGAAAAAAQABADzAAAA&#10;cgUAAAAA&#10;" stroked="f">
                <v:textbox style="mso-fit-shape-to-text:t" inset="0,0,0,0">
                  <w:txbxContent>
                    <w:p w14:paraId="22F72C4C" w14:textId="77777777" w:rsidR="009203B6" w:rsidRDefault="000B3AF4" w:rsidP="001B79BA">
                      <w:pPr>
                        <w:tabs>
                          <w:tab w:val="clear" w:pos="567"/>
                          <w:tab w:val="left" w:pos="323"/>
                        </w:tabs>
                        <w:spacing w:line="240" w:lineRule="auto"/>
                        <w:rPr>
                          <w:b/>
                        </w:rPr>
                      </w:pPr>
                      <w:r>
                        <w:rPr>
                          <w:b/>
                          <w:bCs/>
                          <w:szCs w:val="22"/>
                        </w:rPr>
                        <w:t>Collerette</w:t>
                      </w:r>
                    </w:p>
                  </w:txbxContent>
                </v:textbox>
                <w10:wrap anchorx="margin"/>
              </v:shape>
            </w:pict>
          </mc:Fallback>
        </mc:AlternateContent>
      </w:r>
      <w:r w:rsidRPr="00FB5D85">
        <w:rPr>
          <w:noProof/>
          <w:lang w:eastAsia="fr-FR"/>
        </w:rPr>
        <mc:AlternateContent>
          <mc:Choice Requires="wps">
            <w:drawing>
              <wp:anchor distT="45720" distB="45720" distL="114300" distR="114300" simplePos="0" relativeHeight="251754496" behindDoc="0" locked="0" layoutInCell="1" allowOverlap="1" wp14:anchorId="22F72B74" wp14:editId="22F72B75">
                <wp:simplePos x="0" y="0"/>
                <wp:positionH relativeFrom="margin">
                  <wp:posOffset>4609824</wp:posOffset>
                </wp:positionH>
                <wp:positionV relativeFrom="paragraph">
                  <wp:posOffset>-564294</wp:posOffset>
                </wp:positionV>
                <wp:extent cx="777875" cy="169545"/>
                <wp:effectExtent l="0" t="0" r="3175" b="1905"/>
                <wp:wrapNone/>
                <wp:docPr id="2099501659" name="Text Box 20995016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7875" cy="169545"/>
                        </a:xfrm>
                        <a:prstGeom prst="rect">
                          <a:avLst/>
                        </a:prstGeom>
                        <a:solidFill>
                          <a:srgbClr val="FFFFFF"/>
                        </a:solidFill>
                        <a:ln w="9525">
                          <a:noFill/>
                          <a:miter lim="800000"/>
                          <a:headEnd/>
                          <a:tailEnd/>
                        </a:ln>
                      </wps:spPr>
                      <wps:txbx>
                        <w:txbxContent>
                          <w:p w14:paraId="22F72C4D" w14:textId="77777777" w:rsidR="009203B6" w:rsidRDefault="000B3AF4" w:rsidP="001B79BA">
                            <w:pPr>
                              <w:tabs>
                                <w:tab w:val="clear" w:pos="567"/>
                                <w:tab w:val="left" w:pos="323"/>
                              </w:tabs>
                              <w:spacing w:line="240" w:lineRule="auto"/>
                              <w:rPr>
                                <w:b/>
                              </w:rPr>
                            </w:pPr>
                            <w:r>
                              <w:rPr>
                                <w:b/>
                                <w:bCs/>
                                <w:szCs w:val="22"/>
                              </w:rPr>
                              <w:t>Piston</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22F72B74" id="Text Box 2099501659" o:spid="_x0000_s1073" type="#_x0000_t202" style="position:absolute;margin-left:363pt;margin-top:-44.45pt;width:61.25pt;height:13.35pt;z-index:25175449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K8vwCQIAAO0DAAAOAAAAZHJzL2Uyb0RvYy54bWysU9tu2zAMfR+wfxD0vjgJmiY14hRdugwD&#10;um5A1w+QZTkWJosapcTOvn6U7KS7vBXTg0BJ5CF5eLS+7VvDjgq9Blvw2WTKmbISKm33BX/+tnu3&#10;4swHYSthwKqCn5Tnt5u3b9ady9UcGjCVQkYg1uedK3gTgsuzzMtGtcJPwClLjzVgKwIdcZ9VKDpC&#10;b002n06vsw6wcghSeU+398Mj3yT8ulYyfKlrrwIzBafaQtox7WXcs81a5HsUrtFyLEO8oopWaEtJ&#10;L1D3Igh2QP0PVKslgoc6TCS0GdS1lir1QN3Mpn9189QIp1IvRI53F5r8/4OVj8cn9xVZ6N9DTwNM&#10;TXj3APK7Zxa2jbB7dYcIXaNERYlnkbKscz4fQyPVPvcRpOw+Q0VDFocACaivsY2sUJ+M0GkApwvp&#10;qg9M0uVyuVwtF5xJeppd3yyuFimDyM/BDn34qKBl0Sg40kwTuDg++BCLEfnZJebyYHS108akA+7L&#10;rUF2FDT/XVoj+h9uxrKu4DeL+SIhW4jxSRqtDqRPo9uCr6ZxDYqJZHywVXIJQpvBpkqMHdmJhAzU&#10;hL7sma4KfrWMwZGtEqoT8YUw6JH+DxkN4E/OOtJiwf2Pg0DFmflkifMo3LOBZ6M8G8JKCi144Gww&#10;tyEJPPXv7mgWO514esk81kiaSvSN+o+i/f2cvF5+6eYXAAAA//8DAFBLAwQUAAYACAAAACEAJFIE&#10;Q+IAAAALAQAADwAAAGRycy9kb3ducmV2LnhtbEyPwU7DMBBE70j8g7VIXFDrEEIIIU5VVXCgl4rQ&#10;Czc33saB2I5spw1/z3KC4+yMZt9Uq9kM7IQ+9M4KuF0mwNC2TvW2E7B/f1kUwEKUVsnBWRTwjQFW&#10;9eVFJUvlzvYNT03sGJXYUEoBOsax5Dy0Go0MSzeiJe/ovJGRpO+48vJM5WbgaZLk3Mje0gctR9xo&#10;bL+ayQjYZR87fTMdn7fr7M6/7qdN/tk1QlxfzesnYBHn+BeGX3xCh5qYDm6yKrBBwEOa05YoYFEU&#10;j8AoUWTFPbADXfI0BV5X/P+G+gcAAP//AwBQSwECLQAUAAYACAAAACEAtoM4kv4AAADhAQAAEwAA&#10;AAAAAAAAAAAAAAAAAAAAW0NvbnRlbnRfVHlwZXNdLnhtbFBLAQItABQABgAIAAAAIQA4/SH/1gAA&#10;AJQBAAALAAAAAAAAAAAAAAAAAC8BAABfcmVscy8ucmVsc1BLAQItABQABgAIAAAAIQCuK8vwCQIA&#10;AO0DAAAOAAAAAAAAAAAAAAAAAC4CAABkcnMvZTJvRG9jLnhtbFBLAQItABQABgAIAAAAIQAkUgRD&#10;4gAAAAsBAAAPAAAAAAAAAAAAAAAAAGMEAABkcnMvZG93bnJldi54bWxQSwUGAAAAAAQABADzAAAA&#10;cgUAAAAA&#10;" stroked="f">
                <v:textbox style="mso-fit-shape-to-text:t" inset="0,0,0,0">
                  <w:txbxContent>
                    <w:p w14:paraId="22F72C4D" w14:textId="77777777" w:rsidR="009203B6" w:rsidRDefault="000B3AF4" w:rsidP="001B79BA">
                      <w:pPr>
                        <w:tabs>
                          <w:tab w:val="clear" w:pos="567"/>
                          <w:tab w:val="left" w:pos="323"/>
                        </w:tabs>
                        <w:spacing w:line="240" w:lineRule="auto"/>
                        <w:rPr>
                          <w:b/>
                        </w:rPr>
                      </w:pPr>
                      <w:r>
                        <w:rPr>
                          <w:b/>
                          <w:bCs/>
                          <w:szCs w:val="22"/>
                        </w:rPr>
                        <w:t>Piston</w:t>
                      </w:r>
                    </w:p>
                  </w:txbxContent>
                </v:textbox>
                <w10:wrap anchorx="margin"/>
              </v:shape>
            </w:pict>
          </mc:Fallback>
        </mc:AlternateContent>
      </w:r>
      <w:r w:rsidRPr="00FB5D85">
        <w:rPr>
          <w:noProof/>
          <w:lang w:eastAsia="fr-FR"/>
        </w:rPr>
        <mc:AlternateContent>
          <mc:Choice Requires="wps">
            <w:drawing>
              <wp:anchor distT="45720" distB="45720" distL="114300" distR="114300" simplePos="0" relativeHeight="251744256" behindDoc="0" locked="0" layoutInCell="1" allowOverlap="1" wp14:anchorId="22F72B76" wp14:editId="22F72B77">
                <wp:simplePos x="0" y="0"/>
                <wp:positionH relativeFrom="margin">
                  <wp:posOffset>1373643</wp:posOffset>
                </wp:positionH>
                <wp:positionV relativeFrom="paragraph">
                  <wp:posOffset>-858492</wp:posOffset>
                </wp:positionV>
                <wp:extent cx="798195" cy="1848739"/>
                <wp:effectExtent l="0" t="0" r="1905" b="1905"/>
                <wp:wrapNone/>
                <wp:docPr id="2099501663" name="Text Box 20995016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195" cy="1848739"/>
                        </a:xfrm>
                        <a:prstGeom prst="rect">
                          <a:avLst/>
                        </a:prstGeom>
                        <a:solidFill>
                          <a:srgbClr val="FFFFFF"/>
                        </a:solidFill>
                        <a:ln w="9525">
                          <a:noFill/>
                          <a:miter lim="800000"/>
                          <a:headEnd/>
                          <a:tailEnd/>
                        </a:ln>
                      </wps:spPr>
                      <wps:txbx>
                        <w:txbxContent>
                          <w:p w14:paraId="22F72C4E" w14:textId="77777777" w:rsidR="009203B6" w:rsidRDefault="000B3AF4" w:rsidP="001B79BA">
                            <w:pPr>
                              <w:tabs>
                                <w:tab w:val="clear" w:pos="567"/>
                                <w:tab w:val="left" w:pos="323"/>
                              </w:tabs>
                              <w:spacing w:line="240" w:lineRule="auto"/>
                              <w:rPr>
                                <w:b/>
                              </w:rPr>
                            </w:pPr>
                            <w:r>
                              <w:rPr>
                                <w:b/>
                                <w:bCs/>
                                <w:szCs w:val="22"/>
                              </w:rPr>
                              <w:t>Aiguille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76" id="Text Box 2099501663" o:spid="_x0000_s1074" type="#_x0000_t202" style="position:absolute;margin-left:108.15pt;margin-top:-67.6pt;width:62.85pt;height:145.55pt;z-index:25174425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IMpXCgIAAO4DAAAOAAAAZHJzL2Uyb0RvYy54bWysU9tu2zAMfR+wfxD0vjjJmtUx4hRdugwD&#10;ugvQ7QNkWY6FyaJGKbG7ry8lO+kub8P0IFASeUgeHm1uhs6wk0KvwZZ8MZtzpqyEWttDyb993b/K&#10;OfNB2FoYsKrkj8rzm+3LF5veFWoJLZhaISMQ64velbwNwRVZ5mWrOuFn4JSlxwawE4GOeMhqFD2h&#10;dyZbzudvsh6wdghSeU+3d+Mj3yb8plEyfG4arwIzJafaQtox7VXcs+1GFAcUrtVyKkP8QxWd0JaS&#10;XqDuRBDsiPovqE5LBA9NmEnoMmgaLVXqgbpZzP/o5qEVTqVeiBzvLjT5/wcrP50e3BdkYXgLAw0w&#10;NeHdPcjvnlnYtcIe1C0i9K0SNSVeRMqy3vliCo1U+8JHkKr/CDUNWRwDJKChwS6yQn0yQqcBPF5I&#10;V0Ngki6v1/liveJM0tMiv8qvX69TClGcox368F5Bx6JRcqShJnRxuvchViOKs0tM5sHoeq+NSQc8&#10;VDuD7CRIAPu0JvTf3IxlfcnXq+UqIVuI8UkbnQ4kUKO7kufzuEbJRDbe2Tq5BKHNaFMlxk70REZG&#10;bsJQDUzXJb/KY3Ckq4L6kQhDGAVJH4iMFvAnZz2JseT+x1Gg4sx8sER6VO7ZwLNRnQ1hJYWWPHA2&#10;mruQFJ76d7c0jL1OPD1nnmokUSX6pg8QVfvrOXk9f9PtEwAAAP//AwBQSwMEFAAGAAgAAAAhAJ6Q&#10;65vhAAAADAEAAA8AAABkcnMvZG93bnJldi54bWxMj8tOwzAQRfdI/IM1SOxa50GqNsSpChKIJS1F&#10;6tKNTRxhj0PspqFfz7CC5WiO7j23Wk/OslEPofMoIJ0nwDQ2XnXYCti/Pc2WwEKUqKT1qAV86wDr&#10;+vqqkqXyZ9zqcRdbRiEYSinAxNiXnIfGaCfD3Pca6ffhBycjnUPL1SDPFO4sz5JkwZ3skBqM7PWj&#10;0c3n7uQErF7Gd2MfDl7h0qSbw/Pl63V/EeL2ZtrcA4t6in8w/OqTOtTkdPQnVIFZAVm6yAkVMEvz&#10;IgNGSH6X0bwjsUWxAl5X/P+I+gcAAP//AwBQSwECLQAUAAYACAAAACEAtoM4kv4AAADhAQAAEwAA&#10;AAAAAAAAAAAAAAAAAAAAW0NvbnRlbnRfVHlwZXNdLnhtbFBLAQItABQABgAIAAAAIQA4/SH/1gAA&#10;AJQBAAALAAAAAAAAAAAAAAAAAC8BAABfcmVscy8ucmVsc1BLAQItABQABgAIAAAAIQAFIMpXCgIA&#10;AO4DAAAOAAAAAAAAAAAAAAAAAC4CAABkcnMvZTJvRG9jLnhtbFBLAQItABQABgAIAAAAIQCekOub&#10;4QAAAAwBAAAPAAAAAAAAAAAAAAAAAGQEAABkcnMvZG93bnJldi54bWxQSwUGAAAAAAQABADzAAAA&#10;cgUAAAAA&#10;" stroked="f">
                <v:textbox style="mso-fit-shape-to-text:t" inset="0,0,0,0">
                  <w:txbxContent>
                    <w:p w14:paraId="22F72C4E" w14:textId="77777777" w:rsidR="009203B6" w:rsidRDefault="000B3AF4" w:rsidP="001B79BA">
                      <w:pPr>
                        <w:tabs>
                          <w:tab w:val="clear" w:pos="567"/>
                          <w:tab w:val="left" w:pos="323"/>
                        </w:tabs>
                        <w:spacing w:line="240" w:lineRule="auto"/>
                        <w:rPr>
                          <w:b/>
                        </w:rPr>
                      </w:pPr>
                      <w:r>
                        <w:rPr>
                          <w:b/>
                          <w:bCs/>
                          <w:szCs w:val="22"/>
                        </w:rPr>
                        <w:t>Aiguille</w:t>
                      </w:r>
                    </w:p>
                  </w:txbxContent>
                </v:textbox>
                <w10:wrap anchorx="margin"/>
              </v:shape>
            </w:pict>
          </mc:Fallback>
        </mc:AlternateContent>
      </w:r>
      <w:r w:rsidRPr="00FB5D85">
        <w:rPr>
          <w:noProof/>
          <w:lang w:eastAsia="fr-FR"/>
        </w:rPr>
        <mc:AlternateContent>
          <mc:Choice Requires="wps">
            <w:drawing>
              <wp:anchor distT="45720" distB="45720" distL="114300" distR="114300" simplePos="0" relativeHeight="251758592" behindDoc="0" locked="0" layoutInCell="1" allowOverlap="1" wp14:anchorId="22F72B78" wp14:editId="22F72B79">
                <wp:simplePos x="0" y="0"/>
                <wp:positionH relativeFrom="margin">
                  <wp:posOffset>77580</wp:posOffset>
                </wp:positionH>
                <wp:positionV relativeFrom="paragraph">
                  <wp:posOffset>-238291</wp:posOffset>
                </wp:positionV>
                <wp:extent cx="2162810" cy="1848739"/>
                <wp:effectExtent l="0" t="0" r="8890" b="1905"/>
                <wp:wrapNone/>
                <wp:docPr id="2099501660" name="Text Box 20995016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2810" cy="1848739"/>
                        </a:xfrm>
                        <a:prstGeom prst="rect">
                          <a:avLst/>
                        </a:prstGeom>
                        <a:solidFill>
                          <a:srgbClr val="FFFFFF"/>
                        </a:solidFill>
                        <a:ln w="9525">
                          <a:noFill/>
                          <a:miter lim="800000"/>
                          <a:headEnd/>
                          <a:tailEnd/>
                        </a:ln>
                      </wps:spPr>
                      <wps:txbx>
                        <w:txbxContent>
                          <w:p w14:paraId="22F72C4F" w14:textId="77777777" w:rsidR="009203B6" w:rsidRDefault="000B3AF4" w:rsidP="001B79BA">
                            <w:pPr>
                              <w:tabs>
                                <w:tab w:val="clear" w:pos="567"/>
                                <w:tab w:val="left" w:pos="323"/>
                              </w:tabs>
                              <w:spacing w:line="240" w:lineRule="auto"/>
                              <w:rPr>
                                <w:b/>
                              </w:rPr>
                            </w:pPr>
                            <w:r>
                              <w:rPr>
                                <w:b/>
                                <w:bCs/>
                                <w:szCs w:val="22"/>
                              </w:rPr>
                              <w:t>Fenêtre de contrôle/Corps de la seringue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78" id="Text Box 2099501660" o:spid="_x0000_s1075" type="#_x0000_t202" style="position:absolute;margin-left:6.1pt;margin-top:-18.75pt;width:170.3pt;height:145.55pt;z-index:25175859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j9GiCQIAAO8DAAAOAAAAZHJzL2Uyb0RvYy54bWysU9tu2zAMfR+wfxD0vjjO2i414hRdugwD&#10;ugvQ7QNkWY6FyaJGKbGzry8lO2nXvQ3Tg0CJ4iF5eLS6GTrDDgq9BlvyfDbnTFkJtba7kv/4vn2z&#10;5MwHYWthwKqSH5XnN+vXr1a9K9QCWjC1QkYg1he9K3kbgiuyzMtWdcLPwClLzgawE4GOuMtqFD2h&#10;dyZbzOdXWQ9YOwSpvKfbu9HJ1wm/aZQMX5vGq8BMyam2kHZMexX3bL0SxQ6Fa7WcyhD/UEUntKWk&#10;Z6g7EQTbo/4LqtMSwUMTZhK6DJpGS5V6oG7y+YtuHlrhVOqFyPHuTJP/f7Dyy+HBfUMWhvcw0ABT&#10;E97dg/zpmYVNK+xO3SJC3ypRU+I8Upb1zhdTaKTaFz6CVP1nqGnIYh8gAQ0NdpEV6pMROg3geCZd&#10;DYFJulzkV4tlTi5Jvnx5sXz39jrlEMUp3KEPHxV0LBolR5pqgheHex9iOaI4PYnZPBhdb7Ux6YC7&#10;amOQHQQpYJvWhP7HM2NZX/Lry8VlQrYQ45M4Oh1IoUZ3JV/O4xo1E+n4YOv0JAhtRpsqMXbiJ1Iy&#10;khOGamC6LvlF6izyVUF9JMYQRkXSDyKjBfzNWU9qLLn/tReoODOfLLEepXsy8GRUJ0NYSaElD5yN&#10;5iYkiaf+3S1NY6sTT0+ZpxpJVYm+6QdE2T4/p1dP/3T9CAAA//8DAFBLAwQUAAYACAAAACEAkLOV&#10;Jt8AAAAKAQAADwAAAGRycy9kb3ducmV2LnhtbEyPwU7DMBBE70j8g7VI3FqnjlJKiFMVJBBHKEXq&#10;0Y1NHGGvQ+ymoV/PcoLjaJ9m31TryTs2miF2ASUs5hkwg03QHbYSdm+PsxWwmBRq5QIaCd8mwrq+&#10;vKhUqcMJX824TS2jEoylkmBT6kvOY2ONV3EeeoN0+wiDV4ni0HI9qBOVe8dFli25Vx3SB6t682BN&#10;87k9egm3z+O7dff7oHFlF5v90/nrZXeW8vpq2twBS2ZKfzD86pM61OR0CEfUkTnKQhApYZbfFMAI&#10;yAtBWw4SRJEvgdcV/z+h/gEAAP//AwBQSwECLQAUAAYACAAAACEAtoM4kv4AAADhAQAAEwAAAAAA&#10;AAAAAAAAAAAAAAAAW0NvbnRlbnRfVHlwZXNdLnhtbFBLAQItABQABgAIAAAAIQA4/SH/1gAAAJQB&#10;AAALAAAAAAAAAAAAAAAAAC8BAABfcmVscy8ucmVsc1BLAQItABQABgAIAAAAIQBoj9GiCQIAAO8D&#10;AAAOAAAAAAAAAAAAAAAAAC4CAABkcnMvZTJvRG9jLnhtbFBLAQItABQABgAIAAAAIQCQs5Um3wAA&#10;AAoBAAAPAAAAAAAAAAAAAAAAAGMEAABkcnMvZG93bnJldi54bWxQSwUGAAAAAAQABADzAAAAbwUA&#10;AAAA&#10;" stroked="f">
                <v:textbox style="mso-fit-shape-to-text:t" inset="0,0,0,0">
                  <w:txbxContent>
                    <w:p w14:paraId="22F72C4F" w14:textId="77777777" w:rsidR="009203B6" w:rsidRDefault="000B3AF4" w:rsidP="001B79BA">
                      <w:pPr>
                        <w:tabs>
                          <w:tab w:val="clear" w:pos="567"/>
                          <w:tab w:val="left" w:pos="323"/>
                        </w:tabs>
                        <w:spacing w:line="240" w:lineRule="auto"/>
                        <w:rPr>
                          <w:b/>
                        </w:rPr>
                      </w:pPr>
                      <w:r>
                        <w:rPr>
                          <w:b/>
                          <w:bCs/>
                          <w:szCs w:val="22"/>
                        </w:rPr>
                        <w:t>Fenêtre de contrôle/Corps de la seringue</w:t>
                      </w:r>
                    </w:p>
                  </w:txbxContent>
                </v:textbox>
                <w10:wrap anchorx="margin"/>
              </v:shape>
            </w:pict>
          </mc:Fallback>
        </mc:AlternateContent>
      </w:r>
    </w:p>
    <w:p w14:paraId="22F726A8" w14:textId="77777777" w:rsidR="008643C8" w:rsidRPr="00FB5D85" w:rsidRDefault="000B3AF4" w:rsidP="008643C8">
      <w:pPr>
        <w:spacing w:line="240" w:lineRule="auto"/>
        <w:rPr>
          <w:noProof/>
          <w:szCs w:val="22"/>
        </w:rPr>
      </w:pPr>
      <w:proofErr w:type="gramStart"/>
      <w:r w:rsidRPr="00FB5D85">
        <w:t>voie</w:t>
      </w:r>
      <w:proofErr w:type="gramEnd"/>
      <w:r w:rsidRPr="00FB5D85">
        <w:t xml:space="preserve"> sous-cutanée</w:t>
      </w:r>
    </w:p>
    <w:p w14:paraId="22F726A9" w14:textId="77777777" w:rsidR="008643C8" w:rsidRPr="00FB5D85" w:rsidRDefault="008643C8" w:rsidP="008643C8">
      <w:pPr>
        <w:spacing w:line="240" w:lineRule="auto"/>
        <w:rPr>
          <w:noProof/>
          <w:szCs w:val="22"/>
        </w:rPr>
      </w:pPr>
    </w:p>
    <w:p w14:paraId="22F726AA" w14:textId="77777777" w:rsidR="008643C8" w:rsidRPr="00FB5D85" w:rsidRDefault="000B3AF4" w:rsidP="008643C8">
      <w:pPr>
        <w:spacing w:line="240" w:lineRule="auto"/>
        <w:rPr>
          <w:noProof/>
          <w:szCs w:val="22"/>
        </w:rPr>
      </w:pPr>
      <w:r w:rsidRPr="00FB5D85">
        <w:t>Lire la notice avant utilisation</w:t>
      </w:r>
    </w:p>
    <w:p w14:paraId="22F726AB" w14:textId="77777777" w:rsidR="008643C8" w:rsidRPr="00FB5D85" w:rsidRDefault="008643C8" w:rsidP="00F00DB4">
      <w:pPr>
        <w:spacing w:line="240" w:lineRule="auto"/>
        <w:rPr>
          <w:noProof/>
          <w:szCs w:val="22"/>
        </w:rPr>
      </w:pPr>
    </w:p>
    <w:p w14:paraId="22F726AC" w14:textId="77777777" w:rsidR="00A7085B" w:rsidRPr="00FB5D85" w:rsidRDefault="00A7085B" w:rsidP="00F00DB4">
      <w:pPr>
        <w:spacing w:line="240" w:lineRule="auto"/>
        <w:rPr>
          <w:noProof/>
          <w:szCs w:val="22"/>
        </w:rPr>
      </w:pPr>
    </w:p>
    <w:p w14:paraId="22F726AD" w14:textId="77777777" w:rsidR="00F6539F" w:rsidRPr="00FB5D85" w:rsidRDefault="000B3AF4" w:rsidP="00F23125">
      <w:pPr>
        <w:pStyle w:val="Style9"/>
      </w:pPr>
      <w:r w:rsidRPr="00FB5D85">
        <w:t>MISE EN GARDE SPÉCIALE INDIQUANT QUE LE MÉDICAMENT DOIT ÊTRE CONSERVÉ HORS DE VUE ET DE PORTÉE DES ENFANTS</w:t>
      </w:r>
    </w:p>
    <w:p w14:paraId="22F726AE" w14:textId="77777777" w:rsidR="00F6539F" w:rsidRPr="00FB5D85" w:rsidRDefault="00F6539F" w:rsidP="00F6539F">
      <w:pPr>
        <w:spacing w:line="240" w:lineRule="auto"/>
        <w:rPr>
          <w:noProof/>
          <w:szCs w:val="22"/>
        </w:rPr>
      </w:pPr>
    </w:p>
    <w:p w14:paraId="22F726AF" w14:textId="77777777" w:rsidR="00F6539F" w:rsidRPr="00FB5D85" w:rsidRDefault="000B3AF4" w:rsidP="00F6539F">
      <w:pPr>
        <w:rPr>
          <w:noProof/>
        </w:rPr>
      </w:pPr>
      <w:r w:rsidRPr="00FB5D85">
        <w:t>Tenir hors de la vue et de la portée des enfants.</w:t>
      </w:r>
    </w:p>
    <w:p w14:paraId="22F726B0" w14:textId="77777777" w:rsidR="00F6539F" w:rsidRPr="00FB5D85" w:rsidRDefault="00F6539F" w:rsidP="00F6539F">
      <w:pPr>
        <w:spacing w:line="240" w:lineRule="auto"/>
        <w:rPr>
          <w:noProof/>
          <w:szCs w:val="22"/>
        </w:rPr>
      </w:pPr>
    </w:p>
    <w:p w14:paraId="22F726B1" w14:textId="77777777" w:rsidR="00F6539F" w:rsidRPr="00FB5D85" w:rsidRDefault="00F6539F" w:rsidP="00F6539F">
      <w:pPr>
        <w:spacing w:line="240" w:lineRule="auto"/>
        <w:rPr>
          <w:noProof/>
          <w:szCs w:val="22"/>
        </w:rPr>
      </w:pPr>
    </w:p>
    <w:p w14:paraId="22F726B2" w14:textId="77777777" w:rsidR="00F6539F" w:rsidRPr="00FB5D85" w:rsidRDefault="000B3AF4" w:rsidP="00F23125">
      <w:pPr>
        <w:pStyle w:val="Style9"/>
      </w:pPr>
      <w:r w:rsidRPr="00FB5D85">
        <w:t>AUTRE(S) MISE(S) EN GARDE SPÉCIALE(S), SI NÉCESSAIRE</w:t>
      </w:r>
    </w:p>
    <w:p w14:paraId="22F726B3" w14:textId="77777777" w:rsidR="00F6539F" w:rsidRPr="00FB5D85" w:rsidRDefault="00F6539F" w:rsidP="00F6539F">
      <w:pPr>
        <w:spacing w:line="240" w:lineRule="auto"/>
        <w:rPr>
          <w:noProof/>
          <w:szCs w:val="22"/>
        </w:rPr>
      </w:pPr>
    </w:p>
    <w:p w14:paraId="22F726B4" w14:textId="77777777" w:rsidR="00F6539F" w:rsidRPr="00FB5D85" w:rsidRDefault="00F6539F" w:rsidP="00F6539F">
      <w:pPr>
        <w:tabs>
          <w:tab w:val="left" w:pos="749"/>
        </w:tabs>
        <w:spacing w:line="240" w:lineRule="auto"/>
      </w:pPr>
    </w:p>
    <w:p w14:paraId="22F726B5" w14:textId="77777777" w:rsidR="00F6539F" w:rsidRPr="00FB5D85" w:rsidRDefault="000B3AF4" w:rsidP="00F23125">
      <w:pPr>
        <w:pStyle w:val="Style9"/>
      </w:pPr>
      <w:r w:rsidRPr="00FB5D85">
        <w:t>DATE DE PÉREMPTION</w:t>
      </w:r>
    </w:p>
    <w:p w14:paraId="22F726B6" w14:textId="77777777" w:rsidR="00F6539F" w:rsidRPr="00FB5D85" w:rsidRDefault="00F6539F" w:rsidP="00F6539F">
      <w:pPr>
        <w:spacing w:line="240" w:lineRule="auto"/>
      </w:pPr>
    </w:p>
    <w:p w14:paraId="22F726B7" w14:textId="77777777" w:rsidR="00F6539F" w:rsidRPr="00FB5D85" w:rsidRDefault="000B3AF4" w:rsidP="00F6539F">
      <w:pPr>
        <w:spacing w:line="240" w:lineRule="auto"/>
        <w:rPr>
          <w:noProof/>
          <w:szCs w:val="22"/>
        </w:rPr>
      </w:pPr>
      <w:r w:rsidRPr="00FB5D85">
        <w:t>EXP</w:t>
      </w:r>
    </w:p>
    <w:p w14:paraId="22F726B8" w14:textId="77777777" w:rsidR="00AA16B2" w:rsidRPr="00FB5D85" w:rsidRDefault="00AA16B2" w:rsidP="00F6539F">
      <w:pPr>
        <w:spacing w:line="240" w:lineRule="auto"/>
        <w:rPr>
          <w:noProof/>
          <w:szCs w:val="22"/>
        </w:rPr>
      </w:pPr>
    </w:p>
    <w:p w14:paraId="22F726B9" w14:textId="77777777" w:rsidR="00F6539F" w:rsidRPr="00FB5D85" w:rsidRDefault="000B3AF4" w:rsidP="00F23125">
      <w:pPr>
        <w:pStyle w:val="Style9"/>
      </w:pPr>
      <w:r w:rsidRPr="00FB5D85">
        <w:t>PRÉCAUTIONS PARTICULIÈRES DE CONSERVATION</w:t>
      </w:r>
    </w:p>
    <w:p w14:paraId="22F726BA" w14:textId="77777777" w:rsidR="00F6539F" w:rsidRPr="00FB5D85" w:rsidRDefault="00F6539F" w:rsidP="00F6539F">
      <w:pPr>
        <w:spacing w:line="240" w:lineRule="auto"/>
        <w:rPr>
          <w:noProof/>
          <w:szCs w:val="22"/>
        </w:rPr>
      </w:pPr>
    </w:p>
    <w:p w14:paraId="22F726BB" w14:textId="77777777" w:rsidR="00F6539F" w:rsidRPr="00FB5D85" w:rsidRDefault="000B3AF4" w:rsidP="00F6539F">
      <w:pPr>
        <w:spacing w:line="240" w:lineRule="auto"/>
        <w:rPr>
          <w:noProof/>
          <w:szCs w:val="22"/>
        </w:rPr>
      </w:pPr>
      <w:r w:rsidRPr="00FB5D85">
        <w:t xml:space="preserve">À conserver à une température </w:t>
      </w:r>
      <w:r w:rsidR="00F76039">
        <w:t>ne dépassant pas</w:t>
      </w:r>
      <w:r w:rsidRPr="00FB5D85">
        <w:t xml:space="preserve"> 25 °C.</w:t>
      </w:r>
    </w:p>
    <w:p w14:paraId="22F726BC" w14:textId="77777777" w:rsidR="00F6539F" w:rsidRPr="00FB5D85" w:rsidRDefault="00F6539F" w:rsidP="00F6539F">
      <w:pPr>
        <w:spacing w:line="240" w:lineRule="auto"/>
        <w:rPr>
          <w:noProof/>
          <w:szCs w:val="22"/>
          <w:lang w:val="fr-LU"/>
        </w:rPr>
      </w:pPr>
    </w:p>
    <w:p w14:paraId="22F726BD" w14:textId="77777777" w:rsidR="00F6539F" w:rsidRPr="00FB5D85" w:rsidRDefault="000B3AF4" w:rsidP="00F6539F">
      <w:pPr>
        <w:spacing w:line="240" w:lineRule="auto"/>
        <w:rPr>
          <w:noProof/>
          <w:szCs w:val="22"/>
        </w:rPr>
      </w:pPr>
      <w:r w:rsidRPr="00FB5D85">
        <w:t>Ne pas mettre au réfrigérateur. Ne pas congeler. À conserver à une température supérieure à 15 °C.</w:t>
      </w:r>
    </w:p>
    <w:p w14:paraId="22F726BE" w14:textId="77777777" w:rsidR="00743505" w:rsidRPr="00FB5D85" w:rsidRDefault="00743505" w:rsidP="00F6539F">
      <w:pPr>
        <w:spacing w:line="240" w:lineRule="auto"/>
        <w:rPr>
          <w:noProof/>
          <w:color w:val="000000" w:themeColor="text1"/>
          <w:szCs w:val="22"/>
          <w:lang w:val="fr-LU"/>
        </w:rPr>
      </w:pPr>
    </w:p>
    <w:p w14:paraId="22F726BF" w14:textId="77777777" w:rsidR="00743505" w:rsidRPr="00FB5D85" w:rsidRDefault="000B3AF4" w:rsidP="00743505">
      <w:pPr>
        <w:spacing w:line="240" w:lineRule="auto"/>
        <w:rPr>
          <w:noProof/>
          <w:color w:val="000000" w:themeColor="text1"/>
          <w:szCs w:val="22"/>
        </w:rPr>
      </w:pPr>
      <w:r w:rsidRPr="00FB5D85">
        <w:rPr>
          <w:color w:val="000000" w:themeColor="text1"/>
          <w:szCs w:val="22"/>
        </w:rPr>
        <w:t>Conserver dans l’emballage plastique original scellé jusqu’au moment de l’utilisation afin de protéger le produit de la lumière et de l’humidité.</w:t>
      </w:r>
    </w:p>
    <w:p w14:paraId="22F726C0" w14:textId="77777777" w:rsidR="00F6539F" w:rsidRPr="00FB5D85" w:rsidRDefault="00F6539F" w:rsidP="00F6539F">
      <w:pPr>
        <w:spacing w:line="240" w:lineRule="auto"/>
        <w:rPr>
          <w:noProof/>
          <w:color w:val="000000" w:themeColor="text1"/>
          <w:szCs w:val="22"/>
        </w:rPr>
      </w:pPr>
    </w:p>
    <w:p w14:paraId="22F726C1" w14:textId="77777777" w:rsidR="00F6539F" w:rsidRPr="00FB5D85" w:rsidRDefault="00F6539F" w:rsidP="00F6539F">
      <w:pPr>
        <w:spacing w:line="240" w:lineRule="auto"/>
        <w:ind w:left="567" w:hanging="567"/>
        <w:rPr>
          <w:noProof/>
          <w:color w:val="000000" w:themeColor="text1"/>
          <w:szCs w:val="22"/>
        </w:rPr>
      </w:pPr>
    </w:p>
    <w:p w14:paraId="22F726C2" w14:textId="77777777" w:rsidR="00F6539F" w:rsidRPr="00FB5D85" w:rsidRDefault="000B3AF4" w:rsidP="00F23125">
      <w:pPr>
        <w:pStyle w:val="Style9"/>
      </w:pPr>
      <w:r w:rsidRPr="00FB5D85">
        <w:t>PRÉCAUTIONS PARTICULIÈRES D’ÉLIMINATION DES MÉDICAMENTS NON UTILISÉS OU DES DÉCHETS PROVENANT DE CES MÉDICAMENTS S’IL Y A LIEU</w:t>
      </w:r>
    </w:p>
    <w:p w14:paraId="22F726C3" w14:textId="77777777" w:rsidR="00F6539F" w:rsidRPr="00FB5D85" w:rsidRDefault="00F6539F" w:rsidP="00F6539F">
      <w:pPr>
        <w:spacing w:line="240" w:lineRule="auto"/>
        <w:rPr>
          <w:noProof/>
          <w:color w:val="000000" w:themeColor="text1"/>
          <w:szCs w:val="22"/>
        </w:rPr>
      </w:pPr>
    </w:p>
    <w:p w14:paraId="22F726C4" w14:textId="77777777" w:rsidR="00743505" w:rsidRPr="00FB5D85" w:rsidRDefault="000B3AF4" w:rsidP="00743505">
      <w:pPr>
        <w:spacing w:line="240" w:lineRule="auto"/>
        <w:rPr>
          <w:color w:val="000000" w:themeColor="text1"/>
        </w:rPr>
      </w:pPr>
      <w:r w:rsidRPr="00FB5D85">
        <w:rPr>
          <w:color w:val="000000" w:themeColor="text1"/>
        </w:rPr>
        <w:t>Tout médicament non utilisé ou déchet doit être éliminé conformément à la réglementation en vigueur.</w:t>
      </w:r>
    </w:p>
    <w:p w14:paraId="22F726C5" w14:textId="77777777" w:rsidR="00F6539F" w:rsidRPr="00FB5D85" w:rsidRDefault="00F6539F" w:rsidP="00F6539F">
      <w:pPr>
        <w:spacing w:line="240" w:lineRule="auto"/>
        <w:rPr>
          <w:noProof/>
          <w:color w:val="000000" w:themeColor="text1"/>
          <w:szCs w:val="22"/>
        </w:rPr>
      </w:pPr>
    </w:p>
    <w:p w14:paraId="22F726C6" w14:textId="77777777" w:rsidR="00F6539F" w:rsidRPr="00FB5D85" w:rsidRDefault="00F6539F" w:rsidP="00F6539F">
      <w:pPr>
        <w:spacing w:line="240" w:lineRule="auto"/>
        <w:rPr>
          <w:noProof/>
          <w:color w:val="000000" w:themeColor="text1"/>
          <w:szCs w:val="22"/>
        </w:rPr>
      </w:pPr>
    </w:p>
    <w:p w14:paraId="22F726C7" w14:textId="77777777" w:rsidR="00F6539F" w:rsidRPr="00FB5D85" w:rsidRDefault="000B3AF4" w:rsidP="00F23125">
      <w:pPr>
        <w:pStyle w:val="Style9"/>
      </w:pPr>
      <w:r w:rsidRPr="00FB5D85">
        <w:t>NOM ET ADRESSE DU TITULAIRE DE L’AUTORISATION DE MISE SUR LE MARCHÉ</w:t>
      </w:r>
    </w:p>
    <w:p w14:paraId="22F726C8" w14:textId="77777777" w:rsidR="00F6539F" w:rsidRPr="00FB5D85" w:rsidRDefault="00F6539F" w:rsidP="00F6539F">
      <w:pPr>
        <w:spacing w:line="240" w:lineRule="auto"/>
        <w:rPr>
          <w:noProof/>
          <w:color w:val="000000" w:themeColor="text1"/>
          <w:szCs w:val="22"/>
        </w:rPr>
      </w:pPr>
    </w:p>
    <w:p w14:paraId="79813BA8"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Tetris Pharma B.V</w:t>
      </w:r>
    </w:p>
    <w:p w14:paraId="74DC903C" w14:textId="5C02FAAB"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Bargelaan 200</w:t>
      </w:r>
    </w:p>
    <w:p w14:paraId="2D8D967E" w14:textId="77777777" w:rsidR="0059161C" w:rsidRPr="00682324" w:rsidRDefault="0059161C" w:rsidP="0059161C">
      <w:pPr>
        <w:tabs>
          <w:tab w:val="clear" w:pos="567"/>
        </w:tabs>
        <w:spacing w:line="240" w:lineRule="auto"/>
        <w:rPr>
          <w:rFonts w:eastAsiaTheme="minorHAnsi"/>
          <w:szCs w:val="22"/>
          <w:lang w:val="nl-NL"/>
        </w:rPr>
      </w:pPr>
      <w:r w:rsidRPr="00682324">
        <w:rPr>
          <w:rFonts w:eastAsiaTheme="minorHAnsi"/>
          <w:szCs w:val="22"/>
          <w:lang w:val="nl-NL"/>
        </w:rPr>
        <w:t>Element Offices</w:t>
      </w:r>
    </w:p>
    <w:p w14:paraId="4C96356C"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2333 CW Leiden</w:t>
      </w:r>
    </w:p>
    <w:p w14:paraId="22F726CF" w14:textId="2DD8DF89" w:rsidR="00F6539F" w:rsidRPr="00FB5D85" w:rsidRDefault="000B3AF4" w:rsidP="00F6539F">
      <w:pPr>
        <w:spacing w:line="240" w:lineRule="auto"/>
        <w:rPr>
          <w:noProof/>
          <w:color w:val="000000" w:themeColor="text1"/>
          <w:szCs w:val="22"/>
        </w:rPr>
      </w:pPr>
      <w:r w:rsidRPr="00682324">
        <w:rPr>
          <w:rFonts w:eastAsiaTheme="minorHAnsi"/>
          <w:szCs w:val="22"/>
          <w:lang w:val="nl-NL"/>
        </w:rPr>
        <w:t>Pays-Bas</w:t>
      </w:r>
      <w:r>
        <w:rPr>
          <w:rFonts w:eastAsiaTheme="minorHAnsi"/>
          <w:sz w:val="24"/>
          <w:szCs w:val="24"/>
          <w:lang w:val="nl-NL"/>
        </w:rPr>
        <w:t xml:space="preserve"> </w:t>
      </w:r>
    </w:p>
    <w:p w14:paraId="22F726D0" w14:textId="77777777" w:rsidR="00F6539F" w:rsidRPr="00FB5D85" w:rsidRDefault="00F6539F" w:rsidP="00F6539F">
      <w:pPr>
        <w:spacing w:line="240" w:lineRule="auto"/>
        <w:rPr>
          <w:noProof/>
          <w:color w:val="000000" w:themeColor="text1"/>
          <w:szCs w:val="22"/>
        </w:rPr>
      </w:pPr>
    </w:p>
    <w:p w14:paraId="22F726D1" w14:textId="77777777" w:rsidR="00F6539F" w:rsidRPr="00FB5D85" w:rsidRDefault="000B3AF4" w:rsidP="00F23125">
      <w:pPr>
        <w:pStyle w:val="Style9"/>
      </w:pPr>
      <w:r w:rsidRPr="00FB5D85">
        <w:t>NUMÉRO(S) D’AUTORISATION DE MISE SUR LE MARCHÉ</w:t>
      </w:r>
    </w:p>
    <w:p w14:paraId="22F726D2" w14:textId="77777777" w:rsidR="00F6539F" w:rsidRPr="00FB5D85" w:rsidRDefault="00F6539F" w:rsidP="00F6539F">
      <w:pPr>
        <w:spacing w:line="240" w:lineRule="auto"/>
        <w:rPr>
          <w:noProof/>
          <w:color w:val="000000" w:themeColor="text1"/>
          <w:szCs w:val="22"/>
        </w:rPr>
      </w:pPr>
    </w:p>
    <w:p w14:paraId="22F726D3" w14:textId="77777777" w:rsidR="00F6539F" w:rsidRPr="00FB5D85" w:rsidRDefault="000B3AF4" w:rsidP="00F6539F">
      <w:pPr>
        <w:spacing w:line="240" w:lineRule="auto"/>
        <w:rPr>
          <w:highlight w:val="lightGray"/>
        </w:rPr>
      </w:pPr>
      <w:r w:rsidRPr="00FB5D85">
        <w:t>EU/</w:t>
      </w:r>
      <w:r w:rsidR="008F4B24" w:rsidRPr="00A2576C">
        <w:rPr>
          <w:noProof/>
          <w:highlight w:val="lightGray"/>
          <w:lang w:val="da-DK"/>
        </w:rPr>
        <w:t>1/20/1523/00</w:t>
      </w:r>
      <w:r w:rsidR="008F4B24">
        <w:rPr>
          <w:noProof/>
          <w:highlight w:val="lightGray"/>
          <w:lang w:val="da-DK"/>
        </w:rPr>
        <w:t>3</w:t>
      </w:r>
      <w:r w:rsidRPr="00FB5D85">
        <w:rPr>
          <w:highlight w:val="lightGray"/>
        </w:rPr>
        <w:t xml:space="preserve">- </w:t>
      </w:r>
      <w:proofErr w:type="spellStart"/>
      <w:r w:rsidRPr="00FB5D85">
        <w:rPr>
          <w:highlight w:val="lightGray"/>
        </w:rPr>
        <w:t>Ogluo</w:t>
      </w:r>
      <w:proofErr w:type="spellEnd"/>
      <w:r w:rsidRPr="00FB5D85">
        <w:rPr>
          <w:highlight w:val="lightGray"/>
        </w:rPr>
        <w:t xml:space="preserve"> 0,5 mg, solution injectable en seringue préremplie – 1 seringue unidose</w:t>
      </w:r>
    </w:p>
    <w:p w14:paraId="22F726D4" w14:textId="77777777" w:rsidR="00F6539F" w:rsidRPr="00FB5D85" w:rsidRDefault="000B3AF4" w:rsidP="00F6539F">
      <w:pPr>
        <w:spacing w:line="240" w:lineRule="auto"/>
        <w:rPr>
          <w:highlight w:val="lightGray"/>
        </w:rPr>
      </w:pPr>
      <w:r w:rsidRPr="00FB5D85">
        <w:rPr>
          <w:highlight w:val="lightGray"/>
        </w:rPr>
        <w:t>EU/</w:t>
      </w:r>
      <w:r w:rsidR="008F4B24" w:rsidRPr="00A2576C">
        <w:rPr>
          <w:noProof/>
          <w:highlight w:val="lightGray"/>
          <w:lang w:val="da-DK"/>
        </w:rPr>
        <w:t>1/20/1523/00</w:t>
      </w:r>
      <w:r w:rsidR="008F4B24">
        <w:rPr>
          <w:noProof/>
          <w:highlight w:val="lightGray"/>
          <w:lang w:val="da-DK"/>
        </w:rPr>
        <w:t>4</w:t>
      </w:r>
      <w:r w:rsidRPr="00FB5D85">
        <w:rPr>
          <w:highlight w:val="lightGray"/>
        </w:rPr>
        <w:t xml:space="preserve"> - </w:t>
      </w:r>
      <w:proofErr w:type="spellStart"/>
      <w:r w:rsidRPr="00FB5D85">
        <w:rPr>
          <w:highlight w:val="lightGray"/>
        </w:rPr>
        <w:t>Ogluo</w:t>
      </w:r>
      <w:proofErr w:type="spellEnd"/>
      <w:r w:rsidRPr="00FB5D85">
        <w:rPr>
          <w:highlight w:val="lightGray"/>
        </w:rPr>
        <w:t xml:space="preserve"> 0,5 mg, solution injectable en seringue préremplie – 2 seringues unidose</w:t>
      </w:r>
    </w:p>
    <w:p w14:paraId="22F726D5" w14:textId="77777777" w:rsidR="00F6539F" w:rsidRPr="00FB5D85" w:rsidRDefault="00F6539F" w:rsidP="00F6539F">
      <w:pPr>
        <w:spacing w:line="240" w:lineRule="auto"/>
        <w:rPr>
          <w:noProof/>
          <w:color w:val="000000" w:themeColor="text1"/>
          <w:szCs w:val="22"/>
        </w:rPr>
      </w:pPr>
    </w:p>
    <w:p w14:paraId="22F726D6" w14:textId="77777777" w:rsidR="00A7085B" w:rsidRPr="00FB5D85" w:rsidRDefault="00A7085B" w:rsidP="00F6539F">
      <w:pPr>
        <w:spacing w:line="240" w:lineRule="auto"/>
        <w:rPr>
          <w:noProof/>
          <w:color w:val="000000" w:themeColor="text1"/>
          <w:szCs w:val="22"/>
        </w:rPr>
      </w:pPr>
    </w:p>
    <w:p w14:paraId="22F726D7" w14:textId="77777777" w:rsidR="00F6539F" w:rsidRPr="00FB5D85" w:rsidRDefault="000B3AF4" w:rsidP="00F23125">
      <w:pPr>
        <w:pStyle w:val="Style9"/>
      </w:pPr>
      <w:r w:rsidRPr="00FB5D85">
        <w:t>NUMÉRO DU LOT</w:t>
      </w:r>
    </w:p>
    <w:p w14:paraId="22F726D8" w14:textId="77777777" w:rsidR="00F6539F" w:rsidRPr="00FB5D85" w:rsidRDefault="00F6539F" w:rsidP="000163ED">
      <w:pPr>
        <w:keepNext/>
        <w:spacing w:line="240" w:lineRule="auto"/>
        <w:rPr>
          <w:i/>
          <w:noProof/>
          <w:color w:val="000000" w:themeColor="text1"/>
          <w:szCs w:val="22"/>
        </w:rPr>
      </w:pPr>
    </w:p>
    <w:p w14:paraId="22F726D9" w14:textId="77777777" w:rsidR="00F6539F" w:rsidRPr="00FB5D85" w:rsidRDefault="000B3AF4" w:rsidP="00F6539F">
      <w:pPr>
        <w:spacing w:line="240" w:lineRule="auto"/>
        <w:rPr>
          <w:noProof/>
          <w:color w:val="000000" w:themeColor="text1"/>
          <w:szCs w:val="22"/>
        </w:rPr>
      </w:pPr>
      <w:r w:rsidRPr="00FB5D85">
        <w:rPr>
          <w:color w:val="000000" w:themeColor="text1"/>
          <w:szCs w:val="22"/>
        </w:rPr>
        <w:t>Lot</w:t>
      </w:r>
    </w:p>
    <w:p w14:paraId="22F726DA" w14:textId="77777777" w:rsidR="00F6539F" w:rsidRPr="00FB5D85" w:rsidRDefault="00F6539F" w:rsidP="00F6539F">
      <w:pPr>
        <w:spacing w:line="240" w:lineRule="auto"/>
        <w:rPr>
          <w:noProof/>
          <w:color w:val="000000" w:themeColor="text1"/>
          <w:szCs w:val="22"/>
        </w:rPr>
      </w:pPr>
    </w:p>
    <w:p w14:paraId="22F726DB" w14:textId="77777777" w:rsidR="00F6539F" w:rsidRPr="00FB5D85" w:rsidRDefault="000B3AF4" w:rsidP="00F23125">
      <w:pPr>
        <w:pStyle w:val="Style9"/>
      </w:pPr>
      <w:r w:rsidRPr="00FB5D85">
        <w:t>CONDITIONS DE PRESCRIPTION ET DE DÉLIVRANCE</w:t>
      </w:r>
    </w:p>
    <w:p w14:paraId="22F726DC" w14:textId="77777777" w:rsidR="00F6539F" w:rsidRPr="00FB5D85" w:rsidRDefault="00F6539F" w:rsidP="00F6539F">
      <w:pPr>
        <w:spacing w:line="240" w:lineRule="auto"/>
        <w:rPr>
          <w:i/>
          <w:noProof/>
          <w:color w:val="000000" w:themeColor="text1"/>
          <w:szCs w:val="22"/>
        </w:rPr>
      </w:pPr>
    </w:p>
    <w:p w14:paraId="22F726DD" w14:textId="77777777" w:rsidR="00F6539F" w:rsidRPr="00FB5D85" w:rsidRDefault="00F6539F" w:rsidP="00F6539F">
      <w:pPr>
        <w:spacing w:line="240" w:lineRule="auto"/>
        <w:rPr>
          <w:noProof/>
          <w:color w:val="000000" w:themeColor="text1"/>
          <w:szCs w:val="22"/>
        </w:rPr>
      </w:pPr>
    </w:p>
    <w:p w14:paraId="22F726DE" w14:textId="77777777" w:rsidR="00F6539F" w:rsidRPr="00FB5D85" w:rsidRDefault="000B3AF4" w:rsidP="00532AD6">
      <w:pPr>
        <w:pStyle w:val="Style9"/>
      </w:pPr>
      <w:r w:rsidRPr="00FB5D85">
        <w:t>INDICATIONS D’UTILISATION</w:t>
      </w:r>
    </w:p>
    <w:p w14:paraId="22F726DF" w14:textId="77777777" w:rsidR="00F6539F" w:rsidRPr="00FB5D85" w:rsidRDefault="00F6539F" w:rsidP="00F6539F">
      <w:pPr>
        <w:spacing w:line="240" w:lineRule="auto"/>
        <w:rPr>
          <w:noProof/>
          <w:color w:val="000000" w:themeColor="text1"/>
          <w:szCs w:val="22"/>
        </w:rPr>
      </w:pPr>
    </w:p>
    <w:p w14:paraId="22F726E0" w14:textId="77777777" w:rsidR="00F6539F" w:rsidRPr="00FB5D85" w:rsidRDefault="00F6539F" w:rsidP="00F6539F">
      <w:pPr>
        <w:spacing w:line="240" w:lineRule="auto"/>
        <w:rPr>
          <w:noProof/>
          <w:color w:val="000000" w:themeColor="text1"/>
          <w:szCs w:val="22"/>
        </w:rPr>
      </w:pPr>
    </w:p>
    <w:p w14:paraId="22F726E1" w14:textId="77777777" w:rsidR="00F6539F" w:rsidRPr="00FB5D85" w:rsidRDefault="000B3AF4" w:rsidP="00532AD6">
      <w:pPr>
        <w:pStyle w:val="Style9"/>
      </w:pPr>
      <w:r w:rsidRPr="00FB5D85">
        <w:t>INFORMATIONS EN BRAILLE</w:t>
      </w:r>
    </w:p>
    <w:p w14:paraId="22F726E2" w14:textId="77777777" w:rsidR="00F6539F" w:rsidRPr="00FB5D85" w:rsidRDefault="00F6539F" w:rsidP="00F6539F">
      <w:pPr>
        <w:spacing w:line="240" w:lineRule="auto"/>
        <w:rPr>
          <w:noProof/>
          <w:color w:val="000000" w:themeColor="text1"/>
          <w:szCs w:val="22"/>
        </w:rPr>
      </w:pPr>
    </w:p>
    <w:p w14:paraId="22F726E3" w14:textId="77777777" w:rsidR="00F6539F" w:rsidRPr="00FB5D85" w:rsidRDefault="00F6539F" w:rsidP="00F6539F">
      <w:pPr>
        <w:spacing w:line="240" w:lineRule="auto"/>
        <w:rPr>
          <w:noProof/>
          <w:color w:val="000000" w:themeColor="text1"/>
          <w:szCs w:val="22"/>
          <w:shd w:val="clear" w:color="auto" w:fill="CCCCCC"/>
        </w:rPr>
      </w:pPr>
    </w:p>
    <w:p w14:paraId="22F726E4" w14:textId="77777777" w:rsidR="00F6539F" w:rsidRPr="00FB5D85" w:rsidRDefault="000B3AF4" w:rsidP="00532AD6">
      <w:pPr>
        <w:pStyle w:val="Style9"/>
      </w:pPr>
      <w:r w:rsidRPr="00FB5D85">
        <w:lastRenderedPageBreak/>
        <w:t>IDENTIFIANT UNIQUE - CODE-BARRES 2D</w:t>
      </w:r>
    </w:p>
    <w:p w14:paraId="22F726E5" w14:textId="77777777" w:rsidR="00F6539F" w:rsidRPr="00FB5D85" w:rsidRDefault="00F6539F" w:rsidP="00F6539F">
      <w:pPr>
        <w:tabs>
          <w:tab w:val="clear" w:pos="567"/>
        </w:tabs>
        <w:spacing w:line="240" w:lineRule="auto"/>
        <w:rPr>
          <w:noProof/>
          <w:color w:val="000000" w:themeColor="text1"/>
        </w:rPr>
      </w:pPr>
    </w:p>
    <w:p w14:paraId="22F726E6" w14:textId="77777777" w:rsidR="003E1F04" w:rsidRPr="00FB5D85" w:rsidRDefault="003E1F04" w:rsidP="00F6539F">
      <w:pPr>
        <w:tabs>
          <w:tab w:val="clear" w:pos="567"/>
        </w:tabs>
        <w:spacing w:line="240" w:lineRule="auto"/>
        <w:rPr>
          <w:noProof/>
          <w:color w:val="000000" w:themeColor="text1"/>
        </w:rPr>
      </w:pPr>
    </w:p>
    <w:p w14:paraId="22F726E7" w14:textId="77777777" w:rsidR="00F6539F" w:rsidRPr="00FB5D85" w:rsidRDefault="000B3AF4" w:rsidP="00532AD6">
      <w:pPr>
        <w:pStyle w:val="Style9"/>
      </w:pPr>
      <w:r w:rsidRPr="00FB5D85">
        <w:t>IDENTIFIANT UNIQUE - DONNÉES LISIBLES PAR LES HUMAINS</w:t>
      </w:r>
    </w:p>
    <w:p w14:paraId="22F726E8" w14:textId="77777777" w:rsidR="00F6539F" w:rsidRPr="00FB5D85" w:rsidRDefault="00F6539F" w:rsidP="00F6539F">
      <w:pPr>
        <w:tabs>
          <w:tab w:val="clear" w:pos="567"/>
        </w:tabs>
        <w:spacing w:line="240" w:lineRule="auto"/>
        <w:rPr>
          <w:noProof/>
          <w:color w:val="000000" w:themeColor="text1"/>
        </w:rPr>
      </w:pPr>
    </w:p>
    <w:p w14:paraId="22F726E9" w14:textId="77777777" w:rsidR="00F6539F" w:rsidRPr="00FB5D85" w:rsidRDefault="00F6539F" w:rsidP="00F6539F">
      <w:pPr>
        <w:spacing w:line="240" w:lineRule="auto"/>
        <w:rPr>
          <w:noProof/>
          <w:color w:val="000000" w:themeColor="text1"/>
          <w:szCs w:val="22"/>
        </w:rPr>
      </w:pPr>
    </w:p>
    <w:p w14:paraId="22F726EA" w14:textId="77777777" w:rsidR="00F6539F" w:rsidRPr="00FB5D85" w:rsidRDefault="00F6539F" w:rsidP="00F6539F">
      <w:pPr>
        <w:spacing w:line="240" w:lineRule="auto"/>
        <w:rPr>
          <w:noProof/>
          <w:color w:val="000000" w:themeColor="text1"/>
          <w:szCs w:val="22"/>
        </w:rPr>
      </w:pPr>
    </w:p>
    <w:p w14:paraId="22F726EB" w14:textId="77777777" w:rsidR="00F6539F" w:rsidRPr="00FB5D85" w:rsidRDefault="00F6539F" w:rsidP="00F6539F">
      <w:pPr>
        <w:tabs>
          <w:tab w:val="clear" w:pos="567"/>
        </w:tabs>
        <w:spacing w:line="240" w:lineRule="auto"/>
        <w:rPr>
          <w:noProof/>
          <w:color w:val="000000" w:themeColor="text1"/>
          <w:szCs w:val="22"/>
          <w:shd w:val="clear" w:color="auto" w:fill="CCCCCC"/>
        </w:rPr>
      </w:pPr>
    </w:p>
    <w:p w14:paraId="22F726EC" w14:textId="77777777" w:rsidR="00F6539F" w:rsidRPr="00FB5D85" w:rsidRDefault="000B3AF4" w:rsidP="009203B6">
      <w:pPr>
        <w:pageBreakBefore/>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FB5D85">
        <w:rPr>
          <w:b/>
          <w:color w:val="000000" w:themeColor="text1"/>
          <w:szCs w:val="22"/>
        </w:rPr>
        <w:lastRenderedPageBreak/>
        <w:t>MENTIONS MINIMALES DEVANT FIGURER SUR LES PETITS CONDITIONNEMENTS PRIMAIRES</w:t>
      </w:r>
    </w:p>
    <w:p w14:paraId="22F726ED" w14:textId="77777777" w:rsidR="00F6539F" w:rsidRPr="00FB5D85" w:rsidRDefault="00F6539F" w:rsidP="00F6539F">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p>
    <w:p w14:paraId="22F726EE" w14:textId="77777777" w:rsidR="00F6539F" w:rsidRPr="00FB5D85" w:rsidRDefault="000B3AF4" w:rsidP="00F6539F">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FB5D85">
        <w:rPr>
          <w:b/>
          <w:color w:val="000000" w:themeColor="text1"/>
          <w:szCs w:val="22"/>
        </w:rPr>
        <w:t>ÉTIQUETTE - SERINGUE PRÉREMPLIE (0,5 MG)</w:t>
      </w:r>
    </w:p>
    <w:p w14:paraId="22F726EF" w14:textId="77777777" w:rsidR="00F6539F" w:rsidRPr="00FB5D85" w:rsidRDefault="00F6539F" w:rsidP="00F6539F">
      <w:pPr>
        <w:spacing w:line="240" w:lineRule="auto"/>
        <w:rPr>
          <w:noProof/>
          <w:color w:val="000000" w:themeColor="text1"/>
          <w:szCs w:val="22"/>
        </w:rPr>
      </w:pPr>
    </w:p>
    <w:p w14:paraId="22F726F0" w14:textId="77777777" w:rsidR="00F6539F" w:rsidRPr="00FB5D85" w:rsidRDefault="00F6539F" w:rsidP="00F6539F">
      <w:pPr>
        <w:spacing w:line="240" w:lineRule="auto"/>
        <w:rPr>
          <w:noProof/>
          <w:color w:val="000000" w:themeColor="text1"/>
          <w:szCs w:val="22"/>
        </w:rPr>
      </w:pPr>
    </w:p>
    <w:p w14:paraId="22F726F1" w14:textId="77777777" w:rsidR="00F6539F" w:rsidRPr="00FB5D85" w:rsidRDefault="000B3AF4" w:rsidP="00F23125">
      <w:pPr>
        <w:pStyle w:val="Style9"/>
        <w:numPr>
          <w:ilvl w:val="0"/>
          <w:numId w:val="29"/>
        </w:numPr>
        <w:ind w:left="567" w:hanging="567"/>
      </w:pPr>
      <w:r w:rsidRPr="00FB5D85">
        <w:t>DÉNOMINATION DU MÉDICAMENT ET VOIE(S) D’ADMINISTRATION</w:t>
      </w:r>
    </w:p>
    <w:p w14:paraId="22F726F2" w14:textId="77777777" w:rsidR="00F6539F" w:rsidRPr="00FB5D85" w:rsidRDefault="00F6539F" w:rsidP="00F6539F">
      <w:pPr>
        <w:spacing w:line="240" w:lineRule="auto"/>
        <w:ind w:left="567" w:hanging="567"/>
        <w:rPr>
          <w:noProof/>
          <w:color w:val="000000" w:themeColor="text1"/>
          <w:szCs w:val="22"/>
        </w:rPr>
      </w:pPr>
    </w:p>
    <w:p w14:paraId="22F726F3" w14:textId="77777777" w:rsidR="00F6539F" w:rsidRPr="00FB5D85" w:rsidRDefault="000B3AF4" w:rsidP="00F6539F">
      <w:pPr>
        <w:spacing w:line="240" w:lineRule="auto"/>
        <w:rPr>
          <w:noProof/>
          <w:color w:val="000000" w:themeColor="text1"/>
          <w:szCs w:val="22"/>
        </w:rPr>
      </w:pPr>
      <w:proofErr w:type="spellStart"/>
      <w:r w:rsidRPr="00FB5D85">
        <w:rPr>
          <w:color w:val="000000" w:themeColor="text1"/>
          <w:szCs w:val="22"/>
        </w:rPr>
        <w:t>Ogluo</w:t>
      </w:r>
      <w:proofErr w:type="spellEnd"/>
      <w:r w:rsidRPr="00FB5D85">
        <w:rPr>
          <w:color w:val="000000" w:themeColor="text1"/>
          <w:szCs w:val="22"/>
        </w:rPr>
        <w:t xml:space="preserve"> 0,5 mg injection</w:t>
      </w:r>
    </w:p>
    <w:p w14:paraId="22F726F4" w14:textId="77777777" w:rsidR="00DC44C7" w:rsidRPr="00FB5D85" w:rsidRDefault="000B3AF4" w:rsidP="00F6539F">
      <w:pPr>
        <w:spacing w:line="240" w:lineRule="auto"/>
        <w:rPr>
          <w:noProof/>
          <w:color w:val="000000" w:themeColor="text1"/>
          <w:szCs w:val="22"/>
        </w:rPr>
      </w:pPr>
      <w:proofErr w:type="gramStart"/>
      <w:r w:rsidRPr="00FB5D85">
        <w:rPr>
          <w:color w:val="000000" w:themeColor="text1"/>
          <w:szCs w:val="22"/>
        </w:rPr>
        <w:t>glucagon</w:t>
      </w:r>
      <w:proofErr w:type="gramEnd"/>
    </w:p>
    <w:p w14:paraId="22F726F5" w14:textId="77777777" w:rsidR="00F6539F" w:rsidRPr="00FB5D85" w:rsidRDefault="00F6539F" w:rsidP="00F6539F">
      <w:pPr>
        <w:spacing w:line="240" w:lineRule="auto"/>
        <w:rPr>
          <w:noProof/>
          <w:color w:val="000000" w:themeColor="text1"/>
          <w:szCs w:val="22"/>
        </w:rPr>
      </w:pPr>
    </w:p>
    <w:p w14:paraId="22F726F6" w14:textId="77777777" w:rsidR="00F6539F" w:rsidRPr="00FB5D85" w:rsidRDefault="000B3AF4" w:rsidP="00F6539F">
      <w:pPr>
        <w:spacing w:line="240" w:lineRule="auto"/>
        <w:rPr>
          <w:noProof/>
          <w:color w:val="000000" w:themeColor="text1"/>
          <w:szCs w:val="22"/>
        </w:rPr>
      </w:pPr>
      <w:proofErr w:type="gramStart"/>
      <w:r w:rsidRPr="00FB5D85">
        <w:rPr>
          <w:color w:val="000000" w:themeColor="text1"/>
          <w:szCs w:val="22"/>
        </w:rPr>
        <w:t>voie</w:t>
      </w:r>
      <w:proofErr w:type="gramEnd"/>
      <w:r w:rsidRPr="00FB5D85">
        <w:rPr>
          <w:color w:val="000000" w:themeColor="text1"/>
          <w:szCs w:val="22"/>
        </w:rPr>
        <w:t xml:space="preserve"> sous-cutanée</w:t>
      </w:r>
    </w:p>
    <w:p w14:paraId="22F726F7" w14:textId="77777777" w:rsidR="00F6539F" w:rsidRPr="00FB5D85" w:rsidRDefault="00F6539F" w:rsidP="00F6539F">
      <w:pPr>
        <w:spacing w:line="240" w:lineRule="auto"/>
        <w:rPr>
          <w:noProof/>
          <w:color w:val="000000" w:themeColor="text1"/>
          <w:szCs w:val="22"/>
        </w:rPr>
      </w:pPr>
    </w:p>
    <w:p w14:paraId="22F726F8" w14:textId="77777777" w:rsidR="00F6539F" w:rsidRPr="00FB5D85" w:rsidRDefault="00F6539F" w:rsidP="00F6539F">
      <w:pPr>
        <w:spacing w:line="240" w:lineRule="auto"/>
        <w:rPr>
          <w:noProof/>
          <w:color w:val="000000" w:themeColor="text1"/>
          <w:szCs w:val="22"/>
        </w:rPr>
      </w:pPr>
    </w:p>
    <w:p w14:paraId="22F726F9" w14:textId="77777777" w:rsidR="00F6539F" w:rsidRPr="00FB5D85" w:rsidRDefault="000B3AF4" w:rsidP="00F23125">
      <w:pPr>
        <w:pStyle w:val="Style9"/>
      </w:pPr>
      <w:r w:rsidRPr="00FB5D85">
        <w:t>MODE D’ADMINISTRATION</w:t>
      </w:r>
    </w:p>
    <w:p w14:paraId="22F726FA" w14:textId="77777777" w:rsidR="00F6539F" w:rsidRPr="00FB5D85" w:rsidRDefault="00F6539F" w:rsidP="00F6539F">
      <w:pPr>
        <w:spacing w:line="240" w:lineRule="auto"/>
        <w:rPr>
          <w:noProof/>
          <w:color w:val="000000" w:themeColor="text1"/>
          <w:szCs w:val="22"/>
        </w:rPr>
      </w:pPr>
    </w:p>
    <w:p w14:paraId="22F726FB" w14:textId="77777777" w:rsidR="00F6539F" w:rsidRPr="00FB5D85" w:rsidRDefault="000B3AF4" w:rsidP="00F6539F">
      <w:pPr>
        <w:spacing w:line="240" w:lineRule="auto"/>
        <w:rPr>
          <w:noProof/>
          <w:color w:val="000000" w:themeColor="text1"/>
          <w:szCs w:val="22"/>
        </w:rPr>
      </w:pPr>
      <w:r w:rsidRPr="00FB5D85">
        <w:rPr>
          <w:color w:val="000000" w:themeColor="text1"/>
          <w:szCs w:val="22"/>
        </w:rPr>
        <w:t>Unidose</w:t>
      </w:r>
    </w:p>
    <w:p w14:paraId="22F726FC" w14:textId="77777777" w:rsidR="00F6539F" w:rsidRPr="00FB5D85" w:rsidRDefault="00F6539F" w:rsidP="00F6539F">
      <w:pPr>
        <w:spacing w:line="240" w:lineRule="auto"/>
        <w:rPr>
          <w:noProof/>
          <w:color w:val="000000" w:themeColor="text1"/>
          <w:szCs w:val="22"/>
        </w:rPr>
      </w:pPr>
    </w:p>
    <w:p w14:paraId="22F726FD" w14:textId="77777777" w:rsidR="00F6539F" w:rsidRPr="00FB5D85" w:rsidRDefault="00F6539F" w:rsidP="00F6539F">
      <w:pPr>
        <w:spacing w:line="240" w:lineRule="auto"/>
        <w:rPr>
          <w:noProof/>
          <w:color w:val="000000" w:themeColor="text1"/>
          <w:szCs w:val="22"/>
        </w:rPr>
      </w:pPr>
    </w:p>
    <w:p w14:paraId="22F726FE" w14:textId="77777777" w:rsidR="00F6539F" w:rsidRPr="00FB5D85" w:rsidRDefault="000B3AF4" w:rsidP="00F23125">
      <w:pPr>
        <w:pStyle w:val="Style9"/>
      </w:pPr>
      <w:r w:rsidRPr="00FB5D85">
        <w:t>DATE DE PÉREMPTION</w:t>
      </w:r>
    </w:p>
    <w:p w14:paraId="22F726FF" w14:textId="77777777" w:rsidR="00F6539F" w:rsidRPr="00FB5D85" w:rsidRDefault="00F6539F" w:rsidP="00F6539F">
      <w:pPr>
        <w:spacing w:line="240" w:lineRule="auto"/>
        <w:rPr>
          <w:color w:val="000000" w:themeColor="text1"/>
        </w:rPr>
      </w:pPr>
    </w:p>
    <w:p w14:paraId="22F72700" w14:textId="77777777" w:rsidR="00F6539F" w:rsidRPr="00FB5D85" w:rsidRDefault="000B3AF4" w:rsidP="00F6539F">
      <w:pPr>
        <w:spacing w:line="240" w:lineRule="auto"/>
        <w:rPr>
          <w:noProof/>
          <w:color w:val="000000" w:themeColor="text1"/>
          <w:szCs w:val="22"/>
        </w:rPr>
      </w:pPr>
      <w:r w:rsidRPr="00FB5D85">
        <w:rPr>
          <w:color w:val="000000" w:themeColor="text1"/>
          <w:szCs w:val="22"/>
        </w:rPr>
        <w:t>EXP</w:t>
      </w:r>
    </w:p>
    <w:p w14:paraId="22F72701" w14:textId="77777777" w:rsidR="00F6539F" w:rsidRPr="00FB5D85" w:rsidRDefault="00F6539F" w:rsidP="00F6539F">
      <w:pPr>
        <w:spacing w:line="240" w:lineRule="auto"/>
        <w:rPr>
          <w:color w:val="000000" w:themeColor="text1"/>
        </w:rPr>
      </w:pPr>
    </w:p>
    <w:p w14:paraId="22F72702" w14:textId="77777777" w:rsidR="00F6539F" w:rsidRPr="00FB5D85" w:rsidRDefault="00F6539F" w:rsidP="00F6539F">
      <w:pPr>
        <w:spacing w:line="240" w:lineRule="auto"/>
        <w:rPr>
          <w:color w:val="000000" w:themeColor="text1"/>
        </w:rPr>
      </w:pPr>
    </w:p>
    <w:p w14:paraId="22F72703" w14:textId="77777777" w:rsidR="00F6539F" w:rsidRPr="00FB5D85" w:rsidRDefault="000B3AF4" w:rsidP="00F23125">
      <w:pPr>
        <w:pStyle w:val="Style9"/>
      </w:pPr>
      <w:r w:rsidRPr="00FB5D85">
        <w:t>NUMÉRO DU LOT</w:t>
      </w:r>
    </w:p>
    <w:p w14:paraId="22F72704" w14:textId="77777777" w:rsidR="00F6539F" w:rsidRPr="00FB5D85" w:rsidRDefault="00F6539F" w:rsidP="00F6539F">
      <w:pPr>
        <w:spacing w:line="240" w:lineRule="auto"/>
        <w:rPr>
          <w:noProof/>
          <w:color w:val="000000" w:themeColor="text1"/>
          <w:szCs w:val="22"/>
          <w:highlight w:val="lightGray"/>
        </w:rPr>
      </w:pPr>
    </w:p>
    <w:p w14:paraId="22F72705" w14:textId="77777777" w:rsidR="00F6539F" w:rsidRPr="00FB5D85" w:rsidRDefault="000B3AF4" w:rsidP="00F6539F">
      <w:pPr>
        <w:spacing w:line="240" w:lineRule="auto"/>
        <w:rPr>
          <w:noProof/>
          <w:color w:val="000000" w:themeColor="text1"/>
          <w:szCs w:val="22"/>
        </w:rPr>
      </w:pPr>
      <w:r w:rsidRPr="00FB5D85">
        <w:rPr>
          <w:color w:val="000000" w:themeColor="text1"/>
          <w:szCs w:val="22"/>
        </w:rPr>
        <w:t>Lot</w:t>
      </w:r>
    </w:p>
    <w:p w14:paraId="22F72706" w14:textId="77777777" w:rsidR="00F6539F" w:rsidRPr="00FB5D85" w:rsidRDefault="00F6539F" w:rsidP="00F6539F">
      <w:pPr>
        <w:spacing w:line="240" w:lineRule="auto"/>
        <w:ind w:right="113"/>
        <w:rPr>
          <w:color w:val="000000" w:themeColor="text1"/>
        </w:rPr>
      </w:pPr>
    </w:p>
    <w:p w14:paraId="22F72707" w14:textId="77777777" w:rsidR="00F6539F" w:rsidRPr="00FB5D85" w:rsidRDefault="00F6539F" w:rsidP="00F6539F">
      <w:pPr>
        <w:spacing w:line="240" w:lineRule="auto"/>
        <w:ind w:right="113"/>
        <w:rPr>
          <w:color w:val="000000" w:themeColor="text1"/>
        </w:rPr>
      </w:pPr>
    </w:p>
    <w:p w14:paraId="22F72708" w14:textId="77777777" w:rsidR="00F6539F" w:rsidRPr="00FB5D85" w:rsidRDefault="000B3AF4" w:rsidP="00F23125">
      <w:pPr>
        <w:pStyle w:val="Style9"/>
      </w:pPr>
      <w:r w:rsidRPr="00FB5D85">
        <w:t>CONTENU EN POIDS, VOLUME OU UNITÉ</w:t>
      </w:r>
    </w:p>
    <w:p w14:paraId="22F72709" w14:textId="77777777" w:rsidR="00F6539F" w:rsidRPr="00FB5D85" w:rsidRDefault="00F6539F" w:rsidP="00F6539F">
      <w:pPr>
        <w:spacing w:line="240" w:lineRule="auto"/>
        <w:ind w:right="113"/>
        <w:rPr>
          <w:noProof/>
          <w:szCs w:val="22"/>
        </w:rPr>
      </w:pPr>
    </w:p>
    <w:p w14:paraId="22F7270A" w14:textId="77777777" w:rsidR="00DC44C7" w:rsidRPr="00FB5D85" w:rsidRDefault="000B3AF4" w:rsidP="00DC44C7">
      <w:pPr>
        <w:spacing w:line="240" w:lineRule="auto"/>
        <w:rPr>
          <w:noProof/>
          <w:szCs w:val="22"/>
        </w:rPr>
      </w:pPr>
      <w:r w:rsidRPr="00FB5D85">
        <w:t>0,5 mg</w:t>
      </w:r>
    </w:p>
    <w:p w14:paraId="22F7270B" w14:textId="77777777" w:rsidR="00DC44C7" w:rsidRPr="00FB5D85" w:rsidRDefault="00DC44C7" w:rsidP="00DC44C7">
      <w:pPr>
        <w:spacing w:line="240" w:lineRule="auto"/>
        <w:rPr>
          <w:noProof/>
          <w:szCs w:val="22"/>
        </w:rPr>
      </w:pPr>
    </w:p>
    <w:p w14:paraId="22F7270C" w14:textId="77777777" w:rsidR="00DC44C7" w:rsidRPr="00FB5D85" w:rsidRDefault="00DC44C7" w:rsidP="00DC44C7">
      <w:pPr>
        <w:spacing w:line="240" w:lineRule="auto"/>
        <w:ind w:right="113"/>
        <w:rPr>
          <w:noProof/>
          <w:szCs w:val="22"/>
        </w:rPr>
      </w:pPr>
    </w:p>
    <w:p w14:paraId="22F7270D" w14:textId="77777777" w:rsidR="00DC44C7" w:rsidRPr="00FB5D85" w:rsidRDefault="000B3AF4" w:rsidP="00F23125">
      <w:pPr>
        <w:pStyle w:val="Style9"/>
      </w:pPr>
      <w:r w:rsidRPr="00FB5D85">
        <w:t>AUTRE</w:t>
      </w:r>
    </w:p>
    <w:p w14:paraId="22F7270E" w14:textId="77777777" w:rsidR="00B83D29" w:rsidRPr="00FB5D85" w:rsidRDefault="00B83D29" w:rsidP="00AF5FC3">
      <w:pPr>
        <w:rPr>
          <w:noProof/>
        </w:rPr>
      </w:pPr>
    </w:p>
    <w:p w14:paraId="22F7270F" w14:textId="77777777" w:rsidR="00B83D29" w:rsidRPr="00FB5D85" w:rsidRDefault="000B3AF4" w:rsidP="00934E72">
      <w:pPr>
        <w:pageBreakBefore/>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lastRenderedPageBreak/>
        <w:t>MENTIONS DEVANT FIGURER SUR L’EMBALLAGE EXTÉRIEUR</w:t>
      </w:r>
    </w:p>
    <w:p w14:paraId="22F72710" w14:textId="77777777" w:rsidR="00B83D29" w:rsidRPr="00FB5D85" w:rsidRDefault="00B83D29" w:rsidP="00B83D29">
      <w:pPr>
        <w:pBdr>
          <w:top w:val="single" w:sz="4" w:space="1" w:color="auto"/>
          <w:left w:val="single" w:sz="4" w:space="4" w:color="auto"/>
          <w:bottom w:val="single" w:sz="4" w:space="1" w:color="auto"/>
          <w:right w:val="single" w:sz="4" w:space="4" w:color="auto"/>
        </w:pBdr>
        <w:spacing w:line="240" w:lineRule="auto"/>
        <w:rPr>
          <w:b/>
          <w:noProof/>
          <w:szCs w:val="22"/>
        </w:rPr>
      </w:pPr>
    </w:p>
    <w:p w14:paraId="22F72711" w14:textId="77777777" w:rsidR="00B83D29" w:rsidRPr="00FB5D85" w:rsidRDefault="000B3AF4" w:rsidP="00B83D29">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t>CARTON EXTÉRIEUR - SERINGUE PRÉREMPLIE (1 MG)</w:t>
      </w:r>
    </w:p>
    <w:p w14:paraId="22F72712" w14:textId="77777777" w:rsidR="00B83D29" w:rsidRPr="00FB5D85" w:rsidRDefault="00B83D29" w:rsidP="00B83D29">
      <w:pPr>
        <w:spacing w:line="240" w:lineRule="auto"/>
        <w:rPr>
          <w:color w:val="FF0000"/>
        </w:rPr>
      </w:pPr>
    </w:p>
    <w:p w14:paraId="22F72713" w14:textId="77777777" w:rsidR="00B83D29" w:rsidRPr="00FB5D85" w:rsidRDefault="00B83D29" w:rsidP="00B83D29">
      <w:pPr>
        <w:spacing w:line="240" w:lineRule="auto"/>
        <w:rPr>
          <w:noProof/>
          <w:szCs w:val="22"/>
        </w:rPr>
      </w:pPr>
    </w:p>
    <w:p w14:paraId="22F72714" w14:textId="77777777" w:rsidR="00B83D29" w:rsidRPr="00FB5D85" w:rsidRDefault="000B3AF4" w:rsidP="00F23125">
      <w:pPr>
        <w:pStyle w:val="Style9"/>
        <w:numPr>
          <w:ilvl w:val="0"/>
          <w:numId w:val="30"/>
        </w:numPr>
        <w:ind w:left="567" w:hanging="567"/>
      </w:pPr>
      <w:r w:rsidRPr="00FB5D85">
        <w:t>DÉNOMINATION DU MÉDICAMENT</w:t>
      </w:r>
    </w:p>
    <w:p w14:paraId="22F72715" w14:textId="77777777" w:rsidR="00B83D29" w:rsidRPr="00FB5D85" w:rsidRDefault="00B83D29" w:rsidP="00B83D29">
      <w:pPr>
        <w:spacing w:line="240" w:lineRule="auto"/>
        <w:rPr>
          <w:noProof/>
          <w:szCs w:val="22"/>
        </w:rPr>
      </w:pPr>
    </w:p>
    <w:p w14:paraId="22F72716" w14:textId="77777777" w:rsidR="00B83D29" w:rsidRPr="00FB5D85" w:rsidRDefault="000B3AF4" w:rsidP="00B83D29">
      <w:pPr>
        <w:spacing w:line="240" w:lineRule="auto"/>
        <w:rPr>
          <w:noProof/>
          <w:szCs w:val="22"/>
        </w:rPr>
      </w:pPr>
      <w:proofErr w:type="spellStart"/>
      <w:r w:rsidRPr="00FB5D85">
        <w:t>Ogluo</w:t>
      </w:r>
      <w:proofErr w:type="spellEnd"/>
      <w:r w:rsidRPr="00FB5D85">
        <w:t xml:space="preserve"> 1 mg, solution injectable en seringue préremplie</w:t>
      </w:r>
    </w:p>
    <w:p w14:paraId="22F72717" w14:textId="77777777" w:rsidR="00B83D29" w:rsidRPr="00FB5D85" w:rsidRDefault="000B3AF4" w:rsidP="00B83D29">
      <w:pPr>
        <w:spacing w:line="240" w:lineRule="auto"/>
        <w:rPr>
          <w:b/>
          <w:color w:val="000000" w:themeColor="text1"/>
          <w:szCs w:val="22"/>
        </w:rPr>
      </w:pPr>
      <w:proofErr w:type="gramStart"/>
      <w:r w:rsidRPr="00FB5D85">
        <w:rPr>
          <w:color w:val="000000" w:themeColor="text1"/>
          <w:szCs w:val="22"/>
        </w:rPr>
        <w:t>glucagon</w:t>
      </w:r>
      <w:proofErr w:type="gramEnd"/>
    </w:p>
    <w:p w14:paraId="22F72718" w14:textId="77777777" w:rsidR="00B83D29" w:rsidRPr="00FB5D85" w:rsidRDefault="00B83D29" w:rsidP="00B83D29">
      <w:pPr>
        <w:spacing w:line="240" w:lineRule="auto"/>
        <w:rPr>
          <w:noProof/>
          <w:color w:val="000000" w:themeColor="text1"/>
          <w:szCs w:val="22"/>
        </w:rPr>
      </w:pPr>
    </w:p>
    <w:p w14:paraId="22F72719" w14:textId="77777777" w:rsidR="00B83D29" w:rsidRPr="00FB5D85" w:rsidRDefault="00B83D29" w:rsidP="00B83D29">
      <w:pPr>
        <w:spacing w:line="240" w:lineRule="auto"/>
        <w:rPr>
          <w:noProof/>
          <w:color w:val="000000" w:themeColor="text1"/>
          <w:szCs w:val="22"/>
        </w:rPr>
      </w:pPr>
    </w:p>
    <w:p w14:paraId="22F7271A" w14:textId="77777777" w:rsidR="00B83D29" w:rsidRPr="00FB5D85" w:rsidRDefault="000B3AF4" w:rsidP="00F23125">
      <w:pPr>
        <w:pStyle w:val="Style9"/>
      </w:pPr>
      <w:r w:rsidRPr="00FB5D85">
        <w:t>COMPOSITION EN SUBSTANCE(S) ACTIVE(S)</w:t>
      </w:r>
    </w:p>
    <w:p w14:paraId="22F7271B" w14:textId="77777777" w:rsidR="00B83D29" w:rsidRPr="00FB5D85" w:rsidRDefault="00B83D29" w:rsidP="00B83D29">
      <w:pPr>
        <w:spacing w:line="240" w:lineRule="auto"/>
        <w:rPr>
          <w:noProof/>
          <w:color w:val="000000" w:themeColor="text1"/>
          <w:szCs w:val="22"/>
        </w:rPr>
      </w:pPr>
    </w:p>
    <w:p w14:paraId="22F7271C" w14:textId="77777777" w:rsidR="00B83D29" w:rsidRPr="00FB5D85" w:rsidRDefault="000B3AF4" w:rsidP="00B83D29">
      <w:pPr>
        <w:spacing w:line="240" w:lineRule="auto"/>
        <w:rPr>
          <w:noProof/>
          <w:color w:val="000000" w:themeColor="text1"/>
          <w:szCs w:val="22"/>
        </w:rPr>
      </w:pPr>
      <w:r w:rsidRPr="00FB5D85">
        <w:rPr>
          <w:color w:val="000000" w:themeColor="text1"/>
          <w:szCs w:val="22"/>
        </w:rPr>
        <w:t>Chaque seringue préremplie contient 1 mg de glucagon dans 0,2 ml de solution.</w:t>
      </w:r>
    </w:p>
    <w:p w14:paraId="22F7271D" w14:textId="77777777" w:rsidR="00B83D29" w:rsidRPr="00FB5D85" w:rsidRDefault="00B83D29" w:rsidP="00B83D29">
      <w:pPr>
        <w:spacing w:line="240" w:lineRule="auto"/>
        <w:rPr>
          <w:noProof/>
          <w:color w:val="000000" w:themeColor="text1"/>
          <w:szCs w:val="22"/>
        </w:rPr>
      </w:pPr>
    </w:p>
    <w:p w14:paraId="22F7271E" w14:textId="77777777" w:rsidR="00B83D29" w:rsidRPr="00FB5D85" w:rsidRDefault="00B83D29" w:rsidP="00B83D29">
      <w:pPr>
        <w:spacing w:line="240" w:lineRule="auto"/>
        <w:rPr>
          <w:noProof/>
          <w:color w:val="000000" w:themeColor="text1"/>
          <w:szCs w:val="22"/>
        </w:rPr>
      </w:pPr>
    </w:p>
    <w:p w14:paraId="22F7271F" w14:textId="77777777" w:rsidR="00B83D29" w:rsidRPr="00FB5D85" w:rsidRDefault="000B3AF4" w:rsidP="00F23125">
      <w:pPr>
        <w:pStyle w:val="Style9"/>
      </w:pPr>
      <w:r w:rsidRPr="00FB5D85">
        <w:t>LISTE DES EXCIPIENTS</w:t>
      </w:r>
    </w:p>
    <w:p w14:paraId="22F72720" w14:textId="77777777" w:rsidR="00B83D29" w:rsidRPr="00FB5D85" w:rsidRDefault="00B83D29" w:rsidP="00B83D29">
      <w:pPr>
        <w:spacing w:line="240" w:lineRule="auto"/>
        <w:rPr>
          <w:noProof/>
          <w:color w:val="000000" w:themeColor="text1"/>
          <w:szCs w:val="22"/>
        </w:rPr>
      </w:pPr>
    </w:p>
    <w:p w14:paraId="22F72721" w14:textId="77777777" w:rsidR="00B83D29" w:rsidRPr="00FB5D85" w:rsidRDefault="000B3AF4" w:rsidP="00B83D29">
      <w:pPr>
        <w:spacing w:line="240" w:lineRule="auto"/>
        <w:rPr>
          <w:noProof/>
          <w:color w:val="000000" w:themeColor="text1"/>
          <w:szCs w:val="22"/>
        </w:rPr>
      </w:pPr>
      <w:r w:rsidRPr="00FB5D85">
        <w:rPr>
          <w:color w:val="000000" w:themeColor="text1"/>
          <w:szCs w:val="22"/>
        </w:rPr>
        <w:t xml:space="preserve">Contient également du </w:t>
      </w:r>
      <w:proofErr w:type="spellStart"/>
      <w:r w:rsidRPr="00FB5D85">
        <w:rPr>
          <w:color w:val="000000" w:themeColor="text1"/>
          <w:szCs w:val="22"/>
        </w:rPr>
        <w:t>dihydrate</w:t>
      </w:r>
      <w:proofErr w:type="spellEnd"/>
      <w:r w:rsidRPr="00FB5D85">
        <w:rPr>
          <w:color w:val="000000" w:themeColor="text1"/>
          <w:szCs w:val="22"/>
        </w:rPr>
        <w:t xml:space="preserve"> de tréhalose, du </w:t>
      </w:r>
      <w:proofErr w:type="spellStart"/>
      <w:r w:rsidRPr="00FB5D85">
        <w:rPr>
          <w:color w:val="000000" w:themeColor="text1"/>
          <w:szCs w:val="22"/>
        </w:rPr>
        <w:t>diméthylsulfoxyde</w:t>
      </w:r>
      <w:proofErr w:type="spellEnd"/>
      <w:r w:rsidRPr="00FB5D85">
        <w:rPr>
          <w:color w:val="000000" w:themeColor="text1"/>
          <w:szCs w:val="22"/>
        </w:rPr>
        <w:t xml:space="preserve"> (DMSO), de l’acide sulfurique et de l’eau pour préparations injectables. Consulter la notice pour des informations complémentaires.</w:t>
      </w:r>
    </w:p>
    <w:p w14:paraId="22F72722" w14:textId="77777777" w:rsidR="00B83D29" w:rsidRPr="00FB5D85" w:rsidRDefault="00B83D29" w:rsidP="00B83D29">
      <w:pPr>
        <w:spacing w:line="240" w:lineRule="auto"/>
        <w:rPr>
          <w:noProof/>
          <w:color w:val="000000" w:themeColor="text1"/>
          <w:szCs w:val="22"/>
        </w:rPr>
      </w:pPr>
    </w:p>
    <w:p w14:paraId="22F72723" w14:textId="77777777" w:rsidR="00B83D29" w:rsidRPr="00FB5D85" w:rsidRDefault="00B83D29" w:rsidP="00B83D29">
      <w:pPr>
        <w:spacing w:line="240" w:lineRule="auto"/>
        <w:rPr>
          <w:noProof/>
          <w:color w:val="000000" w:themeColor="text1"/>
          <w:szCs w:val="22"/>
        </w:rPr>
      </w:pPr>
    </w:p>
    <w:p w14:paraId="22F72724" w14:textId="77777777" w:rsidR="00B83D29" w:rsidRPr="00FB5D85" w:rsidRDefault="000B3AF4" w:rsidP="00F23125">
      <w:pPr>
        <w:pStyle w:val="Style9"/>
      </w:pPr>
      <w:r w:rsidRPr="00FB5D85">
        <w:t>FORME PHARMACEUTIQUE ET CONTENU</w:t>
      </w:r>
    </w:p>
    <w:p w14:paraId="22F72725" w14:textId="77777777" w:rsidR="00B83D29" w:rsidRPr="00FB5D85" w:rsidRDefault="00B83D29" w:rsidP="00B83D29">
      <w:pPr>
        <w:spacing w:line="240" w:lineRule="auto"/>
        <w:rPr>
          <w:noProof/>
          <w:color w:val="000000" w:themeColor="text1"/>
          <w:szCs w:val="22"/>
        </w:rPr>
      </w:pPr>
    </w:p>
    <w:p w14:paraId="22F72726" w14:textId="77777777" w:rsidR="00B83D29" w:rsidRPr="00FB5D85" w:rsidRDefault="000B3AF4" w:rsidP="00B83D29">
      <w:pPr>
        <w:spacing w:line="240" w:lineRule="auto"/>
        <w:rPr>
          <w:noProof/>
          <w:color w:val="000000" w:themeColor="text1"/>
          <w:szCs w:val="22"/>
        </w:rPr>
      </w:pPr>
      <w:r w:rsidRPr="00FB5D85">
        <w:rPr>
          <w:color w:val="000000" w:themeColor="text1"/>
          <w:szCs w:val="22"/>
          <w:highlight w:val="lightGray"/>
        </w:rPr>
        <w:t>Solution injectable</w:t>
      </w:r>
    </w:p>
    <w:p w14:paraId="22F72727" w14:textId="77777777" w:rsidR="00DE58BE" w:rsidRPr="00FB5D85" w:rsidRDefault="00DE58BE" w:rsidP="00B83D29">
      <w:pPr>
        <w:spacing w:line="240" w:lineRule="auto"/>
        <w:rPr>
          <w:noProof/>
          <w:color w:val="000000" w:themeColor="text1"/>
          <w:szCs w:val="22"/>
        </w:rPr>
      </w:pPr>
    </w:p>
    <w:p w14:paraId="22F72728" w14:textId="77777777" w:rsidR="00B83D29" w:rsidRPr="00FB5D85" w:rsidRDefault="000B3AF4" w:rsidP="00B83D29">
      <w:pPr>
        <w:spacing w:line="240" w:lineRule="auto"/>
        <w:rPr>
          <w:noProof/>
          <w:color w:val="000000" w:themeColor="text1"/>
          <w:szCs w:val="22"/>
        </w:rPr>
      </w:pPr>
      <w:r w:rsidRPr="00FB5D85">
        <w:rPr>
          <w:color w:val="000000" w:themeColor="text1"/>
          <w:szCs w:val="22"/>
        </w:rPr>
        <w:t>1 seringue unidose préremplie</w:t>
      </w:r>
    </w:p>
    <w:p w14:paraId="22F72729" w14:textId="77777777" w:rsidR="00B83D29" w:rsidRPr="00FB5D85" w:rsidRDefault="000B3AF4" w:rsidP="00B83D29">
      <w:pPr>
        <w:spacing w:line="240" w:lineRule="auto"/>
        <w:rPr>
          <w:noProof/>
          <w:color w:val="000000" w:themeColor="text1"/>
          <w:szCs w:val="22"/>
        </w:rPr>
      </w:pPr>
      <w:r w:rsidRPr="00FB5D85">
        <w:rPr>
          <w:color w:val="000000" w:themeColor="text1"/>
          <w:szCs w:val="22"/>
          <w:highlight w:val="lightGray"/>
        </w:rPr>
        <w:t>2 seringues unidose préremplies</w:t>
      </w:r>
    </w:p>
    <w:p w14:paraId="22F7272A" w14:textId="77777777" w:rsidR="00B83D29" w:rsidRPr="00FB5D85" w:rsidRDefault="00B83D29" w:rsidP="00B83D29">
      <w:pPr>
        <w:spacing w:line="240" w:lineRule="auto"/>
        <w:rPr>
          <w:noProof/>
          <w:color w:val="000000" w:themeColor="text1"/>
          <w:szCs w:val="22"/>
          <w:highlight w:val="yellow"/>
        </w:rPr>
      </w:pPr>
    </w:p>
    <w:p w14:paraId="22F7272B" w14:textId="77777777" w:rsidR="00B83D29" w:rsidRPr="00FB5D85" w:rsidRDefault="00B83D29" w:rsidP="00B83D29">
      <w:pPr>
        <w:spacing w:line="240" w:lineRule="auto"/>
        <w:rPr>
          <w:noProof/>
          <w:color w:val="000000" w:themeColor="text1"/>
          <w:szCs w:val="22"/>
        </w:rPr>
      </w:pPr>
    </w:p>
    <w:p w14:paraId="22F7272C" w14:textId="77777777" w:rsidR="00B83D29" w:rsidRPr="00FB5D85" w:rsidRDefault="000B3AF4" w:rsidP="00F23125">
      <w:pPr>
        <w:pStyle w:val="Style9"/>
      </w:pPr>
      <w:r w:rsidRPr="00FB5D85">
        <w:t>MODE ET VOIE(S) D’ADMINISTRATION</w:t>
      </w:r>
    </w:p>
    <w:p w14:paraId="22F7272D" w14:textId="77777777" w:rsidR="00B83D29" w:rsidRPr="00FB5D85" w:rsidRDefault="00B83D29" w:rsidP="00B83D29">
      <w:pPr>
        <w:spacing w:line="240" w:lineRule="auto"/>
        <w:rPr>
          <w:noProof/>
          <w:color w:val="000000" w:themeColor="text1"/>
          <w:szCs w:val="22"/>
        </w:rPr>
      </w:pPr>
    </w:p>
    <w:p w14:paraId="22F7272E" w14:textId="77777777" w:rsidR="00B83D29" w:rsidRPr="00FB5D85" w:rsidRDefault="000B3AF4" w:rsidP="00B83D29">
      <w:pPr>
        <w:spacing w:line="240" w:lineRule="auto"/>
        <w:rPr>
          <w:noProof/>
          <w:color w:val="000000" w:themeColor="text1"/>
          <w:szCs w:val="22"/>
        </w:rPr>
      </w:pPr>
      <w:proofErr w:type="gramStart"/>
      <w:r w:rsidRPr="00FB5D85">
        <w:rPr>
          <w:color w:val="000000" w:themeColor="text1"/>
          <w:szCs w:val="22"/>
        </w:rPr>
        <w:t>voie</w:t>
      </w:r>
      <w:proofErr w:type="gramEnd"/>
      <w:r w:rsidRPr="00FB5D85">
        <w:rPr>
          <w:color w:val="000000" w:themeColor="text1"/>
          <w:szCs w:val="22"/>
        </w:rPr>
        <w:t xml:space="preserve"> sous-cutanée</w:t>
      </w:r>
    </w:p>
    <w:p w14:paraId="22F7272F" w14:textId="77777777" w:rsidR="00B83D29" w:rsidRPr="00FB5D85" w:rsidRDefault="00B83D29" w:rsidP="00B83D29">
      <w:pPr>
        <w:spacing w:line="240" w:lineRule="auto"/>
        <w:rPr>
          <w:noProof/>
          <w:color w:val="000000" w:themeColor="text1"/>
          <w:szCs w:val="22"/>
        </w:rPr>
      </w:pPr>
    </w:p>
    <w:p w14:paraId="22F72730" w14:textId="77777777" w:rsidR="00B83D29" w:rsidRPr="00FB5D85" w:rsidRDefault="000B3AF4" w:rsidP="00B83D29">
      <w:pPr>
        <w:spacing w:line="240" w:lineRule="auto"/>
        <w:rPr>
          <w:noProof/>
          <w:color w:val="000000" w:themeColor="text1"/>
          <w:szCs w:val="22"/>
        </w:rPr>
      </w:pPr>
      <w:r w:rsidRPr="00FB5D85">
        <w:rPr>
          <w:color w:val="000000" w:themeColor="text1"/>
          <w:szCs w:val="22"/>
        </w:rPr>
        <w:t>Lire la notice avant utilisation</w:t>
      </w:r>
    </w:p>
    <w:p w14:paraId="22F72731" w14:textId="77777777" w:rsidR="00B83D29" w:rsidRPr="00FB5D85" w:rsidRDefault="00B83D29" w:rsidP="00B83D29">
      <w:pPr>
        <w:spacing w:line="240" w:lineRule="auto"/>
        <w:rPr>
          <w:noProof/>
          <w:color w:val="000000" w:themeColor="text1"/>
          <w:szCs w:val="22"/>
        </w:rPr>
      </w:pPr>
    </w:p>
    <w:p w14:paraId="22F72732" w14:textId="77777777" w:rsidR="00B83D29" w:rsidRPr="00FB5D85" w:rsidRDefault="00B83D29" w:rsidP="00B83D29">
      <w:pPr>
        <w:spacing w:line="240" w:lineRule="auto"/>
        <w:rPr>
          <w:noProof/>
          <w:color w:val="000000" w:themeColor="text1"/>
          <w:szCs w:val="22"/>
        </w:rPr>
      </w:pPr>
    </w:p>
    <w:p w14:paraId="22F72733" w14:textId="77777777" w:rsidR="00B83D29" w:rsidRPr="00FB5D85" w:rsidRDefault="000B3AF4" w:rsidP="00F23125">
      <w:pPr>
        <w:pStyle w:val="Style9"/>
      </w:pPr>
      <w:r w:rsidRPr="00FB5D85">
        <w:t>MISE EN GARDE SPÉCIALE INDIQUANT QUE LE MÉDICAMENT DOIT ÊTRE CONSERVÉ HORS DE VUE ET DE PORTÉE DES ENFANTS</w:t>
      </w:r>
    </w:p>
    <w:p w14:paraId="22F72734" w14:textId="77777777" w:rsidR="00B83D29" w:rsidRPr="00FB5D85" w:rsidRDefault="00B83D29" w:rsidP="00B83D29">
      <w:pPr>
        <w:spacing w:line="240" w:lineRule="auto"/>
        <w:rPr>
          <w:noProof/>
          <w:color w:val="000000" w:themeColor="text1"/>
          <w:szCs w:val="22"/>
        </w:rPr>
      </w:pPr>
    </w:p>
    <w:p w14:paraId="22F72735" w14:textId="77777777" w:rsidR="00B83D29" w:rsidRPr="00FB5D85" w:rsidRDefault="000B3AF4" w:rsidP="00B83D29">
      <w:pPr>
        <w:rPr>
          <w:noProof/>
          <w:color w:val="000000" w:themeColor="text1"/>
        </w:rPr>
      </w:pPr>
      <w:r w:rsidRPr="00FB5D85">
        <w:rPr>
          <w:color w:val="000000" w:themeColor="text1"/>
        </w:rPr>
        <w:t>Tenir hors de la vue et de la portée des enfants.</w:t>
      </w:r>
    </w:p>
    <w:p w14:paraId="22F72736" w14:textId="77777777" w:rsidR="00B83D29" w:rsidRPr="00FB5D85" w:rsidRDefault="00B83D29" w:rsidP="00B83D29">
      <w:pPr>
        <w:spacing w:line="240" w:lineRule="auto"/>
        <w:rPr>
          <w:noProof/>
          <w:color w:val="000000" w:themeColor="text1"/>
          <w:szCs w:val="22"/>
        </w:rPr>
      </w:pPr>
    </w:p>
    <w:p w14:paraId="22F72737" w14:textId="77777777" w:rsidR="00B83D29" w:rsidRPr="00FB5D85" w:rsidRDefault="00B83D29" w:rsidP="00B83D29">
      <w:pPr>
        <w:spacing w:line="240" w:lineRule="auto"/>
        <w:rPr>
          <w:noProof/>
          <w:color w:val="000000" w:themeColor="text1"/>
          <w:szCs w:val="22"/>
        </w:rPr>
      </w:pPr>
    </w:p>
    <w:p w14:paraId="22F72738" w14:textId="77777777" w:rsidR="00B83D29" w:rsidRPr="00FB5D85" w:rsidRDefault="000B3AF4" w:rsidP="00F23125">
      <w:pPr>
        <w:pStyle w:val="Style9"/>
      </w:pPr>
      <w:r w:rsidRPr="00FB5D85">
        <w:t>AUTRE(S) MISE(S) EN GARDE SPÉCIALE(S), SI NÉCESSAIRE</w:t>
      </w:r>
    </w:p>
    <w:p w14:paraId="22F72739" w14:textId="77777777" w:rsidR="00B83D29" w:rsidRPr="00FB5D85" w:rsidRDefault="00B83D29" w:rsidP="00B83D29">
      <w:pPr>
        <w:spacing w:line="240" w:lineRule="auto"/>
        <w:rPr>
          <w:noProof/>
          <w:color w:val="000000" w:themeColor="text1"/>
          <w:szCs w:val="22"/>
        </w:rPr>
      </w:pPr>
    </w:p>
    <w:p w14:paraId="22F7273A" w14:textId="77777777" w:rsidR="00B83D29" w:rsidRPr="00FB5D85" w:rsidRDefault="00B83D29" w:rsidP="00B83D29">
      <w:pPr>
        <w:rPr>
          <w:noProof/>
          <w:color w:val="000000" w:themeColor="text1"/>
          <w:szCs w:val="22"/>
        </w:rPr>
      </w:pPr>
    </w:p>
    <w:p w14:paraId="22F7273B" w14:textId="77777777" w:rsidR="00B83D29" w:rsidRPr="00FB5D85" w:rsidRDefault="000B3AF4" w:rsidP="00F23125">
      <w:pPr>
        <w:pStyle w:val="Style9"/>
      </w:pPr>
      <w:r w:rsidRPr="00FB5D85">
        <w:t>DATE DE PÉREMPTION</w:t>
      </w:r>
    </w:p>
    <w:p w14:paraId="22F7273C" w14:textId="77777777" w:rsidR="00B83D29" w:rsidRPr="00FB5D85" w:rsidRDefault="00B83D29" w:rsidP="00B83D29">
      <w:pPr>
        <w:rPr>
          <w:noProof/>
          <w:color w:val="000000" w:themeColor="text1"/>
          <w:szCs w:val="22"/>
        </w:rPr>
      </w:pPr>
    </w:p>
    <w:p w14:paraId="22F7273D" w14:textId="77777777" w:rsidR="00B83D29" w:rsidRPr="00FB5D85" w:rsidRDefault="000B3AF4" w:rsidP="00B83D29">
      <w:pPr>
        <w:rPr>
          <w:noProof/>
          <w:color w:val="000000" w:themeColor="text1"/>
          <w:szCs w:val="22"/>
        </w:rPr>
      </w:pPr>
      <w:r w:rsidRPr="00FB5D85">
        <w:rPr>
          <w:color w:val="000000" w:themeColor="text1"/>
          <w:szCs w:val="22"/>
          <w:highlight w:val="lightGray"/>
        </w:rPr>
        <w:t>EXP</w:t>
      </w:r>
    </w:p>
    <w:p w14:paraId="22F7273E" w14:textId="77777777" w:rsidR="00B83D29" w:rsidRPr="00FB5D85" w:rsidRDefault="00B83D29" w:rsidP="00B83D29">
      <w:pPr>
        <w:rPr>
          <w:noProof/>
          <w:color w:val="000000" w:themeColor="text1"/>
          <w:szCs w:val="22"/>
        </w:rPr>
      </w:pPr>
    </w:p>
    <w:p w14:paraId="22F7273F" w14:textId="77777777" w:rsidR="00B83D29" w:rsidRPr="00FB5D85" w:rsidRDefault="000B3AF4" w:rsidP="00F23125">
      <w:pPr>
        <w:pStyle w:val="Style9"/>
      </w:pPr>
      <w:r w:rsidRPr="00FB5D85">
        <w:t>PRÉCAUTIONS PARTICULIÈRES DE CONSERVATION</w:t>
      </w:r>
    </w:p>
    <w:p w14:paraId="22F72740" w14:textId="77777777" w:rsidR="00B83D29" w:rsidRPr="00FB5D85" w:rsidRDefault="00B83D29" w:rsidP="00B83D29">
      <w:pPr>
        <w:rPr>
          <w:noProof/>
          <w:color w:val="000000" w:themeColor="text1"/>
          <w:szCs w:val="22"/>
        </w:rPr>
      </w:pPr>
    </w:p>
    <w:p w14:paraId="22F72741" w14:textId="77777777" w:rsidR="00B83D29" w:rsidRPr="00FB5D85" w:rsidRDefault="000B3AF4" w:rsidP="00B83D29">
      <w:pPr>
        <w:spacing w:line="240" w:lineRule="auto"/>
        <w:rPr>
          <w:noProof/>
          <w:color w:val="000000" w:themeColor="text1"/>
          <w:szCs w:val="22"/>
        </w:rPr>
      </w:pPr>
      <w:r w:rsidRPr="00FB5D85">
        <w:rPr>
          <w:color w:val="000000" w:themeColor="text1"/>
          <w:szCs w:val="22"/>
        </w:rPr>
        <w:t xml:space="preserve">À conserver à une température </w:t>
      </w:r>
      <w:r w:rsidR="007C096E">
        <w:rPr>
          <w:color w:val="000000" w:themeColor="text1"/>
          <w:szCs w:val="22"/>
        </w:rPr>
        <w:t>ne dépassant pas</w:t>
      </w:r>
      <w:r w:rsidRPr="00FB5D85">
        <w:rPr>
          <w:color w:val="000000" w:themeColor="text1"/>
          <w:szCs w:val="22"/>
        </w:rPr>
        <w:t xml:space="preserve"> 25 °C.</w:t>
      </w:r>
    </w:p>
    <w:p w14:paraId="22F72742" w14:textId="77777777" w:rsidR="00B83D29" w:rsidRPr="00FB5D85" w:rsidRDefault="00B83D29" w:rsidP="00B83D29">
      <w:pPr>
        <w:spacing w:line="240" w:lineRule="auto"/>
        <w:rPr>
          <w:noProof/>
          <w:color w:val="000000" w:themeColor="text1"/>
          <w:szCs w:val="22"/>
          <w:lang w:val="fr-LU"/>
        </w:rPr>
      </w:pPr>
    </w:p>
    <w:p w14:paraId="22F72743" w14:textId="77777777" w:rsidR="00B83D29" w:rsidRPr="00FB5D85" w:rsidRDefault="000B3AF4" w:rsidP="00B83D29">
      <w:pPr>
        <w:spacing w:line="240" w:lineRule="auto"/>
        <w:rPr>
          <w:noProof/>
          <w:szCs w:val="22"/>
        </w:rPr>
      </w:pPr>
      <w:r w:rsidRPr="00FB5D85">
        <w:lastRenderedPageBreak/>
        <w:t>Ne pas mettre au réfrigérateur. Ne pas congeler. À conserver à une température supérieure à 15 °C.</w:t>
      </w:r>
    </w:p>
    <w:p w14:paraId="22F72744" w14:textId="77777777" w:rsidR="00B83D29" w:rsidRPr="00FB5D85" w:rsidRDefault="00B83D29" w:rsidP="00B83D29">
      <w:pPr>
        <w:spacing w:line="240" w:lineRule="auto"/>
        <w:rPr>
          <w:noProof/>
          <w:szCs w:val="22"/>
          <w:lang w:val="fr-LU"/>
        </w:rPr>
      </w:pPr>
    </w:p>
    <w:p w14:paraId="22F72745" w14:textId="77777777" w:rsidR="00B83D29" w:rsidRPr="00FB5D85" w:rsidRDefault="000B3AF4" w:rsidP="00B83D29">
      <w:pPr>
        <w:spacing w:line="240" w:lineRule="auto"/>
        <w:rPr>
          <w:noProof/>
          <w:color w:val="000000" w:themeColor="text1"/>
          <w:szCs w:val="22"/>
        </w:rPr>
      </w:pPr>
      <w:r w:rsidRPr="00FB5D85">
        <w:rPr>
          <w:color w:val="000000" w:themeColor="text1"/>
          <w:szCs w:val="22"/>
        </w:rPr>
        <w:t>Conserver dans l’emballage plastique original scellé jusqu’au moment de l’utilisation afin de protéger le produit de la lumière et de l’humidité.</w:t>
      </w:r>
    </w:p>
    <w:p w14:paraId="22F72746" w14:textId="77777777" w:rsidR="00B83D29" w:rsidRPr="00FB5D85" w:rsidRDefault="00B83D29" w:rsidP="00B83D29">
      <w:pPr>
        <w:spacing w:line="240" w:lineRule="auto"/>
        <w:rPr>
          <w:noProof/>
          <w:color w:val="000000" w:themeColor="text1"/>
          <w:szCs w:val="22"/>
        </w:rPr>
      </w:pPr>
    </w:p>
    <w:p w14:paraId="22F72747" w14:textId="77777777" w:rsidR="00B83D29" w:rsidRPr="00FB5D85" w:rsidRDefault="00B83D29" w:rsidP="00B83D29">
      <w:pPr>
        <w:spacing w:line="240" w:lineRule="auto"/>
        <w:rPr>
          <w:noProof/>
          <w:color w:val="000000" w:themeColor="text1"/>
          <w:szCs w:val="22"/>
          <w:lang w:val="fr-LU"/>
        </w:rPr>
      </w:pPr>
    </w:p>
    <w:p w14:paraId="22F72748" w14:textId="77777777" w:rsidR="00B83D29" w:rsidRPr="00FB5D85" w:rsidRDefault="000B3AF4" w:rsidP="00F23125">
      <w:pPr>
        <w:pStyle w:val="Style9"/>
      </w:pPr>
      <w:r w:rsidRPr="00FB5D85">
        <w:t>PRÉCAUTIONS PARTICULIÈRES D’ÉLIMINATION DES MÉDICAMENTS NON UTILISÉS OU DES DÉCHETS PROVENANT DE CES MÉDICAMENTS S’IL Y A LIEU</w:t>
      </w:r>
    </w:p>
    <w:p w14:paraId="22F72749" w14:textId="77777777" w:rsidR="00B83D29" w:rsidRPr="00FB5D85" w:rsidRDefault="00B83D29" w:rsidP="00B83D29">
      <w:pPr>
        <w:spacing w:line="240" w:lineRule="auto"/>
        <w:rPr>
          <w:noProof/>
          <w:color w:val="000000" w:themeColor="text1"/>
          <w:szCs w:val="22"/>
        </w:rPr>
      </w:pPr>
    </w:p>
    <w:p w14:paraId="22F7274A" w14:textId="77777777" w:rsidR="00B83D29" w:rsidRPr="00FB5D85" w:rsidRDefault="000B3AF4" w:rsidP="00B83D29">
      <w:pPr>
        <w:spacing w:line="240" w:lineRule="auto"/>
        <w:rPr>
          <w:color w:val="000000" w:themeColor="text1"/>
        </w:rPr>
      </w:pPr>
      <w:r w:rsidRPr="00FB5D85">
        <w:rPr>
          <w:color w:val="000000" w:themeColor="text1"/>
        </w:rPr>
        <w:t>Tout médicament non utilisé ou déchet doit être éliminé conformément à la réglementation en vigueur.</w:t>
      </w:r>
    </w:p>
    <w:p w14:paraId="22F7274B" w14:textId="77777777" w:rsidR="00B83D29" w:rsidRPr="00FB5D85" w:rsidRDefault="00B83D29" w:rsidP="00B83D29">
      <w:pPr>
        <w:spacing w:line="240" w:lineRule="auto"/>
        <w:rPr>
          <w:noProof/>
          <w:color w:val="000000" w:themeColor="text1"/>
          <w:szCs w:val="22"/>
        </w:rPr>
      </w:pPr>
    </w:p>
    <w:p w14:paraId="22F7274C" w14:textId="77777777" w:rsidR="00B83D29" w:rsidRPr="00FB5D85" w:rsidRDefault="00B83D29" w:rsidP="00B83D29">
      <w:pPr>
        <w:spacing w:line="240" w:lineRule="auto"/>
        <w:rPr>
          <w:noProof/>
          <w:color w:val="000000" w:themeColor="text1"/>
          <w:szCs w:val="22"/>
        </w:rPr>
      </w:pPr>
    </w:p>
    <w:p w14:paraId="22F7274D" w14:textId="77777777" w:rsidR="00B83D29" w:rsidRPr="00FB5D85" w:rsidRDefault="000B3AF4" w:rsidP="00F23125">
      <w:pPr>
        <w:pStyle w:val="Style9"/>
      </w:pPr>
      <w:r w:rsidRPr="00FB5D85">
        <w:t>NOM ET ADRESSE DU TITULAIRE DE L’AUTORISATION DE MISE SUR LE MARCHÉ</w:t>
      </w:r>
    </w:p>
    <w:p w14:paraId="22F7274E" w14:textId="77777777" w:rsidR="00B83D29" w:rsidRPr="00FB5D85" w:rsidRDefault="00B83D29" w:rsidP="00B83D29">
      <w:pPr>
        <w:spacing w:line="240" w:lineRule="auto"/>
        <w:rPr>
          <w:noProof/>
          <w:color w:val="000000" w:themeColor="text1"/>
          <w:szCs w:val="22"/>
        </w:rPr>
      </w:pPr>
    </w:p>
    <w:p w14:paraId="0836ADF3"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Tetris Pharma B.V</w:t>
      </w:r>
    </w:p>
    <w:p w14:paraId="2D1257F7" w14:textId="37612C09"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Bargelaan 200</w:t>
      </w:r>
    </w:p>
    <w:p w14:paraId="7E44FF67" w14:textId="77777777" w:rsidR="0059161C" w:rsidRPr="00682324" w:rsidRDefault="0059161C" w:rsidP="0059161C">
      <w:pPr>
        <w:tabs>
          <w:tab w:val="clear" w:pos="567"/>
        </w:tabs>
        <w:spacing w:line="240" w:lineRule="auto"/>
        <w:rPr>
          <w:rFonts w:eastAsiaTheme="minorHAnsi"/>
          <w:szCs w:val="22"/>
          <w:lang w:val="nl-NL"/>
        </w:rPr>
      </w:pPr>
      <w:r w:rsidRPr="00682324">
        <w:rPr>
          <w:rFonts w:eastAsiaTheme="minorHAnsi"/>
          <w:szCs w:val="22"/>
          <w:lang w:val="nl-NL"/>
        </w:rPr>
        <w:t>Element Offices</w:t>
      </w:r>
    </w:p>
    <w:p w14:paraId="33C55B20"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2333 CW Leiden</w:t>
      </w:r>
    </w:p>
    <w:p w14:paraId="22F72754" w14:textId="6BABD004" w:rsidR="00B83D29" w:rsidRPr="00FB5D85" w:rsidRDefault="000B3AF4" w:rsidP="00B83D29">
      <w:pPr>
        <w:spacing w:line="240" w:lineRule="auto"/>
        <w:rPr>
          <w:noProof/>
          <w:color w:val="000000" w:themeColor="text1"/>
          <w:szCs w:val="22"/>
        </w:rPr>
      </w:pPr>
      <w:r w:rsidRPr="00682324">
        <w:rPr>
          <w:rFonts w:eastAsiaTheme="minorHAnsi"/>
          <w:szCs w:val="22"/>
          <w:lang w:val="nl-NL"/>
        </w:rPr>
        <w:t>Pays-Bas</w:t>
      </w:r>
    </w:p>
    <w:p w14:paraId="22F72755" w14:textId="77777777" w:rsidR="00B83D29" w:rsidRPr="00FB5D85" w:rsidRDefault="00B83D29" w:rsidP="00B83D29">
      <w:pPr>
        <w:spacing w:line="240" w:lineRule="auto"/>
        <w:rPr>
          <w:noProof/>
          <w:color w:val="000000" w:themeColor="text1"/>
          <w:szCs w:val="22"/>
        </w:rPr>
      </w:pPr>
    </w:p>
    <w:p w14:paraId="22F72756" w14:textId="77777777" w:rsidR="00B83D29" w:rsidRPr="00FB5D85" w:rsidRDefault="00B83D29" w:rsidP="00B83D29">
      <w:pPr>
        <w:spacing w:line="240" w:lineRule="auto"/>
        <w:rPr>
          <w:noProof/>
          <w:color w:val="000000" w:themeColor="text1"/>
          <w:szCs w:val="22"/>
        </w:rPr>
      </w:pPr>
    </w:p>
    <w:p w14:paraId="22F72757" w14:textId="77777777" w:rsidR="00B83D29" w:rsidRPr="00FB5D85" w:rsidRDefault="000B3AF4" w:rsidP="00F23125">
      <w:pPr>
        <w:pStyle w:val="Style9"/>
      </w:pPr>
      <w:r w:rsidRPr="00FB5D85">
        <w:t>NUMÉRO(S) D’AUTORISATION DE MISE SUR LE MARCHÉ</w:t>
      </w:r>
    </w:p>
    <w:p w14:paraId="22F72758" w14:textId="77777777" w:rsidR="00B83D29" w:rsidRPr="00FB5D85" w:rsidRDefault="00B83D29" w:rsidP="00B83D29">
      <w:pPr>
        <w:spacing w:line="240" w:lineRule="auto"/>
        <w:rPr>
          <w:noProof/>
          <w:color w:val="000000" w:themeColor="text1"/>
          <w:szCs w:val="22"/>
        </w:rPr>
      </w:pPr>
    </w:p>
    <w:p w14:paraId="22F72759" w14:textId="77777777" w:rsidR="00B83D29" w:rsidRPr="00FB5D85" w:rsidRDefault="000B3AF4" w:rsidP="00B83D29">
      <w:pPr>
        <w:spacing w:line="240" w:lineRule="auto"/>
        <w:rPr>
          <w:highlight w:val="lightGray"/>
        </w:rPr>
      </w:pPr>
      <w:r w:rsidRPr="00FB5D85">
        <w:rPr>
          <w:highlight w:val="lightGray"/>
        </w:rPr>
        <w:t xml:space="preserve">EU/1/20/1523/007 - </w:t>
      </w:r>
      <w:proofErr w:type="spellStart"/>
      <w:r w:rsidRPr="00FB5D85">
        <w:rPr>
          <w:highlight w:val="lightGray"/>
        </w:rPr>
        <w:t>Ogluo</w:t>
      </w:r>
      <w:proofErr w:type="spellEnd"/>
      <w:r w:rsidRPr="00FB5D85">
        <w:rPr>
          <w:highlight w:val="lightGray"/>
        </w:rPr>
        <w:t xml:space="preserve"> 1 mg, solution injectable en seringue préremplie – 1 seringue unidose</w:t>
      </w:r>
    </w:p>
    <w:p w14:paraId="22F7275A" w14:textId="77777777" w:rsidR="00B83D29" w:rsidRPr="00FB5D85" w:rsidRDefault="000B3AF4" w:rsidP="00B83D29">
      <w:pPr>
        <w:spacing w:line="240" w:lineRule="auto"/>
      </w:pPr>
      <w:r w:rsidRPr="00FB5D85">
        <w:rPr>
          <w:highlight w:val="lightGray"/>
        </w:rPr>
        <w:t xml:space="preserve">EU/1/20/1523/008 - </w:t>
      </w:r>
      <w:proofErr w:type="spellStart"/>
      <w:r w:rsidRPr="00FB5D85">
        <w:rPr>
          <w:highlight w:val="lightGray"/>
        </w:rPr>
        <w:t>Ogluo</w:t>
      </w:r>
      <w:proofErr w:type="spellEnd"/>
      <w:r w:rsidRPr="00FB5D85">
        <w:rPr>
          <w:highlight w:val="lightGray"/>
        </w:rPr>
        <w:t xml:space="preserve"> 1 mg, solution injectable en seringue préremplie – 2 seringues unidose</w:t>
      </w:r>
    </w:p>
    <w:p w14:paraId="22F7275B" w14:textId="77777777" w:rsidR="00B83D29" w:rsidRPr="00FB5D85" w:rsidRDefault="00B83D29" w:rsidP="00B83D29">
      <w:pPr>
        <w:spacing w:line="240" w:lineRule="auto"/>
        <w:rPr>
          <w:noProof/>
          <w:color w:val="000000" w:themeColor="text1"/>
          <w:szCs w:val="22"/>
        </w:rPr>
      </w:pPr>
    </w:p>
    <w:p w14:paraId="22F7275C" w14:textId="77777777" w:rsidR="00B83D29" w:rsidRPr="00FB5D85" w:rsidRDefault="00B83D29" w:rsidP="00B83D29">
      <w:pPr>
        <w:spacing w:line="240" w:lineRule="auto"/>
        <w:rPr>
          <w:noProof/>
          <w:color w:val="000000" w:themeColor="text1"/>
          <w:szCs w:val="22"/>
        </w:rPr>
      </w:pPr>
    </w:p>
    <w:p w14:paraId="22F7275D" w14:textId="77777777" w:rsidR="00B83D29" w:rsidRPr="00FB5D85" w:rsidRDefault="000B3AF4" w:rsidP="00F23125">
      <w:pPr>
        <w:pStyle w:val="Style9"/>
      </w:pPr>
      <w:r w:rsidRPr="00FB5D85">
        <w:t>NUMÉRO DU LOT</w:t>
      </w:r>
    </w:p>
    <w:p w14:paraId="22F7275E" w14:textId="77777777" w:rsidR="00B83D29" w:rsidRPr="00FB5D85" w:rsidRDefault="00B83D29" w:rsidP="00B83D29">
      <w:pPr>
        <w:spacing w:line="240" w:lineRule="auto"/>
        <w:rPr>
          <w:i/>
          <w:noProof/>
          <w:color w:val="000000" w:themeColor="text1"/>
          <w:szCs w:val="22"/>
        </w:rPr>
      </w:pPr>
    </w:p>
    <w:p w14:paraId="22F7275F" w14:textId="77777777" w:rsidR="00B83D29" w:rsidRPr="00FB5D85" w:rsidRDefault="000B3AF4" w:rsidP="00B83D29">
      <w:pPr>
        <w:spacing w:line="240" w:lineRule="auto"/>
        <w:rPr>
          <w:noProof/>
          <w:color w:val="000000" w:themeColor="text1"/>
          <w:szCs w:val="22"/>
        </w:rPr>
      </w:pPr>
      <w:r w:rsidRPr="00FB5D85">
        <w:rPr>
          <w:color w:val="000000" w:themeColor="text1"/>
          <w:szCs w:val="22"/>
        </w:rPr>
        <w:t>Lot</w:t>
      </w:r>
    </w:p>
    <w:p w14:paraId="22F72760" w14:textId="77777777" w:rsidR="00B83D29" w:rsidRPr="00FB5D85" w:rsidRDefault="00B83D29" w:rsidP="00B83D29">
      <w:pPr>
        <w:spacing w:line="240" w:lineRule="auto"/>
        <w:rPr>
          <w:noProof/>
          <w:color w:val="000000" w:themeColor="text1"/>
          <w:szCs w:val="22"/>
        </w:rPr>
      </w:pPr>
    </w:p>
    <w:p w14:paraId="22F72761" w14:textId="77777777" w:rsidR="00B83D29" w:rsidRPr="00FB5D85" w:rsidRDefault="00B83D29" w:rsidP="00B83D29">
      <w:pPr>
        <w:spacing w:line="240" w:lineRule="auto"/>
        <w:rPr>
          <w:noProof/>
          <w:color w:val="000000" w:themeColor="text1"/>
          <w:szCs w:val="22"/>
        </w:rPr>
      </w:pPr>
    </w:p>
    <w:p w14:paraId="22F72762" w14:textId="77777777" w:rsidR="00B83D29" w:rsidRPr="00FB5D85" w:rsidRDefault="000B3AF4" w:rsidP="00F23125">
      <w:pPr>
        <w:pStyle w:val="Style9"/>
      </w:pPr>
      <w:r w:rsidRPr="00FB5D85">
        <w:t>CONDITIONS DE PRESCRIPTION ET DE DÉLIVRANCE</w:t>
      </w:r>
    </w:p>
    <w:p w14:paraId="22F72763" w14:textId="77777777" w:rsidR="00B83D29" w:rsidRPr="00FB5D85" w:rsidRDefault="00B83D29" w:rsidP="00B83D29">
      <w:pPr>
        <w:spacing w:line="240" w:lineRule="auto"/>
        <w:rPr>
          <w:noProof/>
          <w:color w:val="000000" w:themeColor="text1"/>
          <w:szCs w:val="22"/>
        </w:rPr>
      </w:pPr>
    </w:p>
    <w:p w14:paraId="22F72764" w14:textId="77777777" w:rsidR="00B83D29" w:rsidRPr="00FB5D85" w:rsidRDefault="00B83D29" w:rsidP="00B83D29">
      <w:pPr>
        <w:spacing w:line="240" w:lineRule="auto"/>
        <w:rPr>
          <w:noProof/>
          <w:color w:val="000000" w:themeColor="text1"/>
          <w:szCs w:val="22"/>
        </w:rPr>
      </w:pPr>
    </w:p>
    <w:p w14:paraId="22F72765" w14:textId="77777777" w:rsidR="00B83D29" w:rsidRPr="00FB5D85" w:rsidRDefault="000B3AF4" w:rsidP="00F23125">
      <w:pPr>
        <w:pStyle w:val="Style9"/>
      </w:pPr>
      <w:r w:rsidRPr="00FB5D85">
        <w:t>INDICATIONS D’UTILISATION</w:t>
      </w:r>
    </w:p>
    <w:p w14:paraId="22F72766" w14:textId="77777777" w:rsidR="00B83D29" w:rsidRPr="00FB5D85" w:rsidRDefault="00B83D29" w:rsidP="000163ED">
      <w:pPr>
        <w:keepNext/>
        <w:spacing w:line="240" w:lineRule="auto"/>
        <w:rPr>
          <w:noProof/>
          <w:color w:val="000000" w:themeColor="text1"/>
          <w:szCs w:val="22"/>
        </w:rPr>
      </w:pPr>
    </w:p>
    <w:p w14:paraId="22F72767" w14:textId="77777777" w:rsidR="00B83D29" w:rsidRPr="00FB5D85" w:rsidRDefault="00B83D29" w:rsidP="00B83D29">
      <w:pPr>
        <w:spacing w:line="240" w:lineRule="auto"/>
        <w:rPr>
          <w:noProof/>
          <w:color w:val="000000" w:themeColor="text1"/>
          <w:szCs w:val="22"/>
        </w:rPr>
      </w:pPr>
    </w:p>
    <w:p w14:paraId="22F72768" w14:textId="77777777" w:rsidR="00B83D29" w:rsidRPr="00FB5D85" w:rsidRDefault="000B3AF4" w:rsidP="00F23125">
      <w:pPr>
        <w:pStyle w:val="Style9"/>
      </w:pPr>
      <w:r w:rsidRPr="00FB5D85">
        <w:t>INFORMATIONS EN BRAILLE</w:t>
      </w:r>
    </w:p>
    <w:p w14:paraId="22F72769" w14:textId="77777777" w:rsidR="00B83D29" w:rsidRPr="00FB5D85" w:rsidRDefault="00B83D29" w:rsidP="00B83D29">
      <w:pPr>
        <w:spacing w:line="240" w:lineRule="auto"/>
        <w:rPr>
          <w:noProof/>
          <w:color w:val="000000" w:themeColor="text1"/>
          <w:szCs w:val="22"/>
        </w:rPr>
      </w:pPr>
    </w:p>
    <w:p w14:paraId="22F7276A" w14:textId="77777777" w:rsidR="00B83D29" w:rsidRPr="00FB5D85" w:rsidRDefault="000B3AF4" w:rsidP="00B83D29">
      <w:pPr>
        <w:spacing w:line="240" w:lineRule="auto"/>
        <w:rPr>
          <w:noProof/>
          <w:color w:val="000000" w:themeColor="text1"/>
          <w:szCs w:val="22"/>
        </w:rPr>
      </w:pPr>
      <w:proofErr w:type="spellStart"/>
      <w:r w:rsidRPr="00FB5D85">
        <w:rPr>
          <w:color w:val="000000" w:themeColor="text1"/>
          <w:szCs w:val="22"/>
        </w:rPr>
        <w:t>Ogluo</w:t>
      </w:r>
      <w:proofErr w:type="spellEnd"/>
      <w:r w:rsidRPr="00FB5D85">
        <w:rPr>
          <w:color w:val="000000" w:themeColor="text1"/>
          <w:szCs w:val="22"/>
        </w:rPr>
        <w:t xml:space="preserve"> 1 mg</w:t>
      </w:r>
    </w:p>
    <w:p w14:paraId="22F7276B" w14:textId="77777777" w:rsidR="00B83D29" w:rsidRPr="00FB5D85" w:rsidRDefault="00B83D29" w:rsidP="00B83D29">
      <w:pPr>
        <w:spacing w:line="240" w:lineRule="auto"/>
        <w:rPr>
          <w:noProof/>
          <w:color w:val="000000" w:themeColor="text1"/>
          <w:szCs w:val="22"/>
          <w:shd w:val="clear" w:color="auto" w:fill="CCCCCC"/>
        </w:rPr>
      </w:pPr>
    </w:p>
    <w:p w14:paraId="22F7276C" w14:textId="77777777" w:rsidR="00B83D29" w:rsidRPr="00FB5D85" w:rsidRDefault="000B3AF4" w:rsidP="00F23125">
      <w:pPr>
        <w:pStyle w:val="Style9"/>
      </w:pPr>
      <w:r w:rsidRPr="00FB5D85">
        <w:t>IDENTIFIANT UNIQUE - CODE-BARRES 2D</w:t>
      </w:r>
    </w:p>
    <w:p w14:paraId="22F7276D" w14:textId="77777777" w:rsidR="00B83D29" w:rsidRPr="00FB5D85" w:rsidRDefault="00B83D29" w:rsidP="00B83D29">
      <w:pPr>
        <w:tabs>
          <w:tab w:val="clear" w:pos="567"/>
        </w:tabs>
        <w:spacing w:line="240" w:lineRule="auto"/>
        <w:rPr>
          <w:noProof/>
          <w:color w:val="000000" w:themeColor="text1"/>
        </w:rPr>
      </w:pPr>
    </w:p>
    <w:p w14:paraId="22F7276E" w14:textId="77777777" w:rsidR="00B83D29" w:rsidRPr="00FB5D85" w:rsidRDefault="000B3AF4" w:rsidP="00B83D29">
      <w:pPr>
        <w:spacing w:line="240" w:lineRule="auto"/>
      </w:pPr>
      <w:proofErr w:type="gramStart"/>
      <w:r w:rsidRPr="00FB5D85">
        <w:rPr>
          <w:highlight w:val="lightGray"/>
        </w:rPr>
        <w:t>code</w:t>
      </w:r>
      <w:proofErr w:type="gramEnd"/>
      <w:r w:rsidRPr="00FB5D85">
        <w:rPr>
          <w:highlight w:val="lightGray"/>
        </w:rPr>
        <w:t>-barres 2D portant l’identifiant unique inclus.</w:t>
      </w:r>
    </w:p>
    <w:p w14:paraId="22F7276F" w14:textId="77777777" w:rsidR="00B83D29" w:rsidRPr="00FB5D85" w:rsidRDefault="00B83D29" w:rsidP="00B83D29">
      <w:pPr>
        <w:tabs>
          <w:tab w:val="clear" w:pos="567"/>
        </w:tabs>
        <w:spacing w:line="240" w:lineRule="auto"/>
        <w:rPr>
          <w:noProof/>
          <w:color w:val="000000" w:themeColor="text1"/>
          <w:szCs w:val="22"/>
        </w:rPr>
      </w:pPr>
    </w:p>
    <w:p w14:paraId="22F72770" w14:textId="1A51206B" w:rsidR="00682324" w:rsidRDefault="00682324">
      <w:pPr>
        <w:tabs>
          <w:tab w:val="clear" w:pos="567"/>
        </w:tabs>
        <w:spacing w:line="240" w:lineRule="auto"/>
        <w:rPr>
          <w:noProof/>
          <w:color w:val="000000" w:themeColor="text1"/>
        </w:rPr>
      </w:pPr>
      <w:r>
        <w:rPr>
          <w:noProof/>
          <w:color w:val="000000" w:themeColor="text1"/>
        </w:rPr>
        <w:br w:type="page"/>
      </w:r>
    </w:p>
    <w:p w14:paraId="35555E12" w14:textId="77777777" w:rsidR="00B83D29" w:rsidRPr="00FB5D85" w:rsidRDefault="00B83D29" w:rsidP="00B83D29">
      <w:pPr>
        <w:tabs>
          <w:tab w:val="clear" w:pos="567"/>
        </w:tabs>
        <w:spacing w:line="240" w:lineRule="auto"/>
        <w:rPr>
          <w:noProof/>
          <w:color w:val="000000" w:themeColor="text1"/>
        </w:rPr>
      </w:pPr>
    </w:p>
    <w:p w14:paraId="22F72771" w14:textId="77777777" w:rsidR="00B83D29" w:rsidRPr="00FB5D85" w:rsidRDefault="000B3AF4" w:rsidP="00F23125">
      <w:pPr>
        <w:pStyle w:val="Style9"/>
      </w:pPr>
      <w:r w:rsidRPr="00FB5D85">
        <w:t>IDENTIFIANT UNIQUE - DONNÉES LISIBLES PAR LES HUMAINS</w:t>
      </w:r>
    </w:p>
    <w:p w14:paraId="22F72772" w14:textId="77777777" w:rsidR="00B83D29" w:rsidRPr="00FB5D85" w:rsidRDefault="00B83D29" w:rsidP="00B83D29">
      <w:pPr>
        <w:tabs>
          <w:tab w:val="clear" w:pos="567"/>
        </w:tabs>
        <w:spacing w:line="240" w:lineRule="auto"/>
        <w:rPr>
          <w:noProof/>
          <w:color w:val="000000" w:themeColor="text1"/>
        </w:rPr>
      </w:pPr>
    </w:p>
    <w:p w14:paraId="22F72773" w14:textId="77777777" w:rsidR="00B83D29" w:rsidRPr="00FB5D85" w:rsidRDefault="000B3AF4" w:rsidP="00B83D29">
      <w:pPr>
        <w:rPr>
          <w:color w:val="000000" w:themeColor="text1"/>
          <w:szCs w:val="22"/>
        </w:rPr>
      </w:pPr>
      <w:r w:rsidRPr="00FB5D85">
        <w:rPr>
          <w:color w:val="000000" w:themeColor="text1"/>
          <w:szCs w:val="22"/>
        </w:rPr>
        <w:t>PC</w:t>
      </w:r>
    </w:p>
    <w:p w14:paraId="22F72774" w14:textId="77777777" w:rsidR="00B83D29" w:rsidRPr="00FB5D85" w:rsidRDefault="000B3AF4" w:rsidP="00B83D29">
      <w:pPr>
        <w:rPr>
          <w:color w:val="000000" w:themeColor="text1"/>
          <w:szCs w:val="22"/>
        </w:rPr>
      </w:pPr>
      <w:r w:rsidRPr="00FB5D85">
        <w:rPr>
          <w:color w:val="000000" w:themeColor="text1"/>
          <w:szCs w:val="22"/>
        </w:rPr>
        <w:t>SN</w:t>
      </w:r>
    </w:p>
    <w:p w14:paraId="22F72775" w14:textId="77777777" w:rsidR="00213B89" w:rsidRDefault="000B3AF4" w:rsidP="003E1F04">
      <w:pPr>
        <w:rPr>
          <w:color w:val="000000" w:themeColor="text1"/>
          <w:szCs w:val="22"/>
        </w:rPr>
      </w:pPr>
      <w:r w:rsidRPr="00FB5D85">
        <w:rPr>
          <w:color w:val="000000" w:themeColor="text1"/>
          <w:szCs w:val="22"/>
        </w:rPr>
        <w:t>NN</w:t>
      </w:r>
    </w:p>
    <w:p w14:paraId="22F72776" w14:textId="77777777" w:rsidR="00213B89" w:rsidRPr="00FB5D85" w:rsidRDefault="00213B89" w:rsidP="003E1F04">
      <w:pPr>
        <w:rPr>
          <w:color w:val="000000" w:themeColor="text1"/>
          <w:szCs w:val="22"/>
        </w:rPr>
      </w:pPr>
    </w:p>
    <w:p w14:paraId="22F72777" w14:textId="77777777" w:rsidR="00B83D29" w:rsidRPr="00FB5D85" w:rsidRDefault="000B3AF4" w:rsidP="00384416">
      <w:pPr>
        <w:pageBreakBefore/>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FB5D85">
        <w:rPr>
          <w:b/>
          <w:color w:val="000000" w:themeColor="text1"/>
          <w:szCs w:val="22"/>
        </w:rPr>
        <w:lastRenderedPageBreak/>
        <w:t>MENTIONS DEVANT FIGURER SUR L’EMBALLAGE EXTÉRIEUR</w:t>
      </w:r>
    </w:p>
    <w:p w14:paraId="22F72778" w14:textId="77777777" w:rsidR="00B83D29" w:rsidRPr="00FB5D85" w:rsidRDefault="000B3AF4" w:rsidP="00B83D29">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FB5D85">
        <w:rPr>
          <w:b/>
          <w:color w:val="000000" w:themeColor="text1"/>
          <w:szCs w:val="22"/>
        </w:rPr>
        <w:t>SACHET PLASTIQUE - SERINGUE PRÉREMPLIE (1 MG)</w:t>
      </w:r>
    </w:p>
    <w:p w14:paraId="22F72779" w14:textId="77777777" w:rsidR="00B83D29" w:rsidRPr="00FB5D85" w:rsidRDefault="00B83D29" w:rsidP="00B83D29">
      <w:pPr>
        <w:spacing w:line="240" w:lineRule="auto"/>
        <w:rPr>
          <w:color w:val="000000" w:themeColor="text1"/>
        </w:rPr>
      </w:pPr>
    </w:p>
    <w:p w14:paraId="22F7277A" w14:textId="77777777" w:rsidR="00B83D29" w:rsidRPr="00FB5D85" w:rsidRDefault="00B83D29" w:rsidP="00B83D29">
      <w:pPr>
        <w:spacing w:line="240" w:lineRule="auto"/>
        <w:rPr>
          <w:noProof/>
          <w:color w:val="000000" w:themeColor="text1"/>
          <w:szCs w:val="22"/>
        </w:rPr>
      </w:pPr>
    </w:p>
    <w:p w14:paraId="22F7277B" w14:textId="77777777" w:rsidR="00B83D29" w:rsidRPr="00FB5D85" w:rsidRDefault="000B3AF4" w:rsidP="00F23125">
      <w:pPr>
        <w:pStyle w:val="Style9"/>
        <w:numPr>
          <w:ilvl w:val="0"/>
          <w:numId w:val="31"/>
        </w:numPr>
        <w:ind w:left="567" w:hanging="567"/>
      </w:pPr>
      <w:r w:rsidRPr="00FB5D85">
        <w:t>DÉNOMINATION DU MÉDICAMENT</w:t>
      </w:r>
    </w:p>
    <w:p w14:paraId="22F7277C" w14:textId="77777777" w:rsidR="00B83D29" w:rsidRPr="00FB5D85" w:rsidRDefault="00B83D29" w:rsidP="00B83D29">
      <w:pPr>
        <w:spacing w:line="240" w:lineRule="auto"/>
        <w:rPr>
          <w:noProof/>
          <w:color w:val="000000" w:themeColor="text1"/>
          <w:szCs w:val="22"/>
        </w:rPr>
      </w:pPr>
    </w:p>
    <w:p w14:paraId="22F7277D" w14:textId="77777777" w:rsidR="00B83D29" w:rsidRPr="00FB5D85" w:rsidRDefault="000B3AF4" w:rsidP="00B83D29">
      <w:pPr>
        <w:spacing w:line="240" w:lineRule="auto"/>
        <w:rPr>
          <w:noProof/>
          <w:color w:val="000000" w:themeColor="text1"/>
          <w:szCs w:val="22"/>
        </w:rPr>
      </w:pPr>
      <w:proofErr w:type="spellStart"/>
      <w:r w:rsidRPr="00FB5D85">
        <w:rPr>
          <w:color w:val="000000" w:themeColor="text1"/>
          <w:szCs w:val="22"/>
        </w:rPr>
        <w:t>Ogluo</w:t>
      </w:r>
      <w:proofErr w:type="spellEnd"/>
      <w:r w:rsidRPr="00FB5D85">
        <w:rPr>
          <w:color w:val="000000" w:themeColor="text1"/>
          <w:szCs w:val="22"/>
        </w:rPr>
        <w:t xml:space="preserve"> 1 mg, solution injectable en seringue préremplie</w:t>
      </w:r>
    </w:p>
    <w:p w14:paraId="22F7277E" w14:textId="77777777" w:rsidR="00B83D29" w:rsidRPr="00FB5D85" w:rsidRDefault="000B3AF4" w:rsidP="00B83D29">
      <w:pPr>
        <w:spacing w:line="240" w:lineRule="auto"/>
        <w:rPr>
          <w:b/>
          <w:color w:val="000000" w:themeColor="text1"/>
          <w:szCs w:val="22"/>
        </w:rPr>
      </w:pPr>
      <w:proofErr w:type="gramStart"/>
      <w:r w:rsidRPr="00FB5D85">
        <w:rPr>
          <w:color w:val="000000" w:themeColor="text1"/>
          <w:szCs w:val="22"/>
        </w:rPr>
        <w:t>glucagon</w:t>
      </w:r>
      <w:proofErr w:type="gramEnd"/>
    </w:p>
    <w:p w14:paraId="22F7277F" w14:textId="77777777" w:rsidR="00B83D29" w:rsidRPr="00FB5D85" w:rsidRDefault="00B83D29" w:rsidP="00B83D29">
      <w:pPr>
        <w:spacing w:line="240" w:lineRule="auto"/>
        <w:rPr>
          <w:noProof/>
          <w:color w:val="000000" w:themeColor="text1"/>
          <w:szCs w:val="22"/>
        </w:rPr>
      </w:pPr>
    </w:p>
    <w:p w14:paraId="22F72780" w14:textId="77777777" w:rsidR="00B83D29" w:rsidRPr="00FB5D85" w:rsidRDefault="00B83D29" w:rsidP="00B83D29">
      <w:pPr>
        <w:spacing w:line="240" w:lineRule="auto"/>
        <w:rPr>
          <w:noProof/>
          <w:color w:val="000000" w:themeColor="text1"/>
          <w:szCs w:val="22"/>
        </w:rPr>
      </w:pPr>
    </w:p>
    <w:p w14:paraId="22F72781" w14:textId="77777777" w:rsidR="00B83D29" w:rsidRPr="00FB5D85" w:rsidRDefault="000B3AF4" w:rsidP="00F23125">
      <w:pPr>
        <w:pStyle w:val="Style9"/>
      </w:pPr>
      <w:r w:rsidRPr="00FB5D85">
        <w:t>COMPOSITION EN SUBSTANCE(S) ACTIVE(S)</w:t>
      </w:r>
    </w:p>
    <w:p w14:paraId="22F72782" w14:textId="77777777" w:rsidR="00B83D29" w:rsidRPr="00FB5D85" w:rsidRDefault="00B83D29" w:rsidP="00B83D29">
      <w:pPr>
        <w:spacing w:line="240" w:lineRule="auto"/>
        <w:rPr>
          <w:noProof/>
          <w:color w:val="000000" w:themeColor="text1"/>
          <w:szCs w:val="22"/>
        </w:rPr>
      </w:pPr>
    </w:p>
    <w:p w14:paraId="22F72783" w14:textId="77777777" w:rsidR="00B83D29" w:rsidRPr="00FB5D85" w:rsidRDefault="000B3AF4" w:rsidP="00B83D29">
      <w:pPr>
        <w:spacing w:line="240" w:lineRule="auto"/>
        <w:rPr>
          <w:noProof/>
          <w:color w:val="000000" w:themeColor="text1"/>
          <w:szCs w:val="22"/>
        </w:rPr>
      </w:pPr>
      <w:r w:rsidRPr="00FB5D85">
        <w:rPr>
          <w:color w:val="000000" w:themeColor="text1"/>
          <w:szCs w:val="22"/>
        </w:rPr>
        <w:t>Chaque seringue préremplie contient 1 mg de glucagon dans 0,2 ml de solution.</w:t>
      </w:r>
    </w:p>
    <w:p w14:paraId="22F72784" w14:textId="77777777" w:rsidR="00B83D29" w:rsidRPr="00FB5D85" w:rsidRDefault="00B83D29" w:rsidP="00B83D29">
      <w:pPr>
        <w:spacing w:line="240" w:lineRule="auto"/>
        <w:rPr>
          <w:noProof/>
          <w:color w:val="000000" w:themeColor="text1"/>
          <w:szCs w:val="22"/>
        </w:rPr>
      </w:pPr>
    </w:p>
    <w:p w14:paraId="22F72785" w14:textId="77777777" w:rsidR="00B83D29" w:rsidRPr="00FB5D85" w:rsidRDefault="00B83D29" w:rsidP="00B83D29">
      <w:pPr>
        <w:spacing w:line="240" w:lineRule="auto"/>
        <w:rPr>
          <w:noProof/>
          <w:color w:val="000000" w:themeColor="text1"/>
          <w:szCs w:val="22"/>
        </w:rPr>
      </w:pPr>
    </w:p>
    <w:p w14:paraId="22F72786" w14:textId="77777777" w:rsidR="00B83D29" w:rsidRPr="00FB5D85" w:rsidRDefault="000B3AF4" w:rsidP="00F23125">
      <w:pPr>
        <w:pStyle w:val="Style9"/>
      </w:pPr>
      <w:r w:rsidRPr="00FB5D85">
        <w:t>LISTE DES EXCIPIENTS</w:t>
      </w:r>
    </w:p>
    <w:p w14:paraId="22F72787" w14:textId="77777777" w:rsidR="00B83D29" w:rsidRPr="00FB5D85" w:rsidRDefault="00B83D29" w:rsidP="00B83D29">
      <w:pPr>
        <w:spacing w:line="240" w:lineRule="auto"/>
        <w:rPr>
          <w:noProof/>
          <w:color w:val="000000" w:themeColor="text1"/>
          <w:szCs w:val="22"/>
        </w:rPr>
      </w:pPr>
    </w:p>
    <w:p w14:paraId="22F72788" w14:textId="77777777" w:rsidR="00B83D29" w:rsidRPr="00FB5D85" w:rsidRDefault="000B3AF4" w:rsidP="00B83D29">
      <w:pPr>
        <w:spacing w:line="240" w:lineRule="auto"/>
        <w:rPr>
          <w:noProof/>
          <w:color w:val="000000" w:themeColor="text1"/>
          <w:szCs w:val="22"/>
        </w:rPr>
      </w:pPr>
      <w:r w:rsidRPr="00FB5D85">
        <w:rPr>
          <w:color w:val="000000" w:themeColor="text1"/>
          <w:szCs w:val="22"/>
        </w:rPr>
        <w:t xml:space="preserve">Contient également du </w:t>
      </w:r>
      <w:proofErr w:type="spellStart"/>
      <w:r w:rsidRPr="00FB5D85">
        <w:rPr>
          <w:color w:val="000000" w:themeColor="text1"/>
          <w:szCs w:val="22"/>
        </w:rPr>
        <w:t>dihydrate</w:t>
      </w:r>
      <w:proofErr w:type="spellEnd"/>
      <w:r w:rsidRPr="00FB5D85">
        <w:rPr>
          <w:color w:val="000000" w:themeColor="text1"/>
          <w:szCs w:val="22"/>
        </w:rPr>
        <w:t xml:space="preserve"> de tréhalose, du </w:t>
      </w:r>
      <w:proofErr w:type="spellStart"/>
      <w:r w:rsidRPr="00FB5D85">
        <w:rPr>
          <w:color w:val="000000" w:themeColor="text1"/>
          <w:szCs w:val="22"/>
        </w:rPr>
        <w:t>diméthylsulfoxyde</w:t>
      </w:r>
      <w:proofErr w:type="spellEnd"/>
      <w:r w:rsidRPr="00FB5D85">
        <w:rPr>
          <w:color w:val="000000" w:themeColor="text1"/>
          <w:szCs w:val="22"/>
        </w:rPr>
        <w:t xml:space="preserve"> (DMSO), de l’acide sulfurique et de l’eau pour préparations injectables. Consulter la notice pour plus de détails.</w:t>
      </w:r>
    </w:p>
    <w:p w14:paraId="22F72789" w14:textId="77777777" w:rsidR="00B83D29" w:rsidRPr="00FB5D85" w:rsidRDefault="00B83D29" w:rsidP="00B83D29">
      <w:pPr>
        <w:spacing w:line="240" w:lineRule="auto"/>
        <w:rPr>
          <w:noProof/>
          <w:color w:val="000000" w:themeColor="text1"/>
          <w:szCs w:val="22"/>
        </w:rPr>
      </w:pPr>
    </w:p>
    <w:p w14:paraId="22F7278A" w14:textId="77777777" w:rsidR="00B83D29" w:rsidRPr="00FB5D85" w:rsidRDefault="00B83D29" w:rsidP="00B83D29">
      <w:pPr>
        <w:spacing w:line="240" w:lineRule="auto"/>
        <w:rPr>
          <w:noProof/>
          <w:color w:val="000000" w:themeColor="text1"/>
          <w:szCs w:val="22"/>
        </w:rPr>
      </w:pPr>
    </w:p>
    <w:p w14:paraId="22F7278B" w14:textId="77777777" w:rsidR="00B83D29" w:rsidRPr="00FB5D85" w:rsidRDefault="000B3AF4" w:rsidP="00F23125">
      <w:pPr>
        <w:pStyle w:val="Style9"/>
      </w:pPr>
      <w:r w:rsidRPr="00FB5D85">
        <w:t>FORME PHARMACEUTIQUE ET CONTENU</w:t>
      </w:r>
    </w:p>
    <w:p w14:paraId="22F7278C" w14:textId="77777777" w:rsidR="00B83D29" w:rsidRPr="00FB5D85" w:rsidRDefault="00B83D29" w:rsidP="00B83D29">
      <w:pPr>
        <w:spacing w:line="240" w:lineRule="auto"/>
        <w:rPr>
          <w:noProof/>
          <w:color w:val="000000" w:themeColor="text1"/>
          <w:szCs w:val="22"/>
        </w:rPr>
      </w:pPr>
    </w:p>
    <w:p w14:paraId="22F7278D" w14:textId="77777777" w:rsidR="00B83D29" w:rsidRPr="00FB5D85" w:rsidRDefault="000B3AF4" w:rsidP="00B83D29">
      <w:pPr>
        <w:spacing w:line="240" w:lineRule="auto"/>
        <w:rPr>
          <w:noProof/>
          <w:color w:val="000000" w:themeColor="text1"/>
          <w:szCs w:val="22"/>
        </w:rPr>
      </w:pPr>
      <w:r w:rsidRPr="00FB5D85">
        <w:rPr>
          <w:color w:val="000000" w:themeColor="text1"/>
          <w:szCs w:val="22"/>
          <w:highlight w:val="lightGray"/>
        </w:rPr>
        <w:t>Solution injectable</w:t>
      </w:r>
    </w:p>
    <w:p w14:paraId="22F7278E" w14:textId="77777777" w:rsidR="00B83D29" w:rsidRPr="00FB5D85" w:rsidRDefault="00B83D29" w:rsidP="00B83D29">
      <w:pPr>
        <w:spacing w:line="240" w:lineRule="auto"/>
        <w:rPr>
          <w:noProof/>
          <w:color w:val="000000" w:themeColor="text1"/>
          <w:szCs w:val="22"/>
          <w:highlight w:val="yellow"/>
        </w:rPr>
      </w:pPr>
    </w:p>
    <w:p w14:paraId="22F7278F" w14:textId="77777777" w:rsidR="00B83D29" w:rsidRDefault="000B3AF4" w:rsidP="00B83D29">
      <w:pPr>
        <w:spacing w:line="240" w:lineRule="auto"/>
        <w:rPr>
          <w:color w:val="000000" w:themeColor="text1"/>
          <w:szCs w:val="22"/>
        </w:rPr>
      </w:pPr>
      <w:r w:rsidRPr="00FB5D85">
        <w:rPr>
          <w:color w:val="000000" w:themeColor="text1"/>
          <w:szCs w:val="22"/>
        </w:rPr>
        <w:t>1 seringue unidose préremplie</w:t>
      </w:r>
    </w:p>
    <w:p w14:paraId="22F72790" w14:textId="77777777" w:rsidR="00213B89" w:rsidRPr="00FB5D85" w:rsidRDefault="000B3AF4" w:rsidP="00B83D29">
      <w:pPr>
        <w:spacing w:line="240" w:lineRule="auto"/>
        <w:rPr>
          <w:noProof/>
          <w:color w:val="000000" w:themeColor="text1"/>
          <w:szCs w:val="22"/>
        </w:rPr>
      </w:pPr>
      <w:r>
        <w:rPr>
          <w:color w:val="000000" w:themeColor="text1"/>
          <w:szCs w:val="22"/>
        </w:rPr>
        <w:t>2</w:t>
      </w:r>
      <w:r w:rsidRPr="00FB5D85">
        <w:rPr>
          <w:color w:val="000000" w:themeColor="text1"/>
          <w:szCs w:val="22"/>
        </w:rPr>
        <w:t xml:space="preserve"> seringue</w:t>
      </w:r>
      <w:r>
        <w:rPr>
          <w:color w:val="000000" w:themeColor="text1"/>
          <w:szCs w:val="22"/>
        </w:rPr>
        <w:t>s</w:t>
      </w:r>
      <w:r w:rsidRPr="00FB5D85">
        <w:rPr>
          <w:color w:val="000000" w:themeColor="text1"/>
          <w:szCs w:val="22"/>
        </w:rPr>
        <w:t xml:space="preserve"> unidose préremplie</w:t>
      </w:r>
      <w:r>
        <w:rPr>
          <w:color w:val="000000" w:themeColor="text1"/>
          <w:szCs w:val="22"/>
        </w:rPr>
        <w:t>s</w:t>
      </w:r>
    </w:p>
    <w:p w14:paraId="22F72791" w14:textId="77777777" w:rsidR="00B83D29" w:rsidRPr="00FB5D85" w:rsidRDefault="00B83D29" w:rsidP="00B83D29">
      <w:pPr>
        <w:spacing w:line="240" w:lineRule="auto"/>
        <w:rPr>
          <w:noProof/>
          <w:color w:val="000000" w:themeColor="text1"/>
          <w:szCs w:val="22"/>
          <w:highlight w:val="yellow"/>
        </w:rPr>
      </w:pPr>
    </w:p>
    <w:p w14:paraId="22F72792" w14:textId="77777777" w:rsidR="00B83D29" w:rsidRPr="00FB5D85" w:rsidRDefault="00B83D29" w:rsidP="00B83D29">
      <w:pPr>
        <w:spacing w:line="240" w:lineRule="auto"/>
        <w:rPr>
          <w:noProof/>
          <w:color w:val="000000" w:themeColor="text1"/>
          <w:szCs w:val="22"/>
        </w:rPr>
      </w:pPr>
    </w:p>
    <w:p w14:paraId="22F72793" w14:textId="77777777" w:rsidR="00B83D29" w:rsidRPr="00FB5D85" w:rsidRDefault="000B3AF4" w:rsidP="00F23125">
      <w:pPr>
        <w:pStyle w:val="Style9"/>
      </w:pPr>
      <w:r w:rsidRPr="00FB5D85">
        <w:t>MODE ET VOIE(S) D’ADMINISTRATION</w:t>
      </w:r>
    </w:p>
    <w:p w14:paraId="22F72794" w14:textId="77777777" w:rsidR="00B83D29" w:rsidRPr="00FB5D85" w:rsidRDefault="00B83D29" w:rsidP="00B83D29">
      <w:pPr>
        <w:spacing w:line="240" w:lineRule="auto"/>
        <w:rPr>
          <w:noProof/>
          <w:color w:val="000000" w:themeColor="text1"/>
          <w:szCs w:val="22"/>
        </w:rPr>
      </w:pPr>
    </w:p>
    <w:p w14:paraId="22F72795" w14:textId="77777777" w:rsidR="00B83D29" w:rsidRPr="00FB5D85" w:rsidRDefault="00B83D29" w:rsidP="00B83D29">
      <w:pPr>
        <w:spacing w:line="240" w:lineRule="auto"/>
        <w:rPr>
          <w:noProof/>
          <w:color w:val="000000" w:themeColor="text1"/>
          <w:szCs w:val="22"/>
        </w:rPr>
      </w:pPr>
    </w:p>
    <w:p w14:paraId="22F72796" w14:textId="77777777" w:rsidR="00AA16B2" w:rsidRPr="00FB5D85" w:rsidRDefault="000B3AF4" w:rsidP="009B23D3">
      <w:pPr>
        <w:pStyle w:val="ListParagraph"/>
        <w:numPr>
          <w:ilvl w:val="0"/>
          <w:numId w:val="13"/>
        </w:numPr>
        <w:spacing w:line="240" w:lineRule="auto"/>
        <w:rPr>
          <w:noProof/>
          <w:color w:val="000000" w:themeColor="text1"/>
          <w:szCs w:val="22"/>
        </w:rPr>
      </w:pPr>
      <w:r w:rsidRPr="00FB5D85">
        <w:rPr>
          <w:color w:val="000000" w:themeColor="text1"/>
          <w:szCs w:val="22"/>
        </w:rPr>
        <w:t>Préparer</w:t>
      </w:r>
    </w:p>
    <w:p w14:paraId="22F72797" w14:textId="77777777" w:rsidR="00AA16B2" w:rsidRPr="00FB5D85" w:rsidRDefault="000B3AF4" w:rsidP="009B23D3">
      <w:pPr>
        <w:pStyle w:val="ListParagraph"/>
        <w:numPr>
          <w:ilvl w:val="1"/>
          <w:numId w:val="13"/>
        </w:numPr>
        <w:spacing w:line="240" w:lineRule="auto"/>
        <w:rPr>
          <w:noProof/>
          <w:color w:val="000000" w:themeColor="text1"/>
          <w:szCs w:val="22"/>
        </w:rPr>
      </w:pPr>
      <w:r w:rsidRPr="00FB5D85">
        <w:rPr>
          <w:color w:val="000000" w:themeColor="text1"/>
          <w:szCs w:val="22"/>
        </w:rPr>
        <w:t>Déchirer le sachet plastique le long de la ligne pointillée. Retirer la seringue.</w:t>
      </w:r>
    </w:p>
    <w:p w14:paraId="22F72798" w14:textId="77777777" w:rsidR="00AA16B2" w:rsidRPr="00FB5D85" w:rsidRDefault="000B3AF4" w:rsidP="00AA16B2">
      <w:pPr>
        <w:spacing w:line="240" w:lineRule="auto"/>
        <w:ind w:left="1440"/>
        <w:rPr>
          <w:noProof/>
          <w:color w:val="000000" w:themeColor="text1"/>
          <w:szCs w:val="22"/>
        </w:rPr>
      </w:pPr>
      <w:r w:rsidRPr="00FB5D85">
        <w:rPr>
          <w:noProof/>
          <w:color w:val="000000" w:themeColor="text1"/>
          <w:szCs w:val="22"/>
          <w:lang w:eastAsia="fr-FR"/>
        </w:rPr>
        <mc:AlternateContent>
          <mc:Choice Requires="wps">
            <w:drawing>
              <wp:anchor distT="45720" distB="45720" distL="114300" distR="114300" simplePos="0" relativeHeight="251760640" behindDoc="0" locked="0" layoutInCell="1" allowOverlap="1" wp14:anchorId="22F72B7A" wp14:editId="22F72B7B">
                <wp:simplePos x="0" y="0"/>
                <wp:positionH relativeFrom="column">
                  <wp:posOffset>911117</wp:posOffset>
                </wp:positionH>
                <wp:positionV relativeFrom="paragraph">
                  <wp:posOffset>13754</wp:posOffset>
                </wp:positionV>
                <wp:extent cx="808355" cy="388189"/>
                <wp:effectExtent l="0" t="0" r="0" b="8255"/>
                <wp:wrapNone/>
                <wp:docPr id="2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8355" cy="388189"/>
                        </a:xfrm>
                        <a:prstGeom prst="rect">
                          <a:avLst/>
                        </a:prstGeom>
                        <a:solidFill>
                          <a:srgbClr val="FFFFFF"/>
                        </a:solidFill>
                        <a:ln w="9525">
                          <a:noFill/>
                          <a:miter lim="800000"/>
                          <a:headEnd/>
                          <a:tailEnd/>
                        </a:ln>
                      </wps:spPr>
                      <wps:txbx>
                        <w:txbxContent>
                          <w:p w14:paraId="22F72C50" w14:textId="77777777" w:rsidR="009203B6" w:rsidRDefault="000B3AF4" w:rsidP="001B79BA">
                            <w:pPr>
                              <w:tabs>
                                <w:tab w:val="clear" w:pos="567"/>
                                <w:tab w:val="left" w:pos="323"/>
                              </w:tabs>
                              <w:spacing w:line="240" w:lineRule="auto"/>
                              <w:rPr>
                                <w:sz w:val="14"/>
                              </w:rPr>
                            </w:pPr>
                            <w:r w:rsidRPr="00384416">
                              <w:rPr>
                                <w:sz w:val="14"/>
                                <w:szCs w:val="14"/>
                                <w:highlight w:val="lightGray"/>
                              </w:rPr>
                              <w:t>Déchirer le sachet plastique le long de la ligne pointillée. Retirer la seringue.</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22F72B7A" id="_x0000_s1076" type="#_x0000_t202" style="position:absolute;left:0;text-align:left;margin-left:71.75pt;margin-top:1.1pt;width:63.65pt;height:30.55pt;z-index:2517606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TqctBQIAAO0DAAAOAAAAZHJzL2Uyb0RvYy54bWysU9uO2yAQfa/Uf0C8N06ySuW14qy22aaq&#10;tL1I234AxjhGxQwdSOz06ztgO9vLW1Ue0AAzZ2bOHLZ3Q2fYWaHXYEu+Wiw5U1ZCre2x5F+/HF7l&#10;nPkgbC0MWFXyi/L8bvfyxbZ3hVpDC6ZWyAjE+qJ3JW9DcEWWedmqTvgFOGXpsQHsRKAjHrMaRU/o&#10;ncnWy+XrrAesHYJU3tPtw/jIdwm/aZQMn5rGq8BMyam2kHZMexX3bLcVxRGFa7WcyhD/UEUntKWk&#10;V6gHEQQ7of4LqtMSwUMTFhK6DJpGS5V6oG5Wyz+6eWqFU6kXIse7K03+/8HKj+cn9xlZGN7AQANM&#10;TXj3CPKbZxb2rbBHdY8IfatETYlXkbKsd76YQiPVvvARpOo/QE1DFqcACWhosIusUJ+M0GkAlyvp&#10;aghM0mW+zG82G84kPd3k+Sq/TRlEMQc79OGdgo5Fo+RIM03g4vzoQyxGFLNLzOXB6PqgjUkHPFZ7&#10;g+wsaP6HtCb039yMZX3JbzfrTUK2EOOTNDodSJ9Gd7HQuEbFRDLe2jq5BKHNaFMlxk7sREJGasJQ&#10;DUzXJd+k4MhWBfWF+EIY9Uj/h4wW8AdnPWmx5P77SaDizLy3xHkU7mzgbFSzIayk0JIHzkZzH5LA&#10;U//unmZx0Imn58xTjaSpRN+k/yjaX8/J6/mX7n4CAAD//wMAUEsDBBQABgAIAAAAIQAC53sK3wAA&#10;AAgBAAAPAAAAZHJzL2Rvd25yZXYueG1sTI8xT8MwFIR3JP6D9ZBYEHVIQopCnKqqYIClInTp5sZu&#10;HIifI9tpw7/nMZXxdKe776rVbAd20j70DgU8LBJgGluneuwE7D5f75+AhShRycGhFvCjA6zq66tK&#10;lsqd8UOfmtgxKsFQSgEmxrHkPLRGWxkWbtRI3tF5KyNJ33Hl5ZnK7cDTJCm4lT3SgpGj3hjdfjeT&#10;FbDN91tzNx1f3td55t9206b46hohbm/m9TOwqOd4CcMfPqFDTUwHN6EKbCCdZ48UFZCmwMhPlwld&#10;OQgosgx4XfH/B+pfAAAA//8DAFBLAQItABQABgAIAAAAIQC2gziS/gAAAOEBAAATAAAAAAAAAAAA&#10;AAAAAAAAAABbQ29udGVudF9UeXBlc10ueG1sUEsBAi0AFAAGAAgAAAAhADj9If/WAAAAlAEAAAsA&#10;AAAAAAAAAAAAAAAALwEAAF9yZWxzLy5yZWxzUEsBAi0AFAAGAAgAAAAhAEBOpy0FAgAA7QMAAA4A&#10;AAAAAAAAAAAAAAAALgIAAGRycy9lMm9Eb2MueG1sUEsBAi0AFAAGAAgAAAAhAALnewrfAAAACAEA&#10;AA8AAAAAAAAAAAAAAAAAXwQAAGRycy9kb3ducmV2LnhtbFBLBQYAAAAABAAEAPMAAABrBQAAAAA=&#10;" stroked="f">
                <v:textbox style="mso-fit-shape-to-text:t" inset="0,0,0,0">
                  <w:txbxContent>
                    <w:p w14:paraId="22F72C50" w14:textId="77777777" w:rsidR="009203B6" w:rsidRDefault="000B3AF4" w:rsidP="001B79BA">
                      <w:pPr>
                        <w:tabs>
                          <w:tab w:val="clear" w:pos="567"/>
                          <w:tab w:val="left" w:pos="323"/>
                        </w:tabs>
                        <w:spacing w:line="240" w:lineRule="auto"/>
                        <w:rPr>
                          <w:sz w:val="14"/>
                        </w:rPr>
                      </w:pPr>
                      <w:r w:rsidRPr="00384416">
                        <w:rPr>
                          <w:sz w:val="14"/>
                          <w:szCs w:val="14"/>
                          <w:highlight w:val="lightGray"/>
                        </w:rPr>
                        <w:t>Déchirer le sachet plastique le long de la ligne pointillée. Retirer la seringue.</w:t>
                      </w:r>
                    </w:p>
                  </w:txbxContent>
                </v:textbox>
              </v:shape>
            </w:pict>
          </mc:Fallback>
        </mc:AlternateContent>
      </w:r>
      <w:r w:rsidRPr="00FB5D85">
        <w:rPr>
          <w:noProof/>
          <w:color w:val="000000" w:themeColor="text1"/>
          <w:lang w:eastAsia="fr-FR"/>
        </w:rPr>
        <w:drawing>
          <wp:inline distT="0" distB="0" distL="0" distR="0" wp14:anchorId="22F72B7C" wp14:editId="22F72B7D">
            <wp:extent cx="808929" cy="1174750"/>
            <wp:effectExtent l="0" t="0" r="0" b="6350"/>
            <wp:docPr id="2099501669" name="Picture 2099501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772223" name=""/>
                    <pic:cNvPicPr/>
                  </pic:nvPicPr>
                  <pic:blipFill>
                    <a:blip r:embed="rId18"/>
                    <a:stretch>
                      <a:fillRect/>
                    </a:stretch>
                  </pic:blipFill>
                  <pic:spPr>
                    <a:xfrm>
                      <a:off x="0" y="0"/>
                      <a:ext cx="812714" cy="1180246"/>
                    </a:xfrm>
                    <a:prstGeom prst="rect">
                      <a:avLst/>
                    </a:prstGeom>
                  </pic:spPr>
                </pic:pic>
              </a:graphicData>
            </a:graphic>
          </wp:inline>
        </w:drawing>
      </w:r>
    </w:p>
    <w:p w14:paraId="22F72799" w14:textId="77777777" w:rsidR="00AA16B2" w:rsidRPr="00FB5D85" w:rsidRDefault="00AA16B2" w:rsidP="00AA16B2">
      <w:pPr>
        <w:spacing w:line="240" w:lineRule="auto"/>
        <w:ind w:left="1440"/>
        <w:rPr>
          <w:noProof/>
          <w:color w:val="000000" w:themeColor="text1"/>
          <w:szCs w:val="22"/>
        </w:rPr>
      </w:pPr>
    </w:p>
    <w:p w14:paraId="22F7279A" w14:textId="77777777" w:rsidR="00AA16B2" w:rsidRPr="00FB5D85" w:rsidRDefault="000B3AF4" w:rsidP="009B23D3">
      <w:pPr>
        <w:pStyle w:val="ListParagraph"/>
        <w:numPr>
          <w:ilvl w:val="1"/>
          <w:numId w:val="13"/>
        </w:numPr>
        <w:spacing w:line="240" w:lineRule="auto"/>
        <w:rPr>
          <w:noProof/>
          <w:color w:val="000000" w:themeColor="text1"/>
          <w:szCs w:val="22"/>
        </w:rPr>
      </w:pPr>
      <w:r w:rsidRPr="00FB5D85">
        <w:rPr>
          <w:color w:val="000000" w:themeColor="text1"/>
          <w:szCs w:val="22"/>
        </w:rPr>
        <w:t>Choisir le site d’injection et mettre la peau à nu.</w:t>
      </w:r>
    </w:p>
    <w:p w14:paraId="22F7279B" w14:textId="77777777" w:rsidR="00AA16B2" w:rsidRPr="00FB5D85" w:rsidRDefault="00AA16B2" w:rsidP="00AA16B2">
      <w:pPr>
        <w:pStyle w:val="ListParagraph"/>
        <w:spacing w:line="240" w:lineRule="auto"/>
        <w:ind w:left="1440"/>
        <w:rPr>
          <w:noProof/>
          <w:color w:val="000000" w:themeColor="text1"/>
          <w:szCs w:val="22"/>
        </w:rPr>
      </w:pPr>
    </w:p>
    <w:p w14:paraId="22F7279C" w14:textId="77777777" w:rsidR="00AA16B2" w:rsidRPr="00FB5D85" w:rsidRDefault="000B3AF4" w:rsidP="00AA16B2">
      <w:pPr>
        <w:pStyle w:val="ListParagraph"/>
        <w:spacing w:line="240" w:lineRule="auto"/>
        <w:ind w:left="1440"/>
        <w:rPr>
          <w:noProof/>
          <w:color w:val="000000" w:themeColor="text1"/>
          <w:szCs w:val="22"/>
        </w:rPr>
      </w:pPr>
      <w:r w:rsidRPr="00FB5D85">
        <w:rPr>
          <w:noProof/>
          <w:color w:val="000000" w:themeColor="text1"/>
          <w:lang w:eastAsia="fr-FR"/>
        </w:rPr>
        <mc:AlternateContent>
          <mc:Choice Requires="wps">
            <w:drawing>
              <wp:anchor distT="45720" distB="45720" distL="114300" distR="114300" simplePos="0" relativeHeight="251766784" behindDoc="0" locked="0" layoutInCell="1" allowOverlap="1" wp14:anchorId="22F72B7E" wp14:editId="22F72B7F">
                <wp:simplePos x="0" y="0"/>
                <wp:positionH relativeFrom="column">
                  <wp:posOffset>898225</wp:posOffset>
                </wp:positionH>
                <wp:positionV relativeFrom="paragraph">
                  <wp:posOffset>7767</wp:posOffset>
                </wp:positionV>
                <wp:extent cx="1858945" cy="241160"/>
                <wp:effectExtent l="0" t="0" r="8255" b="6985"/>
                <wp:wrapNone/>
                <wp:docPr id="216" name="Text Box 2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58945" cy="241160"/>
                        </a:xfrm>
                        <a:prstGeom prst="rect">
                          <a:avLst/>
                        </a:prstGeom>
                        <a:solidFill>
                          <a:srgbClr val="FFFFFF"/>
                        </a:solidFill>
                        <a:ln w="9525">
                          <a:noFill/>
                          <a:miter lim="800000"/>
                          <a:headEnd/>
                          <a:tailEnd/>
                        </a:ln>
                      </wps:spPr>
                      <wps:txbx>
                        <w:txbxContent>
                          <w:p w14:paraId="22F72C51" w14:textId="77777777" w:rsidR="009203B6" w:rsidRDefault="000B3AF4" w:rsidP="001B79BA">
                            <w:pPr>
                              <w:tabs>
                                <w:tab w:val="clear" w:pos="567"/>
                                <w:tab w:val="left" w:pos="323"/>
                              </w:tabs>
                              <w:spacing w:line="240" w:lineRule="auto"/>
                              <w:jc w:val="center"/>
                              <w:rPr>
                                <w:sz w:val="14"/>
                              </w:rPr>
                            </w:pPr>
                            <w:r w:rsidRPr="00384416">
                              <w:rPr>
                                <w:sz w:val="14"/>
                                <w:szCs w:val="14"/>
                                <w:highlight w:val="lightGray"/>
                              </w:rPr>
                              <w:t>Choisir le site d’injection et mettre la peau à nu.</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22F72B7E" id="Text Box 216" o:spid="_x0000_s1077" type="#_x0000_t202" style="position:absolute;left:0;text-align:left;margin-left:70.75pt;margin-top:.6pt;width:146.35pt;height:19pt;z-index:2517667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Xj7s/AEAANQDAAAOAAAAZHJzL2Uyb0RvYy54bWysU8GO0zAQvSPxD5bvNG21XXWjpivoUoS0&#10;sEgLH+DYTmPheMzYbVK+nrHTFLTcEDlYz7Hnzcyb58390Fl20hgMuIovZnPOtJOgjDtU/NvX/Zs1&#10;ZyEKp4QFpyt+1oHfb1+/2vS+1EtowSqNjEhcKHtf8TZGXxZFkK3uRJiB144OG8BORNrioVAoemLv&#10;bLGcz2+LHlB5BKlDoL8P4yHfZv6m0TI+NU3QkdmKU20xr5jXOq3FdiPKAwrfGnkpQ/xDFZ0wjpJe&#10;qR5EFOyI5i+qzkiEAE2cSegKaBojde6BulnMX3Tz3Aqvcy8kTvBXmcL/o5WfT8/+C7I4vIOBBpib&#10;CP4R5PfAHOxa4Q76LSL0rRaKEi+SZEXvQ3kJTVKHMiSSuv8EioYsjhEy0dBgl1ShPhmx0wDOV9H1&#10;EJlMKder9d3NijNJZ8ubxeI2T6UQ5RTtMcQPGjqWQMWRhprZxekxxFSNKKcrKVkAa9TeWJs3eKh3&#10;FtlJkAH2+csNvLhmHesrfrdarjKzgxSfvdGZSAa1pqv4ep6+0TJJjfdO5StRGDtiqsS6izxJkVGb&#10;ONQDM6riqyxekqsGdSbBEEZD0gMi0AL+5KwnM1Y8/DgK1JzZj45ET86dAE6gnoBwkkIrHjkb4S5m&#10;h0+DIutkkS42T978c5/r/f0Yt78AAAD//wMAUEsDBBQABgAIAAAAIQDK3ys93QAAAAgBAAAPAAAA&#10;ZHJzL2Rvd25yZXYueG1sTI/BTsMwEETvSPyDtUhcEHWahgpCnApauJVDS9XzNjZJRLyObKdJ/57l&#10;BLcZzWj2bbGabCfOxofWkYL5LAFhqHK6pVrB4fP9/hFEiEgaO0dGwcUEWJXXVwXm2o20M+d9rAWP&#10;UMhRQRNjn0sZqsZYDDPXG+Lsy3mLka2vpfY48rjtZJokS2mxJb7QYG/Wjam+94NVsNz4YdzR+m5z&#10;eNviR1+nx9fLUanbm+nlGUQ0U/wrwy8+o0PJTCc3kA6iY5/NH7jKIgXBebbIWJwULJ5SkGUh/z9Q&#10;/gAAAP//AwBQSwECLQAUAAYACAAAACEAtoM4kv4AAADhAQAAEwAAAAAAAAAAAAAAAAAAAAAAW0Nv&#10;bnRlbnRfVHlwZXNdLnhtbFBLAQItABQABgAIAAAAIQA4/SH/1gAAAJQBAAALAAAAAAAAAAAAAAAA&#10;AC8BAABfcmVscy8ucmVsc1BLAQItABQABgAIAAAAIQAbXj7s/AEAANQDAAAOAAAAAAAAAAAAAAAA&#10;AC4CAABkcnMvZTJvRG9jLnhtbFBLAQItABQABgAIAAAAIQDK3ys93QAAAAgBAAAPAAAAAAAAAAAA&#10;AAAAAFYEAABkcnMvZG93bnJldi54bWxQSwUGAAAAAAQABADzAAAAYAUAAAAA&#10;" stroked="f">
                <v:textbox inset="0,0,0,0">
                  <w:txbxContent>
                    <w:p w14:paraId="22F72C51" w14:textId="77777777" w:rsidR="009203B6" w:rsidRDefault="000B3AF4" w:rsidP="001B79BA">
                      <w:pPr>
                        <w:tabs>
                          <w:tab w:val="clear" w:pos="567"/>
                          <w:tab w:val="left" w:pos="323"/>
                        </w:tabs>
                        <w:spacing w:line="240" w:lineRule="auto"/>
                        <w:jc w:val="center"/>
                        <w:rPr>
                          <w:sz w:val="14"/>
                        </w:rPr>
                      </w:pPr>
                      <w:r w:rsidRPr="00384416">
                        <w:rPr>
                          <w:sz w:val="14"/>
                          <w:szCs w:val="14"/>
                          <w:highlight w:val="lightGray"/>
                        </w:rPr>
                        <w:t>Choisir le site d’injection et mettre la peau à nu.</w:t>
                      </w:r>
                    </w:p>
                  </w:txbxContent>
                </v:textbox>
              </v:shape>
            </w:pict>
          </mc:Fallback>
        </mc:AlternateContent>
      </w:r>
      <w:r w:rsidR="004B260A" w:rsidRPr="00FB5D85">
        <w:rPr>
          <w:noProof/>
          <w:color w:val="000000" w:themeColor="text1"/>
          <w:lang w:eastAsia="fr-FR"/>
        </w:rPr>
        <mc:AlternateContent>
          <mc:Choice Requires="wps">
            <w:drawing>
              <wp:anchor distT="45720" distB="45720" distL="114300" distR="114300" simplePos="0" relativeHeight="251762688" behindDoc="0" locked="0" layoutInCell="1" allowOverlap="1" wp14:anchorId="22F72B80" wp14:editId="22F72B81">
                <wp:simplePos x="0" y="0"/>
                <wp:positionH relativeFrom="column">
                  <wp:posOffset>1124379</wp:posOffset>
                </wp:positionH>
                <wp:positionV relativeFrom="paragraph">
                  <wp:posOffset>247650</wp:posOffset>
                </wp:positionV>
                <wp:extent cx="429895" cy="1850644"/>
                <wp:effectExtent l="0" t="0" r="8255" b="0"/>
                <wp:wrapNone/>
                <wp:docPr id="213" name="Text Box 2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22F72C52" w14:textId="77777777" w:rsidR="009203B6" w:rsidRDefault="000B3AF4" w:rsidP="001B79BA">
                            <w:pPr>
                              <w:tabs>
                                <w:tab w:val="clear" w:pos="567"/>
                                <w:tab w:val="left" w:pos="323"/>
                              </w:tabs>
                              <w:spacing w:line="240" w:lineRule="auto"/>
                              <w:jc w:val="center"/>
                              <w:rPr>
                                <w:sz w:val="12"/>
                              </w:rPr>
                            </w:pPr>
                            <w:r>
                              <w:rPr>
                                <w:sz w:val="12"/>
                                <w:szCs w:val="12"/>
                              </w:rPr>
                              <w:t>Vue de devant</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80" id="Text Box 213" o:spid="_x0000_s1078" type="#_x0000_t202" style="position:absolute;left:0;text-align:left;margin-left:88.55pt;margin-top:19.5pt;width:33.85pt;height:145.7pt;z-index:2517626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vX8eCQIAAO4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K5vV5xJepqvV/nNcplSiOIS7dCH9wo6Fo2SIw01oYvTow+xGlFcXGIyD0bXe21MOuCh&#10;2hlkJ0EC2Kc1of/mZizrS367WqwSsoUYn7TR6UACNbor+TqPa5RMZOOdrZNLENqMNlVi7ERPZGTk&#10;JgzVwHRd8tUiBke6KqjPRBjCKEj6QGS0gD8460mMJfffjwIVZ+aDJdKjci8GXozqYggrKbTkgbPR&#10;3IWk8NS/u6dh7HXi6SXzVCOJKtE3fYCo2l/Pyevlm25/AgAA//8DAFBLAwQUAAYACAAAACEAXfjU&#10;Ld8AAAAKAQAADwAAAGRycy9kb3ducmV2LnhtbEyPwU7DMBBE70j8g7VI3KiTNqJtiFMVJBBHKEXq&#10;0Y23cdR4HWI3Df16lhMcZ/ZpdqZYja4VA/ah8aQgnSQgkCpvGqoVbD+e7xYgQtRkdOsJFXxjgFV5&#10;fVXo3PgzveOwibXgEAq5VmBj7HIpQ2XR6TDxHRLfDr53OrLsa2l6feZw18ppktxLpxviD1Z3+GSx&#10;Om5OTsHydfi07ePOG1rYdL17uXy9bS9K3d6M6wcQEcf4B8Nvfa4OJXfa+xOZIFrW83nKqILZkjcx&#10;MM0y3rJnY5ZkIMtC/p9Q/gAAAP//AwBQSwECLQAUAAYACAAAACEAtoM4kv4AAADhAQAAEwAAAAAA&#10;AAAAAAAAAAAAAAAAW0NvbnRlbnRfVHlwZXNdLnhtbFBLAQItABQABgAIAAAAIQA4/SH/1gAAAJQB&#10;AAALAAAAAAAAAAAAAAAAAC8BAABfcmVscy8ucmVsc1BLAQItABQABgAIAAAAIQAqvX8eCQIAAO4D&#10;AAAOAAAAAAAAAAAAAAAAAC4CAABkcnMvZTJvRG9jLnhtbFBLAQItABQABgAIAAAAIQBd+NQt3wAA&#10;AAoBAAAPAAAAAAAAAAAAAAAAAGMEAABkcnMvZG93bnJldi54bWxQSwUGAAAAAAQABADzAAAAbwUA&#10;AAAA&#10;" stroked="f">
                <v:textbox style="mso-fit-shape-to-text:t" inset="0,0,0,0">
                  <w:txbxContent>
                    <w:p w14:paraId="22F72C52" w14:textId="77777777" w:rsidR="009203B6" w:rsidRDefault="000B3AF4" w:rsidP="001B79BA">
                      <w:pPr>
                        <w:tabs>
                          <w:tab w:val="clear" w:pos="567"/>
                          <w:tab w:val="left" w:pos="323"/>
                        </w:tabs>
                        <w:spacing w:line="240" w:lineRule="auto"/>
                        <w:jc w:val="center"/>
                        <w:rPr>
                          <w:sz w:val="12"/>
                        </w:rPr>
                      </w:pPr>
                      <w:r>
                        <w:rPr>
                          <w:sz w:val="12"/>
                          <w:szCs w:val="12"/>
                        </w:rPr>
                        <w:t>Vue de devant</w:t>
                      </w:r>
                    </w:p>
                  </w:txbxContent>
                </v:textbox>
              </v:shape>
            </w:pict>
          </mc:Fallback>
        </mc:AlternateContent>
      </w:r>
      <w:r w:rsidR="004B260A" w:rsidRPr="00FB5D85">
        <w:rPr>
          <w:noProof/>
          <w:color w:val="000000" w:themeColor="text1"/>
          <w:lang w:eastAsia="fr-FR"/>
        </w:rPr>
        <mc:AlternateContent>
          <mc:Choice Requires="wps">
            <w:drawing>
              <wp:anchor distT="45720" distB="45720" distL="114300" distR="114300" simplePos="0" relativeHeight="251764736" behindDoc="0" locked="0" layoutInCell="1" allowOverlap="1" wp14:anchorId="22F72B82" wp14:editId="22F72B83">
                <wp:simplePos x="0" y="0"/>
                <wp:positionH relativeFrom="margin">
                  <wp:posOffset>1976961</wp:posOffset>
                </wp:positionH>
                <wp:positionV relativeFrom="paragraph">
                  <wp:posOffset>248285</wp:posOffset>
                </wp:positionV>
                <wp:extent cx="429895" cy="1850644"/>
                <wp:effectExtent l="0" t="0" r="8255" b="0"/>
                <wp:wrapNone/>
                <wp:docPr id="214" name="Text Box 2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22F72C53" w14:textId="77777777" w:rsidR="009203B6" w:rsidRDefault="000B3AF4" w:rsidP="001B79BA">
                            <w:pPr>
                              <w:tabs>
                                <w:tab w:val="clear" w:pos="567"/>
                                <w:tab w:val="left" w:pos="323"/>
                              </w:tabs>
                              <w:spacing w:line="240" w:lineRule="auto"/>
                              <w:jc w:val="center"/>
                              <w:rPr>
                                <w:sz w:val="12"/>
                              </w:rPr>
                            </w:pPr>
                            <w:r>
                              <w:rPr>
                                <w:sz w:val="12"/>
                                <w:szCs w:val="12"/>
                              </w:rPr>
                              <w:t>Vue de derrière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82" id="Text Box 214" o:spid="_x0000_s1079" type="#_x0000_t202" style="position:absolute;left:0;text-align:left;margin-left:155.65pt;margin-top:19.55pt;width:33.85pt;height:145.7pt;z-index:25176473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K8/BCQIAAO4DAAAOAAAAZHJzL2Uyb0RvYy54bWysU9uO2yAQfa/Uf0C8N3bSZJVYcVbbbFNV&#10;2l6kbT8AYxyjYoYOJPb26ztgJ9vLW1Ue0AAzZ2bOHLa3Q2fYWaHXYEs+n+WcKSuh1vZY8q9fDq/W&#10;nPkgbC0MWFXyJ+X57e7li23vCrWAFkytkBGI9UXvSt6G4Ios87JVnfAzcMrSYwPYiUBHPGY1ip7Q&#10;O5Mt8vwm6wFrhyCV93R7Pz7yXcJvGiXDp6bxKjBTcqotpB3TXsU9221FcUThWi2nMsQ/VNEJbSnp&#10;FepeBMFOqP+C6rRE8NCEmYQug6bRUqUeqJt5/kc3j61wKvVC5Hh3pcn/P1j58fzoPiMLwxsYaICp&#10;Ce8eQH7zzMK+Ffao7hChb5WoKfE8Upb1zhdTaKTaFz6CVP0HqGnI4hQgAQ0NdpEV6pMROg3g6Uq6&#10;GgKTdLlcbNabFWeSnubrVX6zXKYUorhEO/ThnYKORaPkSENN6OL84EOsRhQXl5jMg9H1QRuTDnis&#10;9gbZWZAADmlN6L+5Gcv6km9Wi1VCthDjkzY6HUigRnclX+dxjZKJbLy1dXIJQpvRpkqMneiJjIzc&#10;hKEamK5LvnodgyNdFdRPRBjCKEj6QGS0gD8460mMJfffTwIVZ+a9JdKjci8GXozqYggrKbTkgbPR&#10;3Iek8NS/u6NhHHTi6TnzVCOJKtE3fYCo2l/Pyev5m+5+AgAA//8DAFBLAwQUAAYACAAAACEAOdkH&#10;N98AAAAKAQAADwAAAGRycy9kb3ducmV2LnhtbEyPwU7DMBBE70j8g7VI3KhjIqBJ41QFCcSRliL1&#10;6MZuHGGvQ+ymoV/PcoLbjPZpdqZaTt6x0QyxCyhBzDJgBpugO2wlbN+fb+bAYlKolQtoJHybCMv6&#10;8qJSpQ4nXJtxk1pGIRhLJcGm1Jecx8Yar+Is9AbpdgiDV4ns0HI9qBOFe8dvs+yee9UhfbCqN0/W&#10;NJ+bo5dQvI4f1j3ugsa5Favdy/nrbXuW8vpqWi2AJTOlPxh+61N1qKnTPhxRR+Yk5ELkhJIoBDAC&#10;8oeCxu1J5Nkd8Lri/yfUPwAAAP//AwBQSwECLQAUAAYACAAAACEAtoM4kv4AAADhAQAAEwAAAAAA&#10;AAAAAAAAAAAAAAAAW0NvbnRlbnRfVHlwZXNdLnhtbFBLAQItABQABgAIAAAAIQA4/SH/1gAAAJQB&#10;AAALAAAAAAAAAAAAAAAAAC8BAABfcmVscy8ucmVsc1BLAQItABQABgAIAAAAIQBWK8/BCQIAAO4D&#10;AAAOAAAAAAAAAAAAAAAAAC4CAABkcnMvZTJvRG9jLnhtbFBLAQItABQABgAIAAAAIQA52Qc33wAA&#10;AAoBAAAPAAAAAAAAAAAAAAAAAGMEAABkcnMvZG93bnJldi54bWxQSwUGAAAAAAQABADzAAAAbwUA&#10;AAAA&#10;" stroked="f">
                <v:textbox style="mso-fit-shape-to-text:t" inset="0,0,0,0">
                  <w:txbxContent>
                    <w:p w14:paraId="22F72C53" w14:textId="77777777" w:rsidR="009203B6" w:rsidRDefault="000B3AF4" w:rsidP="001B79BA">
                      <w:pPr>
                        <w:tabs>
                          <w:tab w:val="clear" w:pos="567"/>
                          <w:tab w:val="left" w:pos="323"/>
                        </w:tabs>
                        <w:spacing w:line="240" w:lineRule="auto"/>
                        <w:jc w:val="center"/>
                        <w:rPr>
                          <w:sz w:val="12"/>
                        </w:rPr>
                      </w:pPr>
                      <w:r>
                        <w:rPr>
                          <w:sz w:val="12"/>
                          <w:szCs w:val="12"/>
                        </w:rPr>
                        <w:t>Vue de derrière</w:t>
                      </w:r>
                    </w:p>
                  </w:txbxContent>
                </v:textbox>
                <w10:wrap anchorx="margin"/>
              </v:shape>
            </w:pict>
          </mc:Fallback>
        </mc:AlternateContent>
      </w:r>
      <w:r w:rsidR="004B260A" w:rsidRPr="00FB5D85">
        <w:rPr>
          <w:noProof/>
          <w:color w:val="000000" w:themeColor="text1"/>
          <w:lang w:eastAsia="fr-FR"/>
        </w:rPr>
        <mc:AlternateContent>
          <mc:Choice Requires="wps">
            <w:drawing>
              <wp:anchor distT="45720" distB="45720" distL="114300" distR="114300" simplePos="0" relativeHeight="251768832" behindDoc="0" locked="0" layoutInCell="1" allowOverlap="1" wp14:anchorId="22F72B84" wp14:editId="22F72B85">
                <wp:simplePos x="0" y="0"/>
                <wp:positionH relativeFrom="column">
                  <wp:posOffset>1065530</wp:posOffset>
                </wp:positionH>
                <wp:positionV relativeFrom="paragraph">
                  <wp:posOffset>1045647</wp:posOffset>
                </wp:positionV>
                <wp:extent cx="1357952" cy="1844294"/>
                <wp:effectExtent l="0" t="0" r="0" b="6350"/>
                <wp:wrapNone/>
                <wp:docPr id="215" name="Text Box 2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22F72C54" w14:textId="77777777" w:rsidR="009203B6" w:rsidRDefault="000B3AF4" w:rsidP="001B79BA">
                            <w:pPr>
                              <w:tabs>
                                <w:tab w:val="clear" w:pos="567"/>
                                <w:tab w:val="left" w:pos="323"/>
                              </w:tabs>
                              <w:spacing w:line="240" w:lineRule="auto"/>
                              <w:jc w:val="center"/>
                              <w:rPr>
                                <w:sz w:val="16"/>
                              </w:rPr>
                            </w:pPr>
                            <w:r>
                              <w:rPr>
                                <w:sz w:val="16"/>
                                <w:szCs w:val="16"/>
                              </w:rPr>
                              <w:t>Bas de l’abdomen, partie externe des cuisses ou partie externe du haut du bras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84" id="Text Box 215" o:spid="_x0000_s1080" type="#_x0000_t202" style="position:absolute;left:0;text-align:left;margin-left:83.9pt;margin-top:82.35pt;width:106.95pt;height:145.2pt;z-index:25176883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0a/aCAIAAO8DAAAOAAAAZHJzL2Uyb0RvYy54bWysU9uO0zAQfUfiHyy/06SlhW7UdLV0KUJa&#10;LtLCBziO01g4HjN2m5SvZ+ykXS5viDxY49hzZs6Z483t0Bl2Uug12JLPZzlnykqotT2U/OuX/Ys1&#10;Zz4IWwsDVpX8rDy/3T5/tuldoRbQgqkVMgKxvuhdydsQXJFlXraqE34GTlk6bAA7EWiLh6xG0RN6&#10;Z7JFnr/KesDaIUjlPf29Hw/5NuE3jZLhU9N4FZgpOfUW0oppreKabTeiOKBwrZZTG+IfuuiEtlT0&#10;CnUvgmBH1H9BdVoieGjCTEKXQdNoqRIHYjPP/2Dz2AqnEhcSx7urTP7/wcqPp0f3GVkY3sBAA0wk&#10;vHsA+c0zC7tW2IO6Q4S+VaKmwvMoWdY7X0ypUWpf+AhS9R+gpiGLY4AENDTYRVWIJyN0GsD5Kroa&#10;ApOx5MvV65vVgjNJZ/P1crm4WaYaorikO/ThnYKOxaDkSFNN8OL04ENsRxSXK7GaB6PrvTYmbfBQ&#10;7QyykyAH7NM3of92zVjWl5z6WCVkCzE/maPTgRxqdFfydR6/0TNRjre2TleC0GaMqRNjJ32iJKM4&#10;YagGpuuSrxKzqFcF9ZkUQxgdSS+IghbwB2c9ubHk/vtRoOLMvLekerTuJcBLUF0CYSWlljxwNoa7&#10;kCye+Ls7msZeJ52eKk89kquSfNMLiLb9dZ9uPb3T7U8AAAD//wMAUEsDBBQABgAIAAAAIQAqh9C/&#10;3wAAAAsBAAAPAAAAZHJzL2Rvd25yZXYueG1sTI/NTsMwEITvSLyDtUjcqBPoTwhxqoIE4lhKkXp0&#10;4yWOiNchdtPQp2d7gtuMdjT7TbEcXSsG7EPjSUE6SUAgVd40VCvYvj/fZCBC1GR06wkV/GCAZXl5&#10;Uejc+CO94bCJteASCrlWYGPscilDZdHpMPEdEt8+fe90ZNvX0vT6yOWulbdJMpdON8QfrO7wyWL1&#10;tTk4Bfevw4dtH3feUGbT1e7l9L3enpS6vhpXDyAijvEvDGd8RoeSmfb+QCaIlv18wejxLKYLEJy4&#10;y1IWewXT2SwFWRby/4byFwAA//8DAFBLAQItABQABgAIAAAAIQC2gziS/gAAAOEBAAATAAAAAAAA&#10;AAAAAAAAAAAAAABbQ29udGVudF9UeXBlc10ueG1sUEsBAi0AFAAGAAgAAAAhADj9If/WAAAAlAEA&#10;AAsAAAAAAAAAAAAAAAAALwEAAF9yZWxzLy5yZWxzUEsBAi0AFAAGAAgAAAAhAAnRr9oIAgAA7wMA&#10;AA4AAAAAAAAAAAAAAAAALgIAAGRycy9lMm9Eb2MueG1sUEsBAi0AFAAGAAgAAAAhACqH0L/fAAAA&#10;CwEAAA8AAAAAAAAAAAAAAAAAYgQAAGRycy9kb3ducmV2LnhtbFBLBQYAAAAABAAEAPMAAABuBQAA&#10;AAA=&#10;" stroked="f">
                <v:textbox style="mso-fit-shape-to-text:t" inset="0,0,0,0">
                  <w:txbxContent>
                    <w:p w14:paraId="22F72C54" w14:textId="77777777" w:rsidR="009203B6" w:rsidRDefault="000B3AF4" w:rsidP="001B79BA">
                      <w:pPr>
                        <w:tabs>
                          <w:tab w:val="clear" w:pos="567"/>
                          <w:tab w:val="left" w:pos="323"/>
                        </w:tabs>
                        <w:spacing w:line="240" w:lineRule="auto"/>
                        <w:jc w:val="center"/>
                        <w:rPr>
                          <w:sz w:val="16"/>
                        </w:rPr>
                      </w:pPr>
                      <w:r>
                        <w:rPr>
                          <w:sz w:val="16"/>
                          <w:szCs w:val="16"/>
                        </w:rPr>
                        <w:t>Bas de l’abdomen, partie externe des cuisses ou partie externe du haut du bras</w:t>
                      </w:r>
                    </w:p>
                  </w:txbxContent>
                </v:textbox>
              </v:shape>
            </w:pict>
          </mc:Fallback>
        </mc:AlternateContent>
      </w:r>
      <w:r w:rsidR="004B260A" w:rsidRPr="00FB5D85">
        <w:rPr>
          <w:color w:val="000000" w:themeColor="text1"/>
        </w:rPr>
        <w:t xml:space="preserve"> </w:t>
      </w:r>
      <w:r w:rsidR="004B260A" w:rsidRPr="00FB5D85">
        <w:rPr>
          <w:noProof/>
          <w:lang w:eastAsia="fr-FR"/>
        </w:rPr>
        <w:drawing>
          <wp:inline distT="0" distB="0" distL="0" distR="0" wp14:anchorId="22F72B86" wp14:editId="22F72B87">
            <wp:extent cx="1631635" cy="1289050"/>
            <wp:effectExtent l="0" t="0" r="6985" b="6350"/>
            <wp:docPr id="2099501670" name="Picture 2099501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8125993" name=""/>
                    <pic:cNvPicPr/>
                  </pic:nvPicPr>
                  <pic:blipFill>
                    <a:blip r:embed="rId19"/>
                    <a:srcRect b="2202"/>
                    <a:stretch>
                      <a:fillRect/>
                    </a:stretch>
                  </pic:blipFill>
                  <pic:spPr bwMode="auto">
                    <a:xfrm>
                      <a:off x="0" y="0"/>
                      <a:ext cx="1636418" cy="1292829"/>
                    </a:xfrm>
                    <a:prstGeom prst="rect">
                      <a:avLst/>
                    </a:prstGeom>
                    <a:ln>
                      <a:noFill/>
                    </a:ln>
                    <a:extLst>
                      <a:ext uri="{53640926-AAD7-44D8-BBD7-CCE9431645EC}">
                        <a14:shadowObscured xmlns:a14="http://schemas.microsoft.com/office/drawing/2010/main"/>
                      </a:ext>
                    </a:extLst>
                  </pic:spPr>
                </pic:pic>
              </a:graphicData>
            </a:graphic>
          </wp:inline>
        </w:drawing>
      </w:r>
    </w:p>
    <w:p w14:paraId="22F7279D" w14:textId="77777777" w:rsidR="00AA16B2" w:rsidRPr="00FB5D85" w:rsidRDefault="00AA16B2" w:rsidP="00AA16B2">
      <w:pPr>
        <w:pStyle w:val="ListParagraph"/>
        <w:spacing w:line="240" w:lineRule="auto"/>
        <w:ind w:left="1440"/>
        <w:rPr>
          <w:noProof/>
          <w:color w:val="000000" w:themeColor="text1"/>
          <w:szCs w:val="22"/>
        </w:rPr>
      </w:pPr>
    </w:p>
    <w:p w14:paraId="22F7279E" w14:textId="77777777" w:rsidR="00AA16B2" w:rsidRPr="00FB5D85" w:rsidRDefault="000B3AF4" w:rsidP="009B23D3">
      <w:pPr>
        <w:pStyle w:val="ListParagraph"/>
        <w:numPr>
          <w:ilvl w:val="1"/>
          <w:numId w:val="13"/>
        </w:numPr>
        <w:spacing w:line="240" w:lineRule="auto"/>
        <w:rPr>
          <w:noProof/>
          <w:color w:val="000000" w:themeColor="text1"/>
          <w:szCs w:val="22"/>
        </w:rPr>
      </w:pPr>
      <w:r w:rsidRPr="00FB5D85">
        <w:rPr>
          <w:color w:val="000000" w:themeColor="text1"/>
          <w:szCs w:val="22"/>
        </w:rPr>
        <w:t>Retirer le capuchon rouge.</w:t>
      </w:r>
    </w:p>
    <w:p w14:paraId="22F7279F" w14:textId="77777777" w:rsidR="00AA16B2" w:rsidRPr="00FB5D85" w:rsidRDefault="000B3AF4" w:rsidP="009B23D3">
      <w:pPr>
        <w:pStyle w:val="ListParagraph"/>
        <w:numPr>
          <w:ilvl w:val="1"/>
          <w:numId w:val="13"/>
        </w:numPr>
        <w:spacing w:line="240" w:lineRule="auto"/>
        <w:rPr>
          <w:noProof/>
          <w:color w:val="000000" w:themeColor="text1"/>
          <w:szCs w:val="22"/>
        </w:rPr>
      </w:pPr>
      <w:r w:rsidRPr="00FB5D85">
        <w:rPr>
          <w:b/>
          <w:bCs/>
          <w:color w:val="000000" w:themeColor="text1"/>
          <w:szCs w:val="22"/>
        </w:rPr>
        <w:lastRenderedPageBreak/>
        <w:t xml:space="preserve">Ne pas </w:t>
      </w:r>
      <w:r w:rsidRPr="00FB5D85">
        <w:rPr>
          <w:color w:val="000000" w:themeColor="text1"/>
          <w:szCs w:val="22"/>
        </w:rPr>
        <w:t>retirer les bulles d’air.</w:t>
      </w:r>
    </w:p>
    <w:p w14:paraId="22F727A0" w14:textId="77777777" w:rsidR="00AA16B2" w:rsidRPr="00FB5D85" w:rsidRDefault="000B3AF4" w:rsidP="00AA16B2">
      <w:pPr>
        <w:pStyle w:val="ListParagraph"/>
        <w:spacing w:line="240" w:lineRule="auto"/>
        <w:ind w:left="1440"/>
        <w:rPr>
          <w:noProof/>
          <w:color w:val="000000" w:themeColor="text1"/>
          <w:szCs w:val="22"/>
        </w:rPr>
      </w:pPr>
      <w:r w:rsidRPr="00FB5D85">
        <w:rPr>
          <w:noProof/>
          <w:color w:val="000000" w:themeColor="text1"/>
          <w:lang w:eastAsia="fr-FR"/>
        </w:rPr>
        <mc:AlternateContent>
          <mc:Choice Requires="wps">
            <w:drawing>
              <wp:anchor distT="45720" distB="45720" distL="114300" distR="114300" simplePos="0" relativeHeight="251770880" behindDoc="0" locked="0" layoutInCell="1" allowOverlap="1" wp14:anchorId="22F72B88" wp14:editId="22F72B89">
                <wp:simplePos x="0" y="0"/>
                <wp:positionH relativeFrom="column">
                  <wp:posOffset>888177</wp:posOffset>
                </wp:positionH>
                <wp:positionV relativeFrom="paragraph">
                  <wp:posOffset>-4375</wp:posOffset>
                </wp:positionV>
                <wp:extent cx="1250371" cy="291402"/>
                <wp:effectExtent l="0" t="0" r="6985" b="0"/>
                <wp:wrapNone/>
                <wp:docPr id="218" name="Text Box 2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50371" cy="291402"/>
                        </a:xfrm>
                        <a:prstGeom prst="rect">
                          <a:avLst/>
                        </a:prstGeom>
                        <a:solidFill>
                          <a:srgbClr val="FFFFFF"/>
                        </a:solidFill>
                        <a:ln w="9525">
                          <a:noFill/>
                          <a:miter lim="800000"/>
                          <a:headEnd/>
                          <a:tailEnd/>
                        </a:ln>
                      </wps:spPr>
                      <wps:txbx>
                        <w:txbxContent>
                          <w:p w14:paraId="22F72C55" w14:textId="77777777" w:rsidR="009203B6" w:rsidRPr="00384416" w:rsidRDefault="000B3AF4" w:rsidP="001B79BA">
                            <w:pPr>
                              <w:tabs>
                                <w:tab w:val="clear" w:pos="567"/>
                                <w:tab w:val="left" w:pos="323"/>
                              </w:tabs>
                              <w:spacing w:line="240" w:lineRule="auto"/>
                              <w:jc w:val="center"/>
                              <w:rPr>
                                <w:sz w:val="14"/>
                                <w:highlight w:val="lightGray"/>
                              </w:rPr>
                            </w:pPr>
                            <w:r w:rsidRPr="00384416">
                              <w:rPr>
                                <w:sz w:val="14"/>
                                <w:szCs w:val="14"/>
                                <w:highlight w:val="lightGray"/>
                              </w:rPr>
                              <w:t>Retirer le capuchon rouge.</w:t>
                            </w:r>
                          </w:p>
                          <w:p w14:paraId="22F72C56" w14:textId="77777777" w:rsidR="009203B6" w:rsidRDefault="000B3AF4" w:rsidP="001B79BA">
                            <w:pPr>
                              <w:tabs>
                                <w:tab w:val="clear" w:pos="567"/>
                                <w:tab w:val="left" w:pos="323"/>
                              </w:tabs>
                              <w:spacing w:line="240" w:lineRule="auto"/>
                              <w:jc w:val="center"/>
                              <w:rPr>
                                <w:color w:val="FF0000"/>
                                <w:sz w:val="14"/>
                              </w:rPr>
                            </w:pPr>
                            <w:r w:rsidRPr="00384416">
                              <w:rPr>
                                <w:b/>
                                <w:bCs/>
                                <w:color w:val="FF0000"/>
                                <w:sz w:val="14"/>
                                <w:szCs w:val="14"/>
                                <w:highlight w:val="lightGray"/>
                              </w:rPr>
                              <w:t xml:space="preserve">NE PAS </w:t>
                            </w:r>
                            <w:r w:rsidRPr="00384416">
                              <w:rPr>
                                <w:color w:val="FF0000"/>
                                <w:sz w:val="14"/>
                                <w:szCs w:val="14"/>
                                <w:highlight w:val="lightGray"/>
                              </w:rPr>
                              <w:t>retirer les bulles d’air.</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22F72B88" id="Text Box 218" o:spid="_x0000_s1081" type="#_x0000_t202" style="position:absolute;left:0;text-align:left;margin-left:69.95pt;margin-top:-.35pt;width:98.45pt;height:22.95pt;z-index:2517708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xVfY/gEAANQDAAAOAAAAZHJzL2Uyb0RvYy54bWysU9uO0zAQfUfiHyy/06SBwm5UdwVdipCW&#10;i7TwAY7jNBaOx4zdJsvX79hpy+0N4QdrbM+cmTlzvL6ZBsuOGoMBJ/hyUXKmnYLWuL3gX7/snl1x&#10;FqJ0rbTgtOAPOvCbzdMn69HXuoIebKuREYgL9egF72P0dVEE1etBhgV47eixAxxkpCPuixblSOiD&#10;LaqyfFmMgK1HUDoEur2dH/km43edVvFT1wUdmRWcaot5x7w3aS82a1nvUfreqFMZ8h+qGKRxlPQC&#10;dSujZAc0f0ENRiEE6OJCwVBA1xmlcw/UzbL8o5v7XnqdeyFygr/QFP4frPp4vPefkcXpDUw0wNxE&#10;8HegvgXmYNtLt9evEWHstWwp8TJRVow+1KfQRHWoQwJpxg/Q0pDlIUIGmjocEivUJyN0GsDDhXQ9&#10;RaZSympVPn+15EzRW3W9fFFWOYWsz9EeQ3ynYWDJEBxpqBldHu9CTNXI+uySkgWwpt0Za/MB983W&#10;IjtKEsAurxP6b27WsVHw61W1ysgOUnzWxmAiCdSaQfCrMq1ZMomNt67NLlEaO9tUiXUnehIjMzdx&#10;aiZmWsFXqxSc6GqgfSDCEGZB0gciowf8wdlIYhQ8fD9I1JzZ945IT8o9G3g2mrMhnaJQwSNns7mN&#10;WeGJmpSMpJNJOsk8afPXc/b6+Rk3jwAAAP//AwBQSwMEFAAGAAgAAAAhAIyMwpfeAAAACAEAAA8A&#10;AABkcnMvZG93bnJldi54bWxMj0FPg0AUhO8m/ofNM/Fi2kVQbJGl0VZvemhtet7CKxDZt2R3KfTf&#10;+zzpcTKTmW/y1WQ6cUbnW0sK7ucRCKTSVi3VCvZf77MFCB80VbqzhAou6GFVXF/lOqvsSFs870It&#10;uIR8phU0IfSZlL5s0Gg/tz0SeyfrjA4sXS0rp0cuN52MoyiVRrfEC43ucd1g+b0bjIJ044ZxS+u7&#10;zf7tQ3/2dXx4vRyUur2ZXp5BBJzCXxh+8RkdCmY62oEqLzrWyXLJUQWzJxDsJ0nKV44KHh5jkEUu&#10;/x8ofgAAAP//AwBQSwECLQAUAAYACAAAACEAtoM4kv4AAADhAQAAEwAAAAAAAAAAAAAAAAAAAAAA&#10;W0NvbnRlbnRfVHlwZXNdLnhtbFBLAQItABQABgAIAAAAIQA4/SH/1gAAAJQBAAALAAAAAAAAAAAA&#10;AAAAAC8BAABfcmVscy8ucmVsc1BLAQItABQABgAIAAAAIQDfxVfY/gEAANQDAAAOAAAAAAAAAAAA&#10;AAAAAC4CAABkcnMvZTJvRG9jLnhtbFBLAQItABQABgAIAAAAIQCMjMKX3gAAAAgBAAAPAAAAAAAA&#10;AAAAAAAAAFgEAABkcnMvZG93bnJldi54bWxQSwUGAAAAAAQABADzAAAAYwUAAAAA&#10;" stroked="f">
                <v:textbox inset="0,0,0,0">
                  <w:txbxContent>
                    <w:p w14:paraId="22F72C55" w14:textId="77777777" w:rsidR="009203B6" w:rsidRPr="00384416" w:rsidRDefault="000B3AF4" w:rsidP="001B79BA">
                      <w:pPr>
                        <w:tabs>
                          <w:tab w:val="clear" w:pos="567"/>
                          <w:tab w:val="left" w:pos="323"/>
                        </w:tabs>
                        <w:spacing w:line="240" w:lineRule="auto"/>
                        <w:jc w:val="center"/>
                        <w:rPr>
                          <w:sz w:val="14"/>
                          <w:highlight w:val="lightGray"/>
                        </w:rPr>
                      </w:pPr>
                      <w:r w:rsidRPr="00384416">
                        <w:rPr>
                          <w:sz w:val="14"/>
                          <w:szCs w:val="14"/>
                          <w:highlight w:val="lightGray"/>
                        </w:rPr>
                        <w:t>Retirer le capuchon rouge.</w:t>
                      </w:r>
                    </w:p>
                    <w:p w14:paraId="22F72C56" w14:textId="77777777" w:rsidR="009203B6" w:rsidRDefault="000B3AF4" w:rsidP="001B79BA">
                      <w:pPr>
                        <w:tabs>
                          <w:tab w:val="clear" w:pos="567"/>
                          <w:tab w:val="left" w:pos="323"/>
                        </w:tabs>
                        <w:spacing w:line="240" w:lineRule="auto"/>
                        <w:jc w:val="center"/>
                        <w:rPr>
                          <w:color w:val="FF0000"/>
                          <w:sz w:val="14"/>
                        </w:rPr>
                      </w:pPr>
                      <w:r w:rsidRPr="00384416">
                        <w:rPr>
                          <w:b/>
                          <w:bCs/>
                          <w:color w:val="FF0000"/>
                          <w:sz w:val="14"/>
                          <w:szCs w:val="14"/>
                          <w:highlight w:val="lightGray"/>
                        </w:rPr>
                        <w:t xml:space="preserve">NE PAS </w:t>
                      </w:r>
                      <w:r w:rsidRPr="00384416">
                        <w:rPr>
                          <w:color w:val="FF0000"/>
                          <w:sz w:val="14"/>
                          <w:szCs w:val="14"/>
                          <w:highlight w:val="lightGray"/>
                        </w:rPr>
                        <w:t>retirer les bulles d’air.</w:t>
                      </w:r>
                    </w:p>
                  </w:txbxContent>
                </v:textbox>
              </v:shape>
            </w:pict>
          </mc:Fallback>
        </mc:AlternateContent>
      </w:r>
      <w:r w:rsidRPr="00FB5D85">
        <w:rPr>
          <w:noProof/>
          <w:color w:val="000000" w:themeColor="text1"/>
          <w:lang w:eastAsia="fr-FR"/>
        </w:rPr>
        <w:drawing>
          <wp:inline distT="0" distB="0" distL="0" distR="0" wp14:anchorId="22F72B8A" wp14:editId="22F72B8B">
            <wp:extent cx="1009650" cy="1278378"/>
            <wp:effectExtent l="0" t="0" r="0" b="0"/>
            <wp:docPr id="2099501671" name="Picture 20995016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9854359" name=""/>
                    <pic:cNvPicPr/>
                  </pic:nvPicPr>
                  <pic:blipFill>
                    <a:blip r:embed="rId20"/>
                    <a:srcRect r="2593" b="2631"/>
                    <a:stretch>
                      <a:fillRect/>
                    </a:stretch>
                  </pic:blipFill>
                  <pic:spPr bwMode="auto">
                    <a:xfrm>
                      <a:off x="0" y="0"/>
                      <a:ext cx="1012039" cy="1281403"/>
                    </a:xfrm>
                    <a:prstGeom prst="rect">
                      <a:avLst/>
                    </a:prstGeom>
                    <a:ln>
                      <a:noFill/>
                    </a:ln>
                    <a:extLst>
                      <a:ext uri="{53640926-AAD7-44D8-BBD7-CCE9431645EC}">
                        <a14:shadowObscured xmlns:a14="http://schemas.microsoft.com/office/drawing/2010/main"/>
                      </a:ext>
                    </a:extLst>
                  </pic:spPr>
                </pic:pic>
              </a:graphicData>
            </a:graphic>
          </wp:inline>
        </w:drawing>
      </w:r>
    </w:p>
    <w:p w14:paraId="22F727A1" w14:textId="77777777" w:rsidR="00AA16B2" w:rsidRPr="00FB5D85" w:rsidRDefault="00AA16B2" w:rsidP="00AA16B2">
      <w:pPr>
        <w:pStyle w:val="ListParagraph"/>
        <w:spacing w:line="240" w:lineRule="auto"/>
        <w:ind w:left="1440"/>
        <w:rPr>
          <w:noProof/>
          <w:color w:val="000000" w:themeColor="text1"/>
          <w:szCs w:val="22"/>
        </w:rPr>
      </w:pPr>
    </w:p>
    <w:p w14:paraId="22F727A2" w14:textId="77777777" w:rsidR="00AA16B2" w:rsidRPr="00FB5D85" w:rsidRDefault="000B3AF4" w:rsidP="009B23D3">
      <w:pPr>
        <w:pStyle w:val="ListParagraph"/>
        <w:numPr>
          <w:ilvl w:val="0"/>
          <w:numId w:val="13"/>
        </w:numPr>
        <w:spacing w:line="240" w:lineRule="auto"/>
        <w:rPr>
          <w:noProof/>
          <w:color w:val="000000" w:themeColor="text1"/>
          <w:szCs w:val="22"/>
        </w:rPr>
      </w:pPr>
      <w:r w:rsidRPr="00FB5D85">
        <w:rPr>
          <w:color w:val="000000" w:themeColor="text1"/>
          <w:szCs w:val="22"/>
        </w:rPr>
        <w:t>Injecter</w:t>
      </w:r>
    </w:p>
    <w:p w14:paraId="22F727A3" w14:textId="77777777" w:rsidR="00AA16B2" w:rsidRPr="00FB5D85" w:rsidRDefault="000B3AF4" w:rsidP="009B23D3">
      <w:pPr>
        <w:pStyle w:val="ListParagraph"/>
        <w:numPr>
          <w:ilvl w:val="1"/>
          <w:numId w:val="13"/>
        </w:numPr>
        <w:spacing w:line="240" w:lineRule="auto"/>
        <w:rPr>
          <w:noProof/>
          <w:color w:val="000000" w:themeColor="text1"/>
          <w:szCs w:val="22"/>
        </w:rPr>
      </w:pPr>
      <w:r w:rsidRPr="00FB5D85">
        <w:rPr>
          <w:b/>
          <w:bCs/>
          <w:color w:val="000000" w:themeColor="text1"/>
          <w:szCs w:val="22"/>
        </w:rPr>
        <w:t xml:space="preserve">Pincer </w:t>
      </w:r>
      <w:r w:rsidRPr="00FB5D85">
        <w:rPr>
          <w:color w:val="000000" w:themeColor="text1"/>
          <w:szCs w:val="22"/>
        </w:rPr>
        <w:t>la peau.</w:t>
      </w:r>
    </w:p>
    <w:p w14:paraId="22F727A4" w14:textId="77777777" w:rsidR="00AA16B2" w:rsidRPr="00FB5D85" w:rsidRDefault="000B3AF4" w:rsidP="009B23D3">
      <w:pPr>
        <w:pStyle w:val="ListParagraph"/>
        <w:numPr>
          <w:ilvl w:val="1"/>
          <w:numId w:val="13"/>
        </w:numPr>
        <w:spacing w:line="240" w:lineRule="auto"/>
        <w:rPr>
          <w:noProof/>
          <w:color w:val="000000" w:themeColor="text1"/>
          <w:szCs w:val="22"/>
        </w:rPr>
      </w:pPr>
      <w:r w:rsidRPr="00FB5D85">
        <w:rPr>
          <w:b/>
          <w:bCs/>
          <w:color w:val="000000" w:themeColor="text1"/>
          <w:szCs w:val="22"/>
        </w:rPr>
        <w:t xml:space="preserve">Insérer </w:t>
      </w:r>
      <w:r w:rsidRPr="00FB5D85">
        <w:rPr>
          <w:color w:val="000000" w:themeColor="text1"/>
          <w:szCs w:val="22"/>
        </w:rPr>
        <w:t>l’aiguille à un angle de 90 degrés.</w:t>
      </w:r>
    </w:p>
    <w:p w14:paraId="22F727A5" w14:textId="77777777" w:rsidR="00AA16B2" w:rsidRPr="00FB5D85" w:rsidRDefault="000B3AF4" w:rsidP="009B23D3">
      <w:pPr>
        <w:pStyle w:val="ListParagraph"/>
        <w:numPr>
          <w:ilvl w:val="1"/>
          <w:numId w:val="13"/>
        </w:numPr>
        <w:spacing w:line="240" w:lineRule="auto"/>
        <w:rPr>
          <w:noProof/>
          <w:color w:val="000000" w:themeColor="text1"/>
          <w:szCs w:val="22"/>
        </w:rPr>
      </w:pPr>
      <w:r w:rsidRPr="00FB5D85">
        <w:rPr>
          <w:b/>
          <w:bCs/>
          <w:color w:val="000000" w:themeColor="text1"/>
          <w:szCs w:val="22"/>
        </w:rPr>
        <w:t xml:space="preserve">Appuyer </w:t>
      </w:r>
      <w:r w:rsidRPr="00FB5D85">
        <w:rPr>
          <w:color w:val="000000" w:themeColor="text1"/>
          <w:szCs w:val="22"/>
        </w:rPr>
        <w:t>sur le piston pour effectuer l’injection.</w:t>
      </w:r>
    </w:p>
    <w:p w14:paraId="22F727A6" w14:textId="77777777" w:rsidR="00AA16B2" w:rsidRPr="00FB5D85" w:rsidRDefault="00AA16B2" w:rsidP="00AA16B2">
      <w:pPr>
        <w:pStyle w:val="ListParagraph"/>
        <w:spacing w:line="240" w:lineRule="auto"/>
        <w:ind w:left="1440"/>
        <w:rPr>
          <w:noProof/>
          <w:color w:val="000000" w:themeColor="text1"/>
          <w:szCs w:val="22"/>
        </w:rPr>
      </w:pPr>
    </w:p>
    <w:p w14:paraId="22F727A7" w14:textId="77777777" w:rsidR="00AA16B2" w:rsidRDefault="000B3AF4" w:rsidP="00AA16B2">
      <w:pPr>
        <w:pStyle w:val="ListParagraph"/>
        <w:spacing w:line="240" w:lineRule="auto"/>
        <w:ind w:left="1440"/>
        <w:rPr>
          <w:noProof/>
          <w:color w:val="000000" w:themeColor="text1"/>
          <w:szCs w:val="22"/>
        </w:rPr>
      </w:pPr>
      <w:r w:rsidRPr="00FB5D85">
        <w:rPr>
          <w:noProof/>
          <w:color w:val="000000" w:themeColor="text1"/>
          <w:szCs w:val="22"/>
          <w:lang w:eastAsia="fr-FR"/>
        </w:rPr>
        <mc:AlternateContent>
          <mc:Choice Requires="wps">
            <w:drawing>
              <wp:anchor distT="45720" distB="45720" distL="114300" distR="114300" simplePos="0" relativeHeight="251779072" behindDoc="0" locked="0" layoutInCell="1" allowOverlap="1" wp14:anchorId="22F72B8C" wp14:editId="22F72B8D">
                <wp:simplePos x="0" y="0"/>
                <wp:positionH relativeFrom="column">
                  <wp:posOffset>1324610</wp:posOffset>
                </wp:positionH>
                <wp:positionV relativeFrom="paragraph">
                  <wp:posOffset>1188926</wp:posOffset>
                </wp:positionV>
                <wp:extent cx="1686090" cy="1847469"/>
                <wp:effectExtent l="0" t="0" r="9525" b="3175"/>
                <wp:wrapNone/>
                <wp:docPr id="219" name="Text Box 2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86090" cy="1847469"/>
                        </a:xfrm>
                        <a:prstGeom prst="rect">
                          <a:avLst/>
                        </a:prstGeom>
                        <a:solidFill>
                          <a:srgbClr val="FFFFFF"/>
                        </a:solidFill>
                        <a:ln w="9525">
                          <a:noFill/>
                          <a:miter lim="800000"/>
                          <a:headEnd/>
                          <a:tailEnd/>
                        </a:ln>
                      </wps:spPr>
                      <wps:txbx>
                        <w:txbxContent>
                          <w:p w14:paraId="22F72C57" w14:textId="77777777" w:rsidR="009203B6" w:rsidRDefault="000B3AF4" w:rsidP="001B79BA">
                            <w:pPr>
                              <w:tabs>
                                <w:tab w:val="clear" w:pos="567"/>
                                <w:tab w:val="left" w:pos="323"/>
                              </w:tabs>
                              <w:spacing w:line="240" w:lineRule="auto"/>
                              <w:jc w:val="center"/>
                              <w:rPr>
                                <w:sz w:val="14"/>
                              </w:rPr>
                            </w:pPr>
                            <w:r>
                              <w:rPr>
                                <w:sz w:val="14"/>
                                <w:szCs w:val="14"/>
                              </w:rPr>
                              <w:t>Retirer la seringue du site d’injection sans changer d’angle.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8C" id="Text Box 219" o:spid="_x0000_s1082" type="#_x0000_t202" style="position:absolute;left:0;text-align:left;margin-left:104.3pt;margin-top:93.6pt;width:132.75pt;height:145.45pt;z-index:25177907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4PTpCQIAAO8DAAAOAAAAZHJzL2Uyb0RvYy54bWysU9tu2zAMfR+wfxD0vtgJmiwx6hRdugwD&#10;ugvQ7QNkWY6FyaJGKbGzrx8lO+kub8P8IFAmeUgeHt3eDZ1hJ4Vegy35fJZzpqyEWttDyb9+2b9a&#10;c+aDsLUwYFXJz8rzu+3LF7e9K9QCWjC1QkYg1he9K3kbgiuyzMtWdcLPwClLzgawE4GueMhqFD2h&#10;dyZb5Pkq6wFrhyCV9/T3YXTybcJvGiXDp6bxKjBTcuotpBPTWcUz296K4oDCtVpObYh/6KIT2lLR&#10;K9SDCIIdUf8F1WmJ4KEJMwldBk2jpUoz0DTz/I9pnlrhVJqFyPHuSpP/f7Dy4+nJfUYWhjcw0ALT&#10;EN49gvzmmYVdK+xB3SNC3ypRU+F5pCzrnS+m1Ei1L3wEqfoPUNOSxTFAAhoa7CIrNCcjdFrA+Uq6&#10;GgKTseRqvco35JLkm69vXt+sNqmGKC7pDn14p6Bj0Sg50lYTvDg9+hDbEcUlJFbzYHS918akCx6q&#10;nUF2EqSAffom9N/CjGV9yTfLxTIhW4j5SRydDqRQo7uSr/P4jZqJdLy1dQoJQpvRpk6MnfiJlIzk&#10;hKEamK5LvlzF5MhXBfWZGEMYFUkviIwW8AdnPamx5P77UaDizLy3xHqU7sXAi1FdDGElpZY8cDaa&#10;u5AknuZ397SNvU48PVeeeiRVJfqmFxBl++s9RT2/0+1PAAAA//8DAFBLAwQUAAYACAAAACEA6cLH&#10;0+AAAAALAQAADwAAAGRycy9kb3ducmV2LnhtbEyPwU7DMAyG70i8Q2QkbixtNW2hNJ0GEogjjCHt&#10;mDWhqUic0mRd2dPjncbN1v/p9+dqNXnHRjPELqCEfJYBM9gE3WErYfvxfCeAxaRQKxfQSPg1EVb1&#10;9VWlSh2O+G7GTWoZlWAslQSbUl9yHhtrvIqz0Buk7CsMXiVah5brQR2p3DteZNmCe9UhXbCqN0/W&#10;NN+bg5dw/zp+Wve4CxqFzde7l9PP2/Yk5e3NtH4AlsyULjCc9UkdanLahwPqyJyEIhMLQikQywIY&#10;EfPlPAe2Pw8iB15X/P8P9R8AAAD//wMAUEsBAi0AFAAGAAgAAAAhALaDOJL+AAAA4QEAABMAAAAA&#10;AAAAAAAAAAAAAAAAAFtDb250ZW50X1R5cGVzXS54bWxQSwECLQAUAAYACAAAACEAOP0h/9YAAACU&#10;AQAACwAAAAAAAAAAAAAAAAAvAQAAX3JlbHMvLnJlbHNQSwECLQAUAAYACAAAACEAxuD06QkCAADv&#10;AwAADgAAAAAAAAAAAAAAAAAuAgAAZHJzL2Uyb0RvYy54bWxQSwECLQAUAAYACAAAACEA6cLH0+AA&#10;AAALAQAADwAAAAAAAAAAAAAAAABjBAAAZHJzL2Rvd25yZXYueG1sUEsFBgAAAAAEAAQA8wAAAHAF&#10;AAAAAA==&#10;" stroked="f">
                <v:textbox style="mso-fit-shape-to-text:t" inset="0,0,0,0">
                  <w:txbxContent>
                    <w:p w14:paraId="22F72C57" w14:textId="77777777" w:rsidR="009203B6" w:rsidRDefault="000B3AF4" w:rsidP="001B79BA">
                      <w:pPr>
                        <w:tabs>
                          <w:tab w:val="clear" w:pos="567"/>
                          <w:tab w:val="left" w:pos="323"/>
                        </w:tabs>
                        <w:spacing w:line="240" w:lineRule="auto"/>
                        <w:jc w:val="center"/>
                        <w:rPr>
                          <w:sz w:val="14"/>
                        </w:rPr>
                      </w:pPr>
                      <w:r>
                        <w:rPr>
                          <w:sz w:val="14"/>
                          <w:szCs w:val="14"/>
                        </w:rPr>
                        <w:t>Retirer la seringue du site d’injection sans changer d’angle.</w:t>
                      </w:r>
                    </w:p>
                  </w:txbxContent>
                </v:textbox>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777024" behindDoc="0" locked="0" layoutInCell="1" allowOverlap="1" wp14:anchorId="22F72B8E" wp14:editId="22F72B8F">
                <wp:simplePos x="0" y="0"/>
                <wp:positionH relativeFrom="margin">
                  <wp:posOffset>2584244</wp:posOffset>
                </wp:positionH>
                <wp:positionV relativeFrom="paragraph">
                  <wp:posOffset>50165</wp:posOffset>
                </wp:positionV>
                <wp:extent cx="668655" cy="1850644"/>
                <wp:effectExtent l="0" t="0" r="0" b="0"/>
                <wp:wrapNone/>
                <wp:docPr id="220" name="Text Box 2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8655" cy="1850644"/>
                        </a:xfrm>
                        <a:prstGeom prst="rect">
                          <a:avLst/>
                        </a:prstGeom>
                        <a:solidFill>
                          <a:srgbClr val="FFFFFF"/>
                        </a:solidFill>
                        <a:ln w="9525">
                          <a:noFill/>
                          <a:miter lim="800000"/>
                          <a:headEnd/>
                          <a:tailEnd/>
                        </a:ln>
                      </wps:spPr>
                      <wps:txbx>
                        <w:txbxContent>
                          <w:p w14:paraId="22F72C58" w14:textId="77777777" w:rsidR="009203B6" w:rsidRPr="00D41073" w:rsidRDefault="000B3AF4" w:rsidP="001B79BA">
                            <w:pPr>
                              <w:tabs>
                                <w:tab w:val="clear" w:pos="567"/>
                                <w:tab w:val="left" w:pos="323"/>
                              </w:tabs>
                              <w:spacing w:line="240" w:lineRule="auto"/>
                              <w:jc w:val="center"/>
                              <w:rPr>
                                <w:sz w:val="14"/>
                              </w:rPr>
                            </w:pPr>
                            <w:r>
                              <w:rPr>
                                <w:b/>
                                <w:bCs/>
                                <w:sz w:val="14"/>
                                <w:szCs w:val="14"/>
                              </w:rPr>
                              <w:t xml:space="preserve">Appuyer </w:t>
                            </w:r>
                            <w:r>
                              <w:rPr>
                                <w:sz w:val="14"/>
                                <w:szCs w:val="14"/>
                              </w:rPr>
                              <w:t>sur le piston pour effectuer l’injection.</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8E" id="Text Box 220" o:spid="_x0000_s1083" type="#_x0000_t202" style="position:absolute;left:0;text-align:left;margin-left:203.5pt;margin-top:3.95pt;width:52.65pt;height:145.7pt;z-index:25177702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sSuyCQIAAO4DAAAOAAAAZHJzL2Uyb0RvYy54bWysU9uO0zAQfUfiHyy/06TVtpSo6WrpUoS0&#10;LEgLH+A4TmPheMzYbVK+nrGTdrm8Ifxgje2ZMzNnjje3Q2fYSaHXYEs+n+WcKSuh1vZQ8q9f9q/W&#10;nPkgbC0MWFXys/L8dvvyxaZ3hVpAC6ZWyAjE+qJ3JW9DcEWWedmqTvgZOGXpsQHsRKAjHrIaRU/o&#10;nckWeb7KesDaIUjlPd3ej498m/CbRsnwqWm8CsyUnGoLace0V3HPthtRHFC4VsupDPEPVXRCW0p6&#10;hboXQbAj6r+gOi0RPDRhJqHLoGm0VKkH6mae/9HNUyucSr0QOd5dafL/D1Y+np7cZ2RheAsDDTA1&#10;4d0DyG+eWdi1wh7UHSL0rRI1JZ5HyrLe+WIKjVT7wkeQqv8INQ1ZHAMkoKHBLrJCfTJCpwGcr6Sr&#10;ITBJl6vVerVccibpab5e5qubm5RCFJdohz68V9CxaJQcaagJXZwefIjViOLiEpN5MLrea2PSAQ/V&#10;ziA7CRLAPq0J/Tc3Y1lf8jfLxTIhW4jxSRudDiRQo7uSr/O4RslENt7ZOrkEoc1oUyXGTvRERkZu&#10;wlANTNclX76OwZGuCuozEYYwCpI+EBkt4A/OehJjyf33o0DFmflgifSo3IuBF6O6GMJKCi154Gw0&#10;dyEpPPXv7mgYe514es481UiiSvRNHyCq9tdz8nr+ptufAAAA//8DAFBLAwQUAAYACAAAACEA88gW&#10;G98AAAAJAQAADwAAAGRycy9kb3ducmV2LnhtbEyPwU7DMBBE70j8g7VI3KiTFGgTsqkKEogjlCL1&#10;6MZLHBGvQ+ymoV+POcFxNKOZN+Vqsp0YafCtY4R0loAgrp1uuUHYvj1eLUH4oFirzjEhfJOHVXV+&#10;VqpCuyO/0rgJjYgl7AuFYELoCyl9bcgqP3M9cfQ+3GBViHJopB7UMZbbTmZJciutajkuGNXTg6H6&#10;c3OwCPnz+G66+53TvDTpevd0+nrZnhAvL6b1HYhAU/gLwy9+RIcqMu3dgbUXHcJ1sohfAsIiBxH9&#10;mzSbg9gjZHk+B1mV8v+D6gcAAP//AwBQSwECLQAUAAYACAAAACEAtoM4kv4AAADhAQAAEwAAAAAA&#10;AAAAAAAAAAAAAAAAW0NvbnRlbnRfVHlwZXNdLnhtbFBLAQItABQABgAIAAAAIQA4/SH/1gAAAJQB&#10;AAALAAAAAAAAAAAAAAAAAC8BAABfcmVscy8ucmVsc1BLAQItABQABgAIAAAAIQArsSuyCQIAAO4D&#10;AAAOAAAAAAAAAAAAAAAAAC4CAABkcnMvZTJvRG9jLnhtbFBLAQItABQABgAIAAAAIQDzyBYb3wAA&#10;AAkBAAAPAAAAAAAAAAAAAAAAAGMEAABkcnMvZG93bnJldi54bWxQSwUGAAAAAAQABADzAAAAbwUA&#10;AAAA&#10;" stroked="f">
                <v:textbox style="mso-fit-shape-to-text:t" inset="0,0,0,0">
                  <w:txbxContent>
                    <w:p w14:paraId="22F72C58" w14:textId="77777777" w:rsidR="009203B6" w:rsidRPr="00D41073" w:rsidRDefault="000B3AF4" w:rsidP="001B79BA">
                      <w:pPr>
                        <w:tabs>
                          <w:tab w:val="clear" w:pos="567"/>
                          <w:tab w:val="left" w:pos="323"/>
                        </w:tabs>
                        <w:spacing w:line="240" w:lineRule="auto"/>
                        <w:jc w:val="center"/>
                        <w:rPr>
                          <w:sz w:val="14"/>
                        </w:rPr>
                      </w:pPr>
                      <w:r>
                        <w:rPr>
                          <w:b/>
                          <w:bCs/>
                          <w:sz w:val="14"/>
                          <w:szCs w:val="14"/>
                        </w:rPr>
                        <w:t xml:space="preserve">Appuyer </w:t>
                      </w:r>
                      <w:r>
                        <w:rPr>
                          <w:sz w:val="14"/>
                          <w:szCs w:val="14"/>
                        </w:rPr>
                        <w:t>sur le piston pour effectuer l’injection.</w:t>
                      </w:r>
                    </w:p>
                  </w:txbxContent>
                </v:textbox>
                <w10:wrap anchorx="margin"/>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774976" behindDoc="0" locked="0" layoutInCell="1" allowOverlap="1" wp14:anchorId="22F72B90" wp14:editId="22F72B91">
                <wp:simplePos x="0" y="0"/>
                <wp:positionH relativeFrom="column">
                  <wp:posOffset>1805940</wp:posOffset>
                </wp:positionH>
                <wp:positionV relativeFrom="paragraph">
                  <wp:posOffset>46149</wp:posOffset>
                </wp:positionV>
                <wp:extent cx="654818" cy="1850644"/>
                <wp:effectExtent l="0" t="0" r="0" b="0"/>
                <wp:wrapNone/>
                <wp:docPr id="221" name="Text Box 2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4818" cy="1850644"/>
                        </a:xfrm>
                        <a:prstGeom prst="rect">
                          <a:avLst/>
                        </a:prstGeom>
                        <a:solidFill>
                          <a:srgbClr val="FFFFFF"/>
                        </a:solidFill>
                        <a:ln w="9525">
                          <a:noFill/>
                          <a:miter lim="800000"/>
                          <a:headEnd/>
                          <a:tailEnd/>
                        </a:ln>
                      </wps:spPr>
                      <wps:txbx>
                        <w:txbxContent>
                          <w:p w14:paraId="22F72C59" w14:textId="77777777" w:rsidR="009203B6" w:rsidRPr="0072261E" w:rsidRDefault="000B3AF4" w:rsidP="001B79BA">
                            <w:pPr>
                              <w:tabs>
                                <w:tab w:val="clear" w:pos="567"/>
                                <w:tab w:val="left" w:pos="323"/>
                              </w:tabs>
                              <w:spacing w:line="240" w:lineRule="auto"/>
                              <w:jc w:val="center"/>
                              <w:rPr>
                                <w:sz w:val="14"/>
                                <w:szCs w:val="14"/>
                              </w:rPr>
                            </w:pPr>
                            <w:r>
                              <w:rPr>
                                <w:b/>
                                <w:bCs/>
                                <w:sz w:val="14"/>
                                <w:szCs w:val="14"/>
                              </w:rPr>
                              <w:t xml:space="preserve">Insérer </w:t>
                            </w:r>
                            <w:r>
                              <w:rPr>
                                <w:sz w:val="14"/>
                                <w:szCs w:val="14"/>
                              </w:rPr>
                              <w:t>l’aiguille à un angle de 90 degrés.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90" id="Text Box 221" o:spid="_x0000_s1084" type="#_x0000_t202" style="position:absolute;left:0;text-align:left;margin-left:142.2pt;margin-top:3.65pt;width:51.55pt;height:145.7pt;z-index:25177497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BqgqCAIAAO4DAAAOAAAAZHJzL2Uyb0RvYy54bWysU9uO2yAQfa/Uf0C8N3aiJEqtOKtttqkq&#10;bS/Sth+AMY5RMUMHEjv9+g7YyfbyVpUHNMDMmZkzh+3d0Bl2Vug12JLPZzlnykqotT2W/OuXw6sN&#10;Zz4IWwsDVpX8ojy/2718se1doRbQgqkVMgKxvuhdydsQXJFlXraqE34GTll6bAA7EeiIx6xG0RN6&#10;Z7JFnq+zHrB2CFJ5T7cP4yPfJfymUTJ8ahqvAjMlp9pC2jHtVdyz3VYURxSu1XIqQ/xDFZ3QlpLe&#10;oB5EEOyE+i+oTksED02YSegyaBotVeqBupnnf3Tz1AqnUi9Ejnc3mvz/g5Ufz0/uM7IwvIGBBpia&#10;8O4R5DfPLOxbYY/qHhH6VomaEs8jZVnvfDGFRqp94SNI1X+AmoYsTgES0NBgF1mhPhmh0wAuN9LV&#10;EJiky/VquZmTSiQ9zTerfL1cphSiuEY79OGdgo5Fo+RIQ03o4vzoQ6xGFFeXmMyD0fVBG5MOeKz2&#10;BtlZkAAOaU3ov7kZy/qSv14tVgnZQoxP2uh0IIEa3ZV8k8c1Siay8dbWySUIbUabKjF2oicyMnIT&#10;hmpgui75ahODI10V1BciDGEUJH0gMlrAH5z1JMaS++8ngYoz894S6VG5VwOvRnU1hJUUWvLA2Wju&#10;Q1J46t/d0zAOOvH0nHmqkUSV6Js+QFTtr+fk9fxNdz8BAAD//wMAUEsDBBQABgAIAAAAIQAaMx/x&#10;3wAAAAkBAAAPAAAAZHJzL2Rvd25yZXYueG1sTI/LTsMwEEX3SPyDNUjsqNMHxA1xqoIEYllKkbp0&#10;YxNH2OMQu2no1zOsYDk6V/eeKVejd2wwfWwDSphOMmAG66BbbCTs3p5uBLCYFGrlAhoJ3ybCqrq8&#10;KFWhwwlfzbBNDaMSjIWSYFPqCs5jbY1XcRI6g8Q+Qu9VorNvuO7Vicq947Msu+NetUgLVnXm0Zr6&#10;c3v0EpYvw7t1D/ugUdjpev98/trszlJeX43re2DJjOkvDL/6pA4VOR3CEXVkTsJMLBYUlZDPgRGf&#10;i/wW2IHAUuTAq5L//6D6AQAA//8DAFBLAQItABQABgAIAAAAIQC2gziS/gAAAOEBAAATAAAAAAAA&#10;AAAAAAAAAAAAAABbQ29udGVudF9UeXBlc10ueG1sUEsBAi0AFAAGAAgAAAAhADj9If/WAAAAlAEA&#10;AAsAAAAAAAAAAAAAAAAALwEAAF9yZWxzLy5yZWxzUEsBAi0AFAAGAAgAAAAhAN8GqCoIAgAA7gMA&#10;AA4AAAAAAAAAAAAAAAAALgIAAGRycy9lMm9Eb2MueG1sUEsBAi0AFAAGAAgAAAAhABozH/HfAAAA&#10;CQEAAA8AAAAAAAAAAAAAAAAAYgQAAGRycy9kb3ducmV2LnhtbFBLBQYAAAAABAAEAPMAAABuBQAA&#10;AAA=&#10;" stroked="f">
                <v:textbox style="mso-fit-shape-to-text:t" inset="0,0,0,0">
                  <w:txbxContent>
                    <w:p w14:paraId="22F72C59" w14:textId="77777777" w:rsidR="009203B6" w:rsidRPr="0072261E" w:rsidRDefault="000B3AF4" w:rsidP="001B79BA">
                      <w:pPr>
                        <w:tabs>
                          <w:tab w:val="clear" w:pos="567"/>
                          <w:tab w:val="left" w:pos="323"/>
                        </w:tabs>
                        <w:spacing w:line="240" w:lineRule="auto"/>
                        <w:jc w:val="center"/>
                        <w:rPr>
                          <w:sz w:val="14"/>
                          <w:szCs w:val="14"/>
                        </w:rPr>
                      </w:pPr>
                      <w:r>
                        <w:rPr>
                          <w:b/>
                          <w:bCs/>
                          <w:sz w:val="14"/>
                          <w:szCs w:val="14"/>
                        </w:rPr>
                        <w:t xml:space="preserve">Insérer </w:t>
                      </w:r>
                      <w:r>
                        <w:rPr>
                          <w:sz w:val="14"/>
                          <w:szCs w:val="14"/>
                        </w:rPr>
                        <w:t>l’aiguille à un angle de 90 degrés.</w:t>
                      </w:r>
                    </w:p>
                  </w:txbxContent>
                </v:textbox>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772928" behindDoc="0" locked="0" layoutInCell="1" allowOverlap="1" wp14:anchorId="22F72B92" wp14:editId="22F72B93">
                <wp:simplePos x="0" y="0"/>
                <wp:positionH relativeFrom="column">
                  <wp:posOffset>982355</wp:posOffset>
                </wp:positionH>
                <wp:positionV relativeFrom="paragraph">
                  <wp:posOffset>44943</wp:posOffset>
                </wp:positionV>
                <wp:extent cx="593677" cy="1844294"/>
                <wp:effectExtent l="0" t="0" r="0" b="6350"/>
                <wp:wrapNone/>
                <wp:docPr id="222" name="Text Box 2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22F72C5A" w14:textId="77777777" w:rsidR="009203B6" w:rsidRPr="00D41073" w:rsidRDefault="000B3AF4" w:rsidP="001B79BA">
                            <w:pPr>
                              <w:tabs>
                                <w:tab w:val="clear" w:pos="567"/>
                                <w:tab w:val="left" w:pos="323"/>
                              </w:tabs>
                              <w:spacing w:line="240" w:lineRule="auto"/>
                              <w:jc w:val="center"/>
                              <w:rPr>
                                <w:sz w:val="14"/>
                                <w:szCs w:val="14"/>
                              </w:rPr>
                            </w:pPr>
                            <w:r>
                              <w:rPr>
                                <w:b/>
                                <w:bCs/>
                                <w:sz w:val="14"/>
                                <w:szCs w:val="14"/>
                              </w:rPr>
                              <w:t xml:space="preserve">Pincer </w:t>
                            </w:r>
                            <w:r>
                              <w:rPr>
                                <w:sz w:val="14"/>
                                <w:szCs w:val="14"/>
                              </w:rPr>
                              <w:t>la peau.</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92" id="Text Box 222" o:spid="_x0000_s1085" type="#_x0000_t202" style="position:absolute;left:0;text-align:left;margin-left:77.35pt;margin-top:3.55pt;width:46.75pt;height:145.2pt;z-index:25177292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we9yCA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YqsxONJVQnUmwhAGQdIHIqMB/MFZR2IsuP9+FKg4M+8tkR6VezHwYpQXQ1hJoQUPnA3m&#10;LiSFp/7dPQ1jrxNPz5nHGklUib7xA0TV/npOXs/fdPsTAAD//wMAUEsDBBQABgAIAAAAIQCEXsdq&#10;3wAAAAkBAAAPAAAAZHJzL2Rvd25yZXYueG1sTI/BTsMwEETvSPyDtUjcqJOoJWmIUxUkEEcoRerR&#10;jd04qr0OsZuGfj3LCW47mtHsm2o1OctGPYTOo4B0lgDT2HjVYStg+/F8VwALUaKS1qMW8K0DrOrr&#10;q0qWyp/xXY+b2DIqwVBKASbGvuQ8NEY7GWa+10jewQ9ORpJDy9Ugz1TuLM+S5J472SF9MLLXT0Y3&#10;x83JCVi+jp/GPu68wsKk693L5ettexHi9mZaPwCLeop/YfjFJ3SoiWnvT6gCs6QX85yiAvIUGPnZ&#10;vMiA7elY5gvgdcX/L6h/AAAA//8DAFBLAQItABQABgAIAAAAIQC2gziS/gAAAOEBAAATAAAAAAAA&#10;AAAAAAAAAAAAAABbQ29udGVudF9UeXBlc10ueG1sUEsBAi0AFAAGAAgAAAAhADj9If/WAAAAlAEA&#10;AAsAAAAAAAAAAAAAAAAALwEAAF9yZWxzLy5yZWxzUEsBAi0AFAAGAAgAAAAhAEXB73IIAgAA7gMA&#10;AA4AAAAAAAAAAAAAAAAALgIAAGRycy9lMm9Eb2MueG1sUEsBAi0AFAAGAAgAAAAhAIRex2rfAAAA&#10;CQEAAA8AAAAAAAAAAAAAAAAAYgQAAGRycy9kb3ducmV2LnhtbFBLBQYAAAAABAAEAPMAAABuBQAA&#10;AAA=&#10;" stroked="f">
                <v:textbox style="mso-fit-shape-to-text:t" inset="0,0,0,0">
                  <w:txbxContent>
                    <w:p w14:paraId="22F72C5A" w14:textId="77777777" w:rsidR="009203B6" w:rsidRPr="00D41073" w:rsidRDefault="000B3AF4" w:rsidP="001B79BA">
                      <w:pPr>
                        <w:tabs>
                          <w:tab w:val="clear" w:pos="567"/>
                          <w:tab w:val="left" w:pos="323"/>
                        </w:tabs>
                        <w:spacing w:line="240" w:lineRule="auto"/>
                        <w:jc w:val="center"/>
                        <w:rPr>
                          <w:sz w:val="14"/>
                          <w:szCs w:val="14"/>
                        </w:rPr>
                      </w:pPr>
                      <w:r>
                        <w:rPr>
                          <w:b/>
                          <w:bCs/>
                          <w:sz w:val="14"/>
                          <w:szCs w:val="14"/>
                        </w:rPr>
                        <w:t xml:space="preserve">Pincer </w:t>
                      </w:r>
                      <w:r>
                        <w:rPr>
                          <w:sz w:val="14"/>
                          <w:szCs w:val="14"/>
                        </w:rPr>
                        <w:t>la peau.</w:t>
                      </w:r>
                    </w:p>
                  </w:txbxContent>
                </v:textbox>
              </v:shape>
            </w:pict>
          </mc:Fallback>
        </mc:AlternateContent>
      </w:r>
      <w:r w:rsidRPr="00FB5D85">
        <w:rPr>
          <w:noProof/>
          <w:color w:val="000000" w:themeColor="text1"/>
          <w:lang w:eastAsia="fr-FR"/>
        </w:rPr>
        <w:drawing>
          <wp:inline distT="0" distB="0" distL="0" distR="0" wp14:anchorId="22F72B94" wp14:editId="22F72B95">
            <wp:extent cx="2336213" cy="1323269"/>
            <wp:effectExtent l="0" t="0" r="6985" b="0"/>
            <wp:docPr id="2099501672" name="Picture 2099501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3825068" name=""/>
                    <pic:cNvPicPr/>
                  </pic:nvPicPr>
                  <pic:blipFill>
                    <a:blip r:embed="rId21"/>
                    <a:stretch>
                      <a:fillRect/>
                    </a:stretch>
                  </pic:blipFill>
                  <pic:spPr>
                    <a:xfrm>
                      <a:off x="0" y="0"/>
                      <a:ext cx="2356134" cy="1334553"/>
                    </a:xfrm>
                    <a:prstGeom prst="rect">
                      <a:avLst/>
                    </a:prstGeom>
                  </pic:spPr>
                </pic:pic>
              </a:graphicData>
            </a:graphic>
          </wp:inline>
        </w:drawing>
      </w:r>
    </w:p>
    <w:p w14:paraId="22F727A8" w14:textId="77777777" w:rsidR="00FB5D85" w:rsidRPr="00FB5D85" w:rsidRDefault="00FB5D85" w:rsidP="00AA16B2">
      <w:pPr>
        <w:pStyle w:val="ListParagraph"/>
        <w:spacing w:line="240" w:lineRule="auto"/>
        <w:ind w:left="1440"/>
        <w:rPr>
          <w:noProof/>
          <w:color w:val="000000" w:themeColor="text1"/>
          <w:szCs w:val="22"/>
        </w:rPr>
      </w:pPr>
    </w:p>
    <w:p w14:paraId="22F727A9" w14:textId="77777777" w:rsidR="00AA16B2" w:rsidRPr="00FB5D85" w:rsidRDefault="000B3AF4" w:rsidP="009B23D3">
      <w:pPr>
        <w:pStyle w:val="ListParagraph"/>
        <w:numPr>
          <w:ilvl w:val="1"/>
          <w:numId w:val="13"/>
        </w:numPr>
        <w:spacing w:line="240" w:lineRule="auto"/>
        <w:rPr>
          <w:noProof/>
          <w:color w:val="000000" w:themeColor="text1"/>
          <w:szCs w:val="22"/>
        </w:rPr>
      </w:pPr>
      <w:r w:rsidRPr="00FB5D85">
        <w:rPr>
          <w:color w:val="000000" w:themeColor="text1"/>
          <w:szCs w:val="22"/>
        </w:rPr>
        <w:t xml:space="preserve"> Retirer la seringue du site d’injection sans changer d’angle.</w:t>
      </w:r>
    </w:p>
    <w:p w14:paraId="22F727AA" w14:textId="77777777" w:rsidR="00AA16B2" w:rsidRPr="00FB5D85" w:rsidRDefault="000B3AF4" w:rsidP="009B23D3">
      <w:pPr>
        <w:pStyle w:val="ListParagraph"/>
        <w:numPr>
          <w:ilvl w:val="0"/>
          <w:numId w:val="13"/>
        </w:numPr>
        <w:spacing w:line="240" w:lineRule="auto"/>
        <w:rPr>
          <w:noProof/>
          <w:color w:val="000000" w:themeColor="text1"/>
          <w:szCs w:val="22"/>
        </w:rPr>
      </w:pPr>
      <w:r w:rsidRPr="00FB5D85">
        <w:rPr>
          <w:color w:val="000000" w:themeColor="text1"/>
          <w:szCs w:val="22"/>
        </w:rPr>
        <w:t>Aider</w:t>
      </w:r>
    </w:p>
    <w:p w14:paraId="22F727AB" w14:textId="77777777" w:rsidR="00AA16B2" w:rsidRPr="00FB5D85" w:rsidRDefault="000B3AF4" w:rsidP="009B23D3">
      <w:pPr>
        <w:pStyle w:val="ListParagraph"/>
        <w:numPr>
          <w:ilvl w:val="1"/>
          <w:numId w:val="13"/>
        </w:numPr>
        <w:spacing w:line="240" w:lineRule="auto"/>
        <w:rPr>
          <w:noProof/>
          <w:color w:val="000000" w:themeColor="text1"/>
          <w:szCs w:val="22"/>
        </w:rPr>
      </w:pPr>
      <w:r w:rsidRPr="00FB5D85">
        <w:rPr>
          <w:color w:val="000000" w:themeColor="text1"/>
          <w:szCs w:val="22"/>
        </w:rPr>
        <w:t>Mettre le patient sur le flanc.</w:t>
      </w:r>
    </w:p>
    <w:p w14:paraId="22F727AC" w14:textId="77777777" w:rsidR="00AA16B2" w:rsidRPr="00FB5D85" w:rsidRDefault="000B3AF4" w:rsidP="009B23D3">
      <w:pPr>
        <w:pStyle w:val="ListParagraph"/>
        <w:numPr>
          <w:ilvl w:val="1"/>
          <w:numId w:val="13"/>
        </w:numPr>
        <w:spacing w:line="240" w:lineRule="auto"/>
        <w:rPr>
          <w:noProof/>
          <w:color w:val="000000" w:themeColor="text1"/>
          <w:szCs w:val="22"/>
        </w:rPr>
      </w:pPr>
      <w:r w:rsidRPr="00FB5D85">
        <w:rPr>
          <w:color w:val="000000" w:themeColor="text1"/>
          <w:szCs w:val="22"/>
        </w:rPr>
        <w:t>Appeler les secours</w:t>
      </w:r>
    </w:p>
    <w:p w14:paraId="22F727AD" w14:textId="77777777" w:rsidR="00B83D29" w:rsidRPr="00FB5D85" w:rsidRDefault="000B3AF4" w:rsidP="00B83D29">
      <w:pPr>
        <w:pStyle w:val="ListParagraph"/>
        <w:spacing w:line="240" w:lineRule="auto"/>
        <w:ind w:left="1440"/>
        <w:rPr>
          <w:noProof/>
          <w:szCs w:val="22"/>
        </w:rPr>
      </w:pPr>
      <w:r w:rsidRPr="00FB5D85">
        <w:rPr>
          <w:noProof/>
          <w:color w:val="000000" w:themeColor="text1"/>
          <w:szCs w:val="22"/>
          <w:lang w:eastAsia="fr-FR"/>
        </w:rPr>
        <mc:AlternateContent>
          <mc:Choice Requires="wps">
            <w:drawing>
              <wp:anchor distT="45720" distB="45720" distL="114300" distR="114300" simplePos="0" relativeHeight="251781120" behindDoc="0" locked="0" layoutInCell="1" allowOverlap="1" wp14:anchorId="22F72B96" wp14:editId="22F72B97">
                <wp:simplePos x="0" y="0"/>
                <wp:positionH relativeFrom="margin">
                  <wp:posOffset>898682</wp:posOffset>
                </wp:positionH>
                <wp:positionV relativeFrom="paragraph">
                  <wp:posOffset>135634</wp:posOffset>
                </wp:positionV>
                <wp:extent cx="1009402" cy="444500"/>
                <wp:effectExtent l="0" t="0" r="635" b="0"/>
                <wp:wrapNone/>
                <wp:docPr id="223" name="Text Box 2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09402" cy="444500"/>
                        </a:xfrm>
                        <a:prstGeom prst="rect">
                          <a:avLst/>
                        </a:prstGeom>
                        <a:solidFill>
                          <a:srgbClr val="FFFFFF"/>
                        </a:solidFill>
                        <a:ln w="9525">
                          <a:noFill/>
                          <a:miter lim="800000"/>
                          <a:headEnd/>
                          <a:tailEnd/>
                        </a:ln>
                      </wps:spPr>
                      <wps:txbx>
                        <w:txbxContent>
                          <w:p w14:paraId="22F72C5B" w14:textId="77777777" w:rsidR="009203B6" w:rsidRDefault="000B3AF4" w:rsidP="001B79BA">
                            <w:pPr>
                              <w:tabs>
                                <w:tab w:val="clear" w:pos="567"/>
                                <w:tab w:val="left" w:pos="323"/>
                              </w:tabs>
                              <w:spacing w:line="240" w:lineRule="auto"/>
                              <w:rPr>
                                <w:sz w:val="16"/>
                              </w:rPr>
                            </w:pPr>
                            <w:r w:rsidRPr="00384416">
                              <w:rPr>
                                <w:sz w:val="16"/>
                                <w:szCs w:val="16"/>
                                <w:highlight w:val="lightGray"/>
                              </w:rPr>
                              <w:t>Mettre le patient sur le flanc. Appeler les secours</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22F72B96" id="Text Box 223" o:spid="_x0000_s1086" type="#_x0000_t202" style="position:absolute;left:0;text-align:left;margin-left:70.75pt;margin-top:10.7pt;width:79.5pt;height:35pt;z-index:25178112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SzPo+wEAANQDAAAOAAAAZHJzL2Uyb0RvYy54bWysU8GO0zAQvSPxD5bvNGnVrnajpivoUoS0&#10;sEgLH+A4TmLheMzYbVK+nrHTFLTcEDlYz7Hnzcyb5+392Bt2Uug12JIvFzlnykqotW1L/u3r4c0t&#10;Zz4IWwsDVpX8rDy/371+tR1coVbQgakVMiKxvhhcybsQXJFlXnaqF34BTlk6bAB7EWiLbVajGIi9&#10;N9kqz2+yAbB2CFJ5T38fpkO+S/xNo2R4ahqvAjMlp9pCWjGtVVyz3VYULQrXaXkpQ/xDFb3QlpJe&#10;qR5EEOyI+i+qXksED01YSOgzaBotVeqBulnmL7p57oRTqRcSx7urTP7/0crPp2f3BVkY38FIA0xN&#10;ePcI8rtnFvadsK16iwhDp0RNiZdRsmxwvriERql94SNJNXyCmoYsjgES0dhgH1WhPhmx0wDOV9HV&#10;GJiMKfP8bp2vOJN0tl6vN3maSiaKOdqhDx8U9CyCkiMNNbGL06MPsRpRzFdiMg9G1wdtTNpgW+0N&#10;spMgAxzSlxp4cc1YNpT8brPaJGYLMT55o9eBDGp0X/LbPH6TZaIa722drgShzYSpEmMv8kRFJm3C&#10;WI1M1yW/ScFRrgrqMwmGMBmSHhCBDvAnZwOZseT+x1Gg4sx8tCR6dO4McAbVDISVFFrywNkE9yE5&#10;fB4UWSeJdLF59Oaf+1Tv78e4+wUAAP//AwBQSwMEFAAGAAgAAAAhAI1Ul4LeAAAACQEAAA8AAABk&#10;cnMvZG93bnJldi54bWxMj8FOwzAQRO9I/IO1SFwQtRNKRdM4FbRwg0NL1fM2NklEvI5ip0n/nuUE&#10;x5l9mp3J15Nrxdn2ofGkIZkpEJZKbxqqNBw+3+6fQISIZLD1ZDVcbIB1cX2VY2b8SDt73sdKcAiF&#10;DDXUMXaZlKGsrcMw850lvn353mFk2VfS9DhyuGtlqtRCOmyIP9TY2U1ty+/94DQstv0w7mhztz28&#10;vuNHV6XHl8tR69ub6XkFItop/sHwW5+rQ8GdTn4gE0TLep48MqohTeYgGHhQio2ThiUbssjl/wXF&#10;DwAAAP//AwBQSwECLQAUAAYACAAAACEAtoM4kv4AAADhAQAAEwAAAAAAAAAAAAAAAAAAAAAAW0Nv&#10;bnRlbnRfVHlwZXNdLnhtbFBLAQItABQABgAIAAAAIQA4/SH/1gAAAJQBAAALAAAAAAAAAAAAAAAA&#10;AC8BAABfcmVscy8ucmVsc1BLAQItABQABgAIAAAAIQDGSzPo+wEAANQDAAAOAAAAAAAAAAAAAAAA&#10;AC4CAABkcnMvZTJvRG9jLnhtbFBLAQItABQABgAIAAAAIQCNVJeC3gAAAAkBAAAPAAAAAAAAAAAA&#10;AAAAAFUEAABkcnMvZG93bnJldi54bWxQSwUGAAAAAAQABADzAAAAYAUAAAAA&#10;" stroked="f">
                <v:textbox inset="0,0,0,0">
                  <w:txbxContent>
                    <w:p w14:paraId="22F72C5B" w14:textId="77777777" w:rsidR="009203B6" w:rsidRDefault="000B3AF4" w:rsidP="001B79BA">
                      <w:pPr>
                        <w:tabs>
                          <w:tab w:val="clear" w:pos="567"/>
                          <w:tab w:val="left" w:pos="323"/>
                        </w:tabs>
                        <w:spacing w:line="240" w:lineRule="auto"/>
                        <w:rPr>
                          <w:sz w:val="16"/>
                        </w:rPr>
                      </w:pPr>
                      <w:r w:rsidRPr="00384416">
                        <w:rPr>
                          <w:sz w:val="16"/>
                          <w:szCs w:val="16"/>
                          <w:highlight w:val="lightGray"/>
                        </w:rPr>
                        <w:t>Mettre le patient sur le flanc. Appeler les secours</w:t>
                      </w:r>
                    </w:p>
                  </w:txbxContent>
                </v:textbox>
                <w10:wrap anchorx="margin"/>
              </v:shape>
            </w:pict>
          </mc:Fallback>
        </mc:AlternateContent>
      </w:r>
    </w:p>
    <w:p w14:paraId="22F727AE" w14:textId="77777777" w:rsidR="00B83D29" w:rsidRPr="00FB5D85" w:rsidRDefault="000B3AF4" w:rsidP="00B83D29">
      <w:pPr>
        <w:pStyle w:val="ListParagraph"/>
        <w:spacing w:line="240" w:lineRule="auto"/>
        <w:ind w:left="1440"/>
        <w:rPr>
          <w:noProof/>
          <w:szCs w:val="22"/>
        </w:rPr>
      </w:pPr>
      <w:r w:rsidRPr="00FB5D85">
        <w:rPr>
          <w:noProof/>
          <w:lang w:eastAsia="fr-FR"/>
        </w:rPr>
        <w:drawing>
          <wp:inline distT="0" distB="0" distL="0" distR="0" wp14:anchorId="22F72B98" wp14:editId="22F72B99">
            <wp:extent cx="1284722" cy="1377914"/>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37361" name=""/>
                    <pic:cNvPicPr/>
                  </pic:nvPicPr>
                  <pic:blipFill>
                    <a:blip r:embed="rId16"/>
                    <a:stretch>
                      <a:fillRect/>
                    </a:stretch>
                  </pic:blipFill>
                  <pic:spPr>
                    <a:xfrm>
                      <a:off x="0" y="0"/>
                      <a:ext cx="1297687" cy="1391819"/>
                    </a:xfrm>
                    <a:prstGeom prst="rect">
                      <a:avLst/>
                    </a:prstGeom>
                  </pic:spPr>
                </pic:pic>
              </a:graphicData>
            </a:graphic>
          </wp:inline>
        </w:drawing>
      </w:r>
    </w:p>
    <w:p w14:paraId="22F727AF" w14:textId="77777777" w:rsidR="00B83D29" w:rsidRPr="00FB5D85" w:rsidRDefault="000B3AF4" w:rsidP="009B23D3">
      <w:pPr>
        <w:pStyle w:val="ListParagraph"/>
        <w:numPr>
          <w:ilvl w:val="1"/>
          <w:numId w:val="10"/>
        </w:numPr>
        <w:spacing w:line="240" w:lineRule="auto"/>
        <w:rPr>
          <w:noProof/>
          <w:szCs w:val="22"/>
        </w:rPr>
      </w:pPr>
      <w:r w:rsidRPr="00FB5D85">
        <w:t>Ne pas remettre le capuchon sur la seringue. Éliminer conformément à la réglementation en vigueur.</w:t>
      </w:r>
    </w:p>
    <w:p w14:paraId="22F727B0" w14:textId="77777777" w:rsidR="00B83D29" w:rsidRPr="00FB5D85" w:rsidRDefault="000B3AF4" w:rsidP="00B83D29">
      <w:pPr>
        <w:spacing w:line="240" w:lineRule="auto"/>
        <w:rPr>
          <w:noProof/>
          <w:szCs w:val="22"/>
        </w:rPr>
      </w:pPr>
      <w:r w:rsidRPr="00FB5D85">
        <w:rPr>
          <w:noProof/>
          <w:color w:val="000000" w:themeColor="text1"/>
          <w:szCs w:val="22"/>
          <w:lang w:eastAsia="fr-FR"/>
        </w:rPr>
        <mc:AlternateContent>
          <mc:Choice Requires="wps">
            <w:drawing>
              <wp:anchor distT="45720" distB="45720" distL="114300" distR="114300" simplePos="0" relativeHeight="251820032" behindDoc="0" locked="0" layoutInCell="1" allowOverlap="1" wp14:anchorId="22F72B9A" wp14:editId="22F72B9B">
                <wp:simplePos x="0" y="0"/>
                <wp:positionH relativeFrom="margin">
                  <wp:posOffset>393065</wp:posOffset>
                </wp:positionH>
                <wp:positionV relativeFrom="paragraph">
                  <wp:posOffset>-6238</wp:posOffset>
                </wp:positionV>
                <wp:extent cx="845185" cy="180975"/>
                <wp:effectExtent l="0" t="0" r="0" b="0"/>
                <wp:wrapNone/>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45185" cy="180975"/>
                        </a:xfrm>
                        <a:prstGeom prst="rect">
                          <a:avLst/>
                        </a:prstGeom>
                        <a:solidFill>
                          <a:srgbClr val="FFFFFF"/>
                        </a:solidFill>
                        <a:ln w="9525">
                          <a:noFill/>
                          <a:miter lim="800000"/>
                          <a:headEnd/>
                          <a:tailEnd/>
                        </a:ln>
                      </wps:spPr>
                      <wps:txbx>
                        <w:txbxContent>
                          <w:p w14:paraId="22F72C5C" w14:textId="77777777" w:rsidR="009203B6" w:rsidRDefault="000B3AF4" w:rsidP="001B79BA">
                            <w:pPr>
                              <w:tabs>
                                <w:tab w:val="clear" w:pos="567"/>
                                <w:tab w:val="left" w:pos="323"/>
                              </w:tabs>
                              <w:spacing w:line="240" w:lineRule="auto"/>
                              <w:rPr>
                                <w:b/>
                              </w:rPr>
                            </w:pPr>
                            <w:r>
                              <w:rPr>
                                <w:b/>
                                <w:bCs/>
                                <w:szCs w:val="22"/>
                              </w:rPr>
                              <w:t>Capuchon de l’aiguille</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22F72B9A" id="Text Box 1" o:spid="_x0000_s1087" type="#_x0000_t202" style="position:absolute;margin-left:30.95pt;margin-top:-.5pt;width:66.55pt;height:14.25pt;z-index:25182003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kUoPBwIAAO0DAAAOAAAAZHJzL2Uyb0RvYy54bWysU9tu2zAMfR+wfxD0vtgJli414hRdugwD&#10;um5A1w+QZTkWJosapcTOvn6U7KS7vBXTg0BJ5CF5eLS+GTrDjgq9Blvy+SznTFkJtbb7kj99271Z&#10;ceaDsLUwYFXJT8rzm83rV+veFWoBLZhaISMQ64velbwNwRVZ5mWrOuFn4JSlxwawE4GOuM9qFD2h&#10;dyZb5PlV1gPWDkEq7+n2bnzkm4TfNEqGL03jVWCm5FRbSDumvYp7tlmLYo/CtVpOZYgXVNEJbSnp&#10;BepOBMEOqP+B6rRE8NCEmYQug6bRUqUeqJt5/lc3j61wKvVC5Hh3ocn/P1j5cHx0X5GF4T0MNMDU&#10;hHf3IL97ZmHbCrtXt4jQt0rUlHgeKct654spNFLtCx9Bqv4z1DRkcQiQgIYGu8gK9ckInQZwupCu&#10;hsAkXa7eLuerJWeSnuar/PrdMmUQxTnYoQ8fFXQsGiVHmmkCF8d7H2Ixoji7xFwejK532ph0wH21&#10;NciOgua/S2tC/8PNWNaX/Hq5WCZkCzE+SaPTgfRpdEeF5nGNiolkfLB1cglCm9GmSoyd2ImEjNSE&#10;oRqYrkt+lbiLbFVQn4gvhFGP9H/IaAF/ctaTFkvufxwEKs7MJ0ucR+GeDTwb1dkQVlJoyQNno7kN&#10;SeCpf3dLs9jpxNNz5qlG0lSib9J/FO3v5+T1/Es3vwAAAP//AwBQSwMEFAAGAAgAAAAhAGV2tCzg&#10;AAAACAEAAA8AAABkcnMvZG93bnJldi54bWxMj8FOwzAQRO9I/IO1SFxQ66S0gYY4VVXBoVwqQi/c&#10;3HgbB+J1ZDtt+Pu6J7jtaEazb4rVaDp2QudbSwLSaQIMqbaqpUbA/vNt8gzMB0lKdpZQwC96WJW3&#10;N4XMlT3TB56q0LBYQj6XAnQIfc65rzUa6ae2R4re0TojQ5Su4crJcyw3HZ8lScaNbCl+0LLHjcb6&#10;pxqMgN38a6cfhuPr+3r+6Lb7YZN9N5UQ93fj+gVYwDH8heGKH9GhjEwHO5DyrBOQpcuYFDBJ46Sr&#10;v1zE4yBg9rQAXhb8/4DyAgAA//8DAFBLAQItABQABgAIAAAAIQC2gziS/gAAAOEBAAATAAAAAAAA&#10;AAAAAAAAAAAAAABbQ29udGVudF9UeXBlc10ueG1sUEsBAi0AFAAGAAgAAAAhADj9If/WAAAAlAEA&#10;AAsAAAAAAAAAAAAAAAAALwEAAF9yZWxzLy5yZWxzUEsBAi0AFAAGAAgAAAAhAHWRSg8HAgAA7QMA&#10;AA4AAAAAAAAAAAAAAAAALgIAAGRycy9lMm9Eb2MueG1sUEsBAi0AFAAGAAgAAAAhAGV2tCzgAAAA&#10;CAEAAA8AAAAAAAAAAAAAAAAAYQQAAGRycy9kb3ducmV2LnhtbFBLBQYAAAAABAAEAPMAAABuBQAA&#10;AAA=&#10;" stroked="f">
                <v:textbox style="mso-fit-shape-to-text:t" inset="0,0,0,0">
                  <w:txbxContent>
                    <w:p w14:paraId="22F72C5C" w14:textId="77777777" w:rsidR="009203B6" w:rsidRDefault="000B3AF4" w:rsidP="001B79BA">
                      <w:pPr>
                        <w:tabs>
                          <w:tab w:val="clear" w:pos="567"/>
                          <w:tab w:val="left" w:pos="323"/>
                        </w:tabs>
                        <w:spacing w:line="240" w:lineRule="auto"/>
                        <w:rPr>
                          <w:b/>
                        </w:rPr>
                      </w:pPr>
                      <w:r>
                        <w:rPr>
                          <w:b/>
                          <w:bCs/>
                          <w:szCs w:val="22"/>
                        </w:rPr>
                        <w:t>Capuchon de l’aiguille</w:t>
                      </w:r>
                    </w:p>
                  </w:txbxContent>
                </v:textbox>
                <w10:wrap anchorx="margin"/>
              </v:shape>
            </w:pict>
          </mc:Fallback>
        </mc:AlternateContent>
      </w:r>
      <w:r w:rsidR="00432B1F" w:rsidRPr="00FB5D85">
        <w:rPr>
          <w:noProof/>
          <w:color w:val="000000" w:themeColor="text1"/>
          <w:szCs w:val="22"/>
          <w:lang w:eastAsia="fr-FR"/>
        </w:rPr>
        <mc:AlternateContent>
          <mc:Choice Requires="wps">
            <w:drawing>
              <wp:anchor distT="45720" distB="45720" distL="114300" distR="114300" simplePos="0" relativeHeight="251828224" behindDoc="0" locked="0" layoutInCell="1" allowOverlap="1" wp14:anchorId="22F72B9C" wp14:editId="22F72B9D">
                <wp:simplePos x="0" y="0"/>
                <wp:positionH relativeFrom="margin">
                  <wp:posOffset>4611957</wp:posOffset>
                </wp:positionH>
                <wp:positionV relativeFrom="paragraph">
                  <wp:posOffset>367761</wp:posOffset>
                </wp:positionV>
                <wp:extent cx="777875" cy="217047"/>
                <wp:effectExtent l="0" t="0" r="3175" b="1905"/>
                <wp:wrapNone/>
                <wp:docPr id="37" name="Text Box 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7875" cy="217047"/>
                        </a:xfrm>
                        <a:prstGeom prst="rect">
                          <a:avLst/>
                        </a:prstGeom>
                        <a:solidFill>
                          <a:srgbClr val="FFFFFF"/>
                        </a:solidFill>
                        <a:ln w="9525">
                          <a:noFill/>
                          <a:miter lim="800000"/>
                          <a:headEnd/>
                          <a:tailEnd/>
                        </a:ln>
                      </wps:spPr>
                      <wps:txbx>
                        <w:txbxContent>
                          <w:p w14:paraId="22F72C5D" w14:textId="77777777" w:rsidR="009203B6" w:rsidRDefault="000B3AF4" w:rsidP="001B79BA">
                            <w:pPr>
                              <w:tabs>
                                <w:tab w:val="clear" w:pos="567"/>
                                <w:tab w:val="left" w:pos="323"/>
                              </w:tabs>
                              <w:spacing w:line="240" w:lineRule="auto"/>
                              <w:rPr>
                                <w:b/>
                              </w:rPr>
                            </w:pPr>
                            <w:r>
                              <w:rPr>
                                <w:b/>
                                <w:bCs/>
                                <w:szCs w:val="22"/>
                              </w:rPr>
                              <w:t>Piston</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22F72B9C" id="Text Box 37" o:spid="_x0000_s1088" type="#_x0000_t202" style="position:absolute;margin-left:363.15pt;margin-top:28.95pt;width:61.25pt;height:17.1pt;z-index:25182822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709+CAIAAO0DAAAOAAAAZHJzL2Uyb0RvYy54bWysU9uO0zAQfUfiHyy/07QV3ZSo6WrpUoS0&#10;LEgLH+A4TmPheMzYbVK+nrGTdrm8Ifxgje2ZMzNnjje3Q2fYSaHXYEu+mM05U1ZCre2h5F+/7F+t&#10;OfNB2FoYsKrkZ+X57fbli03vCrWEFkytkBGI9UXvSt6G4Ios87JVnfAzcMrSYwPYiUBHPGQ1ip7Q&#10;O5Mt5/ObrAesHYJU3tPt/fjItwm/aZQMn5rGq8BMyam2kHZMexX3bLsRxQGFa7WcyhD/UEUntKWk&#10;V6h7EQQ7ov4LqtMSwUMTZhK6DJpGS5V6oG4W8z+6eWqFU6kXIse7K03+/8HKx9OT+4wsDG9hoAGm&#10;Jrx7APnNMwu7VtiDukOEvlWipsSLSFnWO19MoZFqX/gIUvUfoaYhi2OABDQ02EVWqE9G6DSA85V0&#10;NQQm6TLP83W+4kzS03KRz1/nKYMoLsEOfXivoGPRKDnSTBO4OD34EIsRxcUl5vJgdL3XxqQDHqqd&#10;QXYSNP99WhP6b27Gsr7kb1bLVUK2EOOTNDodSJ9GdyVfz+MaFRPJeGfr5BKENqNNlRg7sRMJGakJ&#10;QzUwXZf8ZhmDI1sV1GfiC2HUI/0fMlrAH5z1pMWS++9HgYoz88ES51G4FwMvRnUxhJUUWvLA2Wju&#10;QhJ46t/d0Sz2OvH0nHmqkTSV6Jv0H0X76zl5Pf/S7U8AAAD//wMAUEsDBBQABgAIAAAAIQDBHTj1&#10;4gAAAAkBAAAPAAAAZHJzL2Rvd25yZXYueG1sTI8xT8MwEIV3JP6DdUgsiDpNQ5qGOFVVwQBLRejC&#10;5sZuHIjPUey04d/3OsF4uk/vfa9YT7ZjJz341qGA+SwCprF2qsVGwP7z9TED5oNEJTuHWsCv9rAu&#10;b28KmSt3xg99qkLDKAR9LgWYEPqcc18bbaWfuV4j/Y5usDLQOTRcDfJM4bbjcRSl3MoWqcHIXm+N&#10;rn+q0QrYJV878zAeX943yWJ424/b9LuphLi/mzbPwIKewh8MV31Sh5KcDm5E5VknYBmnC0IFPC1X&#10;wAjIkoy2HASs4jnwsuD/F5QXAAAA//8DAFBLAQItABQABgAIAAAAIQC2gziS/gAAAOEBAAATAAAA&#10;AAAAAAAAAAAAAAAAAABbQ29udGVudF9UeXBlc10ueG1sUEsBAi0AFAAGAAgAAAAhADj9If/WAAAA&#10;lAEAAAsAAAAAAAAAAAAAAAAALwEAAF9yZWxzLy5yZWxzUEsBAi0AFAAGAAgAAAAhAIPvT34IAgAA&#10;7QMAAA4AAAAAAAAAAAAAAAAALgIAAGRycy9lMm9Eb2MueG1sUEsBAi0AFAAGAAgAAAAhAMEdOPXi&#10;AAAACQEAAA8AAAAAAAAAAAAAAAAAYgQAAGRycy9kb3ducmV2LnhtbFBLBQYAAAAABAAEAPMAAABx&#10;BQAAAAA=&#10;" stroked="f">
                <v:textbox style="mso-fit-shape-to-text:t" inset="0,0,0,0">
                  <w:txbxContent>
                    <w:p w14:paraId="22F72C5D" w14:textId="77777777" w:rsidR="009203B6" w:rsidRDefault="000B3AF4" w:rsidP="001B79BA">
                      <w:pPr>
                        <w:tabs>
                          <w:tab w:val="clear" w:pos="567"/>
                          <w:tab w:val="left" w:pos="323"/>
                        </w:tabs>
                        <w:spacing w:line="240" w:lineRule="auto"/>
                        <w:rPr>
                          <w:b/>
                        </w:rPr>
                      </w:pPr>
                      <w:r>
                        <w:rPr>
                          <w:b/>
                          <w:bCs/>
                          <w:szCs w:val="22"/>
                        </w:rPr>
                        <w:t>Piston</w:t>
                      </w:r>
                    </w:p>
                  </w:txbxContent>
                </v:textbox>
                <w10:wrap anchorx="margin"/>
              </v:shape>
            </w:pict>
          </mc:Fallback>
        </mc:AlternateContent>
      </w:r>
      <w:r w:rsidR="00432B1F" w:rsidRPr="00FB5D85">
        <w:rPr>
          <w:noProof/>
          <w:color w:val="000000" w:themeColor="text1"/>
          <w:szCs w:val="22"/>
          <w:lang w:eastAsia="fr-FR"/>
        </w:rPr>
        <mc:AlternateContent>
          <mc:Choice Requires="wps">
            <w:drawing>
              <wp:anchor distT="45720" distB="45720" distL="114300" distR="114300" simplePos="0" relativeHeight="251826176" behindDoc="0" locked="0" layoutInCell="1" allowOverlap="1" wp14:anchorId="22F72B9E" wp14:editId="22F72B9F">
                <wp:simplePos x="0" y="0"/>
                <wp:positionH relativeFrom="margin">
                  <wp:posOffset>4611957</wp:posOffset>
                </wp:positionH>
                <wp:positionV relativeFrom="paragraph">
                  <wp:posOffset>39957</wp:posOffset>
                </wp:positionV>
                <wp:extent cx="1030406" cy="1848739"/>
                <wp:effectExtent l="0" t="0" r="0" b="1905"/>
                <wp:wrapNone/>
                <wp:docPr id="36" name="Text Box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30406" cy="1848739"/>
                        </a:xfrm>
                        <a:prstGeom prst="rect">
                          <a:avLst/>
                        </a:prstGeom>
                        <a:solidFill>
                          <a:srgbClr val="FFFFFF"/>
                        </a:solidFill>
                        <a:ln w="9525">
                          <a:noFill/>
                          <a:miter lim="800000"/>
                          <a:headEnd/>
                          <a:tailEnd/>
                        </a:ln>
                      </wps:spPr>
                      <wps:txbx>
                        <w:txbxContent>
                          <w:p w14:paraId="22F72C5E" w14:textId="77777777" w:rsidR="009203B6" w:rsidRDefault="000B3AF4" w:rsidP="001B79BA">
                            <w:pPr>
                              <w:tabs>
                                <w:tab w:val="clear" w:pos="567"/>
                                <w:tab w:val="left" w:pos="323"/>
                              </w:tabs>
                              <w:spacing w:line="240" w:lineRule="auto"/>
                              <w:rPr>
                                <w:b/>
                              </w:rPr>
                            </w:pPr>
                            <w:r>
                              <w:rPr>
                                <w:b/>
                                <w:bCs/>
                                <w:szCs w:val="22"/>
                              </w:rPr>
                              <w:t>Collerette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9E" id="Text Box 36" o:spid="_x0000_s1089" type="#_x0000_t202" style="position:absolute;margin-left:363.15pt;margin-top:3.15pt;width:81.15pt;height:145.55pt;z-index:25182617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3KeCCgIAAO8DAAAOAAAAZHJzL2Uyb0RvYy54bWysU9tu2zAMfR+wfxD0vthJ2iw14hRdugwD&#10;ugvQ7QNkWY6FyaJGKbG7rx8lO+kub8P0IFASeUgeHm1uh86wk0KvwZZ8Pss5U1ZCre2h5F+/7F+t&#10;OfNB2FoYsKrkT8rz2+3LF5veFWoBLZhaISMQ64velbwNwRVZ5mWrOuFn4JSlxwawE4GOeMhqFD2h&#10;dyZb5Pkq6wFrhyCV93R7Pz7ybcJvGiXDp6bxKjBTcqotpB3TXsU9225EcUDhWi2nMsQ/VNEJbSnp&#10;BepeBMGOqP+C6rRE8NCEmYQug6bRUqUeqJt5/kc3j61wKvVC5Hh3ocn/P1j58fToPiMLwxsYaICp&#10;Ce8eQH7zzMKuFfag7hChb5WoKfE8Upb1zhdTaKTaFz6CVP0HqGnI4hggAQ0NdpEV6pMROg3g6UK6&#10;GgKTMWW+zK/yFWeS3ubrq/Xr5U3KIYpzuEMf3inoWDRKjjTVBC9ODz7EckRxdonZPBhd77Ux6YCH&#10;ameQnQQpYJ/WhP6bm7GsL/nN9eI6IVuI8UkcnQ6kUKO7kq/zuEbNRDre2jq5BKHNaFMlxk78REpG&#10;csJQDUzXJV8tY3Dkq4L6iRhDGBVJP4iMFvAHZz2pseT++1Gg4sy8t8R6lO7ZwLNRnQ1hJYWWPHA2&#10;mruQJJ76d3c0jb1OPD1nnmokVSX6ph8QZfvrOXk9/9PtTwAAAP//AwBQSwMEFAAGAAgAAAAhAMi0&#10;eXPfAAAACQEAAA8AAABkcnMvZG93bnJldi54bWxMj8FOwzAQRO9I/IO1SNyo04BSN8SpChKII5Qi&#10;9ejGSxxhr0PspqFfj3uC02g1o5m31Wpylo04hM6ThPksA4bUeN1RK2H7/nQjgIWoSCvrCSX8YIBV&#10;fXlRqVL7I73huIktSyUUSiXBxNiXnIfGoFNh5nuk5H36wamYzqHlelDHVO4sz7Os4E51lBaM6vHR&#10;YPO1OTgJy5fxw9iHndckzHy9ez59v25PUl5fTet7YBGn+BeGM35Chzox7f2BdGBWwiIvblNUwlmS&#10;L4QogO0l5MvFHfC64v8/qH8BAAD//wMAUEsBAi0AFAAGAAgAAAAhALaDOJL+AAAA4QEAABMAAAAA&#10;AAAAAAAAAAAAAAAAAFtDb250ZW50X1R5cGVzXS54bWxQSwECLQAUAAYACAAAACEAOP0h/9YAAACU&#10;AQAACwAAAAAAAAAAAAAAAAAvAQAAX3JlbHMvLnJlbHNQSwECLQAUAAYACAAAACEAVNynggoCAADv&#10;AwAADgAAAAAAAAAAAAAAAAAuAgAAZHJzL2Uyb0RvYy54bWxQSwECLQAUAAYACAAAACEAyLR5c98A&#10;AAAJAQAADwAAAAAAAAAAAAAAAABkBAAAZHJzL2Rvd25yZXYueG1sUEsFBgAAAAAEAAQA8wAAAHAF&#10;AAAAAA==&#10;" stroked="f">
                <v:textbox style="mso-fit-shape-to-text:t" inset="0,0,0,0">
                  <w:txbxContent>
                    <w:p w14:paraId="22F72C5E" w14:textId="77777777" w:rsidR="009203B6" w:rsidRDefault="000B3AF4" w:rsidP="001B79BA">
                      <w:pPr>
                        <w:tabs>
                          <w:tab w:val="clear" w:pos="567"/>
                          <w:tab w:val="left" w:pos="323"/>
                        </w:tabs>
                        <w:spacing w:line="240" w:lineRule="auto"/>
                        <w:rPr>
                          <w:b/>
                        </w:rPr>
                      </w:pPr>
                      <w:r>
                        <w:rPr>
                          <w:b/>
                          <w:bCs/>
                          <w:szCs w:val="22"/>
                        </w:rPr>
                        <w:t>Collerette</w:t>
                      </w:r>
                    </w:p>
                  </w:txbxContent>
                </v:textbox>
                <w10:wrap anchorx="margin"/>
              </v:shape>
            </w:pict>
          </mc:Fallback>
        </mc:AlternateContent>
      </w:r>
      <w:r w:rsidR="00432B1F" w:rsidRPr="00FB5D85">
        <w:rPr>
          <w:noProof/>
          <w:color w:val="000000" w:themeColor="text1"/>
          <w:szCs w:val="22"/>
          <w:lang w:eastAsia="fr-FR"/>
        </w:rPr>
        <mc:AlternateContent>
          <mc:Choice Requires="wps">
            <w:drawing>
              <wp:anchor distT="45720" distB="45720" distL="114300" distR="114300" simplePos="0" relativeHeight="251824128" behindDoc="0" locked="0" layoutInCell="1" allowOverlap="1" wp14:anchorId="22F72BA0" wp14:editId="22F72BA1">
                <wp:simplePos x="0" y="0"/>
                <wp:positionH relativeFrom="margin">
                  <wp:posOffset>100342</wp:posOffset>
                </wp:positionH>
                <wp:positionV relativeFrom="paragraph">
                  <wp:posOffset>678312</wp:posOffset>
                </wp:positionV>
                <wp:extent cx="2163171" cy="1848739"/>
                <wp:effectExtent l="0" t="0" r="8890" b="1905"/>
                <wp:wrapNone/>
                <wp:docPr id="32" name="Text Box 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3171" cy="1848739"/>
                        </a:xfrm>
                        <a:prstGeom prst="rect">
                          <a:avLst/>
                        </a:prstGeom>
                        <a:solidFill>
                          <a:srgbClr val="FFFFFF"/>
                        </a:solidFill>
                        <a:ln w="9525">
                          <a:noFill/>
                          <a:miter lim="800000"/>
                          <a:headEnd/>
                          <a:tailEnd/>
                        </a:ln>
                      </wps:spPr>
                      <wps:txbx>
                        <w:txbxContent>
                          <w:p w14:paraId="22F72C5F" w14:textId="77777777" w:rsidR="009203B6" w:rsidRDefault="000B3AF4" w:rsidP="001B79BA">
                            <w:pPr>
                              <w:tabs>
                                <w:tab w:val="clear" w:pos="567"/>
                                <w:tab w:val="left" w:pos="323"/>
                              </w:tabs>
                              <w:spacing w:line="240" w:lineRule="auto"/>
                              <w:rPr>
                                <w:b/>
                              </w:rPr>
                            </w:pPr>
                            <w:r>
                              <w:rPr>
                                <w:b/>
                                <w:bCs/>
                                <w:szCs w:val="22"/>
                              </w:rPr>
                              <w:t>Fenêtre de contrôle/Corps de la seringue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A0" id="Text Box 32" o:spid="_x0000_s1090" type="#_x0000_t202" style="position:absolute;margin-left:7.9pt;margin-top:53.4pt;width:170.35pt;height:145.55pt;z-index:25182412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RhxiCwIAAO8DAAAOAAAAZHJzL2Uyb0RvYy54bWysU9tu2zAMfR+wfxD0vjhO2zQ14hRdugwD&#10;ugvQ7QNkWY6FyaJGKbG7ry8lO+kub8P0IFASeUgeHq1vh86wo0KvwZY8n805U1ZCre2+5N++7t6s&#10;OPNB2FoYsKrkT8rz283rV+veFWoBLZhaISMQ64velbwNwRVZ5mWrOuFn4JSlxwawE4GOuM9qFD2h&#10;dyZbzOfLrAesHYJU3tPt/fjINwm/aZQMn5vGq8BMyam2kHZMexX3bLMWxR6Fa7WcyhD/UEUntKWk&#10;Z6h7EQQ7oP4LqtMSwUMTZhK6DJpGS5V6oG7y+R/dPLbCqdQLkePdmSb//2Dlp+Oj+4IsDG9hoAGm&#10;Jrx7APndMwvbVti9ukOEvlWipsR5pCzrnS+m0Ei1L3wEqfqPUNOQxSFAAhoa7CIr1CcjdBrA05l0&#10;NQQm6XKRLy/y65wzSW/56nJ1fXGTcojiFO7Qh/cKOhaNkiNNNcGL44MPsRxRnFxiNg9G1zttTDrg&#10;vtoaZEdBCtilNaH/5mYs60t+c7W4SsgWYnwSR6cDKdToruSreVyjZiId72ydXILQZrSpEmMnfiIl&#10;IzlhqAam65IvL2Nw5KuC+okYQxgVST+IjBbwJ2c9qbHk/sdBoOLMfLDEepTuycCTUZ0MYSWFljxw&#10;NprbkCSe+nd3NI2dTjy9ZJ5qJFUl+qYfEGX76zl5vfzTzTMAAAD//wMAUEsDBBQABgAIAAAAIQAF&#10;OUcW3gAAAAoBAAAPAAAAZHJzL2Rvd25yZXYueG1sTI9BT8MwDIXvSPyHyEjcWDpQy1qaTgMJxBHG&#10;kHbMGtNUNE5psq7s1887wcnvyU/Pn8vl5Dox4hBaTwrmswQEUu1NS42CzcfzzQJEiJqM7jyhgl8M&#10;sKwuL0pdGH+gdxzXsRFcQqHQCmyMfSFlqC06HWa+R+Ldlx+cjmyHRppBH7jcdfI2STLpdEt8weoe&#10;nyzW3+u9U5C/jp+2e9x6Qws7X21fjj9vm6NS11fT6gFExCn+heGMz+hQMdPO78kE0bFPmTzyTDIW&#10;HLhLsxTEjkV+n4OsSvn/heoEAAD//wMAUEsBAi0AFAAGAAgAAAAhALaDOJL+AAAA4QEAABMAAAAA&#10;AAAAAAAAAAAAAAAAAFtDb250ZW50X1R5cGVzXS54bWxQSwECLQAUAAYACAAAACEAOP0h/9YAAACU&#10;AQAACwAAAAAAAAAAAAAAAAAvAQAAX3JlbHMvLnJlbHNQSwECLQAUAAYACAAAACEAdUYcYgsCAADv&#10;AwAADgAAAAAAAAAAAAAAAAAuAgAAZHJzL2Uyb0RvYy54bWxQSwECLQAUAAYACAAAACEABTlHFt4A&#10;AAAKAQAADwAAAAAAAAAAAAAAAABlBAAAZHJzL2Rvd25yZXYueG1sUEsFBgAAAAAEAAQA8wAAAHAF&#10;AAAAAA==&#10;" stroked="f">
                <v:textbox style="mso-fit-shape-to-text:t" inset="0,0,0,0">
                  <w:txbxContent>
                    <w:p w14:paraId="22F72C5F" w14:textId="77777777" w:rsidR="009203B6" w:rsidRDefault="000B3AF4" w:rsidP="001B79BA">
                      <w:pPr>
                        <w:tabs>
                          <w:tab w:val="clear" w:pos="567"/>
                          <w:tab w:val="left" w:pos="323"/>
                        </w:tabs>
                        <w:spacing w:line="240" w:lineRule="auto"/>
                        <w:rPr>
                          <w:b/>
                        </w:rPr>
                      </w:pPr>
                      <w:r>
                        <w:rPr>
                          <w:b/>
                          <w:bCs/>
                          <w:szCs w:val="22"/>
                        </w:rPr>
                        <w:t>Fenêtre de contrôle/Corps de la seringue</w:t>
                      </w:r>
                    </w:p>
                  </w:txbxContent>
                </v:textbox>
                <w10:wrap anchorx="margin"/>
              </v:shape>
            </w:pict>
          </mc:Fallback>
        </mc:AlternateContent>
      </w:r>
      <w:r w:rsidR="00432B1F" w:rsidRPr="00FB5D85">
        <w:rPr>
          <w:noProof/>
          <w:color w:val="000000" w:themeColor="text1"/>
          <w:szCs w:val="22"/>
          <w:lang w:eastAsia="fr-FR"/>
        </w:rPr>
        <mc:AlternateContent>
          <mc:Choice Requires="wps">
            <w:drawing>
              <wp:anchor distT="45720" distB="45720" distL="114300" distR="114300" simplePos="0" relativeHeight="251822080" behindDoc="0" locked="0" layoutInCell="1" allowOverlap="1" wp14:anchorId="22F72BA2" wp14:editId="22F72BA3">
                <wp:simplePos x="0" y="0"/>
                <wp:positionH relativeFrom="margin">
                  <wp:posOffset>1325293</wp:posOffset>
                </wp:positionH>
                <wp:positionV relativeFrom="paragraph">
                  <wp:posOffset>77266</wp:posOffset>
                </wp:positionV>
                <wp:extent cx="798394" cy="1848739"/>
                <wp:effectExtent l="0" t="0" r="1905" b="1905"/>
                <wp:wrapNone/>
                <wp:docPr id="26"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394" cy="1848739"/>
                        </a:xfrm>
                        <a:prstGeom prst="rect">
                          <a:avLst/>
                        </a:prstGeom>
                        <a:solidFill>
                          <a:srgbClr val="FFFFFF"/>
                        </a:solidFill>
                        <a:ln w="9525">
                          <a:noFill/>
                          <a:miter lim="800000"/>
                          <a:headEnd/>
                          <a:tailEnd/>
                        </a:ln>
                      </wps:spPr>
                      <wps:txbx>
                        <w:txbxContent>
                          <w:p w14:paraId="22F72C60" w14:textId="77777777" w:rsidR="009203B6" w:rsidRDefault="000B3AF4" w:rsidP="001B79BA">
                            <w:pPr>
                              <w:tabs>
                                <w:tab w:val="clear" w:pos="567"/>
                                <w:tab w:val="left" w:pos="323"/>
                              </w:tabs>
                              <w:spacing w:line="240" w:lineRule="auto"/>
                              <w:rPr>
                                <w:b/>
                              </w:rPr>
                            </w:pPr>
                            <w:r>
                              <w:rPr>
                                <w:b/>
                                <w:bCs/>
                                <w:szCs w:val="22"/>
                              </w:rPr>
                              <w:t>Aiguille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A2" id="Text Box 26" o:spid="_x0000_s1091" type="#_x0000_t202" style="position:absolute;margin-left:104.35pt;margin-top:6.1pt;width:62.85pt;height:145.55pt;z-index:25182208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lH85CgIAAO4DAAAOAAAAZHJzL2Uyb0RvYy54bWysU9tu2zAMfR+wfxD0vjhJmzYx4hRdugwD&#10;ugvQ7QNkWY6FyaJGKbGzry8lO+kub8P0IFASeUgeHq3v+tawo0KvwRZ8NplypqyEStt9wb993b1Z&#10;cuaDsJUwYFXBT8rzu83rV+vO5WoODZhKISMQ6/POFbwJweVZ5mWjWuEn4JSlxxqwFYGOuM8qFB2h&#10;tyabT6c3WQdYOQSpvKfbh+GRbxJ+XSsZPte1V4GZglNtIe2Y9jLu2WYt8j0K12g5liH+oYpWaEtJ&#10;L1APIgh2QP0XVKslgoc6TCS0GdS1lir1QN3Mpn9089QIp1IvRI53F5r8/4OVn45P7guy0L+FngaY&#10;mvDuEeR3zyxsG2H36h4RukaJihLPImVZ53w+hkaqfe4jSNl9hIqGLA4BElBfYxtZoT4ZodMAThfS&#10;VR+YpMvb1fJqdc2ZpKfZ8np5e7VKKUR+jnbow3sFLYtGwZGGmtDF8dGHWI3Izy4xmQejq502Jh1w&#10;X24NsqMgAezSGtF/czOWdQVfLeaLhGwhxidttDqQQI1uC76cxjVIJrLxzlbJJQhtBpsqMXakJzIy&#10;cBP6sme6KvjNIgZHukqoTkQYwiBI+kBkNIA/OetIjAX3Pw4CFWfmgyXSo3LPBp6N8mwIKym04IGz&#10;wdyGpPDUv7unYex04ukl81gjiSrRN36AqNpfz8nr5ZtungEAAP//AwBQSwMEFAAGAAgAAAAhAADO&#10;E67fAAAACgEAAA8AAABkcnMvZG93bnJldi54bWxMj8FOwzAMhu9IvENkJG4sWTtB6ZpOAwnEEcaQ&#10;dsyarKlInNJkXdnTY05ws/V/+v25Wk3esdEMsQsoYT4TwAw2QXfYSti+P90UwGJSqJULaCR8mwir&#10;+vKiUqUOJ3wz4ya1jEowlkqCTakvOY+NNV7FWegNUnYIg1eJ1qHlelAnKveOZ0Lccq86pAtW9ebR&#10;muZzc/QS7l/GD+sedkFjYefr3fP563V7lvL6alovgSUzpT8YfvVJHWpy2ocj6sichEwUd4RSkGXA&#10;CMjzxQLYngaR58Driv9/of4BAAD//wMAUEsBAi0AFAAGAAgAAAAhALaDOJL+AAAA4QEAABMAAAAA&#10;AAAAAAAAAAAAAAAAAFtDb250ZW50X1R5cGVzXS54bWxQSwECLQAUAAYACAAAACEAOP0h/9YAAACU&#10;AQAACwAAAAAAAAAAAAAAAAAvAQAAX3JlbHMvLnJlbHNQSwECLQAUAAYACAAAACEArpR/OQoCAADu&#10;AwAADgAAAAAAAAAAAAAAAAAuAgAAZHJzL2Uyb0RvYy54bWxQSwECLQAUAAYACAAAACEAAM4Trt8A&#10;AAAKAQAADwAAAAAAAAAAAAAAAABkBAAAZHJzL2Rvd25yZXYueG1sUEsFBgAAAAAEAAQA8wAAAHAF&#10;AAAAAA==&#10;" stroked="f">
                <v:textbox style="mso-fit-shape-to-text:t" inset="0,0,0,0">
                  <w:txbxContent>
                    <w:p w14:paraId="22F72C60" w14:textId="77777777" w:rsidR="009203B6" w:rsidRDefault="000B3AF4" w:rsidP="001B79BA">
                      <w:pPr>
                        <w:tabs>
                          <w:tab w:val="clear" w:pos="567"/>
                          <w:tab w:val="left" w:pos="323"/>
                        </w:tabs>
                        <w:spacing w:line="240" w:lineRule="auto"/>
                        <w:rPr>
                          <w:b/>
                        </w:rPr>
                      </w:pPr>
                      <w:r>
                        <w:rPr>
                          <w:b/>
                          <w:bCs/>
                          <w:szCs w:val="22"/>
                        </w:rPr>
                        <w:t>Aiguille</w:t>
                      </w:r>
                    </w:p>
                  </w:txbxContent>
                </v:textbox>
                <w10:wrap anchorx="margin"/>
              </v:shape>
            </w:pict>
          </mc:Fallback>
        </mc:AlternateContent>
      </w:r>
      <w:r w:rsidR="00432B1F" w:rsidRPr="00FB5D85">
        <w:rPr>
          <w:noProof/>
          <w:lang w:eastAsia="fr-FR"/>
        </w:rPr>
        <w:drawing>
          <wp:inline distT="0" distB="0" distL="0" distR="0" wp14:anchorId="22F72BA4" wp14:editId="22F72BA5">
            <wp:extent cx="5760085" cy="923290"/>
            <wp:effectExtent l="0" t="0" r="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1333476" name=""/>
                    <pic:cNvPicPr/>
                  </pic:nvPicPr>
                  <pic:blipFill>
                    <a:blip r:embed="rId22"/>
                    <a:stretch>
                      <a:fillRect/>
                    </a:stretch>
                  </pic:blipFill>
                  <pic:spPr>
                    <a:xfrm>
                      <a:off x="0" y="0"/>
                      <a:ext cx="5760085" cy="923290"/>
                    </a:xfrm>
                    <a:prstGeom prst="rect">
                      <a:avLst/>
                    </a:prstGeom>
                  </pic:spPr>
                </pic:pic>
              </a:graphicData>
            </a:graphic>
          </wp:inline>
        </w:drawing>
      </w:r>
    </w:p>
    <w:p w14:paraId="22F727B1" w14:textId="77777777" w:rsidR="00A7085B" w:rsidRPr="00FB5D85" w:rsidRDefault="00A7085B" w:rsidP="00B83D29">
      <w:pPr>
        <w:spacing w:line="240" w:lineRule="auto"/>
        <w:rPr>
          <w:noProof/>
          <w:szCs w:val="22"/>
        </w:rPr>
      </w:pPr>
    </w:p>
    <w:p w14:paraId="22F727B2" w14:textId="77777777" w:rsidR="008643C8" w:rsidRPr="00FB5D85" w:rsidRDefault="000B3AF4" w:rsidP="008643C8">
      <w:pPr>
        <w:spacing w:line="240" w:lineRule="auto"/>
        <w:rPr>
          <w:noProof/>
          <w:szCs w:val="22"/>
        </w:rPr>
      </w:pPr>
      <w:proofErr w:type="gramStart"/>
      <w:r w:rsidRPr="00FB5D85">
        <w:t>voie</w:t>
      </w:r>
      <w:proofErr w:type="gramEnd"/>
      <w:r w:rsidRPr="00FB5D85">
        <w:t xml:space="preserve"> sous-cutanée</w:t>
      </w:r>
    </w:p>
    <w:p w14:paraId="22F727B3" w14:textId="77777777" w:rsidR="008643C8" w:rsidRPr="00FB5D85" w:rsidRDefault="008643C8" w:rsidP="008643C8">
      <w:pPr>
        <w:spacing w:line="240" w:lineRule="auto"/>
        <w:rPr>
          <w:noProof/>
          <w:szCs w:val="22"/>
        </w:rPr>
      </w:pPr>
    </w:p>
    <w:p w14:paraId="22F727B4" w14:textId="77777777" w:rsidR="008643C8" w:rsidRPr="00FB5D85" w:rsidRDefault="000B3AF4" w:rsidP="008643C8">
      <w:pPr>
        <w:spacing w:line="240" w:lineRule="auto"/>
        <w:rPr>
          <w:noProof/>
          <w:szCs w:val="22"/>
        </w:rPr>
      </w:pPr>
      <w:r w:rsidRPr="00FB5D85">
        <w:t>Lire la notice avant utilisation</w:t>
      </w:r>
    </w:p>
    <w:p w14:paraId="22F727B5" w14:textId="77777777" w:rsidR="008643C8" w:rsidRPr="00FB5D85" w:rsidRDefault="008643C8" w:rsidP="00B83D29">
      <w:pPr>
        <w:spacing w:line="240" w:lineRule="auto"/>
        <w:rPr>
          <w:noProof/>
          <w:szCs w:val="22"/>
        </w:rPr>
      </w:pPr>
    </w:p>
    <w:p w14:paraId="22F727B6" w14:textId="77777777" w:rsidR="00B83D29" w:rsidRPr="00FB5D85" w:rsidRDefault="000B3AF4" w:rsidP="00F23125">
      <w:pPr>
        <w:pStyle w:val="Style9"/>
      </w:pPr>
      <w:r w:rsidRPr="00FB5D85">
        <w:t>MISE EN GARDE SPÉCIALE INDIQUANT QUE LE MÉDICAMENT DOIT ÊTRE CONSERVÉ HORS DE VUE ET DE PORTÉE DES ENFANTS</w:t>
      </w:r>
    </w:p>
    <w:p w14:paraId="22F727B7" w14:textId="77777777" w:rsidR="00B83D29" w:rsidRPr="00FB5D85" w:rsidRDefault="00B83D29" w:rsidP="00B83D29">
      <w:pPr>
        <w:spacing w:line="240" w:lineRule="auto"/>
        <w:rPr>
          <w:noProof/>
          <w:szCs w:val="22"/>
        </w:rPr>
      </w:pPr>
    </w:p>
    <w:p w14:paraId="22F727B8" w14:textId="77777777" w:rsidR="00B83D29" w:rsidRPr="00FB5D85" w:rsidRDefault="000B3AF4" w:rsidP="00B83D29">
      <w:pPr>
        <w:rPr>
          <w:noProof/>
        </w:rPr>
      </w:pPr>
      <w:r w:rsidRPr="00FB5D85">
        <w:t>Tenir hors de la vue et de la portée des enfants.</w:t>
      </w:r>
    </w:p>
    <w:p w14:paraId="22F727B9" w14:textId="77777777" w:rsidR="00B83D29" w:rsidRPr="00FB5D85" w:rsidRDefault="00B83D29" w:rsidP="00B83D29">
      <w:pPr>
        <w:spacing w:line="240" w:lineRule="auto"/>
        <w:rPr>
          <w:noProof/>
          <w:szCs w:val="22"/>
        </w:rPr>
      </w:pPr>
    </w:p>
    <w:p w14:paraId="22F727BA" w14:textId="77777777" w:rsidR="00B83D29" w:rsidRPr="00FB5D85" w:rsidRDefault="00B83D29" w:rsidP="00B83D29">
      <w:pPr>
        <w:spacing w:line="240" w:lineRule="auto"/>
        <w:rPr>
          <w:noProof/>
          <w:szCs w:val="22"/>
        </w:rPr>
      </w:pPr>
    </w:p>
    <w:p w14:paraId="22F727BB" w14:textId="77777777" w:rsidR="00B83D29" w:rsidRPr="00FB5D85" w:rsidRDefault="000B3AF4" w:rsidP="00F23125">
      <w:pPr>
        <w:pStyle w:val="Style9"/>
      </w:pPr>
      <w:r w:rsidRPr="00FB5D85">
        <w:t>AUTRE(S) MISE(S) EN GARDE SPÉCIALE(S), SI NÉCESSAIRE</w:t>
      </w:r>
    </w:p>
    <w:p w14:paraId="22F727BC" w14:textId="77777777" w:rsidR="00B83D29" w:rsidRPr="00FB5D85" w:rsidRDefault="00B83D29" w:rsidP="00B83D29">
      <w:pPr>
        <w:tabs>
          <w:tab w:val="left" w:pos="749"/>
        </w:tabs>
        <w:spacing w:line="240" w:lineRule="auto"/>
      </w:pPr>
    </w:p>
    <w:p w14:paraId="22F727BD" w14:textId="77777777" w:rsidR="00AA16B2" w:rsidRPr="00FB5D85" w:rsidRDefault="00AA16B2" w:rsidP="00B83D29">
      <w:pPr>
        <w:tabs>
          <w:tab w:val="left" w:pos="749"/>
        </w:tabs>
        <w:spacing w:line="240" w:lineRule="auto"/>
      </w:pPr>
    </w:p>
    <w:p w14:paraId="22F727BE" w14:textId="77777777" w:rsidR="00B83D29" w:rsidRPr="00FB5D85" w:rsidRDefault="000B3AF4" w:rsidP="00F23125">
      <w:pPr>
        <w:pStyle w:val="Style9"/>
      </w:pPr>
      <w:r w:rsidRPr="00FB5D85">
        <w:t>DATE DE PÉREMPTION</w:t>
      </w:r>
    </w:p>
    <w:p w14:paraId="22F727BF" w14:textId="77777777" w:rsidR="00B83D29" w:rsidRPr="00FB5D85" w:rsidRDefault="00B83D29" w:rsidP="00B83D29">
      <w:pPr>
        <w:spacing w:line="240" w:lineRule="auto"/>
      </w:pPr>
    </w:p>
    <w:p w14:paraId="22F727C0" w14:textId="77777777" w:rsidR="00B83D29" w:rsidRPr="00FB5D85" w:rsidRDefault="000B3AF4" w:rsidP="00B83D29">
      <w:pPr>
        <w:spacing w:line="240" w:lineRule="auto"/>
        <w:rPr>
          <w:noProof/>
          <w:szCs w:val="22"/>
        </w:rPr>
      </w:pPr>
      <w:r w:rsidRPr="00FB5D85">
        <w:t>EXP</w:t>
      </w:r>
    </w:p>
    <w:p w14:paraId="22F727C1" w14:textId="77777777" w:rsidR="00B83D29" w:rsidRPr="00FB5D85" w:rsidRDefault="00B83D29" w:rsidP="00B83D29">
      <w:pPr>
        <w:spacing w:line="240" w:lineRule="auto"/>
        <w:rPr>
          <w:noProof/>
          <w:szCs w:val="22"/>
        </w:rPr>
      </w:pPr>
    </w:p>
    <w:p w14:paraId="22F727C2" w14:textId="77777777" w:rsidR="00B83D29" w:rsidRPr="00FB5D85" w:rsidRDefault="00B83D29" w:rsidP="00B83D29">
      <w:pPr>
        <w:spacing w:line="240" w:lineRule="auto"/>
        <w:rPr>
          <w:noProof/>
          <w:szCs w:val="22"/>
        </w:rPr>
      </w:pPr>
    </w:p>
    <w:p w14:paraId="22F727C3" w14:textId="77777777" w:rsidR="00B83D29" w:rsidRPr="00FB5D85" w:rsidRDefault="000B3AF4" w:rsidP="00F23125">
      <w:pPr>
        <w:pStyle w:val="Style9"/>
      </w:pPr>
      <w:r w:rsidRPr="00FB5D85">
        <w:t>PRÉCAUTIONS PARTICULIÈRES DE CONSERVATION</w:t>
      </w:r>
    </w:p>
    <w:p w14:paraId="22F727C4" w14:textId="77777777" w:rsidR="00B83D29" w:rsidRPr="00FB5D85" w:rsidRDefault="00B83D29" w:rsidP="00B83D29">
      <w:pPr>
        <w:spacing w:line="240" w:lineRule="auto"/>
        <w:rPr>
          <w:noProof/>
          <w:szCs w:val="22"/>
        </w:rPr>
      </w:pPr>
    </w:p>
    <w:p w14:paraId="22F727C5" w14:textId="77777777" w:rsidR="00B83D29" w:rsidRPr="00FB5D85" w:rsidRDefault="000B3AF4" w:rsidP="00B83D29">
      <w:pPr>
        <w:spacing w:line="240" w:lineRule="auto"/>
        <w:rPr>
          <w:noProof/>
          <w:szCs w:val="22"/>
        </w:rPr>
      </w:pPr>
      <w:r w:rsidRPr="00FB5D85">
        <w:t xml:space="preserve">À conserver à une température </w:t>
      </w:r>
      <w:r w:rsidR="007C096E">
        <w:t>ne dépassant pas</w:t>
      </w:r>
      <w:r w:rsidRPr="00FB5D85">
        <w:t xml:space="preserve"> 25 °C.</w:t>
      </w:r>
    </w:p>
    <w:p w14:paraId="22F727C6" w14:textId="77777777" w:rsidR="00B83D29" w:rsidRPr="00FB5D85" w:rsidRDefault="00B83D29" w:rsidP="00B83D29">
      <w:pPr>
        <w:spacing w:line="240" w:lineRule="auto"/>
        <w:rPr>
          <w:noProof/>
          <w:szCs w:val="22"/>
          <w:lang w:val="fr-LU"/>
        </w:rPr>
      </w:pPr>
    </w:p>
    <w:p w14:paraId="22F727C7" w14:textId="77777777" w:rsidR="00B83D29" w:rsidRPr="00FB5D85" w:rsidRDefault="000B3AF4" w:rsidP="00B83D29">
      <w:pPr>
        <w:spacing w:line="240" w:lineRule="auto"/>
        <w:rPr>
          <w:noProof/>
          <w:szCs w:val="22"/>
        </w:rPr>
      </w:pPr>
      <w:r w:rsidRPr="00FB5D85">
        <w:t>Ne pas mettre au réfrigérateur. Ne pas congeler. À conserver à une température supérieure à 15 °C.</w:t>
      </w:r>
    </w:p>
    <w:p w14:paraId="22F727C8" w14:textId="77777777" w:rsidR="00B83D29" w:rsidRPr="00FB5D85" w:rsidRDefault="00B83D29" w:rsidP="00B83D29">
      <w:pPr>
        <w:spacing w:line="240" w:lineRule="auto"/>
        <w:rPr>
          <w:noProof/>
          <w:szCs w:val="22"/>
          <w:lang w:val="fr-LU"/>
        </w:rPr>
      </w:pPr>
    </w:p>
    <w:p w14:paraId="22F727C9" w14:textId="77777777" w:rsidR="00B83D29" w:rsidRPr="00FB5D85" w:rsidRDefault="000B3AF4" w:rsidP="00B83D29">
      <w:pPr>
        <w:spacing w:line="240" w:lineRule="auto"/>
        <w:rPr>
          <w:noProof/>
          <w:szCs w:val="22"/>
        </w:rPr>
      </w:pPr>
      <w:r w:rsidRPr="00FB5D85">
        <w:t>Conserver dans l’emballage plastique original scellé jusqu’au moment de l’utilisation afin de protéger le produit de la lumière et de l’humidité.</w:t>
      </w:r>
    </w:p>
    <w:p w14:paraId="22F727CA" w14:textId="77777777" w:rsidR="00B83D29" w:rsidRPr="00FB5D85" w:rsidRDefault="00B83D29" w:rsidP="00B83D29">
      <w:pPr>
        <w:spacing w:line="240" w:lineRule="auto"/>
        <w:rPr>
          <w:noProof/>
          <w:color w:val="000000" w:themeColor="text1"/>
          <w:szCs w:val="22"/>
        </w:rPr>
      </w:pPr>
    </w:p>
    <w:p w14:paraId="22F727CB" w14:textId="77777777" w:rsidR="00B83D29" w:rsidRPr="00FB5D85" w:rsidRDefault="00B83D29" w:rsidP="00B83D29">
      <w:pPr>
        <w:spacing w:line="240" w:lineRule="auto"/>
        <w:ind w:left="567" w:hanging="567"/>
        <w:rPr>
          <w:noProof/>
          <w:color w:val="000000" w:themeColor="text1"/>
          <w:szCs w:val="22"/>
        </w:rPr>
      </w:pPr>
    </w:p>
    <w:p w14:paraId="22F727CC" w14:textId="77777777" w:rsidR="00B83D29" w:rsidRPr="00FB5D85" w:rsidRDefault="000B3AF4" w:rsidP="00F23125">
      <w:pPr>
        <w:pStyle w:val="Style9"/>
      </w:pPr>
      <w:r w:rsidRPr="00FB5D85">
        <w:t>PRÉCAUTIONS PARTICULIÈRES D’ÉLIMINATION DES MÉDICAMENTS NON UTILISÉS OU DES DÉCHETS PROVENANT DE CES MÉDICAMENTS S’IL Y A LIEU</w:t>
      </w:r>
    </w:p>
    <w:p w14:paraId="22F727CD" w14:textId="77777777" w:rsidR="00B83D29" w:rsidRPr="00FB5D85" w:rsidRDefault="00B83D29" w:rsidP="00B83D29">
      <w:pPr>
        <w:spacing w:line="240" w:lineRule="auto"/>
        <w:rPr>
          <w:noProof/>
          <w:color w:val="000000" w:themeColor="text1"/>
          <w:szCs w:val="22"/>
        </w:rPr>
      </w:pPr>
    </w:p>
    <w:p w14:paraId="22F727CE" w14:textId="77777777" w:rsidR="00B83D29" w:rsidRPr="00FB5D85" w:rsidRDefault="000B3AF4" w:rsidP="00B83D29">
      <w:pPr>
        <w:spacing w:line="240" w:lineRule="auto"/>
        <w:rPr>
          <w:color w:val="000000" w:themeColor="text1"/>
        </w:rPr>
      </w:pPr>
      <w:r w:rsidRPr="00FB5D85">
        <w:rPr>
          <w:color w:val="000000" w:themeColor="text1"/>
        </w:rPr>
        <w:t>Tout médicament non utilisé ou déchet doit être éliminé conformément à la réglementation en vigueur.</w:t>
      </w:r>
    </w:p>
    <w:p w14:paraId="22F727CF" w14:textId="77777777" w:rsidR="00B83D29" w:rsidRPr="00FB5D85" w:rsidRDefault="00B83D29" w:rsidP="00B83D29">
      <w:pPr>
        <w:spacing w:line="240" w:lineRule="auto"/>
        <w:rPr>
          <w:noProof/>
          <w:color w:val="000000" w:themeColor="text1"/>
          <w:szCs w:val="22"/>
        </w:rPr>
      </w:pPr>
    </w:p>
    <w:p w14:paraId="22F727D0" w14:textId="77777777" w:rsidR="00B83D29" w:rsidRPr="00FB5D85" w:rsidRDefault="00B83D29" w:rsidP="00B83D29">
      <w:pPr>
        <w:spacing w:line="240" w:lineRule="auto"/>
        <w:rPr>
          <w:noProof/>
          <w:color w:val="000000" w:themeColor="text1"/>
          <w:szCs w:val="22"/>
        </w:rPr>
      </w:pPr>
    </w:p>
    <w:p w14:paraId="22F727D1" w14:textId="77777777" w:rsidR="00B83D29" w:rsidRPr="00FB5D85" w:rsidRDefault="000B3AF4" w:rsidP="00F23125">
      <w:pPr>
        <w:pStyle w:val="Style9"/>
      </w:pPr>
      <w:r w:rsidRPr="00FB5D85">
        <w:t>NOM ET ADRESSE DU TITULAIRE DE L’AUTORISATION DE MISE SUR LE MARCHÉ</w:t>
      </w:r>
    </w:p>
    <w:p w14:paraId="22F727D2" w14:textId="77777777" w:rsidR="00B83D29" w:rsidRPr="00FB5D85" w:rsidRDefault="00B83D29" w:rsidP="00B83D29">
      <w:pPr>
        <w:spacing w:line="240" w:lineRule="auto"/>
        <w:rPr>
          <w:noProof/>
          <w:color w:val="000000" w:themeColor="text1"/>
          <w:szCs w:val="22"/>
        </w:rPr>
      </w:pPr>
    </w:p>
    <w:p w14:paraId="4B5E3752"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Tetris Pharma B.V</w:t>
      </w:r>
    </w:p>
    <w:p w14:paraId="73FB6D6C" w14:textId="0A9C2AA2"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Bargelaan 200</w:t>
      </w:r>
    </w:p>
    <w:p w14:paraId="432B3BA6" w14:textId="77777777" w:rsidR="006760D1" w:rsidRPr="00682324" w:rsidRDefault="006760D1" w:rsidP="006760D1">
      <w:pPr>
        <w:tabs>
          <w:tab w:val="clear" w:pos="567"/>
        </w:tabs>
        <w:spacing w:line="240" w:lineRule="auto"/>
        <w:rPr>
          <w:rFonts w:eastAsiaTheme="minorHAnsi"/>
          <w:szCs w:val="22"/>
          <w:lang w:val="nl-NL"/>
        </w:rPr>
      </w:pPr>
      <w:r w:rsidRPr="00682324">
        <w:rPr>
          <w:rFonts w:eastAsiaTheme="minorHAnsi"/>
          <w:szCs w:val="22"/>
          <w:lang w:val="nl-NL"/>
        </w:rPr>
        <w:t>Element Offices</w:t>
      </w:r>
    </w:p>
    <w:p w14:paraId="0FA1CB4A"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2333 CW Leiden</w:t>
      </w:r>
    </w:p>
    <w:p w14:paraId="22F727D8" w14:textId="556405AA" w:rsidR="00B83D29" w:rsidRPr="00FB5D85" w:rsidRDefault="000B3AF4" w:rsidP="00B83D29">
      <w:pPr>
        <w:spacing w:line="240" w:lineRule="auto"/>
        <w:rPr>
          <w:noProof/>
          <w:color w:val="000000" w:themeColor="text1"/>
          <w:szCs w:val="22"/>
        </w:rPr>
      </w:pPr>
      <w:r w:rsidRPr="00682324">
        <w:rPr>
          <w:rFonts w:eastAsiaTheme="minorHAnsi"/>
          <w:szCs w:val="22"/>
          <w:lang w:val="nl-NL"/>
        </w:rPr>
        <w:t>Pays-Bas</w:t>
      </w:r>
    </w:p>
    <w:p w14:paraId="22F727D9" w14:textId="77777777" w:rsidR="00B83D29" w:rsidRPr="00FB5D85" w:rsidRDefault="00B83D29" w:rsidP="00B83D29">
      <w:pPr>
        <w:spacing w:line="240" w:lineRule="auto"/>
        <w:rPr>
          <w:noProof/>
          <w:color w:val="000000" w:themeColor="text1"/>
          <w:szCs w:val="22"/>
        </w:rPr>
      </w:pPr>
    </w:p>
    <w:p w14:paraId="22F727DA" w14:textId="77777777" w:rsidR="00B83D29" w:rsidRPr="00FB5D85" w:rsidRDefault="00B83D29" w:rsidP="00B83D29">
      <w:pPr>
        <w:spacing w:line="240" w:lineRule="auto"/>
        <w:rPr>
          <w:noProof/>
          <w:color w:val="000000" w:themeColor="text1"/>
          <w:szCs w:val="22"/>
        </w:rPr>
      </w:pPr>
    </w:p>
    <w:p w14:paraId="22F727DB" w14:textId="77777777" w:rsidR="00B83D29" w:rsidRPr="00FB5D85" w:rsidRDefault="000B3AF4" w:rsidP="00F23125">
      <w:pPr>
        <w:pStyle w:val="Style9"/>
      </w:pPr>
      <w:r w:rsidRPr="00FB5D85">
        <w:t>NUMÉRO(S) D’AUTORISATION DE MISE SUR LE MARCHÉ</w:t>
      </w:r>
    </w:p>
    <w:p w14:paraId="22F727DC" w14:textId="77777777" w:rsidR="00B83D29" w:rsidRPr="00FB5D85" w:rsidRDefault="00B83D29" w:rsidP="00B83D29">
      <w:pPr>
        <w:spacing w:line="240" w:lineRule="auto"/>
        <w:rPr>
          <w:noProof/>
          <w:color w:val="000000" w:themeColor="text1"/>
          <w:szCs w:val="22"/>
        </w:rPr>
      </w:pPr>
    </w:p>
    <w:p w14:paraId="22F727DD" w14:textId="77777777" w:rsidR="00B83D29" w:rsidRPr="00FB5D85" w:rsidRDefault="000B3AF4" w:rsidP="00B83D29">
      <w:pPr>
        <w:spacing w:line="240" w:lineRule="auto"/>
        <w:rPr>
          <w:highlight w:val="lightGray"/>
        </w:rPr>
      </w:pPr>
      <w:r w:rsidRPr="00FB5D85">
        <w:rPr>
          <w:highlight w:val="lightGray"/>
        </w:rPr>
        <w:t xml:space="preserve">EU/1/20/1523/007 - </w:t>
      </w:r>
      <w:proofErr w:type="spellStart"/>
      <w:r w:rsidRPr="00FB5D85">
        <w:rPr>
          <w:highlight w:val="lightGray"/>
        </w:rPr>
        <w:t>Ogluo</w:t>
      </w:r>
      <w:proofErr w:type="spellEnd"/>
      <w:r w:rsidRPr="00FB5D85">
        <w:rPr>
          <w:highlight w:val="lightGray"/>
        </w:rPr>
        <w:t xml:space="preserve"> 1 mg, solution injectable en seringue préremplie – emballage contenant 1 seringue unidose</w:t>
      </w:r>
    </w:p>
    <w:p w14:paraId="22F727DE" w14:textId="77777777" w:rsidR="00B83D29" w:rsidRPr="00FB5D85" w:rsidRDefault="000B3AF4" w:rsidP="00B83D29">
      <w:pPr>
        <w:spacing w:line="240" w:lineRule="auto"/>
      </w:pPr>
      <w:r w:rsidRPr="00FB5D85">
        <w:rPr>
          <w:highlight w:val="lightGray"/>
        </w:rPr>
        <w:t xml:space="preserve">EU/1/20/1523/008 - </w:t>
      </w:r>
      <w:proofErr w:type="spellStart"/>
      <w:r w:rsidRPr="00FB5D85">
        <w:rPr>
          <w:highlight w:val="lightGray"/>
        </w:rPr>
        <w:t>Ogluo</w:t>
      </w:r>
      <w:proofErr w:type="spellEnd"/>
      <w:r w:rsidRPr="00FB5D85">
        <w:rPr>
          <w:highlight w:val="lightGray"/>
        </w:rPr>
        <w:t xml:space="preserve"> 1 mg, solution injectable en seringue préremplie – emballage contenant 2 seringues unidose</w:t>
      </w:r>
    </w:p>
    <w:p w14:paraId="22F727DF" w14:textId="77777777" w:rsidR="00B83D29" w:rsidRPr="00FB5D85" w:rsidRDefault="00B83D29" w:rsidP="00B83D29">
      <w:pPr>
        <w:spacing w:line="240" w:lineRule="auto"/>
        <w:rPr>
          <w:noProof/>
          <w:color w:val="000000" w:themeColor="text1"/>
          <w:szCs w:val="22"/>
        </w:rPr>
      </w:pPr>
    </w:p>
    <w:p w14:paraId="22F727E0" w14:textId="77777777" w:rsidR="00A7085B" w:rsidRPr="00FB5D85" w:rsidRDefault="00A7085B" w:rsidP="00B83D29">
      <w:pPr>
        <w:spacing w:line="240" w:lineRule="auto"/>
        <w:rPr>
          <w:noProof/>
          <w:color w:val="000000" w:themeColor="text1"/>
          <w:szCs w:val="22"/>
        </w:rPr>
      </w:pPr>
    </w:p>
    <w:p w14:paraId="22F727E1" w14:textId="77777777" w:rsidR="00B83D29" w:rsidRPr="00FB5D85" w:rsidRDefault="000B3AF4" w:rsidP="00F23125">
      <w:pPr>
        <w:pStyle w:val="Style9"/>
      </w:pPr>
      <w:r w:rsidRPr="00FB5D85">
        <w:t>NUMÉRO DU LOT</w:t>
      </w:r>
    </w:p>
    <w:p w14:paraId="22F727E2" w14:textId="77777777" w:rsidR="00B83D29" w:rsidRPr="00FB5D85" w:rsidRDefault="00B83D29" w:rsidP="00C165C6">
      <w:pPr>
        <w:keepNext/>
        <w:spacing w:line="240" w:lineRule="auto"/>
        <w:rPr>
          <w:i/>
          <w:noProof/>
          <w:color w:val="000000" w:themeColor="text1"/>
          <w:szCs w:val="22"/>
        </w:rPr>
      </w:pPr>
    </w:p>
    <w:p w14:paraId="22F727E3" w14:textId="77777777" w:rsidR="00B83D29" w:rsidRPr="00FB5D85" w:rsidRDefault="000B3AF4" w:rsidP="00B83D29">
      <w:pPr>
        <w:spacing w:line="240" w:lineRule="auto"/>
        <w:rPr>
          <w:noProof/>
          <w:color w:val="000000" w:themeColor="text1"/>
          <w:szCs w:val="22"/>
        </w:rPr>
      </w:pPr>
      <w:r w:rsidRPr="00FB5D85">
        <w:rPr>
          <w:color w:val="000000" w:themeColor="text1"/>
          <w:szCs w:val="22"/>
        </w:rPr>
        <w:t>Lot</w:t>
      </w:r>
    </w:p>
    <w:p w14:paraId="22F727E4" w14:textId="77777777" w:rsidR="00B83D29" w:rsidRPr="00FB5D85" w:rsidRDefault="00B83D29" w:rsidP="00B83D29">
      <w:pPr>
        <w:spacing w:line="240" w:lineRule="auto"/>
        <w:rPr>
          <w:noProof/>
          <w:color w:val="000000" w:themeColor="text1"/>
          <w:szCs w:val="22"/>
        </w:rPr>
      </w:pPr>
    </w:p>
    <w:p w14:paraId="22F727E5" w14:textId="77777777" w:rsidR="00B83D29" w:rsidRPr="00FB5D85" w:rsidRDefault="000B3AF4" w:rsidP="00F23125">
      <w:pPr>
        <w:pStyle w:val="Style9"/>
      </w:pPr>
      <w:r w:rsidRPr="00FB5D85">
        <w:t>CONDITIONS DE PRESCRIPTION ET DE DÉLIVRANCE</w:t>
      </w:r>
    </w:p>
    <w:p w14:paraId="22F727E6" w14:textId="77777777" w:rsidR="00B83D29" w:rsidRPr="00FB5D85" w:rsidRDefault="00B83D29" w:rsidP="00B83D29">
      <w:pPr>
        <w:spacing w:line="240" w:lineRule="auto"/>
        <w:rPr>
          <w:i/>
          <w:noProof/>
          <w:color w:val="000000" w:themeColor="text1"/>
          <w:szCs w:val="22"/>
        </w:rPr>
      </w:pPr>
    </w:p>
    <w:p w14:paraId="22F727E7" w14:textId="77777777" w:rsidR="00B83D29" w:rsidRPr="00FB5D85" w:rsidRDefault="00B83D29" w:rsidP="00B83D29">
      <w:pPr>
        <w:spacing w:line="240" w:lineRule="auto"/>
        <w:rPr>
          <w:noProof/>
          <w:color w:val="000000" w:themeColor="text1"/>
          <w:szCs w:val="22"/>
        </w:rPr>
      </w:pPr>
    </w:p>
    <w:p w14:paraId="22F727E8" w14:textId="77777777" w:rsidR="00B83D29" w:rsidRPr="00FB5D85" w:rsidRDefault="000B3AF4" w:rsidP="00F23125">
      <w:pPr>
        <w:pStyle w:val="Style9"/>
      </w:pPr>
      <w:r w:rsidRPr="00FB5D85">
        <w:t>INDICATIONS D’UTILISATION</w:t>
      </w:r>
    </w:p>
    <w:p w14:paraId="22F727E9" w14:textId="77777777" w:rsidR="00B83D29" w:rsidRPr="00FB5D85" w:rsidRDefault="00B83D29" w:rsidP="00B83D29">
      <w:pPr>
        <w:spacing w:line="240" w:lineRule="auto"/>
        <w:rPr>
          <w:noProof/>
          <w:szCs w:val="22"/>
        </w:rPr>
      </w:pPr>
    </w:p>
    <w:p w14:paraId="22F727EA" w14:textId="77777777" w:rsidR="00B83D29" w:rsidRPr="00FB5D85" w:rsidRDefault="00B83D29" w:rsidP="00B83D29">
      <w:pPr>
        <w:spacing w:line="240" w:lineRule="auto"/>
        <w:rPr>
          <w:noProof/>
          <w:szCs w:val="22"/>
        </w:rPr>
      </w:pPr>
    </w:p>
    <w:p w14:paraId="22F727EB" w14:textId="77777777" w:rsidR="00B83D29" w:rsidRPr="00FB5D85" w:rsidRDefault="000B3AF4" w:rsidP="00F23125">
      <w:pPr>
        <w:pStyle w:val="Style9"/>
      </w:pPr>
      <w:r w:rsidRPr="00FB5D85">
        <w:lastRenderedPageBreak/>
        <w:t>INFORMATIONS EN BRAILLE</w:t>
      </w:r>
    </w:p>
    <w:p w14:paraId="22F727EC" w14:textId="77777777" w:rsidR="00B83D29" w:rsidRPr="00FB5D85" w:rsidRDefault="00B83D29" w:rsidP="00B83D29">
      <w:pPr>
        <w:spacing w:line="240" w:lineRule="auto"/>
        <w:rPr>
          <w:noProof/>
          <w:szCs w:val="22"/>
        </w:rPr>
      </w:pPr>
    </w:p>
    <w:p w14:paraId="22F727ED" w14:textId="77777777" w:rsidR="00B83D29" w:rsidRPr="00FB5D85" w:rsidRDefault="00B83D29" w:rsidP="00B83D29">
      <w:pPr>
        <w:spacing w:line="240" w:lineRule="auto"/>
        <w:rPr>
          <w:noProof/>
          <w:szCs w:val="22"/>
          <w:shd w:val="clear" w:color="auto" w:fill="CCCCCC"/>
        </w:rPr>
      </w:pPr>
    </w:p>
    <w:p w14:paraId="22F727EE" w14:textId="77777777" w:rsidR="00B83D29" w:rsidRPr="00FB5D85" w:rsidRDefault="00B83D29" w:rsidP="00B83D29">
      <w:pPr>
        <w:spacing w:line="240" w:lineRule="auto"/>
        <w:rPr>
          <w:noProof/>
          <w:color w:val="000000" w:themeColor="text1"/>
          <w:szCs w:val="22"/>
          <w:shd w:val="clear" w:color="auto" w:fill="CCCCCC"/>
        </w:rPr>
      </w:pPr>
    </w:p>
    <w:p w14:paraId="22F727EF" w14:textId="77777777" w:rsidR="00B83D29" w:rsidRPr="00FB5D85" w:rsidRDefault="000B3AF4" w:rsidP="00F23125">
      <w:pPr>
        <w:pStyle w:val="Style9"/>
      </w:pPr>
      <w:r w:rsidRPr="00FB5D85">
        <w:t>IDENTIFIANT UNIQUE - CODE-BARRES 2D</w:t>
      </w:r>
    </w:p>
    <w:p w14:paraId="22F727F0" w14:textId="77777777" w:rsidR="00B83D29" w:rsidRPr="00FB5D85" w:rsidRDefault="00B83D29" w:rsidP="00B83D29">
      <w:pPr>
        <w:tabs>
          <w:tab w:val="clear" w:pos="567"/>
        </w:tabs>
        <w:spacing w:line="240" w:lineRule="auto"/>
        <w:rPr>
          <w:noProof/>
          <w:color w:val="000000" w:themeColor="text1"/>
        </w:rPr>
      </w:pPr>
    </w:p>
    <w:p w14:paraId="22F727F1" w14:textId="77777777" w:rsidR="00B83D29" w:rsidRPr="00FB5D85" w:rsidRDefault="00B83D29" w:rsidP="00B83D29">
      <w:pPr>
        <w:tabs>
          <w:tab w:val="clear" w:pos="567"/>
        </w:tabs>
        <w:spacing w:line="240" w:lineRule="auto"/>
        <w:rPr>
          <w:noProof/>
          <w:color w:val="000000" w:themeColor="text1"/>
          <w:szCs w:val="22"/>
        </w:rPr>
      </w:pPr>
    </w:p>
    <w:p w14:paraId="22F727F2" w14:textId="77777777" w:rsidR="00B83D29" w:rsidRPr="00FB5D85" w:rsidRDefault="00B83D29" w:rsidP="00B83D29">
      <w:pPr>
        <w:tabs>
          <w:tab w:val="clear" w:pos="567"/>
        </w:tabs>
        <w:spacing w:line="240" w:lineRule="auto"/>
        <w:rPr>
          <w:noProof/>
          <w:color w:val="000000" w:themeColor="text1"/>
        </w:rPr>
      </w:pPr>
    </w:p>
    <w:p w14:paraId="22F727F3" w14:textId="77777777" w:rsidR="00B83D29" w:rsidRPr="00FB5D85" w:rsidRDefault="000B3AF4" w:rsidP="00F23125">
      <w:pPr>
        <w:pStyle w:val="Style9"/>
      </w:pPr>
      <w:r w:rsidRPr="00FB5D85">
        <w:t>IDENTIFIANT UNIQUE - DONNÉES LISIBLES PAR LES HUMAINS</w:t>
      </w:r>
    </w:p>
    <w:p w14:paraId="22F727F4" w14:textId="77777777" w:rsidR="00B83D29" w:rsidRPr="00FB5D85" w:rsidRDefault="00B83D29" w:rsidP="00B83D29">
      <w:pPr>
        <w:spacing w:line="240" w:lineRule="auto"/>
        <w:rPr>
          <w:noProof/>
          <w:color w:val="000000" w:themeColor="text1"/>
          <w:szCs w:val="22"/>
          <w:shd w:val="clear" w:color="auto" w:fill="CCCCCC"/>
        </w:rPr>
      </w:pPr>
    </w:p>
    <w:p w14:paraId="22F727F5" w14:textId="77777777" w:rsidR="00B83D29" w:rsidRPr="00FB5D85" w:rsidRDefault="000B3AF4" w:rsidP="00B83D29">
      <w:pPr>
        <w:tabs>
          <w:tab w:val="clear" w:pos="567"/>
        </w:tabs>
        <w:spacing w:line="240" w:lineRule="auto"/>
        <w:rPr>
          <w:noProof/>
          <w:color w:val="FF0000"/>
          <w:szCs w:val="22"/>
          <w:shd w:val="clear" w:color="auto" w:fill="CCCCCC"/>
        </w:rPr>
      </w:pPr>
      <w:r w:rsidRPr="00FB5D85">
        <w:br w:type="page"/>
      </w:r>
    </w:p>
    <w:p w14:paraId="22F727F6" w14:textId="77777777" w:rsidR="00B83D29" w:rsidRPr="00FB5D85" w:rsidRDefault="000B3AF4" w:rsidP="00B83D29">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lastRenderedPageBreak/>
        <w:t>MENTIONS MINIMALES DEVANT FIGURER SUR LES PETITS CONDITIONNEMENTS PRIMAIRES</w:t>
      </w:r>
    </w:p>
    <w:p w14:paraId="22F727F7" w14:textId="77777777" w:rsidR="00B83D29" w:rsidRPr="00FB5D85" w:rsidRDefault="00B83D29" w:rsidP="00B83D29">
      <w:pPr>
        <w:pBdr>
          <w:top w:val="single" w:sz="4" w:space="1" w:color="auto"/>
          <w:left w:val="single" w:sz="4" w:space="4" w:color="auto"/>
          <w:bottom w:val="single" w:sz="4" w:space="1" w:color="auto"/>
          <w:right w:val="single" w:sz="4" w:space="4" w:color="auto"/>
        </w:pBdr>
        <w:spacing w:line="240" w:lineRule="auto"/>
        <w:rPr>
          <w:b/>
          <w:noProof/>
          <w:szCs w:val="22"/>
        </w:rPr>
      </w:pPr>
    </w:p>
    <w:p w14:paraId="22F727F8" w14:textId="77777777" w:rsidR="00B83D29" w:rsidRPr="00FB5D85" w:rsidRDefault="000B3AF4" w:rsidP="00B83D29">
      <w:pPr>
        <w:pBdr>
          <w:top w:val="single" w:sz="4" w:space="1" w:color="auto"/>
          <w:left w:val="single" w:sz="4" w:space="4" w:color="auto"/>
          <w:bottom w:val="single" w:sz="4" w:space="1" w:color="auto"/>
          <w:right w:val="single" w:sz="4" w:space="4" w:color="auto"/>
        </w:pBdr>
        <w:spacing w:line="240" w:lineRule="auto"/>
        <w:rPr>
          <w:b/>
          <w:noProof/>
          <w:szCs w:val="22"/>
        </w:rPr>
      </w:pPr>
      <w:r w:rsidRPr="00FB5D85">
        <w:rPr>
          <w:b/>
          <w:szCs w:val="22"/>
        </w:rPr>
        <w:t>ÉTIQUETTE - SERINGUE PRÉREMPLIE (1 MG)</w:t>
      </w:r>
    </w:p>
    <w:p w14:paraId="22F727F9" w14:textId="77777777" w:rsidR="00B83D29" w:rsidRPr="00FB5D85" w:rsidRDefault="00B83D29" w:rsidP="00B83D29">
      <w:pPr>
        <w:spacing w:line="240" w:lineRule="auto"/>
        <w:rPr>
          <w:noProof/>
          <w:szCs w:val="22"/>
        </w:rPr>
      </w:pPr>
    </w:p>
    <w:p w14:paraId="22F727FA" w14:textId="77777777" w:rsidR="00B83D29" w:rsidRPr="00FB5D85" w:rsidRDefault="00B83D29" w:rsidP="00B83D29">
      <w:pPr>
        <w:spacing w:line="240" w:lineRule="auto"/>
        <w:rPr>
          <w:noProof/>
          <w:szCs w:val="22"/>
        </w:rPr>
      </w:pPr>
    </w:p>
    <w:p w14:paraId="22F727FB" w14:textId="77777777" w:rsidR="00B83D29" w:rsidRPr="00FB5D85" w:rsidRDefault="000B3AF4" w:rsidP="00F23125">
      <w:pPr>
        <w:pStyle w:val="Style9"/>
        <w:numPr>
          <w:ilvl w:val="0"/>
          <w:numId w:val="32"/>
        </w:numPr>
        <w:ind w:left="567" w:hanging="567"/>
      </w:pPr>
      <w:r w:rsidRPr="00FB5D85">
        <w:t>DÉNOMINATION DU MÉDICAMENT ET VOIE(S) D’ADMINISTRATION</w:t>
      </w:r>
    </w:p>
    <w:p w14:paraId="22F727FC" w14:textId="77777777" w:rsidR="00B83D29" w:rsidRPr="00FB5D85" w:rsidRDefault="00B83D29" w:rsidP="00B83D29">
      <w:pPr>
        <w:spacing w:line="240" w:lineRule="auto"/>
        <w:ind w:left="567" w:hanging="567"/>
        <w:rPr>
          <w:noProof/>
          <w:szCs w:val="22"/>
        </w:rPr>
      </w:pPr>
    </w:p>
    <w:p w14:paraId="22F727FD" w14:textId="77777777" w:rsidR="00B83D29" w:rsidRPr="00FB5D85" w:rsidRDefault="000B3AF4" w:rsidP="00B83D29">
      <w:pPr>
        <w:spacing w:line="240" w:lineRule="auto"/>
        <w:rPr>
          <w:noProof/>
          <w:szCs w:val="22"/>
        </w:rPr>
      </w:pPr>
      <w:proofErr w:type="spellStart"/>
      <w:r w:rsidRPr="00FB5D85">
        <w:t>Ogluo</w:t>
      </w:r>
      <w:proofErr w:type="spellEnd"/>
      <w:r w:rsidRPr="00FB5D85">
        <w:t xml:space="preserve"> 1 mg injection</w:t>
      </w:r>
    </w:p>
    <w:p w14:paraId="22F727FE" w14:textId="77777777" w:rsidR="00B83D29" w:rsidRPr="00FB5D85" w:rsidRDefault="000B3AF4" w:rsidP="00B83D29">
      <w:pPr>
        <w:spacing w:line="240" w:lineRule="auto"/>
        <w:rPr>
          <w:noProof/>
          <w:szCs w:val="22"/>
        </w:rPr>
      </w:pPr>
      <w:proofErr w:type="gramStart"/>
      <w:r w:rsidRPr="00FB5D85">
        <w:t>glucagon</w:t>
      </w:r>
      <w:proofErr w:type="gramEnd"/>
    </w:p>
    <w:p w14:paraId="22F727FF" w14:textId="77777777" w:rsidR="00B83D29" w:rsidRPr="00FB5D85" w:rsidRDefault="00B83D29" w:rsidP="00B83D29">
      <w:pPr>
        <w:spacing w:line="240" w:lineRule="auto"/>
        <w:rPr>
          <w:noProof/>
          <w:szCs w:val="22"/>
        </w:rPr>
      </w:pPr>
    </w:p>
    <w:p w14:paraId="22F72800" w14:textId="77777777" w:rsidR="00B83D29" w:rsidRPr="00FB5D85" w:rsidRDefault="000B3AF4" w:rsidP="00B83D29">
      <w:pPr>
        <w:spacing w:line="240" w:lineRule="auto"/>
        <w:rPr>
          <w:noProof/>
          <w:szCs w:val="22"/>
        </w:rPr>
      </w:pPr>
      <w:proofErr w:type="gramStart"/>
      <w:r w:rsidRPr="00FB5D85">
        <w:t>voie</w:t>
      </w:r>
      <w:proofErr w:type="gramEnd"/>
      <w:r w:rsidRPr="00FB5D85">
        <w:t xml:space="preserve"> sous-cutanée</w:t>
      </w:r>
    </w:p>
    <w:p w14:paraId="22F72801" w14:textId="77777777" w:rsidR="00B83D29" w:rsidRPr="00FB5D85" w:rsidRDefault="00B83D29" w:rsidP="00B83D29">
      <w:pPr>
        <w:spacing w:line="240" w:lineRule="auto"/>
        <w:rPr>
          <w:noProof/>
          <w:szCs w:val="22"/>
        </w:rPr>
      </w:pPr>
    </w:p>
    <w:p w14:paraId="22F72802" w14:textId="77777777" w:rsidR="00B83D29" w:rsidRPr="00FB5D85" w:rsidRDefault="00B83D29" w:rsidP="00B83D29">
      <w:pPr>
        <w:spacing w:line="240" w:lineRule="auto"/>
        <w:rPr>
          <w:noProof/>
          <w:szCs w:val="22"/>
        </w:rPr>
      </w:pPr>
    </w:p>
    <w:p w14:paraId="22F72803" w14:textId="77777777" w:rsidR="00B83D29" w:rsidRPr="00FB5D85" w:rsidRDefault="000B3AF4" w:rsidP="00F23125">
      <w:pPr>
        <w:pStyle w:val="Style9"/>
      </w:pPr>
      <w:r w:rsidRPr="00FB5D85">
        <w:t>MODE D’ADMINISTRATION</w:t>
      </w:r>
    </w:p>
    <w:p w14:paraId="22F72804" w14:textId="77777777" w:rsidR="00B83D29" w:rsidRPr="00FB5D85" w:rsidRDefault="00B83D29" w:rsidP="00B83D29">
      <w:pPr>
        <w:spacing w:line="240" w:lineRule="auto"/>
        <w:rPr>
          <w:noProof/>
          <w:szCs w:val="22"/>
        </w:rPr>
      </w:pPr>
    </w:p>
    <w:p w14:paraId="22F72805" w14:textId="77777777" w:rsidR="00B83D29" w:rsidRPr="00FB5D85" w:rsidRDefault="000B3AF4" w:rsidP="00B83D29">
      <w:pPr>
        <w:spacing w:line="240" w:lineRule="auto"/>
        <w:rPr>
          <w:noProof/>
          <w:szCs w:val="22"/>
        </w:rPr>
      </w:pPr>
      <w:proofErr w:type="gramStart"/>
      <w:r w:rsidRPr="00FB5D85">
        <w:t>unidose</w:t>
      </w:r>
      <w:proofErr w:type="gramEnd"/>
    </w:p>
    <w:p w14:paraId="22F72806" w14:textId="77777777" w:rsidR="00B83D29" w:rsidRPr="00FB5D85" w:rsidRDefault="00B83D29" w:rsidP="00B83D29">
      <w:pPr>
        <w:spacing w:line="240" w:lineRule="auto"/>
        <w:rPr>
          <w:noProof/>
          <w:szCs w:val="22"/>
        </w:rPr>
      </w:pPr>
    </w:p>
    <w:p w14:paraId="22F72807" w14:textId="77777777" w:rsidR="00B83D29" w:rsidRPr="00FB5D85" w:rsidRDefault="00B83D29" w:rsidP="00B83D29">
      <w:pPr>
        <w:spacing w:line="240" w:lineRule="auto"/>
        <w:rPr>
          <w:noProof/>
          <w:szCs w:val="22"/>
        </w:rPr>
      </w:pPr>
    </w:p>
    <w:p w14:paraId="22F72808" w14:textId="77777777" w:rsidR="00B83D29" w:rsidRPr="00FB5D85" w:rsidRDefault="000B3AF4" w:rsidP="00F23125">
      <w:pPr>
        <w:pStyle w:val="Style9"/>
      </w:pPr>
      <w:r w:rsidRPr="00FB5D85">
        <w:t>DATE DE PÉREMPTION</w:t>
      </w:r>
    </w:p>
    <w:p w14:paraId="22F72809" w14:textId="77777777" w:rsidR="00B83D29" w:rsidRPr="00FB5D85" w:rsidRDefault="00B83D29" w:rsidP="00B83D29">
      <w:pPr>
        <w:spacing w:line="240" w:lineRule="auto"/>
      </w:pPr>
    </w:p>
    <w:p w14:paraId="22F7280A" w14:textId="77777777" w:rsidR="00B83D29" w:rsidRPr="00FB5D85" w:rsidRDefault="000B3AF4" w:rsidP="00B83D29">
      <w:pPr>
        <w:spacing w:line="240" w:lineRule="auto"/>
        <w:rPr>
          <w:noProof/>
          <w:szCs w:val="22"/>
        </w:rPr>
      </w:pPr>
      <w:r w:rsidRPr="00FB5D85">
        <w:t>EXP</w:t>
      </w:r>
    </w:p>
    <w:p w14:paraId="22F7280B" w14:textId="77777777" w:rsidR="00B83D29" w:rsidRPr="00FB5D85" w:rsidRDefault="00B83D29" w:rsidP="00B83D29">
      <w:pPr>
        <w:spacing w:line="240" w:lineRule="auto"/>
      </w:pPr>
    </w:p>
    <w:p w14:paraId="22F7280C" w14:textId="77777777" w:rsidR="00B83D29" w:rsidRPr="00FB5D85" w:rsidRDefault="00B83D29" w:rsidP="00B83D29">
      <w:pPr>
        <w:spacing w:line="240" w:lineRule="auto"/>
      </w:pPr>
    </w:p>
    <w:p w14:paraId="22F7280D" w14:textId="77777777" w:rsidR="00B83D29" w:rsidRPr="00FB5D85" w:rsidRDefault="000B3AF4" w:rsidP="00F23125">
      <w:pPr>
        <w:pStyle w:val="Style9"/>
      </w:pPr>
      <w:r w:rsidRPr="00FB5D85">
        <w:t>NUMÉRO DU LOT&lt;CODES DON ET PRODUIT&gt;</w:t>
      </w:r>
    </w:p>
    <w:p w14:paraId="22F7280E" w14:textId="77777777" w:rsidR="00B83D29" w:rsidRPr="00FB5D85" w:rsidRDefault="00B83D29" w:rsidP="00B83D29">
      <w:pPr>
        <w:spacing w:line="240" w:lineRule="auto"/>
        <w:rPr>
          <w:noProof/>
          <w:szCs w:val="22"/>
          <w:highlight w:val="lightGray"/>
        </w:rPr>
      </w:pPr>
    </w:p>
    <w:p w14:paraId="22F7280F" w14:textId="77777777" w:rsidR="00B83D29" w:rsidRPr="00FB5D85" w:rsidRDefault="000B3AF4" w:rsidP="00B83D29">
      <w:pPr>
        <w:spacing w:line="240" w:lineRule="auto"/>
        <w:rPr>
          <w:noProof/>
          <w:szCs w:val="22"/>
        </w:rPr>
      </w:pPr>
      <w:r w:rsidRPr="00FB5D85">
        <w:t>Lot</w:t>
      </w:r>
    </w:p>
    <w:p w14:paraId="22F72810" w14:textId="77777777" w:rsidR="00B83D29" w:rsidRPr="00FB5D85" w:rsidRDefault="00B83D29" w:rsidP="00B83D29">
      <w:pPr>
        <w:spacing w:line="240" w:lineRule="auto"/>
        <w:ind w:right="113"/>
      </w:pPr>
    </w:p>
    <w:p w14:paraId="22F72811" w14:textId="77777777" w:rsidR="00B83D29" w:rsidRPr="00FB5D85" w:rsidRDefault="00B83D29" w:rsidP="00B83D29">
      <w:pPr>
        <w:spacing w:line="240" w:lineRule="auto"/>
        <w:ind w:right="113"/>
      </w:pPr>
    </w:p>
    <w:p w14:paraId="22F72812" w14:textId="77777777" w:rsidR="00B83D29" w:rsidRPr="00FB5D85" w:rsidRDefault="000B3AF4" w:rsidP="00F23125">
      <w:pPr>
        <w:pStyle w:val="Style9"/>
      </w:pPr>
      <w:r w:rsidRPr="00FB5D85">
        <w:t>CONTENU EN POIDS, VOLUME OU UNITÉ</w:t>
      </w:r>
    </w:p>
    <w:p w14:paraId="22F72813" w14:textId="77777777" w:rsidR="00B83D29" w:rsidRPr="00FB5D85" w:rsidRDefault="00B83D29" w:rsidP="00B83D29">
      <w:pPr>
        <w:spacing w:line="240" w:lineRule="auto"/>
        <w:ind w:right="113"/>
        <w:rPr>
          <w:noProof/>
          <w:szCs w:val="22"/>
        </w:rPr>
      </w:pPr>
    </w:p>
    <w:p w14:paraId="22F72814" w14:textId="77777777" w:rsidR="00B83D29" w:rsidRPr="00FB5D85" w:rsidRDefault="000B3AF4" w:rsidP="00B83D29">
      <w:pPr>
        <w:spacing w:line="240" w:lineRule="auto"/>
        <w:rPr>
          <w:noProof/>
          <w:szCs w:val="22"/>
        </w:rPr>
      </w:pPr>
      <w:r w:rsidRPr="00FB5D85">
        <w:t>1 mg</w:t>
      </w:r>
    </w:p>
    <w:p w14:paraId="22F72815" w14:textId="77777777" w:rsidR="00B83D29" w:rsidRPr="00FB5D85" w:rsidRDefault="00B83D29" w:rsidP="00B83D29">
      <w:pPr>
        <w:spacing w:line="240" w:lineRule="auto"/>
        <w:rPr>
          <w:noProof/>
          <w:szCs w:val="22"/>
        </w:rPr>
      </w:pPr>
    </w:p>
    <w:p w14:paraId="22F72816" w14:textId="77777777" w:rsidR="00B83D29" w:rsidRPr="00FB5D85" w:rsidRDefault="00B83D29" w:rsidP="00B83D29">
      <w:pPr>
        <w:spacing w:line="240" w:lineRule="auto"/>
        <w:ind w:right="113"/>
        <w:rPr>
          <w:noProof/>
          <w:szCs w:val="22"/>
        </w:rPr>
      </w:pPr>
    </w:p>
    <w:p w14:paraId="22F72817" w14:textId="77777777" w:rsidR="00B83D29" w:rsidRPr="00FB5D85" w:rsidRDefault="000B3AF4" w:rsidP="00F23125">
      <w:pPr>
        <w:pStyle w:val="Style9"/>
      </w:pPr>
      <w:r w:rsidRPr="00FB5D85">
        <w:t>AUTRE</w:t>
      </w:r>
    </w:p>
    <w:p w14:paraId="22F72818" w14:textId="77777777" w:rsidR="00FE401B" w:rsidRPr="00FB5D85" w:rsidRDefault="00FE401B" w:rsidP="00AF5FC3">
      <w:pPr>
        <w:rPr>
          <w:noProof/>
        </w:rPr>
      </w:pPr>
    </w:p>
    <w:p w14:paraId="22F72819" w14:textId="77777777" w:rsidR="00FE401B" w:rsidRPr="00FB5D85" w:rsidRDefault="00FE401B" w:rsidP="00934E72">
      <w:pPr>
        <w:pageBreakBefore/>
        <w:rPr>
          <w:noProof/>
        </w:rPr>
      </w:pPr>
    </w:p>
    <w:p w14:paraId="22F7281A" w14:textId="77777777" w:rsidR="00B52B02" w:rsidRPr="00FB5D85" w:rsidRDefault="00B52B02" w:rsidP="00B52B02">
      <w:pPr>
        <w:rPr>
          <w:noProof/>
        </w:rPr>
      </w:pPr>
    </w:p>
    <w:p w14:paraId="22F7281B" w14:textId="77777777" w:rsidR="00B52B02" w:rsidRPr="00FB5D85" w:rsidRDefault="00B52B02" w:rsidP="00B52B02">
      <w:pPr>
        <w:rPr>
          <w:noProof/>
        </w:rPr>
      </w:pPr>
    </w:p>
    <w:p w14:paraId="22F7281C" w14:textId="77777777" w:rsidR="00B52B02" w:rsidRPr="00FB5D85" w:rsidRDefault="00B52B02" w:rsidP="00B52B02">
      <w:pPr>
        <w:rPr>
          <w:noProof/>
        </w:rPr>
      </w:pPr>
    </w:p>
    <w:p w14:paraId="22F7281D" w14:textId="77777777" w:rsidR="00B52B02" w:rsidRPr="00FB5D85" w:rsidRDefault="00B52B02" w:rsidP="00B52B02">
      <w:pPr>
        <w:rPr>
          <w:noProof/>
        </w:rPr>
      </w:pPr>
    </w:p>
    <w:p w14:paraId="22F7281E" w14:textId="77777777" w:rsidR="00B52B02" w:rsidRPr="00FB5D85" w:rsidRDefault="00B52B02" w:rsidP="00B52B02">
      <w:pPr>
        <w:rPr>
          <w:noProof/>
        </w:rPr>
      </w:pPr>
    </w:p>
    <w:p w14:paraId="22F7281F" w14:textId="77777777" w:rsidR="00B52B02" w:rsidRPr="00FB5D85" w:rsidRDefault="00B52B02" w:rsidP="00B52B02">
      <w:pPr>
        <w:rPr>
          <w:noProof/>
        </w:rPr>
      </w:pPr>
    </w:p>
    <w:p w14:paraId="22F72820" w14:textId="77777777" w:rsidR="00B52B02" w:rsidRPr="00FB5D85" w:rsidRDefault="00B52B02" w:rsidP="00B52B02">
      <w:pPr>
        <w:rPr>
          <w:noProof/>
        </w:rPr>
      </w:pPr>
    </w:p>
    <w:p w14:paraId="22F72821" w14:textId="77777777" w:rsidR="00B52B02" w:rsidRPr="00FB5D85" w:rsidRDefault="00B52B02" w:rsidP="00B52B02">
      <w:pPr>
        <w:rPr>
          <w:noProof/>
        </w:rPr>
      </w:pPr>
    </w:p>
    <w:p w14:paraId="22F72822" w14:textId="77777777" w:rsidR="00B52B02" w:rsidRPr="00FB5D85" w:rsidRDefault="00B52B02" w:rsidP="00B52B02">
      <w:pPr>
        <w:rPr>
          <w:noProof/>
        </w:rPr>
      </w:pPr>
    </w:p>
    <w:p w14:paraId="22F72823" w14:textId="77777777" w:rsidR="00B52B02" w:rsidRPr="00FB5D85" w:rsidRDefault="00B52B02" w:rsidP="00B52B02">
      <w:pPr>
        <w:rPr>
          <w:noProof/>
        </w:rPr>
      </w:pPr>
    </w:p>
    <w:p w14:paraId="22F72824" w14:textId="77777777" w:rsidR="00B52B02" w:rsidRPr="00FB5D85" w:rsidRDefault="00B52B02" w:rsidP="00B52B02">
      <w:pPr>
        <w:rPr>
          <w:noProof/>
        </w:rPr>
      </w:pPr>
    </w:p>
    <w:p w14:paraId="22F72825" w14:textId="77777777" w:rsidR="00B52B02" w:rsidRPr="00FB5D85" w:rsidRDefault="00B52B02" w:rsidP="00B52B02">
      <w:pPr>
        <w:rPr>
          <w:noProof/>
        </w:rPr>
      </w:pPr>
    </w:p>
    <w:p w14:paraId="22F72826" w14:textId="77777777" w:rsidR="00B52B02" w:rsidRPr="00FB5D85" w:rsidRDefault="00B52B02" w:rsidP="00B52B02">
      <w:pPr>
        <w:rPr>
          <w:noProof/>
        </w:rPr>
      </w:pPr>
    </w:p>
    <w:p w14:paraId="22F72827" w14:textId="77777777" w:rsidR="00B52B02" w:rsidRPr="00FB5D85" w:rsidRDefault="00B52B02" w:rsidP="00B52B02">
      <w:pPr>
        <w:rPr>
          <w:noProof/>
        </w:rPr>
      </w:pPr>
    </w:p>
    <w:p w14:paraId="22F72828" w14:textId="77777777" w:rsidR="00B52B02" w:rsidRPr="00FB5D85" w:rsidRDefault="00B52B02" w:rsidP="00B52B02">
      <w:pPr>
        <w:rPr>
          <w:noProof/>
        </w:rPr>
      </w:pPr>
    </w:p>
    <w:p w14:paraId="22F72829" w14:textId="77777777" w:rsidR="00B52B02" w:rsidRPr="00FB5D85" w:rsidRDefault="00B52B02" w:rsidP="00B52B02">
      <w:pPr>
        <w:rPr>
          <w:noProof/>
        </w:rPr>
      </w:pPr>
    </w:p>
    <w:p w14:paraId="22F7282A" w14:textId="77777777" w:rsidR="00B52B02" w:rsidRPr="00FB5D85" w:rsidRDefault="00B52B02" w:rsidP="00B52B02">
      <w:pPr>
        <w:rPr>
          <w:noProof/>
        </w:rPr>
      </w:pPr>
    </w:p>
    <w:p w14:paraId="22F7282B" w14:textId="77777777" w:rsidR="00B52B02" w:rsidRPr="00FB5D85" w:rsidRDefault="00B52B02" w:rsidP="00B52B02">
      <w:pPr>
        <w:rPr>
          <w:noProof/>
        </w:rPr>
      </w:pPr>
    </w:p>
    <w:p w14:paraId="22F7282C" w14:textId="77777777" w:rsidR="00B52B02" w:rsidRPr="00FB5D85" w:rsidRDefault="000B3AF4" w:rsidP="00331113">
      <w:pPr>
        <w:pStyle w:val="Style4"/>
      </w:pPr>
      <w:bookmarkStart w:id="23" w:name="FR9"/>
      <w:bookmarkEnd w:id="23"/>
      <w:r w:rsidRPr="00FB5D85">
        <w:t>NOTICE</w:t>
      </w:r>
    </w:p>
    <w:p w14:paraId="22F7282D" w14:textId="77777777" w:rsidR="00B52B02" w:rsidRPr="00FB5D85" w:rsidRDefault="000B3AF4" w:rsidP="00B52B02">
      <w:pPr>
        <w:pStyle w:val="Header2"/>
        <w:jc w:val="center"/>
      </w:pPr>
      <w:r w:rsidRPr="00FB5D85">
        <w:br w:type="page"/>
      </w:r>
      <w:r w:rsidRPr="00FB5D85">
        <w:lastRenderedPageBreak/>
        <w:t>Notice: Information de l’utilisateur</w:t>
      </w:r>
    </w:p>
    <w:p w14:paraId="22F7282E" w14:textId="77777777" w:rsidR="00B52B02" w:rsidRPr="00FB5D85" w:rsidRDefault="00B52B02" w:rsidP="00B52B02">
      <w:pPr>
        <w:numPr>
          <w:ilvl w:val="12"/>
          <w:numId w:val="0"/>
        </w:numPr>
        <w:tabs>
          <w:tab w:val="clear" w:pos="567"/>
        </w:tabs>
        <w:spacing w:line="240" w:lineRule="auto"/>
        <w:jc w:val="center"/>
        <w:rPr>
          <w:noProof/>
        </w:rPr>
      </w:pPr>
    </w:p>
    <w:p w14:paraId="22F7282F" w14:textId="77777777" w:rsidR="00B52B02" w:rsidRPr="00FB5D85" w:rsidRDefault="000B3AF4" w:rsidP="00B52B02">
      <w:pPr>
        <w:numPr>
          <w:ilvl w:val="12"/>
          <w:numId w:val="0"/>
        </w:numPr>
        <w:tabs>
          <w:tab w:val="clear" w:pos="567"/>
        </w:tabs>
        <w:spacing w:line="240" w:lineRule="auto"/>
        <w:jc w:val="center"/>
        <w:rPr>
          <w:b/>
          <w:noProof/>
        </w:rPr>
      </w:pPr>
      <w:proofErr w:type="spellStart"/>
      <w:r w:rsidRPr="00FB5D85">
        <w:rPr>
          <w:b/>
        </w:rPr>
        <w:t>Ogluo</w:t>
      </w:r>
      <w:proofErr w:type="spellEnd"/>
      <w:r w:rsidRPr="00FB5D85">
        <w:rPr>
          <w:b/>
        </w:rPr>
        <w:t xml:space="preserve"> 0,5 mg, solution injectable en stylo prérempli</w:t>
      </w:r>
    </w:p>
    <w:p w14:paraId="22F72830" w14:textId="77777777" w:rsidR="00B52B02" w:rsidRPr="00FB5D85" w:rsidRDefault="000B3AF4" w:rsidP="00B52B02">
      <w:pPr>
        <w:numPr>
          <w:ilvl w:val="12"/>
          <w:numId w:val="0"/>
        </w:numPr>
        <w:tabs>
          <w:tab w:val="clear" w:pos="567"/>
        </w:tabs>
        <w:spacing w:line="240" w:lineRule="auto"/>
        <w:jc w:val="center"/>
        <w:rPr>
          <w:b/>
          <w:noProof/>
        </w:rPr>
      </w:pPr>
      <w:proofErr w:type="spellStart"/>
      <w:r w:rsidRPr="00FB5D85">
        <w:rPr>
          <w:b/>
        </w:rPr>
        <w:t>Ogluo</w:t>
      </w:r>
      <w:proofErr w:type="spellEnd"/>
      <w:r w:rsidRPr="00FB5D85">
        <w:rPr>
          <w:b/>
        </w:rPr>
        <w:t xml:space="preserve"> 1 mg, solution injectable en stylo prérempli</w:t>
      </w:r>
    </w:p>
    <w:p w14:paraId="22F72831" w14:textId="77777777" w:rsidR="00B52B02" w:rsidRPr="00FB5D85" w:rsidRDefault="000B3AF4" w:rsidP="00B52B02">
      <w:pPr>
        <w:numPr>
          <w:ilvl w:val="12"/>
          <w:numId w:val="0"/>
        </w:numPr>
        <w:tabs>
          <w:tab w:val="clear" w:pos="567"/>
        </w:tabs>
        <w:spacing w:line="240" w:lineRule="auto"/>
        <w:jc w:val="center"/>
        <w:rPr>
          <w:bCs/>
          <w:noProof/>
        </w:rPr>
      </w:pPr>
      <w:proofErr w:type="gramStart"/>
      <w:r w:rsidRPr="00FB5D85">
        <w:t>glucagon</w:t>
      </w:r>
      <w:proofErr w:type="gramEnd"/>
    </w:p>
    <w:p w14:paraId="22F72832" w14:textId="77777777" w:rsidR="00B52B02" w:rsidRPr="00FB5D85" w:rsidRDefault="00B52B02" w:rsidP="00B52B02">
      <w:pPr>
        <w:tabs>
          <w:tab w:val="clear" w:pos="567"/>
        </w:tabs>
        <w:spacing w:line="240" w:lineRule="auto"/>
        <w:rPr>
          <w:noProof/>
          <w:highlight w:val="yellow"/>
        </w:rPr>
      </w:pPr>
    </w:p>
    <w:p w14:paraId="22F72833" w14:textId="77777777" w:rsidR="00B52B02" w:rsidRPr="00FB5D85" w:rsidRDefault="00B52B02" w:rsidP="00B52B02">
      <w:pPr>
        <w:tabs>
          <w:tab w:val="clear" w:pos="567"/>
        </w:tabs>
        <w:spacing w:line="240" w:lineRule="auto"/>
        <w:rPr>
          <w:noProof/>
        </w:rPr>
      </w:pPr>
    </w:p>
    <w:p w14:paraId="22F72834" w14:textId="77777777" w:rsidR="00B52B02" w:rsidRPr="00FB5D85" w:rsidRDefault="000B3AF4" w:rsidP="00B52B02">
      <w:pPr>
        <w:keepNext/>
        <w:spacing w:line="240" w:lineRule="auto"/>
        <w:outlineLvl w:val="0"/>
        <w:rPr>
          <w:b/>
          <w:noProof/>
          <w:szCs w:val="22"/>
        </w:rPr>
      </w:pPr>
      <w:r w:rsidRPr="00FB5D85">
        <w:rPr>
          <w:b/>
          <w:szCs w:val="22"/>
        </w:rPr>
        <w:t>Veuillez lire attentivement cette notice avant d’utiliser ce médicament car elle contient des informations importantes pour vous.</w:t>
      </w:r>
    </w:p>
    <w:p w14:paraId="22F72835" w14:textId="77777777" w:rsidR="00B52B02" w:rsidRPr="00FB5D85" w:rsidRDefault="00B52B02" w:rsidP="00B52B02">
      <w:pPr>
        <w:keepNext/>
      </w:pPr>
    </w:p>
    <w:p w14:paraId="22F72836" w14:textId="77777777" w:rsidR="00B52B02" w:rsidRPr="00FB5D85" w:rsidRDefault="000B3AF4" w:rsidP="009B23D3">
      <w:pPr>
        <w:pStyle w:val="ListParagraph"/>
        <w:numPr>
          <w:ilvl w:val="0"/>
          <w:numId w:val="5"/>
        </w:numPr>
        <w:tabs>
          <w:tab w:val="clear" w:pos="567"/>
        </w:tabs>
        <w:spacing w:line="240" w:lineRule="auto"/>
        <w:ind w:left="1134" w:hanging="567"/>
        <w:rPr>
          <w:szCs w:val="22"/>
        </w:rPr>
      </w:pPr>
      <w:r w:rsidRPr="00FB5D85">
        <w:t>Gardez cette notice. Vous pourriez avoir besoin de la relire.</w:t>
      </w:r>
    </w:p>
    <w:p w14:paraId="22F72837" w14:textId="77777777" w:rsidR="00B52B02" w:rsidRPr="00FB5D85" w:rsidRDefault="000B3AF4" w:rsidP="009B23D3">
      <w:pPr>
        <w:pStyle w:val="ListParagraph"/>
        <w:numPr>
          <w:ilvl w:val="0"/>
          <w:numId w:val="5"/>
        </w:numPr>
        <w:tabs>
          <w:tab w:val="clear" w:pos="567"/>
        </w:tabs>
        <w:spacing w:line="240" w:lineRule="auto"/>
        <w:ind w:left="1134" w:hanging="567"/>
        <w:rPr>
          <w:szCs w:val="22"/>
        </w:rPr>
      </w:pPr>
      <w:r w:rsidRPr="00FB5D85">
        <w:t>Si vous avez d’autres questions, interrogez votre médecin, votre pharmacien ou votre infirmier/ère.</w:t>
      </w:r>
    </w:p>
    <w:p w14:paraId="22F72838" w14:textId="77777777" w:rsidR="00B52B02" w:rsidRPr="00FB5D85" w:rsidRDefault="000B3AF4" w:rsidP="009B23D3">
      <w:pPr>
        <w:pStyle w:val="ListParagraph"/>
        <w:numPr>
          <w:ilvl w:val="0"/>
          <w:numId w:val="5"/>
        </w:numPr>
        <w:tabs>
          <w:tab w:val="clear" w:pos="567"/>
        </w:tabs>
        <w:spacing w:line="240" w:lineRule="auto"/>
        <w:ind w:left="1134" w:hanging="567"/>
        <w:rPr>
          <w:szCs w:val="22"/>
        </w:rPr>
      </w:pPr>
      <w:r w:rsidRPr="00FB5D85">
        <w:t>Ce médicament vous a été personnellement prescrit. Ne le donnez pas à d’autres personnes. Il pourrait leur être nocif, même si les signes de leur maladie sont identiques aux vôtres.</w:t>
      </w:r>
    </w:p>
    <w:p w14:paraId="22F72839" w14:textId="77777777" w:rsidR="00B52B02" w:rsidRPr="00FB5D85" w:rsidRDefault="000B3AF4" w:rsidP="009B23D3">
      <w:pPr>
        <w:pStyle w:val="ListParagraph"/>
        <w:numPr>
          <w:ilvl w:val="0"/>
          <w:numId w:val="5"/>
        </w:numPr>
        <w:tabs>
          <w:tab w:val="clear" w:pos="567"/>
        </w:tabs>
        <w:spacing w:line="240" w:lineRule="auto"/>
        <w:ind w:left="1134" w:hanging="567"/>
        <w:rPr>
          <w:szCs w:val="22"/>
        </w:rPr>
      </w:pPr>
      <w:r w:rsidRPr="00FB5D85">
        <w:t>Si vous ressentez un quelconque effet indésirable, parlez-en à votre médecin. Ceci s’applique aussi à tout effet indésirable qui ne serait pas mentionné dans cette notice. Voir rubrique 4.</w:t>
      </w:r>
    </w:p>
    <w:p w14:paraId="22F7283A" w14:textId="77777777" w:rsidR="00B52B02" w:rsidRPr="00FB5D85" w:rsidRDefault="00B52B02" w:rsidP="00B52B02"/>
    <w:p w14:paraId="22F7283B" w14:textId="77777777" w:rsidR="00B52B02" w:rsidRPr="00FB5D85" w:rsidRDefault="000B3AF4" w:rsidP="00B52B02">
      <w:pPr>
        <w:keepNext/>
        <w:spacing w:line="240" w:lineRule="auto"/>
        <w:ind w:left="567" w:hanging="567"/>
        <w:outlineLvl w:val="0"/>
        <w:rPr>
          <w:b/>
          <w:noProof/>
          <w:szCs w:val="22"/>
        </w:rPr>
      </w:pPr>
      <w:r w:rsidRPr="00FB5D85">
        <w:rPr>
          <w:b/>
          <w:szCs w:val="22"/>
        </w:rPr>
        <w:t xml:space="preserve">Que contient cette </w:t>
      </w:r>
      <w:proofErr w:type="gramStart"/>
      <w:r w:rsidRPr="00FB5D85">
        <w:rPr>
          <w:b/>
          <w:szCs w:val="22"/>
        </w:rPr>
        <w:t>notice?</w:t>
      </w:r>
      <w:proofErr w:type="gramEnd"/>
    </w:p>
    <w:p w14:paraId="22F7283C" w14:textId="77777777" w:rsidR="00B52B02" w:rsidRPr="00FB5D85" w:rsidRDefault="00B52B02" w:rsidP="00B52B02">
      <w:pPr>
        <w:keepNext/>
        <w:rPr>
          <w:noProof/>
        </w:rPr>
      </w:pPr>
    </w:p>
    <w:p w14:paraId="22F7283D" w14:textId="77777777" w:rsidR="00B52B02" w:rsidRPr="00FB5D85" w:rsidRDefault="000B3AF4" w:rsidP="00644FB3">
      <w:pPr>
        <w:pStyle w:val="Style11"/>
      </w:pPr>
      <w:r w:rsidRPr="00FB5D85">
        <w:t>Qu’est-ce que Ogluo et dans quels cas est-il utilisé</w:t>
      </w:r>
    </w:p>
    <w:p w14:paraId="22F7283E" w14:textId="77777777" w:rsidR="00B52B02" w:rsidRPr="00FB5D85" w:rsidRDefault="000B3AF4" w:rsidP="00644FB3">
      <w:pPr>
        <w:pStyle w:val="Style11"/>
      </w:pPr>
      <w:r w:rsidRPr="00FB5D85">
        <w:t>Quelles sont les informations à connaître avant d’utiliser Ogluo</w:t>
      </w:r>
    </w:p>
    <w:p w14:paraId="22F7283F" w14:textId="77777777" w:rsidR="00B52B02" w:rsidRPr="00FB5D85" w:rsidRDefault="000B3AF4" w:rsidP="00644FB3">
      <w:pPr>
        <w:pStyle w:val="Style11"/>
      </w:pPr>
      <w:r w:rsidRPr="00FB5D85">
        <w:t>Comment utiliser Ogluo</w:t>
      </w:r>
    </w:p>
    <w:p w14:paraId="22F72840" w14:textId="77777777" w:rsidR="00B52B02" w:rsidRPr="00FB5D85" w:rsidRDefault="000B3AF4" w:rsidP="00644FB3">
      <w:pPr>
        <w:pStyle w:val="Style11"/>
      </w:pPr>
      <w:r w:rsidRPr="00FB5D85">
        <w:t>Quels sont les effets indésirables éventuels?</w:t>
      </w:r>
    </w:p>
    <w:p w14:paraId="22F72841" w14:textId="77777777" w:rsidR="00B52B02" w:rsidRPr="00FB5D85" w:rsidRDefault="000B3AF4" w:rsidP="00644FB3">
      <w:pPr>
        <w:pStyle w:val="Style11"/>
      </w:pPr>
      <w:r w:rsidRPr="00FB5D85">
        <w:t>Comment conserver Ogluo</w:t>
      </w:r>
    </w:p>
    <w:p w14:paraId="22F72842" w14:textId="77777777" w:rsidR="00B52B02" w:rsidRPr="00FB5D85" w:rsidRDefault="000B3AF4" w:rsidP="00644FB3">
      <w:pPr>
        <w:pStyle w:val="Style11"/>
      </w:pPr>
      <w:r w:rsidRPr="00FB5D85">
        <w:t>Contenu de l’emballage et autres informations</w:t>
      </w:r>
    </w:p>
    <w:p w14:paraId="22F72843" w14:textId="77777777" w:rsidR="00B52B02" w:rsidRPr="00FB5D85" w:rsidRDefault="00B52B02" w:rsidP="00B52B02">
      <w:pPr>
        <w:numPr>
          <w:ilvl w:val="12"/>
          <w:numId w:val="0"/>
        </w:numPr>
        <w:tabs>
          <w:tab w:val="clear" w:pos="567"/>
        </w:tabs>
        <w:spacing w:line="240" w:lineRule="auto"/>
        <w:ind w:right="-2"/>
        <w:rPr>
          <w:noProof/>
          <w:highlight w:val="yellow"/>
        </w:rPr>
      </w:pPr>
    </w:p>
    <w:p w14:paraId="22F72844" w14:textId="77777777" w:rsidR="00B52B02" w:rsidRPr="00FB5D85" w:rsidRDefault="00B52B02" w:rsidP="00B52B02">
      <w:pPr>
        <w:numPr>
          <w:ilvl w:val="12"/>
          <w:numId w:val="0"/>
        </w:numPr>
        <w:tabs>
          <w:tab w:val="clear" w:pos="567"/>
        </w:tabs>
        <w:spacing w:line="240" w:lineRule="auto"/>
        <w:rPr>
          <w:noProof/>
          <w:szCs w:val="22"/>
        </w:rPr>
      </w:pPr>
    </w:p>
    <w:p w14:paraId="22F72845" w14:textId="77777777" w:rsidR="00B52B02" w:rsidRPr="00FB5D85" w:rsidRDefault="000B3AF4" w:rsidP="00644FB3">
      <w:pPr>
        <w:pStyle w:val="Style10"/>
      </w:pPr>
      <w:r w:rsidRPr="00FB5D85">
        <w:t>Qu’est-ce que Ogluo et dans quels cas est-il utilisé</w:t>
      </w:r>
    </w:p>
    <w:p w14:paraId="22F72846" w14:textId="77777777" w:rsidR="00B52B02" w:rsidRPr="00FB5D85" w:rsidRDefault="00B52B02" w:rsidP="00B52B02">
      <w:pPr>
        <w:keepNext/>
        <w:numPr>
          <w:ilvl w:val="12"/>
          <w:numId w:val="0"/>
        </w:numPr>
        <w:tabs>
          <w:tab w:val="clear" w:pos="567"/>
        </w:tabs>
        <w:spacing w:line="240" w:lineRule="auto"/>
        <w:rPr>
          <w:noProof/>
          <w:szCs w:val="22"/>
          <w:highlight w:val="yellow"/>
        </w:rPr>
      </w:pPr>
    </w:p>
    <w:p w14:paraId="22F72847" w14:textId="77777777" w:rsidR="00B52B02" w:rsidRPr="00FB5D85" w:rsidRDefault="000B3AF4" w:rsidP="00B52B02">
      <w:pPr>
        <w:numPr>
          <w:ilvl w:val="12"/>
          <w:numId w:val="0"/>
        </w:numPr>
        <w:tabs>
          <w:tab w:val="clear" w:pos="567"/>
        </w:tabs>
        <w:spacing w:line="240" w:lineRule="auto"/>
        <w:rPr>
          <w:noProof/>
        </w:rPr>
      </w:pPr>
      <w:proofErr w:type="spellStart"/>
      <w:r w:rsidRPr="00FB5D85">
        <w:t>Ogluo</w:t>
      </w:r>
      <w:proofErr w:type="spellEnd"/>
      <w:r w:rsidRPr="00FB5D85">
        <w:t xml:space="preserve"> contient la substance active glucagon, qui appartient à un groupe de médicaments appelés</w:t>
      </w:r>
      <w:proofErr w:type="gramStart"/>
      <w:r w:rsidRPr="00FB5D85">
        <w:t xml:space="preserve"> «hormones</w:t>
      </w:r>
      <w:proofErr w:type="gramEnd"/>
      <w:r w:rsidRPr="00FB5D85">
        <w:t xml:space="preserve"> </w:t>
      </w:r>
      <w:proofErr w:type="gramStart"/>
      <w:r w:rsidRPr="00FB5D85">
        <w:t>glycogénolytiques»</w:t>
      </w:r>
      <w:proofErr w:type="gramEnd"/>
      <w:r w:rsidRPr="00FB5D85">
        <w:t>.</w:t>
      </w:r>
    </w:p>
    <w:p w14:paraId="22F72848" w14:textId="77777777" w:rsidR="00B52B02" w:rsidRPr="00FB5D85" w:rsidRDefault="00B52B02" w:rsidP="00B52B02">
      <w:pPr>
        <w:numPr>
          <w:ilvl w:val="12"/>
          <w:numId w:val="0"/>
        </w:numPr>
        <w:tabs>
          <w:tab w:val="clear" w:pos="567"/>
        </w:tabs>
        <w:spacing w:line="240" w:lineRule="auto"/>
        <w:rPr>
          <w:noProof/>
        </w:rPr>
      </w:pPr>
    </w:p>
    <w:p w14:paraId="22F72849" w14:textId="77777777" w:rsidR="00B52B02" w:rsidRPr="00FB5D85" w:rsidRDefault="000B3AF4" w:rsidP="00B52B02">
      <w:pPr>
        <w:numPr>
          <w:ilvl w:val="12"/>
          <w:numId w:val="0"/>
        </w:numPr>
        <w:tabs>
          <w:tab w:val="clear" w:pos="567"/>
        </w:tabs>
        <w:spacing w:line="240" w:lineRule="auto"/>
        <w:rPr>
          <w:noProof/>
        </w:rPr>
      </w:pPr>
      <w:r w:rsidRPr="00FB5D85">
        <w:t xml:space="preserve">Il est utilisé </w:t>
      </w:r>
      <w:r w:rsidR="00A45BCE">
        <w:t xml:space="preserve">pour traiter les </w:t>
      </w:r>
      <w:r w:rsidRPr="00FB5D85">
        <w:t>hypoglycémie</w:t>
      </w:r>
      <w:r w:rsidR="00A45BCE">
        <w:t>s</w:t>
      </w:r>
      <w:r w:rsidRPr="00FB5D85">
        <w:t xml:space="preserve"> sévère</w:t>
      </w:r>
      <w:r w:rsidR="00A45BCE">
        <w:t>s</w:t>
      </w:r>
      <w:r w:rsidRPr="00FB5D85">
        <w:t xml:space="preserve"> (très faible taux de sucre dans le sang) chez les personnes atteintes de diabète. Il est indiqué chez les adultes, les adolescents et les enfants âgés de 2 ans et plus.</w:t>
      </w:r>
    </w:p>
    <w:p w14:paraId="22F7284A" w14:textId="77777777" w:rsidR="00B52B02" w:rsidRPr="00FB5D85" w:rsidRDefault="00B52B02" w:rsidP="00B52B02">
      <w:pPr>
        <w:numPr>
          <w:ilvl w:val="12"/>
          <w:numId w:val="0"/>
        </w:numPr>
        <w:tabs>
          <w:tab w:val="clear" w:pos="567"/>
        </w:tabs>
        <w:spacing w:line="240" w:lineRule="auto"/>
        <w:rPr>
          <w:noProof/>
          <w:szCs w:val="22"/>
          <w:highlight w:val="yellow"/>
        </w:rPr>
      </w:pPr>
    </w:p>
    <w:p w14:paraId="22F7284B" w14:textId="77777777" w:rsidR="00B52B02" w:rsidRPr="00FB5D85" w:rsidRDefault="000B3AF4" w:rsidP="00B52B02">
      <w:pPr>
        <w:tabs>
          <w:tab w:val="clear" w:pos="567"/>
        </w:tabs>
        <w:spacing w:line="240" w:lineRule="auto"/>
        <w:ind w:right="-2"/>
        <w:rPr>
          <w:noProof/>
        </w:rPr>
      </w:pPr>
      <w:proofErr w:type="spellStart"/>
      <w:r w:rsidRPr="00FB5D85">
        <w:t>Ogluo</w:t>
      </w:r>
      <w:proofErr w:type="spellEnd"/>
      <w:r w:rsidRPr="00FB5D85">
        <w:t xml:space="preserve"> se présente sous la forme d’un stylo prérempli prêt à l’emploi contenant une dose unique de glucagon, la substance active. Il s’administre par voie sous-cutanée, c’est-à-dire par une injection sous la peau à l’aide d’une seringue.</w:t>
      </w:r>
    </w:p>
    <w:p w14:paraId="22F7284C" w14:textId="77777777" w:rsidR="00B52B02" w:rsidRPr="00FB5D85" w:rsidRDefault="00B52B02" w:rsidP="00B52B02">
      <w:pPr>
        <w:tabs>
          <w:tab w:val="clear" w:pos="567"/>
        </w:tabs>
        <w:spacing w:line="240" w:lineRule="auto"/>
        <w:ind w:right="-2"/>
        <w:rPr>
          <w:noProof/>
        </w:rPr>
      </w:pPr>
    </w:p>
    <w:p w14:paraId="22F7284D" w14:textId="77777777" w:rsidR="00B52B02" w:rsidRPr="00FB5D85" w:rsidRDefault="000B3AF4" w:rsidP="00B52B02">
      <w:pPr>
        <w:tabs>
          <w:tab w:val="clear" w:pos="567"/>
        </w:tabs>
        <w:spacing w:line="240" w:lineRule="auto"/>
        <w:ind w:right="-2"/>
        <w:rPr>
          <w:noProof/>
          <w:szCs w:val="22"/>
          <w:highlight w:val="yellow"/>
        </w:rPr>
      </w:pPr>
      <w:r w:rsidRPr="00FB5D85">
        <w:t>Le glucagon est une hormone naturelle, produite par le pancréas, qui à l’effet contraire de l’insuline dans le corps humain. Il aide le foie à convertir ses réserves de sucres hépatiques, appelés</w:t>
      </w:r>
      <w:proofErr w:type="gramStart"/>
      <w:r w:rsidRPr="00FB5D85">
        <w:t xml:space="preserve"> «glycogène</w:t>
      </w:r>
      <w:proofErr w:type="gramEnd"/>
      <w:r w:rsidRPr="00FB5D85">
        <w:t>», en glucose (sucre). Ce glucose est ensuite libéré dans la circulation sanguine, ce qui permet à la glycémie de remonter et réduit les effets de l’hypoglycémie.</w:t>
      </w:r>
    </w:p>
    <w:p w14:paraId="22F7284E" w14:textId="77777777" w:rsidR="00B52B02" w:rsidRPr="00FB5D85" w:rsidRDefault="00B52B02" w:rsidP="00B52B02">
      <w:pPr>
        <w:tabs>
          <w:tab w:val="clear" w:pos="567"/>
        </w:tabs>
        <w:spacing w:line="240" w:lineRule="auto"/>
        <w:ind w:right="-2"/>
        <w:rPr>
          <w:b/>
          <w:bCs/>
          <w:noProof/>
          <w:szCs w:val="22"/>
        </w:rPr>
      </w:pPr>
    </w:p>
    <w:p w14:paraId="22F7284F" w14:textId="77777777" w:rsidR="00B52B02" w:rsidRPr="00FB5D85" w:rsidRDefault="000B3AF4" w:rsidP="00B52B02">
      <w:pPr>
        <w:keepNext/>
        <w:tabs>
          <w:tab w:val="clear" w:pos="567"/>
        </w:tabs>
        <w:spacing w:line="240" w:lineRule="auto"/>
        <w:ind w:right="-2"/>
        <w:rPr>
          <w:b/>
          <w:bCs/>
          <w:noProof/>
          <w:szCs w:val="22"/>
        </w:rPr>
      </w:pPr>
      <w:r w:rsidRPr="00FB5D85">
        <w:rPr>
          <w:b/>
          <w:bCs/>
          <w:szCs w:val="22"/>
        </w:rPr>
        <w:t>Informations sur l’hypoglycémie</w:t>
      </w:r>
    </w:p>
    <w:p w14:paraId="22F72850" w14:textId="77777777" w:rsidR="00B52B02" w:rsidRPr="00FB5D85" w:rsidRDefault="000B3AF4" w:rsidP="00B52B02">
      <w:pPr>
        <w:tabs>
          <w:tab w:val="clear" w:pos="567"/>
        </w:tabs>
        <w:spacing w:line="240" w:lineRule="auto"/>
        <w:ind w:right="-2"/>
        <w:rPr>
          <w:noProof/>
          <w:szCs w:val="22"/>
        </w:rPr>
      </w:pPr>
      <w:r w:rsidRPr="00FB5D85">
        <w:t xml:space="preserve">Les premiers symptômes de l’hypoglycémie (faible taux de sucre dans le sang) sont, </w:t>
      </w:r>
      <w:proofErr w:type="gramStart"/>
      <w:r w:rsidRPr="00FB5D85">
        <w:t>notamment:</w:t>
      </w:r>
      <w:proofErr w:type="gramEnd"/>
    </w:p>
    <w:p w14:paraId="22F72851" w14:textId="77777777" w:rsidR="00B52B02" w:rsidRPr="00FB5D85" w:rsidRDefault="00B52B02" w:rsidP="00B52B02">
      <w:pPr>
        <w:tabs>
          <w:tab w:val="clear" w:pos="567"/>
        </w:tabs>
        <w:spacing w:line="240" w:lineRule="auto"/>
        <w:ind w:right="-2"/>
        <w:rPr>
          <w:noProof/>
          <w:szCs w:val="22"/>
        </w:rPr>
      </w:pPr>
    </w:p>
    <w:p w14:paraId="22F72852" w14:textId="77777777" w:rsidR="00B52B02" w:rsidRPr="00FB5D85" w:rsidRDefault="00B52B02" w:rsidP="00B52B02">
      <w:pPr>
        <w:tabs>
          <w:tab w:val="clear" w:pos="567"/>
        </w:tabs>
        <w:spacing w:line="240" w:lineRule="auto"/>
        <w:ind w:right="-2"/>
        <w:rPr>
          <w:noProof/>
          <w:szCs w:val="22"/>
        </w:rPr>
        <w:sectPr w:rsidR="00B52B02" w:rsidRPr="00FB5D85" w:rsidSect="00292756">
          <w:headerReference w:type="default" r:id="rId23"/>
          <w:footerReference w:type="default" r:id="rId24"/>
          <w:headerReference w:type="first" r:id="rId25"/>
          <w:footerReference w:type="first" r:id="rId26"/>
          <w:endnotePr>
            <w:numFmt w:val="decimal"/>
          </w:endnotePr>
          <w:type w:val="continuous"/>
          <w:pgSz w:w="11907" w:h="16840" w:code="9"/>
          <w:pgMar w:top="1134" w:right="1418" w:bottom="1134" w:left="1418" w:header="737" w:footer="737" w:gutter="0"/>
          <w:cols w:space="720"/>
          <w:docGrid w:linePitch="299"/>
        </w:sectPr>
      </w:pPr>
    </w:p>
    <w:p w14:paraId="22F72853"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sudation</w:t>
      </w:r>
      <w:proofErr w:type="gramEnd"/>
    </w:p>
    <w:p w14:paraId="22F72854"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somnolence</w:t>
      </w:r>
      <w:proofErr w:type="gramEnd"/>
    </w:p>
    <w:p w14:paraId="22F72855"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vertiges</w:t>
      </w:r>
      <w:proofErr w:type="gramEnd"/>
    </w:p>
    <w:p w14:paraId="22F72856"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troubles</w:t>
      </w:r>
      <w:proofErr w:type="gramEnd"/>
      <w:r w:rsidRPr="00FB5D85">
        <w:t xml:space="preserve"> du sommeil</w:t>
      </w:r>
    </w:p>
    <w:p w14:paraId="22F72857"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palpitations</w:t>
      </w:r>
      <w:proofErr w:type="gramEnd"/>
    </w:p>
    <w:p w14:paraId="22F72858"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anxiété</w:t>
      </w:r>
      <w:proofErr w:type="gramEnd"/>
    </w:p>
    <w:p w14:paraId="22F72859"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tremblements</w:t>
      </w:r>
      <w:proofErr w:type="gramEnd"/>
    </w:p>
    <w:p w14:paraId="22F7285A"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vision</w:t>
      </w:r>
      <w:proofErr w:type="gramEnd"/>
      <w:r w:rsidRPr="00FB5D85">
        <w:t xml:space="preserve"> floue</w:t>
      </w:r>
    </w:p>
    <w:p w14:paraId="22F7285B"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lastRenderedPageBreak/>
        <w:t>faim</w:t>
      </w:r>
      <w:proofErr w:type="gramEnd"/>
    </w:p>
    <w:p w14:paraId="22F7285C"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difficultés</w:t>
      </w:r>
      <w:proofErr w:type="gramEnd"/>
      <w:r w:rsidRPr="00FB5D85">
        <w:t xml:space="preserve"> à articuler</w:t>
      </w:r>
    </w:p>
    <w:p w14:paraId="22F7285D"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humeur</w:t>
      </w:r>
      <w:proofErr w:type="gramEnd"/>
      <w:r w:rsidRPr="00FB5D85">
        <w:t xml:space="preserve"> dépressive</w:t>
      </w:r>
    </w:p>
    <w:p w14:paraId="22F7285E"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picotements</w:t>
      </w:r>
      <w:proofErr w:type="gramEnd"/>
      <w:r w:rsidRPr="00FB5D85">
        <w:t xml:space="preserve"> dans les mains, les pieds, les lèvres ou la langue</w:t>
      </w:r>
    </w:p>
    <w:p w14:paraId="22F7285F"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irritabilité</w:t>
      </w:r>
      <w:proofErr w:type="gramEnd"/>
    </w:p>
    <w:p w14:paraId="22F72860"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étourdissements</w:t>
      </w:r>
      <w:proofErr w:type="gramEnd"/>
    </w:p>
    <w:p w14:paraId="22F72861"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comportement</w:t>
      </w:r>
      <w:proofErr w:type="gramEnd"/>
      <w:r w:rsidRPr="00FB5D85">
        <w:t xml:space="preserve"> anormal</w:t>
      </w:r>
    </w:p>
    <w:p w14:paraId="22F72862"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difficultés</w:t>
      </w:r>
      <w:proofErr w:type="gramEnd"/>
      <w:r w:rsidRPr="00FB5D85">
        <w:t xml:space="preserve"> de concentration</w:t>
      </w:r>
    </w:p>
    <w:p w14:paraId="22F72863"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mouvements</w:t>
      </w:r>
      <w:proofErr w:type="gramEnd"/>
      <w:r w:rsidRPr="00FB5D85">
        <w:t xml:space="preserve"> instables</w:t>
      </w:r>
    </w:p>
    <w:p w14:paraId="22F72864"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maux</w:t>
      </w:r>
      <w:proofErr w:type="gramEnd"/>
      <w:r w:rsidRPr="00FB5D85">
        <w:t xml:space="preserve"> de tête</w:t>
      </w:r>
    </w:p>
    <w:p w14:paraId="22F72865" w14:textId="77777777" w:rsidR="00B52B02" w:rsidRPr="00FB5D85" w:rsidRDefault="000B3AF4" w:rsidP="009B23D3">
      <w:pPr>
        <w:numPr>
          <w:ilvl w:val="0"/>
          <w:numId w:val="8"/>
        </w:numPr>
        <w:tabs>
          <w:tab w:val="clear" w:pos="567"/>
        </w:tabs>
        <w:spacing w:line="240" w:lineRule="auto"/>
        <w:ind w:left="1134" w:hanging="567"/>
        <w:contextualSpacing/>
        <w:rPr>
          <w:noProof/>
          <w:szCs w:val="22"/>
        </w:rPr>
        <w:sectPr w:rsidR="00B52B02" w:rsidRPr="00FB5D85" w:rsidSect="00D12FFF">
          <w:headerReference w:type="default" r:id="rId27"/>
          <w:headerReference w:type="first" r:id="rId28"/>
          <w:footerReference w:type="first" r:id="rId29"/>
          <w:endnotePr>
            <w:numFmt w:val="decimal"/>
          </w:endnotePr>
          <w:type w:val="continuous"/>
          <w:pgSz w:w="11907" w:h="16840" w:code="9"/>
          <w:pgMar w:top="1134" w:right="1418" w:bottom="1134" w:left="1418" w:header="737" w:footer="737" w:gutter="0"/>
          <w:cols w:num="2" w:space="720"/>
          <w:titlePg/>
          <w:docGrid w:linePitch="299"/>
        </w:sectPr>
      </w:pPr>
      <w:proofErr w:type="gramStart"/>
      <w:r w:rsidRPr="00FB5D85">
        <w:t>modifications</w:t>
      </w:r>
      <w:proofErr w:type="gramEnd"/>
      <w:r w:rsidRPr="00FB5D85">
        <w:t xml:space="preserve"> de la personnalité</w:t>
      </w:r>
    </w:p>
    <w:p w14:paraId="22F72866" w14:textId="77777777" w:rsidR="00B52B02" w:rsidRPr="00FB5D85" w:rsidRDefault="00B52B02" w:rsidP="00B52B02">
      <w:pPr>
        <w:tabs>
          <w:tab w:val="clear" w:pos="567"/>
        </w:tabs>
        <w:spacing w:line="240" w:lineRule="auto"/>
        <w:ind w:right="-2"/>
        <w:rPr>
          <w:noProof/>
          <w:szCs w:val="22"/>
        </w:rPr>
      </w:pPr>
    </w:p>
    <w:p w14:paraId="22F72867" w14:textId="77777777" w:rsidR="00B52B02" w:rsidRPr="00FB5D85" w:rsidRDefault="000B3AF4" w:rsidP="00B52B02">
      <w:pPr>
        <w:keepNext/>
        <w:tabs>
          <w:tab w:val="clear" w:pos="567"/>
        </w:tabs>
        <w:spacing w:line="240" w:lineRule="auto"/>
        <w:ind w:right="-2"/>
        <w:rPr>
          <w:b/>
          <w:bCs/>
          <w:noProof/>
          <w:szCs w:val="22"/>
        </w:rPr>
      </w:pPr>
      <w:r w:rsidRPr="00FB5D85">
        <w:rPr>
          <w:b/>
          <w:bCs/>
          <w:szCs w:val="22"/>
        </w:rPr>
        <w:t xml:space="preserve">En l’absence de traitement, l’hypoglycémie peut devenir sévère, avec les symptômes </w:t>
      </w:r>
      <w:proofErr w:type="gramStart"/>
      <w:r w:rsidRPr="00FB5D85">
        <w:rPr>
          <w:b/>
          <w:bCs/>
          <w:szCs w:val="22"/>
        </w:rPr>
        <w:t>suivants:</w:t>
      </w:r>
      <w:proofErr w:type="gramEnd"/>
    </w:p>
    <w:p w14:paraId="22F72868"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confusion</w:t>
      </w:r>
      <w:proofErr w:type="gramEnd"/>
    </w:p>
    <w:p w14:paraId="22F72869"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crises</w:t>
      </w:r>
      <w:proofErr w:type="gramEnd"/>
      <w:r w:rsidRPr="00FB5D85">
        <w:t xml:space="preserve"> épileptiques</w:t>
      </w:r>
    </w:p>
    <w:p w14:paraId="22F7286A"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perte</w:t>
      </w:r>
      <w:proofErr w:type="gramEnd"/>
      <w:r w:rsidRPr="00FB5D85">
        <w:t xml:space="preserve"> de conscience</w:t>
      </w:r>
    </w:p>
    <w:p w14:paraId="22F7286B"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décès</w:t>
      </w:r>
      <w:proofErr w:type="gramEnd"/>
    </w:p>
    <w:p w14:paraId="22F7286C" w14:textId="77777777" w:rsidR="00B52B02" w:rsidRPr="00FB5D85" w:rsidRDefault="00B52B02" w:rsidP="00B52B02">
      <w:pPr>
        <w:tabs>
          <w:tab w:val="clear" w:pos="567"/>
        </w:tabs>
        <w:spacing w:line="240" w:lineRule="auto"/>
        <w:ind w:left="851" w:hanging="284"/>
        <w:rPr>
          <w:noProof/>
          <w:szCs w:val="22"/>
          <w:highlight w:val="yellow"/>
        </w:rPr>
      </w:pPr>
    </w:p>
    <w:p w14:paraId="22F7286D" w14:textId="77777777" w:rsidR="00B52B02" w:rsidRPr="00FB5D85" w:rsidRDefault="00B52B02" w:rsidP="00B52B02">
      <w:pPr>
        <w:tabs>
          <w:tab w:val="clear" w:pos="567"/>
        </w:tabs>
        <w:spacing w:line="240" w:lineRule="auto"/>
        <w:ind w:right="-2"/>
        <w:rPr>
          <w:noProof/>
          <w:szCs w:val="22"/>
          <w:highlight w:val="yellow"/>
        </w:rPr>
      </w:pPr>
    </w:p>
    <w:p w14:paraId="22F7286E" w14:textId="77777777" w:rsidR="00B52B02" w:rsidRPr="00FB5D85" w:rsidRDefault="000B3AF4" w:rsidP="00644FB3">
      <w:pPr>
        <w:pStyle w:val="Style10"/>
      </w:pPr>
      <w:r w:rsidRPr="00FB5D85">
        <w:t>Quelles sont les informations à connaître avant d’utiliser Ogluo</w:t>
      </w:r>
    </w:p>
    <w:p w14:paraId="22F7286F" w14:textId="77777777" w:rsidR="00B52B02" w:rsidRPr="00FB5D85" w:rsidRDefault="00B52B02" w:rsidP="00B52B02">
      <w:pPr>
        <w:keepNext/>
        <w:rPr>
          <w:noProof/>
          <w:highlight w:val="yellow"/>
        </w:rPr>
      </w:pPr>
    </w:p>
    <w:p w14:paraId="22F72870" w14:textId="77777777" w:rsidR="00B52B02" w:rsidRPr="00FB5D85" w:rsidRDefault="000B3AF4" w:rsidP="00B52B02">
      <w:pPr>
        <w:keepNext/>
        <w:rPr>
          <w:b/>
          <w:bCs/>
          <w:noProof/>
        </w:rPr>
      </w:pPr>
      <w:r w:rsidRPr="00FB5D85">
        <w:rPr>
          <w:b/>
          <w:bCs/>
        </w:rPr>
        <w:t>Informations importantes</w:t>
      </w:r>
    </w:p>
    <w:p w14:paraId="22F72871" w14:textId="77777777" w:rsidR="00B52B02" w:rsidRPr="00FB5D85" w:rsidRDefault="00B52B02" w:rsidP="00B52B02">
      <w:pPr>
        <w:rPr>
          <w:b/>
          <w:bCs/>
          <w:noProof/>
        </w:rPr>
      </w:pPr>
    </w:p>
    <w:p w14:paraId="22F72872" w14:textId="77777777" w:rsidR="00B52B02" w:rsidRPr="00FB5D85" w:rsidRDefault="000B3AF4" w:rsidP="009B23D3">
      <w:pPr>
        <w:numPr>
          <w:ilvl w:val="0"/>
          <w:numId w:val="1"/>
        </w:numPr>
        <w:ind w:left="567"/>
        <w:contextualSpacing/>
        <w:rPr>
          <w:noProof/>
        </w:rPr>
      </w:pPr>
      <w:r w:rsidRPr="00FB5D85">
        <w:t xml:space="preserve">Assurez-vous que vous et votre entourage (membres de la famille, collègues de travail, amis proches) connaissez </w:t>
      </w:r>
      <w:proofErr w:type="spellStart"/>
      <w:r w:rsidRPr="00FB5D85">
        <w:t>Ogluo</w:t>
      </w:r>
      <w:proofErr w:type="spellEnd"/>
      <w:r w:rsidRPr="00FB5D85">
        <w:t xml:space="preserve">. Prévenez-les que, si vous présentez des signes d’hypoglycémie sévère, notamment confusion, crises d’épilepsie ou perte de conscience (évanouissement), ils doivent immédiatement utiliser </w:t>
      </w:r>
      <w:proofErr w:type="spellStart"/>
      <w:r w:rsidRPr="00FB5D85">
        <w:t>Ogluo</w:t>
      </w:r>
      <w:proofErr w:type="spellEnd"/>
      <w:r w:rsidRPr="00FB5D85">
        <w:t xml:space="preserve">. Vous devez toujours avoir </w:t>
      </w:r>
      <w:proofErr w:type="spellStart"/>
      <w:r w:rsidRPr="00FB5D85">
        <w:t>Ogluo</w:t>
      </w:r>
      <w:proofErr w:type="spellEnd"/>
      <w:r w:rsidRPr="00FB5D85">
        <w:t xml:space="preserve"> avec vous.</w:t>
      </w:r>
    </w:p>
    <w:p w14:paraId="22F72873" w14:textId="77777777" w:rsidR="00B52B02" w:rsidRPr="00FB5D85" w:rsidRDefault="00B52B02" w:rsidP="00B52B02">
      <w:pPr>
        <w:ind w:left="567"/>
        <w:contextualSpacing/>
        <w:rPr>
          <w:noProof/>
        </w:rPr>
      </w:pPr>
    </w:p>
    <w:p w14:paraId="22F72874" w14:textId="77777777" w:rsidR="00B52B02" w:rsidRPr="00FB5D85" w:rsidRDefault="000B3AF4" w:rsidP="009B23D3">
      <w:pPr>
        <w:numPr>
          <w:ilvl w:val="0"/>
          <w:numId w:val="1"/>
        </w:numPr>
        <w:ind w:left="567"/>
        <w:contextualSpacing/>
        <w:rPr>
          <w:noProof/>
        </w:rPr>
      </w:pPr>
      <w:r w:rsidRPr="00FB5D85">
        <w:t xml:space="preserve">Il est crucial que vous ou votre entourage sachiez comment utiliser </w:t>
      </w:r>
      <w:proofErr w:type="spellStart"/>
      <w:r w:rsidRPr="00FB5D85">
        <w:t>Ogluo</w:t>
      </w:r>
      <w:proofErr w:type="spellEnd"/>
      <w:r w:rsidRPr="00FB5D85">
        <w:t xml:space="preserve"> avant que vous n’en ayez besoin. Montrez à votre famille et </w:t>
      </w:r>
      <w:r w:rsidR="004A4722">
        <w:t>votre entourage</w:t>
      </w:r>
      <w:r w:rsidRPr="00FB5D85">
        <w:t xml:space="preserve"> l’endroit où vous gardez </w:t>
      </w:r>
      <w:proofErr w:type="spellStart"/>
      <w:r w:rsidRPr="00FB5D85">
        <w:t>Ogluo</w:t>
      </w:r>
      <w:proofErr w:type="spellEnd"/>
      <w:r w:rsidRPr="00FB5D85">
        <w:t xml:space="preserve"> et la façon de l’utiliser. Si vous perdez connaissance, ils devront agir rapidement, car si l’évanouissement dure trop longtemps, il peut entraîner des séquelles. Vous ou la personne qui vous administre </w:t>
      </w:r>
      <w:proofErr w:type="spellStart"/>
      <w:r w:rsidRPr="00FB5D85">
        <w:t>Ogluo</w:t>
      </w:r>
      <w:proofErr w:type="spellEnd"/>
      <w:r w:rsidRPr="00FB5D85">
        <w:t xml:space="preserve"> devrez suivre les instructions données dans la rubrique 3 de cette </w:t>
      </w:r>
      <w:proofErr w:type="gramStart"/>
      <w:r w:rsidRPr="00FB5D85">
        <w:t>notice: «Comment</w:t>
      </w:r>
      <w:proofErr w:type="gramEnd"/>
      <w:r w:rsidRPr="00FB5D85">
        <w:t xml:space="preserve"> utiliser </w:t>
      </w:r>
      <w:proofErr w:type="spellStart"/>
      <w:proofErr w:type="gramStart"/>
      <w:r w:rsidRPr="00FB5D85">
        <w:t>Ogluo</w:t>
      </w:r>
      <w:proofErr w:type="spellEnd"/>
      <w:r w:rsidRPr="00FB5D85">
        <w:t>»</w:t>
      </w:r>
      <w:proofErr w:type="gramEnd"/>
      <w:r w:rsidRPr="00FB5D85">
        <w:t>.</w:t>
      </w:r>
    </w:p>
    <w:p w14:paraId="22F72875" w14:textId="77777777" w:rsidR="00B52B02" w:rsidRPr="00FB5D85" w:rsidRDefault="00B52B02" w:rsidP="00B52B02">
      <w:pPr>
        <w:ind w:left="567"/>
        <w:contextualSpacing/>
        <w:rPr>
          <w:noProof/>
        </w:rPr>
      </w:pPr>
    </w:p>
    <w:p w14:paraId="22F72876" w14:textId="77777777" w:rsidR="00B52B02" w:rsidRPr="00FB5D85" w:rsidRDefault="000B3AF4" w:rsidP="009B23D3">
      <w:pPr>
        <w:numPr>
          <w:ilvl w:val="0"/>
          <w:numId w:val="1"/>
        </w:numPr>
        <w:ind w:left="567"/>
        <w:contextualSpacing/>
        <w:rPr>
          <w:noProof/>
        </w:rPr>
      </w:pPr>
      <w:r w:rsidRPr="00FB5D85">
        <w:t xml:space="preserve">Il est important de conserver correctement </w:t>
      </w:r>
      <w:proofErr w:type="spellStart"/>
      <w:r w:rsidRPr="00FB5D85">
        <w:t>Ogluo</w:t>
      </w:r>
      <w:proofErr w:type="spellEnd"/>
      <w:r w:rsidRPr="00FB5D85">
        <w:t xml:space="preserve"> afin de s’assurer de pouvoir l’utiliser dès que vous en avez besoin. Pour plus d’informations sur la manière de conserver correctement ce médicament, voir section 5.</w:t>
      </w:r>
    </w:p>
    <w:p w14:paraId="22F72877" w14:textId="77777777" w:rsidR="00B52B02" w:rsidRPr="00FB5D85" w:rsidRDefault="00B52B02" w:rsidP="00B52B02">
      <w:pPr>
        <w:ind w:left="720"/>
        <w:contextualSpacing/>
        <w:rPr>
          <w:noProof/>
        </w:rPr>
      </w:pPr>
    </w:p>
    <w:p w14:paraId="22F72878" w14:textId="77777777" w:rsidR="00B52B02" w:rsidRPr="00FB5D85" w:rsidRDefault="000B3AF4" w:rsidP="00B52B02">
      <w:pPr>
        <w:keepNext/>
        <w:rPr>
          <w:b/>
          <w:bCs/>
          <w:noProof/>
        </w:rPr>
      </w:pPr>
      <w:r w:rsidRPr="00FB5D85">
        <w:rPr>
          <w:b/>
          <w:bCs/>
        </w:rPr>
        <w:t xml:space="preserve">N’utilisez jamais </w:t>
      </w:r>
      <w:proofErr w:type="spellStart"/>
      <w:proofErr w:type="gramStart"/>
      <w:r w:rsidRPr="00FB5D85">
        <w:rPr>
          <w:b/>
          <w:bCs/>
        </w:rPr>
        <w:t>Ogluo</w:t>
      </w:r>
      <w:proofErr w:type="spellEnd"/>
      <w:r w:rsidRPr="00FB5D85">
        <w:rPr>
          <w:b/>
          <w:bCs/>
        </w:rPr>
        <w:t>:</w:t>
      </w:r>
      <w:proofErr w:type="gramEnd"/>
    </w:p>
    <w:p w14:paraId="22F72879" w14:textId="77777777" w:rsidR="00B52B02" w:rsidRPr="00FB5D85" w:rsidRDefault="000B3AF4" w:rsidP="009B23D3">
      <w:pPr>
        <w:numPr>
          <w:ilvl w:val="0"/>
          <w:numId w:val="2"/>
        </w:numPr>
        <w:ind w:left="924" w:hanging="357"/>
        <w:contextualSpacing/>
        <w:rPr>
          <w:noProof/>
        </w:rPr>
      </w:pPr>
      <w:proofErr w:type="gramStart"/>
      <w:r w:rsidRPr="00FB5D85">
        <w:t>si</w:t>
      </w:r>
      <w:proofErr w:type="gramEnd"/>
      <w:r w:rsidRPr="00FB5D85">
        <w:t xml:space="preserve"> vous êtes allergique au glucagon ou à l’un des autres composants contenus dans ce médicament (mentionnés à la rubrique 6),</w:t>
      </w:r>
    </w:p>
    <w:p w14:paraId="22F7287A" w14:textId="77777777" w:rsidR="00B52B02" w:rsidRPr="00FB5D85" w:rsidRDefault="000B3AF4" w:rsidP="009B23D3">
      <w:pPr>
        <w:numPr>
          <w:ilvl w:val="0"/>
          <w:numId w:val="2"/>
        </w:numPr>
        <w:ind w:left="924" w:hanging="357"/>
        <w:contextualSpacing/>
        <w:rPr>
          <w:noProof/>
        </w:rPr>
      </w:pPr>
      <w:proofErr w:type="gramStart"/>
      <w:r w:rsidRPr="00FB5D85">
        <w:t>si</w:t>
      </w:r>
      <w:proofErr w:type="gramEnd"/>
      <w:r w:rsidRPr="00FB5D85">
        <w:t xml:space="preserve"> vous avez une tumeur au niveau de votre glande surrénale (</w:t>
      </w:r>
      <w:proofErr w:type="spellStart"/>
      <w:r w:rsidRPr="00FB5D85">
        <w:t>phaéochromocytome</w:t>
      </w:r>
      <w:proofErr w:type="spellEnd"/>
      <w:r w:rsidRPr="00FB5D85">
        <w:t>).</w:t>
      </w:r>
    </w:p>
    <w:p w14:paraId="22F7287B" w14:textId="77777777" w:rsidR="00B52B02" w:rsidRPr="00FB5D85" w:rsidRDefault="00B52B02" w:rsidP="00B52B02">
      <w:pPr>
        <w:numPr>
          <w:ilvl w:val="12"/>
          <w:numId w:val="0"/>
        </w:numPr>
        <w:tabs>
          <w:tab w:val="clear" w:pos="567"/>
        </w:tabs>
        <w:spacing w:line="240" w:lineRule="auto"/>
        <w:rPr>
          <w:noProof/>
          <w:szCs w:val="22"/>
          <w:highlight w:val="yellow"/>
        </w:rPr>
      </w:pPr>
    </w:p>
    <w:p w14:paraId="22F7287C" w14:textId="77777777" w:rsidR="00B52B02" w:rsidRPr="00FB5D85" w:rsidRDefault="000B3AF4" w:rsidP="00B52B02">
      <w:pPr>
        <w:keepNext/>
        <w:rPr>
          <w:b/>
          <w:bCs/>
          <w:noProof/>
        </w:rPr>
      </w:pPr>
      <w:r w:rsidRPr="00FB5D85">
        <w:rPr>
          <w:b/>
          <w:bCs/>
        </w:rPr>
        <w:t>Avertissements et précautions</w:t>
      </w:r>
    </w:p>
    <w:p w14:paraId="22F7287D" w14:textId="77777777" w:rsidR="00B52B02" w:rsidRPr="00FB5D85" w:rsidRDefault="000B3AF4" w:rsidP="00B52B02">
      <w:pPr>
        <w:numPr>
          <w:ilvl w:val="12"/>
          <w:numId w:val="0"/>
        </w:numPr>
        <w:tabs>
          <w:tab w:val="clear" w:pos="567"/>
        </w:tabs>
        <w:spacing w:line="240" w:lineRule="auto"/>
        <w:rPr>
          <w:noProof/>
        </w:rPr>
      </w:pPr>
      <w:r w:rsidRPr="00FB5D85">
        <w:t xml:space="preserve">Adressez-vous à votre médecin, pharmacien ou infirmier/ère avant d’utiliser </w:t>
      </w:r>
      <w:proofErr w:type="spellStart"/>
      <w:r w:rsidRPr="00FB5D85">
        <w:t>Ogluo</w:t>
      </w:r>
      <w:proofErr w:type="spellEnd"/>
      <w:r w:rsidRPr="00FB5D85">
        <w:t>.</w:t>
      </w:r>
    </w:p>
    <w:p w14:paraId="22F7287E" w14:textId="77777777" w:rsidR="00B52B02" w:rsidRPr="00FB5D85" w:rsidRDefault="00B52B02" w:rsidP="00B52B02">
      <w:pPr>
        <w:numPr>
          <w:ilvl w:val="12"/>
          <w:numId w:val="0"/>
        </w:numPr>
        <w:tabs>
          <w:tab w:val="clear" w:pos="567"/>
        </w:tabs>
        <w:spacing w:line="240" w:lineRule="auto"/>
        <w:rPr>
          <w:noProof/>
        </w:rPr>
      </w:pPr>
    </w:p>
    <w:p w14:paraId="22F7287F" w14:textId="77777777" w:rsidR="00B52B02" w:rsidRPr="00FB5D85" w:rsidRDefault="000B3AF4" w:rsidP="00B52B02">
      <w:pPr>
        <w:tabs>
          <w:tab w:val="clear" w:pos="567"/>
        </w:tabs>
        <w:contextualSpacing/>
        <w:rPr>
          <w:noProof/>
          <w:szCs w:val="22"/>
        </w:rPr>
      </w:pPr>
      <w:proofErr w:type="spellStart"/>
      <w:r w:rsidRPr="00FB5D85">
        <w:t>Ogluo</w:t>
      </w:r>
      <w:proofErr w:type="spellEnd"/>
      <w:r w:rsidRPr="00FB5D85">
        <w:t xml:space="preserve"> pourrait ne pas agir correctement </w:t>
      </w:r>
      <w:proofErr w:type="gramStart"/>
      <w:r w:rsidRPr="00FB5D85">
        <w:t>si:</w:t>
      </w:r>
      <w:proofErr w:type="gramEnd"/>
    </w:p>
    <w:p w14:paraId="22F72880"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vous</w:t>
      </w:r>
      <w:proofErr w:type="gramEnd"/>
      <w:r w:rsidRPr="00FB5D85">
        <w:t xml:space="preserve"> avez jeûné pendant une période prolongée ou avez une glycémie faible depuis longtemps</w:t>
      </w:r>
    </w:p>
    <w:p w14:paraId="22F72881"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vous</w:t>
      </w:r>
      <w:proofErr w:type="gramEnd"/>
      <w:r w:rsidRPr="00FB5D85">
        <w:t xml:space="preserve"> avez un faible taux d’adrénaline</w:t>
      </w:r>
    </w:p>
    <w:p w14:paraId="22F72882"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vous</w:t>
      </w:r>
      <w:proofErr w:type="gramEnd"/>
      <w:r w:rsidRPr="00FB5D85">
        <w:t xml:space="preserve"> présentez une hypoglycémie causée par une consommation excessive d’alcool</w:t>
      </w:r>
    </w:p>
    <w:p w14:paraId="22F72883"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vous</w:t>
      </w:r>
      <w:proofErr w:type="gramEnd"/>
      <w:r w:rsidRPr="00FB5D85">
        <w:t xml:space="preserve"> avez une tumeur qui sécrète du glucagon ou de l’insuline.</w:t>
      </w:r>
    </w:p>
    <w:p w14:paraId="22F72884" w14:textId="77777777" w:rsidR="00B52B02" w:rsidRPr="00FB5D85" w:rsidRDefault="00B52B02" w:rsidP="00B52B02">
      <w:pPr>
        <w:tabs>
          <w:tab w:val="clear" w:pos="567"/>
        </w:tabs>
        <w:spacing w:line="240" w:lineRule="auto"/>
        <w:ind w:right="-2"/>
        <w:rPr>
          <w:noProof/>
          <w:szCs w:val="22"/>
        </w:rPr>
      </w:pPr>
    </w:p>
    <w:p w14:paraId="22F72885" w14:textId="77777777" w:rsidR="00B52B02" w:rsidRPr="00FB5D85" w:rsidRDefault="000B3AF4" w:rsidP="00B52B02">
      <w:pPr>
        <w:tabs>
          <w:tab w:val="clear" w:pos="567"/>
        </w:tabs>
        <w:spacing w:line="240" w:lineRule="auto"/>
        <w:ind w:right="-2"/>
        <w:rPr>
          <w:noProof/>
          <w:szCs w:val="22"/>
        </w:rPr>
      </w:pPr>
      <w:r w:rsidRPr="00FB5D85">
        <w:t>Si vous êtes dans l’une des situations mentionnées ci-dessus, adressez-vous à votre médecin ou à votre pharmacien.</w:t>
      </w:r>
    </w:p>
    <w:p w14:paraId="22F72886" w14:textId="77777777" w:rsidR="00B52B02" w:rsidRPr="00FB5D85" w:rsidRDefault="00B52B02" w:rsidP="00B52B02">
      <w:pPr>
        <w:tabs>
          <w:tab w:val="clear" w:pos="567"/>
        </w:tabs>
        <w:spacing w:line="240" w:lineRule="auto"/>
        <w:ind w:right="-2"/>
        <w:rPr>
          <w:noProof/>
          <w:szCs w:val="22"/>
        </w:rPr>
      </w:pPr>
    </w:p>
    <w:p w14:paraId="22F72887" w14:textId="77777777" w:rsidR="00EA769C" w:rsidRPr="00FB5D85" w:rsidRDefault="000B3AF4" w:rsidP="00EA769C">
      <w:pPr>
        <w:rPr>
          <w:noProof/>
          <w:u w:val="single"/>
        </w:rPr>
      </w:pPr>
      <w:r w:rsidRPr="00FB5D85">
        <w:rPr>
          <w:u w:val="single"/>
        </w:rPr>
        <w:t xml:space="preserve">Veuillez tenir compte du fait que chez environ 15 % des participants à l’étude pivot, le glucose a été récupéré </w:t>
      </w:r>
      <w:r w:rsidR="004A4722">
        <w:rPr>
          <w:u w:val="single"/>
        </w:rPr>
        <w:t xml:space="preserve">dans </w:t>
      </w:r>
      <w:r w:rsidRPr="00FB5D85">
        <w:rPr>
          <w:u w:val="single"/>
        </w:rPr>
        <w:t>un délai supérieur ou égal à 20 minutes.</w:t>
      </w:r>
    </w:p>
    <w:p w14:paraId="22F72888" w14:textId="77777777" w:rsidR="00EA769C" w:rsidRPr="00FB5D85" w:rsidRDefault="00EA769C" w:rsidP="00B52B02">
      <w:pPr>
        <w:tabs>
          <w:tab w:val="clear" w:pos="567"/>
        </w:tabs>
        <w:spacing w:line="240" w:lineRule="auto"/>
        <w:ind w:right="-2"/>
        <w:rPr>
          <w:noProof/>
          <w:szCs w:val="22"/>
        </w:rPr>
      </w:pPr>
    </w:p>
    <w:p w14:paraId="22F72889" w14:textId="77777777" w:rsidR="00B52B02" w:rsidRPr="00FB5D85" w:rsidRDefault="000B3AF4" w:rsidP="00B52B02">
      <w:pPr>
        <w:tabs>
          <w:tab w:val="clear" w:pos="567"/>
        </w:tabs>
        <w:spacing w:line="240" w:lineRule="auto"/>
        <w:ind w:right="-2"/>
        <w:rPr>
          <w:noProof/>
          <w:szCs w:val="22"/>
        </w:rPr>
      </w:pPr>
      <w:r w:rsidRPr="00FB5D85">
        <w:lastRenderedPageBreak/>
        <w:t xml:space="preserve">Après avoir utilisé </w:t>
      </w:r>
      <w:proofErr w:type="spellStart"/>
      <w:r w:rsidRPr="00FB5D85">
        <w:t>Ogluo</w:t>
      </w:r>
      <w:proofErr w:type="spellEnd"/>
      <w:r w:rsidRPr="00FB5D85">
        <w:t>, mangez aussi rapidement que possible pour éviter une rechute d’hypoglycémie. Consommez une source de sucres rapides, par exemple un jus de fruit ou un soda sucré.</w:t>
      </w:r>
    </w:p>
    <w:p w14:paraId="22F7288A" w14:textId="77777777" w:rsidR="00B52B02" w:rsidRPr="00FB5D85" w:rsidRDefault="00B52B02" w:rsidP="00B52B02">
      <w:pPr>
        <w:numPr>
          <w:ilvl w:val="12"/>
          <w:numId w:val="0"/>
        </w:numPr>
        <w:tabs>
          <w:tab w:val="clear" w:pos="567"/>
        </w:tabs>
        <w:spacing w:line="240" w:lineRule="auto"/>
        <w:ind w:right="-2"/>
        <w:rPr>
          <w:noProof/>
          <w:szCs w:val="22"/>
        </w:rPr>
      </w:pPr>
    </w:p>
    <w:p w14:paraId="22F7288B" w14:textId="77777777" w:rsidR="00B52B02" w:rsidRPr="00FB5D85" w:rsidRDefault="000B3AF4" w:rsidP="00B52B02">
      <w:pPr>
        <w:keepNext/>
        <w:numPr>
          <w:ilvl w:val="12"/>
          <w:numId w:val="0"/>
        </w:numPr>
        <w:tabs>
          <w:tab w:val="clear" w:pos="567"/>
        </w:tabs>
        <w:spacing w:line="240" w:lineRule="auto"/>
        <w:rPr>
          <w:b/>
        </w:rPr>
      </w:pPr>
      <w:r w:rsidRPr="00FB5D85">
        <w:rPr>
          <w:b/>
        </w:rPr>
        <w:t>Enfants</w:t>
      </w:r>
    </w:p>
    <w:p w14:paraId="22F7288C" w14:textId="77777777" w:rsidR="00B52B02" w:rsidRPr="00FB5D85" w:rsidRDefault="000B3AF4" w:rsidP="00B52B02">
      <w:proofErr w:type="spellStart"/>
      <w:r w:rsidRPr="00FB5D85">
        <w:t>Ogluo</w:t>
      </w:r>
      <w:proofErr w:type="spellEnd"/>
      <w:r w:rsidRPr="00FB5D85">
        <w:t xml:space="preserve"> est déconseillé pour les enfants de moins de 2 ans car il n’a pas été étudié dans cette tranche d’âge.</w:t>
      </w:r>
    </w:p>
    <w:p w14:paraId="22F7288D" w14:textId="77777777" w:rsidR="00B52B02" w:rsidRPr="00FB5D85" w:rsidRDefault="00B52B02" w:rsidP="00B52B02">
      <w:pPr>
        <w:tabs>
          <w:tab w:val="clear" w:pos="567"/>
        </w:tabs>
        <w:spacing w:line="240" w:lineRule="auto"/>
        <w:ind w:right="-2"/>
        <w:rPr>
          <w:noProof/>
          <w:szCs w:val="22"/>
        </w:rPr>
      </w:pPr>
    </w:p>
    <w:p w14:paraId="22F7288E" w14:textId="77777777" w:rsidR="00B52B02" w:rsidRPr="00FB5D85" w:rsidRDefault="000B3AF4" w:rsidP="00B52B02">
      <w:pPr>
        <w:keepNext/>
        <w:numPr>
          <w:ilvl w:val="12"/>
          <w:numId w:val="0"/>
        </w:numPr>
        <w:tabs>
          <w:tab w:val="clear" w:pos="567"/>
        </w:tabs>
        <w:spacing w:line="240" w:lineRule="auto"/>
        <w:rPr>
          <w:b/>
        </w:rPr>
      </w:pPr>
      <w:r w:rsidRPr="00FB5D85">
        <w:rPr>
          <w:b/>
        </w:rPr>
        <w:t xml:space="preserve">Autres médicaments et </w:t>
      </w:r>
      <w:proofErr w:type="spellStart"/>
      <w:r w:rsidRPr="00FB5D85">
        <w:rPr>
          <w:b/>
        </w:rPr>
        <w:t>Ogluo</w:t>
      </w:r>
      <w:proofErr w:type="spellEnd"/>
    </w:p>
    <w:p w14:paraId="22F7288F" w14:textId="77777777" w:rsidR="00B52B02" w:rsidRPr="00FB5D85" w:rsidRDefault="000B3AF4" w:rsidP="00B52B02">
      <w:pPr>
        <w:numPr>
          <w:ilvl w:val="12"/>
          <w:numId w:val="0"/>
        </w:numPr>
        <w:tabs>
          <w:tab w:val="clear" w:pos="567"/>
        </w:tabs>
        <w:spacing w:line="240" w:lineRule="auto"/>
        <w:ind w:right="-2"/>
        <w:rPr>
          <w:noProof/>
          <w:szCs w:val="22"/>
        </w:rPr>
      </w:pPr>
      <w:r w:rsidRPr="00FB5D85">
        <w:t>Informez votre médecin si vous prenez, avez récemment pris ou pourriez prendre tout autre médicament.</w:t>
      </w:r>
    </w:p>
    <w:p w14:paraId="22F72890" w14:textId="77777777" w:rsidR="00B52B02" w:rsidRPr="00FB5D85" w:rsidRDefault="00B52B02" w:rsidP="00B52B02">
      <w:pPr>
        <w:numPr>
          <w:ilvl w:val="12"/>
          <w:numId w:val="0"/>
        </w:numPr>
        <w:tabs>
          <w:tab w:val="clear" w:pos="567"/>
        </w:tabs>
        <w:spacing w:line="240" w:lineRule="auto"/>
        <w:ind w:right="-2"/>
        <w:rPr>
          <w:noProof/>
          <w:szCs w:val="22"/>
          <w:highlight w:val="yellow"/>
        </w:rPr>
      </w:pPr>
    </w:p>
    <w:p w14:paraId="22F72891" w14:textId="77777777" w:rsidR="00B52B02" w:rsidRPr="00FB5D85" w:rsidRDefault="000B3AF4" w:rsidP="00B52B02">
      <w:pPr>
        <w:numPr>
          <w:ilvl w:val="12"/>
          <w:numId w:val="0"/>
        </w:numPr>
        <w:tabs>
          <w:tab w:val="clear" w:pos="567"/>
        </w:tabs>
        <w:spacing w:line="240" w:lineRule="auto"/>
        <w:ind w:right="-2"/>
        <w:rPr>
          <w:noProof/>
          <w:szCs w:val="22"/>
        </w:rPr>
      </w:pPr>
      <w:r w:rsidRPr="00FB5D85">
        <w:t xml:space="preserve">Les éléments ci-dessous peuvent affecter la manière dont </w:t>
      </w:r>
      <w:proofErr w:type="spellStart"/>
      <w:r w:rsidRPr="00FB5D85">
        <w:t>Ogluo</w:t>
      </w:r>
      <w:proofErr w:type="spellEnd"/>
      <w:r w:rsidRPr="00FB5D85">
        <w:t xml:space="preserve"> </w:t>
      </w:r>
      <w:proofErr w:type="gramStart"/>
      <w:r w:rsidRPr="00FB5D85">
        <w:t>agit:</w:t>
      </w:r>
      <w:proofErr w:type="gramEnd"/>
    </w:p>
    <w:p w14:paraId="22F72892" w14:textId="77777777" w:rsidR="00B52B02" w:rsidRPr="00FB5D85" w:rsidRDefault="000B3AF4" w:rsidP="009B23D3">
      <w:pPr>
        <w:numPr>
          <w:ilvl w:val="0"/>
          <w:numId w:val="3"/>
        </w:numPr>
        <w:tabs>
          <w:tab w:val="clear" w:pos="567"/>
        </w:tabs>
        <w:ind w:left="1134" w:hanging="567"/>
        <w:contextualSpacing/>
        <w:rPr>
          <w:noProof/>
          <w:szCs w:val="22"/>
        </w:rPr>
      </w:pPr>
      <w:proofErr w:type="gramStart"/>
      <w:r w:rsidRPr="00FB5D85">
        <w:t>Insuline:</w:t>
      </w:r>
      <w:proofErr w:type="gramEnd"/>
      <w:r w:rsidRPr="00FB5D85">
        <w:t xml:space="preserve"> utilisée dans le traitement du diabète. L’insuline exerce un effet contraire à celui du glucagon sur la glycémie.</w:t>
      </w:r>
    </w:p>
    <w:p w14:paraId="22F72893" w14:textId="77777777" w:rsidR="00B52B02" w:rsidRPr="00FB5D85" w:rsidRDefault="000B3AF4" w:rsidP="009B23D3">
      <w:pPr>
        <w:numPr>
          <w:ilvl w:val="0"/>
          <w:numId w:val="3"/>
        </w:numPr>
        <w:tabs>
          <w:tab w:val="clear" w:pos="567"/>
        </w:tabs>
        <w:ind w:left="1134" w:hanging="567"/>
        <w:contextualSpacing/>
        <w:rPr>
          <w:noProof/>
          <w:szCs w:val="22"/>
        </w:rPr>
      </w:pPr>
      <w:proofErr w:type="spellStart"/>
      <w:proofErr w:type="gramStart"/>
      <w:r w:rsidRPr="00FB5D85">
        <w:t>Indométhacine</w:t>
      </w:r>
      <w:proofErr w:type="spellEnd"/>
      <w:r w:rsidRPr="00FB5D85">
        <w:t>:</w:t>
      </w:r>
      <w:proofErr w:type="gramEnd"/>
      <w:r w:rsidRPr="00FB5D85">
        <w:t xml:space="preserve"> utilisée dans le traitement des douleurs et raideurs articulaires. L’</w:t>
      </w:r>
      <w:proofErr w:type="spellStart"/>
      <w:r w:rsidRPr="00FB5D85">
        <w:t>indométhacine</w:t>
      </w:r>
      <w:proofErr w:type="spellEnd"/>
      <w:r w:rsidRPr="00FB5D85">
        <w:t xml:space="preserve"> réduit les effets du glucagon.</w:t>
      </w:r>
    </w:p>
    <w:p w14:paraId="22F72894" w14:textId="77777777" w:rsidR="00B52B02" w:rsidRPr="00FB5D85" w:rsidRDefault="00B52B02" w:rsidP="00B52B02">
      <w:pPr>
        <w:numPr>
          <w:ilvl w:val="12"/>
          <w:numId w:val="0"/>
        </w:numPr>
        <w:tabs>
          <w:tab w:val="clear" w:pos="567"/>
        </w:tabs>
        <w:spacing w:line="240" w:lineRule="auto"/>
        <w:ind w:left="1134" w:right="-2" w:hanging="567"/>
        <w:rPr>
          <w:noProof/>
          <w:szCs w:val="22"/>
        </w:rPr>
      </w:pPr>
    </w:p>
    <w:p w14:paraId="22F72895" w14:textId="77777777" w:rsidR="00B52B02" w:rsidRPr="00FB5D85" w:rsidRDefault="000B3AF4" w:rsidP="00B52B02">
      <w:pPr>
        <w:numPr>
          <w:ilvl w:val="12"/>
          <w:numId w:val="0"/>
        </w:numPr>
        <w:tabs>
          <w:tab w:val="clear" w:pos="567"/>
        </w:tabs>
        <w:spacing w:line="240" w:lineRule="auto"/>
        <w:ind w:right="-2"/>
        <w:rPr>
          <w:noProof/>
          <w:szCs w:val="22"/>
        </w:rPr>
      </w:pPr>
      <w:proofErr w:type="spellStart"/>
      <w:r w:rsidRPr="00FB5D85">
        <w:t>Ogluo</w:t>
      </w:r>
      <w:proofErr w:type="spellEnd"/>
      <w:r w:rsidRPr="00FB5D85">
        <w:t xml:space="preserve"> peut affecter la manière dont les médicaments suivants </w:t>
      </w:r>
      <w:proofErr w:type="gramStart"/>
      <w:r w:rsidRPr="00FB5D85">
        <w:t>agissent:</w:t>
      </w:r>
      <w:proofErr w:type="gramEnd"/>
    </w:p>
    <w:p w14:paraId="22F72896" w14:textId="77777777" w:rsidR="00B52B02" w:rsidRPr="00FB5D85" w:rsidRDefault="000B3AF4" w:rsidP="009B23D3">
      <w:pPr>
        <w:numPr>
          <w:ilvl w:val="0"/>
          <w:numId w:val="4"/>
        </w:numPr>
        <w:tabs>
          <w:tab w:val="clear" w:pos="567"/>
        </w:tabs>
        <w:ind w:left="1134" w:hanging="567"/>
        <w:contextualSpacing/>
        <w:rPr>
          <w:noProof/>
          <w:szCs w:val="22"/>
        </w:rPr>
      </w:pPr>
      <w:proofErr w:type="gramStart"/>
      <w:r w:rsidRPr="00FB5D85">
        <w:t>Warfarine:</w:t>
      </w:r>
      <w:proofErr w:type="gramEnd"/>
      <w:r w:rsidRPr="00FB5D85">
        <w:t xml:space="preserve"> utilisée dans la prévention des caillots sanguins. </w:t>
      </w:r>
      <w:proofErr w:type="spellStart"/>
      <w:r w:rsidRPr="00FB5D85">
        <w:t>Ogluo</w:t>
      </w:r>
      <w:proofErr w:type="spellEnd"/>
      <w:r w:rsidRPr="00FB5D85">
        <w:t xml:space="preserve"> peut renforcer l’effet anticoagulant de la warfarine.</w:t>
      </w:r>
    </w:p>
    <w:p w14:paraId="22F72897" w14:textId="77777777" w:rsidR="00B52B02" w:rsidRPr="00FB5D85" w:rsidRDefault="000B3AF4" w:rsidP="009B23D3">
      <w:pPr>
        <w:numPr>
          <w:ilvl w:val="0"/>
          <w:numId w:val="4"/>
        </w:numPr>
        <w:tabs>
          <w:tab w:val="clear" w:pos="567"/>
        </w:tabs>
        <w:ind w:left="1134" w:hanging="567"/>
        <w:contextualSpacing/>
        <w:rPr>
          <w:noProof/>
          <w:szCs w:val="22"/>
        </w:rPr>
      </w:pPr>
      <w:r w:rsidRPr="00FB5D85">
        <w:t>Bêta-</w:t>
      </w:r>
      <w:proofErr w:type="gramStart"/>
      <w:r w:rsidRPr="00FB5D85">
        <w:t>bloquants:</w:t>
      </w:r>
      <w:proofErr w:type="gramEnd"/>
      <w:r w:rsidRPr="00FB5D85">
        <w:t xml:space="preserve"> utilisés pour traiter l’hypertension et le rythme cardiaque irrégulier. </w:t>
      </w:r>
      <w:proofErr w:type="spellStart"/>
      <w:r w:rsidRPr="00FB5D85">
        <w:t>Ogluo</w:t>
      </w:r>
      <w:proofErr w:type="spellEnd"/>
      <w:r w:rsidRPr="00FB5D85">
        <w:t xml:space="preserve"> peut entraîner une augmentation de la pression artérielle et du pouls, mais seulement pendant </w:t>
      </w:r>
      <w:proofErr w:type="gramStart"/>
      <w:r w:rsidRPr="00FB5D85">
        <w:t>une court laps</w:t>
      </w:r>
      <w:proofErr w:type="gramEnd"/>
      <w:r w:rsidRPr="00FB5D85">
        <w:t xml:space="preserve"> de temps.</w:t>
      </w:r>
    </w:p>
    <w:p w14:paraId="22F72898" w14:textId="77777777" w:rsidR="00B52B02" w:rsidRPr="00FB5D85" w:rsidRDefault="00B52B02" w:rsidP="00B52B02">
      <w:pPr>
        <w:numPr>
          <w:ilvl w:val="12"/>
          <w:numId w:val="0"/>
        </w:numPr>
        <w:tabs>
          <w:tab w:val="clear" w:pos="567"/>
        </w:tabs>
        <w:spacing w:line="240" w:lineRule="auto"/>
        <w:ind w:right="-2"/>
        <w:rPr>
          <w:noProof/>
          <w:szCs w:val="22"/>
        </w:rPr>
      </w:pPr>
    </w:p>
    <w:p w14:paraId="22F72899" w14:textId="77777777" w:rsidR="00B52B02" w:rsidRPr="00FB5D85" w:rsidRDefault="000B3AF4" w:rsidP="00B52B02">
      <w:pPr>
        <w:numPr>
          <w:ilvl w:val="12"/>
          <w:numId w:val="0"/>
        </w:numPr>
        <w:tabs>
          <w:tab w:val="clear" w:pos="567"/>
        </w:tabs>
        <w:spacing w:line="240" w:lineRule="auto"/>
        <w:ind w:right="-2"/>
        <w:rPr>
          <w:noProof/>
          <w:szCs w:val="22"/>
        </w:rPr>
      </w:pPr>
      <w:r w:rsidRPr="00FB5D85">
        <w:t xml:space="preserve">Si vous êtes dans l’une des situations mentionnées ci-dessus (ou en cas de doute), adressez-vous à votre médecin ou à votre pharmacien avant de prendre </w:t>
      </w:r>
      <w:proofErr w:type="spellStart"/>
      <w:r w:rsidRPr="00FB5D85">
        <w:t>Ogluo</w:t>
      </w:r>
      <w:proofErr w:type="spellEnd"/>
      <w:r w:rsidRPr="00FB5D85">
        <w:t>.</w:t>
      </w:r>
    </w:p>
    <w:p w14:paraId="22F7289A" w14:textId="77777777" w:rsidR="00B52B02" w:rsidRPr="00FB5D85" w:rsidRDefault="00B52B02" w:rsidP="00B52B02">
      <w:pPr>
        <w:numPr>
          <w:ilvl w:val="12"/>
          <w:numId w:val="0"/>
        </w:numPr>
        <w:tabs>
          <w:tab w:val="clear" w:pos="567"/>
        </w:tabs>
        <w:spacing w:line="240" w:lineRule="auto"/>
        <w:ind w:right="-2"/>
        <w:rPr>
          <w:noProof/>
          <w:szCs w:val="22"/>
          <w:highlight w:val="yellow"/>
        </w:rPr>
      </w:pPr>
    </w:p>
    <w:p w14:paraId="22F7289B" w14:textId="77777777" w:rsidR="00B52B02" w:rsidRPr="00FB5D85" w:rsidRDefault="000B3AF4" w:rsidP="00B52B02">
      <w:pPr>
        <w:keepNext/>
        <w:numPr>
          <w:ilvl w:val="12"/>
          <w:numId w:val="0"/>
        </w:numPr>
        <w:tabs>
          <w:tab w:val="clear" w:pos="567"/>
        </w:tabs>
        <w:spacing w:line="240" w:lineRule="auto"/>
        <w:ind w:right="-2"/>
        <w:rPr>
          <w:b/>
          <w:bCs/>
          <w:noProof/>
        </w:rPr>
      </w:pPr>
      <w:r w:rsidRPr="00FB5D85">
        <w:rPr>
          <w:b/>
          <w:bCs/>
        </w:rPr>
        <w:t>Grossesse, allaitement et fertilité</w:t>
      </w:r>
    </w:p>
    <w:p w14:paraId="22F7289C" w14:textId="77777777" w:rsidR="00B52B02" w:rsidRPr="00FB5D85" w:rsidRDefault="000B3AF4" w:rsidP="00B52B02">
      <w:pPr>
        <w:numPr>
          <w:ilvl w:val="12"/>
          <w:numId w:val="0"/>
        </w:numPr>
        <w:tabs>
          <w:tab w:val="clear" w:pos="567"/>
        </w:tabs>
        <w:spacing w:line="240" w:lineRule="auto"/>
        <w:rPr>
          <w:noProof/>
          <w:szCs w:val="22"/>
        </w:rPr>
      </w:pPr>
      <w:r w:rsidRPr="00FB5D85">
        <w:t xml:space="preserve">Si vous présentez une très faible glycémie pendant que vous êtes enceinte, que vous allaitez, que vous pensez être enceinte ou que vous prévoyez une grossesse, vous pouvez utiliser </w:t>
      </w:r>
      <w:proofErr w:type="spellStart"/>
      <w:r w:rsidRPr="00FB5D85">
        <w:t>Ogluo</w:t>
      </w:r>
      <w:proofErr w:type="spellEnd"/>
      <w:r w:rsidRPr="00FB5D85">
        <w:t>.</w:t>
      </w:r>
    </w:p>
    <w:p w14:paraId="22F7289D" w14:textId="77777777" w:rsidR="00B52B02" w:rsidRPr="00FB5D85" w:rsidRDefault="00B52B02" w:rsidP="00B52B02">
      <w:pPr>
        <w:numPr>
          <w:ilvl w:val="12"/>
          <w:numId w:val="0"/>
        </w:numPr>
        <w:tabs>
          <w:tab w:val="clear" w:pos="567"/>
        </w:tabs>
        <w:spacing w:line="240" w:lineRule="auto"/>
        <w:rPr>
          <w:noProof/>
          <w:szCs w:val="22"/>
        </w:rPr>
      </w:pPr>
    </w:p>
    <w:p w14:paraId="22F7289E" w14:textId="77777777" w:rsidR="00B52B02" w:rsidRPr="00FB5D85" w:rsidRDefault="000B3AF4" w:rsidP="00B52B02">
      <w:pPr>
        <w:numPr>
          <w:ilvl w:val="12"/>
          <w:numId w:val="0"/>
        </w:numPr>
        <w:tabs>
          <w:tab w:val="clear" w:pos="567"/>
        </w:tabs>
        <w:spacing w:line="240" w:lineRule="auto"/>
        <w:rPr>
          <w:noProof/>
          <w:szCs w:val="22"/>
          <w:highlight w:val="yellow"/>
        </w:rPr>
      </w:pPr>
      <w:r w:rsidRPr="00FB5D85">
        <w:t>Si vous êtes enceinte, demandez conseil à votre médecin ou à votre pharmacien avant de prendre tout médicament.</w:t>
      </w:r>
    </w:p>
    <w:p w14:paraId="22F7289F" w14:textId="77777777" w:rsidR="00B52B02" w:rsidRPr="00FB5D85" w:rsidRDefault="00B52B02" w:rsidP="00B52B02">
      <w:pPr>
        <w:rPr>
          <w:noProof/>
          <w:highlight w:val="yellow"/>
        </w:rPr>
      </w:pPr>
    </w:p>
    <w:p w14:paraId="22F728A0" w14:textId="77777777" w:rsidR="00B52B02" w:rsidRPr="00FB5D85" w:rsidRDefault="000B3AF4" w:rsidP="00B52B02">
      <w:pPr>
        <w:keepNext/>
        <w:rPr>
          <w:b/>
          <w:bCs/>
          <w:noProof/>
        </w:rPr>
      </w:pPr>
      <w:r w:rsidRPr="00FB5D85">
        <w:rPr>
          <w:b/>
          <w:bCs/>
        </w:rPr>
        <w:t>Conduite de véhicules et utilisation de machines</w:t>
      </w:r>
    </w:p>
    <w:p w14:paraId="22F728A1" w14:textId="77777777" w:rsidR="00B52B02" w:rsidRPr="00FB5D85" w:rsidRDefault="000B3AF4" w:rsidP="00D13312">
      <w:pPr>
        <w:keepNext/>
        <w:numPr>
          <w:ilvl w:val="12"/>
          <w:numId w:val="0"/>
        </w:numPr>
        <w:tabs>
          <w:tab w:val="clear" w:pos="567"/>
        </w:tabs>
        <w:spacing w:line="240" w:lineRule="auto"/>
        <w:ind w:right="-2"/>
        <w:rPr>
          <w:noProof/>
          <w:szCs w:val="22"/>
        </w:rPr>
      </w:pPr>
      <w:r w:rsidRPr="00FB5D85">
        <w:t>Après une crise d’hypoglycémie sévère, votre capacité de concentration et votre réactivité peuvent être réduites. Vous devez donc attendre que les effets de l’hypoglycémie soient passés et que vous vous sentiez mieux avant de conduire des véhicules ou d’utiliser des outils ou des machines.</w:t>
      </w:r>
    </w:p>
    <w:p w14:paraId="22F728A2" w14:textId="77777777" w:rsidR="00B52B02" w:rsidRPr="00FB5D85" w:rsidRDefault="00B52B02" w:rsidP="00B52B02">
      <w:pPr>
        <w:numPr>
          <w:ilvl w:val="12"/>
          <w:numId w:val="0"/>
        </w:numPr>
        <w:tabs>
          <w:tab w:val="clear" w:pos="567"/>
        </w:tabs>
        <w:spacing w:line="240" w:lineRule="auto"/>
        <w:ind w:right="-2"/>
        <w:rPr>
          <w:noProof/>
          <w:szCs w:val="22"/>
          <w:highlight w:val="yellow"/>
        </w:rPr>
      </w:pPr>
    </w:p>
    <w:p w14:paraId="22F728A3" w14:textId="77777777" w:rsidR="00B52B02" w:rsidRPr="00FB5D85" w:rsidRDefault="000B3AF4" w:rsidP="00644FB3">
      <w:pPr>
        <w:pStyle w:val="Style10"/>
      </w:pPr>
      <w:r w:rsidRPr="00FB5D85">
        <w:t>Comment utiliser Ogluo</w:t>
      </w:r>
    </w:p>
    <w:p w14:paraId="22F728A4" w14:textId="77777777" w:rsidR="00B52B02" w:rsidRPr="00FB5D85" w:rsidRDefault="00B52B02" w:rsidP="00B52B02">
      <w:pPr>
        <w:keepNext/>
        <w:numPr>
          <w:ilvl w:val="12"/>
          <w:numId w:val="0"/>
        </w:numPr>
        <w:tabs>
          <w:tab w:val="clear" w:pos="567"/>
        </w:tabs>
        <w:spacing w:line="240" w:lineRule="auto"/>
        <w:ind w:right="-2"/>
        <w:rPr>
          <w:noProof/>
          <w:szCs w:val="22"/>
          <w:highlight w:val="yellow"/>
        </w:rPr>
      </w:pPr>
    </w:p>
    <w:p w14:paraId="22F728A5" w14:textId="77777777" w:rsidR="00B52B02" w:rsidRPr="00FB5D85" w:rsidRDefault="000B3AF4" w:rsidP="00B52B02">
      <w:pPr>
        <w:numPr>
          <w:ilvl w:val="12"/>
          <w:numId w:val="0"/>
        </w:numPr>
        <w:tabs>
          <w:tab w:val="clear" w:pos="567"/>
        </w:tabs>
        <w:spacing w:line="240" w:lineRule="auto"/>
        <w:ind w:right="-2"/>
        <w:rPr>
          <w:noProof/>
          <w:szCs w:val="22"/>
        </w:rPr>
      </w:pPr>
      <w:r w:rsidRPr="00FB5D85">
        <w:t>Veillez à toujours prendre (ou administrer) ce médicament en suivant exactement les instructions de cette notice ou les indications de votre médecin. Vérifiez auprès de votre médecin ou pharmacien en cas de doute.</w:t>
      </w:r>
    </w:p>
    <w:p w14:paraId="22F728A6" w14:textId="77777777" w:rsidR="00B52B02" w:rsidRPr="00FB5D85" w:rsidRDefault="00B52B02" w:rsidP="00B52B02">
      <w:pPr>
        <w:numPr>
          <w:ilvl w:val="12"/>
          <w:numId w:val="0"/>
        </w:numPr>
        <w:tabs>
          <w:tab w:val="clear" w:pos="567"/>
        </w:tabs>
        <w:spacing w:line="240" w:lineRule="auto"/>
        <w:ind w:right="-2"/>
        <w:rPr>
          <w:noProof/>
          <w:szCs w:val="22"/>
        </w:rPr>
      </w:pPr>
    </w:p>
    <w:p w14:paraId="22F728A7" w14:textId="77777777" w:rsidR="00B52B02" w:rsidRPr="00FB5D85" w:rsidRDefault="000B3AF4" w:rsidP="00B52B02">
      <w:pPr>
        <w:numPr>
          <w:ilvl w:val="12"/>
          <w:numId w:val="0"/>
        </w:numPr>
        <w:tabs>
          <w:tab w:val="clear" w:pos="567"/>
        </w:tabs>
        <w:spacing w:line="240" w:lineRule="auto"/>
        <w:ind w:right="-2"/>
        <w:rPr>
          <w:noProof/>
          <w:szCs w:val="22"/>
        </w:rPr>
      </w:pPr>
      <w:proofErr w:type="spellStart"/>
      <w:r w:rsidRPr="00FB5D85">
        <w:t>Ogluo</w:t>
      </w:r>
      <w:proofErr w:type="spellEnd"/>
      <w:r w:rsidRPr="00FB5D85">
        <w:t xml:space="preserve"> est administré par injection sous la peau (injection sous-cutanée). Il se présente sous la forme d’un stylo. Le stylo injecteur contient une dose de médicament mesurée au </w:t>
      </w:r>
      <w:proofErr w:type="gramStart"/>
      <w:r w:rsidRPr="00FB5D85">
        <w:t>préalable;</w:t>
      </w:r>
      <w:proofErr w:type="gramEnd"/>
      <w:r w:rsidRPr="00FB5D85">
        <w:t xml:space="preserve"> si vous suivez ces instructions, la dose entière sera donc administrée.</w:t>
      </w:r>
    </w:p>
    <w:p w14:paraId="22F728A8" w14:textId="77777777" w:rsidR="00B52B02" w:rsidRPr="00FB5D85" w:rsidRDefault="00B52B02" w:rsidP="00B52B02">
      <w:pPr>
        <w:numPr>
          <w:ilvl w:val="12"/>
          <w:numId w:val="0"/>
        </w:numPr>
        <w:tabs>
          <w:tab w:val="clear" w:pos="567"/>
        </w:tabs>
        <w:spacing w:line="240" w:lineRule="auto"/>
        <w:ind w:right="-2"/>
        <w:rPr>
          <w:noProof/>
          <w:szCs w:val="22"/>
        </w:rPr>
      </w:pPr>
    </w:p>
    <w:p w14:paraId="22F728A9" w14:textId="77777777" w:rsidR="00B52B02" w:rsidRPr="00FB5D85" w:rsidRDefault="000B3AF4" w:rsidP="00B52B02">
      <w:pPr>
        <w:keepNext/>
        <w:numPr>
          <w:ilvl w:val="12"/>
          <w:numId w:val="0"/>
        </w:numPr>
        <w:tabs>
          <w:tab w:val="clear" w:pos="567"/>
        </w:tabs>
        <w:spacing w:line="240" w:lineRule="auto"/>
        <w:ind w:right="-2"/>
        <w:rPr>
          <w:b/>
          <w:bCs/>
          <w:noProof/>
          <w:szCs w:val="22"/>
        </w:rPr>
      </w:pPr>
      <w:r w:rsidRPr="00FB5D85">
        <w:rPr>
          <w:b/>
          <w:bCs/>
          <w:szCs w:val="22"/>
          <w:u w:val="single"/>
        </w:rPr>
        <w:lastRenderedPageBreak/>
        <w:t>Préparer</w:t>
      </w:r>
    </w:p>
    <w:p w14:paraId="22F728AA" w14:textId="77777777" w:rsidR="00B52B02" w:rsidRPr="00FB5D85" w:rsidRDefault="00B52B02" w:rsidP="00B52B02">
      <w:pPr>
        <w:keepNext/>
        <w:numPr>
          <w:ilvl w:val="12"/>
          <w:numId w:val="0"/>
        </w:numPr>
        <w:tabs>
          <w:tab w:val="clear" w:pos="567"/>
        </w:tabs>
        <w:spacing w:line="240" w:lineRule="auto"/>
        <w:ind w:right="-2"/>
        <w:rPr>
          <w:noProof/>
          <w:szCs w:val="22"/>
        </w:rPr>
      </w:pPr>
    </w:p>
    <w:tbl>
      <w:tblPr>
        <w:tblStyle w:val="TableGrid"/>
        <w:tblW w:w="0" w:type="auto"/>
        <w:tblBorders>
          <w:top w:val="none" w:sz="0" w:space="0" w:color="auto"/>
          <w:left w:val="none" w:sz="0" w:space="0" w:color="auto"/>
          <w:right w:val="none" w:sz="0" w:space="0" w:color="auto"/>
          <w:insideV w:val="none" w:sz="0" w:space="0" w:color="auto"/>
        </w:tblBorders>
        <w:tblLook w:val="04A0" w:firstRow="1" w:lastRow="0" w:firstColumn="1" w:lastColumn="0" w:noHBand="0" w:noVBand="1"/>
      </w:tblPr>
      <w:tblGrid>
        <w:gridCol w:w="4337"/>
        <w:gridCol w:w="4734"/>
      </w:tblGrid>
      <w:tr w:rsidR="003E6B20" w14:paraId="22F728B7" w14:textId="77777777" w:rsidTr="001B79BA">
        <w:trPr>
          <w:cantSplit/>
        </w:trPr>
        <w:tc>
          <w:tcPr>
            <w:tcW w:w="4530" w:type="dxa"/>
            <w:tcBorders>
              <w:top w:val="nil"/>
              <w:bottom w:val="single" w:sz="4" w:space="0" w:color="auto"/>
            </w:tcBorders>
          </w:tcPr>
          <w:p w14:paraId="22F728AB" w14:textId="77777777" w:rsidR="00B52B02" w:rsidRPr="00FB5D85" w:rsidRDefault="000B3AF4" w:rsidP="009258E0">
            <w:pPr>
              <w:spacing w:line="240" w:lineRule="auto"/>
              <w:rPr>
                <w:noProof/>
                <w:szCs w:val="22"/>
              </w:rPr>
            </w:pPr>
            <w:r w:rsidRPr="00FB5D85">
              <w:t>Vérifiez la date de péremption imprimée sur le sachet.</w:t>
            </w:r>
          </w:p>
          <w:p w14:paraId="22F728AC" w14:textId="77777777" w:rsidR="00B52B02" w:rsidRPr="00FB5D85" w:rsidRDefault="00B52B02" w:rsidP="009258E0">
            <w:pPr>
              <w:spacing w:line="240" w:lineRule="auto"/>
              <w:rPr>
                <w:noProof/>
                <w:szCs w:val="22"/>
              </w:rPr>
            </w:pPr>
          </w:p>
          <w:p w14:paraId="22F728AD" w14:textId="77777777" w:rsidR="00B52B02" w:rsidRPr="00FB5D85" w:rsidRDefault="000B3AF4" w:rsidP="009258E0">
            <w:pPr>
              <w:spacing w:line="240" w:lineRule="auto"/>
              <w:rPr>
                <w:b/>
                <w:bCs/>
                <w:noProof/>
                <w:szCs w:val="22"/>
              </w:rPr>
            </w:pPr>
            <w:proofErr w:type="gramStart"/>
            <w:r w:rsidRPr="00FB5D85">
              <w:rPr>
                <w:b/>
                <w:bCs/>
                <w:szCs w:val="22"/>
              </w:rPr>
              <w:t>Important:</w:t>
            </w:r>
            <w:proofErr w:type="gramEnd"/>
          </w:p>
          <w:p w14:paraId="22F728AE" w14:textId="77777777" w:rsidR="00B52B02" w:rsidRPr="00FB5D85" w:rsidRDefault="000B3AF4" w:rsidP="009258E0">
            <w:pPr>
              <w:spacing w:line="240" w:lineRule="auto"/>
              <w:rPr>
                <w:noProof/>
                <w:szCs w:val="22"/>
              </w:rPr>
            </w:pPr>
            <w:r w:rsidRPr="00FB5D85">
              <w:t>N’utilisez pas ce médicament après la date de péremption. Si le médicament est périmé, éliminez-le conformément à la réglementation en vigueur et utilisez-en un nouveau.</w:t>
            </w:r>
          </w:p>
          <w:p w14:paraId="22F728AF" w14:textId="77777777" w:rsidR="00B52B02" w:rsidRPr="00FB5D85" w:rsidRDefault="00B52B02" w:rsidP="009258E0">
            <w:pPr>
              <w:spacing w:line="240" w:lineRule="auto"/>
              <w:rPr>
                <w:noProof/>
                <w:szCs w:val="22"/>
              </w:rPr>
            </w:pPr>
          </w:p>
          <w:p w14:paraId="22F728B0" w14:textId="77777777" w:rsidR="00B52B02" w:rsidRPr="00FB5D85" w:rsidRDefault="000B3AF4" w:rsidP="009258E0">
            <w:pPr>
              <w:spacing w:line="240" w:lineRule="auto"/>
              <w:rPr>
                <w:noProof/>
                <w:szCs w:val="22"/>
              </w:rPr>
            </w:pPr>
            <w:r w:rsidRPr="00FB5D85">
              <w:t>Déchirez le sachet le long de la ligne pointillée et retirez-en le stylo (voir figure 1).</w:t>
            </w:r>
          </w:p>
          <w:p w14:paraId="22F728B1" w14:textId="77777777" w:rsidR="00B52B02" w:rsidRPr="00FB5D85" w:rsidRDefault="00B52B02" w:rsidP="009258E0">
            <w:pPr>
              <w:numPr>
                <w:ilvl w:val="12"/>
                <w:numId w:val="0"/>
              </w:numPr>
              <w:tabs>
                <w:tab w:val="clear" w:pos="567"/>
              </w:tabs>
              <w:spacing w:line="240" w:lineRule="auto"/>
              <w:ind w:right="-2"/>
              <w:rPr>
                <w:noProof/>
                <w:szCs w:val="22"/>
              </w:rPr>
            </w:pPr>
          </w:p>
        </w:tc>
        <w:tc>
          <w:tcPr>
            <w:tcW w:w="4531" w:type="dxa"/>
            <w:tcBorders>
              <w:top w:val="nil"/>
              <w:bottom w:val="single" w:sz="4" w:space="0" w:color="auto"/>
            </w:tcBorders>
          </w:tcPr>
          <w:p w14:paraId="22F728B2" w14:textId="77777777" w:rsidR="001C3DFC" w:rsidRPr="00FB5D85" w:rsidRDefault="001C3DFC" w:rsidP="009258E0">
            <w:pPr>
              <w:spacing w:after="200" w:line="240" w:lineRule="auto"/>
              <w:rPr>
                <w:b/>
                <w:bCs/>
                <w:noProof/>
                <w:sz w:val="20"/>
              </w:rPr>
            </w:pPr>
          </w:p>
          <w:p w14:paraId="22F728B3" w14:textId="77777777" w:rsidR="001C3DFC" w:rsidRPr="00FB5D85" w:rsidRDefault="001C3DFC" w:rsidP="009258E0">
            <w:pPr>
              <w:spacing w:after="200" w:line="240" w:lineRule="auto"/>
              <w:rPr>
                <w:b/>
                <w:bCs/>
                <w:noProof/>
                <w:sz w:val="20"/>
              </w:rPr>
            </w:pPr>
          </w:p>
          <w:p w14:paraId="22F728B4" w14:textId="5B4195AD" w:rsidR="00B52B02" w:rsidRPr="00FB5D85" w:rsidRDefault="000B3AF4" w:rsidP="004105AC">
            <w:pPr>
              <w:pStyle w:val="Style13"/>
            </w:pPr>
            <w:r w:rsidRPr="00FB5D85">
              <w:t>Figure </w:t>
            </w:r>
            <w:r w:rsidR="005913F2" w:rsidRPr="00FB5D85">
              <w:fldChar w:fldCharType="begin"/>
            </w:r>
            <w:r>
              <w:instrText xml:space="preserve"> SEQ Figure \* ARABIC \* MERGEFORMAT </w:instrText>
            </w:r>
            <w:r w:rsidR="005913F2" w:rsidRPr="00FB5D85">
              <w:fldChar w:fldCharType="separate"/>
            </w:r>
            <w:r w:rsidR="00814E93">
              <w:t>1</w:t>
            </w:r>
            <w:r w:rsidR="005913F2" w:rsidRPr="00FB5D85">
              <w:fldChar w:fldCharType="end"/>
            </w:r>
            <w:r w:rsidRPr="00FB5D85">
              <w:tab/>
            </w:r>
          </w:p>
          <w:p w14:paraId="22F728B5" w14:textId="77777777" w:rsidR="00B52B02" w:rsidRPr="00FB5D85" w:rsidRDefault="000B3AF4" w:rsidP="009258E0">
            <w:pPr>
              <w:spacing w:line="240" w:lineRule="auto"/>
              <w:ind w:left="-103"/>
              <w:rPr>
                <w:noProof/>
                <w:szCs w:val="22"/>
              </w:rPr>
            </w:pPr>
            <w:r w:rsidRPr="00FB5D85">
              <w:rPr>
                <w:noProof/>
                <w:lang w:eastAsia="fr-FR"/>
              </w:rPr>
              <w:drawing>
                <wp:inline distT="0" distB="0" distL="0" distR="0" wp14:anchorId="22F72BA6" wp14:editId="7EE985D3">
                  <wp:extent cx="2933708" cy="685800"/>
                  <wp:effectExtent l="0" t="0" r="0" b="0"/>
                  <wp:docPr id="10"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2521771" name="Picture 2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2978324" cy="696230"/>
                          </a:xfrm>
                          <a:prstGeom prst="rect">
                            <a:avLst/>
                          </a:prstGeom>
                          <a:ln>
                            <a:noFill/>
                          </a:ln>
                          <a:extLst>
                            <a:ext uri="{53640926-AAD7-44D8-BBD7-CCE9431645EC}">
                              <a14:shadowObscured xmlns:a14="http://schemas.microsoft.com/office/drawing/2010/main"/>
                            </a:ext>
                          </a:extLst>
                        </pic:spPr>
                      </pic:pic>
                    </a:graphicData>
                  </a:graphic>
                </wp:inline>
              </w:drawing>
            </w:r>
          </w:p>
          <w:p w14:paraId="22F728B6" w14:textId="77777777" w:rsidR="00B52B02" w:rsidRPr="00FB5D85" w:rsidRDefault="00B52B02" w:rsidP="009258E0">
            <w:pPr>
              <w:numPr>
                <w:ilvl w:val="12"/>
                <w:numId w:val="0"/>
              </w:numPr>
              <w:tabs>
                <w:tab w:val="clear" w:pos="567"/>
              </w:tabs>
              <w:spacing w:line="240" w:lineRule="auto"/>
              <w:ind w:right="-2"/>
              <w:rPr>
                <w:noProof/>
                <w:szCs w:val="22"/>
              </w:rPr>
            </w:pPr>
          </w:p>
        </w:tc>
      </w:tr>
      <w:tr w:rsidR="003E6B20" w14:paraId="22F728C4" w14:textId="77777777" w:rsidTr="001B79BA">
        <w:trPr>
          <w:cantSplit/>
        </w:trPr>
        <w:tc>
          <w:tcPr>
            <w:tcW w:w="4530" w:type="dxa"/>
            <w:tcBorders>
              <w:top w:val="single" w:sz="4" w:space="0" w:color="auto"/>
            </w:tcBorders>
          </w:tcPr>
          <w:p w14:paraId="22F728B8" w14:textId="77777777" w:rsidR="005913F2" w:rsidRPr="00FB5D85" w:rsidRDefault="000B3AF4" w:rsidP="009258E0">
            <w:pPr>
              <w:spacing w:line="240" w:lineRule="auto"/>
              <w:rPr>
                <w:b/>
                <w:noProof/>
                <w:szCs w:val="22"/>
              </w:rPr>
            </w:pPr>
            <w:r w:rsidRPr="00FB5D85">
              <w:rPr>
                <w:b/>
                <w:szCs w:val="22"/>
              </w:rPr>
              <w:t>Inspectez la solution</w:t>
            </w:r>
          </w:p>
          <w:p w14:paraId="22F728B9" w14:textId="77777777" w:rsidR="005913F2" w:rsidRPr="00FB5D85" w:rsidRDefault="005913F2" w:rsidP="009258E0">
            <w:pPr>
              <w:spacing w:line="240" w:lineRule="auto"/>
              <w:rPr>
                <w:noProof/>
                <w:szCs w:val="22"/>
              </w:rPr>
            </w:pPr>
          </w:p>
          <w:p w14:paraId="22F728BA" w14:textId="77777777" w:rsidR="00B52B02" w:rsidRPr="00FB5D85" w:rsidRDefault="000B3AF4" w:rsidP="009258E0">
            <w:pPr>
              <w:spacing w:line="240" w:lineRule="auto"/>
              <w:rPr>
                <w:noProof/>
                <w:szCs w:val="22"/>
              </w:rPr>
            </w:pPr>
            <w:r w:rsidRPr="00FB5D85">
              <w:t>Vérifiez l’aspect du médicament liquide en regardant à travers la fenêtre de contrôle. Il doit être limpide et incolore à jaune pâle (voir figure 2).</w:t>
            </w:r>
          </w:p>
          <w:p w14:paraId="22F728BB" w14:textId="77777777" w:rsidR="00B52B02" w:rsidRPr="00FB5D85" w:rsidRDefault="00B52B02" w:rsidP="009258E0">
            <w:pPr>
              <w:spacing w:line="240" w:lineRule="auto"/>
              <w:rPr>
                <w:noProof/>
                <w:szCs w:val="22"/>
              </w:rPr>
            </w:pPr>
          </w:p>
          <w:p w14:paraId="22F728BC" w14:textId="77777777" w:rsidR="00B52B02" w:rsidRPr="00FB5D85" w:rsidRDefault="000B3AF4" w:rsidP="009258E0">
            <w:pPr>
              <w:spacing w:line="240" w:lineRule="auto"/>
              <w:rPr>
                <w:b/>
                <w:bCs/>
                <w:noProof/>
                <w:szCs w:val="22"/>
              </w:rPr>
            </w:pPr>
            <w:proofErr w:type="gramStart"/>
            <w:r w:rsidRPr="00FB5D85">
              <w:rPr>
                <w:b/>
                <w:bCs/>
                <w:szCs w:val="22"/>
              </w:rPr>
              <w:t>Important:</w:t>
            </w:r>
            <w:proofErr w:type="gramEnd"/>
          </w:p>
          <w:p w14:paraId="22F728BD" w14:textId="77777777" w:rsidR="00B52B02" w:rsidRPr="00FB5D85" w:rsidRDefault="000B3AF4" w:rsidP="009258E0">
            <w:pPr>
              <w:spacing w:line="240" w:lineRule="auto"/>
              <w:rPr>
                <w:noProof/>
                <w:szCs w:val="22"/>
              </w:rPr>
            </w:pPr>
            <w:r w:rsidRPr="00FB5D85">
              <w:t>N’utilisez ou n’injectez pas ce médicament si le liquide est décoloré ou contient des grumeaux, des paillettes ou des particules.</w:t>
            </w:r>
          </w:p>
          <w:p w14:paraId="22F728BE" w14:textId="77777777" w:rsidR="00B52B02" w:rsidRPr="00FB5D85" w:rsidRDefault="000B3AF4" w:rsidP="009258E0">
            <w:pPr>
              <w:spacing w:line="240" w:lineRule="auto"/>
              <w:rPr>
                <w:noProof/>
                <w:szCs w:val="22"/>
              </w:rPr>
            </w:pPr>
            <w:r w:rsidRPr="00FB5D85">
              <w:t>N’effectuez pas l’injection si vous ne voyez pas la solution au travers de la fenêtre de contrôle.</w:t>
            </w:r>
          </w:p>
          <w:p w14:paraId="22F728BF" w14:textId="77777777" w:rsidR="00B52B02" w:rsidRPr="00FB5D85" w:rsidRDefault="000B3AF4" w:rsidP="009258E0">
            <w:pPr>
              <w:spacing w:line="240" w:lineRule="auto"/>
              <w:rPr>
                <w:noProof/>
                <w:szCs w:val="22"/>
              </w:rPr>
            </w:pPr>
            <w:r w:rsidRPr="00FB5D85">
              <w:t>Après l’injection, appelez immédiatement les urgences pour obtenir une aide médicale.</w:t>
            </w:r>
          </w:p>
          <w:p w14:paraId="22F728C0" w14:textId="77777777" w:rsidR="00792B91" w:rsidRPr="00FB5D85" w:rsidRDefault="000B3AF4" w:rsidP="009258E0">
            <w:pPr>
              <w:spacing w:line="240" w:lineRule="auto"/>
              <w:rPr>
                <w:noProof/>
                <w:szCs w:val="22"/>
              </w:rPr>
            </w:pPr>
            <w:r w:rsidRPr="00FB5D85">
              <w:t>Chaque stylo contient une dose unique de glucagon et ne peut pas être réutilisé.</w:t>
            </w:r>
          </w:p>
          <w:p w14:paraId="22F728C1" w14:textId="77777777" w:rsidR="00B52B02" w:rsidRPr="00FB5D85" w:rsidRDefault="00B52B02" w:rsidP="009258E0">
            <w:pPr>
              <w:spacing w:line="240" w:lineRule="auto"/>
              <w:rPr>
                <w:noProof/>
                <w:szCs w:val="22"/>
              </w:rPr>
            </w:pPr>
          </w:p>
        </w:tc>
        <w:tc>
          <w:tcPr>
            <w:tcW w:w="4531" w:type="dxa"/>
            <w:tcBorders>
              <w:top w:val="single" w:sz="4" w:space="0" w:color="auto"/>
            </w:tcBorders>
          </w:tcPr>
          <w:p w14:paraId="22F728C2" w14:textId="5A6DFBF4" w:rsidR="00B52B02" w:rsidRPr="00FB5D85" w:rsidRDefault="000B3AF4" w:rsidP="004105AC">
            <w:pPr>
              <w:pStyle w:val="Style13"/>
            </w:pPr>
            <w:r w:rsidRPr="00FB5D85">
              <w:t>Figure </w:t>
            </w:r>
            <w:r w:rsidR="005913F2" w:rsidRPr="00FB5D85">
              <w:fldChar w:fldCharType="begin"/>
            </w:r>
            <w:r>
              <w:instrText xml:space="preserve"> SEQ Figure \* ARABIC \* MERGEFORMAT </w:instrText>
            </w:r>
            <w:r w:rsidR="005913F2" w:rsidRPr="00FB5D85">
              <w:fldChar w:fldCharType="separate"/>
            </w:r>
            <w:r w:rsidR="00814E93">
              <w:t>2</w:t>
            </w:r>
            <w:r w:rsidR="005913F2" w:rsidRPr="00FB5D85">
              <w:fldChar w:fldCharType="end"/>
            </w:r>
            <w:r w:rsidRPr="00FB5D85">
              <w:tab/>
            </w:r>
          </w:p>
          <w:p w14:paraId="22F728C3" w14:textId="77777777" w:rsidR="00B52B02" w:rsidRPr="00FB5D85" w:rsidRDefault="000B3AF4" w:rsidP="009258E0">
            <w:pPr>
              <w:spacing w:after="200" w:line="240" w:lineRule="auto"/>
              <w:rPr>
                <w:b/>
                <w:bCs/>
                <w:noProof/>
                <w:sz w:val="20"/>
              </w:rPr>
            </w:pPr>
            <w:r w:rsidRPr="00FB5D85">
              <w:rPr>
                <w:i/>
                <w:iCs/>
                <w:noProof/>
                <w:color w:val="1F497D" w:themeColor="text2"/>
                <w:sz w:val="18"/>
                <w:szCs w:val="18"/>
                <w:lang w:eastAsia="fr-FR"/>
              </w:rPr>
              <w:drawing>
                <wp:inline distT="0" distB="0" distL="0" distR="0" wp14:anchorId="22F72BA8" wp14:editId="3D83A8A5">
                  <wp:extent cx="1987550" cy="1119641"/>
                  <wp:effectExtent l="0" t="0" r="0" b="4445"/>
                  <wp:docPr id="11"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5565783" name="Picture 23"/>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1993911" cy="1123224"/>
                          </a:xfrm>
                          <a:prstGeom prst="rect">
                            <a:avLst/>
                          </a:prstGeom>
                          <a:ln>
                            <a:noFill/>
                          </a:ln>
                          <a:extLst>
                            <a:ext uri="{53640926-AAD7-44D8-BBD7-CCE9431645EC}">
                              <a14:shadowObscured xmlns:a14="http://schemas.microsoft.com/office/drawing/2010/main"/>
                            </a:ext>
                          </a:extLst>
                        </pic:spPr>
                      </pic:pic>
                    </a:graphicData>
                  </a:graphic>
                </wp:inline>
              </w:drawing>
            </w:r>
          </w:p>
        </w:tc>
      </w:tr>
      <w:tr w:rsidR="003E6B20" w14:paraId="22F728CF" w14:textId="77777777" w:rsidTr="001B79BA">
        <w:trPr>
          <w:cantSplit/>
        </w:trPr>
        <w:tc>
          <w:tcPr>
            <w:tcW w:w="4530" w:type="dxa"/>
          </w:tcPr>
          <w:p w14:paraId="22F728C5" w14:textId="77777777" w:rsidR="00B52B02" w:rsidRPr="00FB5D85" w:rsidRDefault="00B52B02" w:rsidP="009258E0">
            <w:pPr>
              <w:spacing w:line="240" w:lineRule="auto"/>
              <w:rPr>
                <w:noProof/>
                <w:szCs w:val="22"/>
              </w:rPr>
            </w:pPr>
          </w:p>
          <w:p w14:paraId="22F728C6" w14:textId="77777777" w:rsidR="00B52B02" w:rsidRPr="00FB5D85" w:rsidRDefault="000B3AF4" w:rsidP="009258E0">
            <w:pPr>
              <w:spacing w:line="240" w:lineRule="auto"/>
              <w:rPr>
                <w:noProof/>
                <w:szCs w:val="22"/>
              </w:rPr>
            </w:pPr>
            <w:r w:rsidRPr="00FB5D85">
              <w:t>Retirez le capuchon rouge de l’aiguille à la verticale (voir figure 3).</w:t>
            </w:r>
          </w:p>
          <w:p w14:paraId="22F728C7" w14:textId="77777777" w:rsidR="00B52B02" w:rsidRPr="00FB5D85" w:rsidRDefault="00B52B02" w:rsidP="009258E0">
            <w:pPr>
              <w:spacing w:line="240" w:lineRule="auto"/>
              <w:rPr>
                <w:noProof/>
                <w:szCs w:val="22"/>
              </w:rPr>
            </w:pPr>
          </w:p>
          <w:p w14:paraId="22F728C8" w14:textId="77777777" w:rsidR="00B52B02" w:rsidRPr="00FB5D85" w:rsidRDefault="000B3AF4" w:rsidP="009258E0">
            <w:pPr>
              <w:spacing w:line="240" w:lineRule="auto"/>
              <w:rPr>
                <w:b/>
                <w:bCs/>
                <w:noProof/>
                <w:szCs w:val="22"/>
              </w:rPr>
            </w:pPr>
            <w:proofErr w:type="gramStart"/>
            <w:r w:rsidRPr="00FB5D85">
              <w:rPr>
                <w:b/>
                <w:bCs/>
                <w:szCs w:val="22"/>
              </w:rPr>
              <w:t>Important:</w:t>
            </w:r>
            <w:proofErr w:type="gramEnd"/>
          </w:p>
          <w:p w14:paraId="22F728C9" w14:textId="77777777" w:rsidR="00B52B02" w:rsidRPr="00FB5D85" w:rsidRDefault="000B3AF4" w:rsidP="009258E0">
            <w:pPr>
              <w:spacing w:line="240" w:lineRule="auto"/>
              <w:rPr>
                <w:noProof/>
                <w:szCs w:val="22"/>
              </w:rPr>
            </w:pPr>
            <w:r w:rsidRPr="00FB5D85">
              <w:t>Afin d’empêcher toute piqûre accidentelle, ne placez pas votre pouce, vos doigts ou votre main sur le protège-aiguille ou à proximité de celui-ci.</w:t>
            </w:r>
          </w:p>
          <w:p w14:paraId="22F728CA" w14:textId="77777777" w:rsidR="00B52B02" w:rsidRPr="00FB5D85" w:rsidRDefault="00B52B02" w:rsidP="009258E0">
            <w:pPr>
              <w:spacing w:line="240" w:lineRule="auto"/>
              <w:rPr>
                <w:noProof/>
                <w:szCs w:val="22"/>
              </w:rPr>
            </w:pPr>
          </w:p>
        </w:tc>
        <w:tc>
          <w:tcPr>
            <w:tcW w:w="4531" w:type="dxa"/>
          </w:tcPr>
          <w:p w14:paraId="22F728CB" w14:textId="77777777" w:rsidR="00B52B02" w:rsidRPr="00FB5D85" w:rsidRDefault="00B52B02" w:rsidP="009258E0">
            <w:pPr>
              <w:spacing w:line="240" w:lineRule="auto"/>
              <w:rPr>
                <w:noProof/>
                <w:szCs w:val="22"/>
              </w:rPr>
            </w:pPr>
          </w:p>
          <w:p w14:paraId="22F728CC" w14:textId="1E65BC68" w:rsidR="00B52B02" w:rsidRPr="00FB5D85" w:rsidRDefault="000B3AF4" w:rsidP="004105AC">
            <w:pPr>
              <w:pStyle w:val="Style13"/>
            </w:pPr>
            <w:r w:rsidRPr="00FB5D85">
              <w:t>Figure </w:t>
            </w:r>
            <w:r w:rsidR="005913F2" w:rsidRPr="00FB5D85">
              <w:fldChar w:fldCharType="begin"/>
            </w:r>
            <w:r>
              <w:instrText xml:space="preserve"> SEQ Figure \* ARABIC \* MERGEFORMAT </w:instrText>
            </w:r>
            <w:r w:rsidR="005913F2" w:rsidRPr="00FB5D85">
              <w:fldChar w:fldCharType="separate"/>
            </w:r>
            <w:r w:rsidR="00814E93">
              <w:t>3</w:t>
            </w:r>
            <w:r w:rsidR="005913F2" w:rsidRPr="00FB5D85">
              <w:fldChar w:fldCharType="end"/>
            </w:r>
            <w:r w:rsidRPr="00FB5D85">
              <w:tab/>
            </w:r>
          </w:p>
          <w:p w14:paraId="22F728CD" w14:textId="77777777" w:rsidR="00B52B02" w:rsidRPr="00FB5D85" w:rsidRDefault="000B3AF4" w:rsidP="009258E0">
            <w:pPr>
              <w:tabs>
                <w:tab w:val="left" w:pos="1410"/>
              </w:tabs>
              <w:spacing w:line="240" w:lineRule="auto"/>
              <w:ind w:left="360"/>
              <w:rPr>
                <w:noProof/>
                <w:szCs w:val="22"/>
              </w:rPr>
            </w:pPr>
            <w:r w:rsidRPr="00FB5D85">
              <w:rPr>
                <w:noProof/>
                <w:color w:val="000000" w:themeColor="text1"/>
                <w:lang w:eastAsia="fr-FR"/>
              </w:rPr>
              <mc:AlternateContent>
                <mc:Choice Requires="wps">
                  <w:drawing>
                    <wp:anchor distT="45720" distB="45720" distL="114300" distR="114300" simplePos="0" relativeHeight="251783168" behindDoc="0" locked="0" layoutInCell="1" allowOverlap="1" wp14:anchorId="22F72BAA" wp14:editId="22F72BAB">
                      <wp:simplePos x="0" y="0"/>
                      <wp:positionH relativeFrom="column">
                        <wp:posOffset>781050</wp:posOffset>
                      </wp:positionH>
                      <wp:positionV relativeFrom="paragraph">
                        <wp:posOffset>775335</wp:posOffset>
                      </wp:positionV>
                      <wp:extent cx="1088532" cy="1846834"/>
                      <wp:effectExtent l="0" t="0" r="0" b="3810"/>
                      <wp:wrapNone/>
                      <wp:docPr id="199" name="Text Box 19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8532" cy="1846834"/>
                              </a:xfrm>
                              <a:prstGeom prst="rect">
                                <a:avLst/>
                              </a:prstGeom>
                              <a:solidFill>
                                <a:srgbClr val="FFFFFF"/>
                              </a:solidFill>
                              <a:ln w="9525">
                                <a:noFill/>
                                <a:miter lim="800000"/>
                                <a:headEnd/>
                                <a:tailEnd/>
                              </a:ln>
                            </wps:spPr>
                            <wps:txbx>
                              <w:txbxContent>
                                <w:p w14:paraId="22F72C61" w14:textId="77777777" w:rsidR="009203B6" w:rsidRDefault="000B3AF4" w:rsidP="001B79BA">
                                  <w:pPr>
                                    <w:tabs>
                                      <w:tab w:val="clear" w:pos="567"/>
                                      <w:tab w:val="left" w:pos="300"/>
                                    </w:tabs>
                                    <w:spacing w:line="240" w:lineRule="auto"/>
                                    <w:jc w:val="center"/>
                                    <w:rPr>
                                      <w:b/>
                                      <w:bCs/>
                                      <w:sz w:val="20"/>
                                    </w:rPr>
                                  </w:pPr>
                                  <w:r>
                                    <w:rPr>
                                      <w:b/>
                                      <w:bCs/>
                                      <w:sz w:val="20"/>
                                    </w:rPr>
                                    <w:t>Retirez le capuchon rouge</w:t>
                                  </w:r>
                                </w:p>
                                <w:p w14:paraId="22F72C62" w14:textId="77777777" w:rsidR="009203B6" w:rsidRDefault="009203B6" w:rsidP="001B79BA">
                                  <w:pPr>
                                    <w:tabs>
                                      <w:tab w:val="clear" w:pos="567"/>
                                      <w:tab w:val="left" w:pos="300"/>
                                    </w:tabs>
                                    <w:spacing w:line="240" w:lineRule="auto"/>
                                    <w:jc w:val="center"/>
                                    <w:rPr>
                                      <w:b/>
                                      <w:sz w:val="20"/>
                                      <w:lang w:val="de-DE"/>
                                    </w:rPr>
                                  </w:pP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AA" id="Text Box 199" o:spid="_x0000_s1092" type="#_x0000_t202" style="position:absolute;left:0;text-align:left;margin-left:61.5pt;margin-top:61.05pt;width:85.7pt;height:145.4pt;z-index:25178316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nfPmCQIAAO8DAAAOAAAAZHJzL2Uyb0RvYy54bWysU9uO2yAQfa/Uf0C8N3aymyi14qy22aaq&#10;tL1I234AxjhGxQwdSOz06ztgJ9vLW1Ue0AAzZ2bOHDZ3Q2fYSaHXYEs+n+WcKSuh1vZQ8q9f9q/W&#10;nPkgbC0MWFXys/L8bvvyxaZ3hVpAC6ZWyAjE+qJ3JW9DcEWWedmqTvgZOGXpsQHsRKAjHrIaRU/o&#10;nckWeb7KesDaIUjlPd0+jI98m/CbRsnwqWm8CsyUnGoLace0V3HPthtRHFC4VsupDPEPVXRCW0p6&#10;hXoQQbAj6r+gOi0RPDRhJqHLoGm0VKkH6mae/9HNUyucSr0QOd5dafL/D1Z+PD25z8jC8AYGGmBq&#10;wrtHkN88s7BrhT2oe0ToWyVqSjyPlGW988UUGqn2hY8gVf8BahqyOAZIQEODXWSF+mSETgM4X0lX&#10;Q2AypszX6+XNgjNJb/P17Wp9c5tyiOIS7tCHdwo6Fo2SI001wYvTow+xHFFcXGI2D0bXe21MOuCh&#10;2hlkJ0EK2Kc1of/mZizrS/56uVgmZAsxPomj04EUanRX8nUe16iZSMdbWyeXILQZbarE2ImfSMlI&#10;Thiqgem65KtVDI58VVCfiTGEUZH0g8hoAX9w1pMaS+6/HwUqzsx7S6xH6V4MvBjVxRBWUmjJA2ej&#10;uQtJ4ql/d0/T2OvE03PmqUZSVaJv+gFRtr+ek9fzP93+BAAA//8DAFBLAwQUAAYACAAAACEA2JFH&#10;T98AAAALAQAADwAAAGRycy9kb3ducmV2LnhtbEyPwU7DMBBE70j8g7VI3KgTE6EmxKkKEogjlCL1&#10;6MZLHGGvQ+ymoV+Pe4LbjnY086Zezc6yCcfQe5KQLzJgSK3XPXUStu9PN0tgISrSynpCCT8YYNVc&#10;XtSq0v5IbzhtYsdSCIVKSTAxDhXnoTXoVFj4ASn9Pv3oVExy7Lge1TGFO8tFlt1xp3pKDUYN+Giw&#10;/docnITyZfow9mHnNS1Nvt49n75ftycpr6/m9T2wiHP8M8MZP6FDk5j2/kA6MJu0uE1b4vkQObDk&#10;EGVRANtLKHJRAm9q/n9D8wsAAP//AwBQSwECLQAUAAYACAAAACEAtoM4kv4AAADhAQAAEwAAAAAA&#10;AAAAAAAAAAAAAAAAW0NvbnRlbnRfVHlwZXNdLnhtbFBLAQItABQABgAIAAAAIQA4/SH/1gAAAJQB&#10;AAALAAAAAAAAAAAAAAAAAC8BAABfcmVscy8ucmVsc1BLAQItABQABgAIAAAAIQBGnfPmCQIAAO8D&#10;AAAOAAAAAAAAAAAAAAAAAC4CAABkcnMvZTJvRG9jLnhtbFBLAQItABQABgAIAAAAIQDYkUdP3wAA&#10;AAsBAAAPAAAAAAAAAAAAAAAAAGMEAABkcnMvZG93bnJldi54bWxQSwUGAAAAAAQABADzAAAAbwUA&#10;AAAA&#10;" stroked="f">
                      <v:textbox style="mso-fit-shape-to-text:t" inset="0,0,0,0">
                        <w:txbxContent>
                          <w:p w14:paraId="22F72C61" w14:textId="77777777" w:rsidR="009203B6" w:rsidRDefault="000B3AF4" w:rsidP="001B79BA">
                            <w:pPr>
                              <w:tabs>
                                <w:tab w:val="clear" w:pos="567"/>
                                <w:tab w:val="left" w:pos="300"/>
                              </w:tabs>
                              <w:spacing w:line="240" w:lineRule="auto"/>
                              <w:jc w:val="center"/>
                              <w:rPr>
                                <w:b/>
                                <w:bCs/>
                                <w:sz w:val="20"/>
                              </w:rPr>
                            </w:pPr>
                            <w:r>
                              <w:rPr>
                                <w:b/>
                                <w:bCs/>
                                <w:sz w:val="20"/>
                              </w:rPr>
                              <w:t>Retirez le capuchon rouge</w:t>
                            </w:r>
                          </w:p>
                          <w:p w14:paraId="22F72C62" w14:textId="77777777" w:rsidR="009203B6" w:rsidRDefault="009203B6" w:rsidP="001B79BA">
                            <w:pPr>
                              <w:tabs>
                                <w:tab w:val="clear" w:pos="567"/>
                                <w:tab w:val="left" w:pos="300"/>
                              </w:tabs>
                              <w:spacing w:line="240" w:lineRule="auto"/>
                              <w:jc w:val="center"/>
                              <w:rPr>
                                <w:b/>
                                <w:sz w:val="20"/>
                                <w:lang w:val="de-DE"/>
                              </w:rPr>
                            </w:pPr>
                          </w:p>
                        </w:txbxContent>
                      </v:textbox>
                    </v:shape>
                  </w:pict>
                </mc:Fallback>
              </mc:AlternateContent>
            </w:r>
            <w:r w:rsidRPr="00FB5D85">
              <w:rPr>
                <w:noProof/>
                <w:lang w:eastAsia="fr-FR"/>
              </w:rPr>
              <w:drawing>
                <wp:inline distT="0" distB="0" distL="0" distR="0" wp14:anchorId="22F72BAC" wp14:editId="53249562">
                  <wp:extent cx="1733550" cy="1147215"/>
                  <wp:effectExtent l="0" t="0" r="0" b="0"/>
                  <wp:docPr id="12"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0196178" name="Picture 24"/>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1736652" cy="1149268"/>
                          </a:xfrm>
                          <a:prstGeom prst="rect">
                            <a:avLst/>
                          </a:prstGeom>
                          <a:ln>
                            <a:noFill/>
                          </a:ln>
                          <a:extLst>
                            <a:ext uri="{53640926-AAD7-44D8-BBD7-CCE9431645EC}">
                              <a14:shadowObscured xmlns:a14="http://schemas.microsoft.com/office/drawing/2010/main"/>
                            </a:ext>
                          </a:extLst>
                        </pic:spPr>
                      </pic:pic>
                    </a:graphicData>
                  </a:graphic>
                </wp:inline>
              </w:drawing>
            </w:r>
          </w:p>
          <w:p w14:paraId="22F728CE" w14:textId="77777777" w:rsidR="00B52B02" w:rsidRPr="00FB5D85" w:rsidRDefault="00B52B02" w:rsidP="009258E0">
            <w:pPr>
              <w:spacing w:after="200" w:line="240" w:lineRule="auto"/>
              <w:rPr>
                <w:b/>
                <w:bCs/>
                <w:noProof/>
                <w:sz w:val="20"/>
              </w:rPr>
            </w:pPr>
          </w:p>
        </w:tc>
      </w:tr>
    </w:tbl>
    <w:p w14:paraId="22F728D0" w14:textId="77777777" w:rsidR="00B52B02" w:rsidRPr="00FB5D85" w:rsidRDefault="00B52B02" w:rsidP="00B52B02">
      <w:pPr>
        <w:tabs>
          <w:tab w:val="left" w:pos="1410"/>
        </w:tabs>
        <w:spacing w:line="240" w:lineRule="auto"/>
        <w:rPr>
          <w:b/>
          <w:bCs/>
          <w:noProof/>
          <w:szCs w:val="22"/>
        </w:rPr>
      </w:pPr>
    </w:p>
    <w:p w14:paraId="22F728D1" w14:textId="77777777" w:rsidR="00B52B02" w:rsidRPr="00FB5D85" w:rsidRDefault="00B52B02" w:rsidP="00B52B02">
      <w:pPr>
        <w:tabs>
          <w:tab w:val="left" w:pos="1410"/>
        </w:tabs>
        <w:spacing w:line="240" w:lineRule="auto"/>
        <w:ind w:left="360"/>
        <w:contextualSpacing/>
        <w:rPr>
          <w:noProof/>
          <w:szCs w:val="22"/>
        </w:rPr>
      </w:pPr>
    </w:p>
    <w:tbl>
      <w:tblPr>
        <w:tblStyle w:val="TableGrid"/>
        <w:tblW w:w="0" w:type="auto"/>
        <w:tblBorders>
          <w:top w:val="none" w:sz="0" w:space="0" w:color="auto"/>
          <w:left w:val="none" w:sz="0" w:space="0" w:color="auto"/>
          <w:right w:val="none" w:sz="0" w:space="0" w:color="auto"/>
          <w:insideV w:val="none" w:sz="0" w:space="0" w:color="auto"/>
        </w:tblBorders>
        <w:tblLook w:val="04A0" w:firstRow="1" w:lastRow="0" w:firstColumn="1" w:lastColumn="0" w:noHBand="0" w:noVBand="1"/>
      </w:tblPr>
      <w:tblGrid>
        <w:gridCol w:w="4435"/>
        <w:gridCol w:w="4636"/>
      </w:tblGrid>
      <w:tr w:rsidR="003E6B20" w14:paraId="22F728E0" w14:textId="77777777" w:rsidTr="001B79BA">
        <w:trPr>
          <w:cantSplit/>
        </w:trPr>
        <w:tc>
          <w:tcPr>
            <w:tcW w:w="4530" w:type="dxa"/>
            <w:tcBorders>
              <w:bottom w:val="single" w:sz="4" w:space="0" w:color="auto"/>
            </w:tcBorders>
          </w:tcPr>
          <w:p w14:paraId="22F728D2" w14:textId="77777777" w:rsidR="00B52B02" w:rsidRPr="00FB5D85" w:rsidRDefault="000B3AF4" w:rsidP="009258E0">
            <w:pPr>
              <w:tabs>
                <w:tab w:val="left" w:pos="1410"/>
              </w:tabs>
              <w:spacing w:line="240" w:lineRule="auto"/>
              <w:rPr>
                <w:b/>
                <w:bCs/>
                <w:noProof/>
                <w:szCs w:val="22"/>
              </w:rPr>
            </w:pPr>
            <w:r w:rsidRPr="00FB5D85">
              <w:rPr>
                <w:b/>
                <w:bCs/>
                <w:szCs w:val="22"/>
                <w:u w:val="single"/>
              </w:rPr>
              <w:lastRenderedPageBreak/>
              <w:t>Injecter</w:t>
            </w:r>
          </w:p>
          <w:p w14:paraId="22F728D3" w14:textId="77777777" w:rsidR="00B52B02" w:rsidRPr="00FB5D85" w:rsidRDefault="00B52B02" w:rsidP="009258E0">
            <w:pPr>
              <w:spacing w:line="240" w:lineRule="auto"/>
              <w:rPr>
                <w:noProof/>
                <w:szCs w:val="22"/>
              </w:rPr>
            </w:pPr>
          </w:p>
          <w:p w14:paraId="22F728D4" w14:textId="77777777" w:rsidR="00900810" w:rsidRPr="00FB5D85" w:rsidRDefault="000B3AF4" w:rsidP="009258E0">
            <w:pPr>
              <w:spacing w:line="240" w:lineRule="auto"/>
              <w:rPr>
                <w:noProof/>
                <w:szCs w:val="22"/>
              </w:rPr>
            </w:pPr>
            <w:r w:rsidRPr="00FB5D85">
              <w:t>Choisir le site d’injection et mettre la peau à nu.</w:t>
            </w:r>
          </w:p>
          <w:p w14:paraId="22F728D5" w14:textId="77777777" w:rsidR="00900810" w:rsidRPr="00FB5D85" w:rsidRDefault="00900810" w:rsidP="009258E0">
            <w:pPr>
              <w:spacing w:line="240" w:lineRule="auto"/>
              <w:rPr>
                <w:noProof/>
                <w:szCs w:val="22"/>
              </w:rPr>
            </w:pPr>
          </w:p>
          <w:p w14:paraId="22F728D6" w14:textId="77777777" w:rsidR="00B52B02" w:rsidRPr="00FB5D85" w:rsidRDefault="000B3AF4" w:rsidP="009258E0">
            <w:pPr>
              <w:spacing w:line="240" w:lineRule="auto"/>
              <w:rPr>
                <w:noProof/>
                <w:szCs w:val="22"/>
              </w:rPr>
            </w:pPr>
            <w:r w:rsidRPr="00FB5D85">
              <w:t>Optez pour un site d’injection en bas de l’abdomen, sur la partie externe de la cuisse ou la partie externe du haut du bras (voir figure 4).</w:t>
            </w:r>
          </w:p>
          <w:p w14:paraId="22F728D7" w14:textId="77777777" w:rsidR="00B52B02" w:rsidRPr="00FB5D85" w:rsidRDefault="00B52B02" w:rsidP="009258E0">
            <w:pPr>
              <w:spacing w:line="240" w:lineRule="auto"/>
              <w:rPr>
                <w:noProof/>
                <w:szCs w:val="22"/>
              </w:rPr>
            </w:pPr>
          </w:p>
          <w:p w14:paraId="22F728D8" w14:textId="77777777" w:rsidR="00B52B02" w:rsidRPr="00FB5D85" w:rsidRDefault="000B3AF4" w:rsidP="009258E0">
            <w:pPr>
              <w:spacing w:line="240" w:lineRule="auto"/>
              <w:rPr>
                <w:noProof/>
                <w:szCs w:val="22"/>
              </w:rPr>
            </w:pPr>
            <w:r w:rsidRPr="00FB5D85">
              <w:t>Retirez tout vêtement du site d’injection (voir figure 5). L’injection doit être administrée directement sur la peau.</w:t>
            </w:r>
          </w:p>
          <w:p w14:paraId="22F728D9" w14:textId="77777777" w:rsidR="00B52B02" w:rsidRPr="00FB5D85" w:rsidRDefault="00B52B02" w:rsidP="009258E0">
            <w:pPr>
              <w:spacing w:line="240" w:lineRule="auto"/>
              <w:rPr>
                <w:noProof/>
                <w:szCs w:val="22"/>
              </w:rPr>
            </w:pPr>
          </w:p>
          <w:p w14:paraId="22F728DA" w14:textId="77777777" w:rsidR="00B52B02" w:rsidRPr="00FB5D85" w:rsidRDefault="000B3AF4" w:rsidP="009258E0">
            <w:pPr>
              <w:spacing w:line="240" w:lineRule="auto"/>
              <w:rPr>
                <w:b/>
                <w:bCs/>
                <w:noProof/>
                <w:szCs w:val="22"/>
              </w:rPr>
            </w:pPr>
            <w:proofErr w:type="gramStart"/>
            <w:r w:rsidRPr="00FB5D85">
              <w:rPr>
                <w:b/>
                <w:bCs/>
                <w:szCs w:val="22"/>
              </w:rPr>
              <w:t>Important:</w:t>
            </w:r>
            <w:proofErr w:type="gramEnd"/>
          </w:p>
          <w:p w14:paraId="22F728DB" w14:textId="77777777" w:rsidR="00B52B02" w:rsidRPr="00FB5D85" w:rsidRDefault="000B3AF4" w:rsidP="009258E0">
            <w:pPr>
              <w:spacing w:line="240" w:lineRule="auto"/>
              <w:rPr>
                <w:noProof/>
                <w:szCs w:val="22"/>
              </w:rPr>
            </w:pPr>
            <w:r w:rsidRPr="00FB5D85">
              <w:t>N’effectuez pas l’injection au travers d’un vêtement.</w:t>
            </w:r>
          </w:p>
          <w:p w14:paraId="22F728DC" w14:textId="77777777" w:rsidR="00B52B02" w:rsidRPr="00FB5D85" w:rsidRDefault="00B52B02" w:rsidP="009258E0">
            <w:pPr>
              <w:spacing w:line="240" w:lineRule="auto"/>
              <w:rPr>
                <w:noProof/>
                <w:szCs w:val="22"/>
              </w:rPr>
            </w:pPr>
          </w:p>
        </w:tc>
        <w:tc>
          <w:tcPr>
            <w:tcW w:w="4531" w:type="dxa"/>
            <w:tcBorders>
              <w:bottom w:val="single" w:sz="4" w:space="0" w:color="auto"/>
            </w:tcBorders>
          </w:tcPr>
          <w:p w14:paraId="22F728DD" w14:textId="77777777" w:rsidR="00AA16B2" w:rsidRPr="00FB5D85" w:rsidRDefault="00AA16B2" w:rsidP="00AA16B2">
            <w:pPr>
              <w:spacing w:after="200" w:line="240" w:lineRule="auto"/>
              <w:rPr>
                <w:b/>
                <w:bCs/>
                <w:noProof/>
                <w:sz w:val="20"/>
              </w:rPr>
            </w:pPr>
          </w:p>
          <w:p w14:paraId="22F728DE" w14:textId="3CA43D49" w:rsidR="00AA16B2" w:rsidRPr="00FB5D85" w:rsidRDefault="000B3AF4" w:rsidP="004105AC">
            <w:pPr>
              <w:pStyle w:val="Style13"/>
              <w:tabs>
                <w:tab w:val="clear" w:pos="567"/>
                <w:tab w:val="left" w:pos="2400"/>
              </w:tabs>
              <w:rPr>
                <w:color w:val="1F497D" w:themeColor="text2"/>
                <w:sz w:val="18"/>
                <w:szCs w:val="18"/>
              </w:rPr>
            </w:pPr>
            <w:r w:rsidRPr="00FB5D85">
              <w:t>Figure </w:t>
            </w:r>
            <w:r w:rsidR="005913F2" w:rsidRPr="00FB5D85">
              <w:fldChar w:fldCharType="begin"/>
            </w:r>
            <w:r>
              <w:instrText xml:space="preserve"> SEQ Figure \* ARABIC \* MERGEFORMAT </w:instrText>
            </w:r>
            <w:r w:rsidR="005913F2" w:rsidRPr="00FB5D85">
              <w:fldChar w:fldCharType="separate"/>
            </w:r>
            <w:r w:rsidR="00814E93">
              <w:t>4</w:t>
            </w:r>
            <w:r w:rsidR="005913F2" w:rsidRPr="00FB5D85">
              <w:fldChar w:fldCharType="end"/>
            </w:r>
            <w:r w:rsidRPr="00FB5D85">
              <w:tab/>
              <w:t>Figure </w:t>
            </w:r>
            <w:r w:rsidR="005913F2" w:rsidRPr="00FB5D85">
              <w:fldChar w:fldCharType="begin"/>
            </w:r>
            <w:r>
              <w:instrText xml:space="preserve"> SEQ Figure \* ARABIC \* MERGEFORMAT </w:instrText>
            </w:r>
            <w:r w:rsidR="005913F2" w:rsidRPr="00FB5D85">
              <w:fldChar w:fldCharType="separate"/>
            </w:r>
            <w:r w:rsidR="00814E93">
              <w:t>5</w:t>
            </w:r>
            <w:r w:rsidR="005913F2" w:rsidRPr="00FB5D85">
              <w:fldChar w:fldCharType="end"/>
            </w:r>
          </w:p>
          <w:p w14:paraId="22F728DF" w14:textId="77777777" w:rsidR="00B52B02" w:rsidRPr="00FB5D85" w:rsidRDefault="000B3AF4" w:rsidP="00AA16B2">
            <w:pPr>
              <w:spacing w:after="200" w:line="240" w:lineRule="auto"/>
              <w:rPr>
                <w:b/>
                <w:bCs/>
                <w:noProof/>
                <w:sz w:val="20"/>
              </w:rPr>
            </w:pPr>
            <w:r w:rsidRPr="00FB5D85">
              <w:rPr>
                <w:b/>
                <w:bCs/>
                <w:noProof/>
                <w:color w:val="000000" w:themeColor="text1"/>
                <w:sz w:val="20"/>
                <w:lang w:eastAsia="fr-FR"/>
              </w:rPr>
              <mc:AlternateContent>
                <mc:Choice Requires="wps">
                  <w:drawing>
                    <wp:anchor distT="45720" distB="45720" distL="114300" distR="114300" simplePos="0" relativeHeight="251789312" behindDoc="0" locked="0" layoutInCell="1" allowOverlap="1" wp14:anchorId="22F72BAE" wp14:editId="22F72BAF">
                      <wp:simplePos x="0" y="0"/>
                      <wp:positionH relativeFrom="column">
                        <wp:posOffset>1526742</wp:posOffset>
                      </wp:positionH>
                      <wp:positionV relativeFrom="paragraph">
                        <wp:posOffset>20320</wp:posOffset>
                      </wp:positionV>
                      <wp:extent cx="1199820" cy="1847469"/>
                      <wp:effectExtent l="0" t="0" r="635" b="3175"/>
                      <wp:wrapNone/>
                      <wp:docPr id="2099501678" name="Text Box 20995016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9820" cy="1847469"/>
                              </a:xfrm>
                              <a:prstGeom prst="rect">
                                <a:avLst/>
                              </a:prstGeom>
                              <a:solidFill>
                                <a:srgbClr val="FFFFFF"/>
                              </a:solidFill>
                              <a:ln w="9525">
                                <a:noFill/>
                                <a:miter lim="800000"/>
                                <a:headEnd/>
                                <a:tailEnd/>
                              </a:ln>
                            </wps:spPr>
                            <wps:txbx>
                              <w:txbxContent>
                                <w:p w14:paraId="22F72C63" w14:textId="77777777" w:rsidR="009203B6" w:rsidRDefault="000B3AF4" w:rsidP="001B79BA">
                                  <w:pPr>
                                    <w:tabs>
                                      <w:tab w:val="clear" w:pos="567"/>
                                      <w:tab w:val="left" w:pos="300"/>
                                    </w:tabs>
                                    <w:spacing w:line="240" w:lineRule="auto"/>
                                    <w:jc w:val="center"/>
                                    <w:rPr>
                                      <w:b/>
                                      <w:sz w:val="14"/>
                                    </w:rPr>
                                  </w:pPr>
                                  <w:r>
                                    <w:rPr>
                                      <w:b/>
                                      <w:bCs/>
                                      <w:sz w:val="14"/>
                                      <w:szCs w:val="14"/>
                                    </w:rPr>
                                    <w:t>Exposer la peau sur le site d’injection</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AE" id="Text Box 2099501678" o:spid="_x0000_s1093" type="#_x0000_t202" style="position:absolute;margin-left:120.2pt;margin-top:1.6pt;width:94.45pt;height:145.45pt;z-index:25178931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x6uSCQIAAO8DAAAOAAAAZHJzL2Uyb0RvYy54bWysU9tu2zAMfR+wfxD0vjgJ2jQx4hRdugwD&#10;um5A1w+QZTkWJosapcTOvn6U7KS7vBXzg0CZ5CF5eLS+7VvDjgq9Blvw2WTKmbISKm33BX/+tnu3&#10;5MwHYSthwKqCn5Tnt5u3b9ady9UcGjCVQkYg1uedK3gTgsuzzMtGtcJPwClLzhqwFYGuuM8qFB2h&#10;tyabT6eLrAOsHIJU3tPf+8HJNwm/rpUMX+raq8BMwam3kE5MZxnPbLMW+R6Fa7Qc2xCv6KIV2lLR&#10;C9S9CIIdUP8D1WqJ4KEOEwltBnWtpUoz0DSz6V/TPDXCqTQLkePdhSb//2Dl4/HJfUUW+vfQ0wLT&#10;EN49gPzumYVtI+xe3SFC1yhRUeFZpCzrnM/H1Ei1z30EKbvPUNGSxSFAAuprbCMrNCcjdFrA6UK6&#10;6gOTseRstVrOySXJN1te3VwtVqmGyM/pDn34qKBl0Sg40lYTvDg++BDbEfk5JFbzYHS108akC+7L&#10;rUF2FKSAXfpG9D/CjGVdwVfX8+uEbCHmJ3G0OpBCjW4LvpzGb9BMpOODrVJIENoMNnVi7MhPpGQg&#10;J/Rlz3RV8MVNTI58lVCdiDGEQZH0gshoAH9y1pEaC+5/HAQqzswnS6xH6Z4NPBvl2RBWUmrBA2eD&#10;uQ1J4ml+d0fb2OnE00vlsUdSVaJvfAFRtr/fU9TLO938AgAA//8DAFBLAwQUAAYACAAAACEAAaWG&#10;ud4AAAAJAQAADwAAAGRycy9kb3ducmV2LnhtbEyPwU7DMBBE70j8g7VI3KiTNEJNiFMVJBBHKEXq&#10;0Y2XOCJeh9hNQ7+e5QTH1RvNvK3Ws+vFhGPoPClIFwkIpMabjloFu7fHmxWIEDUZ3XtCBd8YYF1f&#10;XlS6NP5ErzhtYyu4hEKpFdgYh1LK0Fh0Oiz8gMTsw49ORz7HVppRn7jc9TJLklvpdEe8YPWADxab&#10;z+3RKSiep3fb3++9oZVNN/un89fL7qzU9dW8uQMRcY5/YfjVZ3Wo2engj2SC6BVkeZJzVMEyA8E8&#10;z4oliAODIk9B1pX8/0H9AwAA//8DAFBLAQItABQABgAIAAAAIQC2gziS/gAAAOEBAAATAAAAAAAA&#10;AAAAAAAAAAAAAABbQ29udGVudF9UeXBlc10ueG1sUEsBAi0AFAAGAAgAAAAhADj9If/WAAAAlAEA&#10;AAsAAAAAAAAAAAAAAAAALwEAAF9yZWxzLy5yZWxzUEsBAi0AFAAGAAgAAAAhANzHq5IJAgAA7wMA&#10;AA4AAAAAAAAAAAAAAAAALgIAAGRycy9lMm9Eb2MueG1sUEsBAi0AFAAGAAgAAAAhAAGlhrneAAAA&#10;CQEAAA8AAAAAAAAAAAAAAAAAYwQAAGRycy9kb3ducmV2LnhtbFBLBQYAAAAABAAEAPMAAABuBQAA&#10;AAA=&#10;" stroked="f">
                      <v:textbox style="mso-fit-shape-to-text:t" inset="0,0,0,0">
                        <w:txbxContent>
                          <w:p w14:paraId="22F72C63" w14:textId="77777777" w:rsidR="009203B6" w:rsidRDefault="000B3AF4" w:rsidP="001B79BA">
                            <w:pPr>
                              <w:tabs>
                                <w:tab w:val="clear" w:pos="567"/>
                                <w:tab w:val="left" w:pos="300"/>
                              </w:tabs>
                              <w:spacing w:line="240" w:lineRule="auto"/>
                              <w:jc w:val="center"/>
                              <w:rPr>
                                <w:b/>
                                <w:sz w:val="14"/>
                              </w:rPr>
                            </w:pPr>
                            <w:r>
                              <w:rPr>
                                <w:b/>
                                <w:bCs/>
                                <w:sz w:val="14"/>
                                <w:szCs w:val="14"/>
                              </w:rPr>
                              <w:t>Exposer la peau sur le site d’injection</w:t>
                            </w:r>
                          </w:p>
                        </w:txbxContent>
                      </v:textbox>
                    </v:shape>
                  </w:pict>
                </mc:Fallback>
              </mc:AlternateContent>
            </w:r>
            <w:r w:rsidRPr="00FB5D85">
              <w:rPr>
                <w:b/>
                <w:bCs/>
                <w:noProof/>
                <w:color w:val="000000" w:themeColor="text1"/>
                <w:sz w:val="20"/>
                <w:lang w:eastAsia="fr-FR"/>
              </w:rPr>
              <mc:AlternateContent>
                <mc:Choice Requires="wps">
                  <w:drawing>
                    <wp:anchor distT="45720" distB="45720" distL="114300" distR="114300" simplePos="0" relativeHeight="251787264" behindDoc="0" locked="0" layoutInCell="1" allowOverlap="1" wp14:anchorId="22F72BB0" wp14:editId="22F72BB1">
                      <wp:simplePos x="0" y="0"/>
                      <wp:positionH relativeFrom="column">
                        <wp:posOffset>693379</wp:posOffset>
                      </wp:positionH>
                      <wp:positionV relativeFrom="paragraph">
                        <wp:posOffset>21469</wp:posOffset>
                      </wp:positionV>
                      <wp:extent cx="465455" cy="1847469"/>
                      <wp:effectExtent l="0" t="0" r="0" b="3175"/>
                      <wp:wrapNone/>
                      <wp:docPr id="2099501677" name="Text Box 20995016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22F72C64" w14:textId="77777777" w:rsidR="009203B6" w:rsidRDefault="000B3AF4" w:rsidP="001B79BA">
                                  <w:pPr>
                                    <w:tabs>
                                      <w:tab w:val="clear" w:pos="567"/>
                                      <w:tab w:val="left" w:pos="300"/>
                                    </w:tabs>
                                    <w:spacing w:line="240" w:lineRule="auto"/>
                                    <w:jc w:val="center"/>
                                    <w:rPr>
                                      <w:b/>
                                      <w:sz w:val="14"/>
                                    </w:rPr>
                                  </w:pPr>
                                  <w:r>
                                    <w:rPr>
                                      <w:b/>
                                      <w:bCs/>
                                      <w:sz w:val="14"/>
                                      <w:szCs w:val="14"/>
                                    </w:rPr>
                                    <w:t>Vue de derrière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B0" id="Text Box 2099501677" o:spid="_x0000_s1094" type="#_x0000_t202" style="position:absolute;margin-left:54.6pt;margin-top:1.7pt;width:36.65pt;height:145.45pt;z-index:25178726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Z37ECgIAAO4DAAAOAAAAZHJzL2Uyb0RvYy54bWysU9tu2zAMfR+wfxD0vjgJkiw14hRdugwD&#10;ugvQ9QNkWY6FyaJGKbGzrx8lO+m2vg3Tg0BJ5CF5eLS57VvDTgq9Blvw2WTKmbISKm0PBX/6tn+z&#10;5swHYSthwKqCn5Xnt9vXrzady9UcGjCVQkYg1uedK3gTgsuzzMtGtcJPwClLjzVgKwId8ZBVKDpC&#10;b002n05XWQdYOQSpvKfb++GRbxN+XSsZvtS1V4GZglNtIe2Y9jLu2XYj8gMK12g5liH+oYpWaEtJ&#10;r1D3Igh2RP0CqtUSwUMdJhLaDOpaS5V6oG5m07+6eWyEU6kXIse7K03+/8HKz6dH9xVZ6N9BTwNM&#10;TXj3APK7ZxZ2jbAHdYcIXaNERYlnkbKscz4fQyPVPvcRpOw+QUVDFscACaivsY2sUJ+M0GkA5yvp&#10;qg9M0uVitVwsl5xJepqtF28Xq5uUQuSXaIc+fFDQsmgUHGmoCV2cHnyI1Yj84hKTeTC62mtj0gEP&#10;5c4gOwkSwD6tEf0PN2NZV/Cb5XyZkC3E+KSNVgcSqNFtwdfTuAbJRDbe2yq5BKHNYFMlxo70REYG&#10;bkJf9kxXBV+tY3Ckq4TqTIQhDIKkD0RGA/iTs47EWHD/4yhQcWY+WiI9Kvdi4MUoL4awkkILHjgb&#10;zF1ICk/9uzsaxl4nnp4zjzWSqBJ94weIqv39nLyev+n2FwAAAP//AwBQSwMEFAAGAAgAAAAhADFz&#10;C97fAAAACQEAAA8AAABkcnMvZG93bnJldi54bWxMj8FOwzAQRO9I/QdrK3GjTtOCkhCnapFAHKEU&#10;qUc3XuIIe53Gbhr69bgnOI5mNPOmXI3WsAF73zoSMJ8lwJBqp1pqBOw+nu8yYD5IUtI4QgE/6GFV&#10;TW5KWSh3pncctqFhsYR8IQXoELqCc19rtNLPXIcUvS/XWxmi7BuuenmO5dbwNEkeuJUtxQUtO3zS&#10;WH9vT1ZA/jp8arPZO0WZnq/3L5fj2+4ixO10XD8CCziGvzBc8SM6VJHp4E6kPDNRJ3kaowIWS2BX&#10;P0vvgR0EpPlyAbwq+f8H1S8AAAD//wMAUEsBAi0AFAAGAAgAAAAhALaDOJL+AAAA4QEAABMAAAAA&#10;AAAAAAAAAAAAAAAAAFtDb250ZW50X1R5cGVzXS54bWxQSwECLQAUAAYACAAAACEAOP0h/9YAAACU&#10;AQAACwAAAAAAAAAAAAAAAAAvAQAAX3JlbHMvLnJlbHNQSwECLQAUAAYACAAAACEA8md+xAoCAADu&#10;AwAADgAAAAAAAAAAAAAAAAAuAgAAZHJzL2Uyb0RvYy54bWxQSwECLQAUAAYACAAAACEAMXML3t8A&#10;AAAJAQAADwAAAAAAAAAAAAAAAABkBAAAZHJzL2Rvd25yZXYueG1sUEsFBgAAAAAEAAQA8wAAAHAF&#10;AAAAAA==&#10;" stroked="f">
                      <v:textbox style="mso-fit-shape-to-text:t" inset="0,0,0,0">
                        <w:txbxContent>
                          <w:p w14:paraId="22F72C64" w14:textId="77777777" w:rsidR="009203B6" w:rsidRDefault="000B3AF4" w:rsidP="001B79BA">
                            <w:pPr>
                              <w:tabs>
                                <w:tab w:val="clear" w:pos="567"/>
                                <w:tab w:val="left" w:pos="300"/>
                              </w:tabs>
                              <w:spacing w:line="240" w:lineRule="auto"/>
                              <w:jc w:val="center"/>
                              <w:rPr>
                                <w:b/>
                                <w:sz w:val="14"/>
                              </w:rPr>
                            </w:pPr>
                            <w:r>
                              <w:rPr>
                                <w:b/>
                                <w:bCs/>
                                <w:sz w:val="14"/>
                                <w:szCs w:val="14"/>
                              </w:rPr>
                              <w:t>Vue de derrière</w:t>
                            </w:r>
                          </w:p>
                        </w:txbxContent>
                      </v:textbox>
                    </v:shape>
                  </w:pict>
                </mc:Fallback>
              </mc:AlternateContent>
            </w:r>
            <w:r w:rsidRPr="00FB5D85">
              <w:rPr>
                <w:b/>
                <w:bCs/>
                <w:noProof/>
                <w:color w:val="000000" w:themeColor="text1"/>
                <w:sz w:val="20"/>
                <w:lang w:eastAsia="fr-FR"/>
              </w:rPr>
              <mc:AlternateContent>
                <mc:Choice Requires="wps">
                  <w:drawing>
                    <wp:anchor distT="45720" distB="45720" distL="114300" distR="114300" simplePos="0" relativeHeight="251785216" behindDoc="0" locked="0" layoutInCell="1" allowOverlap="1" wp14:anchorId="22F72BB2" wp14:editId="22F72BB3">
                      <wp:simplePos x="0" y="0"/>
                      <wp:positionH relativeFrom="column">
                        <wp:posOffset>122837</wp:posOffset>
                      </wp:positionH>
                      <wp:positionV relativeFrom="paragraph">
                        <wp:posOffset>21197</wp:posOffset>
                      </wp:positionV>
                      <wp:extent cx="465455" cy="1847469"/>
                      <wp:effectExtent l="0" t="0" r="0" b="3175"/>
                      <wp:wrapNone/>
                      <wp:docPr id="200" name="Text Box 2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22F72C65" w14:textId="77777777" w:rsidR="009203B6" w:rsidRDefault="000B3AF4" w:rsidP="001B79BA">
                                  <w:pPr>
                                    <w:tabs>
                                      <w:tab w:val="clear" w:pos="567"/>
                                      <w:tab w:val="left" w:pos="300"/>
                                    </w:tabs>
                                    <w:spacing w:line="240" w:lineRule="auto"/>
                                    <w:jc w:val="center"/>
                                    <w:rPr>
                                      <w:b/>
                                      <w:sz w:val="14"/>
                                    </w:rPr>
                                  </w:pPr>
                                  <w:r>
                                    <w:rPr>
                                      <w:b/>
                                      <w:bCs/>
                                      <w:sz w:val="14"/>
                                      <w:szCs w:val="14"/>
                                    </w:rPr>
                                    <w:t>Vue de devant</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B2" id="Text Box 200" o:spid="_x0000_s1095" type="#_x0000_t202" style="position:absolute;margin-left:9.65pt;margin-top:1.65pt;width:36.65pt;height:145.45pt;z-index:25178521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c4bCAIAAO4DAAAOAAAAZHJzL2Uyb0RvYy54bWysU9tu2zAMfR+wfxD0vjgJkiw14hRdugwD&#10;ugvQ9QNkWY6FyaJGKbGzrx8lO+m2vg3Tg0BJ5CF5eLS57VvDTgq9Blvw2WTKmbISKm0PBX/6tn+z&#10;5swHYSthwKqCn5Xnt9vXrzady9UcGjCVQkYg1uedK3gTgsuzzMtGtcJPwClLjzVgKwId8ZBVKDpC&#10;b002n05XWQdYOQSpvKfb++GRbxN+XSsZvtS1V4GZglNtIe2Y9jLu2XYj8gMK12g5liH+oYpWaEtJ&#10;r1D3Igh2RP0CqtUSwUMdJhLaDOpaS5V6oG5m07+6eWyEU6kXIse7K03+/8HKz6dH9xVZ6N9BTwNM&#10;TXj3APK7ZxZ2jbAHdYcIXaNERYlnkbKscz4fQyPVPvcRpOw+QUVDFscACaivsY2sUJ+M0GkA5yvp&#10;qg9M0uVitVwsl5xJepqtF28Xq5uUQuSXaIc+fFDQsmgUHGmoCV2cHnyI1Yj84hKTeTC62mtj0gEP&#10;5c4gOwkSwD6tEf0PN2NZV/Cb5XyZkC3E+KSNVgcSqNFtwdfTuAbJRDbe2yq5BKHNYFMlxo70REYG&#10;bkJf9kxXBR86i3SVUJ2JMIRBkPSByGgAf3LWkRgL7n8cBSrOzEdLpEflXgy8GOXFEFZSaMEDZ4O5&#10;C0nhqX93R8PY68TTc+axRhJVom/8AFG1v5+T1/M33f4CAAD//wMAUEsDBBQABgAIAAAAIQBIKvZ5&#10;3AAAAAcBAAAPAAAAZHJzL2Rvd25yZXYueG1sTI7BTsMwEETvSPyDtUjcqNMUVU2IUxUkEEcoRerR&#10;jZc4wl6H2E1Dv57lBKfRaEYzr1pP3okRh9gFUjCfZSCQmmA6ahXs3h5vViBi0mS0C4QKvjHCur68&#10;qHRpwolecdymVvAIxVIrsCn1pZSxseh1nIUeibOPMHid2A6tNIM+8bh3Ms+ypfS6I36wuscHi83n&#10;9ugVFM/ju3X3+2BoZeeb/dP562V3Vur6atrcgUg4pb8y/OIzOtTMdAhHMlE49sWCmwoWLBwX+RLE&#10;QUFe3OYg60r+569/AAAA//8DAFBLAQItABQABgAIAAAAIQC2gziS/gAAAOEBAAATAAAAAAAAAAAA&#10;AAAAAAAAAABbQ29udGVudF9UeXBlc10ueG1sUEsBAi0AFAAGAAgAAAAhADj9If/WAAAAlAEAAAsA&#10;AAAAAAAAAAAAAAAALwEAAF9yZWxzLy5yZWxzUEsBAi0AFAAGAAgAAAAhAI7xzhsIAgAA7gMAAA4A&#10;AAAAAAAAAAAAAAAALgIAAGRycy9lMm9Eb2MueG1sUEsBAi0AFAAGAAgAAAAhAEgq9nncAAAABwEA&#10;AA8AAAAAAAAAAAAAAAAAYgQAAGRycy9kb3ducmV2LnhtbFBLBQYAAAAABAAEAPMAAABrBQAAAAA=&#10;" stroked="f">
                      <v:textbox style="mso-fit-shape-to-text:t" inset="0,0,0,0">
                        <w:txbxContent>
                          <w:p w14:paraId="22F72C65" w14:textId="77777777" w:rsidR="009203B6" w:rsidRDefault="000B3AF4" w:rsidP="001B79BA">
                            <w:pPr>
                              <w:tabs>
                                <w:tab w:val="clear" w:pos="567"/>
                                <w:tab w:val="left" w:pos="300"/>
                              </w:tabs>
                              <w:spacing w:line="240" w:lineRule="auto"/>
                              <w:jc w:val="center"/>
                              <w:rPr>
                                <w:b/>
                                <w:sz w:val="14"/>
                              </w:rPr>
                            </w:pPr>
                            <w:r>
                              <w:rPr>
                                <w:b/>
                                <w:bCs/>
                                <w:sz w:val="14"/>
                                <w:szCs w:val="14"/>
                              </w:rPr>
                              <w:t>Vue de devant</w:t>
                            </w:r>
                          </w:p>
                        </w:txbxContent>
                      </v:textbox>
                    </v:shape>
                  </w:pict>
                </mc:Fallback>
              </mc:AlternateContent>
            </w:r>
            <w:r w:rsidRPr="00FB5D85">
              <w:rPr>
                <w:i/>
                <w:iCs/>
                <w:noProof/>
                <w:color w:val="1F497D" w:themeColor="text2"/>
                <w:sz w:val="18"/>
                <w:szCs w:val="18"/>
                <w:lang w:eastAsia="fr-FR"/>
              </w:rPr>
              <w:drawing>
                <wp:inline distT="0" distB="0" distL="0" distR="0" wp14:anchorId="22F72BB4" wp14:editId="78619881">
                  <wp:extent cx="2806700" cy="881929"/>
                  <wp:effectExtent l="0" t="0" r="0" b="0"/>
                  <wp:docPr id="13"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0286930" name="Picture 25"/>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2827287" cy="888398"/>
                          </a:xfrm>
                          <a:prstGeom prst="rect">
                            <a:avLst/>
                          </a:prstGeom>
                          <a:ln>
                            <a:noFill/>
                          </a:ln>
                          <a:extLst>
                            <a:ext uri="{53640926-AAD7-44D8-BBD7-CCE9431645EC}">
                              <a14:shadowObscured xmlns:a14="http://schemas.microsoft.com/office/drawing/2010/main"/>
                            </a:ext>
                          </a:extLst>
                        </pic:spPr>
                      </pic:pic>
                    </a:graphicData>
                  </a:graphic>
                </wp:inline>
              </w:drawing>
            </w:r>
          </w:p>
        </w:tc>
      </w:tr>
      <w:tr w:rsidR="003E6B20" w14:paraId="22F728EF" w14:textId="77777777" w:rsidTr="001B79BA">
        <w:trPr>
          <w:cantSplit/>
        </w:trPr>
        <w:tc>
          <w:tcPr>
            <w:tcW w:w="4530" w:type="dxa"/>
            <w:tcBorders>
              <w:top w:val="single" w:sz="4" w:space="0" w:color="auto"/>
              <w:bottom w:val="single" w:sz="4" w:space="0" w:color="auto"/>
            </w:tcBorders>
          </w:tcPr>
          <w:p w14:paraId="22F728E1" w14:textId="77777777" w:rsidR="00B52B02" w:rsidRPr="00FB5D85" w:rsidRDefault="00B52B02" w:rsidP="009258E0">
            <w:pPr>
              <w:spacing w:line="240" w:lineRule="auto"/>
              <w:rPr>
                <w:noProof/>
                <w:szCs w:val="22"/>
              </w:rPr>
            </w:pPr>
          </w:p>
          <w:p w14:paraId="22F728E2" w14:textId="77777777" w:rsidR="00B52B02" w:rsidRPr="00FB5D85" w:rsidRDefault="000B3AF4" w:rsidP="009258E0">
            <w:pPr>
              <w:spacing w:line="240" w:lineRule="auto"/>
              <w:rPr>
                <w:noProof/>
                <w:szCs w:val="22"/>
              </w:rPr>
            </w:pPr>
            <w:r w:rsidRPr="00FB5D85">
              <w:t>Appuyez et maintenez le dispositif à la verticale contre le site d’injection. Attendez d’entendre un</w:t>
            </w:r>
            <w:proofErr w:type="gramStart"/>
            <w:r w:rsidRPr="00FB5D85">
              <w:t xml:space="preserve"> «clic</w:t>
            </w:r>
            <w:proofErr w:type="gramEnd"/>
            <w:r w:rsidRPr="00FB5D85">
              <w:t>».</w:t>
            </w:r>
          </w:p>
          <w:p w14:paraId="22F728E3" w14:textId="77777777" w:rsidR="00B52B02" w:rsidRPr="00FB5D85" w:rsidRDefault="00B52B02" w:rsidP="009258E0">
            <w:pPr>
              <w:spacing w:line="240" w:lineRule="auto"/>
              <w:rPr>
                <w:noProof/>
                <w:szCs w:val="22"/>
              </w:rPr>
            </w:pPr>
          </w:p>
          <w:p w14:paraId="22F728E4" w14:textId="77777777" w:rsidR="00B52B02" w:rsidRPr="00FB5D85" w:rsidRDefault="000B3AF4" w:rsidP="009258E0">
            <w:pPr>
              <w:spacing w:line="240" w:lineRule="auto"/>
              <w:rPr>
                <w:noProof/>
                <w:szCs w:val="22"/>
              </w:rPr>
            </w:pPr>
            <w:r w:rsidRPr="00FB5D85">
              <w:t>Gardez le dispositif appuyé et comptez lentement jusqu’à 5 (voir figure 6).</w:t>
            </w:r>
          </w:p>
          <w:p w14:paraId="22F728E5" w14:textId="77777777" w:rsidR="00B52B02" w:rsidRPr="00FB5D85" w:rsidRDefault="00B52B02" w:rsidP="009258E0">
            <w:pPr>
              <w:spacing w:line="240" w:lineRule="auto"/>
              <w:rPr>
                <w:noProof/>
                <w:szCs w:val="22"/>
              </w:rPr>
            </w:pPr>
          </w:p>
          <w:p w14:paraId="22F728E6" w14:textId="77777777" w:rsidR="00B52B02" w:rsidRPr="00FB5D85" w:rsidRDefault="000B3AF4" w:rsidP="009258E0">
            <w:pPr>
              <w:spacing w:line="240" w:lineRule="auto"/>
              <w:rPr>
                <w:noProof/>
                <w:szCs w:val="22"/>
              </w:rPr>
            </w:pPr>
            <w:r w:rsidRPr="00FB5D85">
              <w:t>Lorsque l’injection sera terminée, la fenêtre de contrôle deviendra rouge (voir figure 7).</w:t>
            </w:r>
          </w:p>
          <w:p w14:paraId="22F728E7" w14:textId="77777777" w:rsidR="00B52B02" w:rsidRPr="00FB5D85" w:rsidRDefault="00B52B02" w:rsidP="009258E0">
            <w:pPr>
              <w:spacing w:line="240" w:lineRule="auto"/>
              <w:rPr>
                <w:noProof/>
                <w:szCs w:val="22"/>
              </w:rPr>
            </w:pPr>
          </w:p>
          <w:p w14:paraId="22F728E8" w14:textId="77777777" w:rsidR="00B52B02" w:rsidRPr="00FB5D85" w:rsidRDefault="000B3AF4" w:rsidP="009258E0">
            <w:pPr>
              <w:spacing w:line="240" w:lineRule="auto"/>
              <w:rPr>
                <w:b/>
                <w:bCs/>
                <w:noProof/>
                <w:szCs w:val="22"/>
              </w:rPr>
            </w:pPr>
            <w:proofErr w:type="gramStart"/>
            <w:r w:rsidRPr="00FB5D85">
              <w:rPr>
                <w:b/>
                <w:bCs/>
                <w:szCs w:val="22"/>
              </w:rPr>
              <w:t>Important:</w:t>
            </w:r>
            <w:proofErr w:type="gramEnd"/>
          </w:p>
          <w:p w14:paraId="22F728E9" w14:textId="77777777" w:rsidR="00B52B02" w:rsidRPr="00FB5D85" w:rsidRDefault="000B3AF4" w:rsidP="009258E0">
            <w:pPr>
              <w:spacing w:line="240" w:lineRule="auto"/>
              <w:rPr>
                <w:noProof/>
                <w:szCs w:val="22"/>
              </w:rPr>
            </w:pPr>
            <w:r w:rsidRPr="00FB5D85">
              <w:t>Ne relevez pas le dispositif avant que l’injection ne soit terminée.</w:t>
            </w:r>
          </w:p>
          <w:p w14:paraId="22F728EA" w14:textId="77777777" w:rsidR="00B52B02" w:rsidRPr="00FB5D85" w:rsidRDefault="00B52B02" w:rsidP="009258E0">
            <w:pPr>
              <w:spacing w:line="240" w:lineRule="auto"/>
              <w:rPr>
                <w:noProof/>
                <w:szCs w:val="22"/>
              </w:rPr>
            </w:pPr>
          </w:p>
        </w:tc>
        <w:tc>
          <w:tcPr>
            <w:tcW w:w="4531" w:type="dxa"/>
            <w:tcBorders>
              <w:top w:val="single" w:sz="4" w:space="0" w:color="auto"/>
              <w:bottom w:val="single" w:sz="4" w:space="0" w:color="auto"/>
            </w:tcBorders>
          </w:tcPr>
          <w:p w14:paraId="22F728EB" w14:textId="77777777" w:rsidR="00B52B02" w:rsidRPr="00FB5D85" w:rsidRDefault="00B52B02" w:rsidP="009258E0">
            <w:pPr>
              <w:spacing w:after="200" w:line="240" w:lineRule="auto"/>
              <w:rPr>
                <w:b/>
                <w:bCs/>
                <w:noProof/>
                <w:sz w:val="20"/>
              </w:rPr>
            </w:pPr>
          </w:p>
          <w:p w14:paraId="22F728EC" w14:textId="7B8418C4" w:rsidR="00AA16B2" w:rsidRPr="00FB5D85" w:rsidRDefault="000B3AF4" w:rsidP="004105AC">
            <w:pPr>
              <w:pStyle w:val="Style13"/>
              <w:tabs>
                <w:tab w:val="clear" w:pos="567"/>
                <w:tab w:val="left" w:pos="2258"/>
              </w:tabs>
            </w:pPr>
            <w:r w:rsidRPr="00FB5D85">
              <w:t>Figure </w:t>
            </w:r>
            <w:r w:rsidR="005913F2" w:rsidRPr="00FB5D85">
              <w:fldChar w:fldCharType="begin"/>
            </w:r>
            <w:r>
              <w:instrText xml:space="preserve"> SEQ Figure \* ARABIC \* MERGEFORMAT </w:instrText>
            </w:r>
            <w:r w:rsidR="005913F2" w:rsidRPr="00FB5D85">
              <w:fldChar w:fldCharType="separate"/>
            </w:r>
            <w:r w:rsidR="00814E93">
              <w:t>6</w:t>
            </w:r>
            <w:r w:rsidR="005913F2" w:rsidRPr="00FB5D85">
              <w:fldChar w:fldCharType="end"/>
            </w:r>
            <w:r w:rsidRPr="00FB5D85">
              <w:rPr>
                <w:lang w:eastAsia="en-GB"/>
              </w:rPr>
              <w:tab/>
            </w:r>
            <w:r w:rsidRPr="00FB5D85">
              <w:t>Figure </w:t>
            </w:r>
            <w:r w:rsidR="005913F2" w:rsidRPr="00FB5D85">
              <w:fldChar w:fldCharType="begin"/>
            </w:r>
            <w:r>
              <w:instrText xml:space="preserve"> SEQ Figure \* ARABIC \* MERGEFORMAT </w:instrText>
            </w:r>
            <w:r w:rsidR="005913F2" w:rsidRPr="00FB5D85">
              <w:fldChar w:fldCharType="separate"/>
            </w:r>
            <w:r w:rsidR="00814E93">
              <w:t>7</w:t>
            </w:r>
            <w:r w:rsidR="005913F2" w:rsidRPr="00FB5D85">
              <w:fldChar w:fldCharType="end"/>
            </w:r>
          </w:p>
          <w:p w14:paraId="22F728ED" w14:textId="77777777" w:rsidR="00AA16B2" w:rsidRPr="00FB5D85" w:rsidRDefault="000B3AF4" w:rsidP="00AA16B2">
            <w:pPr>
              <w:spacing w:line="240" w:lineRule="auto"/>
              <w:jc w:val="center"/>
              <w:rPr>
                <w:noProof/>
                <w:szCs w:val="22"/>
              </w:rPr>
            </w:pPr>
            <w:r w:rsidRPr="00FB5D85">
              <w:rPr>
                <w:noProof/>
                <w:color w:val="000000" w:themeColor="text1"/>
                <w:szCs w:val="22"/>
                <w:lang w:eastAsia="fr-FR"/>
              </w:rPr>
              <mc:AlternateContent>
                <mc:Choice Requires="wps">
                  <w:drawing>
                    <wp:anchor distT="45720" distB="45720" distL="114300" distR="114300" simplePos="0" relativeHeight="251793408" behindDoc="0" locked="0" layoutInCell="1" allowOverlap="1" wp14:anchorId="22F72BB6" wp14:editId="22F72BB7">
                      <wp:simplePos x="0" y="0"/>
                      <wp:positionH relativeFrom="column">
                        <wp:posOffset>681355</wp:posOffset>
                      </wp:positionH>
                      <wp:positionV relativeFrom="paragraph">
                        <wp:posOffset>8255</wp:posOffset>
                      </wp:positionV>
                      <wp:extent cx="633730" cy="1845564"/>
                      <wp:effectExtent l="0" t="0" r="0" b="5080"/>
                      <wp:wrapNone/>
                      <wp:docPr id="2099501679" name="Text Box 20995016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3730" cy="1845564"/>
                              </a:xfrm>
                              <a:prstGeom prst="rect">
                                <a:avLst/>
                              </a:prstGeom>
                              <a:solidFill>
                                <a:srgbClr val="FFFFFF"/>
                              </a:solidFill>
                              <a:ln w="9525">
                                <a:noFill/>
                                <a:miter lim="800000"/>
                                <a:headEnd/>
                                <a:tailEnd/>
                              </a:ln>
                            </wps:spPr>
                            <wps:txbx>
                              <w:txbxContent>
                                <w:p w14:paraId="22F72C66" w14:textId="77777777" w:rsidR="009203B6" w:rsidRPr="00A01770" w:rsidRDefault="000B3AF4" w:rsidP="001B79BA">
                                  <w:pPr>
                                    <w:tabs>
                                      <w:tab w:val="clear" w:pos="567"/>
                                      <w:tab w:val="left" w:pos="300"/>
                                    </w:tabs>
                                    <w:spacing w:line="240" w:lineRule="auto"/>
                                    <w:jc w:val="center"/>
                                    <w:rPr>
                                      <w:b/>
                                      <w:color w:val="FF0000"/>
                                      <w:sz w:val="16"/>
                                    </w:rPr>
                                  </w:pPr>
                                  <w:r>
                                    <w:rPr>
                                      <w:b/>
                                      <w:bCs/>
                                      <w:color w:val="FF0000"/>
                                      <w:sz w:val="16"/>
                                      <w:szCs w:val="16"/>
                                    </w:rPr>
                                    <w:t>Maintenir appuyé pendant 5 secondes.</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B6" id="Text Box 2099501679" o:spid="_x0000_s1096" type="#_x0000_t202" style="position:absolute;left:0;text-align:left;margin-left:53.65pt;margin-top:.65pt;width:49.9pt;height:145.3pt;z-index:25179340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2uPCAIAAO4DAAAOAAAAZHJzL2Uyb0RvYy54bWysU9uO2yAQfa/Uf0C8N85lk02tOKtttqkq&#10;bS/Sth+AMY5RMUMHEjv9+g7YyfbyVpUHNDDMmZkzh81d3xp2Uug12ILPJlPOlJVQaXso+Ncv+1dr&#10;znwQthIGrCr4WXl+t335YtO5XM2hAVMpZARifd65gjchuDzLvGxUK/wEnLLkrAFbEeiIh6xC0RF6&#10;a7L5dLrKOsDKIUjlPd0+DE6+Tfh1rWT4VNdeBWYKTrWFtGPay7hn243IDyhco+VYhviHKlqhLSW9&#10;Qj2IINgR9V9QrZYIHuowkdBmUNdaqtQDdTOb/tHNUyOcSr0QOd5dafL/D1Z+PD25z8hC/wZ6GmBq&#10;wrtHkN88s7BrhD2oe0ToGiUqSjyLlGWd8/kYGqn2uY8gZfcBKhqyOAZIQH2NbWSF+mSETgM4X0lX&#10;fWCSLleLxe2CPJJcs/XNcrm6SSlEfol26MM7BS2LRsGRhprQxenRh1iNyC9PYjIPRld7bUw64KHc&#10;GWQnQQLYpzWi//bMWNYV/PVyvkzIFmJ80karAwnU6Lbg62lcg2QiG29tlZ4Eoc1gUyXGjvRERgZu&#10;Ql/2TFcFv03Bka4SqjMRhjAIkj4QGQ3gD846EmPB/fejQMWZeW+J9Kjci4EXo7wYwkoKLXjgbDB3&#10;ISk89e/uaRh7nXh6zjzWSKJK9I0fIKr213N69fxNtz8BAAD//wMAUEsDBBQABgAIAAAAIQAc0H4s&#10;3AAAAAkBAAAPAAAAZHJzL2Rvd25yZXYueG1sTE9BTsMwELwj8QdrkbhRO0WiTYhTFSQQRyhF6tGN&#10;lzgiXofYTUNfz3Iqp53RjGZnytXkOzHiENtAGrKZAoFUB9tSo2H7/nSzBBGTIWu6QKjhByOsqsuL&#10;0hQ2HOkNx01qBIdQLIwGl1JfSBlrh97EWeiRWPsMgzeJ6dBIO5gjh/tOzpW6k960xB+c6fHRYf21&#10;OXgN+cv44bqHXbC0dNl693z6ft2etL6+mtb3IBJO6WyGv/pcHSrutA8HslF0zNXilq0M+LA+V4sM&#10;xJ5BnuUgq1L+X1D9AgAA//8DAFBLAQItABQABgAIAAAAIQC2gziS/gAAAOEBAAATAAAAAAAAAAAA&#10;AAAAAAAAAABbQ29udGVudF9UeXBlc10ueG1sUEsBAi0AFAAGAAgAAAAhADj9If/WAAAAlAEAAAsA&#10;AAAAAAAAAAAAAAAALwEAAF9yZWxzLy5yZWxzUEsBAi0AFAAGAAgAAAAhAKv/a48IAgAA7gMAAA4A&#10;AAAAAAAAAAAAAAAALgIAAGRycy9lMm9Eb2MueG1sUEsBAi0AFAAGAAgAAAAhABzQfizcAAAACQEA&#10;AA8AAAAAAAAAAAAAAAAAYgQAAGRycy9kb3ducmV2LnhtbFBLBQYAAAAABAAEAPMAAABrBQAAAAA=&#10;" stroked="f">
                      <v:textbox style="mso-fit-shape-to-text:t" inset="0,0,0,0">
                        <w:txbxContent>
                          <w:p w14:paraId="22F72C66" w14:textId="77777777" w:rsidR="009203B6" w:rsidRPr="00A01770" w:rsidRDefault="000B3AF4" w:rsidP="001B79BA">
                            <w:pPr>
                              <w:tabs>
                                <w:tab w:val="clear" w:pos="567"/>
                                <w:tab w:val="left" w:pos="300"/>
                              </w:tabs>
                              <w:spacing w:line="240" w:lineRule="auto"/>
                              <w:jc w:val="center"/>
                              <w:rPr>
                                <w:b/>
                                <w:color w:val="FF0000"/>
                                <w:sz w:val="16"/>
                              </w:rPr>
                            </w:pPr>
                            <w:r>
                              <w:rPr>
                                <w:b/>
                                <w:bCs/>
                                <w:color w:val="FF0000"/>
                                <w:sz w:val="16"/>
                                <w:szCs w:val="16"/>
                              </w:rPr>
                              <w:t>Maintenir appuyé pendant 5 secondes.</w:t>
                            </w:r>
                          </w:p>
                        </w:txbxContent>
                      </v:textbox>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795456" behindDoc="0" locked="0" layoutInCell="1" allowOverlap="1" wp14:anchorId="22F72BB8" wp14:editId="22F72BB9">
                      <wp:simplePos x="0" y="0"/>
                      <wp:positionH relativeFrom="column">
                        <wp:posOffset>416777</wp:posOffset>
                      </wp:positionH>
                      <wp:positionV relativeFrom="paragraph">
                        <wp:posOffset>600578</wp:posOffset>
                      </wp:positionV>
                      <wp:extent cx="348018" cy="179709"/>
                      <wp:effectExtent l="0" t="0" r="0" b="5080"/>
                      <wp:wrapNone/>
                      <wp:docPr id="204" name="Text Box 20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8018" cy="179709"/>
                              </a:xfrm>
                              <a:prstGeom prst="rect">
                                <a:avLst/>
                              </a:prstGeom>
                              <a:solidFill>
                                <a:srgbClr val="FFFFFF"/>
                              </a:solidFill>
                              <a:ln w="9525">
                                <a:noFill/>
                                <a:miter lim="800000"/>
                                <a:headEnd/>
                                <a:tailEnd/>
                              </a:ln>
                            </wps:spPr>
                            <wps:txbx>
                              <w:txbxContent>
                                <w:p w14:paraId="22F72C67" w14:textId="77777777" w:rsidR="009203B6" w:rsidRDefault="000B3AF4" w:rsidP="001B79BA">
                                  <w:pPr>
                                    <w:tabs>
                                      <w:tab w:val="clear" w:pos="567"/>
                                      <w:tab w:val="left" w:pos="300"/>
                                    </w:tabs>
                                    <w:rPr>
                                      <w:sz w:val="12"/>
                                    </w:rPr>
                                  </w:pPr>
                                  <w:r>
                                    <w:rPr>
                                      <w:b/>
                                      <w:bCs/>
                                      <w:sz w:val="16"/>
                                      <w:szCs w:val="14"/>
                                    </w:rPr>
                                    <w:t>«Clic»</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22F72BB8" id="Text Box 204" o:spid="_x0000_s1097" type="#_x0000_t202" style="position:absolute;left:0;text-align:left;margin-left:32.8pt;margin-top:47.3pt;width:27.4pt;height:14.15pt;z-index:2517954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hOGOBwIAAO0DAAAOAAAAZHJzL2Uyb0RvYy54bWysU9uO0zAQfUfiHyy/06SFpW3UdLV0KUJa&#10;LtLCBziO01g4HjN2m5SvZ+ykXS5vCD9YY3vmzMyZ483t0Bl2Uug12JLPZzlnykqotT2U/OuX/YsV&#10;Zz4IWwsDVpX8rDy/3T5/tuldoRbQgqkVMgKxvuhdydsQXJFlXraqE34GTll6bAA7EeiIh6xG0RN6&#10;Z7JFnr/OesDaIUjlPd3ej498m/CbRsnwqWm8CsyUnGoLace0V3HPthtRHFC4VsupDPEPVXRCW0p6&#10;hboXQbAj6r+gOi0RPDRhJqHLoGm0VKkH6mae/9HNYyucSr0QOd5dafL/D1Z+PD26z8jC8AYGGmBq&#10;wrsHkN88s7BrhT2oO0ToWyVqSjyPlGW988UUGqn2hY8gVf8BahqyOAZIQEODXWSF+mSETgM4X0lX&#10;Q2CSLl++WuVzUomkp/lyvczXKYMoLsEOfXinoGPRKDnSTBO4OD34EIsRxcUl5vJgdL3XxqQDHqqd&#10;QXYSNP99WhP6b27Gsr7k65vFTUK2EOOTNDodSJ9GdyVf5XGNiolkvLV1cglCm9GmSoyd2ImEjNSE&#10;oRqYrku+TNxFtiqoz8QXwqhH+j9ktIA/OOtJiyX3348CFWfmvSXOo3AvBl6M6mIIKym05IGz0dyF&#10;JPDUv7ujWex14ukp81QjaSrRN+k/ivbXc/J6+qXbnwAAAP//AwBQSwMEFAAGAAgAAAAhAMajNrTf&#10;AAAACQEAAA8AAABkcnMvZG93bnJldi54bWxMjzFPwzAQhXck/oN1SCyIOoQQtWmcqqpggKUidGFz&#10;42sciM+R7bTh3+NMMN2d3tO775WbyfTsjM53lgQ8LBJgSI1VHbUCDh8v90tgPkhSsreEAn7Qw6a6&#10;viploeyF3vFch5bFEPKFFKBDGArOfaPRSL+wA1LUTtYZGeLpWq6cvMRw0/M0SXJuZEfxg5YD7jQ2&#10;3/VoBOyzz72+G0/Pb9vs0b0exl3+1dZC3N5M2zWwgFP4M8OMH9GhikxHO5LyrBeQP+XRKWCVxTnr&#10;aZIBO85LugJelfx/g+oXAAD//wMAUEsBAi0AFAAGAAgAAAAhALaDOJL+AAAA4QEAABMAAAAAAAAA&#10;AAAAAAAAAAAAAFtDb250ZW50X1R5cGVzXS54bWxQSwECLQAUAAYACAAAACEAOP0h/9YAAACUAQAA&#10;CwAAAAAAAAAAAAAAAAAvAQAAX3JlbHMvLnJlbHNQSwECLQAUAAYACAAAACEAlYThjgcCAADtAwAA&#10;DgAAAAAAAAAAAAAAAAAuAgAAZHJzL2Uyb0RvYy54bWxQSwECLQAUAAYACAAAACEAxqM2tN8AAAAJ&#10;AQAADwAAAAAAAAAAAAAAAABhBAAAZHJzL2Rvd25yZXYueG1sUEsFBgAAAAAEAAQA8wAAAG0FAAAA&#10;AA==&#10;" stroked="f">
                      <v:textbox style="mso-fit-shape-to-text:t" inset="0,0,0,0">
                        <w:txbxContent>
                          <w:p w14:paraId="22F72C67" w14:textId="77777777" w:rsidR="009203B6" w:rsidRDefault="000B3AF4" w:rsidP="001B79BA">
                            <w:pPr>
                              <w:tabs>
                                <w:tab w:val="clear" w:pos="567"/>
                                <w:tab w:val="left" w:pos="300"/>
                              </w:tabs>
                              <w:rPr>
                                <w:sz w:val="12"/>
                              </w:rPr>
                            </w:pPr>
                            <w:r>
                              <w:rPr>
                                <w:b/>
                                <w:bCs/>
                                <w:sz w:val="16"/>
                                <w:szCs w:val="14"/>
                              </w:rPr>
                              <w:t>«Clic»</w:t>
                            </w:r>
                          </w:p>
                        </w:txbxContent>
                      </v:textbox>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791360" behindDoc="0" locked="0" layoutInCell="1" allowOverlap="1" wp14:anchorId="22F72BBA" wp14:editId="22F72BBB">
                      <wp:simplePos x="0" y="0"/>
                      <wp:positionH relativeFrom="column">
                        <wp:posOffset>59114</wp:posOffset>
                      </wp:positionH>
                      <wp:positionV relativeFrom="paragraph">
                        <wp:posOffset>20199</wp:posOffset>
                      </wp:positionV>
                      <wp:extent cx="593677" cy="1844294"/>
                      <wp:effectExtent l="0" t="0" r="0" b="6350"/>
                      <wp:wrapNone/>
                      <wp:docPr id="203" name="Text Box 2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22F72C68" w14:textId="77777777" w:rsidR="009203B6" w:rsidRDefault="000B3AF4" w:rsidP="001B79BA">
                                  <w:pPr>
                                    <w:tabs>
                                      <w:tab w:val="clear" w:pos="567"/>
                                      <w:tab w:val="left" w:pos="300"/>
                                    </w:tabs>
                                    <w:spacing w:line="240" w:lineRule="auto"/>
                                    <w:jc w:val="center"/>
                                    <w:rPr>
                                      <w:b/>
                                      <w:sz w:val="16"/>
                                    </w:rPr>
                                  </w:pPr>
                                  <w:r>
                                    <w:rPr>
                                      <w:b/>
                                      <w:bCs/>
                                      <w:sz w:val="16"/>
                                      <w:szCs w:val="16"/>
                                    </w:rPr>
                                    <w:t>Appuyer et maintenir</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BA" id="Text Box 203" o:spid="_x0000_s1098" type="#_x0000_t202" style="position:absolute;left:0;text-align:left;margin-left:4.65pt;margin-top:1.6pt;width:46.75pt;height:145.2pt;z-index:25179136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yqcwCg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Cn47j8GRrhKqMxGGMAiSPhAZDeAPzjoSY8H996NAxZl5b4n0qNyLgRejvBjCSgoteOBs&#10;MHchKTz17+5pGHudeHrOPNZIokr0jR8gqvbXc/J6/qbbnwAAAP//AwBQSwMEFAAGAAgAAAAhAEBn&#10;52vcAAAABwEAAA8AAABkcnMvZG93bnJldi54bWxMj8FOwzAQRO9I/IO1SNyo00Sq2hCnKkggjlCK&#10;1KMbL3GEvQ6xm4Z+PdsTHFczevO2Wk/eiRGH2AVSMJ9lIJCaYDpqFezen+6WIGLSZLQLhAp+MMK6&#10;vr6qdGnCid5w3KZWMIRiqRXYlPpSythY9DrOQo/E2WcYvE58Dq00gz4x3DuZZ9lCet0RL1jd46PF&#10;5mt79ApWL+OHdQ/7YGhp55v98/n7dXdW6vZm2tyDSDilvzJc9FkdanY6hCOZKBwzCi4qKHIQlzTL&#10;+ZGDgnxVLEDWlfzvX/8CAAD//wMAUEsBAi0AFAAGAAgAAAAhALaDOJL+AAAA4QEAABMAAAAAAAAA&#10;AAAAAAAAAAAAAFtDb250ZW50X1R5cGVzXS54bWxQSwECLQAUAAYACAAAACEAOP0h/9YAAACUAQAA&#10;CwAAAAAAAAAAAAAAAAAvAQAAX3JlbHMvLnJlbHNQSwECLQAUAAYACAAAACEAJ8qnMAoCAADuAwAA&#10;DgAAAAAAAAAAAAAAAAAuAgAAZHJzL2Uyb0RvYy54bWxQSwECLQAUAAYACAAAACEAQGfna9wAAAAH&#10;AQAADwAAAAAAAAAAAAAAAABkBAAAZHJzL2Rvd25yZXYueG1sUEsFBgAAAAAEAAQA8wAAAG0FAAAA&#10;AA==&#10;" stroked="f">
                      <v:textbox style="mso-fit-shape-to-text:t" inset="0,0,0,0">
                        <w:txbxContent>
                          <w:p w14:paraId="22F72C68" w14:textId="77777777" w:rsidR="009203B6" w:rsidRDefault="000B3AF4" w:rsidP="001B79BA">
                            <w:pPr>
                              <w:tabs>
                                <w:tab w:val="clear" w:pos="567"/>
                                <w:tab w:val="left" w:pos="300"/>
                              </w:tabs>
                              <w:spacing w:line="240" w:lineRule="auto"/>
                              <w:jc w:val="center"/>
                              <w:rPr>
                                <w:b/>
                                <w:sz w:val="16"/>
                              </w:rPr>
                            </w:pPr>
                            <w:r>
                              <w:rPr>
                                <w:b/>
                                <w:bCs/>
                                <w:sz w:val="16"/>
                                <w:szCs w:val="16"/>
                              </w:rPr>
                              <w:t>Appuyer et maintenir</w:t>
                            </w:r>
                          </w:p>
                        </w:txbxContent>
                      </v:textbox>
                    </v:shape>
                  </w:pict>
                </mc:Fallback>
              </mc:AlternateContent>
            </w:r>
            <w:r w:rsidRPr="00FB5D85">
              <w:rPr>
                <w:noProof/>
                <w:lang w:eastAsia="fr-FR"/>
              </w:rPr>
              <w:drawing>
                <wp:inline distT="0" distB="0" distL="0" distR="0" wp14:anchorId="22F72BBC" wp14:editId="380A2606">
                  <wp:extent cx="2794000" cy="998077"/>
                  <wp:effectExtent l="0" t="0" r="6350" b="0"/>
                  <wp:docPr id="15"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724147" name="Picture 26"/>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2853133" cy="1019200"/>
                          </a:xfrm>
                          <a:prstGeom prst="rect">
                            <a:avLst/>
                          </a:prstGeom>
                          <a:ln>
                            <a:noFill/>
                          </a:ln>
                          <a:extLst>
                            <a:ext uri="{53640926-AAD7-44D8-BBD7-CCE9431645EC}">
                              <a14:shadowObscured xmlns:a14="http://schemas.microsoft.com/office/drawing/2010/main"/>
                            </a:ext>
                          </a:extLst>
                        </pic:spPr>
                      </pic:pic>
                    </a:graphicData>
                  </a:graphic>
                </wp:inline>
              </w:drawing>
            </w:r>
          </w:p>
          <w:p w14:paraId="22F728EE" w14:textId="77777777" w:rsidR="00B52B02" w:rsidRPr="00FB5D85" w:rsidRDefault="00B52B02" w:rsidP="009258E0"/>
        </w:tc>
      </w:tr>
      <w:tr w:rsidR="003E6B20" w14:paraId="22F728F7" w14:textId="77777777" w:rsidTr="001B79BA">
        <w:trPr>
          <w:cantSplit/>
        </w:trPr>
        <w:tc>
          <w:tcPr>
            <w:tcW w:w="4530" w:type="dxa"/>
            <w:tcBorders>
              <w:top w:val="single" w:sz="4" w:space="0" w:color="auto"/>
            </w:tcBorders>
          </w:tcPr>
          <w:p w14:paraId="22F728F0" w14:textId="77777777" w:rsidR="00B52B02" w:rsidRPr="00FB5D85" w:rsidRDefault="000B3AF4" w:rsidP="009258E0">
            <w:pPr>
              <w:spacing w:line="240" w:lineRule="auto"/>
              <w:rPr>
                <w:noProof/>
                <w:szCs w:val="22"/>
              </w:rPr>
            </w:pPr>
            <w:r w:rsidRPr="00FB5D85">
              <w:t>Retirez le stylo du site d’injection à la verticale.</w:t>
            </w:r>
          </w:p>
          <w:p w14:paraId="22F728F1" w14:textId="77777777" w:rsidR="00B52B02" w:rsidRPr="00FB5D85" w:rsidRDefault="00B52B02" w:rsidP="009258E0">
            <w:pPr>
              <w:spacing w:line="240" w:lineRule="auto"/>
              <w:rPr>
                <w:noProof/>
                <w:szCs w:val="22"/>
              </w:rPr>
            </w:pPr>
          </w:p>
          <w:p w14:paraId="22F728F2" w14:textId="77777777" w:rsidR="00B52B02" w:rsidRPr="00FB5D85" w:rsidRDefault="000B3AF4" w:rsidP="009258E0">
            <w:pPr>
              <w:spacing w:line="240" w:lineRule="auto"/>
              <w:rPr>
                <w:noProof/>
                <w:szCs w:val="22"/>
              </w:rPr>
            </w:pPr>
            <w:r w:rsidRPr="00FB5D85">
              <w:t>Le protège-aiguille jaune se bloquera sur l’aiguille.</w:t>
            </w:r>
          </w:p>
          <w:p w14:paraId="22F728F3" w14:textId="77777777" w:rsidR="00B52B02" w:rsidRPr="00FB5D85" w:rsidRDefault="00B52B02" w:rsidP="009258E0">
            <w:pPr>
              <w:spacing w:line="240" w:lineRule="auto"/>
              <w:rPr>
                <w:noProof/>
                <w:szCs w:val="22"/>
              </w:rPr>
            </w:pPr>
          </w:p>
        </w:tc>
        <w:tc>
          <w:tcPr>
            <w:tcW w:w="4531" w:type="dxa"/>
            <w:tcBorders>
              <w:top w:val="single" w:sz="4" w:space="0" w:color="auto"/>
            </w:tcBorders>
          </w:tcPr>
          <w:p w14:paraId="22F728F4" w14:textId="07037C8E" w:rsidR="00AA16B2" w:rsidRPr="00FB5D85" w:rsidRDefault="000B3AF4" w:rsidP="004105AC">
            <w:pPr>
              <w:pStyle w:val="Style13"/>
            </w:pPr>
            <w:r w:rsidRPr="00FB5D85">
              <w:t>Figure </w:t>
            </w:r>
            <w:r w:rsidR="005913F2" w:rsidRPr="00FB5D85">
              <w:fldChar w:fldCharType="begin"/>
            </w:r>
            <w:r>
              <w:instrText xml:space="preserve"> SEQ Figure \* ARABIC \* MERGEFORMAT </w:instrText>
            </w:r>
            <w:r w:rsidR="005913F2" w:rsidRPr="00FB5D85">
              <w:fldChar w:fldCharType="separate"/>
            </w:r>
            <w:r w:rsidR="00814E93">
              <w:t>8</w:t>
            </w:r>
            <w:r w:rsidR="005913F2" w:rsidRPr="00FB5D85">
              <w:fldChar w:fldCharType="end"/>
            </w:r>
            <w:r w:rsidRPr="00FB5D85">
              <w:tab/>
            </w:r>
          </w:p>
          <w:p w14:paraId="22F728F5" w14:textId="77777777" w:rsidR="00AA16B2" w:rsidRPr="00FB5D85" w:rsidRDefault="000B3AF4" w:rsidP="00AA16B2">
            <w:pPr>
              <w:spacing w:line="240" w:lineRule="auto"/>
              <w:jc w:val="center"/>
              <w:rPr>
                <w:noProof/>
                <w:szCs w:val="22"/>
              </w:rPr>
            </w:pPr>
            <w:r w:rsidRPr="00FB5D85">
              <w:rPr>
                <w:noProof/>
                <w:color w:val="000000" w:themeColor="text1"/>
                <w:szCs w:val="22"/>
                <w:lang w:eastAsia="fr-FR"/>
              </w:rPr>
              <mc:AlternateContent>
                <mc:Choice Requires="wps">
                  <w:drawing>
                    <wp:anchor distT="45720" distB="45720" distL="114300" distR="114300" simplePos="0" relativeHeight="251799552" behindDoc="0" locked="0" layoutInCell="1" allowOverlap="1" wp14:anchorId="22F72BBE" wp14:editId="22F72BBF">
                      <wp:simplePos x="0" y="0"/>
                      <wp:positionH relativeFrom="margin">
                        <wp:posOffset>377331</wp:posOffset>
                      </wp:positionH>
                      <wp:positionV relativeFrom="paragraph">
                        <wp:posOffset>692975</wp:posOffset>
                      </wp:positionV>
                      <wp:extent cx="1084997" cy="1850644"/>
                      <wp:effectExtent l="0" t="0" r="1270" b="0"/>
                      <wp:wrapNone/>
                      <wp:docPr id="206" name="Text Box 2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4997" cy="1850644"/>
                              </a:xfrm>
                              <a:prstGeom prst="rect">
                                <a:avLst/>
                              </a:prstGeom>
                              <a:solidFill>
                                <a:srgbClr val="FFFFFF"/>
                              </a:solidFill>
                              <a:ln w="9525">
                                <a:noFill/>
                                <a:miter lim="800000"/>
                                <a:headEnd/>
                                <a:tailEnd/>
                              </a:ln>
                            </wps:spPr>
                            <wps:txbx>
                              <w:txbxContent>
                                <w:p w14:paraId="22F72C69" w14:textId="77777777" w:rsidR="009203B6" w:rsidRDefault="000B3AF4" w:rsidP="001B79BA">
                                  <w:pPr>
                                    <w:tabs>
                                      <w:tab w:val="clear" w:pos="567"/>
                                      <w:tab w:val="left" w:pos="300"/>
                                    </w:tabs>
                                    <w:spacing w:line="240" w:lineRule="auto"/>
                                    <w:rPr>
                                      <w:b/>
                                      <w:sz w:val="20"/>
                                    </w:rPr>
                                  </w:pPr>
                                  <w:r>
                                    <w:rPr>
                                      <w:b/>
                                      <w:bCs/>
                                      <w:sz w:val="18"/>
                                      <w:szCs w:val="18"/>
                                    </w:rPr>
                                    <w:t>Le protège-aiguille jaune se bloque sur l’aiguille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BE" id="Text Box 206" o:spid="_x0000_s1099" type="#_x0000_t202" style="position:absolute;left:0;text-align:left;margin-left:29.7pt;margin-top:54.55pt;width:85.45pt;height:145.7pt;z-index:25179955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K7n4CgIAAO8DAAAOAAAAZHJzL2Uyb0RvYy54bWysU9uO2yAQfa/Uf0C8N3bSZDex4qy22aaq&#10;tL1I234AwThGxQwdSOz06ztgJ9vLW1Ue0AAzZ2bOHNZ3fWvYSaHXYEs+neScKSuh0vZQ8q9fdq+W&#10;nPkgbCUMWFXys/L8bvPyxbpzhZpBA6ZSyAjE+qJzJW9CcEWWedmoVvgJOGXpsQZsRaAjHrIKRUfo&#10;rclmeX6TdYCVQ5DKe7p9GB75JuHXtZLhU117FZgpOdUW0o5p38c926xFcUDhGi3HMsQ/VNEKbSnp&#10;FepBBMGOqP+CarVE8FCHiYQ2g7rWUqUeqJtp/kc3T41wKvVC5Hh3pcn/P1j58fTkPiML/RvoaYCp&#10;Ce8eQX7zzMK2Efag7hGha5SoKPE0UpZ1zhdjaKTaFz6C7LsPUNGQxTFAAuprbCMr1CcjdBrA+Uq6&#10;6gOTMWW+nK9Wt5xJepsuF/nNfJ5yiOIS7tCHdwpaFo2SI001wYvTow+xHFFcXGI2D0ZXO21MOuBh&#10;vzXIToIUsEtrRP/NzVjWlXy1mC0SsoUYn8TR6kAKNbot+TKPa9BMpOOtrZJLENoMNlVi7MhPpGQg&#10;J/T7numq5LevY3Dkaw/VmRhDGBRJP4iMBvAHZx2pseT++1Gg4sy8t8R6lO7FwIuxvxjCSgoteeBs&#10;MLchSTz17+5pGjudeHrOPNZIqkr0jT8gyvbXc/J6/qebnwAAAP//AwBQSwMEFAAGAAgAAAAhAKyN&#10;rT/gAAAACgEAAA8AAABkcnMvZG93bnJldi54bWxMj8tOwzAQRfdI/IM1SOyonT5QE+JUBQnEEkqR&#10;unTjaRzVHofYTUO/HrOC5cwc3Tm3XI3OsgH70HqSkE0EMKTa65YaCduP57slsBAVaWU9oYRvDLCq&#10;rq9KVWh/pnccNrFhKYRCoSSYGLuC81AbdCpMfIeUbgffOxXT2Ddc9+qcwp3lUyHuuVMtpQ9Gdfhk&#10;sD5uTk5C/jp8Gvu485qWJlvvXi5fb9uLlLc34/oBWMQx/sHwq5/UoUpOe38iHZiVsMjniUx7kWfA&#10;EjCdiRmwvYS5EAvgVcn/V6h+AAAA//8DAFBLAQItABQABgAIAAAAIQC2gziS/gAAAOEBAAATAAAA&#10;AAAAAAAAAAAAAAAAAABbQ29udGVudF9UeXBlc10ueG1sUEsBAi0AFAAGAAgAAAAhADj9If/WAAAA&#10;lAEAAAsAAAAAAAAAAAAAAAAALwEAAF9yZWxzLy5yZWxzUEsBAi0AFAAGAAgAAAAhAJorufgKAgAA&#10;7wMAAA4AAAAAAAAAAAAAAAAALgIAAGRycy9lMm9Eb2MueG1sUEsBAi0AFAAGAAgAAAAhAKyNrT/g&#10;AAAACgEAAA8AAAAAAAAAAAAAAAAAZAQAAGRycy9kb3ducmV2LnhtbFBLBQYAAAAABAAEAPMAAABx&#10;BQAAAAA=&#10;" stroked="f">
                      <v:textbox style="mso-fit-shape-to-text:t" inset="0,0,0,0">
                        <w:txbxContent>
                          <w:p w14:paraId="22F72C69" w14:textId="77777777" w:rsidR="009203B6" w:rsidRDefault="000B3AF4" w:rsidP="001B79BA">
                            <w:pPr>
                              <w:tabs>
                                <w:tab w:val="clear" w:pos="567"/>
                                <w:tab w:val="left" w:pos="300"/>
                              </w:tabs>
                              <w:spacing w:line="240" w:lineRule="auto"/>
                              <w:rPr>
                                <w:b/>
                                <w:sz w:val="20"/>
                              </w:rPr>
                            </w:pPr>
                            <w:r>
                              <w:rPr>
                                <w:b/>
                                <w:bCs/>
                                <w:sz w:val="18"/>
                                <w:szCs w:val="18"/>
                              </w:rPr>
                              <w:t>Le protège-aiguille jaune se bloque sur l’aiguille</w:t>
                            </w:r>
                          </w:p>
                        </w:txbxContent>
                      </v:textbox>
                      <w10:wrap anchorx="margin"/>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797504" behindDoc="0" locked="0" layoutInCell="1" allowOverlap="1" wp14:anchorId="22F72BC0" wp14:editId="22F72BC1">
                      <wp:simplePos x="0" y="0"/>
                      <wp:positionH relativeFrom="column">
                        <wp:posOffset>671830</wp:posOffset>
                      </wp:positionH>
                      <wp:positionV relativeFrom="paragraph">
                        <wp:posOffset>84698</wp:posOffset>
                      </wp:positionV>
                      <wp:extent cx="824685" cy="336616"/>
                      <wp:effectExtent l="0" t="0" r="0" b="3810"/>
                      <wp:wrapNone/>
                      <wp:docPr id="207" name="Text Box 2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24685" cy="336616"/>
                              </a:xfrm>
                              <a:prstGeom prst="rect">
                                <a:avLst/>
                              </a:prstGeom>
                              <a:solidFill>
                                <a:srgbClr val="FFFFFF"/>
                              </a:solidFill>
                              <a:ln w="9525">
                                <a:noFill/>
                                <a:miter lim="800000"/>
                                <a:headEnd/>
                                <a:tailEnd/>
                              </a:ln>
                            </wps:spPr>
                            <wps:txbx>
                              <w:txbxContent>
                                <w:p w14:paraId="22F72C6A" w14:textId="77777777" w:rsidR="009203B6" w:rsidRDefault="000B3AF4" w:rsidP="001B79BA">
                                  <w:pPr>
                                    <w:tabs>
                                      <w:tab w:val="clear" w:pos="567"/>
                                      <w:tab w:val="left" w:pos="300"/>
                                    </w:tabs>
                                    <w:spacing w:line="240" w:lineRule="auto"/>
                                    <w:rPr>
                                      <w:b/>
                                      <w:sz w:val="20"/>
                                    </w:rPr>
                                  </w:pPr>
                                  <w:r>
                                    <w:rPr>
                                      <w:b/>
                                      <w:bCs/>
                                      <w:sz w:val="20"/>
                                    </w:rPr>
                                    <w:t>Soulever pour éloigner de la peau</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22F72BC0" id="Text Box 207" o:spid="_x0000_s1100" type="#_x0000_t202" style="position:absolute;left:0;text-align:left;margin-left:52.9pt;margin-top:6.65pt;width:64.95pt;height:26.5pt;z-index:2517975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3J0ECAIAAO0DAAAOAAAAZHJzL2Uyb0RvYy54bWysU9tu2zAMfR+wfxD0vjhJmyw14hRdugwD&#10;ugvQ7QNkWY6FyaJGKbGzry8lO2m3vQ3Tg0BJ5CF5eLS+7VvDjgq9Blvw2WTKmbISKm33Bf/+bfdm&#10;xZkPwlbCgFUFPynPbzevX607l6s5NGAqhYxArM87V/AmBJdnmZeNaoWfgFOWHmvAVgQ64j6rUHSE&#10;3ppsPp0usw6wcghSeU+398Mj3yT8ulYyfKlrrwIzBafaQtox7WXcs81a5HsUrtFyLEP8QxWt0JaS&#10;XqDuRRDsgPovqFZLBA91mEhoM6hrLVXqgbqZTf/o5rERTqVeiBzvLjT5/wcrPx8f3VdkoX8HPQ0w&#10;NeHdA8gfnlnYNsLu1R0idI0SFSWeRcqyzvl8DI1U+9xHkLL7BBUNWRwCJKC+xjayQn0yQqcBnC6k&#10;qz4wSZer+fVyteBM0tPV1XI5W6YMIj8HO/Thg4KWRaPgSDNN4OL44EMsRuRnl5jLg9HVThuTDrgv&#10;twbZUdD8d2mN6L+5Gcu6gt8s5ouEbCHGJ2m0OpA+jW6p0Glcg2IiGe9tlVyC0GawqRJjR3YiIQM1&#10;oS97pquCv72OwZGtEqoT8YUw6JH+DxkN4C/OOtJiwf3Pg0DFmfloifMo3LOBZ6M8G8JKCi144Gww&#10;tyEJPPXv7mgWO514es481kiaSvSN+o+ifXlOXs+/dPMEAAD//wMAUEsDBBQABgAIAAAAIQCMk5sH&#10;4AAAAAkBAAAPAAAAZHJzL2Rvd25yZXYueG1sTI/BTsMwEETvSPyDtUhcEHWo27QKcaqqggNcKkIv&#10;3NzYjQPxOrKdNvw9ywluM5rR7NtyM7menU2InUcJD7MMmMHG6w5bCYf35/s1sJgUatV7NBK+TYRN&#10;dX1VqkL7C76Zc51aRiMYCyXBpjQUnMfGGqfizA8GKTv54FQiG1qug7rQuOv5PMty7lSHdMGqweys&#10;ab7q0UnYLz729m48Pb1uFyK8HMZd/tnWUt7eTNtHYMlM6a8Mv/iEDhUxHf2IOrKefLYk9ERCCGBU&#10;mIvlCthRQp4L4FXJ/39Q/QAAAP//AwBQSwECLQAUAAYACAAAACEAtoM4kv4AAADhAQAAEwAAAAAA&#10;AAAAAAAAAAAAAAAAW0NvbnRlbnRfVHlwZXNdLnhtbFBLAQItABQABgAIAAAAIQA4/SH/1gAAAJQB&#10;AAALAAAAAAAAAAAAAAAAAC8BAABfcmVscy8ucmVsc1BLAQItABQABgAIAAAAIQAQ3J0ECAIAAO0D&#10;AAAOAAAAAAAAAAAAAAAAAC4CAABkcnMvZTJvRG9jLnhtbFBLAQItABQABgAIAAAAIQCMk5sH4AAA&#10;AAkBAAAPAAAAAAAAAAAAAAAAAGIEAABkcnMvZG93bnJldi54bWxQSwUGAAAAAAQABADzAAAAbwUA&#10;AAAA&#10;" stroked="f">
                      <v:textbox style="mso-fit-shape-to-text:t" inset="0,0,0,0">
                        <w:txbxContent>
                          <w:p w14:paraId="22F72C6A" w14:textId="77777777" w:rsidR="009203B6" w:rsidRDefault="000B3AF4" w:rsidP="001B79BA">
                            <w:pPr>
                              <w:tabs>
                                <w:tab w:val="clear" w:pos="567"/>
                                <w:tab w:val="left" w:pos="300"/>
                              </w:tabs>
                              <w:spacing w:line="240" w:lineRule="auto"/>
                              <w:rPr>
                                <w:b/>
                                <w:sz w:val="20"/>
                              </w:rPr>
                            </w:pPr>
                            <w:r>
                              <w:rPr>
                                <w:b/>
                                <w:bCs/>
                                <w:sz w:val="20"/>
                              </w:rPr>
                              <w:t>Soulever pour éloigner de la peau</w:t>
                            </w:r>
                          </w:p>
                        </w:txbxContent>
                      </v:textbox>
                    </v:shape>
                  </w:pict>
                </mc:Fallback>
              </mc:AlternateContent>
            </w:r>
            <w:r w:rsidRPr="00FB5D85">
              <w:rPr>
                <w:noProof/>
                <w:lang w:eastAsia="fr-FR"/>
              </w:rPr>
              <w:drawing>
                <wp:inline distT="0" distB="0" distL="0" distR="0" wp14:anchorId="22F72BC2" wp14:editId="4F48D46C">
                  <wp:extent cx="2062798" cy="1168400"/>
                  <wp:effectExtent l="0" t="0" r="0" b="0"/>
                  <wp:docPr id="16"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0401310" name="Picture 27"/>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2062798" cy="1168400"/>
                          </a:xfrm>
                          <a:prstGeom prst="rect">
                            <a:avLst/>
                          </a:prstGeom>
                          <a:ln>
                            <a:noFill/>
                          </a:ln>
                          <a:extLst>
                            <a:ext uri="{53640926-AAD7-44D8-BBD7-CCE9431645EC}">
                              <a14:shadowObscured xmlns:a14="http://schemas.microsoft.com/office/drawing/2010/main"/>
                            </a:ext>
                          </a:extLst>
                        </pic:spPr>
                      </pic:pic>
                    </a:graphicData>
                  </a:graphic>
                </wp:inline>
              </w:drawing>
            </w:r>
          </w:p>
          <w:p w14:paraId="22F728F6" w14:textId="77777777" w:rsidR="00B52B02" w:rsidRPr="00FB5D85" w:rsidRDefault="00B52B02" w:rsidP="009258E0">
            <w:pPr>
              <w:spacing w:after="200" w:line="240" w:lineRule="auto"/>
              <w:rPr>
                <w:b/>
                <w:bCs/>
                <w:noProof/>
                <w:sz w:val="20"/>
              </w:rPr>
            </w:pPr>
          </w:p>
        </w:tc>
      </w:tr>
      <w:tr w:rsidR="003E6B20" w14:paraId="22F72907" w14:textId="77777777" w:rsidTr="001B79BA">
        <w:trPr>
          <w:cantSplit/>
        </w:trPr>
        <w:tc>
          <w:tcPr>
            <w:tcW w:w="4530" w:type="dxa"/>
          </w:tcPr>
          <w:p w14:paraId="22F728F8" w14:textId="77777777" w:rsidR="00B52B02" w:rsidRPr="00FB5D85" w:rsidRDefault="000B3AF4" w:rsidP="009258E0">
            <w:pPr>
              <w:spacing w:line="240" w:lineRule="auto"/>
              <w:rPr>
                <w:b/>
                <w:bCs/>
                <w:noProof/>
                <w:szCs w:val="22"/>
              </w:rPr>
            </w:pPr>
            <w:r w:rsidRPr="00FB5D85">
              <w:rPr>
                <w:b/>
                <w:bCs/>
                <w:szCs w:val="22"/>
                <w:u w:val="single"/>
              </w:rPr>
              <w:lastRenderedPageBreak/>
              <w:t>Aider</w:t>
            </w:r>
          </w:p>
          <w:p w14:paraId="22F728F9" w14:textId="77777777" w:rsidR="00B52B02" w:rsidRPr="00FB5D85" w:rsidRDefault="00B52B02" w:rsidP="009258E0">
            <w:pPr>
              <w:spacing w:line="240" w:lineRule="auto"/>
              <w:rPr>
                <w:noProof/>
                <w:szCs w:val="22"/>
              </w:rPr>
            </w:pPr>
          </w:p>
          <w:p w14:paraId="22F728FA" w14:textId="77777777" w:rsidR="00B52B02" w:rsidRPr="00FB5D85" w:rsidRDefault="000B3AF4" w:rsidP="009258E0">
            <w:pPr>
              <w:spacing w:line="240" w:lineRule="auto"/>
              <w:rPr>
                <w:noProof/>
                <w:szCs w:val="22"/>
              </w:rPr>
            </w:pPr>
            <w:r w:rsidRPr="00FB5D85">
              <w:t>Mettez le patient sur le flanc.</w:t>
            </w:r>
          </w:p>
          <w:p w14:paraId="22F728FB" w14:textId="77777777" w:rsidR="00B52B02" w:rsidRPr="00FB5D85" w:rsidRDefault="00B52B02" w:rsidP="009258E0">
            <w:pPr>
              <w:spacing w:line="240" w:lineRule="auto"/>
              <w:rPr>
                <w:noProof/>
                <w:szCs w:val="22"/>
              </w:rPr>
            </w:pPr>
          </w:p>
          <w:p w14:paraId="22F728FC" w14:textId="77777777" w:rsidR="00B52B02" w:rsidRPr="00FB5D85" w:rsidRDefault="000B3AF4" w:rsidP="009258E0">
            <w:pPr>
              <w:spacing w:line="240" w:lineRule="auto"/>
              <w:rPr>
                <w:noProof/>
                <w:szCs w:val="22"/>
              </w:rPr>
            </w:pPr>
            <w:r w:rsidRPr="00FB5D85">
              <w:t>Lorsqu’une personne inconsciente se réveille, il est possible qu’elle soit malade (qu’elle vomisse). Si le patient est inconscient, tournez-le sur le flanc afin d’éviter qu’il ne s’étouffe (voir figure 9).</w:t>
            </w:r>
          </w:p>
          <w:p w14:paraId="22F728FD" w14:textId="77777777" w:rsidR="00B52B02" w:rsidRPr="00FB5D85" w:rsidRDefault="00B52B02" w:rsidP="009258E0">
            <w:pPr>
              <w:spacing w:line="240" w:lineRule="auto"/>
              <w:rPr>
                <w:noProof/>
                <w:szCs w:val="22"/>
              </w:rPr>
            </w:pPr>
          </w:p>
          <w:p w14:paraId="22F728FE" w14:textId="77777777" w:rsidR="00B52B02" w:rsidRPr="00FB5D85" w:rsidRDefault="000B3AF4" w:rsidP="009258E0">
            <w:pPr>
              <w:spacing w:line="240" w:lineRule="auto"/>
              <w:rPr>
                <w:noProof/>
                <w:szCs w:val="22"/>
              </w:rPr>
            </w:pPr>
            <w:r w:rsidRPr="00FB5D85">
              <w:t>Appelez les urgences pour obtenir une aide médicale immédiatement après avoir administré l’injection d’</w:t>
            </w:r>
            <w:proofErr w:type="spellStart"/>
            <w:r w:rsidRPr="00FB5D85">
              <w:t>Ogluo</w:t>
            </w:r>
            <w:proofErr w:type="spellEnd"/>
            <w:r w:rsidRPr="00FB5D85">
              <w:t>. Une fois que le patient aura réagi au traitement, donnez-lui une source de sucres rapides, par exemple un jus de fruits ou un soda sucré, afin d’éviter que l’hypoglycémie ne récidive. En l’absence de réponse dans les 15 minutes, une dose supplémentaire d’</w:t>
            </w:r>
            <w:proofErr w:type="spellStart"/>
            <w:r w:rsidRPr="00FB5D85">
              <w:t>Ogluo</w:t>
            </w:r>
            <w:proofErr w:type="spellEnd"/>
            <w:r w:rsidRPr="00FB5D85">
              <w:t xml:space="preserve"> peut être administrée à l’aide d’un nouveau dispositif en attendant l’arrivée des secours.</w:t>
            </w:r>
          </w:p>
          <w:p w14:paraId="22F728FF" w14:textId="77777777" w:rsidR="00B52B02" w:rsidRPr="00FB5D85" w:rsidRDefault="00B52B02" w:rsidP="009258E0">
            <w:pPr>
              <w:spacing w:line="240" w:lineRule="auto"/>
              <w:rPr>
                <w:noProof/>
                <w:szCs w:val="22"/>
              </w:rPr>
            </w:pPr>
          </w:p>
        </w:tc>
        <w:tc>
          <w:tcPr>
            <w:tcW w:w="4531" w:type="dxa"/>
          </w:tcPr>
          <w:p w14:paraId="22F72900" w14:textId="77777777" w:rsidR="00B52B02" w:rsidRPr="00FB5D85" w:rsidRDefault="00B52B02" w:rsidP="009258E0">
            <w:pPr>
              <w:spacing w:after="200" w:line="240" w:lineRule="auto"/>
              <w:rPr>
                <w:b/>
                <w:bCs/>
                <w:noProof/>
                <w:sz w:val="20"/>
              </w:rPr>
            </w:pPr>
          </w:p>
          <w:p w14:paraId="22F72901" w14:textId="67DFB252" w:rsidR="00AA16B2" w:rsidRPr="00FB5D85" w:rsidRDefault="000B3AF4" w:rsidP="004105AC">
            <w:pPr>
              <w:pStyle w:val="Style13"/>
            </w:pPr>
            <w:r w:rsidRPr="00FB5D85">
              <w:rPr>
                <w:color w:val="000000" w:themeColor="text1"/>
                <w:szCs w:val="22"/>
                <w:lang w:eastAsia="fr-FR"/>
              </w:rPr>
              <mc:AlternateContent>
                <mc:Choice Requires="wps">
                  <w:drawing>
                    <wp:anchor distT="45720" distB="45720" distL="114300" distR="114300" simplePos="0" relativeHeight="251801600" behindDoc="0" locked="0" layoutInCell="1" allowOverlap="1" wp14:anchorId="22F72BC4" wp14:editId="22F72BC5">
                      <wp:simplePos x="0" y="0"/>
                      <wp:positionH relativeFrom="margin">
                        <wp:posOffset>830804</wp:posOffset>
                      </wp:positionH>
                      <wp:positionV relativeFrom="paragraph">
                        <wp:posOffset>113992</wp:posOffset>
                      </wp:positionV>
                      <wp:extent cx="1296063" cy="1848739"/>
                      <wp:effectExtent l="0" t="0" r="0" b="1905"/>
                      <wp:wrapNone/>
                      <wp:docPr id="208" name="Text Box 2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96063" cy="1848739"/>
                              </a:xfrm>
                              <a:prstGeom prst="rect">
                                <a:avLst/>
                              </a:prstGeom>
                              <a:solidFill>
                                <a:srgbClr val="FFFFFF"/>
                              </a:solidFill>
                              <a:ln w="9525">
                                <a:noFill/>
                                <a:miter lim="800000"/>
                                <a:headEnd/>
                                <a:tailEnd/>
                              </a:ln>
                            </wps:spPr>
                            <wps:txbx>
                              <w:txbxContent>
                                <w:p w14:paraId="22F72C6B" w14:textId="77777777" w:rsidR="009203B6" w:rsidRDefault="000B3AF4" w:rsidP="001B79BA">
                                  <w:pPr>
                                    <w:tabs>
                                      <w:tab w:val="clear" w:pos="567"/>
                                      <w:tab w:val="left" w:pos="300"/>
                                    </w:tabs>
                                    <w:spacing w:line="240" w:lineRule="auto"/>
                                    <w:rPr>
                                      <w:b/>
                                    </w:rPr>
                                  </w:pPr>
                                  <w:r>
                                    <w:rPr>
                                      <w:b/>
                                      <w:bCs/>
                                      <w:szCs w:val="22"/>
                                    </w:rPr>
                                    <w:t>Faire rouler sur le flanc</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C4" id="Text Box 208" o:spid="_x0000_s1101" type="#_x0000_t202" style="position:absolute;margin-left:65.4pt;margin-top:9pt;width:102.05pt;height:145.55pt;z-index:25180160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AMzCgIAAO8DAAAOAAAAZHJzL2Uyb0RvYy54bWysU9uO2yAQfa/Uf0C8N3ayTTax4qy22aaq&#10;tL1I234AwThGxQwdSOz06ztgJ9vLW1Ue0AAzZ2bOHNZ3fWvYSaHXYEs+neScKSuh0vZQ8q9fdq+W&#10;nPkgbCUMWFXys/L8bvPyxbpzhZpBA6ZSyAjE+qJzJW9CcEWWedmoVvgJOGXpsQZsRaAjHrIKRUfo&#10;rclmeb7IOsDKIUjlPd0+DI98k/DrWsnwqa69CsyUnGoLace07+OebdaiOKBwjZZjGeIfqmiFtpT0&#10;CvUggmBH1H9BtVoieKjDREKbQV1rqVIP1M00/6Obp0Y4lXohcry70uT/H6z8eHpyn5GF/g30NMDU&#10;hHePIL95ZmHbCHtQ94jQNUpUlHgaKcs654sxNFLtCx9B9t0HqGjI4hggAfU1tpEV6pMROg3gfCVd&#10;9YHJmHK2WuSLG84kvU2Xr5e3N6uUQxSXcIc+vFPQsmiUHGmqCV6cHn2I5Yji4hKzeTC62mlj0gEP&#10;+61BdhKkgF1aI/pvbsayruSr+WyekC3E+CSOVgdSqNFtyZd5XINmIh1vbZVcgtBmsKkSY0d+IiUD&#10;OaHf90xXJb+dx+DI1x6qMzGGMCiSfhAZDeAPzjpSY8n996NAxZl5b4n1KN2LgRdjfzGElRRa8sDZ&#10;YG5Dknjq393TNHY68fSceayRVJXoG39AlO2v5+T1/E83PwEAAP//AwBQSwMEFAAGAAgAAAAhADLa&#10;/l/eAAAACgEAAA8AAABkcnMvZG93bnJldi54bWxMj8FOwzAQRO9I/IO1lbhROwShJMSpChKII5Qi&#10;9ejGJo5qr0PspqFfz3KC24x2NPumXs3escmMsQ8oIVsKYAbboHvsJGzfn64LYDEp1MoFNBK+TYRV&#10;c3lRq0qHE76ZaZM6RiUYKyXBpjRUnMfWGq/iMgwG6fYZRq8S2bHjelQnKveO3whxx73qkT5YNZhH&#10;a9rD5ugllC/Th3UPu6CxsNl693z+et2epbxazOt7YMnM6S8Mv/iEDg0x7cMRdWSOfC4IPZEoaBMF&#10;8vy2BLYnIcoMeFPz/xOaHwAAAP//AwBQSwECLQAUAAYACAAAACEAtoM4kv4AAADhAQAAEwAAAAAA&#10;AAAAAAAAAAAAAAAAW0NvbnRlbnRfVHlwZXNdLnhtbFBLAQItABQABgAIAAAAIQA4/SH/1gAAAJQB&#10;AAALAAAAAAAAAAAAAAAAAC8BAABfcmVscy8ucmVsc1BLAQItABQABgAIAAAAIQDd/AMzCgIAAO8D&#10;AAAOAAAAAAAAAAAAAAAAAC4CAABkcnMvZTJvRG9jLnhtbFBLAQItABQABgAIAAAAIQAy2v5f3gAA&#10;AAoBAAAPAAAAAAAAAAAAAAAAAGQEAABkcnMvZG93bnJldi54bWxQSwUGAAAAAAQABADzAAAAbwUA&#10;AAAA&#10;" stroked="f">
                      <v:textbox style="mso-fit-shape-to-text:t" inset="0,0,0,0">
                        <w:txbxContent>
                          <w:p w14:paraId="22F72C6B" w14:textId="77777777" w:rsidR="009203B6" w:rsidRDefault="000B3AF4" w:rsidP="001B79BA">
                            <w:pPr>
                              <w:tabs>
                                <w:tab w:val="clear" w:pos="567"/>
                                <w:tab w:val="left" w:pos="300"/>
                              </w:tabs>
                              <w:spacing w:line="240" w:lineRule="auto"/>
                              <w:rPr>
                                <w:b/>
                              </w:rPr>
                            </w:pPr>
                            <w:r>
                              <w:rPr>
                                <w:b/>
                                <w:bCs/>
                                <w:szCs w:val="22"/>
                              </w:rPr>
                              <w:t>Faire rouler sur le flanc</w:t>
                            </w:r>
                          </w:p>
                        </w:txbxContent>
                      </v:textbox>
                      <w10:wrap anchorx="margin"/>
                    </v:shape>
                  </w:pict>
                </mc:Fallback>
              </mc:AlternateContent>
            </w:r>
            <w:r w:rsidRPr="00FB5D85">
              <w:t>Figure </w:t>
            </w:r>
            <w:r w:rsidR="005913F2" w:rsidRPr="00FB5D85">
              <w:fldChar w:fldCharType="begin"/>
            </w:r>
            <w:r>
              <w:instrText xml:space="preserve"> SEQ Figure \* ARABIC \* MERGEFORMAT </w:instrText>
            </w:r>
            <w:r w:rsidR="005913F2" w:rsidRPr="00FB5D85">
              <w:fldChar w:fldCharType="separate"/>
            </w:r>
            <w:r w:rsidR="00814E93">
              <w:t>9</w:t>
            </w:r>
            <w:r w:rsidR="005913F2" w:rsidRPr="00FB5D85">
              <w:fldChar w:fldCharType="end"/>
            </w:r>
            <w:r w:rsidRPr="00FB5D85">
              <w:tab/>
            </w:r>
          </w:p>
          <w:p w14:paraId="22F72902" w14:textId="77777777" w:rsidR="00AA16B2" w:rsidRPr="00FB5D85" w:rsidRDefault="00AA16B2" w:rsidP="00AA16B2"/>
          <w:p w14:paraId="22F72903" w14:textId="77777777" w:rsidR="00AA16B2" w:rsidRPr="00FB5D85" w:rsidRDefault="00AA16B2" w:rsidP="00AA16B2"/>
          <w:p w14:paraId="22F72904" w14:textId="77777777" w:rsidR="00AA16B2" w:rsidRPr="00FB5D85" w:rsidRDefault="00AA16B2" w:rsidP="00AA16B2"/>
          <w:p w14:paraId="22F72905" w14:textId="77777777" w:rsidR="00AA16B2" w:rsidRPr="00FB5D85" w:rsidRDefault="000B3AF4" w:rsidP="00AA16B2">
            <w:r w:rsidRPr="00FB5D85">
              <w:rPr>
                <w:noProof/>
                <w:lang w:eastAsia="fr-FR"/>
              </w:rPr>
              <w:drawing>
                <wp:inline distT="0" distB="0" distL="0" distR="0" wp14:anchorId="22F72BC6" wp14:editId="07186E36">
                  <wp:extent cx="2586990" cy="763675"/>
                  <wp:effectExtent l="0" t="0" r="3810" b="0"/>
                  <wp:docPr id="17"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7291725" name="Picture 28"/>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2586990" cy="763675"/>
                          </a:xfrm>
                          <a:prstGeom prst="rect">
                            <a:avLst/>
                          </a:prstGeom>
                          <a:ln>
                            <a:noFill/>
                          </a:ln>
                          <a:extLst>
                            <a:ext uri="{53640926-AAD7-44D8-BBD7-CCE9431645EC}">
                              <a14:shadowObscured xmlns:a14="http://schemas.microsoft.com/office/drawing/2010/main"/>
                            </a:ext>
                          </a:extLst>
                        </pic:spPr>
                      </pic:pic>
                    </a:graphicData>
                  </a:graphic>
                </wp:inline>
              </w:drawing>
            </w:r>
          </w:p>
          <w:p w14:paraId="22F72906" w14:textId="77777777" w:rsidR="00B52B02" w:rsidRPr="00FB5D85" w:rsidRDefault="00B52B02" w:rsidP="009258E0"/>
        </w:tc>
      </w:tr>
    </w:tbl>
    <w:p w14:paraId="22F72908" w14:textId="77777777" w:rsidR="00B52B02" w:rsidRPr="00FB5D85" w:rsidRDefault="00B52B02" w:rsidP="00B52B02">
      <w:pPr>
        <w:tabs>
          <w:tab w:val="clear" w:pos="567"/>
        </w:tabs>
        <w:spacing w:line="240" w:lineRule="auto"/>
        <w:ind w:right="-2"/>
        <w:rPr>
          <w:noProof/>
          <w:szCs w:val="22"/>
        </w:rPr>
      </w:pPr>
    </w:p>
    <w:p w14:paraId="22F72909" w14:textId="77777777" w:rsidR="00B52B02" w:rsidRPr="00FB5D85" w:rsidRDefault="000B3AF4" w:rsidP="00B52B02">
      <w:pPr>
        <w:keepNext/>
        <w:numPr>
          <w:ilvl w:val="12"/>
          <w:numId w:val="0"/>
        </w:numPr>
        <w:tabs>
          <w:tab w:val="clear" w:pos="567"/>
        </w:tabs>
        <w:spacing w:line="240" w:lineRule="auto"/>
        <w:ind w:right="-2"/>
        <w:rPr>
          <w:b/>
          <w:bCs/>
          <w:noProof/>
          <w:szCs w:val="22"/>
        </w:rPr>
      </w:pPr>
      <w:r w:rsidRPr="00FB5D85">
        <w:rPr>
          <w:b/>
          <w:bCs/>
          <w:szCs w:val="22"/>
        </w:rPr>
        <w:t>Quelle quantité utiliser</w:t>
      </w:r>
    </w:p>
    <w:p w14:paraId="22F7290A" w14:textId="77777777" w:rsidR="00B52B02" w:rsidRPr="00FB5D85" w:rsidRDefault="000B3AF4" w:rsidP="00B52B02">
      <w:pPr>
        <w:numPr>
          <w:ilvl w:val="12"/>
          <w:numId w:val="0"/>
        </w:numPr>
        <w:tabs>
          <w:tab w:val="clear" w:pos="567"/>
        </w:tabs>
        <w:spacing w:line="240" w:lineRule="auto"/>
        <w:ind w:right="-2"/>
        <w:rPr>
          <w:noProof/>
          <w:szCs w:val="22"/>
        </w:rPr>
      </w:pPr>
      <w:r w:rsidRPr="00FB5D85">
        <w:t>Chaque dispositif contient 0,5 mg ou 1 mg de substance active, dans une dose de médicament précalculée. La dose adéquate de médicament vous sera prescrite pour votre utilisation personnelle.</w:t>
      </w:r>
    </w:p>
    <w:p w14:paraId="22F7290B" w14:textId="77777777" w:rsidR="00B52B02" w:rsidRPr="00FB5D85" w:rsidRDefault="00B52B02" w:rsidP="00B52B02">
      <w:pPr>
        <w:numPr>
          <w:ilvl w:val="12"/>
          <w:numId w:val="0"/>
        </w:numPr>
        <w:tabs>
          <w:tab w:val="clear" w:pos="567"/>
        </w:tabs>
        <w:spacing w:line="240" w:lineRule="auto"/>
        <w:ind w:right="-2"/>
        <w:rPr>
          <w:noProof/>
          <w:szCs w:val="22"/>
        </w:rPr>
      </w:pPr>
    </w:p>
    <w:p w14:paraId="22F7290C" w14:textId="77777777" w:rsidR="00B52B02" w:rsidRPr="00FB5D85" w:rsidRDefault="000B3AF4" w:rsidP="00B52B02">
      <w:pPr>
        <w:numPr>
          <w:ilvl w:val="12"/>
          <w:numId w:val="0"/>
        </w:numPr>
        <w:tabs>
          <w:tab w:val="clear" w:pos="567"/>
        </w:tabs>
        <w:spacing w:line="240" w:lineRule="auto"/>
        <w:ind w:right="-2"/>
        <w:rPr>
          <w:noProof/>
          <w:szCs w:val="22"/>
        </w:rPr>
      </w:pPr>
      <w:r w:rsidRPr="00FB5D85">
        <w:t>Les doses recommandées pour les adultes, les adolescents et les enfants sont indiquées dans le tableau ci-dessous. Pour les enfants de moins de 6 ans, la dose recommandée dépend du poids.</w:t>
      </w:r>
    </w:p>
    <w:p w14:paraId="22F7290D" w14:textId="77777777" w:rsidR="00B52B02" w:rsidRPr="00FB5D85" w:rsidRDefault="00B52B02" w:rsidP="00B52B02">
      <w:pPr>
        <w:numPr>
          <w:ilvl w:val="12"/>
          <w:numId w:val="0"/>
        </w:numPr>
        <w:tabs>
          <w:tab w:val="clear" w:pos="567"/>
        </w:tabs>
        <w:spacing w:line="240" w:lineRule="auto"/>
        <w:ind w:right="-2"/>
        <w:rPr>
          <w:noProof/>
          <w:szCs w:val="22"/>
        </w:rPr>
      </w:pPr>
    </w:p>
    <w:tbl>
      <w:tblPr>
        <w:tblStyle w:val="TableGrid"/>
        <w:tblW w:w="0" w:type="auto"/>
        <w:tblLook w:val="04A0" w:firstRow="1" w:lastRow="0" w:firstColumn="1" w:lastColumn="0" w:noHBand="0" w:noVBand="1"/>
      </w:tblPr>
      <w:tblGrid>
        <w:gridCol w:w="2547"/>
        <w:gridCol w:w="3827"/>
        <w:gridCol w:w="2687"/>
      </w:tblGrid>
      <w:tr w:rsidR="003E6B20" w14:paraId="22F72911" w14:textId="77777777" w:rsidTr="001B79BA">
        <w:tc>
          <w:tcPr>
            <w:tcW w:w="2547" w:type="dxa"/>
            <w:vAlign w:val="center"/>
          </w:tcPr>
          <w:p w14:paraId="22F7290E" w14:textId="77777777" w:rsidR="00B52B02" w:rsidRPr="00FB5D85" w:rsidRDefault="000B3AF4" w:rsidP="009258E0">
            <w:pPr>
              <w:keepNext/>
              <w:numPr>
                <w:ilvl w:val="12"/>
                <w:numId w:val="0"/>
              </w:numPr>
              <w:tabs>
                <w:tab w:val="clear" w:pos="567"/>
              </w:tabs>
              <w:spacing w:line="240" w:lineRule="auto"/>
              <w:ind w:right="-2"/>
              <w:jc w:val="center"/>
              <w:rPr>
                <w:b/>
                <w:bCs/>
                <w:noProof/>
                <w:szCs w:val="22"/>
              </w:rPr>
            </w:pPr>
            <w:r w:rsidRPr="00FB5D85">
              <w:rPr>
                <w:b/>
                <w:bCs/>
                <w:szCs w:val="22"/>
              </w:rPr>
              <w:t>Âge</w:t>
            </w:r>
          </w:p>
        </w:tc>
        <w:tc>
          <w:tcPr>
            <w:tcW w:w="3827" w:type="dxa"/>
            <w:vAlign w:val="center"/>
          </w:tcPr>
          <w:p w14:paraId="22F7290F" w14:textId="77777777" w:rsidR="00B52B02" w:rsidRPr="00FB5D85" w:rsidRDefault="000B3AF4" w:rsidP="009258E0">
            <w:pPr>
              <w:keepNext/>
              <w:numPr>
                <w:ilvl w:val="12"/>
                <w:numId w:val="0"/>
              </w:numPr>
              <w:tabs>
                <w:tab w:val="clear" w:pos="567"/>
              </w:tabs>
              <w:spacing w:line="240" w:lineRule="auto"/>
              <w:ind w:right="-2"/>
              <w:jc w:val="center"/>
              <w:rPr>
                <w:b/>
                <w:bCs/>
                <w:noProof/>
                <w:szCs w:val="22"/>
              </w:rPr>
            </w:pPr>
            <w:r w:rsidRPr="00FB5D85">
              <w:rPr>
                <w:b/>
                <w:bCs/>
                <w:szCs w:val="22"/>
              </w:rPr>
              <w:t>Poids</w:t>
            </w:r>
          </w:p>
        </w:tc>
        <w:tc>
          <w:tcPr>
            <w:tcW w:w="2687" w:type="dxa"/>
            <w:vAlign w:val="center"/>
          </w:tcPr>
          <w:p w14:paraId="22F72910" w14:textId="77777777" w:rsidR="00B52B02" w:rsidRPr="00FB5D85" w:rsidRDefault="000B3AF4" w:rsidP="009258E0">
            <w:pPr>
              <w:keepNext/>
              <w:numPr>
                <w:ilvl w:val="12"/>
                <w:numId w:val="0"/>
              </w:numPr>
              <w:tabs>
                <w:tab w:val="clear" w:pos="567"/>
              </w:tabs>
              <w:spacing w:line="240" w:lineRule="auto"/>
              <w:ind w:right="-2"/>
              <w:jc w:val="center"/>
              <w:rPr>
                <w:b/>
                <w:bCs/>
                <w:noProof/>
                <w:szCs w:val="22"/>
              </w:rPr>
            </w:pPr>
            <w:r w:rsidRPr="00FB5D85">
              <w:rPr>
                <w:b/>
                <w:bCs/>
                <w:szCs w:val="22"/>
              </w:rPr>
              <w:t>Dose recommandée d’</w:t>
            </w:r>
            <w:proofErr w:type="spellStart"/>
            <w:r w:rsidRPr="00FB5D85">
              <w:rPr>
                <w:b/>
                <w:bCs/>
                <w:szCs w:val="22"/>
              </w:rPr>
              <w:t>Ogluo</w:t>
            </w:r>
            <w:proofErr w:type="spellEnd"/>
            <w:r w:rsidRPr="00FB5D85">
              <w:rPr>
                <w:b/>
                <w:bCs/>
                <w:szCs w:val="22"/>
              </w:rPr>
              <w:t xml:space="preserve"> </w:t>
            </w:r>
          </w:p>
        </w:tc>
      </w:tr>
      <w:tr w:rsidR="003E6B20" w14:paraId="22F72916" w14:textId="77777777" w:rsidTr="001B79BA">
        <w:trPr>
          <w:trHeight w:val="624"/>
        </w:trPr>
        <w:tc>
          <w:tcPr>
            <w:tcW w:w="2547" w:type="dxa"/>
            <w:vAlign w:val="center"/>
          </w:tcPr>
          <w:p w14:paraId="22F72912" w14:textId="77777777" w:rsidR="00B52B02" w:rsidRPr="00FB5D85" w:rsidRDefault="000B3AF4" w:rsidP="009258E0">
            <w:pPr>
              <w:keepNext/>
              <w:numPr>
                <w:ilvl w:val="12"/>
                <w:numId w:val="0"/>
              </w:numPr>
              <w:tabs>
                <w:tab w:val="clear" w:pos="567"/>
              </w:tabs>
              <w:spacing w:line="240" w:lineRule="auto"/>
              <w:ind w:right="-2"/>
              <w:rPr>
                <w:noProof/>
                <w:szCs w:val="22"/>
              </w:rPr>
            </w:pPr>
            <w:r w:rsidRPr="00FB5D85">
              <w:t>Enfants âgés de 2 à moins de 6 ans</w:t>
            </w:r>
          </w:p>
        </w:tc>
        <w:tc>
          <w:tcPr>
            <w:tcW w:w="3827" w:type="dxa"/>
            <w:vAlign w:val="center"/>
          </w:tcPr>
          <w:p w14:paraId="22F72913" w14:textId="77777777" w:rsidR="00B52B02" w:rsidRPr="00FB5D85" w:rsidRDefault="000B3AF4" w:rsidP="009258E0">
            <w:pPr>
              <w:keepNext/>
              <w:numPr>
                <w:ilvl w:val="12"/>
                <w:numId w:val="0"/>
              </w:numPr>
              <w:tabs>
                <w:tab w:val="clear" w:pos="567"/>
              </w:tabs>
              <w:spacing w:line="240" w:lineRule="auto"/>
              <w:ind w:right="-2"/>
              <w:rPr>
                <w:noProof/>
                <w:szCs w:val="22"/>
              </w:rPr>
            </w:pPr>
            <w:r w:rsidRPr="00FB5D85">
              <w:t>Moins de 25 kg</w:t>
            </w:r>
          </w:p>
          <w:p w14:paraId="22F72914" w14:textId="77777777" w:rsidR="00B52B02" w:rsidRPr="00FB5D85" w:rsidRDefault="00B52B02" w:rsidP="009258E0">
            <w:pPr>
              <w:keepNext/>
              <w:numPr>
                <w:ilvl w:val="12"/>
                <w:numId w:val="0"/>
              </w:numPr>
              <w:tabs>
                <w:tab w:val="clear" w:pos="567"/>
              </w:tabs>
              <w:spacing w:line="240" w:lineRule="auto"/>
              <w:ind w:right="-2"/>
              <w:rPr>
                <w:noProof/>
                <w:szCs w:val="22"/>
              </w:rPr>
            </w:pPr>
          </w:p>
        </w:tc>
        <w:tc>
          <w:tcPr>
            <w:tcW w:w="2687" w:type="dxa"/>
            <w:vAlign w:val="center"/>
          </w:tcPr>
          <w:p w14:paraId="22F72915" w14:textId="77777777" w:rsidR="00B52B02" w:rsidRPr="00FB5D85" w:rsidRDefault="000B3AF4" w:rsidP="009258E0">
            <w:pPr>
              <w:keepNext/>
              <w:numPr>
                <w:ilvl w:val="12"/>
                <w:numId w:val="0"/>
              </w:numPr>
              <w:tabs>
                <w:tab w:val="clear" w:pos="567"/>
              </w:tabs>
              <w:spacing w:line="240" w:lineRule="auto"/>
              <w:ind w:right="-2"/>
              <w:rPr>
                <w:noProof/>
                <w:szCs w:val="22"/>
              </w:rPr>
            </w:pPr>
            <w:r w:rsidRPr="00FB5D85">
              <w:t>0,5 mg</w:t>
            </w:r>
          </w:p>
        </w:tc>
      </w:tr>
      <w:tr w:rsidR="003E6B20" w14:paraId="22F7291B" w14:textId="77777777" w:rsidTr="001B79BA">
        <w:trPr>
          <w:trHeight w:val="624"/>
        </w:trPr>
        <w:tc>
          <w:tcPr>
            <w:tcW w:w="2547" w:type="dxa"/>
            <w:vAlign w:val="center"/>
          </w:tcPr>
          <w:p w14:paraId="22F72917" w14:textId="77777777" w:rsidR="00B52B02" w:rsidRPr="00FB5D85" w:rsidRDefault="000B3AF4" w:rsidP="009258E0">
            <w:pPr>
              <w:keepNext/>
              <w:numPr>
                <w:ilvl w:val="12"/>
                <w:numId w:val="0"/>
              </w:numPr>
              <w:tabs>
                <w:tab w:val="clear" w:pos="567"/>
              </w:tabs>
              <w:spacing w:line="240" w:lineRule="auto"/>
              <w:ind w:right="-2"/>
              <w:rPr>
                <w:noProof/>
                <w:szCs w:val="22"/>
              </w:rPr>
            </w:pPr>
            <w:r w:rsidRPr="00FB5D85">
              <w:t>Enfants âgés de 2 à moins de 6 ans</w:t>
            </w:r>
          </w:p>
        </w:tc>
        <w:tc>
          <w:tcPr>
            <w:tcW w:w="3827" w:type="dxa"/>
            <w:vAlign w:val="center"/>
          </w:tcPr>
          <w:p w14:paraId="22F72918" w14:textId="77777777" w:rsidR="00B52B02" w:rsidRPr="00FB5D85" w:rsidRDefault="000B3AF4" w:rsidP="009258E0">
            <w:pPr>
              <w:keepNext/>
              <w:numPr>
                <w:ilvl w:val="12"/>
                <w:numId w:val="0"/>
              </w:numPr>
              <w:tabs>
                <w:tab w:val="clear" w:pos="567"/>
              </w:tabs>
              <w:spacing w:line="240" w:lineRule="auto"/>
              <w:ind w:right="-2"/>
              <w:rPr>
                <w:noProof/>
                <w:szCs w:val="22"/>
              </w:rPr>
            </w:pPr>
            <w:r w:rsidRPr="00FB5D85">
              <w:t>25 kg ou plus</w:t>
            </w:r>
          </w:p>
          <w:p w14:paraId="22F72919" w14:textId="77777777" w:rsidR="00B52B02" w:rsidRPr="00FB5D85" w:rsidRDefault="00B52B02" w:rsidP="009258E0">
            <w:pPr>
              <w:keepNext/>
              <w:numPr>
                <w:ilvl w:val="12"/>
                <w:numId w:val="0"/>
              </w:numPr>
              <w:tabs>
                <w:tab w:val="clear" w:pos="567"/>
              </w:tabs>
              <w:spacing w:line="240" w:lineRule="auto"/>
              <w:ind w:right="-2"/>
              <w:rPr>
                <w:noProof/>
                <w:szCs w:val="22"/>
              </w:rPr>
            </w:pPr>
          </w:p>
        </w:tc>
        <w:tc>
          <w:tcPr>
            <w:tcW w:w="2687" w:type="dxa"/>
            <w:vAlign w:val="center"/>
          </w:tcPr>
          <w:p w14:paraId="22F7291A" w14:textId="77777777" w:rsidR="00B52B02" w:rsidRPr="00FB5D85" w:rsidRDefault="000B3AF4" w:rsidP="009258E0">
            <w:pPr>
              <w:keepNext/>
              <w:numPr>
                <w:ilvl w:val="12"/>
                <w:numId w:val="0"/>
              </w:numPr>
              <w:tabs>
                <w:tab w:val="clear" w:pos="567"/>
              </w:tabs>
              <w:spacing w:line="240" w:lineRule="auto"/>
              <w:ind w:right="-2"/>
              <w:rPr>
                <w:noProof/>
                <w:szCs w:val="22"/>
              </w:rPr>
            </w:pPr>
            <w:r w:rsidRPr="00FB5D85">
              <w:t>1 mg</w:t>
            </w:r>
          </w:p>
        </w:tc>
      </w:tr>
      <w:tr w:rsidR="003E6B20" w14:paraId="22F72920" w14:textId="77777777" w:rsidTr="001B79BA">
        <w:trPr>
          <w:trHeight w:val="624"/>
        </w:trPr>
        <w:tc>
          <w:tcPr>
            <w:tcW w:w="2547" w:type="dxa"/>
            <w:vAlign w:val="center"/>
          </w:tcPr>
          <w:p w14:paraId="22F7291C" w14:textId="77777777" w:rsidR="00B52B02" w:rsidRPr="00FB5D85" w:rsidRDefault="000B3AF4" w:rsidP="009258E0">
            <w:pPr>
              <w:numPr>
                <w:ilvl w:val="12"/>
                <w:numId w:val="0"/>
              </w:numPr>
              <w:tabs>
                <w:tab w:val="clear" w:pos="567"/>
              </w:tabs>
              <w:spacing w:line="240" w:lineRule="auto"/>
              <w:ind w:right="-2"/>
              <w:rPr>
                <w:noProof/>
                <w:szCs w:val="22"/>
              </w:rPr>
            </w:pPr>
            <w:r w:rsidRPr="00FB5D85">
              <w:t>Adultes et adolescents,</w:t>
            </w:r>
          </w:p>
          <w:p w14:paraId="22F7291D" w14:textId="77777777" w:rsidR="00B52B02" w:rsidRPr="00FB5D85" w:rsidRDefault="000B3AF4" w:rsidP="009258E0">
            <w:pPr>
              <w:numPr>
                <w:ilvl w:val="12"/>
                <w:numId w:val="0"/>
              </w:numPr>
              <w:tabs>
                <w:tab w:val="clear" w:pos="567"/>
              </w:tabs>
              <w:spacing w:line="240" w:lineRule="auto"/>
              <w:ind w:right="-2"/>
              <w:rPr>
                <w:noProof/>
                <w:szCs w:val="22"/>
              </w:rPr>
            </w:pPr>
            <w:r w:rsidRPr="00FB5D85">
              <w:t>6 ans et plus</w:t>
            </w:r>
          </w:p>
        </w:tc>
        <w:tc>
          <w:tcPr>
            <w:tcW w:w="3827" w:type="dxa"/>
            <w:vAlign w:val="center"/>
          </w:tcPr>
          <w:p w14:paraId="22F7291E" w14:textId="77777777" w:rsidR="00B52B02" w:rsidRPr="00FB5D85" w:rsidRDefault="000B3AF4" w:rsidP="009258E0">
            <w:pPr>
              <w:numPr>
                <w:ilvl w:val="12"/>
                <w:numId w:val="0"/>
              </w:numPr>
              <w:tabs>
                <w:tab w:val="clear" w:pos="567"/>
              </w:tabs>
              <w:spacing w:line="240" w:lineRule="auto"/>
              <w:ind w:right="-2"/>
              <w:rPr>
                <w:noProof/>
                <w:szCs w:val="22"/>
              </w:rPr>
            </w:pPr>
            <w:r w:rsidRPr="00FB5D85">
              <w:t>Sans objet</w:t>
            </w:r>
          </w:p>
        </w:tc>
        <w:tc>
          <w:tcPr>
            <w:tcW w:w="2687" w:type="dxa"/>
            <w:vAlign w:val="center"/>
          </w:tcPr>
          <w:p w14:paraId="22F7291F" w14:textId="77777777" w:rsidR="00B52B02" w:rsidRPr="00FB5D85" w:rsidRDefault="000B3AF4" w:rsidP="009258E0">
            <w:pPr>
              <w:numPr>
                <w:ilvl w:val="12"/>
                <w:numId w:val="0"/>
              </w:numPr>
              <w:tabs>
                <w:tab w:val="clear" w:pos="567"/>
              </w:tabs>
              <w:spacing w:line="240" w:lineRule="auto"/>
              <w:ind w:right="-2"/>
              <w:rPr>
                <w:noProof/>
                <w:szCs w:val="22"/>
              </w:rPr>
            </w:pPr>
            <w:r w:rsidRPr="00FB5D85">
              <w:t>1 mg</w:t>
            </w:r>
          </w:p>
        </w:tc>
      </w:tr>
    </w:tbl>
    <w:p w14:paraId="22F72921" w14:textId="77777777" w:rsidR="00B52B02" w:rsidRPr="00FB5D85" w:rsidRDefault="00B52B02" w:rsidP="00B52B02">
      <w:pPr>
        <w:numPr>
          <w:ilvl w:val="12"/>
          <w:numId w:val="0"/>
        </w:numPr>
        <w:tabs>
          <w:tab w:val="clear" w:pos="567"/>
        </w:tabs>
        <w:spacing w:line="240" w:lineRule="auto"/>
        <w:ind w:right="-2"/>
        <w:rPr>
          <w:noProof/>
          <w:szCs w:val="22"/>
        </w:rPr>
      </w:pPr>
    </w:p>
    <w:p w14:paraId="22F72922" w14:textId="77777777" w:rsidR="00B52B02" w:rsidRPr="00FB5D85" w:rsidRDefault="000B3AF4" w:rsidP="00B52B02">
      <w:pPr>
        <w:numPr>
          <w:ilvl w:val="12"/>
          <w:numId w:val="0"/>
        </w:numPr>
        <w:tabs>
          <w:tab w:val="clear" w:pos="567"/>
        </w:tabs>
        <w:spacing w:line="240" w:lineRule="auto"/>
        <w:ind w:right="-2"/>
        <w:rPr>
          <w:noProof/>
          <w:szCs w:val="22"/>
          <w:highlight w:val="yellow"/>
        </w:rPr>
      </w:pPr>
      <w:r w:rsidRPr="00FB5D85">
        <w:t>Après avoir utilisé ce médicament, mangez aussi rapidement que possible pour éviter une rechute d’hypoglycémie. Consommez une source de sucres rapides, par exemple un jus de fruit ou un soda sucré.</w:t>
      </w:r>
    </w:p>
    <w:p w14:paraId="22F72923" w14:textId="77777777" w:rsidR="00B52B02" w:rsidRPr="00FB5D85" w:rsidRDefault="00B52B02" w:rsidP="00B52B02">
      <w:pPr>
        <w:numPr>
          <w:ilvl w:val="12"/>
          <w:numId w:val="0"/>
        </w:numPr>
        <w:tabs>
          <w:tab w:val="clear" w:pos="567"/>
        </w:tabs>
        <w:spacing w:line="240" w:lineRule="auto"/>
        <w:ind w:right="-2"/>
        <w:rPr>
          <w:noProof/>
          <w:szCs w:val="22"/>
          <w:highlight w:val="yellow"/>
        </w:rPr>
      </w:pPr>
    </w:p>
    <w:p w14:paraId="22F72924" w14:textId="77777777" w:rsidR="00B52B02" w:rsidRPr="00FB5D85" w:rsidRDefault="000B3AF4" w:rsidP="00B52B02">
      <w:pPr>
        <w:keepNext/>
        <w:rPr>
          <w:b/>
          <w:bCs/>
          <w:noProof/>
        </w:rPr>
      </w:pPr>
      <w:r w:rsidRPr="00FB5D85">
        <w:rPr>
          <w:b/>
          <w:bCs/>
        </w:rPr>
        <w:t>Si vous avez utilisé plus d’</w:t>
      </w:r>
      <w:proofErr w:type="spellStart"/>
      <w:r w:rsidRPr="00FB5D85">
        <w:rPr>
          <w:b/>
          <w:bCs/>
        </w:rPr>
        <w:t>Ogluo</w:t>
      </w:r>
      <w:proofErr w:type="spellEnd"/>
      <w:r w:rsidRPr="00FB5D85">
        <w:rPr>
          <w:b/>
          <w:bCs/>
        </w:rPr>
        <w:t xml:space="preserve"> que vous n’auriez dû</w:t>
      </w:r>
    </w:p>
    <w:p w14:paraId="22F72925" w14:textId="77777777" w:rsidR="00B52B02" w:rsidRPr="00FB5D85" w:rsidRDefault="000B3AF4" w:rsidP="00B52B02">
      <w:pPr>
        <w:rPr>
          <w:noProof/>
        </w:rPr>
      </w:pPr>
      <w:r w:rsidRPr="00FB5D85">
        <w:t>Une dose excessive peut vous donner la nausée ou vous rendre malade (vous faire vomir). En général, aucun traitement particulier n’est nécessaire.</w:t>
      </w:r>
    </w:p>
    <w:p w14:paraId="22F72926" w14:textId="77777777" w:rsidR="00B52B02" w:rsidRPr="00FB5D85" w:rsidRDefault="00B52B02" w:rsidP="00B52B02">
      <w:pPr>
        <w:rPr>
          <w:noProof/>
          <w:highlight w:val="yellow"/>
        </w:rPr>
      </w:pPr>
    </w:p>
    <w:p w14:paraId="22F72927" w14:textId="77777777" w:rsidR="00B52B02" w:rsidRPr="00FB5D85" w:rsidRDefault="000B3AF4" w:rsidP="00644FB3">
      <w:pPr>
        <w:pStyle w:val="Style10"/>
      </w:pPr>
      <w:r w:rsidRPr="00FB5D85">
        <w:t>Quels sont les effets indésirables éventuels?</w:t>
      </w:r>
    </w:p>
    <w:p w14:paraId="22F72928" w14:textId="77777777" w:rsidR="00B52B02" w:rsidRPr="00FB5D85" w:rsidRDefault="00B52B02" w:rsidP="00B52B02">
      <w:pPr>
        <w:keepNext/>
        <w:numPr>
          <w:ilvl w:val="12"/>
          <w:numId w:val="0"/>
        </w:numPr>
        <w:tabs>
          <w:tab w:val="clear" w:pos="567"/>
        </w:tabs>
        <w:spacing w:line="240" w:lineRule="auto"/>
      </w:pPr>
    </w:p>
    <w:p w14:paraId="22F72929" w14:textId="77777777" w:rsidR="00B52B02" w:rsidRPr="00FB5D85" w:rsidRDefault="000B3AF4" w:rsidP="00B52B02">
      <w:pPr>
        <w:numPr>
          <w:ilvl w:val="12"/>
          <w:numId w:val="0"/>
        </w:numPr>
        <w:tabs>
          <w:tab w:val="clear" w:pos="567"/>
        </w:tabs>
        <w:spacing w:line="240" w:lineRule="auto"/>
        <w:ind w:right="-29"/>
        <w:rPr>
          <w:noProof/>
          <w:szCs w:val="22"/>
        </w:rPr>
      </w:pPr>
      <w:r w:rsidRPr="00FB5D85">
        <w:t>Comme tous les médicaments, ce médicament peut provoquer des effets indésirables, mais ils ne surviennent pas systématiquement chez tout le monde.</w:t>
      </w:r>
    </w:p>
    <w:p w14:paraId="22F7292A" w14:textId="77777777" w:rsidR="00B52B02" w:rsidRPr="00FB5D85" w:rsidRDefault="00B52B02" w:rsidP="00B52B02">
      <w:pPr>
        <w:numPr>
          <w:ilvl w:val="12"/>
          <w:numId w:val="0"/>
        </w:numPr>
        <w:tabs>
          <w:tab w:val="clear" w:pos="567"/>
        </w:tabs>
        <w:spacing w:line="240" w:lineRule="auto"/>
        <w:ind w:right="-29"/>
        <w:rPr>
          <w:noProof/>
          <w:szCs w:val="22"/>
        </w:rPr>
      </w:pPr>
    </w:p>
    <w:p w14:paraId="22F7292B" w14:textId="77777777" w:rsidR="00B52B02" w:rsidRPr="00FB5D85" w:rsidRDefault="000B3AF4" w:rsidP="00B52B02">
      <w:pPr>
        <w:numPr>
          <w:ilvl w:val="12"/>
          <w:numId w:val="0"/>
        </w:numPr>
        <w:tabs>
          <w:tab w:val="clear" w:pos="567"/>
        </w:tabs>
        <w:spacing w:line="240" w:lineRule="auto"/>
        <w:ind w:right="-29"/>
        <w:rPr>
          <w:noProof/>
          <w:szCs w:val="22"/>
        </w:rPr>
      </w:pPr>
      <w:r w:rsidRPr="00FB5D85">
        <w:t xml:space="preserve">Contactez immédiatement votre médecin ou un professionnel de santé si vous remarquez un des effets indésirables graves </w:t>
      </w:r>
      <w:proofErr w:type="gramStart"/>
      <w:r w:rsidRPr="00FB5D85">
        <w:t>suivants:</w:t>
      </w:r>
      <w:proofErr w:type="gramEnd"/>
    </w:p>
    <w:p w14:paraId="22F7292C" w14:textId="77777777" w:rsidR="00B52B02" w:rsidRPr="00FB5D85" w:rsidRDefault="00B52B02" w:rsidP="00B52B02">
      <w:pPr>
        <w:numPr>
          <w:ilvl w:val="12"/>
          <w:numId w:val="0"/>
        </w:numPr>
        <w:tabs>
          <w:tab w:val="clear" w:pos="567"/>
        </w:tabs>
        <w:spacing w:line="240" w:lineRule="auto"/>
        <w:ind w:right="-29"/>
        <w:rPr>
          <w:noProof/>
          <w:szCs w:val="22"/>
        </w:rPr>
      </w:pPr>
    </w:p>
    <w:p w14:paraId="22F7292D" w14:textId="77777777" w:rsidR="00B52B02" w:rsidRPr="00FB5D85" w:rsidRDefault="000B3AF4" w:rsidP="00B52B02">
      <w:pPr>
        <w:keepNext/>
        <w:numPr>
          <w:ilvl w:val="12"/>
          <w:numId w:val="0"/>
        </w:numPr>
        <w:tabs>
          <w:tab w:val="clear" w:pos="567"/>
        </w:tabs>
        <w:spacing w:line="240" w:lineRule="auto"/>
        <w:ind w:right="-29"/>
        <w:rPr>
          <w:noProof/>
          <w:szCs w:val="22"/>
        </w:rPr>
      </w:pPr>
      <w:r w:rsidRPr="00FB5D85">
        <w:rPr>
          <w:i/>
          <w:iCs/>
          <w:szCs w:val="22"/>
        </w:rPr>
        <w:t>Très rares (pouvant affecter jusqu’à 1 personne sur 10 000)</w:t>
      </w:r>
    </w:p>
    <w:p w14:paraId="22F7292E"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réaction</w:t>
      </w:r>
      <w:proofErr w:type="gramEnd"/>
      <w:r w:rsidRPr="00FB5D85">
        <w:t xml:space="preserve"> </w:t>
      </w:r>
      <w:proofErr w:type="gramStart"/>
      <w:r w:rsidRPr="00FB5D85">
        <w:t>allergique:</w:t>
      </w:r>
      <w:proofErr w:type="gramEnd"/>
      <w:r w:rsidRPr="00FB5D85">
        <w:t xml:space="preserve"> les signes peuvent comprendre respiration sifflante, sudation, rythme cardiaque rapide, éruption cutanée, gonflement du visage (à savoir, gonflement du visage, des lèvres, de la langue et de la gorge pouvant entraîner des difficultés pour déglutir ou respirer) ou évanouissement. Aucune réaction allergique n’a été signalée avec </w:t>
      </w:r>
      <w:proofErr w:type="spellStart"/>
      <w:r w:rsidRPr="00FB5D85">
        <w:t>Ogluo</w:t>
      </w:r>
      <w:proofErr w:type="spellEnd"/>
      <w:r w:rsidRPr="00FB5D85">
        <w:t>, mais elles ont été observées avec d’autres médicaments injectables à base de glucagon. Si vous constatez des symptômes de réaction allergique, contactez immédiatement les urgences.</w:t>
      </w:r>
    </w:p>
    <w:p w14:paraId="22F7292F" w14:textId="77777777" w:rsidR="00B52B02" w:rsidRPr="00FB5D85" w:rsidRDefault="00B52B02" w:rsidP="00B52B02">
      <w:pPr>
        <w:numPr>
          <w:ilvl w:val="12"/>
          <w:numId w:val="0"/>
        </w:numPr>
        <w:tabs>
          <w:tab w:val="clear" w:pos="567"/>
        </w:tabs>
        <w:spacing w:line="240" w:lineRule="auto"/>
        <w:ind w:right="-29"/>
        <w:rPr>
          <w:noProof/>
          <w:szCs w:val="22"/>
        </w:rPr>
      </w:pPr>
    </w:p>
    <w:p w14:paraId="22F72930" w14:textId="77777777" w:rsidR="0021341B" w:rsidRPr="00FB5D85" w:rsidRDefault="000B3AF4" w:rsidP="00B52B02">
      <w:pPr>
        <w:numPr>
          <w:ilvl w:val="12"/>
          <w:numId w:val="0"/>
        </w:numPr>
        <w:tabs>
          <w:tab w:val="clear" w:pos="567"/>
        </w:tabs>
        <w:spacing w:line="240" w:lineRule="auto"/>
        <w:ind w:right="-29"/>
        <w:rPr>
          <w:noProof/>
          <w:szCs w:val="22"/>
        </w:rPr>
        <w:sectPr w:rsidR="0021341B" w:rsidRPr="00FB5D85" w:rsidSect="00365CFF">
          <w:headerReference w:type="default" r:id="rId37"/>
          <w:headerReference w:type="first" r:id="rId38"/>
          <w:footerReference w:type="first" r:id="rId39"/>
          <w:endnotePr>
            <w:numFmt w:val="decimal"/>
          </w:endnotePr>
          <w:type w:val="continuous"/>
          <w:pgSz w:w="11907" w:h="16840" w:code="9"/>
          <w:pgMar w:top="1134" w:right="1418" w:bottom="1134" w:left="1418" w:header="737" w:footer="737" w:gutter="0"/>
          <w:cols w:space="720"/>
          <w:titlePg/>
          <w:docGrid w:linePitch="299"/>
        </w:sectPr>
      </w:pPr>
      <w:r w:rsidRPr="00FB5D85">
        <w:t xml:space="preserve">Les autres effets indésirables </w:t>
      </w:r>
      <w:proofErr w:type="gramStart"/>
      <w:r w:rsidRPr="00FB5D85">
        <w:t>incluent:</w:t>
      </w:r>
      <w:proofErr w:type="gramEnd"/>
    </w:p>
    <w:p w14:paraId="22F72931" w14:textId="77777777" w:rsidR="000076AF" w:rsidRPr="00FB5D85" w:rsidRDefault="000076AF" w:rsidP="00B52B02">
      <w:pPr>
        <w:numPr>
          <w:ilvl w:val="12"/>
          <w:numId w:val="0"/>
        </w:numPr>
        <w:tabs>
          <w:tab w:val="clear" w:pos="567"/>
        </w:tabs>
        <w:spacing w:line="240" w:lineRule="auto"/>
        <w:ind w:right="-29"/>
        <w:rPr>
          <w:noProof/>
          <w:szCs w:val="22"/>
          <w:u w:val="single"/>
        </w:rPr>
        <w:sectPr w:rsidR="000076AF" w:rsidRPr="00FB5D85" w:rsidSect="0021341B">
          <w:endnotePr>
            <w:numFmt w:val="decimal"/>
          </w:endnotePr>
          <w:type w:val="continuous"/>
          <w:pgSz w:w="11907" w:h="16840" w:code="9"/>
          <w:pgMar w:top="1134" w:right="1418" w:bottom="1134" w:left="1418" w:header="737" w:footer="737" w:gutter="0"/>
          <w:cols w:num="2" w:space="720"/>
          <w:titlePg/>
          <w:docGrid w:linePitch="299"/>
        </w:sectPr>
      </w:pPr>
    </w:p>
    <w:p w14:paraId="22F72932" w14:textId="77777777" w:rsidR="00B52B02" w:rsidRPr="00FB5D85" w:rsidRDefault="000B3AF4" w:rsidP="00B52B02">
      <w:pPr>
        <w:tabs>
          <w:tab w:val="clear" w:pos="567"/>
        </w:tabs>
        <w:spacing w:line="240" w:lineRule="auto"/>
        <w:ind w:right="-29"/>
        <w:rPr>
          <w:i/>
          <w:iCs/>
          <w:noProof/>
          <w:szCs w:val="22"/>
        </w:rPr>
      </w:pPr>
      <w:r w:rsidRPr="00FB5D85">
        <w:rPr>
          <w:i/>
          <w:iCs/>
          <w:szCs w:val="22"/>
        </w:rPr>
        <w:t>Très fréquents (pouvant toucher plus d’une personne sur 10)</w:t>
      </w:r>
    </w:p>
    <w:p w14:paraId="22F72933"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envie</w:t>
      </w:r>
      <w:proofErr w:type="gramEnd"/>
      <w:r w:rsidRPr="00FB5D85">
        <w:t xml:space="preserve"> de vomir (nausée)</w:t>
      </w:r>
    </w:p>
    <w:p w14:paraId="22F72934"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vomissements</w:t>
      </w:r>
      <w:proofErr w:type="gramEnd"/>
    </w:p>
    <w:p w14:paraId="22F72935" w14:textId="77777777" w:rsidR="00B52B02" w:rsidRPr="00FB5D85" w:rsidRDefault="00B52B02" w:rsidP="00B52B02">
      <w:pPr>
        <w:numPr>
          <w:ilvl w:val="12"/>
          <w:numId w:val="0"/>
        </w:numPr>
        <w:tabs>
          <w:tab w:val="clear" w:pos="567"/>
        </w:tabs>
        <w:spacing w:line="240" w:lineRule="auto"/>
        <w:ind w:right="-29"/>
        <w:rPr>
          <w:noProof/>
          <w:szCs w:val="22"/>
        </w:rPr>
      </w:pPr>
    </w:p>
    <w:p w14:paraId="22F72936" w14:textId="77777777" w:rsidR="00B52B02" w:rsidRPr="00FB5D85" w:rsidRDefault="000B3AF4" w:rsidP="00B52B02">
      <w:pPr>
        <w:numPr>
          <w:ilvl w:val="12"/>
          <w:numId w:val="0"/>
        </w:numPr>
        <w:tabs>
          <w:tab w:val="clear" w:pos="567"/>
        </w:tabs>
        <w:spacing w:line="240" w:lineRule="auto"/>
        <w:ind w:right="-29"/>
        <w:rPr>
          <w:i/>
          <w:iCs/>
          <w:noProof/>
          <w:szCs w:val="22"/>
        </w:rPr>
      </w:pPr>
      <w:r w:rsidRPr="00FB5D85">
        <w:rPr>
          <w:i/>
          <w:iCs/>
          <w:szCs w:val="22"/>
        </w:rPr>
        <w:t>Fréquents (pouvant toucher jusqu’à 1 personne sur 10)</w:t>
      </w:r>
    </w:p>
    <w:p w14:paraId="22F72937"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maux</w:t>
      </w:r>
      <w:proofErr w:type="gramEnd"/>
      <w:r w:rsidRPr="00FB5D85">
        <w:t xml:space="preserve"> de tête</w:t>
      </w:r>
    </w:p>
    <w:p w14:paraId="22F72938"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pouls</w:t>
      </w:r>
      <w:proofErr w:type="gramEnd"/>
      <w:r w:rsidRPr="00FB5D85">
        <w:t xml:space="preserve"> rapide (tachycardie)</w:t>
      </w:r>
    </w:p>
    <w:p w14:paraId="22F72939"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gêne</w:t>
      </w:r>
      <w:proofErr w:type="gramEnd"/>
      <w:r w:rsidRPr="00FB5D85">
        <w:t xml:space="preserve"> ou réaction au site d’injection</w:t>
      </w:r>
    </w:p>
    <w:p w14:paraId="22F7293A"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œdème</w:t>
      </w:r>
      <w:proofErr w:type="gramEnd"/>
      <w:r w:rsidRPr="00FB5D85">
        <w:t xml:space="preserve"> (gonflement) au site d’injection</w:t>
      </w:r>
    </w:p>
    <w:p w14:paraId="22F7293B"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diarrhée</w:t>
      </w:r>
      <w:proofErr w:type="gramEnd"/>
    </w:p>
    <w:p w14:paraId="22F7293C" w14:textId="77777777" w:rsidR="00B52B02" w:rsidRPr="00FB5D85" w:rsidRDefault="00B52B02" w:rsidP="00B52B02">
      <w:pPr>
        <w:numPr>
          <w:ilvl w:val="12"/>
          <w:numId w:val="0"/>
        </w:numPr>
        <w:tabs>
          <w:tab w:val="clear" w:pos="567"/>
        </w:tabs>
        <w:spacing w:line="240" w:lineRule="auto"/>
        <w:ind w:right="-29"/>
        <w:rPr>
          <w:noProof/>
          <w:szCs w:val="22"/>
        </w:rPr>
      </w:pPr>
    </w:p>
    <w:p w14:paraId="22F7293D" w14:textId="77777777" w:rsidR="00B52B02" w:rsidRPr="00FB5D85" w:rsidRDefault="000B3AF4" w:rsidP="00B52B02">
      <w:pPr>
        <w:numPr>
          <w:ilvl w:val="12"/>
          <w:numId w:val="0"/>
        </w:numPr>
        <w:tabs>
          <w:tab w:val="clear" w:pos="567"/>
        </w:tabs>
        <w:spacing w:line="240" w:lineRule="auto"/>
        <w:ind w:right="-29"/>
        <w:rPr>
          <w:i/>
          <w:iCs/>
          <w:noProof/>
          <w:szCs w:val="22"/>
        </w:rPr>
      </w:pPr>
      <w:r w:rsidRPr="00FB5D85">
        <w:rPr>
          <w:i/>
          <w:iCs/>
          <w:szCs w:val="22"/>
        </w:rPr>
        <w:t>Peu fréquent (pouvant affecter jusqu’à 1 personne sur 100)</w:t>
      </w:r>
    </w:p>
    <w:p w14:paraId="22F7293E"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douleurs</w:t>
      </w:r>
      <w:proofErr w:type="gramEnd"/>
      <w:r w:rsidRPr="00FB5D85">
        <w:t xml:space="preserve"> abdominales</w:t>
      </w:r>
    </w:p>
    <w:p w14:paraId="22F7293F"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hématome</w:t>
      </w:r>
      <w:proofErr w:type="gramEnd"/>
      <w:r w:rsidRPr="00FB5D85">
        <w:t xml:space="preserve"> au site d’injection</w:t>
      </w:r>
    </w:p>
    <w:p w14:paraId="22F72940"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érythème</w:t>
      </w:r>
      <w:proofErr w:type="gramEnd"/>
      <w:r w:rsidRPr="00FB5D85">
        <w:t xml:space="preserve"> (rougeur) au site d’injection</w:t>
      </w:r>
    </w:p>
    <w:p w14:paraId="22F72941" w14:textId="77777777" w:rsidR="00C3414C" w:rsidRPr="00FB5D85" w:rsidRDefault="00C3414C" w:rsidP="00B52B02">
      <w:pPr>
        <w:rPr>
          <w:b/>
          <w:bCs/>
          <w:noProof/>
        </w:rPr>
      </w:pPr>
    </w:p>
    <w:p w14:paraId="22F72942" w14:textId="77777777" w:rsidR="000076AF" w:rsidRPr="00FB5D85" w:rsidRDefault="000076AF" w:rsidP="00B52B02">
      <w:pPr>
        <w:rPr>
          <w:b/>
          <w:bCs/>
          <w:noProof/>
        </w:rPr>
      </w:pPr>
    </w:p>
    <w:p w14:paraId="22F72943" w14:textId="77777777" w:rsidR="000076AF" w:rsidRPr="00FB5D85" w:rsidRDefault="000B3AF4" w:rsidP="000076AF">
      <w:pPr>
        <w:rPr>
          <w:noProof/>
        </w:rPr>
      </w:pPr>
      <w:r w:rsidRPr="00FB5D85">
        <w:rPr>
          <w:b/>
          <w:bCs/>
        </w:rPr>
        <w:t>Effets indésirables supplémentaires chez les enfants</w:t>
      </w:r>
    </w:p>
    <w:p w14:paraId="22F72944" w14:textId="77777777" w:rsidR="000076AF" w:rsidRPr="00FB5D85" w:rsidRDefault="000076AF" w:rsidP="000076AF">
      <w:pPr>
        <w:numPr>
          <w:ilvl w:val="12"/>
          <w:numId w:val="0"/>
        </w:numPr>
        <w:tabs>
          <w:tab w:val="clear" w:pos="567"/>
        </w:tabs>
        <w:spacing w:line="240" w:lineRule="auto"/>
        <w:ind w:right="-29"/>
        <w:rPr>
          <w:noProof/>
          <w:szCs w:val="22"/>
        </w:rPr>
      </w:pPr>
    </w:p>
    <w:p w14:paraId="22F72945" w14:textId="77777777" w:rsidR="000076AF" w:rsidRPr="00FB5D85" w:rsidRDefault="000B3AF4" w:rsidP="000076AF">
      <w:pPr>
        <w:numPr>
          <w:ilvl w:val="12"/>
          <w:numId w:val="0"/>
        </w:numPr>
        <w:tabs>
          <w:tab w:val="clear" w:pos="567"/>
        </w:tabs>
        <w:spacing w:line="240" w:lineRule="auto"/>
        <w:ind w:right="-29"/>
        <w:rPr>
          <w:i/>
          <w:iCs/>
          <w:noProof/>
          <w:szCs w:val="22"/>
        </w:rPr>
      </w:pPr>
      <w:r w:rsidRPr="00FB5D85">
        <w:rPr>
          <w:i/>
          <w:iCs/>
          <w:szCs w:val="22"/>
        </w:rPr>
        <w:t>Fréquents (pouvant toucher jusqu’à 1 personne sur 10)</w:t>
      </w:r>
    </w:p>
    <w:p w14:paraId="22F72946" w14:textId="77777777" w:rsidR="000076AF"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hyperglycémie</w:t>
      </w:r>
      <w:proofErr w:type="gramEnd"/>
    </w:p>
    <w:p w14:paraId="22F72947" w14:textId="77777777" w:rsidR="000076AF"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douleurs</w:t>
      </w:r>
      <w:proofErr w:type="gramEnd"/>
      <w:r w:rsidRPr="00FB5D85">
        <w:t xml:space="preserve"> abdominales</w:t>
      </w:r>
    </w:p>
    <w:p w14:paraId="22F72948" w14:textId="77777777" w:rsidR="000076AF"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urticaire</w:t>
      </w:r>
      <w:proofErr w:type="gramEnd"/>
      <w:r w:rsidRPr="00FB5D85">
        <w:t xml:space="preserve"> (gonflement/rougeur)</w:t>
      </w:r>
    </w:p>
    <w:p w14:paraId="22F72949" w14:textId="77777777" w:rsidR="000076AF"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traumatisme</w:t>
      </w:r>
      <w:proofErr w:type="gramEnd"/>
      <w:r w:rsidRPr="00FB5D85">
        <w:t xml:space="preserve"> crânien</w:t>
      </w:r>
    </w:p>
    <w:p w14:paraId="22F7294A" w14:textId="77777777" w:rsidR="000076AF" w:rsidRPr="00FB5D85" w:rsidRDefault="000B3AF4" w:rsidP="009B23D3">
      <w:pPr>
        <w:numPr>
          <w:ilvl w:val="0"/>
          <w:numId w:val="8"/>
        </w:numPr>
        <w:tabs>
          <w:tab w:val="clear" w:pos="567"/>
        </w:tabs>
        <w:spacing w:line="240" w:lineRule="auto"/>
        <w:ind w:left="1134" w:hanging="567"/>
        <w:contextualSpacing/>
        <w:rPr>
          <w:noProof/>
          <w:szCs w:val="22"/>
        </w:rPr>
        <w:sectPr w:rsidR="000076AF" w:rsidRPr="00FB5D85" w:rsidSect="0003268D">
          <w:footerReference w:type="default" r:id="rId40"/>
          <w:footerReference w:type="first" r:id="rId41"/>
          <w:endnotePr>
            <w:numFmt w:val="decimal"/>
          </w:endnotePr>
          <w:type w:val="continuous"/>
          <w:pgSz w:w="11907" w:h="16840" w:code="9"/>
          <w:pgMar w:top="1134" w:right="1418" w:bottom="1134" w:left="1418" w:header="737" w:footer="737" w:gutter="0"/>
          <w:cols w:space="720"/>
          <w:titlePg/>
          <w:docGrid w:linePitch="299"/>
        </w:sectPr>
      </w:pPr>
      <w:proofErr w:type="gramStart"/>
      <w:r w:rsidRPr="00FB5D85">
        <w:t>vertiges</w:t>
      </w:r>
      <w:proofErr w:type="gramEnd"/>
    </w:p>
    <w:p w14:paraId="22F7294B" w14:textId="77777777" w:rsidR="000076AF" w:rsidRPr="00FB5D85" w:rsidRDefault="000076AF" w:rsidP="00B52B02">
      <w:pPr>
        <w:rPr>
          <w:b/>
          <w:bCs/>
          <w:noProof/>
        </w:rPr>
        <w:sectPr w:rsidR="000076AF" w:rsidRPr="00FB5D85" w:rsidSect="000076AF">
          <w:endnotePr>
            <w:numFmt w:val="decimal"/>
          </w:endnotePr>
          <w:type w:val="continuous"/>
          <w:pgSz w:w="11907" w:h="16840" w:code="9"/>
          <w:pgMar w:top="1134" w:right="1418" w:bottom="1134" w:left="1418" w:header="737" w:footer="737" w:gutter="0"/>
          <w:cols w:space="720"/>
          <w:titlePg/>
          <w:docGrid w:linePitch="299"/>
        </w:sectPr>
      </w:pPr>
    </w:p>
    <w:p w14:paraId="22F7294C" w14:textId="77777777" w:rsidR="000076AF" w:rsidRPr="00FB5D85" w:rsidRDefault="000076AF" w:rsidP="00B52B02">
      <w:pPr>
        <w:rPr>
          <w:b/>
          <w:bCs/>
          <w:noProof/>
        </w:rPr>
        <w:sectPr w:rsidR="000076AF" w:rsidRPr="00FB5D85" w:rsidSect="00365CFF">
          <w:endnotePr>
            <w:numFmt w:val="decimal"/>
          </w:endnotePr>
          <w:type w:val="continuous"/>
          <w:pgSz w:w="11907" w:h="16840" w:code="9"/>
          <w:pgMar w:top="1134" w:right="1418" w:bottom="1134" w:left="1418" w:header="737" w:footer="737" w:gutter="0"/>
          <w:cols w:space="720"/>
          <w:titlePg/>
          <w:docGrid w:linePitch="299"/>
        </w:sectPr>
      </w:pPr>
    </w:p>
    <w:p w14:paraId="22F7294D" w14:textId="77777777" w:rsidR="00B52B02" w:rsidRPr="00FB5D85" w:rsidRDefault="000B3AF4" w:rsidP="00B52B02">
      <w:pPr>
        <w:keepNext/>
        <w:rPr>
          <w:b/>
          <w:bCs/>
          <w:noProof/>
        </w:rPr>
      </w:pPr>
      <w:r w:rsidRPr="00FB5D85">
        <w:rPr>
          <w:b/>
          <w:bCs/>
        </w:rPr>
        <w:t>Déclaration des effets secondaires</w:t>
      </w:r>
    </w:p>
    <w:p w14:paraId="22F7294E" w14:textId="77777777" w:rsidR="00B52B02" w:rsidRPr="00FB5D85" w:rsidRDefault="000B3AF4" w:rsidP="003C043C">
      <w:pPr>
        <w:pStyle w:val="Style12"/>
        <w:rPr>
          <w:noProof/>
        </w:rPr>
      </w:pPr>
      <w:r w:rsidRPr="00FB5D85">
        <w:t>Si vous ressentez un quelconque effet indésirable, parlez-en à votre médecin. Ceci s’applique aussi à tout effet indésirable qui ne serait pas mentionné dans cette notice.</w:t>
      </w:r>
      <w:r w:rsidRPr="00FB5D85">
        <w:rPr>
          <w:rFonts w:ascii="Verdana" w:hAnsi="Verdana"/>
          <w:sz w:val="18"/>
        </w:rPr>
        <w:t xml:space="preserve"> </w:t>
      </w:r>
      <w:r w:rsidRPr="00FB5D85">
        <w:t xml:space="preserve">Vous pouvez également déclarer les effets indésirables directement via </w:t>
      </w:r>
      <w:r w:rsidRPr="00FB5D85">
        <w:rPr>
          <w:highlight w:val="lightGray"/>
        </w:rPr>
        <w:t xml:space="preserve">le système national de déclaration décrit en </w:t>
      </w:r>
      <w:hyperlink r:id="rId42" w:history="1">
        <w:r w:rsidRPr="00FB5D85">
          <w:rPr>
            <w:rStyle w:val="Hyperlink"/>
            <w:color w:val="auto"/>
            <w:highlight w:val="lightGray"/>
          </w:rPr>
          <w:t>Annexe V</w:t>
        </w:r>
      </w:hyperlink>
      <w:r w:rsidRPr="00FB5D85">
        <w:t>. En signalant les effets indésirables, vous contribuez à fournir davantage d’informations sur la sécurité du médicament.</w:t>
      </w:r>
    </w:p>
    <w:p w14:paraId="22F7294F" w14:textId="77777777" w:rsidR="00B52B02" w:rsidRPr="00FB5D85" w:rsidRDefault="00B52B02" w:rsidP="00B52B02">
      <w:pPr>
        <w:autoSpaceDE w:val="0"/>
        <w:autoSpaceDN w:val="0"/>
        <w:adjustRightInd w:val="0"/>
        <w:spacing w:line="240" w:lineRule="auto"/>
        <w:rPr>
          <w:szCs w:val="22"/>
        </w:rPr>
      </w:pPr>
    </w:p>
    <w:p w14:paraId="22F72950" w14:textId="77777777" w:rsidR="00B52B02" w:rsidRPr="00FB5D85" w:rsidRDefault="000B3AF4" w:rsidP="00644FB3">
      <w:pPr>
        <w:pStyle w:val="Style10"/>
      </w:pPr>
      <w:r w:rsidRPr="00FB5D85">
        <w:t>Comment conserver Ogluo</w:t>
      </w:r>
    </w:p>
    <w:p w14:paraId="22F72951" w14:textId="77777777" w:rsidR="00B52B02" w:rsidRPr="00FB5D85" w:rsidRDefault="00B52B02" w:rsidP="00B52B02">
      <w:pPr>
        <w:keepNext/>
        <w:numPr>
          <w:ilvl w:val="12"/>
          <w:numId w:val="0"/>
        </w:numPr>
        <w:tabs>
          <w:tab w:val="clear" w:pos="567"/>
        </w:tabs>
        <w:spacing w:line="240" w:lineRule="auto"/>
        <w:ind w:right="-2"/>
        <w:rPr>
          <w:noProof/>
          <w:szCs w:val="22"/>
        </w:rPr>
      </w:pPr>
    </w:p>
    <w:p w14:paraId="22F72952" w14:textId="77777777" w:rsidR="00B52B02" w:rsidRPr="00FB5D85" w:rsidRDefault="000B3AF4" w:rsidP="00B52B02">
      <w:pPr>
        <w:numPr>
          <w:ilvl w:val="12"/>
          <w:numId w:val="0"/>
        </w:numPr>
        <w:tabs>
          <w:tab w:val="clear" w:pos="567"/>
        </w:tabs>
        <w:spacing w:line="240" w:lineRule="auto"/>
        <w:ind w:right="-2"/>
        <w:rPr>
          <w:noProof/>
          <w:szCs w:val="22"/>
        </w:rPr>
      </w:pPr>
      <w:r w:rsidRPr="00FB5D85">
        <w:t>N’utilisez pas ce médicament après la date de péremption indiquée sur le stylo, le sachet plastique et l’emballage extérieur. La date de péremption correspond au dernier jour du mois indiqué.</w:t>
      </w:r>
    </w:p>
    <w:p w14:paraId="22F72953" w14:textId="77777777" w:rsidR="00B52B02" w:rsidRPr="00FB5D85" w:rsidRDefault="00B52B02" w:rsidP="00B52B02">
      <w:pPr>
        <w:numPr>
          <w:ilvl w:val="12"/>
          <w:numId w:val="0"/>
        </w:numPr>
        <w:tabs>
          <w:tab w:val="clear" w:pos="567"/>
        </w:tabs>
        <w:spacing w:line="240" w:lineRule="auto"/>
        <w:ind w:right="-2"/>
        <w:rPr>
          <w:noProof/>
          <w:szCs w:val="22"/>
        </w:rPr>
      </w:pPr>
    </w:p>
    <w:p w14:paraId="22F72954" w14:textId="77777777" w:rsidR="00B52B02" w:rsidRPr="00FB5D85" w:rsidRDefault="000B3AF4" w:rsidP="00B52B02">
      <w:pPr>
        <w:numPr>
          <w:ilvl w:val="12"/>
          <w:numId w:val="0"/>
        </w:numPr>
        <w:tabs>
          <w:tab w:val="clear" w:pos="567"/>
        </w:tabs>
        <w:spacing w:line="240" w:lineRule="auto"/>
        <w:ind w:right="-2"/>
        <w:rPr>
          <w:noProof/>
          <w:szCs w:val="22"/>
        </w:rPr>
      </w:pPr>
      <w:r w:rsidRPr="00FB5D85">
        <w:t>Tenir ce médicament hors de la vue et de la portée des enfants.</w:t>
      </w:r>
    </w:p>
    <w:p w14:paraId="22F72955" w14:textId="77777777" w:rsidR="00B52B02" w:rsidRPr="00FB5D85" w:rsidRDefault="00B52B02" w:rsidP="00B52B02">
      <w:pPr>
        <w:numPr>
          <w:ilvl w:val="12"/>
          <w:numId w:val="0"/>
        </w:numPr>
        <w:tabs>
          <w:tab w:val="clear" w:pos="567"/>
        </w:tabs>
        <w:spacing w:line="240" w:lineRule="auto"/>
        <w:ind w:right="-2"/>
        <w:rPr>
          <w:noProof/>
          <w:szCs w:val="22"/>
        </w:rPr>
      </w:pPr>
    </w:p>
    <w:p w14:paraId="22F72956" w14:textId="77777777" w:rsidR="00B52B02" w:rsidRPr="00FB5D85" w:rsidRDefault="000B3AF4" w:rsidP="00B52B02">
      <w:pPr>
        <w:numPr>
          <w:ilvl w:val="12"/>
          <w:numId w:val="0"/>
        </w:numPr>
        <w:tabs>
          <w:tab w:val="clear" w:pos="567"/>
        </w:tabs>
        <w:spacing w:line="240" w:lineRule="auto"/>
        <w:ind w:right="-2"/>
        <w:rPr>
          <w:noProof/>
          <w:szCs w:val="22"/>
        </w:rPr>
      </w:pPr>
      <w:r w:rsidRPr="00FB5D85">
        <w:t>Ce médicament ne doit pas être conservé à une température supérieure à 25° C.</w:t>
      </w:r>
    </w:p>
    <w:p w14:paraId="22F72957" w14:textId="77777777" w:rsidR="00B52B02" w:rsidRPr="00FB5D85" w:rsidRDefault="00B52B02" w:rsidP="00B52B02">
      <w:pPr>
        <w:numPr>
          <w:ilvl w:val="12"/>
          <w:numId w:val="0"/>
        </w:numPr>
        <w:tabs>
          <w:tab w:val="clear" w:pos="567"/>
        </w:tabs>
        <w:spacing w:line="240" w:lineRule="auto"/>
        <w:ind w:right="-2"/>
        <w:rPr>
          <w:noProof/>
          <w:szCs w:val="22"/>
        </w:rPr>
      </w:pPr>
    </w:p>
    <w:p w14:paraId="22F72958" w14:textId="77777777" w:rsidR="00B52B02" w:rsidRPr="00FB5D85" w:rsidRDefault="000B3AF4" w:rsidP="00B52B02">
      <w:pPr>
        <w:numPr>
          <w:ilvl w:val="12"/>
          <w:numId w:val="0"/>
        </w:numPr>
        <w:tabs>
          <w:tab w:val="clear" w:pos="567"/>
        </w:tabs>
        <w:spacing w:line="240" w:lineRule="auto"/>
        <w:ind w:right="-2"/>
        <w:rPr>
          <w:noProof/>
          <w:szCs w:val="22"/>
        </w:rPr>
      </w:pPr>
      <w:r w:rsidRPr="00FB5D85">
        <w:lastRenderedPageBreak/>
        <w:t>Ne pas mettre au réfrigérateur. Ne pas congeler. À conserver à une température supérieure à 15 °C.</w:t>
      </w:r>
    </w:p>
    <w:p w14:paraId="22F72959" w14:textId="77777777" w:rsidR="00B52B02" w:rsidRPr="00FB5D85" w:rsidRDefault="00B52B02" w:rsidP="00B52B02">
      <w:pPr>
        <w:numPr>
          <w:ilvl w:val="12"/>
          <w:numId w:val="0"/>
        </w:numPr>
        <w:tabs>
          <w:tab w:val="clear" w:pos="567"/>
        </w:tabs>
        <w:spacing w:line="240" w:lineRule="auto"/>
        <w:ind w:right="-2"/>
        <w:rPr>
          <w:noProof/>
          <w:szCs w:val="22"/>
        </w:rPr>
      </w:pPr>
    </w:p>
    <w:p w14:paraId="22F7295A" w14:textId="77777777" w:rsidR="00B52B02" w:rsidRPr="00FB5D85" w:rsidRDefault="000B3AF4" w:rsidP="00B52B02">
      <w:pPr>
        <w:numPr>
          <w:ilvl w:val="12"/>
          <w:numId w:val="0"/>
        </w:numPr>
        <w:tabs>
          <w:tab w:val="clear" w:pos="567"/>
        </w:tabs>
        <w:spacing w:line="240" w:lineRule="auto"/>
        <w:ind w:right="-2"/>
        <w:rPr>
          <w:noProof/>
          <w:szCs w:val="22"/>
        </w:rPr>
      </w:pPr>
      <w:r w:rsidRPr="00FB5D85">
        <w:t>Avant utilisation, conserver dans le sachet plastique, à l’abri de la lumière et de l’humidité.</w:t>
      </w:r>
    </w:p>
    <w:p w14:paraId="22F7295B" w14:textId="77777777" w:rsidR="00B52B02" w:rsidRPr="00FB5D85" w:rsidRDefault="00B52B02" w:rsidP="00B52B02">
      <w:pPr>
        <w:numPr>
          <w:ilvl w:val="12"/>
          <w:numId w:val="0"/>
        </w:numPr>
        <w:tabs>
          <w:tab w:val="clear" w:pos="567"/>
        </w:tabs>
        <w:spacing w:line="240" w:lineRule="auto"/>
        <w:ind w:right="-2"/>
        <w:rPr>
          <w:noProof/>
          <w:szCs w:val="22"/>
        </w:rPr>
      </w:pPr>
    </w:p>
    <w:p w14:paraId="22F7295C" w14:textId="77777777" w:rsidR="00B52B02" w:rsidRPr="00FB5D85" w:rsidRDefault="000B3AF4" w:rsidP="00B52B02">
      <w:pPr>
        <w:numPr>
          <w:ilvl w:val="12"/>
          <w:numId w:val="0"/>
        </w:numPr>
        <w:tabs>
          <w:tab w:val="clear" w:pos="567"/>
        </w:tabs>
        <w:spacing w:line="240" w:lineRule="auto"/>
        <w:ind w:right="-2"/>
        <w:rPr>
          <w:noProof/>
          <w:szCs w:val="22"/>
        </w:rPr>
      </w:pPr>
      <w:r w:rsidRPr="00FB5D85">
        <w:t>N’utilisez pas ce médicament si vous remarquez que la solution est décolorée ou contient des particules.</w:t>
      </w:r>
    </w:p>
    <w:p w14:paraId="22F7295D" w14:textId="77777777" w:rsidR="00B52B02" w:rsidRPr="00FB5D85" w:rsidRDefault="00B52B02" w:rsidP="00B52B02">
      <w:pPr>
        <w:numPr>
          <w:ilvl w:val="12"/>
          <w:numId w:val="0"/>
        </w:numPr>
        <w:tabs>
          <w:tab w:val="clear" w:pos="567"/>
        </w:tabs>
        <w:spacing w:line="240" w:lineRule="auto"/>
        <w:ind w:right="-2"/>
        <w:rPr>
          <w:noProof/>
          <w:szCs w:val="22"/>
        </w:rPr>
      </w:pPr>
    </w:p>
    <w:p w14:paraId="22F7295E" w14:textId="77777777" w:rsidR="00B52B02" w:rsidRPr="00FB5D85" w:rsidRDefault="000B3AF4" w:rsidP="00B52B02">
      <w:pPr>
        <w:numPr>
          <w:ilvl w:val="12"/>
          <w:numId w:val="0"/>
        </w:numPr>
        <w:tabs>
          <w:tab w:val="clear" w:pos="567"/>
        </w:tabs>
        <w:spacing w:line="240" w:lineRule="auto"/>
        <w:ind w:right="-2"/>
        <w:rPr>
          <w:noProof/>
          <w:szCs w:val="22"/>
        </w:rPr>
      </w:pPr>
      <w:r w:rsidRPr="00FB5D85">
        <w:t>Ne jetez aucun médicament avec les ordures ménagères. Demandez à votre pharmacien d’éliminer les médicaments que vous n’utilisez plus. Ces mesures contribueront à protéger l’environnement.</w:t>
      </w:r>
    </w:p>
    <w:p w14:paraId="22F7295F" w14:textId="77777777" w:rsidR="00B52B02" w:rsidRPr="00FB5D85" w:rsidRDefault="00B52B02" w:rsidP="00B52B02">
      <w:pPr>
        <w:numPr>
          <w:ilvl w:val="12"/>
          <w:numId w:val="0"/>
        </w:numPr>
        <w:tabs>
          <w:tab w:val="clear" w:pos="567"/>
        </w:tabs>
        <w:spacing w:line="240" w:lineRule="auto"/>
        <w:ind w:right="-2"/>
        <w:rPr>
          <w:noProof/>
          <w:szCs w:val="22"/>
        </w:rPr>
      </w:pPr>
    </w:p>
    <w:p w14:paraId="22F72960" w14:textId="77777777" w:rsidR="00B52B02" w:rsidRPr="00FB5D85" w:rsidRDefault="000B3AF4" w:rsidP="00644FB3">
      <w:pPr>
        <w:pStyle w:val="Style10"/>
      </w:pPr>
      <w:r w:rsidRPr="00FB5D85">
        <w:t>Contenu de l’emballage et autres informations</w:t>
      </w:r>
    </w:p>
    <w:p w14:paraId="22F72961" w14:textId="77777777" w:rsidR="00B52B02" w:rsidRPr="00FB5D85" w:rsidRDefault="00B52B02" w:rsidP="00B52B02">
      <w:pPr>
        <w:keepNext/>
        <w:numPr>
          <w:ilvl w:val="12"/>
          <w:numId w:val="0"/>
        </w:numPr>
        <w:tabs>
          <w:tab w:val="clear" w:pos="567"/>
        </w:tabs>
        <w:spacing w:line="240" w:lineRule="auto"/>
      </w:pPr>
    </w:p>
    <w:p w14:paraId="22F72962" w14:textId="77777777" w:rsidR="00B52B02" w:rsidRPr="00FB5D85" w:rsidRDefault="000B3AF4" w:rsidP="00B52B02">
      <w:pPr>
        <w:keepNext/>
        <w:numPr>
          <w:ilvl w:val="12"/>
          <w:numId w:val="0"/>
        </w:numPr>
        <w:tabs>
          <w:tab w:val="clear" w:pos="567"/>
        </w:tabs>
        <w:spacing w:line="240" w:lineRule="auto"/>
        <w:ind w:right="-2"/>
        <w:rPr>
          <w:b/>
        </w:rPr>
      </w:pPr>
      <w:r w:rsidRPr="00FB5D85">
        <w:rPr>
          <w:b/>
        </w:rPr>
        <w:t xml:space="preserve">Ce que contient </w:t>
      </w:r>
      <w:proofErr w:type="spellStart"/>
      <w:r w:rsidRPr="00FB5D85">
        <w:rPr>
          <w:b/>
        </w:rPr>
        <w:t>Ogluo</w:t>
      </w:r>
      <w:proofErr w:type="spellEnd"/>
    </w:p>
    <w:p w14:paraId="22F72963"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r w:rsidRPr="00FB5D85">
        <w:t>La substance active d’</w:t>
      </w:r>
      <w:proofErr w:type="spellStart"/>
      <w:r w:rsidRPr="00FB5D85">
        <w:t>Ogluo</w:t>
      </w:r>
      <w:proofErr w:type="spellEnd"/>
      <w:r w:rsidRPr="00FB5D85">
        <w:t xml:space="preserve"> est le glucagon.</w:t>
      </w:r>
    </w:p>
    <w:p w14:paraId="22F72964" w14:textId="77777777" w:rsidR="00AC59B9" w:rsidRPr="00FB5D85" w:rsidRDefault="000B3AF4" w:rsidP="00AC59B9">
      <w:pPr>
        <w:pStyle w:val="ListParagraph"/>
        <w:numPr>
          <w:ilvl w:val="0"/>
          <w:numId w:val="15"/>
        </w:numPr>
        <w:tabs>
          <w:tab w:val="clear" w:pos="567"/>
        </w:tabs>
        <w:spacing w:line="240" w:lineRule="auto"/>
        <w:ind w:left="1276" w:hanging="283"/>
        <w:rPr>
          <w:noProof/>
          <w:color w:val="000000" w:themeColor="text1"/>
          <w:szCs w:val="22"/>
        </w:rPr>
      </w:pPr>
      <w:proofErr w:type="spellStart"/>
      <w:r w:rsidRPr="00FB5D85">
        <w:rPr>
          <w:color w:val="000000" w:themeColor="text1"/>
          <w:szCs w:val="22"/>
        </w:rPr>
        <w:t>Ogluo</w:t>
      </w:r>
      <w:proofErr w:type="spellEnd"/>
      <w:r w:rsidRPr="00FB5D85">
        <w:rPr>
          <w:color w:val="000000" w:themeColor="text1"/>
          <w:szCs w:val="22"/>
        </w:rPr>
        <w:t xml:space="preserve"> 0,5 mg, solution injectable en stylo prérempli</w:t>
      </w:r>
    </w:p>
    <w:p w14:paraId="22F72965" w14:textId="77777777" w:rsidR="00AC59B9" w:rsidRPr="00FB5D85" w:rsidRDefault="000B3AF4" w:rsidP="00225A98">
      <w:pPr>
        <w:tabs>
          <w:tab w:val="clear" w:pos="567"/>
        </w:tabs>
        <w:spacing w:line="240" w:lineRule="auto"/>
        <w:ind w:left="1276"/>
        <w:rPr>
          <w:noProof/>
          <w:color w:val="000000" w:themeColor="text1"/>
          <w:szCs w:val="22"/>
        </w:rPr>
      </w:pPr>
      <w:r w:rsidRPr="00FB5D85">
        <w:rPr>
          <w:color w:val="000000" w:themeColor="text1"/>
          <w:szCs w:val="22"/>
        </w:rPr>
        <w:t>Chaque stylo prérempli contient 0,5 mg de glucagon dans 0,1 ml de solution.</w:t>
      </w:r>
    </w:p>
    <w:p w14:paraId="22F72966" w14:textId="77777777" w:rsidR="00AC59B9" w:rsidRPr="00FB5D85" w:rsidRDefault="000B3AF4" w:rsidP="00AC59B9">
      <w:pPr>
        <w:pStyle w:val="ListParagraph"/>
        <w:numPr>
          <w:ilvl w:val="0"/>
          <w:numId w:val="15"/>
        </w:numPr>
        <w:tabs>
          <w:tab w:val="clear" w:pos="567"/>
        </w:tabs>
        <w:spacing w:line="240" w:lineRule="auto"/>
        <w:ind w:left="1276" w:hanging="283"/>
        <w:rPr>
          <w:noProof/>
          <w:color w:val="000000" w:themeColor="text1"/>
          <w:szCs w:val="22"/>
        </w:rPr>
      </w:pPr>
      <w:proofErr w:type="spellStart"/>
      <w:r w:rsidRPr="00FB5D85">
        <w:rPr>
          <w:color w:val="000000" w:themeColor="text1"/>
          <w:szCs w:val="22"/>
        </w:rPr>
        <w:t>Ogluo</w:t>
      </w:r>
      <w:proofErr w:type="spellEnd"/>
      <w:r w:rsidRPr="00FB5D85">
        <w:rPr>
          <w:color w:val="000000" w:themeColor="text1"/>
          <w:szCs w:val="22"/>
        </w:rPr>
        <w:t xml:space="preserve"> 1 mg, solution injectable en stylo prérempli</w:t>
      </w:r>
    </w:p>
    <w:p w14:paraId="22F72967" w14:textId="77777777" w:rsidR="00AC59B9" w:rsidRPr="00FB5D85" w:rsidRDefault="000B3AF4" w:rsidP="00AC59B9">
      <w:pPr>
        <w:pStyle w:val="ListParagraph"/>
        <w:numPr>
          <w:ilvl w:val="0"/>
          <w:numId w:val="8"/>
        </w:numPr>
        <w:tabs>
          <w:tab w:val="clear" w:pos="567"/>
        </w:tabs>
        <w:spacing w:line="240" w:lineRule="auto"/>
        <w:rPr>
          <w:noProof/>
          <w:color w:val="000000" w:themeColor="text1"/>
          <w:szCs w:val="22"/>
        </w:rPr>
      </w:pPr>
      <w:r w:rsidRPr="00FB5D85">
        <w:rPr>
          <w:color w:val="000000" w:themeColor="text1"/>
          <w:szCs w:val="22"/>
        </w:rPr>
        <w:t>Chaque stylo prérempli contient 1 mg de glucagon dans 0,2 ml de solution.</w:t>
      </w:r>
    </w:p>
    <w:p w14:paraId="22F72968" w14:textId="77777777" w:rsidR="00AC59B9" w:rsidRPr="00FB5D85" w:rsidRDefault="00AC59B9" w:rsidP="00AC59B9">
      <w:pPr>
        <w:tabs>
          <w:tab w:val="clear" w:pos="567"/>
        </w:tabs>
        <w:spacing w:line="240" w:lineRule="auto"/>
        <w:ind w:left="1134"/>
        <w:contextualSpacing/>
        <w:rPr>
          <w:noProof/>
          <w:szCs w:val="22"/>
        </w:rPr>
      </w:pPr>
    </w:p>
    <w:p w14:paraId="22F72969"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r w:rsidRPr="00FB5D85">
        <w:t xml:space="preserve">Les autres ingrédients sont le </w:t>
      </w:r>
      <w:proofErr w:type="spellStart"/>
      <w:r w:rsidRPr="00FB5D85">
        <w:t>dihydrate</w:t>
      </w:r>
      <w:proofErr w:type="spellEnd"/>
      <w:r w:rsidRPr="00FB5D85">
        <w:t xml:space="preserve"> de tréhalose, le </w:t>
      </w:r>
      <w:proofErr w:type="spellStart"/>
      <w:r w:rsidRPr="00FB5D85">
        <w:t>diméthylsulfoxyde</w:t>
      </w:r>
      <w:proofErr w:type="spellEnd"/>
      <w:r w:rsidRPr="00FB5D85">
        <w:t xml:space="preserve"> (DMSO), l’acide sulfurique et l’eau pour préparations injectables.</w:t>
      </w:r>
    </w:p>
    <w:p w14:paraId="22F7296A" w14:textId="77777777" w:rsidR="00B52B02" w:rsidRPr="00FB5D85" w:rsidRDefault="00B52B02" w:rsidP="00B52B02">
      <w:pPr>
        <w:rPr>
          <w:b/>
          <w:bCs/>
          <w:noProof/>
          <w:lang w:val="fr-LU"/>
        </w:rPr>
      </w:pPr>
    </w:p>
    <w:p w14:paraId="22F7296B" w14:textId="77777777" w:rsidR="00B52B02" w:rsidRPr="00FB5D85" w:rsidRDefault="000B3AF4" w:rsidP="00B52B02">
      <w:pPr>
        <w:keepNext/>
        <w:rPr>
          <w:b/>
          <w:bCs/>
          <w:noProof/>
        </w:rPr>
      </w:pPr>
      <w:r w:rsidRPr="00FB5D85">
        <w:rPr>
          <w:b/>
          <w:bCs/>
        </w:rPr>
        <w:t xml:space="preserve">Comment se présente </w:t>
      </w:r>
      <w:proofErr w:type="spellStart"/>
      <w:r w:rsidRPr="00FB5D85">
        <w:rPr>
          <w:b/>
          <w:bCs/>
        </w:rPr>
        <w:t>Ogluo</w:t>
      </w:r>
      <w:proofErr w:type="spellEnd"/>
      <w:r w:rsidRPr="00FB5D85">
        <w:rPr>
          <w:b/>
          <w:bCs/>
        </w:rPr>
        <w:t xml:space="preserve"> et contenu de l’emballage</w:t>
      </w:r>
    </w:p>
    <w:p w14:paraId="22F7296C" w14:textId="77777777" w:rsidR="00B52B02" w:rsidRPr="00FB5D85" w:rsidRDefault="000B3AF4" w:rsidP="00B52B02">
      <w:pPr>
        <w:rPr>
          <w:noProof/>
        </w:rPr>
      </w:pPr>
      <w:proofErr w:type="spellStart"/>
      <w:r w:rsidRPr="00FB5D85">
        <w:t>Ogluo</w:t>
      </w:r>
      <w:proofErr w:type="spellEnd"/>
      <w:r w:rsidRPr="00FB5D85">
        <w:t xml:space="preserve"> est une solution limpide, incolore à jaune pâle. Il se présente sous la forme d’un stylo unidose prérempli prêt à l’emploi contenant une dose de 0,5 mg ou 1 mg de glucagon. Chaque dispositif est emballé individuellement dans un sachet plastique. La liste complète des dispositifs </w:t>
      </w:r>
      <w:proofErr w:type="spellStart"/>
      <w:r w:rsidRPr="00FB5D85">
        <w:t>Ogluo</w:t>
      </w:r>
      <w:proofErr w:type="spellEnd"/>
      <w:r w:rsidRPr="00FB5D85">
        <w:t xml:space="preserve"> disponibles est indiquée ci-dessous.</w:t>
      </w:r>
    </w:p>
    <w:p w14:paraId="22F7296D" w14:textId="77777777" w:rsidR="00B52B02" w:rsidRPr="00FB5D85" w:rsidRDefault="00B52B02" w:rsidP="00B52B02">
      <w:pPr>
        <w:rPr>
          <w:noProof/>
          <w:lang w:val="fr-LU"/>
        </w:rPr>
      </w:pPr>
    </w:p>
    <w:p w14:paraId="22F7296E"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spellStart"/>
      <w:r w:rsidRPr="00FB5D85">
        <w:t>Ogluo</w:t>
      </w:r>
      <w:proofErr w:type="spellEnd"/>
      <w:r w:rsidRPr="00FB5D85">
        <w:t xml:space="preserve"> 0,5 mg, solution injectable en stylo prérempli, </w:t>
      </w:r>
      <w:r w:rsidR="007C096E">
        <w:t>boîte</w:t>
      </w:r>
      <w:r w:rsidR="007C096E" w:rsidRPr="00FB5D85">
        <w:t xml:space="preserve"> </w:t>
      </w:r>
      <w:r w:rsidRPr="00FB5D85">
        <w:t>de 1</w:t>
      </w:r>
      <w:r w:rsidR="00EC7898">
        <w:t xml:space="preserve"> </w:t>
      </w:r>
      <w:r w:rsidRPr="00FB5D85">
        <w:t>ou 2 stylos unidose préremplis.</w:t>
      </w:r>
    </w:p>
    <w:p w14:paraId="22F7296F" w14:textId="77777777" w:rsidR="00B52B02" w:rsidRPr="00FB5D85" w:rsidRDefault="00B52B02" w:rsidP="008556D7">
      <w:pPr>
        <w:tabs>
          <w:tab w:val="clear" w:pos="567"/>
        </w:tabs>
        <w:spacing w:line="240" w:lineRule="auto"/>
        <w:ind w:left="1134"/>
        <w:contextualSpacing/>
        <w:rPr>
          <w:noProof/>
          <w:szCs w:val="22"/>
        </w:rPr>
      </w:pPr>
    </w:p>
    <w:p w14:paraId="22F72970" w14:textId="77777777" w:rsidR="00B52B02" w:rsidRPr="00FB5D85" w:rsidRDefault="000B3AF4" w:rsidP="009B23D3">
      <w:pPr>
        <w:numPr>
          <w:ilvl w:val="0"/>
          <w:numId w:val="8"/>
        </w:numPr>
        <w:tabs>
          <w:tab w:val="clear" w:pos="567"/>
        </w:tabs>
        <w:spacing w:line="240" w:lineRule="auto"/>
        <w:ind w:left="1134" w:hanging="567"/>
        <w:contextualSpacing/>
        <w:rPr>
          <w:noProof/>
          <w:szCs w:val="22"/>
        </w:rPr>
      </w:pPr>
      <w:proofErr w:type="spellStart"/>
      <w:r w:rsidRPr="00FB5D85">
        <w:t>Ogluo</w:t>
      </w:r>
      <w:proofErr w:type="spellEnd"/>
      <w:r w:rsidRPr="00FB5D85">
        <w:t xml:space="preserve"> 1 mg, solution injectable en stylo prérempli, </w:t>
      </w:r>
      <w:r w:rsidR="007C096E">
        <w:t xml:space="preserve">boîte </w:t>
      </w:r>
      <w:r w:rsidRPr="00FB5D85">
        <w:t>de 1ou 2 stylos unidose préremplis.</w:t>
      </w:r>
    </w:p>
    <w:p w14:paraId="22F72971" w14:textId="77777777" w:rsidR="00B52B02" w:rsidRPr="00FB5D85" w:rsidRDefault="00B52B02" w:rsidP="00B52B02">
      <w:pPr>
        <w:tabs>
          <w:tab w:val="clear" w:pos="567"/>
        </w:tabs>
        <w:spacing w:line="240" w:lineRule="auto"/>
        <w:ind w:left="360"/>
        <w:contextualSpacing/>
        <w:rPr>
          <w:bCs/>
          <w:noProof/>
        </w:rPr>
      </w:pPr>
    </w:p>
    <w:p w14:paraId="22F72972" w14:textId="77777777" w:rsidR="00B52B02" w:rsidRPr="00FB5D85" w:rsidRDefault="00B52B02" w:rsidP="00B52B02">
      <w:pPr>
        <w:rPr>
          <w:b/>
          <w:bCs/>
          <w:noProof/>
          <w:color w:val="000000" w:themeColor="text1"/>
          <w:lang w:val="fr-LU"/>
        </w:rPr>
      </w:pPr>
    </w:p>
    <w:p w14:paraId="22F72973" w14:textId="77777777" w:rsidR="00B52B02" w:rsidRPr="00FB5D85" w:rsidRDefault="000B3AF4" w:rsidP="00B52B02">
      <w:pPr>
        <w:numPr>
          <w:ilvl w:val="12"/>
          <w:numId w:val="0"/>
        </w:numPr>
        <w:tabs>
          <w:tab w:val="clear" w:pos="567"/>
        </w:tabs>
        <w:spacing w:line="240" w:lineRule="auto"/>
        <w:ind w:right="-2"/>
        <w:rPr>
          <w:noProof/>
        </w:rPr>
      </w:pPr>
      <w:r w:rsidRPr="00FB5D85">
        <w:t>Toutes les présentations peuvent ne pas être commercialisées.</w:t>
      </w:r>
    </w:p>
    <w:p w14:paraId="22F72974" w14:textId="77777777" w:rsidR="00B52B02" w:rsidRPr="00FB5D85" w:rsidRDefault="00B52B02" w:rsidP="00B52B02">
      <w:pPr>
        <w:numPr>
          <w:ilvl w:val="12"/>
          <w:numId w:val="0"/>
        </w:numPr>
        <w:tabs>
          <w:tab w:val="clear" w:pos="567"/>
        </w:tabs>
        <w:spacing w:line="240" w:lineRule="auto"/>
        <w:ind w:right="-2"/>
        <w:rPr>
          <w:noProof/>
          <w:szCs w:val="22"/>
          <w:highlight w:val="yellow"/>
          <w:lang w:val="fr-LU"/>
        </w:rPr>
      </w:pPr>
    </w:p>
    <w:p w14:paraId="22F72975" w14:textId="77777777" w:rsidR="00B52B02" w:rsidRPr="00FB5D85" w:rsidRDefault="000B3AF4" w:rsidP="00B52B02">
      <w:pPr>
        <w:keepNext/>
        <w:numPr>
          <w:ilvl w:val="12"/>
          <w:numId w:val="0"/>
        </w:numPr>
        <w:tabs>
          <w:tab w:val="clear" w:pos="567"/>
        </w:tabs>
        <w:spacing w:line="240" w:lineRule="auto"/>
        <w:ind w:right="-2"/>
        <w:rPr>
          <w:b/>
        </w:rPr>
      </w:pPr>
      <w:r w:rsidRPr="00FB5D85">
        <w:rPr>
          <w:b/>
        </w:rPr>
        <w:t>Titulaire de l’autorisation de mise sur le marché</w:t>
      </w:r>
    </w:p>
    <w:p w14:paraId="040C25A8"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Tetris Pharma B.V</w:t>
      </w:r>
    </w:p>
    <w:p w14:paraId="587828D4" w14:textId="1237EEB5"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Bargelaan 200</w:t>
      </w:r>
    </w:p>
    <w:p w14:paraId="103509B7" w14:textId="77777777" w:rsidR="006760D1" w:rsidRPr="00682324" w:rsidRDefault="006760D1" w:rsidP="006760D1">
      <w:pPr>
        <w:tabs>
          <w:tab w:val="clear" w:pos="567"/>
        </w:tabs>
        <w:spacing w:line="240" w:lineRule="auto"/>
        <w:rPr>
          <w:rFonts w:eastAsiaTheme="minorHAnsi"/>
          <w:szCs w:val="22"/>
          <w:lang w:val="nl-NL"/>
        </w:rPr>
      </w:pPr>
      <w:r w:rsidRPr="00682324">
        <w:rPr>
          <w:rFonts w:eastAsiaTheme="minorHAnsi"/>
          <w:szCs w:val="22"/>
          <w:lang w:val="nl-NL"/>
        </w:rPr>
        <w:t>Element Offices</w:t>
      </w:r>
    </w:p>
    <w:p w14:paraId="14C31F84"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2333 CW Leiden</w:t>
      </w:r>
    </w:p>
    <w:p w14:paraId="22F7297C" w14:textId="7E2A8C27" w:rsidR="00B52B02" w:rsidRPr="00FB5D85" w:rsidRDefault="000B3AF4" w:rsidP="00B52B02">
      <w:pPr>
        <w:spacing w:line="240" w:lineRule="auto"/>
        <w:rPr>
          <w:noProof/>
          <w:szCs w:val="22"/>
          <w:lang w:val="en-GB"/>
        </w:rPr>
      </w:pPr>
      <w:r w:rsidRPr="00682324">
        <w:rPr>
          <w:rFonts w:eastAsiaTheme="minorHAnsi"/>
          <w:szCs w:val="22"/>
          <w:lang w:val="nl-NL"/>
        </w:rPr>
        <w:t>Pays-Bas</w:t>
      </w:r>
      <w:r>
        <w:rPr>
          <w:rFonts w:eastAsiaTheme="minorHAnsi"/>
          <w:sz w:val="24"/>
          <w:szCs w:val="24"/>
          <w:lang w:val="nl-NL"/>
        </w:rPr>
        <w:t xml:space="preserve"> </w:t>
      </w:r>
    </w:p>
    <w:p w14:paraId="5F9FF6D7" w14:textId="77777777" w:rsidR="006760D1" w:rsidRDefault="006760D1" w:rsidP="00B52B02">
      <w:pPr>
        <w:keepNext/>
        <w:spacing w:line="240" w:lineRule="auto"/>
        <w:rPr>
          <w:b/>
          <w:bCs/>
          <w:szCs w:val="22"/>
          <w:lang w:val="en-GB"/>
        </w:rPr>
      </w:pPr>
    </w:p>
    <w:p w14:paraId="22F7297D" w14:textId="329D8264" w:rsidR="00B52B02" w:rsidRPr="00FB5D85" w:rsidRDefault="000B3AF4" w:rsidP="00B52B02">
      <w:pPr>
        <w:keepNext/>
        <w:spacing w:line="240" w:lineRule="auto"/>
        <w:rPr>
          <w:b/>
          <w:bCs/>
          <w:noProof/>
          <w:szCs w:val="22"/>
          <w:lang w:val="en-GB"/>
        </w:rPr>
      </w:pPr>
      <w:r w:rsidRPr="00FB5D85">
        <w:rPr>
          <w:b/>
          <w:bCs/>
          <w:szCs w:val="22"/>
          <w:lang w:val="en-GB"/>
        </w:rPr>
        <w:t>Fabricant</w:t>
      </w:r>
    </w:p>
    <w:p w14:paraId="60F68F20" w14:textId="77777777" w:rsidR="000F0D6E" w:rsidRDefault="000F0D6E" w:rsidP="000F0D6E">
      <w:proofErr w:type="spellStart"/>
      <w:r w:rsidRPr="005B74F5">
        <w:t>Acerti</w:t>
      </w:r>
      <w:proofErr w:type="spellEnd"/>
      <w:r>
        <w:t xml:space="preserve"> </w:t>
      </w:r>
      <w:r w:rsidRPr="005B74F5">
        <w:t xml:space="preserve">Pharma B.V., </w:t>
      </w:r>
    </w:p>
    <w:p w14:paraId="6DDDA3B3" w14:textId="77777777" w:rsidR="000F0D6E" w:rsidRDefault="000F0D6E" w:rsidP="000F0D6E">
      <w:proofErr w:type="spellStart"/>
      <w:r w:rsidRPr="005B74F5">
        <w:t>Boschstraat</w:t>
      </w:r>
      <w:proofErr w:type="spellEnd"/>
      <w:r w:rsidRPr="005B74F5">
        <w:t xml:space="preserve"> 51,</w:t>
      </w:r>
    </w:p>
    <w:p w14:paraId="6ADE0B80" w14:textId="596BE574" w:rsidR="000F0D6E" w:rsidRDefault="000F0D6E" w:rsidP="000F0D6E">
      <w:r w:rsidRPr="005B74F5">
        <w:t xml:space="preserve">Breda, 4811 GC, </w:t>
      </w:r>
    </w:p>
    <w:p w14:paraId="1F00EEF9" w14:textId="77777777" w:rsidR="00165A1B" w:rsidRDefault="000F0D6E" w:rsidP="000F0D6E">
      <w:pPr>
        <w:tabs>
          <w:tab w:val="left" w:pos="1701"/>
        </w:tabs>
      </w:pPr>
      <w:r>
        <w:t>Pays-Bas</w:t>
      </w:r>
    </w:p>
    <w:p w14:paraId="75E64E10" w14:textId="77777777" w:rsidR="00165A1B" w:rsidRDefault="00165A1B" w:rsidP="000F0D6E">
      <w:pPr>
        <w:tabs>
          <w:tab w:val="left" w:pos="1701"/>
        </w:tabs>
      </w:pPr>
    </w:p>
    <w:p w14:paraId="4DBEA4C6" w14:textId="1D879831" w:rsidR="00682324" w:rsidRPr="007F63EE" w:rsidRDefault="00682324" w:rsidP="000F0D6E">
      <w:pPr>
        <w:tabs>
          <w:tab w:val="left" w:pos="1701"/>
        </w:tabs>
        <w:rPr>
          <w:strike/>
          <w:rPrChange w:id="24" w:author="Author">
            <w:rPr/>
          </w:rPrChange>
        </w:rPr>
      </w:pPr>
      <w:proofErr w:type="spellStart"/>
      <w:r w:rsidRPr="007F63EE">
        <w:rPr>
          <w:strike/>
          <w:rPrChange w:id="25" w:author="Author">
            <w:rPr/>
          </w:rPrChange>
        </w:rPr>
        <w:t>Manufacturing</w:t>
      </w:r>
      <w:proofErr w:type="spellEnd"/>
      <w:r w:rsidRPr="007F63EE">
        <w:rPr>
          <w:strike/>
          <w:rPrChange w:id="26" w:author="Author">
            <w:rPr/>
          </w:rPrChange>
        </w:rPr>
        <w:t xml:space="preserve"> Packaging </w:t>
      </w:r>
      <w:proofErr w:type="spellStart"/>
      <w:r w:rsidRPr="007F63EE">
        <w:rPr>
          <w:strike/>
          <w:rPrChange w:id="27" w:author="Author">
            <w:rPr/>
          </w:rPrChange>
        </w:rPr>
        <w:t>Farmaca</w:t>
      </w:r>
      <w:proofErr w:type="spellEnd"/>
      <w:r w:rsidRPr="007F63EE">
        <w:rPr>
          <w:strike/>
          <w:rPrChange w:id="28" w:author="Author">
            <w:rPr/>
          </w:rPrChange>
        </w:rPr>
        <w:t xml:space="preserve"> (MPF) B.V.</w:t>
      </w:r>
    </w:p>
    <w:p w14:paraId="25C411FA" w14:textId="2FD029D4" w:rsidR="00682324" w:rsidRPr="007F63EE" w:rsidRDefault="00682324" w:rsidP="00682324">
      <w:pPr>
        <w:tabs>
          <w:tab w:val="left" w:pos="1701"/>
        </w:tabs>
        <w:rPr>
          <w:strike/>
          <w:rPrChange w:id="29" w:author="Author">
            <w:rPr/>
          </w:rPrChange>
        </w:rPr>
      </w:pPr>
      <w:proofErr w:type="spellStart"/>
      <w:r w:rsidRPr="007F63EE">
        <w:rPr>
          <w:strike/>
          <w:rPrChange w:id="30" w:author="Author">
            <w:rPr/>
          </w:rPrChange>
        </w:rPr>
        <w:t>Neptunus</w:t>
      </w:r>
      <w:proofErr w:type="spellEnd"/>
      <w:r w:rsidRPr="007F63EE">
        <w:rPr>
          <w:strike/>
          <w:rPrChange w:id="31" w:author="Author">
            <w:rPr/>
          </w:rPrChange>
        </w:rPr>
        <w:t xml:space="preserve"> 12</w:t>
      </w:r>
    </w:p>
    <w:p w14:paraId="6DF279B0" w14:textId="6897E539" w:rsidR="00682324" w:rsidRPr="007F63EE" w:rsidRDefault="00682324" w:rsidP="00682324">
      <w:pPr>
        <w:tabs>
          <w:tab w:val="left" w:pos="1701"/>
        </w:tabs>
        <w:rPr>
          <w:strike/>
          <w:rPrChange w:id="32" w:author="Author">
            <w:rPr/>
          </w:rPrChange>
        </w:rPr>
      </w:pPr>
      <w:r w:rsidRPr="007F63EE">
        <w:rPr>
          <w:strike/>
          <w:rPrChange w:id="33" w:author="Author">
            <w:rPr/>
          </w:rPrChange>
        </w:rPr>
        <w:t>Heerenveen, 8448CN</w:t>
      </w:r>
    </w:p>
    <w:p w14:paraId="22F72984" w14:textId="3DC245A5" w:rsidR="00B52B02" w:rsidRPr="007F63EE" w:rsidRDefault="00682324" w:rsidP="00B52B02">
      <w:pPr>
        <w:numPr>
          <w:ilvl w:val="12"/>
          <w:numId w:val="0"/>
        </w:numPr>
        <w:tabs>
          <w:tab w:val="clear" w:pos="567"/>
        </w:tabs>
        <w:spacing w:line="240" w:lineRule="auto"/>
        <w:ind w:right="-2"/>
        <w:rPr>
          <w:strike/>
          <w:noProof/>
          <w:szCs w:val="22"/>
          <w:highlight w:val="yellow"/>
          <w:rPrChange w:id="34" w:author="Author">
            <w:rPr>
              <w:noProof/>
              <w:szCs w:val="22"/>
              <w:highlight w:val="yellow"/>
            </w:rPr>
          </w:rPrChange>
        </w:rPr>
      </w:pPr>
      <w:r w:rsidRPr="007F63EE">
        <w:rPr>
          <w:strike/>
          <w:rPrChange w:id="35" w:author="Author">
            <w:rPr/>
          </w:rPrChange>
        </w:rPr>
        <w:t>Pays-Bas</w:t>
      </w:r>
    </w:p>
    <w:p w14:paraId="22F72985" w14:textId="77777777" w:rsidR="00B52B02" w:rsidRPr="00FB5D85" w:rsidRDefault="00B52B02" w:rsidP="00B52B02">
      <w:pPr>
        <w:spacing w:line="240" w:lineRule="auto"/>
        <w:rPr>
          <w:noProof/>
          <w:szCs w:val="22"/>
        </w:rPr>
      </w:pPr>
    </w:p>
    <w:p w14:paraId="49E6BBA1" w14:textId="66CEBCD0" w:rsidR="00296E6D" w:rsidRPr="00FB5D85" w:rsidRDefault="000B3AF4" w:rsidP="00296E6D">
      <w:pPr>
        <w:spacing w:line="240" w:lineRule="auto"/>
        <w:rPr>
          <w:noProof/>
          <w:szCs w:val="22"/>
        </w:rPr>
      </w:pPr>
      <w:r w:rsidRPr="00FB5D85">
        <w:rPr>
          <w:b/>
          <w:szCs w:val="22"/>
        </w:rPr>
        <w:lastRenderedPageBreak/>
        <w:t>La dernière date à laquelle cette notice a été révisée est</w:t>
      </w:r>
      <w:r w:rsidR="006760D1">
        <w:rPr>
          <w:b/>
          <w:szCs w:val="22"/>
        </w:rPr>
        <w:t xml:space="preserve"> : </w:t>
      </w:r>
    </w:p>
    <w:p w14:paraId="22F72986" w14:textId="33B8FB76" w:rsidR="00B52B02" w:rsidRPr="00FB5D85" w:rsidRDefault="00B52B02" w:rsidP="00B52B02">
      <w:pPr>
        <w:rPr>
          <w:b/>
          <w:noProof/>
          <w:szCs w:val="22"/>
        </w:rPr>
      </w:pPr>
    </w:p>
    <w:p w14:paraId="22F72987" w14:textId="77777777" w:rsidR="00B52B02" w:rsidRPr="00FB5D85" w:rsidRDefault="00B52B02" w:rsidP="00B52B02">
      <w:pPr>
        <w:rPr>
          <w:b/>
          <w:noProof/>
          <w:szCs w:val="22"/>
        </w:rPr>
      </w:pPr>
    </w:p>
    <w:p w14:paraId="22F72988" w14:textId="77777777" w:rsidR="00B52B02" w:rsidRPr="00FB5D85" w:rsidRDefault="000B3AF4" w:rsidP="00B52B02">
      <w:pPr>
        <w:keepNext/>
        <w:numPr>
          <w:ilvl w:val="12"/>
          <w:numId w:val="0"/>
        </w:numPr>
        <w:tabs>
          <w:tab w:val="clear" w:pos="567"/>
        </w:tabs>
        <w:spacing w:line="240" w:lineRule="auto"/>
        <w:ind w:right="-2"/>
        <w:rPr>
          <w:b/>
          <w:noProof/>
          <w:szCs w:val="22"/>
        </w:rPr>
      </w:pPr>
      <w:r w:rsidRPr="00FB5D85">
        <w:rPr>
          <w:b/>
          <w:szCs w:val="22"/>
        </w:rPr>
        <w:t>Autres sources d’informations</w:t>
      </w:r>
    </w:p>
    <w:p w14:paraId="1ADCF527" w14:textId="77777777" w:rsidR="005134A6" w:rsidRDefault="005134A6" w:rsidP="005134A6"/>
    <w:p w14:paraId="29B58AFF" w14:textId="77777777" w:rsidR="005134A6" w:rsidRDefault="005134A6" w:rsidP="005134A6">
      <w:pPr>
        <w:rPr>
          <w:rStyle w:val="Hyperlink"/>
          <w:szCs w:val="22"/>
        </w:rPr>
      </w:pPr>
      <w:r w:rsidRPr="00FB5D85">
        <w:t xml:space="preserve">Des informations détaillées sur ce médicament sont disponibles sur le site internet </w:t>
      </w:r>
      <w:proofErr w:type="spellStart"/>
      <w:r w:rsidRPr="00FB5D85">
        <w:t>del’Agence</w:t>
      </w:r>
      <w:proofErr w:type="spellEnd"/>
      <w:r w:rsidRPr="00FB5D85">
        <w:t xml:space="preserve"> européenne des médicaments </w:t>
      </w:r>
      <w:hyperlink r:id="rId43" w:history="1">
        <w:r w:rsidRPr="00FB5D85">
          <w:rPr>
            <w:rStyle w:val="Hyperlink"/>
            <w:szCs w:val="22"/>
          </w:rPr>
          <w:t>http://www.ema.europa.eu</w:t>
        </w:r>
      </w:hyperlink>
    </w:p>
    <w:p w14:paraId="22F7298D" w14:textId="77777777" w:rsidR="00B52B02" w:rsidRPr="00FB5D85" w:rsidRDefault="00B52B02" w:rsidP="00AA0D49">
      <w:pPr>
        <w:pStyle w:val="C-BodyText"/>
      </w:pPr>
    </w:p>
    <w:p w14:paraId="22F7298E" w14:textId="77777777" w:rsidR="000F7310" w:rsidRPr="00FB5D85" w:rsidRDefault="000B3AF4" w:rsidP="00AA16B2">
      <w:pPr>
        <w:pStyle w:val="Header2"/>
        <w:ind w:left="0" w:firstLine="0"/>
      </w:pPr>
      <w:r w:rsidRPr="00FB5D85">
        <w:br w:type="page"/>
      </w:r>
    </w:p>
    <w:p w14:paraId="22F7298F" w14:textId="77777777" w:rsidR="00BB23EB" w:rsidRPr="00FB5D85" w:rsidRDefault="000B3AF4" w:rsidP="00BB23EB">
      <w:pPr>
        <w:pStyle w:val="Header2"/>
        <w:ind w:left="0" w:firstLine="0"/>
        <w:jc w:val="center"/>
      </w:pPr>
      <w:r w:rsidRPr="00FB5D85">
        <w:lastRenderedPageBreak/>
        <w:t>Notice: Information de l’utilisateur</w:t>
      </w:r>
    </w:p>
    <w:p w14:paraId="22F72990" w14:textId="77777777" w:rsidR="00BB23EB" w:rsidRPr="00FB5D85" w:rsidRDefault="00BB23EB" w:rsidP="00BB23EB">
      <w:pPr>
        <w:numPr>
          <w:ilvl w:val="12"/>
          <w:numId w:val="0"/>
        </w:numPr>
        <w:tabs>
          <w:tab w:val="clear" w:pos="567"/>
        </w:tabs>
        <w:spacing w:line="240" w:lineRule="auto"/>
        <w:jc w:val="center"/>
        <w:rPr>
          <w:noProof/>
        </w:rPr>
      </w:pPr>
    </w:p>
    <w:p w14:paraId="22F72991" w14:textId="77777777" w:rsidR="00BB23EB" w:rsidRPr="00FB5D85" w:rsidRDefault="000B3AF4" w:rsidP="00BB23EB">
      <w:pPr>
        <w:numPr>
          <w:ilvl w:val="12"/>
          <w:numId w:val="0"/>
        </w:numPr>
        <w:tabs>
          <w:tab w:val="clear" w:pos="567"/>
        </w:tabs>
        <w:spacing w:line="240" w:lineRule="auto"/>
        <w:jc w:val="center"/>
        <w:rPr>
          <w:b/>
          <w:noProof/>
        </w:rPr>
      </w:pPr>
      <w:proofErr w:type="spellStart"/>
      <w:r w:rsidRPr="00FB5D85">
        <w:rPr>
          <w:b/>
        </w:rPr>
        <w:t>Ogluo</w:t>
      </w:r>
      <w:proofErr w:type="spellEnd"/>
      <w:r w:rsidRPr="00FB5D85">
        <w:rPr>
          <w:b/>
        </w:rPr>
        <w:t xml:space="preserve"> 0,5 mg, solution injectable en seringue préremplie</w:t>
      </w:r>
    </w:p>
    <w:p w14:paraId="22F72992" w14:textId="77777777" w:rsidR="00BB23EB" w:rsidRPr="00FB5D85" w:rsidRDefault="000B3AF4" w:rsidP="00BB23EB">
      <w:pPr>
        <w:numPr>
          <w:ilvl w:val="12"/>
          <w:numId w:val="0"/>
        </w:numPr>
        <w:tabs>
          <w:tab w:val="clear" w:pos="567"/>
        </w:tabs>
        <w:spacing w:line="240" w:lineRule="auto"/>
        <w:jc w:val="center"/>
        <w:rPr>
          <w:b/>
          <w:noProof/>
        </w:rPr>
      </w:pPr>
      <w:proofErr w:type="spellStart"/>
      <w:r w:rsidRPr="00FB5D85">
        <w:rPr>
          <w:b/>
        </w:rPr>
        <w:t>Ogluo</w:t>
      </w:r>
      <w:proofErr w:type="spellEnd"/>
      <w:r w:rsidRPr="00FB5D85">
        <w:rPr>
          <w:b/>
        </w:rPr>
        <w:t xml:space="preserve"> 1 mg, solution injectable en seringue préremplie</w:t>
      </w:r>
    </w:p>
    <w:p w14:paraId="22F72993" w14:textId="77777777" w:rsidR="00BB23EB" w:rsidRPr="00FB5D85" w:rsidRDefault="000B3AF4" w:rsidP="00BB23EB">
      <w:pPr>
        <w:numPr>
          <w:ilvl w:val="12"/>
          <w:numId w:val="0"/>
        </w:numPr>
        <w:tabs>
          <w:tab w:val="clear" w:pos="567"/>
        </w:tabs>
        <w:spacing w:line="240" w:lineRule="auto"/>
        <w:jc w:val="center"/>
        <w:rPr>
          <w:bCs/>
          <w:noProof/>
        </w:rPr>
      </w:pPr>
      <w:proofErr w:type="gramStart"/>
      <w:r w:rsidRPr="00FB5D85">
        <w:t>glucagon</w:t>
      </w:r>
      <w:proofErr w:type="gramEnd"/>
    </w:p>
    <w:p w14:paraId="22F72994" w14:textId="77777777" w:rsidR="00BB23EB" w:rsidRPr="00FB5D85" w:rsidRDefault="00BB23EB" w:rsidP="00BB23EB">
      <w:pPr>
        <w:tabs>
          <w:tab w:val="clear" w:pos="567"/>
        </w:tabs>
        <w:spacing w:line="240" w:lineRule="auto"/>
        <w:rPr>
          <w:noProof/>
          <w:highlight w:val="yellow"/>
        </w:rPr>
      </w:pPr>
    </w:p>
    <w:p w14:paraId="22F72995" w14:textId="77777777" w:rsidR="00BB23EB" w:rsidRPr="00FB5D85" w:rsidRDefault="00BB23EB" w:rsidP="00BB23EB">
      <w:pPr>
        <w:tabs>
          <w:tab w:val="clear" w:pos="567"/>
        </w:tabs>
        <w:spacing w:line="240" w:lineRule="auto"/>
        <w:rPr>
          <w:noProof/>
        </w:rPr>
      </w:pPr>
    </w:p>
    <w:p w14:paraId="22F72996" w14:textId="77777777" w:rsidR="00BB23EB" w:rsidRPr="00FB5D85" w:rsidRDefault="000B3AF4" w:rsidP="00BB23EB">
      <w:pPr>
        <w:pStyle w:val="Header2"/>
        <w:ind w:left="0" w:firstLine="0"/>
      </w:pPr>
      <w:r w:rsidRPr="00FB5D85">
        <w:t>Veuillez lire attentivement cette notice avant d’utiliser ce médicament car elle contient des informations importantes pour vous.</w:t>
      </w:r>
    </w:p>
    <w:p w14:paraId="22F72997" w14:textId="77777777" w:rsidR="00BB23EB" w:rsidRPr="00FB5D85" w:rsidRDefault="00BB23EB" w:rsidP="00BB23EB"/>
    <w:p w14:paraId="22F72998"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r w:rsidRPr="00FB5D85">
        <w:t>Gardez cette notice. Vous pourriez avoir besoin de la relire.</w:t>
      </w:r>
    </w:p>
    <w:p w14:paraId="22F72999"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r w:rsidRPr="00FB5D85">
        <w:t>Si vous avez d’autres questions, interrogez votre médecin, votre pharmacien ou votre infirmier/ère.</w:t>
      </w:r>
    </w:p>
    <w:p w14:paraId="22F7299A"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r w:rsidRPr="00FB5D85">
        <w:t>Ce médicament vous a été personnellement prescrit. Ne le donnez pas à d’autres personnes. Il pourrait leur être nocif, même si les signes de leur maladie sont identiques aux vôtres.</w:t>
      </w:r>
    </w:p>
    <w:p w14:paraId="22F7299B"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r w:rsidRPr="00FB5D85">
        <w:t>Si vous ressentez un quelconque effet indésirable, parlez-en à votre médecin. Ceci s’applique aussi à tout effet indésirable qui ne serait pas mentionné dans cette notice. Voir rubrique 4.</w:t>
      </w:r>
    </w:p>
    <w:p w14:paraId="22F7299C" w14:textId="77777777" w:rsidR="00BB23EB" w:rsidRPr="00FB5D85" w:rsidRDefault="00BB23EB" w:rsidP="00BB23EB"/>
    <w:p w14:paraId="22F7299D" w14:textId="77777777" w:rsidR="00BB23EB" w:rsidRPr="00FB5D85" w:rsidRDefault="000B3AF4" w:rsidP="00BB23EB">
      <w:pPr>
        <w:pStyle w:val="Header2"/>
        <w:keepNext/>
      </w:pPr>
      <w:r w:rsidRPr="00FB5D85">
        <w:t>Que contient cette notice?</w:t>
      </w:r>
    </w:p>
    <w:p w14:paraId="22F7299E" w14:textId="77777777" w:rsidR="00BB23EB" w:rsidRPr="00FB5D85" w:rsidRDefault="00BB23EB" w:rsidP="00BB23EB">
      <w:pPr>
        <w:keepNext/>
        <w:rPr>
          <w:noProof/>
        </w:rPr>
      </w:pPr>
    </w:p>
    <w:p w14:paraId="22F7299F" w14:textId="77777777" w:rsidR="00BB23EB" w:rsidRPr="00FB5D85" w:rsidRDefault="000B3AF4" w:rsidP="00644FB3">
      <w:pPr>
        <w:pStyle w:val="Style11"/>
        <w:numPr>
          <w:ilvl w:val="0"/>
          <w:numId w:val="37"/>
        </w:numPr>
      </w:pPr>
      <w:r w:rsidRPr="00FB5D85">
        <w:t>Qu’est-ce que Ogluo et dans quels cas est-il utilisé</w:t>
      </w:r>
    </w:p>
    <w:p w14:paraId="22F729A0" w14:textId="77777777" w:rsidR="00BB23EB" w:rsidRPr="00FB5D85" w:rsidRDefault="000B3AF4" w:rsidP="00644FB3">
      <w:pPr>
        <w:pStyle w:val="Style11"/>
      </w:pPr>
      <w:r w:rsidRPr="00FB5D85">
        <w:t>Quelles sont les informations à connaître avant d’utiliser Ogluo</w:t>
      </w:r>
    </w:p>
    <w:p w14:paraId="22F729A1" w14:textId="77777777" w:rsidR="00BB23EB" w:rsidRPr="00FB5D85" w:rsidRDefault="000B3AF4" w:rsidP="00644FB3">
      <w:pPr>
        <w:pStyle w:val="Style11"/>
      </w:pPr>
      <w:r w:rsidRPr="00FB5D85">
        <w:t>Comment utiliser Ogluo</w:t>
      </w:r>
    </w:p>
    <w:p w14:paraId="22F729A2" w14:textId="77777777" w:rsidR="00BB23EB" w:rsidRPr="00FB5D85" w:rsidRDefault="000B3AF4" w:rsidP="00644FB3">
      <w:pPr>
        <w:pStyle w:val="Style11"/>
      </w:pPr>
      <w:r w:rsidRPr="00FB5D85">
        <w:t>Quels sont les effets indésirables éventuels?</w:t>
      </w:r>
    </w:p>
    <w:p w14:paraId="22F729A3" w14:textId="77777777" w:rsidR="00BB23EB" w:rsidRPr="00FB5D85" w:rsidRDefault="000B3AF4" w:rsidP="00644FB3">
      <w:pPr>
        <w:pStyle w:val="Style11"/>
      </w:pPr>
      <w:r w:rsidRPr="00FB5D85">
        <w:t>Comment conserver Ogluo</w:t>
      </w:r>
    </w:p>
    <w:p w14:paraId="22F729A4" w14:textId="77777777" w:rsidR="00BB23EB" w:rsidRPr="00FB5D85" w:rsidRDefault="000B3AF4" w:rsidP="00644FB3">
      <w:pPr>
        <w:pStyle w:val="Style11"/>
      </w:pPr>
      <w:r w:rsidRPr="00FB5D85">
        <w:t>Contenu de l’emballage et autres informations</w:t>
      </w:r>
    </w:p>
    <w:p w14:paraId="22F729A5" w14:textId="77777777" w:rsidR="00BB23EB" w:rsidRPr="00FB5D85" w:rsidRDefault="00BB23EB" w:rsidP="00BB23EB">
      <w:pPr>
        <w:numPr>
          <w:ilvl w:val="12"/>
          <w:numId w:val="0"/>
        </w:numPr>
        <w:tabs>
          <w:tab w:val="clear" w:pos="567"/>
        </w:tabs>
        <w:spacing w:line="240" w:lineRule="auto"/>
        <w:rPr>
          <w:noProof/>
          <w:szCs w:val="22"/>
          <w:highlight w:val="yellow"/>
        </w:rPr>
      </w:pPr>
    </w:p>
    <w:p w14:paraId="22F729A6" w14:textId="77777777" w:rsidR="004E329E" w:rsidRPr="00FB5D85" w:rsidRDefault="004E329E" w:rsidP="00BB23EB">
      <w:pPr>
        <w:numPr>
          <w:ilvl w:val="12"/>
          <w:numId w:val="0"/>
        </w:numPr>
        <w:tabs>
          <w:tab w:val="clear" w:pos="567"/>
        </w:tabs>
        <w:spacing w:line="240" w:lineRule="auto"/>
        <w:rPr>
          <w:noProof/>
          <w:szCs w:val="22"/>
        </w:rPr>
      </w:pPr>
    </w:p>
    <w:p w14:paraId="22F729A7" w14:textId="77777777" w:rsidR="00BB23EB" w:rsidRPr="00FB5D85" w:rsidRDefault="000B3AF4" w:rsidP="00225A98">
      <w:pPr>
        <w:pStyle w:val="Style10"/>
        <w:numPr>
          <w:ilvl w:val="0"/>
          <w:numId w:val="35"/>
        </w:numPr>
        <w:ind w:left="567" w:hanging="567"/>
      </w:pPr>
      <w:r w:rsidRPr="00FB5D85">
        <w:t>Qu’est-ce que Ogluo et dans quels cas est-il utilisé</w:t>
      </w:r>
    </w:p>
    <w:p w14:paraId="22F729A8" w14:textId="77777777" w:rsidR="00BB23EB" w:rsidRPr="00FB5D85" w:rsidRDefault="00BB23EB" w:rsidP="00BB23EB">
      <w:pPr>
        <w:keepNext/>
        <w:numPr>
          <w:ilvl w:val="12"/>
          <w:numId w:val="0"/>
        </w:numPr>
        <w:tabs>
          <w:tab w:val="clear" w:pos="567"/>
        </w:tabs>
        <w:spacing w:line="240" w:lineRule="auto"/>
        <w:rPr>
          <w:noProof/>
          <w:szCs w:val="22"/>
          <w:highlight w:val="yellow"/>
        </w:rPr>
      </w:pPr>
    </w:p>
    <w:p w14:paraId="22F729A9" w14:textId="77777777" w:rsidR="00BB23EB" w:rsidRPr="00FB5D85" w:rsidRDefault="000B3AF4" w:rsidP="00BB23EB">
      <w:pPr>
        <w:numPr>
          <w:ilvl w:val="12"/>
          <w:numId w:val="0"/>
        </w:numPr>
        <w:tabs>
          <w:tab w:val="clear" w:pos="567"/>
        </w:tabs>
        <w:spacing w:line="240" w:lineRule="auto"/>
        <w:rPr>
          <w:noProof/>
        </w:rPr>
      </w:pPr>
      <w:proofErr w:type="spellStart"/>
      <w:r w:rsidRPr="00FB5D85">
        <w:t>Ogluo</w:t>
      </w:r>
      <w:proofErr w:type="spellEnd"/>
      <w:r w:rsidRPr="00FB5D85">
        <w:t xml:space="preserve"> contient la substance active glucagon, qui appartient à un groupe de médicaments appelés</w:t>
      </w:r>
      <w:proofErr w:type="gramStart"/>
      <w:r w:rsidRPr="00FB5D85">
        <w:t xml:space="preserve"> «hormones</w:t>
      </w:r>
      <w:proofErr w:type="gramEnd"/>
      <w:r w:rsidRPr="00FB5D85">
        <w:t xml:space="preserve"> </w:t>
      </w:r>
      <w:proofErr w:type="gramStart"/>
      <w:r w:rsidRPr="00FB5D85">
        <w:t>glycogénolytiques»</w:t>
      </w:r>
      <w:proofErr w:type="gramEnd"/>
      <w:r w:rsidRPr="00FB5D85">
        <w:t>.</w:t>
      </w:r>
    </w:p>
    <w:p w14:paraId="22F729AA" w14:textId="77777777" w:rsidR="00BB23EB" w:rsidRPr="00FB5D85" w:rsidRDefault="00BB23EB" w:rsidP="00BB23EB">
      <w:pPr>
        <w:numPr>
          <w:ilvl w:val="12"/>
          <w:numId w:val="0"/>
        </w:numPr>
        <w:tabs>
          <w:tab w:val="clear" w:pos="567"/>
        </w:tabs>
        <w:spacing w:line="240" w:lineRule="auto"/>
        <w:rPr>
          <w:noProof/>
        </w:rPr>
      </w:pPr>
    </w:p>
    <w:p w14:paraId="22F729AB" w14:textId="77777777" w:rsidR="00BB23EB" w:rsidRPr="00FB5D85" w:rsidRDefault="000B3AF4" w:rsidP="00BB23EB">
      <w:pPr>
        <w:numPr>
          <w:ilvl w:val="12"/>
          <w:numId w:val="0"/>
        </w:numPr>
        <w:tabs>
          <w:tab w:val="clear" w:pos="567"/>
        </w:tabs>
        <w:spacing w:line="240" w:lineRule="auto"/>
        <w:rPr>
          <w:noProof/>
        </w:rPr>
      </w:pPr>
      <w:r w:rsidRPr="00FB5D85">
        <w:t>Il est utilisé dans le traitement de l’hypoglycémie sévère (très faible taux de sucre dans le sang) chez les personnes atteintes de diabète. Il est indiqué chez les adultes, les adolescents et les enfants âgés de 2 ans et plus.</w:t>
      </w:r>
    </w:p>
    <w:p w14:paraId="22F729AC" w14:textId="77777777" w:rsidR="00BB23EB" w:rsidRPr="00FB5D85" w:rsidRDefault="00BB23EB" w:rsidP="00BB23EB">
      <w:pPr>
        <w:numPr>
          <w:ilvl w:val="12"/>
          <w:numId w:val="0"/>
        </w:numPr>
        <w:tabs>
          <w:tab w:val="clear" w:pos="567"/>
        </w:tabs>
        <w:spacing w:line="240" w:lineRule="auto"/>
        <w:rPr>
          <w:noProof/>
          <w:szCs w:val="22"/>
          <w:highlight w:val="yellow"/>
        </w:rPr>
      </w:pPr>
    </w:p>
    <w:p w14:paraId="22F729AD" w14:textId="77777777" w:rsidR="00BB23EB" w:rsidRPr="00FB5D85" w:rsidRDefault="000B3AF4" w:rsidP="00BB23EB">
      <w:pPr>
        <w:tabs>
          <w:tab w:val="clear" w:pos="567"/>
        </w:tabs>
        <w:spacing w:line="240" w:lineRule="auto"/>
        <w:ind w:right="-2"/>
        <w:rPr>
          <w:noProof/>
        </w:rPr>
      </w:pPr>
      <w:proofErr w:type="spellStart"/>
      <w:r w:rsidRPr="00FB5D85">
        <w:t>Ogluo</w:t>
      </w:r>
      <w:proofErr w:type="spellEnd"/>
      <w:r w:rsidRPr="00FB5D85">
        <w:t xml:space="preserve"> se présente sous la forme d’une seringue préremplie prête à l’emploi contenant une dose unique de glucagon, la substance active. Il s’administre par voie sous-cutanée, c’est-à-dire par une injection sous la peau à l’aide d’une seringue.</w:t>
      </w:r>
    </w:p>
    <w:p w14:paraId="22F729AE" w14:textId="77777777" w:rsidR="00BB23EB" w:rsidRPr="00FB5D85" w:rsidRDefault="00BB23EB" w:rsidP="00BB23EB">
      <w:pPr>
        <w:tabs>
          <w:tab w:val="clear" w:pos="567"/>
        </w:tabs>
        <w:spacing w:line="240" w:lineRule="auto"/>
        <w:ind w:right="-2"/>
        <w:rPr>
          <w:noProof/>
        </w:rPr>
      </w:pPr>
    </w:p>
    <w:p w14:paraId="22F729AF" w14:textId="77777777" w:rsidR="00BB23EB" w:rsidRPr="00FB5D85" w:rsidRDefault="000B3AF4" w:rsidP="00BB23EB">
      <w:pPr>
        <w:tabs>
          <w:tab w:val="clear" w:pos="567"/>
        </w:tabs>
        <w:spacing w:line="240" w:lineRule="auto"/>
        <w:ind w:right="-2"/>
        <w:rPr>
          <w:noProof/>
          <w:szCs w:val="22"/>
          <w:highlight w:val="yellow"/>
        </w:rPr>
      </w:pPr>
      <w:r w:rsidRPr="00FB5D85">
        <w:t>Le glucagon est une hormone naturelle, produite par le pancréas, qui à l’effet contraire de l’insuline dans le corps humain. Il aide le foie à convertir ses réserves de sucres hépatiques, appelés</w:t>
      </w:r>
      <w:proofErr w:type="gramStart"/>
      <w:r w:rsidRPr="00FB5D85">
        <w:t xml:space="preserve"> «glycogène</w:t>
      </w:r>
      <w:proofErr w:type="gramEnd"/>
      <w:r w:rsidRPr="00FB5D85">
        <w:t>», en glucose (sucre). Ce glucose est ensuite libéré dans la circulation sanguine, ce qui permet à la glycémie de remonter et réduit les effets de l’hypoglycémie.</w:t>
      </w:r>
    </w:p>
    <w:p w14:paraId="22F729B0" w14:textId="77777777" w:rsidR="00BB23EB" w:rsidRPr="00FB5D85" w:rsidRDefault="00BB23EB" w:rsidP="00BB23EB">
      <w:pPr>
        <w:tabs>
          <w:tab w:val="clear" w:pos="567"/>
        </w:tabs>
        <w:spacing w:line="240" w:lineRule="auto"/>
        <w:ind w:right="-2"/>
        <w:rPr>
          <w:b/>
          <w:bCs/>
          <w:noProof/>
          <w:szCs w:val="22"/>
        </w:rPr>
      </w:pPr>
    </w:p>
    <w:p w14:paraId="22F729B1" w14:textId="77777777" w:rsidR="00BB23EB" w:rsidRPr="00FB5D85" w:rsidRDefault="000B3AF4" w:rsidP="00BB23EB">
      <w:pPr>
        <w:tabs>
          <w:tab w:val="clear" w:pos="567"/>
        </w:tabs>
        <w:spacing w:line="240" w:lineRule="auto"/>
        <w:ind w:right="-2"/>
        <w:rPr>
          <w:b/>
          <w:bCs/>
          <w:noProof/>
          <w:szCs w:val="22"/>
        </w:rPr>
      </w:pPr>
      <w:r w:rsidRPr="00FB5D85">
        <w:rPr>
          <w:b/>
          <w:bCs/>
          <w:szCs w:val="22"/>
        </w:rPr>
        <w:t>Informations sur l’hypoglycémie</w:t>
      </w:r>
    </w:p>
    <w:p w14:paraId="22F729B2" w14:textId="77777777" w:rsidR="00BB23EB" w:rsidRPr="00FB5D85" w:rsidRDefault="000B3AF4" w:rsidP="00BB23EB">
      <w:pPr>
        <w:tabs>
          <w:tab w:val="clear" w:pos="567"/>
        </w:tabs>
        <w:spacing w:line="240" w:lineRule="auto"/>
        <w:ind w:right="-2"/>
        <w:rPr>
          <w:noProof/>
          <w:szCs w:val="22"/>
        </w:rPr>
      </w:pPr>
      <w:r w:rsidRPr="00FB5D85">
        <w:t xml:space="preserve">Les premiers symptômes de l’hypoglycémie (faible taux de sucre dans le sang) sont, </w:t>
      </w:r>
      <w:proofErr w:type="gramStart"/>
      <w:r w:rsidRPr="00FB5D85">
        <w:t>notamment:</w:t>
      </w:r>
      <w:proofErr w:type="gramEnd"/>
    </w:p>
    <w:p w14:paraId="22F729B3" w14:textId="77777777" w:rsidR="00BB23EB" w:rsidRPr="00FB5D85" w:rsidRDefault="00BB23EB" w:rsidP="00BB23EB">
      <w:pPr>
        <w:tabs>
          <w:tab w:val="clear" w:pos="567"/>
        </w:tabs>
        <w:spacing w:line="240" w:lineRule="auto"/>
        <w:ind w:right="-2"/>
        <w:rPr>
          <w:noProof/>
          <w:szCs w:val="22"/>
        </w:rPr>
      </w:pPr>
    </w:p>
    <w:p w14:paraId="22F729B4" w14:textId="77777777" w:rsidR="00BB23EB" w:rsidRPr="00FB5D85" w:rsidRDefault="00BB23EB" w:rsidP="00BB23EB">
      <w:pPr>
        <w:tabs>
          <w:tab w:val="clear" w:pos="567"/>
        </w:tabs>
        <w:spacing w:line="240" w:lineRule="auto"/>
        <w:ind w:right="-2"/>
        <w:rPr>
          <w:noProof/>
          <w:szCs w:val="22"/>
        </w:rPr>
        <w:sectPr w:rsidR="00BB23EB" w:rsidRPr="00FB5D85" w:rsidSect="00365CFF">
          <w:endnotePr>
            <w:numFmt w:val="decimal"/>
          </w:endnotePr>
          <w:type w:val="continuous"/>
          <w:pgSz w:w="11907" w:h="16840" w:code="9"/>
          <w:pgMar w:top="1134" w:right="1418" w:bottom="1134" w:left="1418" w:header="737" w:footer="737" w:gutter="0"/>
          <w:cols w:space="720"/>
          <w:titlePg/>
          <w:docGrid w:linePitch="299"/>
        </w:sectPr>
      </w:pPr>
    </w:p>
    <w:p w14:paraId="22F729B5"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sudation</w:t>
      </w:r>
      <w:proofErr w:type="gramEnd"/>
    </w:p>
    <w:p w14:paraId="22F729B6"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somnolence</w:t>
      </w:r>
      <w:proofErr w:type="gramEnd"/>
    </w:p>
    <w:p w14:paraId="22F729B7"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vertiges</w:t>
      </w:r>
      <w:proofErr w:type="gramEnd"/>
    </w:p>
    <w:p w14:paraId="22F729B8"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troubles</w:t>
      </w:r>
      <w:proofErr w:type="gramEnd"/>
      <w:r w:rsidRPr="00FB5D85">
        <w:t xml:space="preserve"> du sommeil</w:t>
      </w:r>
    </w:p>
    <w:p w14:paraId="22F729B9"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palpitations</w:t>
      </w:r>
      <w:proofErr w:type="gramEnd"/>
    </w:p>
    <w:p w14:paraId="22F729BA"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anxiété</w:t>
      </w:r>
      <w:proofErr w:type="gramEnd"/>
    </w:p>
    <w:p w14:paraId="22F729BB"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tremblements</w:t>
      </w:r>
      <w:proofErr w:type="gramEnd"/>
    </w:p>
    <w:p w14:paraId="22F729BC"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vision</w:t>
      </w:r>
      <w:proofErr w:type="gramEnd"/>
      <w:r w:rsidRPr="00FB5D85">
        <w:t xml:space="preserve"> floue</w:t>
      </w:r>
    </w:p>
    <w:p w14:paraId="22F729BD"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lastRenderedPageBreak/>
        <w:t>faim</w:t>
      </w:r>
      <w:proofErr w:type="gramEnd"/>
    </w:p>
    <w:p w14:paraId="22F729BE"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difficultés</w:t>
      </w:r>
      <w:proofErr w:type="gramEnd"/>
      <w:r w:rsidRPr="00FB5D85">
        <w:t xml:space="preserve"> à articuler</w:t>
      </w:r>
    </w:p>
    <w:p w14:paraId="22F729BF"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humeur</w:t>
      </w:r>
      <w:proofErr w:type="gramEnd"/>
      <w:r w:rsidRPr="00FB5D85">
        <w:t xml:space="preserve"> dépressive</w:t>
      </w:r>
    </w:p>
    <w:p w14:paraId="22F729C0"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picotements</w:t>
      </w:r>
      <w:proofErr w:type="gramEnd"/>
      <w:r w:rsidRPr="00FB5D85">
        <w:t xml:space="preserve"> dans les mains, les pieds, les lèvres ou la langue</w:t>
      </w:r>
    </w:p>
    <w:p w14:paraId="22F729C1"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irritabilité</w:t>
      </w:r>
      <w:proofErr w:type="gramEnd"/>
    </w:p>
    <w:p w14:paraId="22F729C2"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étourdissements</w:t>
      </w:r>
      <w:proofErr w:type="gramEnd"/>
    </w:p>
    <w:p w14:paraId="22F729C3"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comportement</w:t>
      </w:r>
      <w:proofErr w:type="gramEnd"/>
      <w:r w:rsidRPr="00FB5D85">
        <w:t xml:space="preserve"> anormal</w:t>
      </w:r>
    </w:p>
    <w:p w14:paraId="22F729C4"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difficultés</w:t>
      </w:r>
      <w:proofErr w:type="gramEnd"/>
      <w:r w:rsidRPr="00FB5D85">
        <w:t xml:space="preserve"> de concentration</w:t>
      </w:r>
    </w:p>
    <w:p w14:paraId="22F729C5"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mouvements</w:t>
      </w:r>
      <w:proofErr w:type="gramEnd"/>
      <w:r w:rsidRPr="00FB5D85">
        <w:t xml:space="preserve"> instables</w:t>
      </w:r>
    </w:p>
    <w:p w14:paraId="22F729C6" w14:textId="77777777" w:rsidR="00BB23EB" w:rsidRPr="00FB5D85" w:rsidRDefault="000B3AF4" w:rsidP="009B23D3">
      <w:pPr>
        <w:numPr>
          <w:ilvl w:val="0"/>
          <w:numId w:val="8"/>
        </w:numPr>
        <w:tabs>
          <w:tab w:val="clear" w:pos="567"/>
        </w:tabs>
        <w:spacing w:line="240" w:lineRule="auto"/>
        <w:ind w:left="1134" w:hanging="567"/>
        <w:contextualSpacing/>
      </w:pPr>
      <w:proofErr w:type="gramStart"/>
      <w:r w:rsidRPr="00FB5D85">
        <w:t>maux</w:t>
      </w:r>
      <w:proofErr w:type="gramEnd"/>
      <w:r w:rsidRPr="00FB5D85">
        <w:t xml:space="preserve"> de tête</w:t>
      </w:r>
    </w:p>
    <w:p w14:paraId="22F729C7"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modifications</w:t>
      </w:r>
      <w:proofErr w:type="gramEnd"/>
      <w:r w:rsidRPr="00FB5D85">
        <w:t xml:space="preserve"> de la personnalité</w:t>
      </w:r>
    </w:p>
    <w:p w14:paraId="22F729C8" w14:textId="77777777" w:rsidR="00BB23EB" w:rsidRPr="00FB5D85" w:rsidRDefault="00BB23EB" w:rsidP="00BB23EB">
      <w:pPr>
        <w:tabs>
          <w:tab w:val="clear" w:pos="567"/>
        </w:tabs>
        <w:spacing w:line="240" w:lineRule="auto"/>
        <w:ind w:right="-2"/>
        <w:rPr>
          <w:noProof/>
          <w:szCs w:val="22"/>
        </w:rPr>
        <w:sectPr w:rsidR="00BB23EB" w:rsidRPr="00FB5D85" w:rsidSect="0090259B">
          <w:headerReference w:type="default" r:id="rId44"/>
          <w:footerReference w:type="default" r:id="rId45"/>
          <w:headerReference w:type="first" r:id="rId46"/>
          <w:footerReference w:type="first" r:id="rId47"/>
          <w:endnotePr>
            <w:numFmt w:val="decimal"/>
          </w:endnotePr>
          <w:type w:val="continuous"/>
          <w:pgSz w:w="11907" w:h="16840" w:code="9"/>
          <w:pgMar w:top="1134" w:right="1418" w:bottom="1134" w:left="1418" w:header="737" w:footer="737" w:gutter="0"/>
          <w:cols w:num="2" w:space="720"/>
          <w:titlePg/>
          <w:docGrid w:linePitch="299"/>
        </w:sectPr>
      </w:pPr>
    </w:p>
    <w:p w14:paraId="22F729C9" w14:textId="77777777" w:rsidR="00BB23EB" w:rsidRPr="00FB5D85" w:rsidRDefault="00BB23EB" w:rsidP="00BB23EB">
      <w:pPr>
        <w:keepNext/>
        <w:tabs>
          <w:tab w:val="clear" w:pos="567"/>
        </w:tabs>
        <w:spacing w:line="240" w:lineRule="auto"/>
        <w:ind w:right="-2"/>
        <w:rPr>
          <w:b/>
          <w:bCs/>
          <w:noProof/>
          <w:szCs w:val="22"/>
        </w:rPr>
      </w:pPr>
    </w:p>
    <w:p w14:paraId="22F729CA" w14:textId="77777777" w:rsidR="00BB23EB" w:rsidRPr="00FB5D85" w:rsidRDefault="000B3AF4" w:rsidP="00BB23EB">
      <w:pPr>
        <w:keepNext/>
        <w:tabs>
          <w:tab w:val="clear" w:pos="567"/>
        </w:tabs>
        <w:spacing w:line="240" w:lineRule="auto"/>
        <w:ind w:right="-2"/>
        <w:rPr>
          <w:b/>
          <w:bCs/>
          <w:noProof/>
          <w:szCs w:val="22"/>
        </w:rPr>
      </w:pPr>
      <w:r w:rsidRPr="00FB5D85">
        <w:rPr>
          <w:b/>
          <w:bCs/>
          <w:szCs w:val="22"/>
        </w:rPr>
        <w:t xml:space="preserve">En l’absence de traitement, l’hypoglycémie peut devenir sévère, avec les symptômes </w:t>
      </w:r>
      <w:proofErr w:type="gramStart"/>
      <w:r w:rsidRPr="00FB5D85">
        <w:rPr>
          <w:b/>
          <w:bCs/>
          <w:szCs w:val="22"/>
        </w:rPr>
        <w:t>suivants:</w:t>
      </w:r>
      <w:proofErr w:type="gramEnd"/>
    </w:p>
    <w:p w14:paraId="22F729CB"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confusion</w:t>
      </w:r>
      <w:proofErr w:type="gramEnd"/>
    </w:p>
    <w:p w14:paraId="22F729CC"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crises</w:t>
      </w:r>
      <w:proofErr w:type="gramEnd"/>
      <w:r w:rsidRPr="00FB5D85">
        <w:t xml:space="preserve"> épileptiques</w:t>
      </w:r>
    </w:p>
    <w:p w14:paraId="22F729CD"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perte</w:t>
      </w:r>
      <w:proofErr w:type="gramEnd"/>
      <w:r w:rsidRPr="00FB5D85">
        <w:t xml:space="preserve"> de conscience</w:t>
      </w:r>
    </w:p>
    <w:p w14:paraId="22F729CE"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décès</w:t>
      </w:r>
      <w:proofErr w:type="gramEnd"/>
    </w:p>
    <w:p w14:paraId="22F729CF" w14:textId="77777777" w:rsidR="00BB23EB" w:rsidRPr="00FB5D85" w:rsidRDefault="00BB23EB" w:rsidP="00BB23EB">
      <w:pPr>
        <w:tabs>
          <w:tab w:val="clear" w:pos="567"/>
        </w:tabs>
        <w:spacing w:line="240" w:lineRule="auto"/>
        <w:ind w:right="-2"/>
        <w:rPr>
          <w:noProof/>
          <w:szCs w:val="22"/>
        </w:rPr>
      </w:pPr>
    </w:p>
    <w:p w14:paraId="22F729D0" w14:textId="77777777" w:rsidR="00BB23EB" w:rsidRPr="00FB5D85" w:rsidRDefault="000B3AF4" w:rsidP="00644FB3">
      <w:pPr>
        <w:pStyle w:val="Style10"/>
      </w:pPr>
      <w:r w:rsidRPr="00FB5D85">
        <w:t>Quelles sont les informations à connaître avant d’utiliser Ogluo</w:t>
      </w:r>
    </w:p>
    <w:p w14:paraId="22F729D1" w14:textId="77777777" w:rsidR="00BB23EB" w:rsidRPr="00FB5D85" w:rsidRDefault="00BB23EB" w:rsidP="00BB23EB">
      <w:pPr>
        <w:rPr>
          <w:noProof/>
          <w:highlight w:val="yellow"/>
        </w:rPr>
      </w:pPr>
    </w:p>
    <w:p w14:paraId="22F729D2" w14:textId="77777777" w:rsidR="00BB23EB" w:rsidRPr="00FB5D85" w:rsidRDefault="000B3AF4" w:rsidP="00BB23EB">
      <w:pPr>
        <w:keepNext/>
        <w:rPr>
          <w:b/>
          <w:bCs/>
          <w:noProof/>
        </w:rPr>
      </w:pPr>
      <w:r w:rsidRPr="00FB5D85">
        <w:rPr>
          <w:b/>
          <w:bCs/>
        </w:rPr>
        <w:t>Informations importantes</w:t>
      </w:r>
    </w:p>
    <w:p w14:paraId="22F729D3" w14:textId="77777777" w:rsidR="00BB23EB" w:rsidRPr="00FB5D85" w:rsidRDefault="00BB23EB" w:rsidP="00BB23EB">
      <w:pPr>
        <w:keepNext/>
        <w:rPr>
          <w:b/>
          <w:bCs/>
          <w:noProof/>
        </w:rPr>
      </w:pPr>
    </w:p>
    <w:p w14:paraId="22F729D4" w14:textId="77777777" w:rsidR="00BB23EB" w:rsidRPr="00FB5D85" w:rsidRDefault="000B3AF4" w:rsidP="009B23D3">
      <w:pPr>
        <w:numPr>
          <w:ilvl w:val="0"/>
          <w:numId w:val="8"/>
        </w:numPr>
        <w:tabs>
          <w:tab w:val="clear" w:pos="567"/>
        </w:tabs>
        <w:spacing w:line="240" w:lineRule="auto"/>
        <w:ind w:left="1134" w:hanging="567"/>
        <w:contextualSpacing/>
        <w:rPr>
          <w:noProof/>
        </w:rPr>
      </w:pPr>
      <w:r w:rsidRPr="00FB5D85">
        <w:t xml:space="preserve">Assurez-vous que vous et votre entourage (membres de la famille, collègues de travail, amis proches) connaissez </w:t>
      </w:r>
      <w:proofErr w:type="spellStart"/>
      <w:r w:rsidRPr="00FB5D85">
        <w:t>Ogluo</w:t>
      </w:r>
      <w:proofErr w:type="spellEnd"/>
      <w:r w:rsidRPr="00FB5D85">
        <w:t xml:space="preserve">. Prévenez-les que, si vous présentez des signes d’hypoglycémie sévère, notamment confusion, crises d’épilepsie ou perte de conscience (évanouissement), ils doivent immédiatement utiliser </w:t>
      </w:r>
      <w:proofErr w:type="spellStart"/>
      <w:r w:rsidRPr="00FB5D85">
        <w:t>Ogluo</w:t>
      </w:r>
      <w:proofErr w:type="spellEnd"/>
      <w:r w:rsidRPr="00FB5D85">
        <w:t xml:space="preserve">. Vous devez toujours avoir </w:t>
      </w:r>
      <w:proofErr w:type="spellStart"/>
      <w:r w:rsidRPr="00FB5D85">
        <w:t>Ogluo</w:t>
      </w:r>
      <w:proofErr w:type="spellEnd"/>
      <w:r w:rsidRPr="00FB5D85">
        <w:t xml:space="preserve"> avec vous.</w:t>
      </w:r>
    </w:p>
    <w:p w14:paraId="22F729D5" w14:textId="77777777" w:rsidR="00BB23EB" w:rsidRPr="00FB5D85" w:rsidRDefault="00BB23EB" w:rsidP="00BB23EB">
      <w:pPr>
        <w:pStyle w:val="ListParagraph"/>
        <w:ind w:left="360"/>
        <w:rPr>
          <w:noProof/>
        </w:rPr>
      </w:pPr>
    </w:p>
    <w:p w14:paraId="22F729D6" w14:textId="77777777" w:rsidR="00BB23EB" w:rsidRPr="00FB5D85" w:rsidRDefault="000B3AF4" w:rsidP="009B23D3">
      <w:pPr>
        <w:numPr>
          <w:ilvl w:val="0"/>
          <w:numId w:val="8"/>
        </w:numPr>
        <w:tabs>
          <w:tab w:val="clear" w:pos="567"/>
        </w:tabs>
        <w:spacing w:line="240" w:lineRule="auto"/>
        <w:ind w:left="1134" w:hanging="567"/>
        <w:contextualSpacing/>
        <w:rPr>
          <w:noProof/>
        </w:rPr>
      </w:pPr>
      <w:r w:rsidRPr="00FB5D85">
        <w:t xml:space="preserve">Il est crucial que vous ou votre entourage sachiez comment utiliser </w:t>
      </w:r>
      <w:proofErr w:type="spellStart"/>
      <w:r w:rsidRPr="00FB5D85">
        <w:t>Ogluo</w:t>
      </w:r>
      <w:proofErr w:type="spellEnd"/>
      <w:r w:rsidRPr="00FB5D85">
        <w:t xml:space="preserve"> avant que vous n’en ayez besoin. Montrez à votre famille et aux autres l’endroit où vous gardez </w:t>
      </w:r>
      <w:proofErr w:type="spellStart"/>
      <w:r w:rsidRPr="00FB5D85">
        <w:t>Ogluo</w:t>
      </w:r>
      <w:proofErr w:type="spellEnd"/>
      <w:r w:rsidRPr="00FB5D85">
        <w:t xml:space="preserve"> et la façon de l’utiliser. Si vous perdez connaissance, ils devront agir rapidement, car si l’évanouissement dure trop longtemps, il peut entraîner des séquelles. Vous ou la personne qui vous administre </w:t>
      </w:r>
      <w:proofErr w:type="spellStart"/>
      <w:r w:rsidRPr="00FB5D85">
        <w:t>Ogluo</w:t>
      </w:r>
      <w:proofErr w:type="spellEnd"/>
      <w:r w:rsidRPr="00FB5D85">
        <w:t xml:space="preserve"> devrez suivre les instructions données dans la rubrique 3 de cette </w:t>
      </w:r>
      <w:proofErr w:type="gramStart"/>
      <w:r w:rsidRPr="00FB5D85">
        <w:t>notice: «Comment</w:t>
      </w:r>
      <w:proofErr w:type="gramEnd"/>
      <w:r w:rsidRPr="00FB5D85">
        <w:t xml:space="preserve"> utiliser </w:t>
      </w:r>
      <w:proofErr w:type="spellStart"/>
      <w:proofErr w:type="gramStart"/>
      <w:r w:rsidRPr="00FB5D85">
        <w:t>Ogluo</w:t>
      </w:r>
      <w:proofErr w:type="spellEnd"/>
      <w:r w:rsidRPr="00FB5D85">
        <w:t>»</w:t>
      </w:r>
      <w:proofErr w:type="gramEnd"/>
      <w:r w:rsidRPr="00FB5D85">
        <w:t>.</w:t>
      </w:r>
    </w:p>
    <w:p w14:paraId="22F729D7" w14:textId="77777777" w:rsidR="00BB23EB" w:rsidRPr="00FB5D85" w:rsidRDefault="00BB23EB" w:rsidP="00BB23EB">
      <w:pPr>
        <w:pStyle w:val="ListParagraph"/>
        <w:tabs>
          <w:tab w:val="clear" w:pos="567"/>
        </w:tabs>
        <w:ind w:left="851"/>
        <w:rPr>
          <w:noProof/>
        </w:rPr>
      </w:pPr>
    </w:p>
    <w:p w14:paraId="22F729D8" w14:textId="77777777" w:rsidR="00BB23EB" w:rsidRPr="00FB5D85" w:rsidRDefault="000B3AF4" w:rsidP="009B23D3">
      <w:pPr>
        <w:numPr>
          <w:ilvl w:val="0"/>
          <w:numId w:val="8"/>
        </w:numPr>
        <w:tabs>
          <w:tab w:val="clear" w:pos="567"/>
        </w:tabs>
        <w:spacing w:line="240" w:lineRule="auto"/>
        <w:ind w:left="1134" w:hanging="567"/>
        <w:contextualSpacing/>
        <w:rPr>
          <w:noProof/>
        </w:rPr>
      </w:pPr>
      <w:r w:rsidRPr="00FB5D85">
        <w:t xml:space="preserve">Il est important de conserver correctement </w:t>
      </w:r>
      <w:proofErr w:type="spellStart"/>
      <w:r w:rsidRPr="00FB5D85">
        <w:t>Ogluo</w:t>
      </w:r>
      <w:proofErr w:type="spellEnd"/>
      <w:r w:rsidRPr="00FB5D85">
        <w:t xml:space="preserve"> afin de s’assurer de pouvoir l’utiliser dès que vous en avez besoin. Pour plus d’informations sur la manière de conserver correctement ce médicament, voir section 5.</w:t>
      </w:r>
    </w:p>
    <w:p w14:paraId="22F729D9" w14:textId="77777777" w:rsidR="00BB23EB" w:rsidRPr="00FB5D85" w:rsidRDefault="00BB23EB" w:rsidP="00BB23EB">
      <w:pPr>
        <w:pStyle w:val="ListParagraph"/>
        <w:rPr>
          <w:noProof/>
        </w:rPr>
      </w:pPr>
    </w:p>
    <w:p w14:paraId="22F729DA" w14:textId="77777777" w:rsidR="00BB23EB" w:rsidRPr="00FB5D85" w:rsidRDefault="000B3AF4" w:rsidP="00BB23EB">
      <w:pPr>
        <w:keepNext/>
        <w:rPr>
          <w:b/>
          <w:bCs/>
          <w:noProof/>
        </w:rPr>
      </w:pPr>
      <w:r w:rsidRPr="00FB5D85">
        <w:rPr>
          <w:b/>
          <w:bCs/>
        </w:rPr>
        <w:t xml:space="preserve">N’utilisez jamais </w:t>
      </w:r>
      <w:proofErr w:type="spellStart"/>
      <w:proofErr w:type="gramStart"/>
      <w:r w:rsidRPr="00FB5D85">
        <w:rPr>
          <w:b/>
          <w:bCs/>
        </w:rPr>
        <w:t>Ogluo</w:t>
      </w:r>
      <w:proofErr w:type="spellEnd"/>
      <w:r w:rsidRPr="00FB5D85">
        <w:rPr>
          <w:b/>
          <w:bCs/>
        </w:rPr>
        <w:t>:</w:t>
      </w:r>
      <w:proofErr w:type="gramEnd"/>
    </w:p>
    <w:p w14:paraId="22F729DB" w14:textId="77777777" w:rsidR="00BB23EB" w:rsidRPr="00FB5D85" w:rsidRDefault="000B3AF4" w:rsidP="009B23D3">
      <w:pPr>
        <w:numPr>
          <w:ilvl w:val="0"/>
          <w:numId w:val="8"/>
        </w:numPr>
        <w:tabs>
          <w:tab w:val="clear" w:pos="567"/>
        </w:tabs>
        <w:spacing w:line="240" w:lineRule="auto"/>
        <w:ind w:left="1134" w:hanging="567"/>
        <w:contextualSpacing/>
        <w:rPr>
          <w:noProof/>
        </w:rPr>
      </w:pPr>
      <w:proofErr w:type="gramStart"/>
      <w:r w:rsidRPr="00FB5D85">
        <w:t>si</w:t>
      </w:r>
      <w:proofErr w:type="gramEnd"/>
      <w:r w:rsidRPr="00FB5D85">
        <w:t xml:space="preserve"> vous êtes allergique au glucagon ou à l’un des autres composants contenus dans ce médicament (mentionnés à la rubrique 6),</w:t>
      </w:r>
    </w:p>
    <w:p w14:paraId="22F729DC" w14:textId="77777777" w:rsidR="00BB23EB" w:rsidRPr="00FB5D85" w:rsidRDefault="000B3AF4" w:rsidP="009B23D3">
      <w:pPr>
        <w:numPr>
          <w:ilvl w:val="0"/>
          <w:numId w:val="8"/>
        </w:numPr>
        <w:tabs>
          <w:tab w:val="clear" w:pos="567"/>
        </w:tabs>
        <w:spacing w:line="240" w:lineRule="auto"/>
        <w:ind w:left="1134" w:hanging="567"/>
        <w:contextualSpacing/>
        <w:rPr>
          <w:noProof/>
        </w:rPr>
      </w:pPr>
      <w:proofErr w:type="gramStart"/>
      <w:r w:rsidRPr="00FB5D85">
        <w:t>si</w:t>
      </w:r>
      <w:proofErr w:type="gramEnd"/>
      <w:r w:rsidRPr="00FB5D85">
        <w:t xml:space="preserve"> vous avez une tumeur au niveau de votre glande surrénale (</w:t>
      </w:r>
      <w:proofErr w:type="spellStart"/>
      <w:r w:rsidRPr="00FB5D85">
        <w:t>phaéochromocytome</w:t>
      </w:r>
      <w:proofErr w:type="spellEnd"/>
      <w:r w:rsidRPr="00FB5D85">
        <w:t>).</w:t>
      </w:r>
    </w:p>
    <w:p w14:paraId="22F729DD" w14:textId="77777777" w:rsidR="00BB23EB" w:rsidRPr="00FB5D85" w:rsidRDefault="00BB23EB" w:rsidP="00BB23EB">
      <w:pPr>
        <w:numPr>
          <w:ilvl w:val="12"/>
          <w:numId w:val="0"/>
        </w:numPr>
        <w:tabs>
          <w:tab w:val="clear" w:pos="567"/>
        </w:tabs>
        <w:spacing w:line="240" w:lineRule="auto"/>
        <w:rPr>
          <w:noProof/>
          <w:szCs w:val="22"/>
          <w:highlight w:val="yellow"/>
        </w:rPr>
      </w:pPr>
    </w:p>
    <w:p w14:paraId="22F729DE" w14:textId="77777777" w:rsidR="00BB23EB" w:rsidRPr="00FB5D85" w:rsidRDefault="000B3AF4" w:rsidP="00BB23EB">
      <w:pPr>
        <w:keepNext/>
        <w:rPr>
          <w:b/>
          <w:bCs/>
          <w:noProof/>
        </w:rPr>
      </w:pPr>
      <w:r w:rsidRPr="00FB5D85">
        <w:rPr>
          <w:b/>
          <w:bCs/>
        </w:rPr>
        <w:t>Avertissements et précautions</w:t>
      </w:r>
    </w:p>
    <w:p w14:paraId="22F729DF" w14:textId="77777777" w:rsidR="00BB23EB" w:rsidRPr="00FB5D85" w:rsidRDefault="000B3AF4" w:rsidP="00BB23EB">
      <w:pPr>
        <w:numPr>
          <w:ilvl w:val="12"/>
          <w:numId w:val="0"/>
        </w:numPr>
        <w:tabs>
          <w:tab w:val="clear" w:pos="567"/>
        </w:tabs>
        <w:spacing w:line="240" w:lineRule="auto"/>
        <w:rPr>
          <w:noProof/>
        </w:rPr>
      </w:pPr>
      <w:r w:rsidRPr="00FB5D85">
        <w:t xml:space="preserve">Adressez-vous à votre médecin, pharmacien ou infirmier/ère avant d’utiliser </w:t>
      </w:r>
      <w:proofErr w:type="spellStart"/>
      <w:r w:rsidRPr="00FB5D85">
        <w:t>Ogluo</w:t>
      </w:r>
      <w:proofErr w:type="spellEnd"/>
      <w:r w:rsidRPr="00FB5D85">
        <w:t>.</w:t>
      </w:r>
    </w:p>
    <w:p w14:paraId="22F729E0" w14:textId="77777777" w:rsidR="00BB23EB" w:rsidRPr="00FB5D85" w:rsidRDefault="00BB23EB" w:rsidP="00BB23EB">
      <w:pPr>
        <w:numPr>
          <w:ilvl w:val="12"/>
          <w:numId w:val="0"/>
        </w:numPr>
        <w:tabs>
          <w:tab w:val="clear" w:pos="567"/>
        </w:tabs>
        <w:spacing w:line="240" w:lineRule="auto"/>
        <w:rPr>
          <w:noProof/>
        </w:rPr>
      </w:pPr>
    </w:p>
    <w:p w14:paraId="22F729E1" w14:textId="77777777" w:rsidR="00BB23EB" w:rsidRPr="00FB5D85" w:rsidRDefault="000B3AF4" w:rsidP="00BB23EB">
      <w:pPr>
        <w:keepNext/>
        <w:numPr>
          <w:ilvl w:val="12"/>
          <w:numId w:val="0"/>
        </w:numPr>
        <w:tabs>
          <w:tab w:val="clear" w:pos="567"/>
        </w:tabs>
        <w:spacing w:line="240" w:lineRule="auto"/>
        <w:rPr>
          <w:noProof/>
        </w:rPr>
      </w:pPr>
      <w:proofErr w:type="spellStart"/>
      <w:r w:rsidRPr="00FB5D85">
        <w:t>Ogluo</w:t>
      </w:r>
      <w:proofErr w:type="spellEnd"/>
      <w:r w:rsidRPr="00FB5D85">
        <w:t xml:space="preserve"> pourrait ne pas agir correctement </w:t>
      </w:r>
      <w:proofErr w:type="gramStart"/>
      <w:r w:rsidRPr="00FB5D85">
        <w:t>si:</w:t>
      </w:r>
      <w:proofErr w:type="gramEnd"/>
    </w:p>
    <w:p w14:paraId="22F729E2"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vous</w:t>
      </w:r>
      <w:proofErr w:type="gramEnd"/>
      <w:r w:rsidRPr="00FB5D85">
        <w:t xml:space="preserve"> avez jeûné pendant une période prolongée ou avez une glycémie faible depuis longtemps</w:t>
      </w:r>
    </w:p>
    <w:p w14:paraId="22F729E3"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vous</w:t>
      </w:r>
      <w:proofErr w:type="gramEnd"/>
      <w:r w:rsidRPr="00FB5D85">
        <w:t xml:space="preserve"> avez un faible taux d’adrénaline</w:t>
      </w:r>
    </w:p>
    <w:p w14:paraId="22F729E4"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vous</w:t>
      </w:r>
      <w:proofErr w:type="gramEnd"/>
      <w:r w:rsidRPr="00FB5D85">
        <w:t xml:space="preserve"> présentez une hypoglycémie causée par une consommation excessive d’alcool</w:t>
      </w:r>
    </w:p>
    <w:p w14:paraId="22F729E5"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vous</w:t>
      </w:r>
      <w:proofErr w:type="gramEnd"/>
      <w:r w:rsidRPr="00FB5D85">
        <w:t xml:space="preserve"> avez une tumeur qui sécrète du glucagon ou de l’insuline.</w:t>
      </w:r>
    </w:p>
    <w:p w14:paraId="22F729E6" w14:textId="77777777" w:rsidR="00BB23EB" w:rsidRPr="00FB5D85" w:rsidRDefault="00BB23EB" w:rsidP="008556D7">
      <w:pPr>
        <w:tabs>
          <w:tab w:val="clear" w:pos="567"/>
        </w:tabs>
        <w:spacing w:line="240" w:lineRule="auto"/>
        <w:ind w:left="1134"/>
        <w:contextualSpacing/>
        <w:rPr>
          <w:noProof/>
          <w:szCs w:val="22"/>
        </w:rPr>
      </w:pPr>
    </w:p>
    <w:p w14:paraId="22F729E7" w14:textId="77777777" w:rsidR="00BB23EB" w:rsidRPr="00FB5D85" w:rsidRDefault="000B3AF4" w:rsidP="00BB23EB">
      <w:pPr>
        <w:tabs>
          <w:tab w:val="clear" w:pos="567"/>
        </w:tabs>
        <w:spacing w:line="240" w:lineRule="auto"/>
        <w:ind w:right="-2"/>
        <w:rPr>
          <w:noProof/>
          <w:szCs w:val="22"/>
        </w:rPr>
      </w:pPr>
      <w:r w:rsidRPr="00FB5D85">
        <w:t>Si vous êtes dans l’une des situations mentionnées ci-dessus, adressez-vous à votre médecin ou à votre pharmacien.</w:t>
      </w:r>
    </w:p>
    <w:p w14:paraId="22F729E8" w14:textId="77777777" w:rsidR="00BB23EB" w:rsidRPr="00FB5D85" w:rsidRDefault="00BB23EB" w:rsidP="00BB23EB">
      <w:pPr>
        <w:tabs>
          <w:tab w:val="clear" w:pos="567"/>
        </w:tabs>
        <w:spacing w:line="240" w:lineRule="auto"/>
        <w:ind w:right="-2"/>
        <w:rPr>
          <w:noProof/>
          <w:szCs w:val="22"/>
        </w:rPr>
      </w:pPr>
    </w:p>
    <w:p w14:paraId="22F729E9" w14:textId="77777777" w:rsidR="00A2535F" w:rsidRPr="00FB5D85" w:rsidRDefault="000B3AF4" w:rsidP="00A2535F">
      <w:pPr>
        <w:rPr>
          <w:noProof/>
          <w:u w:val="single"/>
        </w:rPr>
      </w:pPr>
      <w:r w:rsidRPr="00FB5D85">
        <w:rPr>
          <w:u w:val="single"/>
        </w:rPr>
        <w:t>Veuillez tenir compte du fait que chez environ 15 % des participants à l’étude pivot, le glucose a été récupéré après un délai supérieur ou égal à 20 minutes.</w:t>
      </w:r>
    </w:p>
    <w:p w14:paraId="22F729EA" w14:textId="77777777" w:rsidR="00A2535F" w:rsidRPr="00FB5D85" w:rsidRDefault="00A2535F" w:rsidP="00BB23EB">
      <w:pPr>
        <w:tabs>
          <w:tab w:val="clear" w:pos="567"/>
        </w:tabs>
        <w:spacing w:line="240" w:lineRule="auto"/>
        <w:ind w:right="-2"/>
        <w:rPr>
          <w:noProof/>
          <w:szCs w:val="22"/>
        </w:rPr>
      </w:pPr>
    </w:p>
    <w:p w14:paraId="22F729EB" w14:textId="77777777" w:rsidR="00BB23EB" w:rsidRPr="00FB5D85" w:rsidRDefault="000B3AF4" w:rsidP="00BB23EB">
      <w:pPr>
        <w:tabs>
          <w:tab w:val="clear" w:pos="567"/>
        </w:tabs>
        <w:spacing w:line="240" w:lineRule="auto"/>
        <w:ind w:right="-2"/>
        <w:rPr>
          <w:noProof/>
          <w:szCs w:val="22"/>
        </w:rPr>
      </w:pPr>
      <w:r w:rsidRPr="00FB5D85">
        <w:lastRenderedPageBreak/>
        <w:t xml:space="preserve">Après avoir utilisé </w:t>
      </w:r>
      <w:proofErr w:type="spellStart"/>
      <w:r w:rsidRPr="00FB5D85">
        <w:t>Ogluo</w:t>
      </w:r>
      <w:proofErr w:type="spellEnd"/>
      <w:r w:rsidRPr="00FB5D85">
        <w:t>, mangez aussi rapidement que possible pour éviter une rechute d’hypoglycémie. Consommez une source de sucres rapides, par exemple un jus de fruit ou un soda sucré.</w:t>
      </w:r>
    </w:p>
    <w:p w14:paraId="22F729EC" w14:textId="77777777" w:rsidR="00BB23EB" w:rsidRPr="00FB5D85" w:rsidRDefault="00BB23EB" w:rsidP="00BB23EB">
      <w:pPr>
        <w:numPr>
          <w:ilvl w:val="12"/>
          <w:numId w:val="0"/>
        </w:numPr>
        <w:tabs>
          <w:tab w:val="clear" w:pos="567"/>
        </w:tabs>
        <w:spacing w:line="240" w:lineRule="auto"/>
        <w:ind w:right="-2"/>
        <w:rPr>
          <w:noProof/>
          <w:szCs w:val="22"/>
        </w:rPr>
      </w:pPr>
    </w:p>
    <w:p w14:paraId="22F729ED" w14:textId="77777777" w:rsidR="00BB23EB" w:rsidRPr="00FB5D85" w:rsidRDefault="000B3AF4" w:rsidP="00BB23EB">
      <w:pPr>
        <w:keepNext/>
        <w:numPr>
          <w:ilvl w:val="12"/>
          <w:numId w:val="0"/>
        </w:numPr>
        <w:tabs>
          <w:tab w:val="clear" w:pos="567"/>
        </w:tabs>
        <w:spacing w:line="240" w:lineRule="auto"/>
        <w:rPr>
          <w:b/>
        </w:rPr>
      </w:pPr>
      <w:r w:rsidRPr="00FB5D85">
        <w:rPr>
          <w:b/>
        </w:rPr>
        <w:t>Enfants</w:t>
      </w:r>
    </w:p>
    <w:p w14:paraId="22F729EE" w14:textId="77777777" w:rsidR="00BB23EB" w:rsidRPr="00FB5D85" w:rsidRDefault="000B3AF4" w:rsidP="00BB23EB">
      <w:proofErr w:type="spellStart"/>
      <w:r w:rsidRPr="00FB5D85">
        <w:t>Ogluo</w:t>
      </w:r>
      <w:proofErr w:type="spellEnd"/>
      <w:r w:rsidRPr="00FB5D85">
        <w:t xml:space="preserve"> est déconseillé pour les enfants de moins de 2 ans car il n’a pas été étudié dans cette tranche d’âge.</w:t>
      </w:r>
    </w:p>
    <w:p w14:paraId="22F729EF" w14:textId="77777777" w:rsidR="00BB23EB" w:rsidRPr="00FB5D85" w:rsidRDefault="00BB23EB" w:rsidP="00BB23EB">
      <w:pPr>
        <w:numPr>
          <w:ilvl w:val="12"/>
          <w:numId w:val="0"/>
        </w:numPr>
        <w:tabs>
          <w:tab w:val="clear" w:pos="567"/>
        </w:tabs>
        <w:spacing w:line="240" w:lineRule="auto"/>
        <w:ind w:right="-2"/>
        <w:rPr>
          <w:noProof/>
          <w:szCs w:val="22"/>
        </w:rPr>
      </w:pPr>
    </w:p>
    <w:p w14:paraId="22F729F0" w14:textId="77777777" w:rsidR="00BB23EB" w:rsidRPr="00FB5D85" w:rsidRDefault="000B3AF4" w:rsidP="00BB23EB">
      <w:pPr>
        <w:keepNext/>
        <w:numPr>
          <w:ilvl w:val="12"/>
          <w:numId w:val="0"/>
        </w:numPr>
        <w:tabs>
          <w:tab w:val="clear" w:pos="567"/>
        </w:tabs>
        <w:spacing w:line="240" w:lineRule="auto"/>
        <w:rPr>
          <w:b/>
        </w:rPr>
      </w:pPr>
      <w:r w:rsidRPr="00FB5D85">
        <w:rPr>
          <w:b/>
        </w:rPr>
        <w:t xml:space="preserve">Autres médicaments et </w:t>
      </w:r>
      <w:proofErr w:type="spellStart"/>
      <w:r w:rsidRPr="00FB5D85">
        <w:rPr>
          <w:b/>
        </w:rPr>
        <w:t>Ogluo</w:t>
      </w:r>
      <w:proofErr w:type="spellEnd"/>
    </w:p>
    <w:p w14:paraId="22F729F1" w14:textId="77777777" w:rsidR="00BB23EB" w:rsidRPr="00FB5D85" w:rsidRDefault="000B3AF4" w:rsidP="00BB23EB">
      <w:pPr>
        <w:numPr>
          <w:ilvl w:val="12"/>
          <w:numId w:val="0"/>
        </w:numPr>
        <w:tabs>
          <w:tab w:val="clear" w:pos="567"/>
        </w:tabs>
        <w:spacing w:line="240" w:lineRule="auto"/>
        <w:ind w:right="-2"/>
        <w:rPr>
          <w:noProof/>
          <w:szCs w:val="22"/>
        </w:rPr>
      </w:pPr>
      <w:r w:rsidRPr="00FB5D85">
        <w:t>Informez votre médecin si vous prenez, avez récemment pris ou pourriez prendre tout autre médicament.</w:t>
      </w:r>
    </w:p>
    <w:p w14:paraId="22F729F2" w14:textId="77777777" w:rsidR="00BB23EB" w:rsidRPr="00FB5D85" w:rsidRDefault="00BB23EB" w:rsidP="00BB23EB">
      <w:pPr>
        <w:numPr>
          <w:ilvl w:val="12"/>
          <w:numId w:val="0"/>
        </w:numPr>
        <w:tabs>
          <w:tab w:val="clear" w:pos="567"/>
        </w:tabs>
        <w:spacing w:line="240" w:lineRule="auto"/>
        <w:ind w:right="-2"/>
        <w:rPr>
          <w:noProof/>
          <w:szCs w:val="22"/>
          <w:highlight w:val="yellow"/>
        </w:rPr>
      </w:pPr>
    </w:p>
    <w:p w14:paraId="22F729F3" w14:textId="77777777" w:rsidR="00BB23EB" w:rsidRPr="00FB5D85" w:rsidRDefault="000B3AF4" w:rsidP="00BB23EB">
      <w:pPr>
        <w:numPr>
          <w:ilvl w:val="12"/>
          <w:numId w:val="0"/>
        </w:numPr>
        <w:tabs>
          <w:tab w:val="clear" w:pos="567"/>
        </w:tabs>
        <w:spacing w:line="240" w:lineRule="auto"/>
        <w:ind w:right="-2"/>
        <w:rPr>
          <w:noProof/>
          <w:szCs w:val="22"/>
        </w:rPr>
      </w:pPr>
      <w:r w:rsidRPr="00FB5D85">
        <w:t xml:space="preserve">Les éléments ci-dessous peuvent affecter la manière dont </w:t>
      </w:r>
      <w:proofErr w:type="spellStart"/>
      <w:r w:rsidRPr="00FB5D85">
        <w:t>Ogluo</w:t>
      </w:r>
      <w:proofErr w:type="spellEnd"/>
      <w:r w:rsidRPr="00FB5D85">
        <w:t xml:space="preserve"> </w:t>
      </w:r>
      <w:proofErr w:type="gramStart"/>
      <w:r w:rsidRPr="00FB5D85">
        <w:t>agit:</w:t>
      </w:r>
      <w:proofErr w:type="gramEnd"/>
    </w:p>
    <w:p w14:paraId="22F729F4"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Insuline:</w:t>
      </w:r>
      <w:proofErr w:type="gramEnd"/>
      <w:r w:rsidRPr="00FB5D85">
        <w:t xml:space="preserve"> utilisée dans le traitement du diabète. L’insuline exerce un effet contraire à celui du glucagon sur la glycémie.</w:t>
      </w:r>
    </w:p>
    <w:p w14:paraId="22F729F5"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spellStart"/>
      <w:proofErr w:type="gramStart"/>
      <w:r w:rsidRPr="00FB5D85">
        <w:t>Indométhacine</w:t>
      </w:r>
      <w:proofErr w:type="spellEnd"/>
      <w:r w:rsidRPr="00FB5D85">
        <w:t>:</w:t>
      </w:r>
      <w:proofErr w:type="gramEnd"/>
      <w:r w:rsidRPr="00FB5D85">
        <w:t xml:space="preserve"> utilisée dans le traitement des douleurs et raideurs articulaires. L’</w:t>
      </w:r>
      <w:proofErr w:type="spellStart"/>
      <w:r w:rsidRPr="00FB5D85">
        <w:t>indométhacine</w:t>
      </w:r>
      <w:proofErr w:type="spellEnd"/>
      <w:r w:rsidRPr="00FB5D85">
        <w:t xml:space="preserve"> réduit les effets du glucagon.</w:t>
      </w:r>
    </w:p>
    <w:p w14:paraId="22F729F6" w14:textId="77777777" w:rsidR="00BB23EB" w:rsidRPr="00FB5D85" w:rsidRDefault="00BB23EB" w:rsidP="00BB23EB">
      <w:pPr>
        <w:numPr>
          <w:ilvl w:val="12"/>
          <w:numId w:val="0"/>
        </w:numPr>
        <w:tabs>
          <w:tab w:val="clear" w:pos="567"/>
        </w:tabs>
        <w:spacing w:line="240" w:lineRule="auto"/>
        <w:ind w:right="-2"/>
        <w:rPr>
          <w:noProof/>
          <w:szCs w:val="22"/>
        </w:rPr>
      </w:pPr>
    </w:p>
    <w:p w14:paraId="22F729F7" w14:textId="77777777" w:rsidR="00BB23EB" w:rsidRPr="00FB5D85" w:rsidRDefault="000B3AF4" w:rsidP="00BB23EB">
      <w:pPr>
        <w:numPr>
          <w:ilvl w:val="12"/>
          <w:numId w:val="0"/>
        </w:numPr>
        <w:tabs>
          <w:tab w:val="clear" w:pos="567"/>
        </w:tabs>
        <w:spacing w:line="240" w:lineRule="auto"/>
        <w:ind w:right="-2"/>
        <w:rPr>
          <w:noProof/>
          <w:szCs w:val="22"/>
        </w:rPr>
      </w:pPr>
      <w:proofErr w:type="spellStart"/>
      <w:r w:rsidRPr="00FB5D85">
        <w:t>Ogluo</w:t>
      </w:r>
      <w:proofErr w:type="spellEnd"/>
      <w:r w:rsidRPr="00FB5D85">
        <w:t xml:space="preserve"> peut affecter la manière dont les médicaments suivants </w:t>
      </w:r>
      <w:proofErr w:type="gramStart"/>
      <w:r w:rsidRPr="00FB5D85">
        <w:t>agissent:</w:t>
      </w:r>
      <w:proofErr w:type="gramEnd"/>
    </w:p>
    <w:p w14:paraId="22F729F8"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Warfarine:</w:t>
      </w:r>
      <w:proofErr w:type="gramEnd"/>
      <w:r w:rsidRPr="00FB5D85">
        <w:t xml:space="preserve"> utilisée dans la prévention des caillots sanguins. </w:t>
      </w:r>
      <w:proofErr w:type="spellStart"/>
      <w:r w:rsidRPr="00FB5D85">
        <w:t>Ogluo</w:t>
      </w:r>
      <w:proofErr w:type="spellEnd"/>
      <w:r w:rsidRPr="00FB5D85">
        <w:t xml:space="preserve"> peut renforcer l’effet anticoagulant de la warfarine.</w:t>
      </w:r>
    </w:p>
    <w:p w14:paraId="22F729F9"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r w:rsidRPr="00FB5D85">
        <w:t>Bêta-</w:t>
      </w:r>
      <w:proofErr w:type="gramStart"/>
      <w:r w:rsidRPr="00FB5D85">
        <w:t>bloquants:</w:t>
      </w:r>
      <w:proofErr w:type="gramEnd"/>
      <w:r w:rsidRPr="00FB5D85">
        <w:t xml:space="preserve"> utilisés pour traiter l’hypertension et le rythme cardiaque irrégulier. </w:t>
      </w:r>
      <w:proofErr w:type="spellStart"/>
      <w:r w:rsidRPr="00FB5D85">
        <w:t>Ogluo</w:t>
      </w:r>
      <w:proofErr w:type="spellEnd"/>
      <w:r w:rsidRPr="00FB5D85">
        <w:t xml:space="preserve"> peut entraîner une augmentation de la pression artérielle et du pouls, mais seulement pendant </w:t>
      </w:r>
      <w:proofErr w:type="gramStart"/>
      <w:r w:rsidRPr="00FB5D85">
        <w:t>une court laps</w:t>
      </w:r>
      <w:proofErr w:type="gramEnd"/>
      <w:r w:rsidRPr="00FB5D85">
        <w:t xml:space="preserve"> de temps.</w:t>
      </w:r>
    </w:p>
    <w:p w14:paraId="22F729FA" w14:textId="77777777" w:rsidR="00BB23EB" w:rsidRPr="00FB5D85" w:rsidRDefault="00BB23EB" w:rsidP="00BB23EB">
      <w:pPr>
        <w:numPr>
          <w:ilvl w:val="12"/>
          <w:numId w:val="0"/>
        </w:numPr>
        <w:tabs>
          <w:tab w:val="clear" w:pos="567"/>
        </w:tabs>
        <w:spacing w:line="240" w:lineRule="auto"/>
        <w:ind w:right="-2"/>
        <w:rPr>
          <w:noProof/>
          <w:szCs w:val="22"/>
        </w:rPr>
      </w:pPr>
    </w:p>
    <w:p w14:paraId="22F729FB" w14:textId="77777777" w:rsidR="00BB23EB" w:rsidRPr="00FB5D85" w:rsidRDefault="000B3AF4" w:rsidP="00BB23EB">
      <w:pPr>
        <w:numPr>
          <w:ilvl w:val="12"/>
          <w:numId w:val="0"/>
        </w:numPr>
        <w:tabs>
          <w:tab w:val="clear" w:pos="567"/>
        </w:tabs>
        <w:spacing w:line="240" w:lineRule="auto"/>
        <w:ind w:right="-2"/>
        <w:rPr>
          <w:noProof/>
          <w:szCs w:val="22"/>
        </w:rPr>
      </w:pPr>
      <w:r w:rsidRPr="00FB5D85">
        <w:t xml:space="preserve">Si vous êtes dans l’une des situations mentionnées ci-dessus (ou en cas de doute), adressez-vous à votre médecin ou à votre pharmacien avant de prendre </w:t>
      </w:r>
      <w:proofErr w:type="spellStart"/>
      <w:r w:rsidRPr="00FB5D85">
        <w:t>Ogluo</w:t>
      </w:r>
      <w:proofErr w:type="spellEnd"/>
      <w:r w:rsidRPr="00FB5D85">
        <w:t>.</w:t>
      </w:r>
    </w:p>
    <w:p w14:paraId="22F729FC" w14:textId="77777777" w:rsidR="00BB23EB" w:rsidRPr="00FB5D85" w:rsidRDefault="00BB23EB" w:rsidP="00BB23EB">
      <w:pPr>
        <w:numPr>
          <w:ilvl w:val="12"/>
          <w:numId w:val="0"/>
        </w:numPr>
        <w:tabs>
          <w:tab w:val="clear" w:pos="567"/>
        </w:tabs>
        <w:spacing w:line="240" w:lineRule="auto"/>
        <w:ind w:right="-2"/>
        <w:rPr>
          <w:noProof/>
          <w:szCs w:val="22"/>
          <w:highlight w:val="yellow"/>
        </w:rPr>
      </w:pPr>
    </w:p>
    <w:p w14:paraId="22F729FD" w14:textId="77777777" w:rsidR="00BB23EB" w:rsidRPr="00FB5D85" w:rsidRDefault="000B3AF4" w:rsidP="00BB23EB">
      <w:pPr>
        <w:keepNext/>
        <w:numPr>
          <w:ilvl w:val="12"/>
          <w:numId w:val="0"/>
        </w:numPr>
        <w:tabs>
          <w:tab w:val="clear" w:pos="567"/>
        </w:tabs>
        <w:spacing w:line="240" w:lineRule="auto"/>
        <w:ind w:right="-2"/>
        <w:rPr>
          <w:b/>
          <w:bCs/>
          <w:noProof/>
        </w:rPr>
      </w:pPr>
      <w:r w:rsidRPr="00FB5D85">
        <w:rPr>
          <w:b/>
          <w:bCs/>
        </w:rPr>
        <w:t>Grossesse, allaitement et fertilité</w:t>
      </w:r>
    </w:p>
    <w:p w14:paraId="22F729FE" w14:textId="77777777" w:rsidR="00BB23EB" w:rsidRPr="00FB5D85" w:rsidRDefault="000B3AF4" w:rsidP="00BB23EB">
      <w:pPr>
        <w:numPr>
          <w:ilvl w:val="12"/>
          <w:numId w:val="0"/>
        </w:numPr>
        <w:tabs>
          <w:tab w:val="clear" w:pos="567"/>
        </w:tabs>
        <w:spacing w:line="240" w:lineRule="auto"/>
        <w:rPr>
          <w:noProof/>
          <w:szCs w:val="22"/>
        </w:rPr>
      </w:pPr>
      <w:r w:rsidRPr="00FB5D85">
        <w:t xml:space="preserve">Si vous présentez une très faible glycémie pendant que vous êtes enceinte, que vous allaitez, que vous pensez être enceinte ou que vous prévoyez une grossesse, vous pouvez utiliser </w:t>
      </w:r>
      <w:proofErr w:type="spellStart"/>
      <w:r w:rsidRPr="00FB5D85">
        <w:t>Ogluo</w:t>
      </w:r>
      <w:proofErr w:type="spellEnd"/>
      <w:r w:rsidRPr="00FB5D85">
        <w:t>.</w:t>
      </w:r>
    </w:p>
    <w:p w14:paraId="22F729FF" w14:textId="77777777" w:rsidR="00BB23EB" w:rsidRPr="00FB5D85" w:rsidRDefault="00BB23EB" w:rsidP="00BB23EB">
      <w:pPr>
        <w:numPr>
          <w:ilvl w:val="12"/>
          <w:numId w:val="0"/>
        </w:numPr>
        <w:tabs>
          <w:tab w:val="clear" w:pos="567"/>
        </w:tabs>
        <w:spacing w:line="240" w:lineRule="auto"/>
        <w:rPr>
          <w:noProof/>
          <w:szCs w:val="22"/>
        </w:rPr>
      </w:pPr>
    </w:p>
    <w:p w14:paraId="22F72A00" w14:textId="77777777" w:rsidR="00BB23EB" w:rsidRPr="00FB5D85" w:rsidRDefault="000B3AF4" w:rsidP="00BB23EB">
      <w:pPr>
        <w:numPr>
          <w:ilvl w:val="12"/>
          <w:numId w:val="0"/>
        </w:numPr>
        <w:tabs>
          <w:tab w:val="clear" w:pos="567"/>
        </w:tabs>
        <w:spacing w:line="240" w:lineRule="auto"/>
        <w:rPr>
          <w:noProof/>
          <w:szCs w:val="22"/>
          <w:highlight w:val="yellow"/>
        </w:rPr>
      </w:pPr>
      <w:r w:rsidRPr="00FB5D85">
        <w:t>Si vous êtes enceinte, demandez conseil à votre médecin ou à votre pharmacien avant de prendre tout médicament.</w:t>
      </w:r>
    </w:p>
    <w:p w14:paraId="22F72A01" w14:textId="77777777" w:rsidR="00BB23EB" w:rsidRPr="00FB5D85" w:rsidRDefault="00BB23EB" w:rsidP="00BB23EB">
      <w:pPr>
        <w:rPr>
          <w:noProof/>
          <w:highlight w:val="yellow"/>
        </w:rPr>
      </w:pPr>
    </w:p>
    <w:p w14:paraId="22F72A02" w14:textId="77777777" w:rsidR="00BB23EB" w:rsidRPr="00FB5D85" w:rsidRDefault="000B3AF4" w:rsidP="00BB23EB">
      <w:pPr>
        <w:keepNext/>
        <w:rPr>
          <w:b/>
          <w:bCs/>
          <w:noProof/>
        </w:rPr>
      </w:pPr>
      <w:r w:rsidRPr="00FB5D85">
        <w:rPr>
          <w:b/>
          <w:bCs/>
        </w:rPr>
        <w:t>Conduite de véhicules et utilisation de machines</w:t>
      </w:r>
    </w:p>
    <w:p w14:paraId="22F72A03" w14:textId="77777777" w:rsidR="00BB23EB" w:rsidRPr="00FB5D85" w:rsidRDefault="000B3AF4" w:rsidP="00BB23EB">
      <w:pPr>
        <w:numPr>
          <w:ilvl w:val="12"/>
          <w:numId w:val="0"/>
        </w:numPr>
        <w:tabs>
          <w:tab w:val="clear" w:pos="567"/>
        </w:tabs>
        <w:spacing w:line="240" w:lineRule="auto"/>
        <w:ind w:right="-2"/>
        <w:rPr>
          <w:noProof/>
          <w:szCs w:val="22"/>
        </w:rPr>
      </w:pPr>
      <w:r w:rsidRPr="00FB5D85">
        <w:t>Après une crise d’hypoglycémie sévère, votre capacité de concentration et votre réactivité peuvent être réduites. Vous devez donc attendre que les effets de l’hypoglycémie soient passés et que vous vous sentiez mieux avant de conduire des véhicules ou d’utiliser des outils ou des machines.</w:t>
      </w:r>
    </w:p>
    <w:p w14:paraId="22F72A04" w14:textId="77777777" w:rsidR="00BB23EB" w:rsidRPr="00FB5D85" w:rsidRDefault="00BB23EB" w:rsidP="00BB23EB">
      <w:pPr>
        <w:numPr>
          <w:ilvl w:val="12"/>
          <w:numId w:val="0"/>
        </w:numPr>
        <w:tabs>
          <w:tab w:val="clear" w:pos="567"/>
        </w:tabs>
        <w:spacing w:line="240" w:lineRule="auto"/>
        <w:ind w:right="-2"/>
        <w:rPr>
          <w:noProof/>
          <w:szCs w:val="22"/>
        </w:rPr>
      </w:pPr>
    </w:p>
    <w:p w14:paraId="22F72A05" w14:textId="77777777" w:rsidR="00BB23EB" w:rsidRPr="00FB5D85" w:rsidRDefault="00BB23EB" w:rsidP="00BB23EB">
      <w:pPr>
        <w:numPr>
          <w:ilvl w:val="12"/>
          <w:numId w:val="0"/>
        </w:numPr>
        <w:tabs>
          <w:tab w:val="clear" w:pos="567"/>
        </w:tabs>
        <w:spacing w:line="240" w:lineRule="auto"/>
        <w:ind w:right="-2"/>
        <w:rPr>
          <w:noProof/>
          <w:szCs w:val="22"/>
          <w:highlight w:val="yellow"/>
        </w:rPr>
      </w:pPr>
    </w:p>
    <w:p w14:paraId="22F72A06" w14:textId="77777777" w:rsidR="00BB23EB" w:rsidRPr="00FB5D85" w:rsidRDefault="000B3AF4" w:rsidP="00644FB3">
      <w:pPr>
        <w:pStyle w:val="Style10"/>
      </w:pPr>
      <w:r w:rsidRPr="00FB5D85">
        <w:t>Comment utiliser Ogluo</w:t>
      </w:r>
    </w:p>
    <w:p w14:paraId="22F72A07" w14:textId="77777777" w:rsidR="00BB23EB" w:rsidRPr="00FB5D85" w:rsidRDefault="00BB23EB" w:rsidP="00BB23EB">
      <w:pPr>
        <w:keepNext/>
        <w:numPr>
          <w:ilvl w:val="12"/>
          <w:numId w:val="0"/>
        </w:numPr>
        <w:tabs>
          <w:tab w:val="clear" w:pos="567"/>
        </w:tabs>
        <w:spacing w:line="240" w:lineRule="auto"/>
        <w:ind w:right="-2"/>
        <w:rPr>
          <w:noProof/>
          <w:szCs w:val="22"/>
          <w:highlight w:val="yellow"/>
        </w:rPr>
      </w:pPr>
    </w:p>
    <w:p w14:paraId="22F72A08" w14:textId="77777777" w:rsidR="00BB23EB" w:rsidRPr="00FB5D85" w:rsidRDefault="000B3AF4" w:rsidP="00BB23EB">
      <w:pPr>
        <w:numPr>
          <w:ilvl w:val="12"/>
          <w:numId w:val="0"/>
        </w:numPr>
        <w:tabs>
          <w:tab w:val="clear" w:pos="567"/>
        </w:tabs>
        <w:spacing w:line="240" w:lineRule="auto"/>
        <w:ind w:right="-2"/>
        <w:rPr>
          <w:noProof/>
          <w:szCs w:val="22"/>
        </w:rPr>
      </w:pPr>
      <w:r w:rsidRPr="00FB5D85">
        <w:t>Veillez à toujours prendre (ou administrer) ce médicament en suivant exactement les instructions de cette notice ou les indications de votre médecin. Vérifiez auprès de votre médecin ou pharmacien en cas de doute.</w:t>
      </w:r>
    </w:p>
    <w:p w14:paraId="22F72A09" w14:textId="77777777" w:rsidR="00BB23EB" w:rsidRPr="00FB5D85" w:rsidRDefault="00BB23EB" w:rsidP="00BB23EB">
      <w:pPr>
        <w:numPr>
          <w:ilvl w:val="12"/>
          <w:numId w:val="0"/>
        </w:numPr>
        <w:tabs>
          <w:tab w:val="clear" w:pos="567"/>
        </w:tabs>
        <w:spacing w:line="240" w:lineRule="auto"/>
        <w:ind w:right="-2"/>
        <w:rPr>
          <w:noProof/>
          <w:szCs w:val="22"/>
        </w:rPr>
      </w:pPr>
    </w:p>
    <w:p w14:paraId="22F72A0A" w14:textId="77777777" w:rsidR="00BB23EB" w:rsidRPr="00FB5D85" w:rsidRDefault="000B3AF4" w:rsidP="00BB23EB">
      <w:pPr>
        <w:numPr>
          <w:ilvl w:val="12"/>
          <w:numId w:val="0"/>
        </w:numPr>
        <w:tabs>
          <w:tab w:val="clear" w:pos="567"/>
        </w:tabs>
        <w:spacing w:line="240" w:lineRule="auto"/>
        <w:ind w:right="-2"/>
        <w:rPr>
          <w:noProof/>
          <w:szCs w:val="22"/>
        </w:rPr>
      </w:pPr>
      <w:proofErr w:type="spellStart"/>
      <w:r w:rsidRPr="00FB5D85">
        <w:t>Ogluo</w:t>
      </w:r>
      <w:proofErr w:type="spellEnd"/>
      <w:r w:rsidRPr="00FB5D85">
        <w:t xml:space="preserve"> est administré par injection sous la peau (injection sous-cutanée). Il se présente sous la forme d’une seringue préremplie, c’est-à-dire contenant une dose de médicament mesurée au préalable. Si vous suivez ces instructions, la dose entière sera administrée.</w:t>
      </w:r>
    </w:p>
    <w:p w14:paraId="22F72A0B" w14:textId="77777777" w:rsidR="00BB23EB" w:rsidRPr="00FB5D85" w:rsidRDefault="00BB23EB" w:rsidP="00BB23EB">
      <w:pPr>
        <w:numPr>
          <w:ilvl w:val="12"/>
          <w:numId w:val="0"/>
        </w:numPr>
        <w:tabs>
          <w:tab w:val="clear" w:pos="567"/>
        </w:tabs>
        <w:spacing w:line="240" w:lineRule="auto"/>
        <w:ind w:right="-2"/>
        <w:rPr>
          <w:noProof/>
          <w:szCs w:val="22"/>
        </w:rPr>
      </w:pPr>
    </w:p>
    <w:p w14:paraId="22F72A0C" w14:textId="77777777" w:rsidR="00BB23EB" w:rsidRPr="00FB5D85" w:rsidRDefault="000B3AF4" w:rsidP="00BB23EB">
      <w:pPr>
        <w:keepNext/>
        <w:spacing w:line="240" w:lineRule="auto"/>
        <w:rPr>
          <w:b/>
          <w:bCs/>
          <w:noProof/>
          <w:szCs w:val="22"/>
          <w:u w:val="single"/>
        </w:rPr>
      </w:pPr>
      <w:r w:rsidRPr="00FB5D85">
        <w:rPr>
          <w:b/>
          <w:bCs/>
          <w:szCs w:val="22"/>
          <w:u w:val="single"/>
        </w:rPr>
        <w:lastRenderedPageBreak/>
        <w:t>Préparer</w:t>
      </w:r>
    </w:p>
    <w:p w14:paraId="22F72A0D" w14:textId="77777777" w:rsidR="00BB23EB" w:rsidRPr="00FB5D85" w:rsidRDefault="00BB23EB" w:rsidP="00BB23EB">
      <w:pPr>
        <w:pStyle w:val="ListParagraph"/>
        <w:keepNext/>
        <w:spacing w:line="240" w:lineRule="auto"/>
        <w:ind w:left="360"/>
        <w:rPr>
          <w:noProof/>
          <w:szCs w:val="22"/>
        </w:rPr>
      </w:pPr>
    </w:p>
    <w:tbl>
      <w:tblPr>
        <w:tblStyle w:val="TableGrid"/>
        <w:tblW w:w="0" w:type="auto"/>
        <w:tblBorders>
          <w:top w:val="none" w:sz="0" w:space="0" w:color="auto"/>
          <w:left w:val="none" w:sz="0" w:space="0" w:color="auto"/>
          <w:bottom w:val="none" w:sz="0" w:space="0" w:color="auto"/>
          <w:right w:val="none" w:sz="0" w:space="0" w:color="auto"/>
          <w:insideV w:val="none" w:sz="0" w:space="0" w:color="auto"/>
        </w:tblBorders>
        <w:tblLook w:val="04A0" w:firstRow="1" w:lastRow="0" w:firstColumn="1" w:lastColumn="0" w:noHBand="0" w:noVBand="1"/>
      </w:tblPr>
      <w:tblGrid>
        <w:gridCol w:w="4205"/>
        <w:gridCol w:w="4866"/>
      </w:tblGrid>
      <w:tr w:rsidR="003E6B20" w14:paraId="22F72A1A" w14:textId="77777777" w:rsidTr="001B79BA">
        <w:trPr>
          <w:cantSplit/>
        </w:trPr>
        <w:tc>
          <w:tcPr>
            <w:tcW w:w="4530" w:type="dxa"/>
            <w:tcBorders>
              <w:top w:val="nil"/>
              <w:bottom w:val="single" w:sz="4" w:space="0" w:color="auto"/>
            </w:tcBorders>
          </w:tcPr>
          <w:p w14:paraId="22F72A0E" w14:textId="77777777" w:rsidR="00BB23EB" w:rsidRPr="00FB5D85" w:rsidRDefault="000B3AF4" w:rsidP="009258E0">
            <w:pPr>
              <w:spacing w:line="240" w:lineRule="auto"/>
              <w:rPr>
                <w:noProof/>
                <w:szCs w:val="22"/>
              </w:rPr>
            </w:pPr>
            <w:r w:rsidRPr="00FB5D85">
              <w:t>Vérifiez la date de péremption imprimée sur le sachet.</w:t>
            </w:r>
          </w:p>
          <w:p w14:paraId="22F72A0F" w14:textId="77777777" w:rsidR="00BB23EB" w:rsidRPr="00FB5D85" w:rsidRDefault="00BB23EB" w:rsidP="009258E0">
            <w:pPr>
              <w:spacing w:line="240" w:lineRule="auto"/>
              <w:rPr>
                <w:noProof/>
                <w:szCs w:val="22"/>
              </w:rPr>
            </w:pPr>
          </w:p>
          <w:p w14:paraId="22F72A10" w14:textId="77777777" w:rsidR="00BB23EB" w:rsidRPr="00FB5D85" w:rsidRDefault="000B3AF4" w:rsidP="009258E0">
            <w:pPr>
              <w:spacing w:line="240" w:lineRule="auto"/>
              <w:rPr>
                <w:b/>
                <w:bCs/>
                <w:noProof/>
                <w:szCs w:val="22"/>
              </w:rPr>
            </w:pPr>
            <w:proofErr w:type="gramStart"/>
            <w:r w:rsidRPr="00FB5D85">
              <w:rPr>
                <w:b/>
                <w:bCs/>
                <w:szCs w:val="22"/>
              </w:rPr>
              <w:t>Important:</w:t>
            </w:r>
            <w:proofErr w:type="gramEnd"/>
          </w:p>
          <w:p w14:paraId="22F72A11" w14:textId="77777777" w:rsidR="00BB23EB" w:rsidRPr="00FB5D85" w:rsidRDefault="000B3AF4" w:rsidP="009258E0">
            <w:pPr>
              <w:spacing w:line="240" w:lineRule="auto"/>
              <w:rPr>
                <w:noProof/>
                <w:szCs w:val="22"/>
              </w:rPr>
            </w:pPr>
            <w:r w:rsidRPr="00FB5D85">
              <w:t>N’utilisez pas ce médicament après la date de péremption. Si le médicament est périmé, éliminez-le conformément à la réglementation en vigueur et utilisez-en un nouveau.</w:t>
            </w:r>
          </w:p>
          <w:p w14:paraId="22F72A12" w14:textId="77777777" w:rsidR="00BB23EB" w:rsidRPr="00FB5D85" w:rsidRDefault="00BB23EB" w:rsidP="009258E0">
            <w:pPr>
              <w:spacing w:line="240" w:lineRule="auto"/>
              <w:rPr>
                <w:noProof/>
                <w:szCs w:val="22"/>
              </w:rPr>
            </w:pPr>
          </w:p>
          <w:p w14:paraId="22F72A13" w14:textId="77777777" w:rsidR="00BB23EB" w:rsidRPr="00FB5D85" w:rsidRDefault="000B3AF4" w:rsidP="009258E0">
            <w:pPr>
              <w:spacing w:line="240" w:lineRule="auto"/>
              <w:rPr>
                <w:noProof/>
                <w:szCs w:val="22"/>
              </w:rPr>
            </w:pPr>
            <w:r w:rsidRPr="00FB5D85">
              <w:t>Déchirez le sachet le long de la ligne pointillée et retirez-en la seringue préremplie (voir figure 1).</w:t>
            </w:r>
          </w:p>
          <w:p w14:paraId="22F72A14" w14:textId="77777777" w:rsidR="00BB23EB" w:rsidRPr="00FB5D85" w:rsidRDefault="00BB23EB" w:rsidP="009258E0">
            <w:pPr>
              <w:spacing w:line="240" w:lineRule="auto"/>
              <w:rPr>
                <w:noProof/>
                <w:szCs w:val="22"/>
              </w:rPr>
            </w:pPr>
          </w:p>
        </w:tc>
        <w:tc>
          <w:tcPr>
            <w:tcW w:w="4531" w:type="dxa"/>
            <w:tcBorders>
              <w:top w:val="nil"/>
              <w:bottom w:val="single" w:sz="4" w:space="0" w:color="auto"/>
            </w:tcBorders>
          </w:tcPr>
          <w:p w14:paraId="22F72A15" w14:textId="77777777" w:rsidR="00242376" w:rsidRPr="00FB5D85" w:rsidRDefault="00242376" w:rsidP="009258E0">
            <w:pPr>
              <w:pStyle w:val="Caption"/>
              <w:rPr>
                <w:b/>
                <w:bCs/>
                <w:i w:val="0"/>
                <w:iCs w:val="0"/>
                <w:noProof/>
                <w:color w:val="auto"/>
                <w:sz w:val="20"/>
                <w:szCs w:val="20"/>
              </w:rPr>
            </w:pPr>
          </w:p>
          <w:p w14:paraId="22F72A16" w14:textId="77777777" w:rsidR="00242376" w:rsidRPr="00FB5D85" w:rsidRDefault="00242376" w:rsidP="009258E0">
            <w:pPr>
              <w:pStyle w:val="Caption"/>
              <w:rPr>
                <w:b/>
                <w:bCs/>
                <w:i w:val="0"/>
                <w:iCs w:val="0"/>
                <w:noProof/>
                <w:color w:val="auto"/>
                <w:sz w:val="20"/>
                <w:szCs w:val="20"/>
              </w:rPr>
            </w:pPr>
          </w:p>
          <w:p w14:paraId="22F72A17" w14:textId="77777777" w:rsidR="00242376" w:rsidRPr="00FB5D85" w:rsidRDefault="00242376" w:rsidP="009258E0">
            <w:pPr>
              <w:pStyle w:val="Caption"/>
              <w:rPr>
                <w:b/>
                <w:bCs/>
                <w:i w:val="0"/>
                <w:iCs w:val="0"/>
                <w:noProof/>
                <w:color w:val="auto"/>
                <w:sz w:val="20"/>
                <w:szCs w:val="20"/>
              </w:rPr>
            </w:pPr>
          </w:p>
          <w:p w14:paraId="22F72A18" w14:textId="77777777" w:rsidR="00BB23EB" w:rsidRPr="00FB5D85" w:rsidRDefault="000B3AF4" w:rsidP="004105AC">
            <w:pPr>
              <w:pStyle w:val="Style13"/>
              <w:rPr>
                <w:i/>
                <w:iCs/>
              </w:rPr>
            </w:pPr>
            <w:r w:rsidRPr="00FB5D85">
              <w:t>Figure 1</w:t>
            </w:r>
            <w:r w:rsidRPr="00FB5D85">
              <w:tab/>
            </w:r>
          </w:p>
          <w:p w14:paraId="22F72A19" w14:textId="77777777" w:rsidR="00BB23EB" w:rsidRPr="00FB5D85" w:rsidRDefault="000B3AF4" w:rsidP="009258E0">
            <w:pPr>
              <w:spacing w:line="240" w:lineRule="auto"/>
              <w:rPr>
                <w:noProof/>
                <w:szCs w:val="22"/>
              </w:rPr>
            </w:pPr>
            <w:r w:rsidRPr="00FB5D85">
              <w:rPr>
                <w:noProof/>
                <w:lang w:eastAsia="fr-FR"/>
              </w:rPr>
              <w:drawing>
                <wp:inline distT="0" distB="0" distL="0" distR="0" wp14:anchorId="22F72BC8" wp14:editId="2FE88A8F">
                  <wp:extent cx="2946400" cy="675691"/>
                  <wp:effectExtent l="0" t="0" r="6350" b="0"/>
                  <wp:docPr id="2099501635"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7753753" name="Picture 29"/>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2978457" cy="683043"/>
                          </a:xfrm>
                          <a:prstGeom prst="rect">
                            <a:avLst/>
                          </a:prstGeom>
                          <a:ln>
                            <a:noFill/>
                          </a:ln>
                          <a:extLst>
                            <a:ext uri="{53640926-AAD7-44D8-BBD7-CCE9431645EC}">
                              <a14:shadowObscured xmlns:a14="http://schemas.microsoft.com/office/drawing/2010/main"/>
                            </a:ext>
                          </a:extLst>
                        </pic:spPr>
                      </pic:pic>
                    </a:graphicData>
                  </a:graphic>
                </wp:inline>
              </w:drawing>
            </w:r>
          </w:p>
        </w:tc>
      </w:tr>
      <w:tr w:rsidR="003E6B20" w14:paraId="22F72A30" w14:textId="77777777" w:rsidTr="001B79BA">
        <w:trPr>
          <w:cantSplit/>
        </w:trPr>
        <w:tc>
          <w:tcPr>
            <w:tcW w:w="4530" w:type="dxa"/>
            <w:tcBorders>
              <w:top w:val="single" w:sz="4" w:space="0" w:color="auto"/>
              <w:bottom w:val="single" w:sz="4" w:space="0" w:color="auto"/>
            </w:tcBorders>
          </w:tcPr>
          <w:p w14:paraId="22F72A1B" w14:textId="77777777" w:rsidR="00BB23EB" w:rsidRPr="00FB5D85" w:rsidRDefault="00BB23EB" w:rsidP="009258E0">
            <w:pPr>
              <w:spacing w:line="240" w:lineRule="auto"/>
              <w:rPr>
                <w:noProof/>
                <w:szCs w:val="22"/>
              </w:rPr>
            </w:pPr>
          </w:p>
          <w:p w14:paraId="22F72A1C" w14:textId="77777777" w:rsidR="00BB23EB" w:rsidRPr="00FB5D85" w:rsidRDefault="000B3AF4" w:rsidP="009258E0">
            <w:pPr>
              <w:spacing w:line="240" w:lineRule="auto"/>
              <w:rPr>
                <w:b/>
                <w:bCs/>
                <w:noProof/>
                <w:szCs w:val="22"/>
              </w:rPr>
            </w:pPr>
            <w:r w:rsidRPr="00FB5D85">
              <w:rPr>
                <w:b/>
                <w:bCs/>
                <w:szCs w:val="22"/>
              </w:rPr>
              <w:t>Inspectez la solution</w:t>
            </w:r>
          </w:p>
          <w:p w14:paraId="22F72A1D" w14:textId="77777777" w:rsidR="00BB23EB" w:rsidRPr="00FB5D85" w:rsidRDefault="00BB23EB" w:rsidP="009258E0">
            <w:pPr>
              <w:spacing w:line="240" w:lineRule="auto"/>
              <w:rPr>
                <w:noProof/>
                <w:szCs w:val="22"/>
              </w:rPr>
            </w:pPr>
          </w:p>
          <w:p w14:paraId="22F72A1E" w14:textId="77777777" w:rsidR="00BB23EB" w:rsidRPr="00FB5D85" w:rsidRDefault="000B3AF4" w:rsidP="009258E0">
            <w:pPr>
              <w:spacing w:line="240" w:lineRule="auto"/>
              <w:rPr>
                <w:noProof/>
                <w:szCs w:val="22"/>
              </w:rPr>
            </w:pPr>
            <w:r w:rsidRPr="00FB5D85">
              <w:t>Vérifiez l’aspect du médicament liquide en regardant dans la seringue. Il doit être limpide et incolore à jaune pâle (voir figure 2).</w:t>
            </w:r>
          </w:p>
          <w:p w14:paraId="22F72A1F" w14:textId="77777777" w:rsidR="00BB23EB" w:rsidRPr="00FB5D85" w:rsidRDefault="00BB23EB" w:rsidP="009258E0">
            <w:pPr>
              <w:spacing w:line="240" w:lineRule="auto"/>
              <w:rPr>
                <w:noProof/>
                <w:szCs w:val="22"/>
              </w:rPr>
            </w:pPr>
          </w:p>
          <w:p w14:paraId="22F72A20" w14:textId="77777777" w:rsidR="00BB23EB" w:rsidRPr="00FB5D85" w:rsidRDefault="000B3AF4" w:rsidP="009258E0">
            <w:pPr>
              <w:spacing w:line="240" w:lineRule="auto"/>
              <w:rPr>
                <w:noProof/>
                <w:szCs w:val="22"/>
              </w:rPr>
            </w:pPr>
            <w:r w:rsidRPr="00FB5D85">
              <w:t>La présence de bulles d’air dans le médicament est normale.</w:t>
            </w:r>
          </w:p>
          <w:p w14:paraId="22F72A21" w14:textId="77777777" w:rsidR="00BB23EB" w:rsidRPr="00FB5D85" w:rsidRDefault="00BB23EB" w:rsidP="009258E0">
            <w:pPr>
              <w:spacing w:line="240" w:lineRule="auto"/>
              <w:rPr>
                <w:noProof/>
                <w:szCs w:val="22"/>
              </w:rPr>
            </w:pPr>
          </w:p>
          <w:p w14:paraId="22F72A22" w14:textId="77777777" w:rsidR="00BB23EB" w:rsidRPr="00FB5D85" w:rsidRDefault="000B3AF4" w:rsidP="009258E0">
            <w:pPr>
              <w:spacing w:line="240" w:lineRule="auto"/>
              <w:rPr>
                <w:b/>
                <w:bCs/>
                <w:noProof/>
                <w:szCs w:val="22"/>
              </w:rPr>
            </w:pPr>
            <w:proofErr w:type="gramStart"/>
            <w:r w:rsidRPr="00FB5D85">
              <w:rPr>
                <w:b/>
                <w:bCs/>
                <w:szCs w:val="22"/>
              </w:rPr>
              <w:t>Important:</w:t>
            </w:r>
            <w:proofErr w:type="gramEnd"/>
          </w:p>
          <w:p w14:paraId="22F72A23" w14:textId="77777777" w:rsidR="00BB23EB" w:rsidRPr="00FB5D85" w:rsidRDefault="000B3AF4" w:rsidP="009258E0">
            <w:pPr>
              <w:spacing w:line="240" w:lineRule="auto"/>
              <w:rPr>
                <w:noProof/>
                <w:szCs w:val="22"/>
              </w:rPr>
            </w:pPr>
            <w:r w:rsidRPr="00FB5D85">
              <w:t>N’essayez pas de retirer les bulles d’air avant de procéder à l’injection.</w:t>
            </w:r>
          </w:p>
          <w:p w14:paraId="22F72A24" w14:textId="77777777" w:rsidR="00BB23EB" w:rsidRPr="00FB5D85" w:rsidRDefault="00BB23EB" w:rsidP="009258E0">
            <w:pPr>
              <w:spacing w:line="240" w:lineRule="auto"/>
              <w:rPr>
                <w:noProof/>
                <w:szCs w:val="22"/>
              </w:rPr>
            </w:pPr>
          </w:p>
          <w:p w14:paraId="22F72A25" w14:textId="77777777" w:rsidR="00BB23EB" w:rsidRPr="00FB5D85" w:rsidRDefault="000B3AF4" w:rsidP="009258E0">
            <w:pPr>
              <w:spacing w:line="240" w:lineRule="auto"/>
              <w:rPr>
                <w:noProof/>
                <w:szCs w:val="22"/>
              </w:rPr>
            </w:pPr>
            <w:r w:rsidRPr="00FB5D85">
              <w:t>N’utilisez ou n’injectez pas ce médicament si le liquide est décoloré ou contient des grumeaux, des paillettes ou des particules.</w:t>
            </w:r>
          </w:p>
          <w:p w14:paraId="22F72A26" w14:textId="77777777" w:rsidR="00BB23EB" w:rsidRPr="00FB5D85" w:rsidRDefault="00BB23EB" w:rsidP="009258E0">
            <w:pPr>
              <w:spacing w:line="240" w:lineRule="auto"/>
              <w:rPr>
                <w:noProof/>
                <w:szCs w:val="22"/>
              </w:rPr>
            </w:pPr>
          </w:p>
          <w:p w14:paraId="22F72A27" w14:textId="77777777" w:rsidR="00BB23EB" w:rsidRPr="00FB5D85" w:rsidRDefault="000B3AF4" w:rsidP="009258E0">
            <w:pPr>
              <w:spacing w:line="240" w:lineRule="auto"/>
              <w:rPr>
                <w:noProof/>
                <w:szCs w:val="22"/>
              </w:rPr>
            </w:pPr>
            <w:r w:rsidRPr="00FB5D85">
              <w:t>N’effectuez pas l’injection si vous ne voyez pas la solution dans la seringue.</w:t>
            </w:r>
          </w:p>
          <w:p w14:paraId="22F72A28" w14:textId="77777777" w:rsidR="00BB23EB" w:rsidRPr="00FB5D85" w:rsidRDefault="00BB23EB" w:rsidP="009258E0">
            <w:pPr>
              <w:spacing w:line="240" w:lineRule="auto"/>
              <w:rPr>
                <w:noProof/>
                <w:szCs w:val="22"/>
              </w:rPr>
            </w:pPr>
          </w:p>
          <w:p w14:paraId="22F72A29" w14:textId="77777777" w:rsidR="00BB23EB" w:rsidRPr="00FB5D85" w:rsidRDefault="000B3AF4" w:rsidP="009258E0">
            <w:pPr>
              <w:spacing w:line="240" w:lineRule="auto"/>
              <w:rPr>
                <w:noProof/>
                <w:szCs w:val="22"/>
              </w:rPr>
            </w:pPr>
            <w:r w:rsidRPr="00FB5D85">
              <w:t>Après l’injection, appelez immédiatement les urgences pour obtenir une aide médicale.</w:t>
            </w:r>
          </w:p>
          <w:p w14:paraId="22F72A2A" w14:textId="77777777" w:rsidR="0018609F" w:rsidRPr="00FB5D85" w:rsidRDefault="000B3AF4" w:rsidP="009258E0">
            <w:pPr>
              <w:spacing w:line="240" w:lineRule="auto"/>
              <w:rPr>
                <w:noProof/>
                <w:szCs w:val="22"/>
              </w:rPr>
            </w:pPr>
            <w:r w:rsidRPr="00FB5D85">
              <w:t>Chaque seringue contient une dose unique de glucagon et ne peut pas être réutilisée.</w:t>
            </w:r>
          </w:p>
          <w:p w14:paraId="22F72A2B" w14:textId="77777777" w:rsidR="00BB23EB" w:rsidRPr="00FB5D85" w:rsidRDefault="00BB23EB" w:rsidP="009258E0">
            <w:pPr>
              <w:spacing w:line="240" w:lineRule="auto"/>
              <w:rPr>
                <w:noProof/>
                <w:szCs w:val="22"/>
              </w:rPr>
            </w:pPr>
          </w:p>
          <w:p w14:paraId="22F72A2C" w14:textId="77777777" w:rsidR="00BB23EB" w:rsidRPr="00FB5D85" w:rsidRDefault="00BB23EB" w:rsidP="009258E0">
            <w:pPr>
              <w:spacing w:line="240" w:lineRule="auto"/>
              <w:rPr>
                <w:noProof/>
                <w:szCs w:val="22"/>
              </w:rPr>
            </w:pPr>
          </w:p>
        </w:tc>
        <w:tc>
          <w:tcPr>
            <w:tcW w:w="4531" w:type="dxa"/>
            <w:tcBorders>
              <w:top w:val="single" w:sz="4" w:space="0" w:color="auto"/>
              <w:bottom w:val="single" w:sz="4" w:space="0" w:color="auto"/>
            </w:tcBorders>
          </w:tcPr>
          <w:p w14:paraId="22F72A2D" w14:textId="77777777" w:rsidR="00BB23EB" w:rsidRPr="00FB5D85" w:rsidRDefault="00BB23EB" w:rsidP="009258E0">
            <w:pPr>
              <w:spacing w:line="240" w:lineRule="auto"/>
              <w:rPr>
                <w:b/>
                <w:bCs/>
                <w:noProof/>
                <w:sz w:val="20"/>
              </w:rPr>
            </w:pPr>
          </w:p>
          <w:p w14:paraId="22F72A2E" w14:textId="77777777" w:rsidR="00BB23EB" w:rsidRPr="00FB5D85" w:rsidRDefault="000B3AF4" w:rsidP="004105AC">
            <w:pPr>
              <w:pStyle w:val="Style13"/>
              <w:rPr>
                <w:szCs w:val="22"/>
              </w:rPr>
            </w:pPr>
            <w:r w:rsidRPr="00FB5D85">
              <w:t>Figure 2</w:t>
            </w:r>
          </w:p>
          <w:p w14:paraId="22F72A2F" w14:textId="77777777" w:rsidR="00BB23EB" w:rsidRPr="00FB5D85" w:rsidRDefault="000B3AF4" w:rsidP="009258E0">
            <w:pPr>
              <w:pStyle w:val="Caption"/>
              <w:rPr>
                <w:b/>
                <w:bCs/>
                <w:i w:val="0"/>
                <w:iCs w:val="0"/>
                <w:noProof/>
                <w:color w:val="auto"/>
                <w:sz w:val="20"/>
                <w:szCs w:val="20"/>
              </w:rPr>
            </w:pPr>
            <w:r w:rsidRPr="00FB5D85">
              <w:rPr>
                <w:noProof/>
                <w:lang w:eastAsia="fr-FR"/>
              </w:rPr>
              <w:drawing>
                <wp:inline distT="0" distB="0" distL="0" distR="0" wp14:anchorId="22F72BCA" wp14:editId="2B0D14ED">
                  <wp:extent cx="2927447" cy="1498600"/>
                  <wp:effectExtent l="0" t="0" r="6350" b="6350"/>
                  <wp:docPr id="2099501636"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1947164" name="Picture 31"/>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2932012" cy="1500937"/>
                          </a:xfrm>
                          <a:prstGeom prst="rect">
                            <a:avLst/>
                          </a:prstGeom>
                          <a:ln>
                            <a:noFill/>
                          </a:ln>
                          <a:extLst>
                            <a:ext uri="{53640926-AAD7-44D8-BBD7-CCE9431645EC}">
                              <a14:shadowObscured xmlns:a14="http://schemas.microsoft.com/office/drawing/2010/main"/>
                            </a:ext>
                          </a:extLst>
                        </pic:spPr>
                      </pic:pic>
                    </a:graphicData>
                  </a:graphic>
                </wp:inline>
              </w:drawing>
            </w:r>
          </w:p>
        </w:tc>
      </w:tr>
      <w:tr w:rsidR="003E6B20" w14:paraId="22F72A42" w14:textId="77777777" w:rsidTr="001B79BA">
        <w:trPr>
          <w:cantSplit/>
        </w:trPr>
        <w:tc>
          <w:tcPr>
            <w:tcW w:w="4530" w:type="dxa"/>
            <w:tcBorders>
              <w:top w:val="single" w:sz="4" w:space="0" w:color="auto"/>
              <w:bottom w:val="single" w:sz="4" w:space="0" w:color="auto"/>
            </w:tcBorders>
          </w:tcPr>
          <w:p w14:paraId="22F72A31" w14:textId="77777777" w:rsidR="00BB23EB" w:rsidRPr="00FB5D85" w:rsidRDefault="00BB23EB" w:rsidP="009258E0">
            <w:pPr>
              <w:spacing w:line="240" w:lineRule="auto"/>
              <w:rPr>
                <w:noProof/>
                <w:szCs w:val="22"/>
              </w:rPr>
            </w:pPr>
          </w:p>
          <w:p w14:paraId="22F72A32" w14:textId="77777777" w:rsidR="00BB23EB" w:rsidRPr="00FB5D85" w:rsidRDefault="000B3AF4" w:rsidP="009258E0">
            <w:pPr>
              <w:tabs>
                <w:tab w:val="left" w:pos="1410"/>
              </w:tabs>
              <w:spacing w:line="240" w:lineRule="auto"/>
              <w:rPr>
                <w:b/>
                <w:bCs/>
                <w:noProof/>
                <w:szCs w:val="22"/>
                <w:u w:val="single"/>
              </w:rPr>
            </w:pPr>
            <w:r w:rsidRPr="00FB5D85">
              <w:rPr>
                <w:b/>
                <w:bCs/>
                <w:szCs w:val="22"/>
                <w:u w:val="single"/>
              </w:rPr>
              <w:t>Injecter</w:t>
            </w:r>
          </w:p>
          <w:p w14:paraId="22F72A33" w14:textId="77777777" w:rsidR="00BB23EB" w:rsidRPr="00FB5D85" w:rsidRDefault="00BB23EB" w:rsidP="009258E0">
            <w:pPr>
              <w:pStyle w:val="ListParagraph"/>
              <w:tabs>
                <w:tab w:val="left" w:pos="1410"/>
              </w:tabs>
              <w:spacing w:line="240" w:lineRule="auto"/>
              <w:ind w:left="360"/>
              <w:rPr>
                <w:noProof/>
                <w:szCs w:val="22"/>
              </w:rPr>
            </w:pPr>
          </w:p>
          <w:p w14:paraId="22F72A34" w14:textId="77777777" w:rsidR="00BB23EB" w:rsidRPr="00FB5D85" w:rsidRDefault="000B3AF4" w:rsidP="009258E0">
            <w:pPr>
              <w:tabs>
                <w:tab w:val="left" w:pos="1410"/>
              </w:tabs>
              <w:spacing w:line="240" w:lineRule="auto"/>
              <w:rPr>
                <w:noProof/>
                <w:szCs w:val="22"/>
              </w:rPr>
            </w:pPr>
            <w:r w:rsidRPr="00FB5D85">
              <w:t>Choisir le site d’injection et mettre la peau à nu.</w:t>
            </w:r>
          </w:p>
          <w:p w14:paraId="22F72A35" w14:textId="77777777" w:rsidR="00BB23EB" w:rsidRPr="00FB5D85" w:rsidRDefault="00BB23EB" w:rsidP="009258E0">
            <w:pPr>
              <w:pStyle w:val="ListParagraph"/>
              <w:tabs>
                <w:tab w:val="left" w:pos="1410"/>
              </w:tabs>
              <w:spacing w:line="240" w:lineRule="auto"/>
              <w:ind w:left="360"/>
              <w:rPr>
                <w:noProof/>
                <w:szCs w:val="22"/>
              </w:rPr>
            </w:pPr>
          </w:p>
          <w:p w14:paraId="22F72A36" w14:textId="77777777" w:rsidR="00BB23EB" w:rsidRPr="00FB5D85" w:rsidRDefault="000B3AF4" w:rsidP="009258E0">
            <w:pPr>
              <w:tabs>
                <w:tab w:val="left" w:pos="1410"/>
              </w:tabs>
              <w:spacing w:line="240" w:lineRule="auto"/>
              <w:rPr>
                <w:noProof/>
                <w:szCs w:val="22"/>
              </w:rPr>
            </w:pPr>
            <w:r w:rsidRPr="00FB5D85">
              <w:t>Optez pour un site d’injection en bas de l’abdomen, sur la partie externe de la cuisse ou la partie externe du haut du bras (voir figure 3).</w:t>
            </w:r>
          </w:p>
          <w:p w14:paraId="22F72A37" w14:textId="77777777" w:rsidR="00BB23EB" w:rsidRPr="00FB5D85" w:rsidRDefault="00BB23EB" w:rsidP="009258E0">
            <w:pPr>
              <w:tabs>
                <w:tab w:val="left" w:pos="1410"/>
              </w:tabs>
              <w:spacing w:line="240" w:lineRule="auto"/>
              <w:rPr>
                <w:noProof/>
                <w:szCs w:val="22"/>
              </w:rPr>
            </w:pPr>
          </w:p>
          <w:p w14:paraId="22F72A38" w14:textId="77777777" w:rsidR="00BB23EB" w:rsidRPr="00FB5D85" w:rsidRDefault="000B3AF4" w:rsidP="009258E0">
            <w:pPr>
              <w:tabs>
                <w:tab w:val="left" w:pos="1410"/>
              </w:tabs>
              <w:spacing w:line="240" w:lineRule="auto"/>
              <w:rPr>
                <w:noProof/>
                <w:szCs w:val="22"/>
              </w:rPr>
            </w:pPr>
            <w:r w:rsidRPr="00FB5D85">
              <w:t>Retirez tout vêtement du site d’injection (voir figure 4). L’injection doit être administrée directement sur la peau.</w:t>
            </w:r>
          </w:p>
          <w:p w14:paraId="22F72A39" w14:textId="77777777" w:rsidR="00BB23EB" w:rsidRPr="00FB5D85" w:rsidRDefault="00BB23EB" w:rsidP="009258E0">
            <w:pPr>
              <w:pStyle w:val="ListParagraph"/>
              <w:tabs>
                <w:tab w:val="left" w:pos="1410"/>
              </w:tabs>
              <w:spacing w:line="240" w:lineRule="auto"/>
              <w:ind w:left="360"/>
              <w:rPr>
                <w:b/>
                <w:bCs/>
                <w:noProof/>
                <w:szCs w:val="22"/>
              </w:rPr>
            </w:pPr>
          </w:p>
          <w:p w14:paraId="22F72A3A" w14:textId="77777777" w:rsidR="00BB23EB" w:rsidRPr="00FB5D85" w:rsidRDefault="000B3AF4" w:rsidP="009258E0">
            <w:pPr>
              <w:tabs>
                <w:tab w:val="left" w:pos="1410"/>
              </w:tabs>
              <w:spacing w:line="240" w:lineRule="auto"/>
              <w:rPr>
                <w:b/>
                <w:bCs/>
                <w:noProof/>
                <w:szCs w:val="22"/>
              </w:rPr>
            </w:pPr>
            <w:proofErr w:type="gramStart"/>
            <w:r w:rsidRPr="00FB5D85">
              <w:rPr>
                <w:b/>
                <w:bCs/>
                <w:szCs w:val="22"/>
              </w:rPr>
              <w:t>Important:</w:t>
            </w:r>
            <w:proofErr w:type="gramEnd"/>
          </w:p>
          <w:p w14:paraId="22F72A3B" w14:textId="77777777" w:rsidR="00BB23EB" w:rsidRPr="00FB5D85" w:rsidRDefault="000B3AF4" w:rsidP="009258E0">
            <w:pPr>
              <w:spacing w:line="240" w:lineRule="auto"/>
              <w:rPr>
                <w:noProof/>
                <w:szCs w:val="22"/>
              </w:rPr>
            </w:pPr>
            <w:r w:rsidRPr="00FB5D85">
              <w:t>N’effectuez pas l’injection au travers d’un vêtement.</w:t>
            </w:r>
          </w:p>
          <w:p w14:paraId="22F72A3C" w14:textId="77777777" w:rsidR="00BB23EB" w:rsidRPr="00FB5D85" w:rsidRDefault="00BB23EB" w:rsidP="009258E0">
            <w:pPr>
              <w:spacing w:line="240" w:lineRule="auto"/>
              <w:rPr>
                <w:noProof/>
                <w:szCs w:val="22"/>
              </w:rPr>
            </w:pPr>
          </w:p>
        </w:tc>
        <w:tc>
          <w:tcPr>
            <w:tcW w:w="4531" w:type="dxa"/>
            <w:tcBorders>
              <w:top w:val="single" w:sz="4" w:space="0" w:color="auto"/>
              <w:bottom w:val="single" w:sz="4" w:space="0" w:color="auto"/>
            </w:tcBorders>
          </w:tcPr>
          <w:p w14:paraId="22F72A3D" w14:textId="77777777" w:rsidR="00BB23EB" w:rsidRPr="00FB5D85" w:rsidRDefault="00BB23EB" w:rsidP="009258E0">
            <w:pPr>
              <w:spacing w:line="240" w:lineRule="auto"/>
              <w:rPr>
                <w:b/>
                <w:bCs/>
                <w:noProof/>
                <w:sz w:val="20"/>
              </w:rPr>
            </w:pPr>
          </w:p>
          <w:p w14:paraId="22F72A3E" w14:textId="77777777" w:rsidR="00AA16B2" w:rsidRPr="00FB5D85" w:rsidRDefault="000B3AF4" w:rsidP="004105AC">
            <w:pPr>
              <w:pStyle w:val="Style13"/>
              <w:tabs>
                <w:tab w:val="clear" w:pos="567"/>
                <w:tab w:val="left" w:pos="2356"/>
              </w:tabs>
              <w:spacing w:after="0"/>
            </w:pPr>
            <w:r w:rsidRPr="00FB5D85">
              <w:t>Figure 3</w:t>
            </w:r>
            <w:r w:rsidRPr="00FB5D85">
              <w:tab/>
              <w:t>Figure 4</w:t>
            </w:r>
          </w:p>
          <w:p w14:paraId="22F72A3F" w14:textId="77777777" w:rsidR="00AA16B2" w:rsidRPr="00FB5D85" w:rsidRDefault="000B3AF4" w:rsidP="00AA16B2">
            <w:pPr>
              <w:spacing w:line="240" w:lineRule="auto"/>
              <w:rPr>
                <w:b/>
                <w:bCs/>
                <w:noProof/>
                <w:sz w:val="20"/>
              </w:rPr>
            </w:pPr>
            <w:r w:rsidRPr="00FB5D85">
              <w:rPr>
                <w:b/>
                <w:bCs/>
                <w:noProof/>
                <w:color w:val="000000" w:themeColor="text1"/>
                <w:sz w:val="20"/>
                <w:lang w:eastAsia="fr-FR"/>
              </w:rPr>
              <mc:AlternateContent>
                <mc:Choice Requires="wps">
                  <w:drawing>
                    <wp:anchor distT="45720" distB="45720" distL="114300" distR="114300" simplePos="0" relativeHeight="251805696" behindDoc="0" locked="0" layoutInCell="1" allowOverlap="1" wp14:anchorId="22F72BCC" wp14:editId="22F72BCD">
                      <wp:simplePos x="0" y="0"/>
                      <wp:positionH relativeFrom="column">
                        <wp:posOffset>685800</wp:posOffset>
                      </wp:positionH>
                      <wp:positionV relativeFrom="paragraph">
                        <wp:posOffset>133779</wp:posOffset>
                      </wp:positionV>
                      <wp:extent cx="465455" cy="1847469"/>
                      <wp:effectExtent l="0" t="0" r="0" b="3175"/>
                      <wp:wrapNone/>
                      <wp:docPr id="2099501683" name="Text Box 209950168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22F72C6C" w14:textId="77777777" w:rsidR="009203B6" w:rsidRDefault="000B3AF4" w:rsidP="001B79BA">
                                  <w:pPr>
                                    <w:tabs>
                                      <w:tab w:val="clear" w:pos="567"/>
                                      <w:tab w:val="left" w:pos="300"/>
                                    </w:tabs>
                                    <w:spacing w:line="240" w:lineRule="auto"/>
                                    <w:jc w:val="center"/>
                                    <w:rPr>
                                      <w:b/>
                                      <w:sz w:val="14"/>
                                    </w:rPr>
                                  </w:pPr>
                                  <w:r>
                                    <w:rPr>
                                      <w:b/>
                                      <w:bCs/>
                                      <w:sz w:val="14"/>
                                      <w:szCs w:val="14"/>
                                    </w:rPr>
                                    <w:t>Vue de derrière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CC" id="Text Box 2099501683" o:spid="_x0000_s1102" type="#_x0000_t202" style="position:absolute;margin-left:54pt;margin-top:10.55pt;width:36.65pt;height:145.45pt;z-index:25180569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ORN6CgIAAO4DAAAOAAAAZHJzL2Uyb0RvYy54bWysU9tu2zAMfR+wfxD0vjgJkjQ14hRdugwD&#10;um5Atw+QZTkWJosapcTOvn6U7KS7vA3Tg0BJ5CF5eLS561vDTgq9Blvw2WTKmbISKm0PBf/6Zf9m&#10;zZkPwlbCgFUFPyvP77avX206l6s5NGAqhYxArM87V/AmBJdnmZeNaoWfgFOWHmvAVgQ64iGrUHSE&#10;3ppsPp2usg6wcghSeU+3D8Mj3yb8ulYyfKprrwIzBafaQtox7WXcs+1G5AcUrtFyLEP8QxWt0JaS&#10;XqEeRBDsiPovqFZLBA91mEhoM6hrLVXqgbqZTf/o5rkRTqVeiBzvrjT5/wcrn07P7jOy0L+FngaY&#10;mvDuEeQ3zyzsGmEP6h4RukaJihLPImVZ53w+hkaqfe4jSNl9hIqGLI4BElBfYxtZoT4ZodMAzlfS&#10;VR+YpMvFarlYLjmT9DRbL24Wq9uUQuSXaIc+vFfQsmgUHGmoCV2cHn2I1Yj84hKTeTC62mtj0gEP&#10;5c4gOwkSwD6tEf03N2NZV/Db5XyZkC3E+KSNVgcSqNFtwdfTuAbJRDbe2Sq5BKHNYFMlxo70REYG&#10;bkJf9kxXBb9ZxeBIVwnVmQhDGARJH4iMBvAHZx2JseD++1Gg4sx8sER6VO7FwItRXgxhJYUWPHA2&#10;mLuQFJ76d/c0jL1OPL1kHmskUSX6xg8QVfvrOXm9fNPtTwAAAP//AwBQSwMEFAAGAAgAAAAhAJKR&#10;QPjeAAAACgEAAA8AAABkcnMvZG93bnJldi54bWxMj8FOwzAQRO9I/IO1SNyo7VRCIcSpChKII5Qi&#10;9ejGSxxhr0PspqFfj3uC42hGM2/q1ewdm3CMfSAFciGAIbXB9NQp2L4/3ZTAYtJktAuECn4wwqq5&#10;vKh1ZcKR3nDapI7lEoqVVmBTGirOY2vR67gIA1L2PsPodcpy7LgZ9TGXe8cLIW651z3lBasHfLTY&#10;fm0OXsHdy/Rh3cMuGCqtXO+eT9+v25NS11fz+h5Ywjn9heGMn9GhyUz7cCATmctalPlLUlBICewc&#10;KOUS2F7BUhYCeFPz/xeaXwAAAP//AwBQSwECLQAUAAYACAAAACEAtoM4kv4AAADhAQAAEwAAAAAA&#10;AAAAAAAAAAAAAAAAW0NvbnRlbnRfVHlwZXNdLnhtbFBLAQItABQABgAIAAAAIQA4/SH/1gAAAJQB&#10;AAALAAAAAAAAAAAAAAAAAC8BAABfcmVscy8ucmVsc1BLAQItABQABgAIAAAAIQAdORN6CgIAAO4D&#10;AAAOAAAAAAAAAAAAAAAAAC4CAABkcnMvZTJvRG9jLnhtbFBLAQItABQABgAIAAAAIQCSkUD43gAA&#10;AAoBAAAPAAAAAAAAAAAAAAAAAGQEAABkcnMvZG93bnJldi54bWxQSwUGAAAAAAQABADzAAAAbwUA&#10;AAAA&#10;" stroked="f">
                      <v:textbox style="mso-fit-shape-to-text:t" inset="0,0,0,0">
                        <w:txbxContent>
                          <w:p w14:paraId="22F72C6C" w14:textId="77777777" w:rsidR="009203B6" w:rsidRDefault="000B3AF4" w:rsidP="001B79BA">
                            <w:pPr>
                              <w:tabs>
                                <w:tab w:val="clear" w:pos="567"/>
                                <w:tab w:val="left" w:pos="300"/>
                              </w:tabs>
                              <w:spacing w:line="240" w:lineRule="auto"/>
                              <w:jc w:val="center"/>
                              <w:rPr>
                                <w:b/>
                                <w:sz w:val="14"/>
                              </w:rPr>
                            </w:pPr>
                            <w:r>
                              <w:rPr>
                                <w:b/>
                                <w:bCs/>
                                <w:sz w:val="14"/>
                                <w:szCs w:val="14"/>
                              </w:rPr>
                              <w:t>Vue de derrière</w:t>
                            </w:r>
                          </w:p>
                        </w:txbxContent>
                      </v:textbox>
                    </v:shape>
                  </w:pict>
                </mc:Fallback>
              </mc:AlternateContent>
            </w:r>
            <w:r w:rsidRPr="00FB5D85">
              <w:rPr>
                <w:b/>
                <w:bCs/>
                <w:noProof/>
                <w:color w:val="000000" w:themeColor="text1"/>
                <w:sz w:val="20"/>
                <w:lang w:eastAsia="fr-FR"/>
              </w:rPr>
              <mc:AlternateContent>
                <mc:Choice Requires="wps">
                  <w:drawing>
                    <wp:anchor distT="45720" distB="45720" distL="114300" distR="114300" simplePos="0" relativeHeight="251803648" behindDoc="0" locked="0" layoutInCell="1" allowOverlap="1" wp14:anchorId="22F72BCE" wp14:editId="22F72BCF">
                      <wp:simplePos x="0" y="0"/>
                      <wp:positionH relativeFrom="column">
                        <wp:posOffset>109426</wp:posOffset>
                      </wp:positionH>
                      <wp:positionV relativeFrom="paragraph">
                        <wp:posOffset>129540</wp:posOffset>
                      </wp:positionV>
                      <wp:extent cx="465455" cy="1847469"/>
                      <wp:effectExtent l="0" t="0" r="0" b="3175"/>
                      <wp:wrapNone/>
                      <wp:docPr id="2099501682" name="Text Box 20995016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22F72C6D" w14:textId="77777777" w:rsidR="009203B6" w:rsidRDefault="000B3AF4" w:rsidP="001B79BA">
                                  <w:pPr>
                                    <w:tabs>
                                      <w:tab w:val="clear" w:pos="567"/>
                                      <w:tab w:val="left" w:pos="300"/>
                                    </w:tabs>
                                    <w:spacing w:line="240" w:lineRule="auto"/>
                                    <w:jc w:val="center"/>
                                    <w:rPr>
                                      <w:b/>
                                      <w:sz w:val="14"/>
                                    </w:rPr>
                                  </w:pPr>
                                  <w:r>
                                    <w:rPr>
                                      <w:b/>
                                      <w:bCs/>
                                      <w:sz w:val="14"/>
                                      <w:szCs w:val="14"/>
                                    </w:rPr>
                                    <w:t>Vue de devant</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CE" id="Text Box 2099501682" o:spid="_x0000_s1103" type="#_x0000_t202" style="position:absolute;margin-left:8.6pt;margin-top:10.2pt;width:36.65pt;height:145.45pt;z-index:25180364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r6OlCgIAAO4DAAAOAAAAZHJzL2Uyb0RvYy54bWysU9tu2zAMfR+wfxD0vjgJcmmNOEWXLsOA&#10;rhvQ7QNkWY6FyaJGKbGzrx8lO+kub8P0IFASeUgeHm3u+tawk0KvwRZ8NplypqyESttDwb9+2b+5&#10;4cwHYSthwKqCn5Xnd9vXrzady9UcGjCVQkYg1uedK3gTgsuzzMtGtcJPwClLjzVgKwId8ZBVKDpC&#10;b002n05XWQdYOQSpvKfbh+GRbxN+XSsZPtW1V4GZglNtIe2Y9jLu2XYj8gMK12g5liH+oYpWaEtJ&#10;r1APIgh2RP0XVKslgoc6TCS0GdS1lir1QN3Mpn9089wIp1IvRI53V5r8/4OVT6dn9xlZ6N9CTwNM&#10;TXj3CPKbZxZ2jbAHdY8IXaNERYlnkbKscz4fQyPVPvcRpOw+QkVDFscACaivsY2sUJ+M0GkA5yvp&#10;qg9M0uVitVwsl5xJeprdLNaL1W1KIfJLtEMf3itoWTQKjjTUhC5Ojz7EakR+cYnJPBhd7bUx6YCH&#10;cmeQnQQJYJ/WiP6bm7GsK/jtcr5MyBZifNJGqwMJ1Oi24DfTuAbJRDbe2Sq5BKHNYFMlxo70REYG&#10;bkJf9kxXBV+vY3Ckq4TqTIQhDIKkD0RGA/iDs47EWHD//ShQcWY+WCI9Kvdi4MUoL4awkkILHjgb&#10;zF1ICk/9u3saxl4nnl4yjzWSqBJ94weIqv31nLxevun2JwAAAP//AwBQSwMEFAAGAAgAAAAhAOdg&#10;u+3eAAAACAEAAA8AAABkcnMvZG93bnJldi54bWxMj8FOwzAQRO9I/IO1SNyonRRoG+JUBQnEsZRW&#10;6tGNTRxhr0PspqFfz3KC42hGM2/K5egdG0wf24ASsokAZrAOusVGwvb9+WYOLCaFWrmARsK3ibCs&#10;Li9KVehwwjczbFLDqARjoSTYlLqC81hb41WchM4geR+h9yqR7Buue3Wicu94LsQ996pFWrCqM0/W&#10;1J+bo5eweB121j3ug8a5zVb7l/PXenuW8vpqXD0AS2ZMf2H4xSd0qIjpEI6oI3OkZzklJeTiFhj5&#10;C3EH7CBhmmVT4FXJ/x+ofgAAAP//AwBQSwECLQAUAAYACAAAACEAtoM4kv4AAADhAQAAEwAAAAAA&#10;AAAAAAAAAAAAAAAAW0NvbnRlbnRfVHlwZXNdLnhtbFBLAQItABQABgAIAAAAIQA4/SH/1gAAAJQB&#10;AAALAAAAAAAAAAAAAAAAAC8BAABfcmVscy8ucmVsc1BLAQItABQABgAIAAAAIQBhr6OlCgIAAO4D&#10;AAAOAAAAAAAAAAAAAAAAAC4CAABkcnMvZTJvRG9jLnhtbFBLAQItABQABgAIAAAAIQDnYLvt3gAA&#10;AAgBAAAPAAAAAAAAAAAAAAAAAGQEAABkcnMvZG93bnJldi54bWxQSwUGAAAAAAQABADzAAAAbwUA&#10;AAAA&#10;" stroked="f">
                      <v:textbox style="mso-fit-shape-to-text:t" inset="0,0,0,0">
                        <w:txbxContent>
                          <w:p w14:paraId="22F72C6D" w14:textId="77777777" w:rsidR="009203B6" w:rsidRDefault="000B3AF4" w:rsidP="001B79BA">
                            <w:pPr>
                              <w:tabs>
                                <w:tab w:val="clear" w:pos="567"/>
                                <w:tab w:val="left" w:pos="300"/>
                              </w:tabs>
                              <w:spacing w:line="240" w:lineRule="auto"/>
                              <w:jc w:val="center"/>
                              <w:rPr>
                                <w:b/>
                                <w:sz w:val="14"/>
                              </w:rPr>
                            </w:pPr>
                            <w:r>
                              <w:rPr>
                                <w:b/>
                                <w:bCs/>
                                <w:sz w:val="14"/>
                                <w:szCs w:val="14"/>
                              </w:rPr>
                              <w:t>Vue de devant</w:t>
                            </w:r>
                          </w:p>
                        </w:txbxContent>
                      </v:textbox>
                    </v:shape>
                  </w:pict>
                </mc:Fallback>
              </mc:AlternateContent>
            </w:r>
          </w:p>
          <w:p w14:paraId="22F72A40" w14:textId="77777777" w:rsidR="00AA16B2" w:rsidRPr="00FB5D85" w:rsidRDefault="000B3AF4" w:rsidP="00AA16B2">
            <w:pPr>
              <w:spacing w:line="240" w:lineRule="auto"/>
              <w:rPr>
                <w:noProof/>
                <w:szCs w:val="22"/>
              </w:rPr>
            </w:pPr>
            <w:r w:rsidRPr="00FB5D85">
              <w:rPr>
                <w:b/>
                <w:bCs/>
                <w:noProof/>
                <w:color w:val="000000" w:themeColor="text1"/>
                <w:sz w:val="20"/>
                <w:lang w:eastAsia="fr-FR"/>
              </w:rPr>
              <mc:AlternateContent>
                <mc:Choice Requires="wps">
                  <w:drawing>
                    <wp:anchor distT="45720" distB="45720" distL="114300" distR="114300" simplePos="0" relativeHeight="251807744" behindDoc="0" locked="0" layoutInCell="1" allowOverlap="1" wp14:anchorId="22F72BD0" wp14:editId="22F72BD1">
                      <wp:simplePos x="0" y="0"/>
                      <wp:positionH relativeFrom="column">
                        <wp:posOffset>1525905</wp:posOffset>
                      </wp:positionH>
                      <wp:positionV relativeFrom="paragraph">
                        <wp:posOffset>5715</wp:posOffset>
                      </wp:positionV>
                      <wp:extent cx="1199515" cy="1847469"/>
                      <wp:effectExtent l="0" t="0" r="635" b="3175"/>
                      <wp:wrapNone/>
                      <wp:docPr id="2099501684" name="Text Box 209950168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9515" cy="1847469"/>
                              </a:xfrm>
                              <a:prstGeom prst="rect">
                                <a:avLst/>
                              </a:prstGeom>
                              <a:solidFill>
                                <a:srgbClr val="FFFFFF"/>
                              </a:solidFill>
                              <a:ln w="9525">
                                <a:noFill/>
                                <a:miter lim="800000"/>
                                <a:headEnd/>
                                <a:tailEnd/>
                              </a:ln>
                            </wps:spPr>
                            <wps:txbx>
                              <w:txbxContent>
                                <w:p w14:paraId="22F72C6E" w14:textId="77777777" w:rsidR="009203B6" w:rsidRDefault="000B3AF4" w:rsidP="001B79BA">
                                  <w:pPr>
                                    <w:tabs>
                                      <w:tab w:val="clear" w:pos="567"/>
                                      <w:tab w:val="left" w:pos="300"/>
                                    </w:tabs>
                                    <w:spacing w:line="240" w:lineRule="auto"/>
                                    <w:jc w:val="center"/>
                                    <w:rPr>
                                      <w:b/>
                                      <w:sz w:val="14"/>
                                    </w:rPr>
                                  </w:pPr>
                                  <w:r>
                                    <w:rPr>
                                      <w:b/>
                                      <w:bCs/>
                                      <w:sz w:val="14"/>
                                      <w:szCs w:val="14"/>
                                    </w:rPr>
                                    <w:t>Exposer la peau sur le site d’injection</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D0" id="Text Box 2099501684" o:spid="_x0000_s1104" type="#_x0000_t202" style="position:absolute;margin-left:120.15pt;margin-top:.45pt;width:94.45pt;height:145.45pt;z-index:25180774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Gqg9CgIAAO8DAAAOAAAAZHJzL2Uyb0RvYy54bWysU9tu2zAMfR+wfxD0vjgOmjYx4hRdugwD&#10;um5Atw+QZTkWJosapcTuvn6U7KS7vA3Tg0BJ5CF5eLS5HTrDTgq9BlvyfDbnTFkJtbaHkn/9sn+z&#10;4swHYWthwKqSPyvPb7evX216V6gFtGBqhYxArC96V/I2BFdkmZet6oSfgVOWHhvATgQ64iGrUfSE&#10;3plsMZ9fZz1g7RCk8p5u78dHvk34TaNk+NQ0XgVmSk61hbRj2qu4Z9uNKA4oXKvlVIb4hyo6oS0l&#10;vUDdiyDYEfVfUJ2WCB6aMJPQZdA0WqrUA3WTz//o5qkVTqVeiBzvLjT5/wcrH09P7jOyMLyFgQaY&#10;mvDuAeQ3zyzsWmEP6g4R+laJmhLnkbKsd76YQiPVvvARpOo/Qk1DFscACWhosIusUJ+M0GkAzxfS&#10;1RCYjCnz9XqZLzmT9Javrm6urtcphyjO4Q59eK+gY9EoOdJUE7w4PfgQyxHF2SVm82B0vdfGpAMe&#10;qp1BdhKkgH1aE/pvbsayvuTr5WKZkC3E+CSOTgdSqNFdyVfzuEbNRDre2Tq5BKHNaFMlxk78REpG&#10;csJQDUzXJb9ZxeDIVwX1MzGGMCqSfhAZLeAPznpSY8n996NAxZn5YIn1KN2zgWejOhvCSgoteeBs&#10;NHchSTz17+5oGnudeHrJPNVIqkr0TT8gyvbXc/J6+afbnwAAAP//AwBQSwMEFAAGAAgAAAAhANHB&#10;CsfdAAAACAEAAA8AAABkcnMvZG93bnJldi54bWxMj8FOwzAMhu9IvENkJG4sbZlQW5pOAwnEEcaQ&#10;dswa01Q0TmmyruzpMadxtP9fnz9Xq9n1YsIxdJ4UpIsEBFLjTUetgu37000OIkRNRveeUMEPBljV&#10;lxeVLo0/0htOm9gKhlAotQIb41BKGRqLToeFH5A4+/Sj05HHsZVm1EeGu15mSXInne6IL1g94KPF&#10;5mtzcAqKl+nD9g87byi36Xr3fPp+3Z6Uur6a1/cgIs7xXIY/fVaHmp32/kAmiF5BtkxuucowEBwv&#10;syIDsed9keYg60r+f6D+BQAA//8DAFBLAQItABQABgAIAAAAIQC2gziS/gAAAOEBAAATAAAAAAAA&#10;AAAAAAAAAAAAAABbQ29udGVudF9UeXBlc10ueG1sUEsBAi0AFAAGAAgAAAAhADj9If/WAAAAlAEA&#10;AAsAAAAAAAAAAAAAAAAALwEAAF9yZWxzLy5yZWxzUEsBAi0AFAAGAAgAAAAhAGsaqD0KAgAA7wMA&#10;AA4AAAAAAAAAAAAAAAAALgIAAGRycy9lMm9Eb2MueG1sUEsBAi0AFAAGAAgAAAAhANHBCsfdAAAA&#10;CAEAAA8AAAAAAAAAAAAAAAAAZAQAAGRycy9kb3ducmV2LnhtbFBLBQYAAAAABAAEAPMAAABuBQAA&#10;AAA=&#10;" stroked="f">
                      <v:textbox style="mso-fit-shape-to-text:t" inset="0,0,0,0">
                        <w:txbxContent>
                          <w:p w14:paraId="22F72C6E" w14:textId="77777777" w:rsidR="009203B6" w:rsidRDefault="000B3AF4" w:rsidP="001B79BA">
                            <w:pPr>
                              <w:tabs>
                                <w:tab w:val="clear" w:pos="567"/>
                                <w:tab w:val="left" w:pos="300"/>
                              </w:tabs>
                              <w:spacing w:line="240" w:lineRule="auto"/>
                              <w:jc w:val="center"/>
                              <w:rPr>
                                <w:b/>
                                <w:sz w:val="14"/>
                              </w:rPr>
                            </w:pPr>
                            <w:r>
                              <w:rPr>
                                <w:b/>
                                <w:bCs/>
                                <w:sz w:val="14"/>
                                <w:szCs w:val="14"/>
                              </w:rPr>
                              <w:t>Exposer la peau sur le site d’injection</w:t>
                            </w:r>
                          </w:p>
                        </w:txbxContent>
                      </v:textbox>
                    </v:shape>
                  </w:pict>
                </mc:Fallback>
              </mc:AlternateContent>
            </w:r>
            <w:r w:rsidRPr="00FB5D85">
              <w:rPr>
                <w:noProof/>
                <w:lang w:eastAsia="fr-FR"/>
              </w:rPr>
              <w:drawing>
                <wp:inline distT="0" distB="0" distL="0" distR="0" wp14:anchorId="22F72BD2" wp14:editId="314E7C8E">
                  <wp:extent cx="2794000" cy="874858"/>
                  <wp:effectExtent l="0" t="0" r="6350" b="1905"/>
                  <wp:docPr id="2099501637"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3668654" name="Picture 32"/>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2828031" cy="885514"/>
                          </a:xfrm>
                          <a:prstGeom prst="rect">
                            <a:avLst/>
                          </a:prstGeom>
                          <a:ln>
                            <a:noFill/>
                          </a:ln>
                          <a:extLst>
                            <a:ext uri="{53640926-AAD7-44D8-BBD7-CCE9431645EC}">
                              <a14:shadowObscured xmlns:a14="http://schemas.microsoft.com/office/drawing/2010/main"/>
                            </a:ext>
                          </a:extLst>
                        </pic:spPr>
                      </pic:pic>
                    </a:graphicData>
                  </a:graphic>
                </wp:inline>
              </w:drawing>
            </w:r>
          </w:p>
          <w:p w14:paraId="22F72A41" w14:textId="77777777" w:rsidR="00BB23EB" w:rsidRPr="00FB5D85" w:rsidRDefault="00BB23EB" w:rsidP="009258E0">
            <w:pPr>
              <w:spacing w:line="240" w:lineRule="auto"/>
              <w:rPr>
                <w:b/>
                <w:bCs/>
                <w:noProof/>
                <w:sz w:val="20"/>
              </w:rPr>
            </w:pPr>
          </w:p>
        </w:tc>
      </w:tr>
      <w:tr w:rsidR="003E6B20" w14:paraId="22F72A4C" w14:textId="77777777" w:rsidTr="001B79BA">
        <w:trPr>
          <w:cantSplit/>
        </w:trPr>
        <w:tc>
          <w:tcPr>
            <w:tcW w:w="4530" w:type="dxa"/>
            <w:tcBorders>
              <w:top w:val="single" w:sz="4" w:space="0" w:color="auto"/>
              <w:bottom w:val="single" w:sz="4" w:space="0" w:color="auto"/>
            </w:tcBorders>
          </w:tcPr>
          <w:p w14:paraId="22F72A43" w14:textId="77777777" w:rsidR="00BB23EB" w:rsidRPr="00FB5D85" w:rsidRDefault="00BB23EB" w:rsidP="009258E0">
            <w:pPr>
              <w:spacing w:line="240" w:lineRule="auto"/>
              <w:rPr>
                <w:noProof/>
                <w:szCs w:val="22"/>
              </w:rPr>
            </w:pPr>
          </w:p>
          <w:p w14:paraId="22F72A44" w14:textId="77777777" w:rsidR="00BB23EB" w:rsidRPr="00FB5D85" w:rsidRDefault="000B3AF4" w:rsidP="009258E0">
            <w:pPr>
              <w:spacing w:line="240" w:lineRule="auto"/>
              <w:rPr>
                <w:noProof/>
                <w:szCs w:val="22"/>
              </w:rPr>
            </w:pPr>
            <w:r w:rsidRPr="00FB5D85">
              <w:t>Retirez le capuchon de l’aiguille à la verticale (voir figure 5).</w:t>
            </w:r>
          </w:p>
          <w:p w14:paraId="22F72A45" w14:textId="77777777" w:rsidR="00BB23EB" w:rsidRPr="00FB5D85" w:rsidRDefault="00BB23EB" w:rsidP="009258E0">
            <w:pPr>
              <w:spacing w:line="240" w:lineRule="auto"/>
              <w:rPr>
                <w:b/>
                <w:bCs/>
                <w:noProof/>
                <w:szCs w:val="22"/>
              </w:rPr>
            </w:pPr>
          </w:p>
          <w:p w14:paraId="22F72A46" w14:textId="77777777" w:rsidR="00BB23EB" w:rsidRPr="00FB5D85" w:rsidRDefault="000B3AF4" w:rsidP="009258E0">
            <w:pPr>
              <w:spacing w:line="240" w:lineRule="auto"/>
              <w:rPr>
                <w:b/>
                <w:bCs/>
                <w:noProof/>
                <w:szCs w:val="22"/>
              </w:rPr>
            </w:pPr>
            <w:proofErr w:type="gramStart"/>
            <w:r w:rsidRPr="00FB5D85">
              <w:rPr>
                <w:b/>
                <w:bCs/>
                <w:szCs w:val="22"/>
              </w:rPr>
              <w:t>Important:</w:t>
            </w:r>
            <w:proofErr w:type="gramEnd"/>
          </w:p>
          <w:p w14:paraId="22F72A47" w14:textId="77777777" w:rsidR="00BB23EB" w:rsidRPr="00FB5D85" w:rsidRDefault="000B3AF4" w:rsidP="009258E0">
            <w:pPr>
              <w:spacing w:line="240" w:lineRule="auto"/>
              <w:rPr>
                <w:b/>
                <w:bCs/>
                <w:noProof/>
                <w:szCs w:val="22"/>
              </w:rPr>
            </w:pPr>
            <w:r w:rsidRPr="00FB5D85">
              <w:t>Afin d’empêcher toute piqûre accidentelle, ne placez pas votre pouce, vos doigts ou votre main sur l’aiguille.</w:t>
            </w:r>
          </w:p>
          <w:p w14:paraId="22F72A48" w14:textId="77777777" w:rsidR="00BB23EB" w:rsidRPr="00FB5D85" w:rsidRDefault="00BB23EB" w:rsidP="009258E0">
            <w:pPr>
              <w:spacing w:line="240" w:lineRule="auto"/>
              <w:rPr>
                <w:noProof/>
                <w:szCs w:val="22"/>
              </w:rPr>
            </w:pPr>
          </w:p>
        </w:tc>
        <w:tc>
          <w:tcPr>
            <w:tcW w:w="4531" w:type="dxa"/>
            <w:tcBorders>
              <w:top w:val="single" w:sz="4" w:space="0" w:color="auto"/>
              <w:bottom w:val="single" w:sz="4" w:space="0" w:color="auto"/>
            </w:tcBorders>
          </w:tcPr>
          <w:p w14:paraId="22F72A49" w14:textId="77777777" w:rsidR="00BB23EB" w:rsidRPr="00FB5D85" w:rsidRDefault="00BB23EB" w:rsidP="009258E0">
            <w:pPr>
              <w:spacing w:line="240" w:lineRule="auto"/>
              <w:rPr>
                <w:b/>
                <w:bCs/>
                <w:noProof/>
                <w:sz w:val="20"/>
              </w:rPr>
            </w:pPr>
          </w:p>
          <w:p w14:paraId="22F72A4A" w14:textId="77777777" w:rsidR="00AA16B2" w:rsidRPr="00FB5D85" w:rsidRDefault="000B3AF4" w:rsidP="004105AC">
            <w:pPr>
              <w:pStyle w:val="Style13"/>
              <w:spacing w:after="0"/>
            </w:pPr>
            <w:r w:rsidRPr="00FB5D85">
              <w:t>Figure 5</w:t>
            </w:r>
          </w:p>
          <w:p w14:paraId="22F72A4B" w14:textId="77777777" w:rsidR="00BB23EB" w:rsidRPr="00FB5D85" w:rsidRDefault="000B3AF4" w:rsidP="00AA16B2">
            <w:pPr>
              <w:spacing w:line="240" w:lineRule="auto"/>
              <w:rPr>
                <w:b/>
                <w:bCs/>
                <w:noProof/>
                <w:sz w:val="20"/>
              </w:rPr>
            </w:pPr>
            <w:r w:rsidRPr="00FB5D85">
              <w:rPr>
                <w:noProof/>
                <w:color w:val="000000" w:themeColor="text1"/>
                <w:lang w:eastAsia="fr-FR"/>
              </w:rPr>
              <mc:AlternateContent>
                <mc:Choice Requires="wps">
                  <w:drawing>
                    <wp:anchor distT="45720" distB="45720" distL="114300" distR="114300" simplePos="0" relativeHeight="251809792" behindDoc="0" locked="0" layoutInCell="1" allowOverlap="1" wp14:anchorId="22F72BD4" wp14:editId="22F72BD5">
                      <wp:simplePos x="0" y="0"/>
                      <wp:positionH relativeFrom="column">
                        <wp:posOffset>99060</wp:posOffset>
                      </wp:positionH>
                      <wp:positionV relativeFrom="paragraph">
                        <wp:posOffset>94821</wp:posOffset>
                      </wp:positionV>
                      <wp:extent cx="1248771" cy="1850644"/>
                      <wp:effectExtent l="0" t="0" r="8890" b="0"/>
                      <wp:wrapNone/>
                      <wp:docPr id="2099501685" name="Text Box 20995016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48771" cy="1850644"/>
                              </a:xfrm>
                              <a:prstGeom prst="rect">
                                <a:avLst/>
                              </a:prstGeom>
                              <a:solidFill>
                                <a:srgbClr val="FFFFFF"/>
                              </a:solidFill>
                              <a:ln w="9525">
                                <a:noFill/>
                                <a:miter lim="800000"/>
                                <a:headEnd/>
                                <a:tailEnd/>
                              </a:ln>
                            </wps:spPr>
                            <wps:txbx>
                              <w:txbxContent>
                                <w:p w14:paraId="22F72C6F" w14:textId="77777777" w:rsidR="009203B6" w:rsidRDefault="000B3AF4" w:rsidP="001B79BA">
                                  <w:pPr>
                                    <w:tabs>
                                      <w:tab w:val="clear" w:pos="567"/>
                                      <w:tab w:val="left" w:pos="300"/>
                                    </w:tabs>
                                    <w:spacing w:line="240" w:lineRule="auto"/>
                                    <w:jc w:val="center"/>
                                    <w:rPr>
                                      <w:b/>
                                      <w:sz w:val="20"/>
                                    </w:rPr>
                                  </w:pPr>
                                  <w:r>
                                    <w:rPr>
                                      <w:b/>
                                      <w:bCs/>
                                      <w:sz w:val="20"/>
                                    </w:rPr>
                                    <w:t>Retirer le capuchon rouge</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D4" id="Text Box 2099501685" o:spid="_x0000_s1105" type="#_x0000_t202" style="position:absolute;margin-left:7.8pt;margin-top:7.45pt;width:98.35pt;height:145.7pt;z-index:25180979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ty+lCgIAAO8DAAAOAAAAZHJzL2Uyb0RvYy54bWysU9tu2zAMfR+wfxD0vjgJkiY14hRdugwD&#10;um5Atw+QZTkWJosapcTOvn6U7KS7vA3Tg0BJ5CF5eLS561vDTgq9Blvw2WTKmbISKm0PBf/6Zf9m&#10;zZkPwlbCgFUFPyvP77avX206l6s5NGAqhYxArM87V/AmBJdnmZeNaoWfgFOWHmvAVgQ64iGrUHSE&#10;3ppsPp3eZB1g5RCk8p5uH4ZHvk34da1k+FTXXgVmCk61hbRj2su4Z9uNyA8oXKPlWIb4hypaoS0l&#10;vUI9iCDYEfVfUK2WCB7qMJHQZlDXWqrUA3Uzm/7RzXMjnEq9EDneXWny/w9WPp2e3WdkoX8LPQ0w&#10;NeHdI8hvnlnYNcIe1D0idI0SFSWeRcqyzvl8DI1U+9xHkLL7CBUNWRwDJKC+xjayQn0yQqcBnK+k&#10;qz4wGVPOF+vVasaZpLfZejm9WSxSDpFfwh368F5By6JRcKSpJnhxevQhliPyi0vM5sHoaq+NSQc8&#10;lDuD7CRIAfu0RvTf3IxlXcFvl/NlQrYQ45M4Wh1IoUa3BV9P4xo0E+l4Z6vkEoQ2g02VGDvyEykZ&#10;yAl92TNdFXx1G4MjXyVUZ2IMYVAk/SAyGsAfnHWkxoL770eBijPzwRLrUboXAy9GeTGElRRa8MDZ&#10;YO5Cknjq393TNPY68fSSeayRVJXoG39AlO2v5+T18k+3PwEAAP//AwBQSwMEFAAGAAgAAAAhAIPb&#10;kQLfAAAACQEAAA8AAABkcnMvZG93bnJldi54bWxMj81OwzAQhO9IvIO1SNyo8wNRm8apChKIIy1F&#10;6tGN3TjCXofYTUOfnuUEp9VoRrPfVKvJWTbqIXQeBaSzBJjGxqsOWwG79+e7ObAQJSppPWoB3zrA&#10;qr6+qmSp/Bk3etzGllEJhlIKMDH2JeehMdrJMPO9RvKOfnAykhxargZ5pnJneZYkBXeyQ/pgZK+f&#10;jG4+tycnYPE6fhj7uPcK5yZd718uX2+7ixC3N9N6CSzqKf6F4Ref0KEmpoM/oQrMkn4oKEn3fgGM&#10;/CzNcmAHAXlS5MDriv9fUP8AAAD//wMAUEsBAi0AFAAGAAgAAAAhALaDOJL+AAAA4QEAABMAAAAA&#10;AAAAAAAAAAAAAAAAAFtDb250ZW50X1R5cGVzXS54bWxQSwECLQAUAAYACAAAACEAOP0h/9YAAACU&#10;AQAACwAAAAAAAAAAAAAAAAAvAQAAX3JlbHMvLnJlbHNQSwECLQAUAAYACAAAACEAbrcvpQoCAADv&#10;AwAADgAAAAAAAAAAAAAAAAAuAgAAZHJzL2Uyb0RvYy54bWxQSwECLQAUAAYACAAAACEAg9uRAt8A&#10;AAAJAQAADwAAAAAAAAAAAAAAAABkBAAAZHJzL2Rvd25yZXYueG1sUEsFBgAAAAAEAAQA8wAAAHAF&#10;AAAAAA==&#10;" stroked="f">
                      <v:textbox style="mso-fit-shape-to-text:t" inset="0,0,0,0">
                        <w:txbxContent>
                          <w:p w14:paraId="22F72C6F" w14:textId="77777777" w:rsidR="009203B6" w:rsidRDefault="000B3AF4" w:rsidP="001B79BA">
                            <w:pPr>
                              <w:tabs>
                                <w:tab w:val="clear" w:pos="567"/>
                                <w:tab w:val="left" w:pos="300"/>
                              </w:tabs>
                              <w:spacing w:line="240" w:lineRule="auto"/>
                              <w:jc w:val="center"/>
                              <w:rPr>
                                <w:b/>
                                <w:sz w:val="20"/>
                              </w:rPr>
                            </w:pPr>
                            <w:r>
                              <w:rPr>
                                <w:b/>
                                <w:bCs/>
                                <w:sz w:val="20"/>
                              </w:rPr>
                              <w:t>Retirer le capuchon rouge</w:t>
                            </w:r>
                          </w:p>
                        </w:txbxContent>
                      </v:textbox>
                    </v:shape>
                  </w:pict>
                </mc:Fallback>
              </mc:AlternateContent>
            </w:r>
            <w:r w:rsidRPr="00FB5D85">
              <w:rPr>
                <w:noProof/>
                <w:lang w:eastAsia="fr-FR"/>
              </w:rPr>
              <w:drawing>
                <wp:inline distT="0" distB="0" distL="0" distR="0" wp14:anchorId="22F72BD6" wp14:editId="5C6888A1">
                  <wp:extent cx="1943100" cy="1061319"/>
                  <wp:effectExtent l="0" t="0" r="0" b="5715"/>
                  <wp:docPr id="2099501638"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026051" name="Picture 33"/>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1947671" cy="1063816"/>
                          </a:xfrm>
                          <a:prstGeom prst="rect">
                            <a:avLst/>
                          </a:prstGeom>
                          <a:ln>
                            <a:noFill/>
                          </a:ln>
                          <a:extLst>
                            <a:ext uri="{53640926-AAD7-44D8-BBD7-CCE9431645EC}">
                              <a14:shadowObscured xmlns:a14="http://schemas.microsoft.com/office/drawing/2010/main"/>
                            </a:ext>
                          </a:extLst>
                        </pic:spPr>
                      </pic:pic>
                    </a:graphicData>
                  </a:graphic>
                </wp:inline>
              </w:drawing>
            </w:r>
          </w:p>
        </w:tc>
      </w:tr>
      <w:tr w:rsidR="003E6B20" w14:paraId="22F72A61" w14:textId="77777777" w:rsidTr="00384416">
        <w:tc>
          <w:tcPr>
            <w:tcW w:w="4530" w:type="dxa"/>
            <w:tcBorders>
              <w:top w:val="single" w:sz="4" w:space="0" w:color="auto"/>
              <w:bottom w:val="single" w:sz="4" w:space="0" w:color="auto"/>
            </w:tcBorders>
          </w:tcPr>
          <w:p w14:paraId="22F72A4D" w14:textId="77777777" w:rsidR="00BB23EB" w:rsidRPr="00FB5D85" w:rsidRDefault="00BB23EB" w:rsidP="009258E0">
            <w:pPr>
              <w:spacing w:line="240" w:lineRule="auto"/>
              <w:rPr>
                <w:noProof/>
                <w:szCs w:val="22"/>
              </w:rPr>
            </w:pPr>
          </w:p>
          <w:p w14:paraId="22F72A4E" w14:textId="77777777" w:rsidR="00BB23EB" w:rsidRPr="00FB5D85" w:rsidRDefault="000B3AF4" w:rsidP="009258E0">
            <w:pPr>
              <w:spacing w:line="240" w:lineRule="auto"/>
              <w:rPr>
                <w:noProof/>
                <w:szCs w:val="22"/>
              </w:rPr>
            </w:pPr>
            <w:r w:rsidRPr="00FB5D85">
              <w:t>Pincer, insérer et appuyer pour commencer l’injection.</w:t>
            </w:r>
          </w:p>
          <w:p w14:paraId="22F72A4F" w14:textId="77777777" w:rsidR="00BB23EB" w:rsidRPr="00FB5D85" w:rsidRDefault="00BB23EB" w:rsidP="009258E0">
            <w:pPr>
              <w:spacing w:line="240" w:lineRule="auto"/>
              <w:rPr>
                <w:noProof/>
                <w:szCs w:val="22"/>
              </w:rPr>
            </w:pPr>
          </w:p>
          <w:p w14:paraId="22F72A50" w14:textId="77777777" w:rsidR="00BB23EB" w:rsidRPr="00FB5D85" w:rsidRDefault="000B3AF4" w:rsidP="009258E0">
            <w:pPr>
              <w:spacing w:line="240" w:lineRule="auto"/>
              <w:rPr>
                <w:noProof/>
                <w:szCs w:val="22"/>
              </w:rPr>
            </w:pPr>
            <w:r w:rsidRPr="00FB5D85">
              <w:t>Pincez la peau dans le voisinage direct du site d’injection choisi et maintenez-la pincée pendant toute la durée de l’injection (voir figure 6). Il est recommandé d’effectuer ce geste afin d’administrer l’injection par voie sous-cutanée (sous la peau) et d’éviter de piquer dans le muscle.</w:t>
            </w:r>
          </w:p>
          <w:p w14:paraId="22F72A51" w14:textId="77777777" w:rsidR="00BB23EB" w:rsidRPr="00FB5D85" w:rsidRDefault="00BB23EB" w:rsidP="009258E0">
            <w:pPr>
              <w:spacing w:line="240" w:lineRule="auto"/>
              <w:rPr>
                <w:noProof/>
                <w:szCs w:val="22"/>
              </w:rPr>
            </w:pPr>
          </w:p>
          <w:p w14:paraId="22F72A52" w14:textId="77777777" w:rsidR="00BB23EB" w:rsidRPr="00FB5D85" w:rsidRDefault="000B3AF4" w:rsidP="009258E0">
            <w:pPr>
              <w:spacing w:line="240" w:lineRule="auto"/>
              <w:rPr>
                <w:noProof/>
                <w:szCs w:val="22"/>
              </w:rPr>
            </w:pPr>
            <w:r w:rsidRPr="00FB5D85">
              <w:t>Sans toucher le piston, insérez l’aiguille dans la peau au niveau du site d’injection à un angle de 90 degrés (voir figure 7).</w:t>
            </w:r>
          </w:p>
          <w:p w14:paraId="22F72A53" w14:textId="77777777" w:rsidR="00BB23EB" w:rsidRPr="00FB5D85" w:rsidRDefault="00BB23EB" w:rsidP="009258E0">
            <w:pPr>
              <w:spacing w:line="240" w:lineRule="auto"/>
              <w:rPr>
                <w:noProof/>
                <w:szCs w:val="22"/>
              </w:rPr>
            </w:pPr>
          </w:p>
          <w:p w14:paraId="22F72A54" w14:textId="77777777" w:rsidR="00BB23EB" w:rsidRPr="00FB5D85" w:rsidRDefault="000B3AF4" w:rsidP="009258E0">
            <w:pPr>
              <w:spacing w:line="240" w:lineRule="auto"/>
              <w:rPr>
                <w:noProof/>
                <w:szCs w:val="22"/>
              </w:rPr>
            </w:pPr>
            <w:r w:rsidRPr="00FB5D85">
              <w:t>Appuyez sur le piston jusqu’à ce qu’il ne puisse plus aller plus loin afin d’injecter la totalité du médicament liquide dans la peau (voir figure 8). Injectez le médicament très rapidement afin de limiter la douleur.</w:t>
            </w:r>
          </w:p>
          <w:p w14:paraId="22F72A55" w14:textId="77777777" w:rsidR="00BB23EB" w:rsidRPr="00FB5D85" w:rsidRDefault="00BB23EB" w:rsidP="009258E0">
            <w:pPr>
              <w:spacing w:line="240" w:lineRule="auto"/>
              <w:rPr>
                <w:noProof/>
                <w:szCs w:val="22"/>
              </w:rPr>
            </w:pPr>
          </w:p>
          <w:p w14:paraId="22F72A56" w14:textId="77777777" w:rsidR="00BB23EB" w:rsidRPr="00FB5D85" w:rsidRDefault="000B3AF4" w:rsidP="009258E0">
            <w:pPr>
              <w:spacing w:line="240" w:lineRule="auto"/>
              <w:rPr>
                <w:noProof/>
                <w:szCs w:val="22"/>
              </w:rPr>
            </w:pPr>
            <w:r w:rsidRPr="00FB5D85">
              <w:t>Retirer la seringue du site d’injection sans changer d’angle.</w:t>
            </w:r>
          </w:p>
          <w:p w14:paraId="22F72A57" w14:textId="77777777" w:rsidR="00BB23EB" w:rsidRPr="00FB5D85" w:rsidRDefault="00BB23EB" w:rsidP="009258E0">
            <w:pPr>
              <w:spacing w:line="240" w:lineRule="auto"/>
              <w:rPr>
                <w:noProof/>
                <w:szCs w:val="22"/>
              </w:rPr>
            </w:pPr>
          </w:p>
          <w:p w14:paraId="22F72A58" w14:textId="77777777" w:rsidR="00BB23EB" w:rsidRPr="00FB5D85" w:rsidRDefault="000B3AF4" w:rsidP="009258E0">
            <w:pPr>
              <w:spacing w:line="240" w:lineRule="auto"/>
              <w:rPr>
                <w:noProof/>
                <w:szCs w:val="22"/>
              </w:rPr>
            </w:pPr>
            <w:proofErr w:type="gramStart"/>
            <w:r w:rsidRPr="00FB5D85">
              <w:rPr>
                <w:b/>
                <w:bCs/>
                <w:szCs w:val="22"/>
              </w:rPr>
              <w:t>Important:</w:t>
            </w:r>
            <w:proofErr w:type="gramEnd"/>
          </w:p>
          <w:p w14:paraId="22F72A59" w14:textId="77777777" w:rsidR="00BB23EB" w:rsidRPr="00FB5D85" w:rsidRDefault="000B3AF4" w:rsidP="009258E0">
            <w:pPr>
              <w:spacing w:line="240" w:lineRule="auto"/>
              <w:rPr>
                <w:noProof/>
                <w:szCs w:val="22"/>
              </w:rPr>
            </w:pPr>
            <w:r w:rsidRPr="00FB5D85">
              <w:lastRenderedPageBreak/>
              <w:t>Ne faites pas de mouvement d’aspiration (en tirant sur le piston) après avoir inséré l’aiguille.</w:t>
            </w:r>
          </w:p>
          <w:p w14:paraId="22F72A5A" w14:textId="77777777" w:rsidR="00BB23EB" w:rsidRPr="00FB5D85" w:rsidRDefault="00BB23EB" w:rsidP="009258E0">
            <w:pPr>
              <w:spacing w:line="240" w:lineRule="auto"/>
              <w:rPr>
                <w:noProof/>
                <w:szCs w:val="22"/>
              </w:rPr>
            </w:pPr>
          </w:p>
          <w:p w14:paraId="22F72A5B" w14:textId="77777777" w:rsidR="00BB23EB" w:rsidRPr="00FB5D85" w:rsidRDefault="000B3AF4" w:rsidP="009258E0">
            <w:pPr>
              <w:spacing w:line="240" w:lineRule="auto"/>
              <w:rPr>
                <w:noProof/>
                <w:szCs w:val="22"/>
              </w:rPr>
            </w:pPr>
            <w:r w:rsidRPr="00FB5D85">
              <w:t xml:space="preserve">Ne relevez pas </w:t>
            </w:r>
            <w:proofErr w:type="spellStart"/>
            <w:r w:rsidRPr="00FB5D85">
              <w:t>Ogluo</w:t>
            </w:r>
            <w:proofErr w:type="spellEnd"/>
            <w:r w:rsidRPr="00FB5D85">
              <w:t xml:space="preserve"> avant que l’injection ne soit terminée. Ne remettez pas le capuchon sur la seringue.</w:t>
            </w:r>
          </w:p>
          <w:p w14:paraId="22F72A5C" w14:textId="77777777" w:rsidR="00BB23EB" w:rsidRPr="00FB5D85" w:rsidRDefault="00BB23EB" w:rsidP="009258E0">
            <w:pPr>
              <w:spacing w:line="240" w:lineRule="auto"/>
              <w:rPr>
                <w:noProof/>
                <w:szCs w:val="22"/>
              </w:rPr>
            </w:pPr>
          </w:p>
        </w:tc>
        <w:tc>
          <w:tcPr>
            <w:tcW w:w="4531" w:type="dxa"/>
            <w:tcBorders>
              <w:top w:val="single" w:sz="4" w:space="0" w:color="auto"/>
              <w:bottom w:val="single" w:sz="4" w:space="0" w:color="auto"/>
            </w:tcBorders>
          </w:tcPr>
          <w:p w14:paraId="22F72A5D" w14:textId="77777777" w:rsidR="00BB23EB" w:rsidRPr="00FB5D85" w:rsidRDefault="00BB23EB" w:rsidP="009258E0">
            <w:pPr>
              <w:spacing w:line="240" w:lineRule="auto"/>
              <w:rPr>
                <w:b/>
                <w:bCs/>
                <w:noProof/>
                <w:sz w:val="20"/>
              </w:rPr>
            </w:pPr>
          </w:p>
          <w:p w14:paraId="22F72A5E" w14:textId="77777777" w:rsidR="00AA16B2" w:rsidRPr="00FB5D85" w:rsidRDefault="000B3AF4" w:rsidP="004105AC">
            <w:pPr>
              <w:pStyle w:val="Style13"/>
              <w:tabs>
                <w:tab w:val="clear" w:pos="567"/>
                <w:tab w:val="left" w:pos="1647"/>
                <w:tab w:val="left" w:pos="3193"/>
              </w:tabs>
              <w:spacing w:after="0"/>
            </w:pPr>
            <w:r w:rsidRPr="00FB5D85">
              <w:t>Figure 6</w:t>
            </w:r>
            <w:r w:rsidRPr="00FB5D85">
              <w:rPr>
                <w:szCs w:val="22"/>
              </w:rPr>
              <w:tab/>
            </w:r>
            <w:r w:rsidRPr="00FB5D85">
              <w:t>Figure 7</w:t>
            </w:r>
            <w:r w:rsidRPr="00FB5D85">
              <w:rPr>
                <w:szCs w:val="22"/>
              </w:rPr>
              <w:tab/>
            </w:r>
            <w:r w:rsidRPr="00FB5D85">
              <w:t>Figure 8</w:t>
            </w:r>
          </w:p>
          <w:p w14:paraId="22F72A5F" w14:textId="77777777" w:rsidR="00AA16B2" w:rsidRPr="00FB5D85" w:rsidRDefault="000B3AF4" w:rsidP="00AA16B2">
            <w:pPr>
              <w:spacing w:line="240" w:lineRule="auto"/>
              <w:jc w:val="center"/>
              <w:rPr>
                <w:noProof/>
                <w:szCs w:val="22"/>
              </w:rPr>
            </w:pPr>
            <w:r w:rsidRPr="00FB5D85">
              <w:rPr>
                <w:noProof/>
                <w:color w:val="000000" w:themeColor="text1"/>
                <w:szCs w:val="22"/>
                <w:lang w:eastAsia="fr-FR"/>
              </w:rPr>
              <mc:AlternateContent>
                <mc:Choice Requires="wps">
                  <w:drawing>
                    <wp:anchor distT="45720" distB="45720" distL="114300" distR="114300" simplePos="0" relativeHeight="251815936" behindDoc="0" locked="0" layoutInCell="1" allowOverlap="1" wp14:anchorId="22F72BD8" wp14:editId="22F72BD9">
                      <wp:simplePos x="0" y="0"/>
                      <wp:positionH relativeFrom="column">
                        <wp:posOffset>2160817</wp:posOffset>
                      </wp:positionH>
                      <wp:positionV relativeFrom="paragraph">
                        <wp:posOffset>35876</wp:posOffset>
                      </wp:positionV>
                      <wp:extent cx="429895" cy="1847469"/>
                      <wp:effectExtent l="0" t="0" r="8255" b="3175"/>
                      <wp:wrapNone/>
                      <wp:docPr id="2099501688" name="Text Box 20995016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47469"/>
                              </a:xfrm>
                              <a:prstGeom prst="rect">
                                <a:avLst/>
                              </a:prstGeom>
                              <a:solidFill>
                                <a:srgbClr val="FFC000"/>
                              </a:solidFill>
                              <a:ln w="9525">
                                <a:noFill/>
                                <a:miter lim="800000"/>
                                <a:headEnd/>
                                <a:tailEnd/>
                              </a:ln>
                            </wps:spPr>
                            <wps:txbx>
                              <w:txbxContent>
                                <w:p w14:paraId="22F72C70" w14:textId="77777777" w:rsidR="009203B6" w:rsidRDefault="000B3AF4" w:rsidP="001B79BA">
                                  <w:pPr>
                                    <w:tabs>
                                      <w:tab w:val="clear" w:pos="567"/>
                                      <w:tab w:val="left" w:pos="300"/>
                                    </w:tabs>
                                    <w:spacing w:line="240" w:lineRule="auto"/>
                                    <w:jc w:val="center"/>
                                    <w:rPr>
                                      <w:b/>
                                      <w:sz w:val="14"/>
                                    </w:rPr>
                                  </w:pPr>
                                  <w:r>
                                    <w:rPr>
                                      <w:b/>
                                      <w:bCs/>
                                      <w:sz w:val="14"/>
                                      <w:szCs w:val="14"/>
                                    </w:rPr>
                                    <w:t>Appuyer</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D8" id="Text Box 2099501688" o:spid="_x0000_s1106" type="#_x0000_t202" style="position:absolute;left:0;text-align:left;margin-left:170.15pt;margin-top:2.8pt;width:33.85pt;height:145.45pt;z-index:25181593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YP7GCwIAAO4DAAAOAAAAZHJzL2Uyb0RvYy54bWysU9uO0zAQfUfiHyy/06RVu7RR09XSpQhp&#10;uUjLfsDEcRoLx2Nst0n5esZO2wX2DfFijS9zZs6Z4/Xt0Gl2lM4rNCWfTnLOpBFYK7Mv+dO33Zsl&#10;Zz6AqUGjkSU/Sc9vN69frXtbyBm2qGvpGIEYX/S25G0ItsgyL1rZgZ+glYYuG3QdBNq6fVY76Am9&#10;09ksz2+yHl1tHQrpPZ3ej5d8k/CbRorwpWm8DEyXnHoLaXVpreKabdZQ7B3YVolzG/APXXSgDBW9&#10;Qt1DAHZw6gVUp4RDj02YCOwybBolZOJAbKb5X2weW7AycSFxvL3K5P8frPh8fLRfHQvDOxxogImE&#10;tw8ovntmcNuC2cs757BvJdRUeBoly3rri3NqlNoXPoJU/SesachwCJiAhsZ1URXiyQidBnC6ii6H&#10;wAQdzmer5WrBmaCr6XL+dn6zSiWguGRb58MHiR2LQckdDTWhw/HBh9gNFJcnsZhHreqd0jpt3L7a&#10;aseOQAbY7bZ5nmZOKX8804b1JV8tZouEbDDmJ290KpBBtepKvqTkMR2KqMZ7U6cnAZQeY4LV5ixP&#10;VGTUJgzVwFQdASKzKFeF9YkEczgakj4QBS26n5z1ZMaS+x8HcJIz/dGQ6NG5l8BdguoSgBGUWvLA&#10;2RhuQ3J44m/vaBg7lXR6rnzukUyV5Dt/gOja3/fp1fM33fwCAAD//wMAUEsDBBQABgAIAAAAIQAm&#10;5Q4D3gAAAAkBAAAPAAAAZHJzL2Rvd25yZXYueG1sTI/dSsNAFITvBd9hOYJ3dtf+hJrmpIhQEBHU&#10;1AfYZk+T0N2zIbtN49u7XtnLYYaZb4rt5KwYaQidZ4THmQJBXHvTcYPwvd89rEGEqNlo65kQfijA&#10;try9KXRu/IW/aKxiI1IJh1wjtDH2uZShbsnpMPM9cfKOfnA6Jjk00gz6ksqdlXOlMul0x2mh1T29&#10;tFSfqrND6N6nt0+r9lUz7jRzbz5ejyQR7++m5w2ISFP8D8MffkKHMjEd/JlNEBZhsVSLFEVYZSCS&#10;v1Tr9O2AMH/KViDLQl4/KH8BAAD//wMAUEsBAi0AFAAGAAgAAAAhALaDOJL+AAAA4QEAABMAAAAA&#10;AAAAAAAAAAAAAAAAAFtDb250ZW50X1R5cGVzXS54bWxQSwECLQAUAAYACAAAACEAOP0h/9YAAACU&#10;AQAACwAAAAAAAAAAAAAAAAAvAQAAX3JlbHMvLnJlbHNQSwECLQAUAAYACAAAACEAvGD+xgsCAADu&#10;AwAADgAAAAAAAAAAAAAAAAAuAgAAZHJzL2Uyb0RvYy54bWxQSwECLQAUAAYACAAAACEAJuUOA94A&#10;AAAJAQAADwAAAAAAAAAAAAAAAABlBAAAZHJzL2Rvd25yZXYueG1sUEsFBgAAAAAEAAQA8wAAAHAF&#10;AAAAAA==&#10;" fillcolor="#ffc000" stroked="f">
                      <v:textbox style="mso-fit-shape-to-text:t" inset="0,0,0,0">
                        <w:txbxContent>
                          <w:p w14:paraId="22F72C70" w14:textId="77777777" w:rsidR="009203B6" w:rsidRDefault="000B3AF4" w:rsidP="001B79BA">
                            <w:pPr>
                              <w:tabs>
                                <w:tab w:val="clear" w:pos="567"/>
                                <w:tab w:val="left" w:pos="300"/>
                              </w:tabs>
                              <w:spacing w:line="240" w:lineRule="auto"/>
                              <w:jc w:val="center"/>
                              <w:rPr>
                                <w:b/>
                                <w:sz w:val="14"/>
                              </w:rPr>
                            </w:pPr>
                            <w:r>
                              <w:rPr>
                                <w:b/>
                                <w:bCs/>
                                <w:sz w:val="14"/>
                                <w:szCs w:val="14"/>
                              </w:rPr>
                              <w:t>Appuyer</w:t>
                            </w:r>
                          </w:p>
                        </w:txbxContent>
                      </v:textbox>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813888" behindDoc="0" locked="0" layoutInCell="1" allowOverlap="1" wp14:anchorId="22F72BDA" wp14:editId="22F72BDB">
                      <wp:simplePos x="0" y="0"/>
                      <wp:positionH relativeFrom="column">
                        <wp:posOffset>1224915</wp:posOffset>
                      </wp:positionH>
                      <wp:positionV relativeFrom="paragraph">
                        <wp:posOffset>31956</wp:posOffset>
                      </wp:positionV>
                      <wp:extent cx="429895" cy="1847469"/>
                      <wp:effectExtent l="0" t="0" r="8255" b="3175"/>
                      <wp:wrapNone/>
                      <wp:docPr id="2099501687" name="Text Box 20995016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47469"/>
                              </a:xfrm>
                              <a:prstGeom prst="rect">
                                <a:avLst/>
                              </a:prstGeom>
                              <a:solidFill>
                                <a:srgbClr val="FFC000"/>
                              </a:solidFill>
                              <a:ln w="9525">
                                <a:noFill/>
                                <a:miter lim="800000"/>
                                <a:headEnd/>
                                <a:tailEnd/>
                              </a:ln>
                            </wps:spPr>
                            <wps:txbx>
                              <w:txbxContent>
                                <w:p w14:paraId="22F72C71" w14:textId="77777777" w:rsidR="009203B6" w:rsidRDefault="000B3AF4" w:rsidP="001B79BA">
                                  <w:pPr>
                                    <w:tabs>
                                      <w:tab w:val="clear" w:pos="567"/>
                                      <w:tab w:val="left" w:pos="300"/>
                                    </w:tabs>
                                    <w:spacing w:line="240" w:lineRule="auto"/>
                                    <w:jc w:val="center"/>
                                    <w:rPr>
                                      <w:b/>
                                      <w:sz w:val="14"/>
                                    </w:rPr>
                                  </w:pPr>
                                  <w:r>
                                    <w:rPr>
                                      <w:b/>
                                      <w:bCs/>
                                      <w:sz w:val="14"/>
                                      <w:szCs w:val="14"/>
                                    </w:rPr>
                                    <w:t>Insérer</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DA" id="Text Box 2099501687" o:spid="_x0000_s1107" type="#_x0000_t202" style="position:absolute;left:0;text-align:left;margin-left:96.45pt;margin-top:2.5pt;width:33.85pt;height:145.45pt;z-index:2518138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9k4ZCwIAAO4DAAAOAAAAZHJzL2Uyb0RvYy54bWysU9tu2zAMfR+wfxD0vtgJki4x4hRdugwD&#10;ugvQ9QNoWY6FyaImKbGzrx8lJ+m2vg17ESiRPCQPj9a3Q6fZUTqv0JR8Osk5k0Zgrcy+5E/fdm+W&#10;nPkApgaNRpb8JD2/3bx+te5tIWfYoq6lYwRifNHbkrch2CLLvGhlB36CVhpyNug6CHR1+6x20BN6&#10;p7NZnt9kPbraOhTSe3q9H518k/CbRorwpWm8DEyXnHoL6XTprOKZbdZQ7B3YVolzG/APXXSgDBW9&#10;Qt1DAHZw6gVUp4RDj02YCOwybBolZJqBppnmf03z2IKVaRYix9srTf7/wYrPx0f71bEwvMOBFpiG&#10;8PYBxXfPDG5bMHt55xz2rYSaCk8jZVlvfXFOjVT7wkeQqv+ENS0ZDgET0NC4LrJCczJCpwWcrqTL&#10;ITBBj/PZarlacCbINV3O385vVqkEFJds63z4ILFj0Si5o6UmdDg++BC7geISEot51KreKa3Txe2r&#10;rXbsCCSA3W6b52nnlPJHmDasL/lqMVskZIMxP2mjU4EEqlVX8iUlj+lQRDbemzqFBFB6tAlWmzM9&#10;kZGRmzBUA1M1ASTyIl0V1icizOEoSPpAZLTofnLWkxhL7n8cwEnO9EdDpEflXgx3MaqLAUZQaskD&#10;Z6O5DUnhaX57R8vYqcTTc+VzjySqRN/5A0TV/n5PUc/fdPMLAAD//wMAUEsDBBQABgAIAAAAIQBz&#10;4yF/3AAAAAkBAAAPAAAAZHJzL2Rvd25yZXYueG1sTI9RS8NAEITfBf/DsYJv9q6BBhNzKUUoiAhq&#10;2h9wzW2T4N1eyF3T+O9dn/Rthxlmv6m2i3dixikOgTSsVwoEUhvsQJ2G42H/8AgiJkPWuECo4Rsj&#10;bOvbm8qUNlzpE+cmdYJLKJZGQ5/SWEoZ2x69iaswIrF3DpM3ieXUSTuZK5d7JzOlcunNQPyhNyM+&#10;99h+NRevYXhbXj+cOjTdvDdEo31/OaPU+v5u2T2BSLikvzD84jM61Mx0CheyUTjWRVZwVMOGJ7Gf&#10;5SoHceKj2BQg60r+X1D/AAAA//8DAFBLAQItABQABgAIAAAAIQC2gziS/gAAAOEBAAATAAAAAAAA&#10;AAAAAAAAAAAAAABbQ29udGVudF9UeXBlc10ueG1sUEsBAi0AFAAGAAgAAAAhADj9If/WAAAAlAEA&#10;AAsAAAAAAAAAAAAAAAAALwEAAF9yZWxzLy5yZWxzUEsBAi0AFAAGAAgAAAAhAMD2ThkLAgAA7gMA&#10;AA4AAAAAAAAAAAAAAAAALgIAAGRycy9lMm9Eb2MueG1sUEsBAi0AFAAGAAgAAAAhAHPjIX/cAAAA&#10;CQEAAA8AAAAAAAAAAAAAAAAAZQQAAGRycy9kb3ducmV2LnhtbFBLBQYAAAAABAAEAPMAAABuBQAA&#10;AAA=&#10;" fillcolor="#ffc000" stroked="f">
                      <v:textbox style="mso-fit-shape-to-text:t" inset="0,0,0,0">
                        <w:txbxContent>
                          <w:p w14:paraId="22F72C71" w14:textId="77777777" w:rsidR="009203B6" w:rsidRDefault="000B3AF4" w:rsidP="001B79BA">
                            <w:pPr>
                              <w:tabs>
                                <w:tab w:val="clear" w:pos="567"/>
                                <w:tab w:val="left" w:pos="300"/>
                              </w:tabs>
                              <w:spacing w:line="240" w:lineRule="auto"/>
                              <w:jc w:val="center"/>
                              <w:rPr>
                                <w:b/>
                                <w:sz w:val="14"/>
                              </w:rPr>
                            </w:pPr>
                            <w:r>
                              <w:rPr>
                                <w:b/>
                                <w:bCs/>
                                <w:sz w:val="14"/>
                                <w:szCs w:val="14"/>
                              </w:rPr>
                              <w:t>Insérer</w:t>
                            </w:r>
                          </w:p>
                        </w:txbxContent>
                      </v:textbox>
                    </v:shape>
                  </w:pict>
                </mc:Fallback>
              </mc:AlternateContent>
            </w:r>
            <w:r w:rsidRPr="00FB5D85">
              <w:rPr>
                <w:noProof/>
                <w:color w:val="000000" w:themeColor="text1"/>
                <w:szCs w:val="22"/>
                <w:lang w:eastAsia="fr-FR"/>
              </w:rPr>
              <mc:AlternateContent>
                <mc:Choice Requires="wps">
                  <w:drawing>
                    <wp:anchor distT="45720" distB="45720" distL="114300" distR="114300" simplePos="0" relativeHeight="251811840" behindDoc="0" locked="0" layoutInCell="1" allowOverlap="1" wp14:anchorId="22F72BDC" wp14:editId="22F72BDD">
                      <wp:simplePos x="0" y="0"/>
                      <wp:positionH relativeFrom="column">
                        <wp:posOffset>236855</wp:posOffset>
                      </wp:positionH>
                      <wp:positionV relativeFrom="paragraph">
                        <wp:posOffset>47419</wp:posOffset>
                      </wp:positionV>
                      <wp:extent cx="429895" cy="1847469"/>
                      <wp:effectExtent l="0" t="0" r="8255" b="3175"/>
                      <wp:wrapNone/>
                      <wp:docPr id="2099501686" name="Text Box 209950168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47469"/>
                              </a:xfrm>
                              <a:prstGeom prst="rect">
                                <a:avLst/>
                              </a:prstGeom>
                              <a:solidFill>
                                <a:srgbClr val="FFC000"/>
                              </a:solidFill>
                              <a:ln w="9525">
                                <a:noFill/>
                                <a:miter lim="800000"/>
                                <a:headEnd/>
                                <a:tailEnd/>
                              </a:ln>
                            </wps:spPr>
                            <wps:txbx>
                              <w:txbxContent>
                                <w:p w14:paraId="22F72C72" w14:textId="77777777" w:rsidR="009203B6" w:rsidRDefault="000B3AF4" w:rsidP="001B79BA">
                                  <w:pPr>
                                    <w:tabs>
                                      <w:tab w:val="clear" w:pos="567"/>
                                      <w:tab w:val="left" w:pos="300"/>
                                    </w:tabs>
                                    <w:spacing w:line="240" w:lineRule="auto"/>
                                    <w:jc w:val="center"/>
                                    <w:rPr>
                                      <w:b/>
                                      <w:sz w:val="14"/>
                                    </w:rPr>
                                  </w:pPr>
                                  <w:r>
                                    <w:rPr>
                                      <w:b/>
                                      <w:bCs/>
                                      <w:sz w:val="14"/>
                                      <w:szCs w:val="14"/>
                                    </w:rPr>
                                    <w:t>Pincer</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DC" id="Text Box 2099501686" o:spid="_x0000_s1108" type="#_x0000_t202" style="position:absolute;left:0;text-align:left;margin-left:18.65pt;margin-top:3.75pt;width:33.85pt;height:145.45pt;z-index:25181184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Su6iDAIAAO4DAAAOAAAAZHJzL2Uyb0RvYy54bWysU9uO0zAQfUfiHyy/06RVu7RR09XSpQhp&#10;uUjLfsDEcRoLx2Nst0n5esZO2wX2DfFijS9zZs6Z4/Xt0Gl2lM4rNCWfTnLOpBFYK7Mv+dO33Zsl&#10;Zz6AqUGjkSU/Sc9vN69frXtbyBm2qGvpGIEYX/S25G0ItsgyL1rZgZ+glYYuG3QdBNq6fVY76Am9&#10;09ksz2+yHl1tHQrpPZ3ej5d8k/CbRorwpWm8DEyXnHoLaXVpreKabdZQ7B3YVolzG/APXXSgDBW9&#10;Qt1DAHZw6gVUp4RDj02YCOwybBolZOJAbKb5X2weW7AycSFxvL3K5P8frPh8fLRfHQvDOxxogImE&#10;tw8ovntmcNuC2cs757BvJdRUeBoly3rri3NqlNoXPoJU/SesachwCJiAhsZ1URXiyQidBnC6ii6H&#10;wAQdzmer5WrBmaCr6XL+dn6zSiWguGRb58MHiR2LQckdDTWhw/HBh9gNFJcnsZhHreqd0jpt3L7a&#10;aseOQAbY7bZ5nmZOKX8804b1JV8tZouEbDDmJ290KpBBtepKvqTkMR2KqMZ7U6cnAZQeY4LV5ixP&#10;VGTUJgzVwFRNALPILMpVYX0iwRyOhqQPREGL7idnPZmx5P7HAZzkTH80JHp07iVwl6C6BGAEpZY8&#10;cDaG25AcnvjbOxrGTiWdniufeyRTJfnOHyC69vd9evX8TTe/AAAA//8DAFBLAwQUAAYACAAAACEA&#10;9GwVCdwAAAAIAQAADwAAAGRycy9kb3ducmV2LnhtbEyPUUvDQBCE3wX/w7GCb/Zia22N2RQRCiKC&#10;mvoDtrltErzbC7lrGv+91yd9HGaY+abYTM6qkYfQeUG4nWWgWGpvOmkQvnbbmzWoEEkMWS+M8MMB&#10;NuXlRUG58Sf55LGKjUolEnJCaGPsc61D3bKjMPM9S/IOfnAUkxwabQY6pXJn9TzL7rWjTtJCSz0/&#10;t1x/V0eH0L1Nrx8221XNuCWR3ry/HFgjXl9NT4+gIk/xLwxn/IQOZWLa+6OYoCzCYrVISYTVEtTZ&#10;zpbp2h5h/rC+A10W+v+B8hcAAP//AwBQSwECLQAUAAYACAAAACEAtoM4kv4AAADhAQAAEwAAAAAA&#10;AAAAAAAAAAAAAAAAW0NvbnRlbnRfVHlwZXNdLnhtbFBLAQItABQABgAIAAAAIQA4/SH/1gAAAJQB&#10;AAALAAAAAAAAAAAAAAAAAC8BAABfcmVscy8ucmVsc1BLAQItABQABgAIAAAAIQAFSu6iDAIAAO4D&#10;AAAOAAAAAAAAAAAAAAAAAC4CAABkcnMvZTJvRG9jLnhtbFBLAQItABQABgAIAAAAIQD0bBUJ3AAA&#10;AAgBAAAPAAAAAAAAAAAAAAAAAGYEAABkcnMvZG93bnJldi54bWxQSwUGAAAAAAQABADzAAAAbwUA&#10;AAAA&#10;" fillcolor="#ffc000" stroked="f">
                      <v:textbox style="mso-fit-shape-to-text:t" inset="0,0,0,0">
                        <w:txbxContent>
                          <w:p w14:paraId="22F72C72" w14:textId="77777777" w:rsidR="009203B6" w:rsidRDefault="000B3AF4" w:rsidP="001B79BA">
                            <w:pPr>
                              <w:tabs>
                                <w:tab w:val="clear" w:pos="567"/>
                                <w:tab w:val="left" w:pos="300"/>
                              </w:tabs>
                              <w:spacing w:line="240" w:lineRule="auto"/>
                              <w:jc w:val="center"/>
                              <w:rPr>
                                <w:b/>
                                <w:sz w:val="14"/>
                              </w:rPr>
                            </w:pPr>
                            <w:r>
                              <w:rPr>
                                <w:b/>
                                <w:bCs/>
                                <w:sz w:val="14"/>
                                <w:szCs w:val="14"/>
                              </w:rPr>
                              <w:t>Pincer</w:t>
                            </w:r>
                          </w:p>
                        </w:txbxContent>
                      </v:textbox>
                    </v:shape>
                  </w:pict>
                </mc:Fallback>
              </mc:AlternateContent>
            </w:r>
            <w:r w:rsidRPr="00FB5D85">
              <w:rPr>
                <w:noProof/>
                <w:lang w:eastAsia="fr-FR"/>
              </w:rPr>
              <w:drawing>
                <wp:inline distT="0" distB="0" distL="0" distR="0" wp14:anchorId="22F72BDE" wp14:editId="5C5FA5CD">
                  <wp:extent cx="2851150" cy="1056214"/>
                  <wp:effectExtent l="0" t="0" r="6350" b="0"/>
                  <wp:docPr id="2099501639"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3760767" name="Picture 34"/>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2865136" cy="1061395"/>
                          </a:xfrm>
                          <a:prstGeom prst="rect">
                            <a:avLst/>
                          </a:prstGeom>
                          <a:ln>
                            <a:noFill/>
                          </a:ln>
                          <a:extLst>
                            <a:ext uri="{53640926-AAD7-44D8-BBD7-CCE9431645EC}">
                              <a14:shadowObscured xmlns:a14="http://schemas.microsoft.com/office/drawing/2010/main"/>
                            </a:ext>
                          </a:extLst>
                        </pic:spPr>
                      </pic:pic>
                    </a:graphicData>
                  </a:graphic>
                </wp:inline>
              </w:drawing>
            </w:r>
          </w:p>
          <w:p w14:paraId="22F72A60" w14:textId="77777777" w:rsidR="00BB23EB" w:rsidRPr="00FB5D85" w:rsidRDefault="00BB23EB" w:rsidP="009258E0">
            <w:pPr>
              <w:spacing w:line="240" w:lineRule="auto"/>
              <w:rPr>
                <w:b/>
                <w:bCs/>
                <w:noProof/>
                <w:sz w:val="20"/>
              </w:rPr>
            </w:pPr>
          </w:p>
        </w:tc>
      </w:tr>
      <w:tr w:rsidR="003E6B20" w14:paraId="22F72A6F" w14:textId="77777777" w:rsidTr="001B79BA">
        <w:trPr>
          <w:cantSplit/>
        </w:trPr>
        <w:tc>
          <w:tcPr>
            <w:tcW w:w="4530" w:type="dxa"/>
            <w:tcBorders>
              <w:top w:val="single" w:sz="4" w:space="0" w:color="auto"/>
            </w:tcBorders>
          </w:tcPr>
          <w:p w14:paraId="22F72A62" w14:textId="77777777" w:rsidR="00BB23EB" w:rsidRPr="00FB5D85" w:rsidRDefault="00BB23EB" w:rsidP="009258E0">
            <w:pPr>
              <w:spacing w:line="240" w:lineRule="auto"/>
              <w:rPr>
                <w:noProof/>
                <w:szCs w:val="22"/>
              </w:rPr>
            </w:pPr>
          </w:p>
          <w:p w14:paraId="22F72A63" w14:textId="77777777" w:rsidR="00BB23EB" w:rsidRPr="00FB5D85" w:rsidRDefault="000B3AF4" w:rsidP="009258E0">
            <w:pPr>
              <w:pStyle w:val="ListParagraph"/>
              <w:spacing w:line="240" w:lineRule="auto"/>
              <w:ind w:left="0"/>
              <w:rPr>
                <w:b/>
                <w:bCs/>
                <w:noProof/>
                <w:szCs w:val="22"/>
                <w:u w:val="single"/>
              </w:rPr>
            </w:pPr>
            <w:r w:rsidRPr="00FB5D85">
              <w:rPr>
                <w:b/>
                <w:bCs/>
                <w:szCs w:val="22"/>
                <w:u w:val="single"/>
              </w:rPr>
              <w:t>Aider</w:t>
            </w:r>
          </w:p>
          <w:p w14:paraId="22F72A64" w14:textId="77777777" w:rsidR="00BB23EB" w:rsidRPr="00FB5D85" w:rsidRDefault="00BB23EB" w:rsidP="009258E0">
            <w:pPr>
              <w:spacing w:line="240" w:lineRule="auto"/>
              <w:rPr>
                <w:noProof/>
                <w:szCs w:val="22"/>
              </w:rPr>
            </w:pPr>
          </w:p>
          <w:p w14:paraId="22F72A65" w14:textId="77777777" w:rsidR="00BB23EB" w:rsidRPr="00FB5D85" w:rsidRDefault="000B3AF4" w:rsidP="009258E0">
            <w:pPr>
              <w:spacing w:line="240" w:lineRule="auto"/>
              <w:rPr>
                <w:noProof/>
                <w:szCs w:val="22"/>
              </w:rPr>
            </w:pPr>
            <w:r w:rsidRPr="00FB5D85">
              <w:t>Mettez le patient sur le flanc.</w:t>
            </w:r>
          </w:p>
          <w:p w14:paraId="22F72A66" w14:textId="77777777" w:rsidR="00BB23EB" w:rsidRPr="00FB5D85" w:rsidRDefault="00BB23EB" w:rsidP="009258E0">
            <w:pPr>
              <w:spacing w:line="240" w:lineRule="auto"/>
              <w:rPr>
                <w:noProof/>
                <w:szCs w:val="22"/>
              </w:rPr>
            </w:pPr>
          </w:p>
          <w:p w14:paraId="22F72A67" w14:textId="77777777" w:rsidR="00BB23EB" w:rsidRPr="00FB5D85" w:rsidRDefault="000B3AF4" w:rsidP="009258E0">
            <w:pPr>
              <w:spacing w:line="240" w:lineRule="auto"/>
              <w:rPr>
                <w:noProof/>
                <w:szCs w:val="22"/>
              </w:rPr>
            </w:pPr>
            <w:r w:rsidRPr="00FB5D85">
              <w:t>Lorsqu’une personne inconsciente se réveille, il est possible qu’elle soit malade (qu’elle vomisse). Si le patient est inconscient, tournez-le sur le flanc afin d’éviter qu’il ne s’étouffe (voir figure 9).</w:t>
            </w:r>
          </w:p>
          <w:p w14:paraId="22F72A68" w14:textId="77777777" w:rsidR="00BB23EB" w:rsidRPr="00FB5D85" w:rsidRDefault="00BB23EB" w:rsidP="009258E0">
            <w:pPr>
              <w:spacing w:line="240" w:lineRule="auto"/>
              <w:rPr>
                <w:noProof/>
                <w:szCs w:val="22"/>
              </w:rPr>
            </w:pPr>
          </w:p>
          <w:p w14:paraId="22F72A69" w14:textId="77777777" w:rsidR="00BB23EB" w:rsidRPr="00FB5D85" w:rsidRDefault="000B3AF4" w:rsidP="009258E0">
            <w:pPr>
              <w:spacing w:line="240" w:lineRule="auto"/>
              <w:rPr>
                <w:noProof/>
                <w:szCs w:val="22"/>
              </w:rPr>
            </w:pPr>
            <w:r w:rsidRPr="00FB5D85">
              <w:t>Appelez les urgences pour obtenir une aide médicale immédiatement après avoir administré l’injection d’</w:t>
            </w:r>
            <w:proofErr w:type="spellStart"/>
            <w:r w:rsidRPr="00FB5D85">
              <w:t>Ogluo</w:t>
            </w:r>
            <w:proofErr w:type="spellEnd"/>
            <w:r w:rsidRPr="00FB5D85">
              <w:t>. Une fois que le patient aura réagi au traitement, donnez-lui une source de sucres rapides, par exemple un jus de fruits ou un soda sucré, afin d’éviter que l’hypoglycémie ne récidive. En l’absence de réponse dans les 15 minutes, une dose supplémentaire d’</w:t>
            </w:r>
            <w:proofErr w:type="spellStart"/>
            <w:r w:rsidRPr="00FB5D85">
              <w:t>Ogluo</w:t>
            </w:r>
            <w:proofErr w:type="spellEnd"/>
            <w:r w:rsidRPr="00FB5D85">
              <w:t xml:space="preserve"> peut être administrée à l’aide d’un nouveau dispositif en attendant l’arrivée des secours.</w:t>
            </w:r>
          </w:p>
          <w:p w14:paraId="22F72A6A" w14:textId="77777777" w:rsidR="00BB23EB" w:rsidRPr="00FB5D85" w:rsidRDefault="00BB23EB" w:rsidP="009258E0">
            <w:pPr>
              <w:spacing w:line="240" w:lineRule="auto"/>
              <w:rPr>
                <w:noProof/>
                <w:szCs w:val="22"/>
              </w:rPr>
            </w:pPr>
          </w:p>
          <w:p w14:paraId="22F72A6B" w14:textId="77777777" w:rsidR="00BB23EB" w:rsidRPr="00FB5D85" w:rsidRDefault="00BB23EB" w:rsidP="009258E0">
            <w:pPr>
              <w:spacing w:line="240" w:lineRule="auto"/>
              <w:rPr>
                <w:noProof/>
                <w:szCs w:val="22"/>
              </w:rPr>
            </w:pPr>
          </w:p>
        </w:tc>
        <w:tc>
          <w:tcPr>
            <w:tcW w:w="4531" w:type="dxa"/>
            <w:tcBorders>
              <w:top w:val="single" w:sz="4" w:space="0" w:color="auto"/>
            </w:tcBorders>
          </w:tcPr>
          <w:p w14:paraId="22F72A6C" w14:textId="77777777" w:rsidR="00BB23EB" w:rsidRPr="00FB5D85" w:rsidRDefault="00BB23EB" w:rsidP="009258E0">
            <w:pPr>
              <w:spacing w:line="240" w:lineRule="auto"/>
              <w:rPr>
                <w:b/>
                <w:bCs/>
                <w:noProof/>
                <w:sz w:val="20"/>
              </w:rPr>
            </w:pPr>
          </w:p>
          <w:p w14:paraId="22F72A6D" w14:textId="77777777" w:rsidR="00AA16B2" w:rsidRPr="00FB5D85" w:rsidRDefault="000B3AF4" w:rsidP="004105AC">
            <w:pPr>
              <w:pStyle w:val="Style13"/>
              <w:spacing w:after="0"/>
            </w:pPr>
            <w:r w:rsidRPr="00FB5D85">
              <w:rPr>
                <w:color w:val="000000" w:themeColor="text1"/>
                <w:szCs w:val="22"/>
                <w:lang w:eastAsia="fr-FR"/>
              </w:rPr>
              <mc:AlternateContent>
                <mc:Choice Requires="wps">
                  <w:drawing>
                    <wp:anchor distT="45720" distB="45720" distL="114300" distR="114300" simplePos="0" relativeHeight="251817984" behindDoc="0" locked="0" layoutInCell="1" allowOverlap="1" wp14:anchorId="22F72BE0" wp14:editId="22F72BE1">
                      <wp:simplePos x="0" y="0"/>
                      <wp:positionH relativeFrom="margin">
                        <wp:posOffset>807717</wp:posOffset>
                      </wp:positionH>
                      <wp:positionV relativeFrom="paragraph">
                        <wp:posOffset>116734</wp:posOffset>
                      </wp:positionV>
                      <wp:extent cx="1296063" cy="1848739"/>
                      <wp:effectExtent l="0" t="0" r="0" b="1905"/>
                      <wp:wrapNone/>
                      <wp:docPr id="2099501689" name="Text Box 20995016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96063" cy="1848739"/>
                              </a:xfrm>
                              <a:prstGeom prst="rect">
                                <a:avLst/>
                              </a:prstGeom>
                              <a:solidFill>
                                <a:srgbClr val="FFFFFF"/>
                              </a:solidFill>
                              <a:ln w="9525">
                                <a:noFill/>
                                <a:miter lim="800000"/>
                                <a:headEnd/>
                                <a:tailEnd/>
                              </a:ln>
                            </wps:spPr>
                            <wps:txbx>
                              <w:txbxContent>
                                <w:p w14:paraId="22F72C73" w14:textId="77777777" w:rsidR="009203B6" w:rsidRDefault="000B3AF4" w:rsidP="001B79BA">
                                  <w:pPr>
                                    <w:tabs>
                                      <w:tab w:val="clear" w:pos="567"/>
                                      <w:tab w:val="left" w:pos="300"/>
                                    </w:tabs>
                                    <w:spacing w:line="240" w:lineRule="auto"/>
                                    <w:rPr>
                                      <w:b/>
                                    </w:rPr>
                                  </w:pPr>
                                  <w:r>
                                    <w:rPr>
                                      <w:b/>
                                      <w:bCs/>
                                      <w:szCs w:val="22"/>
                                    </w:rPr>
                                    <w:t>Faire rouler sur le flanc</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F72BE0" id="Text Box 2099501689" o:spid="_x0000_s1109" type="#_x0000_t202" style="position:absolute;margin-left:63.6pt;margin-top:9.2pt;width:102.05pt;height:145.55pt;z-index:25181798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Q7JsCQIAAO8DAAAOAAAAZHJzL2Uyb0RvYy54bWysU9uO2yAQfa/Uf0C8N3aSbppYcVbbbFNV&#10;2l6kbT8AYxyjYoYOJHb69TvgJNvLW1Ue0AAzZ2bOHNa3Q2fYUaHXYEs+neScKSuh1nZf8m9fd6+W&#10;nPkgbC0MWFXyk/L8dvPyxbp3hZpBC6ZWyAjE+qJ3JW9DcEWWedmqTvgJOGXpsQHsRKAj7rMaRU/o&#10;nclmeb7IesDaIUjlPd3ej498k/CbRsnwuWm8CsyUnGoLace0V3HPNmtR7FG4VstzGeIfquiEtpT0&#10;CnUvgmAH1H9BdVoieGjCREKXQdNoqVIP1M00/6Obx1Y4lXohcry70uT/H6z8dHx0X5CF4S0MNMDU&#10;hHcPIL97ZmHbCrtXd4jQt0rUlHgaKct654tzaKTaFz6CVP1HqGnI4hAgAQ0NdpEV6pMROg3gdCVd&#10;DYHJmHK2WuSLOWeS3qbL18s381XKIYpLuEMf3ivoWDRKjjTVBC+ODz7EckRxcYnZPBhd77Qx6YD7&#10;amuQHQUpYJfWGf03N2NZX/LVzewmIVuI8UkcnQ6kUKO7ki/zuEbNRDre2Tq5BKHNaFMlxp75iZSM&#10;5IShGpiuCWAegyNfFdQnYgxhVCT9IDJawJ+c9aTGkvsfB4GKM/PBEutRuhcDL0Z1MYSVFFrywNlo&#10;bkOSeOrf3dE0djrx9Jz5XCOpKtF3/gFRtr+ek9fzP908AQAA//8DAFBLAwQUAAYACAAAACEA6+Cn&#10;r98AAAAKAQAADwAAAGRycy9kb3ducmV2LnhtbEyPzU7DMBCE70i8g7VI3KjzAzQNcaqCBOJYSiv1&#10;6MYmjrDXIXbT0KdnOcFtRvtpdqZaTs6yUQ+h8yggnSXANDZeddgK2L4/3xTAQpSopPWoBXzrAMv6&#10;8qKSpfInfNPjJraMQjCUUoCJsS85D43RToaZ7zXS7cMPTkayQ8vVIE8U7izPkuSeO9khfTCy109G&#10;N5+boxOweB13xj7uvcLCpKv9y/lrvT0LcX01rR6ART3FPxh+61N1qKnTwR9RBWbJZ/OMUBLFLTAC&#10;8jzNgR1IJIs74HXF/0+ofwAAAP//AwBQSwECLQAUAAYACAAAACEAtoM4kv4AAADhAQAAEwAAAAAA&#10;AAAAAAAAAAAAAAAAW0NvbnRlbnRfVHlwZXNdLnhtbFBLAQItABQABgAIAAAAIQA4/SH/1gAAAJQB&#10;AAALAAAAAAAAAAAAAAAAAC8BAABfcmVscy8ucmVsc1BLAQItABQABgAIAAAAIQAbQ7JsCQIAAO8D&#10;AAAOAAAAAAAAAAAAAAAAAC4CAABkcnMvZTJvRG9jLnhtbFBLAQItABQABgAIAAAAIQDr4Kev3wAA&#10;AAoBAAAPAAAAAAAAAAAAAAAAAGMEAABkcnMvZG93bnJldi54bWxQSwUGAAAAAAQABADzAAAAbwUA&#10;AAAA&#10;" stroked="f">
                      <v:textbox style="mso-fit-shape-to-text:t" inset="0,0,0,0">
                        <w:txbxContent>
                          <w:p w14:paraId="22F72C73" w14:textId="77777777" w:rsidR="009203B6" w:rsidRDefault="000B3AF4" w:rsidP="001B79BA">
                            <w:pPr>
                              <w:tabs>
                                <w:tab w:val="clear" w:pos="567"/>
                                <w:tab w:val="left" w:pos="300"/>
                              </w:tabs>
                              <w:spacing w:line="240" w:lineRule="auto"/>
                              <w:rPr>
                                <w:b/>
                              </w:rPr>
                            </w:pPr>
                            <w:r>
                              <w:rPr>
                                <w:b/>
                                <w:bCs/>
                                <w:szCs w:val="22"/>
                              </w:rPr>
                              <w:t>Faire rouler sur le flanc</w:t>
                            </w:r>
                          </w:p>
                        </w:txbxContent>
                      </v:textbox>
                      <w10:wrap anchorx="margin"/>
                    </v:shape>
                  </w:pict>
                </mc:Fallback>
              </mc:AlternateContent>
            </w:r>
            <w:r w:rsidRPr="00FB5D85">
              <w:t>Figure 9</w:t>
            </w:r>
          </w:p>
          <w:p w14:paraId="22F72A6E" w14:textId="77777777" w:rsidR="00BB23EB" w:rsidRPr="00FB5D85" w:rsidRDefault="000B3AF4" w:rsidP="00AA16B2">
            <w:pPr>
              <w:spacing w:line="240" w:lineRule="auto"/>
              <w:rPr>
                <w:b/>
                <w:bCs/>
                <w:noProof/>
                <w:sz w:val="20"/>
              </w:rPr>
            </w:pPr>
            <w:r w:rsidRPr="00FB5D85">
              <w:rPr>
                <w:noProof/>
                <w:lang w:eastAsia="fr-FR"/>
              </w:rPr>
              <w:drawing>
                <wp:inline distT="0" distB="0" distL="0" distR="0" wp14:anchorId="22F72BE2" wp14:editId="3D03F876">
                  <wp:extent cx="2448560" cy="708359"/>
                  <wp:effectExtent l="0" t="0" r="0" b="0"/>
                  <wp:docPr id="2099501640"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3127861" name="Picture 35"/>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2456919" cy="710777"/>
                          </a:xfrm>
                          <a:prstGeom prst="rect">
                            <a:avLst/>
                          </a:prstGeom>
                          <a:ln>
                            <a:noFill/>
                          </a:ln>
                          <a:extLst>
                            <a:ext uri="{53640926-AAD7-44D8-BBD7-CCE9431645EC}">
                              <a14:shadowObscured xmlns:a14="http://schemas.microsoft.com/office/drawing/2010/main"/>
                            </a:ext>
                          </a:extLst>
                        </pic:spPr>
                      </pic:pic>
                    </a:graphicData>
                  </a:graphic>
                </wp:inline>
              </w:drawing>
            </w:r>
          </w:p>
        </w:tc>
      </w:tr>
    </w:tbl>
    <w:p w14:paraId="22F72A70" w14:textId="77777777" w:rsidR="00BB23EB" w:rsidRPr="00FB5D85" w:rsidRDefault="00BB23EB" w:rsidP="00BB23EB">
      <w:pPr>
        <w:pBdr>
          <w:top w:val="single" w:sz="4" w:space="1" w:color="auto"/>
        </w:pBdr>
        <w:spacing w:line="240" w:lineRule="auto"/>
        <w:rPr>
          <w:noProof/>
          <w:szCs w:val="22"/>
        </w:rPr>
      </w:pPr>
    </w:p>
    <w:p w14:paraId="22F72A71" w14:textId="77777777" w:rsidR="00BB23EB" w:rsidRPr="00FB5D85" w:rsidRDefault="000B3AF4" w:rsidP="00BB23EB">
      <w:pPr>
        <w:keepNext/>
        <w:numPr>
          <w:ilvl w:val="12"/>
          <w:numId w:val="0"/>
        </w:numPr>
        <w:tabs>
          <w:tab w:val="clear" w:pos="567"/>
        </w:tabs>
        <w:spacing w:line="240" w:lineRule="auto"/>
        <w:ind w:right="-2"/>
        <w:rPr>
          <w:b/>
          <w:bCs/>
          <w:noProof/>
          <w:szCs w:val="22"/>
        </w:rPr>
      </w:pPr>
      <w:r w:rsidRPr="00FB5D85">
        <w:rPr>
          <w:b/>
          <w:bCs/>
          <w:szCs w:val="22"/>
        </w:rPr>
        <w:t>Quelle quantité utiliser</w:t>
      </w:r>
    </w:p>
    <w:p w14:paraId="22F72A72" w14:textId="77777777" w:rsidR="00BB23EB" w:rsidRPr="00FB5D85" w:rsidRDefault="000B3AF4" w:rsidP="00BB23EB">
      <w:pPr>
        <w:numPr>
          <w:ilvl w:val="12"/>
          <w:numId w:val="0"/>
        </w:numPr>
        <w:tabs>
          <w:tab w:val="clear" w:pos="567"/>
        </w:tabs>
        <w:spacing w:line="240" w:lineRule="auto"/>
        <w:ind w:right="-2"/>
        <w:rPr>
          <w:noProof/>
          <w:szCs w:val="22"/>
        </w:rPr>
      </w:pPr>
      <w:r w:rsidRPr="00FB5D85">
        <w:t>Chaque dispositif contient 0,5 mg ou 1 mg de substance active, dans une dose de médicament précalculée. La dose adéquate de médicament vous sera prescrite pour votre utilisation personnelle.</w:t>
      </w:r>
    </w:p>
    <w:p w14:paraId="22F72A73" w14:textId="77777777" w:rsidR="00BB23EB" w:rsidRPr="00FB5D85" w:rsidRDefault="00BB23EB" w:rsidP="00BB23EB">
      <w:pPr>
        <w:numPr>
          <w:ilvl w:val="12"/>
          <w:numId w:val="0"/>
        </w:numPr>
        <w:tabs>
          <w:tab w:val="clear" w:pos="567"/>
        </w:tabs>
        <w:spacing w:line="240" w:lineRule="auto"/>
        <w:ind w:right="-2"/>
        <w:rPr>
          <w:noProof/>
          <w:szCs w:val="22"/>
        </w:rPr>
      </w:pPr>
    </w:p>
    <w:p w14:paraId="22F72A74" w14:textId="77777777" w:rsidR="00BB23EB" w:rsidRPr="00FB5D85" w:rsidRDefault="000B3AF4" w:rsidP="00BB23EB">
      <w:pPr>
        <w:numPr>
          <w:ilvl w:val="12"/>
          <w:numId w:val="0"/>
        </w:numPr>
        <w:tabs>
          <w:tab w:val="clear" w:pos="567"/>
        </w:tabs>
        <w:spacing w:line="240" w:lineRule="auto"/>
        <w:ind w:right="-2"/>
        <w:rPr>
          <w:noProof/>
          <w:szCs w:val="22"/>
        </w:rPr>
      </w:pPr>
      <w:r w:rsidRPr="00FB5D85">
        <w:t>Les doses recommandées pour les adultes, les adolescents et les enfants sont indiquées dans le tableau ci-dessous. Pour les enfants de moins de 6 ans, la dose recommandée dépend du poids.</w:t>
      </w:r>
    </w:p>
    <w:p w14:paraId="22F72A75" w14:textId="77777777" w:rsidR="00BB23EB" w:rsidRPr="00FB5D85" w:rsidRDefault="00BB23EB" w:rsidP="00BB23EB">
      <w:pPr>
        <w:numPr>
          <w:ilvl w:val="12"/>
          <w:numId w:val="0"/>
        </w:numPr>
        <w:tabs>
          <w:tab w:val="clear" w:pos="567"/>
        </w:tabs>
        <w:spacing w:line="240" w:lineRule="auto"/>
        <w:ind w:right="-2"/>
        <w:rPr>
          <w:noProof/>
          <w:szCs w:val="22"/>
        </w:rPr>
      </w:pPr>
    </w:p>
    <w:tbl>
      <w:tblPr>
        <w:tblStyle w:val="TableGrid"/>
        <w:tblW w:w="0" w:type="auto"/>
        <w:tblLook w:val="04A0" w:firstRow="1" w:lastRow="0" w:firstColumn="1" w:lastColumn="0" w:noHBand="0" w:noVBand="1"/>
      </w:tblPr>
      <w:tblGrid>
        <w:gridCol w:w="2547"/>
        <w:gridCol w:w="3827"/>
        <w:gridCol w:w="2687"/>
      </w:tblGrid>
      <w:tr w:rsidR="003E6B20" w14:paraId="22F72A79" w14:textId="77777777" w:rsidTr="001B79BA">
        <w:tc>
          <w:tcPr>
            <w:tcW w:w="2547" w:type="dxa"/>
            <w:vAlign w:val="center"/>
          </w:tcPr>
          <w:p w14:paraId="22F72A76" w14:textId="77777777" w:rsidR="00BB23EB" w:rsidRPr="00FB5D85" w:rsidRDefault="000B3AF4" w:rsidP="009258E0">
            <w:pPr>
              <w:keepNext/>
              <w:numPr>
                <w:ilvl w:val="12"/>
                <w:numId w:val="0"/>
              </w:numPr>
              <w:tabs>
                <w:tab w:val="clear" w:pos="567"/>
              </w:tabs>
              <w:spacing w:line="240" w:lineRule="auto"/>
              <w:ind w:right="-2"/>
              <w:jc w:val="center"/>
              <w:rPr>
                <w:b/>
                <w:bCs/>
                <w:noProof/>
                <w:szCs w:val="22"/>
              </w:rPr>
            </w:pPr>
            <w:r w:rsidRPr="00FB5D85">
              <w:rPr>
                <w:b/>
                <w:bCs/>
                <w:szCs w:val="22"/>
              </w:rPr>
              <w:t>Âge</w:t>
            </w:r>
          </w:p>
        </w:tc>
        <w:tc>
          <w:tcPr>
            <w:tcW w:w="3827" w:type="dxa"/>
            <w:vAlign w:val="center"/>
          </w:tcPr>
          <w:p w14:paraId="22F72A77" w14:textId="77777777" w:rsidR="00BB23EB" w:rsidRPr="00FB5D85" w:rsidRDefault="000B3AF4" w:rsidP="009258E0">
            <w:pPr>
              <w:keepNext/>
              <w:numPr>
                <w:ilvl w:val="12"/>
                <w:numId w:val="0"/>
              </w:numPr>
              <w:tabs>
                <w:tab w:val="clear" w:pos="567"/>
              </w:tabs>
              <w:spacing w:line="240" w:lineRule="auto"/>
              <w:ind w:right="-2"/>
              <w:jc w:val="center"/>
              <w:rPr>
                <w:b/>
                <w:bCs/>
                <w:noProof/>
                <w:szCs w:val="22"/>
              </w:rPr>
            </w:pPr>
            <w:r w:rsidRPr="00FB5D85">
              <w:rPr>
                <w:b/>
                <w:bCs/>
                <w:szCs w:val="22"/>
              </w:rPr>
              <w:t>Poids</w:t>
            </w:r>
          </w:p>
        </w:tc>
        <w:tc>
          <w:tcPr>
            <w:tcW w:w="2687" w:type="dxa"/>
            <w:vAlign w:val="center"/>
          </w:tcPr>
          <w:p w14:paraId="22F72A78" w14:textId="77777777" w:rsidR="00BB23EB" w:rsidRPr="00FB5D85" w:rsidRDefault="000B3AF4" w:rsidP="009258E0">
            <w:pPr>
              <w:keepNext/>
              <w:numPr>
                <w:ilvl w:val="12"/>
                <w:numId w:val="0"/>
              </w:numPr>
              <w:tabs>
                <w:tab w:val="clear" w:pos="567"/>
              </w:tabs>
              <w:spacing w:line="240" w:lineRule="auto"/>
              <w:ind w:right="-2"/>
              <w:jc w:val="center"/>
              <w:rPr>
                <w:b/>
                <w:bCs/>
                <w:noProof/>
                <w:szCs w:val="22"/>
              </w:rPr>
            </w:pPr>
            <w:r w:rsidRPr="00FB5D85">
              <w:rPr>
                <w:b/>
                <w:bCs/>
                <w:szCs w:val="22"/>
              </w:rPr>
              <w:t>Dose recommandée d’</w:t>
            </w:r>
            <w:proofErr w:type="spellStart"/>
            <w:r w:rsidRPr="00FB5D85">
              <w:rPr>
                <w:b/>
                <w:bCs/>
                <w:szCs w:val="22"/>
              </w:rPr>
              <w:t>Ogluo</w:t>
            </w:r>
            <w:proofErr w:type="spellEnd"/>
            <w:r w:rsidRPr="00FB5D85">
              <w:rPr>
                <w:b/>
                <w:bCs/>
                <w:szCs w:val="22"/>
              </w:rPr>
              <w:t xml:space="preserve"> </w:t>
            </w:r>
          </w:p>
        </w:tc>
      </w:tr>
      <w:tr w:rsidR="003E6B20" w14:paraId="22F72A7D" w14:textId="77777777" w:rsidTr="001B79BA">
        <w:trPr>
          <w:trHeight w:val="624"/>
        </w:trPr>
        <w:tc>
          <w:tcPr>
            <w:tcW w:w="2547" w:type="dxa"/>
            <w:vAlign w:val="center"/>
          </w:tcPr>
          <w:p w14:paraId="22F72A7A" w14:textId="77777777" w:rsidR="00BB23EB" w:rsidRPr="00FB5D85" w:rsidRDefault="000B3AF4" w:rsidP="009258E0">
            <w:pPr>
              <w:keepNext/>
              <w:numPr>
                <w:ilvl w:val="12"/>
                <w:numId w:val="0"/>
              </w:numPr>
              <w:tabs>
                <w:tab w:val="clear" w:pos="567"/>
              </w:tabs>
              <w:spacing w:line="240" w:lineRule="auto"/>
              <w:ind w:right="-2"/>
              <w:rPr>
                <w:noProof/>
                <w:szCs w:val="22"/>
              </w:rPr>
            </w:pPr>
            <w:r w:rsidRPr="00FB5D85">
              <w:t>Enfants âgés de 2 à moins de 6 ans</w:t>
            </w:r>
          </w:p>
        </w:tc>
        <w:tc>
          <w:tcPr>
            <w:tcW w:w="3827" w:type="dxa"/>
            <w:vAlign w:val="center"/>
          </w:tcPr>
          <w:p w14:paraId="22F72A7B" w14:textId="77777777" w:rsidR="00BB23EB" w:rsidRPr="00FB5D85" w:rsidRDefault="000B3AF4" w:rsidP="009258E0">
            <w:pPr>
              <w:keepNext/>
              <w:numPr>
                <w:ilvl w:val="12"/>
                <w:numId w:val="0"/>
              </w:numPr>
              <w:tabs>
                <w:tab w:val="clear" w:pos="567"/>
              </w:tabs>
              <w:spacing w:line="240" w:lineRule="auto"/>
              <w:ind w:right="-2"/>
              <w:rPr>
                <w:noProof/>
                <w:szCs w:val="22"/>
              </w:rPr>
            </w:pPr>
            <w:r w:rsidRPr="00FB5D85">
              <w:t>Moins de 25 kg</w:t>
            </w:r>
          </w:p>
        </w:tc>
        <w:tc>
          <w:tcPr>
            <w:tcW w:w="2687" w:type="dxa"/>
            <w:vAlign w:val="center"/>
          </w:tcPr>
          <w:p w14:paraId="22F72A7C" w14:textId="77777777" w:rsidR="00BB23EB" w:rsidRPr="00FB5D85" w:rsidRDefault="000B3AF4" w:rsidP="009258E0">
            <w:pPr>
              <w:keepNext/>
              <w:numPr>
                <w:ilvl w:val="12"/>
                <w:numId w:val="0"/>
              </w:numPr>
              <w:tabs>
                <w:tab w:val="clear" w:pos="567"/>
              </w:tabs>
              <w:spacing w:line="240" w:lineRule="auto"/>
              <w:ind w:right="-2"/>
              <w:rPr>
                <w:noProof/>
                <w:szCs w:val="22"/>
              </w:rPr>
            </w:pPr>
            <w:r w:rsidRPr="00FB5D85">
              <w:t>0,5 mg</w:t>
            </w:r>
          </w:p>
        </w:tc>
      </w:tr>
      <w:tr w:rsidR="003E6B20" w14:paraId="22F72A81" w14:textId="77777777" w:rsidTr="001B79BA">
        <w:trPr>
          <w:trHeight w:val="624"/>
        </w:trPr>
        <w:tc>
          <w:tcPr>
            <w:tcW w:w="2547" w:type="dxa"/>
            <w:vAlign w:val="center"/>
          </w:tcPr>
          <w:p w14:paraId="22F72A7E" w14:textId="77777777" w:rsidR="00BB23EB" w:rsidRPr="00FB5D85" w:rsidRDefault="000B3AF4" w:rsidP="009258E0">
            <w:pPr>
              <w:keepNext/>
              <w:numPr>
                <w:ilvl w:val="12"/>
                <w:numId w:val="0"/>
              </w:numPr>
              <w:tabs>
                <w:tab w:val="clear" w:pos="567"/>
              </w:tabs>
              <w:spacing w:line="240" w:lineRule="auto"/>
              <w:ind w:right="-2"/>
              <w:rPr>
                <w:noProof/>
                <w:szCs w:val="22"/>
              </w:rPr>
            </w:pPr>
            <w:r w:rsidRPr="00FB5D85">
              <w:t>Enfants âgés de 2 à moins de 6 ans</w:t>
            </w:r>
          </w:p>
        </w:tc>
        <w:tc>
          <w:tcPr>
            <w:tcW w:w="3827" w:type="dxa"/>
            <w:vAlign w:val="center"/>
          </w:tcPr>
          <w:p w14:paraId="22F72A7F" w14:textId="77777777" w:rsidR="00BB23EB" w:rsidRPr="00FB5D85" w:rsidRDefault="000B3AF4" w:rsidP="009258E0">
            <w:pPr>
              <w:keepNext/>
              <w:numPr>
                <w:ilvl w:val="12"/>
                <w:numId w:val="0"/>
              </w:numPr>
              <w:tabs>
                <w:tab w:val="clear" w:pos="567"/>
              </w:tabs>
              <w:spacing w:line="240" w:lineRule="auto"/>
              <w:ind w:right="-2"/>
              <w:rPr>
                <w:noProof/>
                <w:szCs w:val="22"/>
              </w:rPr>
            </w:pPr>
            <w:r w:rsidRPr="00FB5D85">
              <w:t xml:space="preserve">25 kg ou plus </w:t>
            </w:r>
          </w:p>
        </w:tc>
        <w:tc>
          <w:tcPr>
            <w:tcW w:w="2687" w:type="dxa"/>
            <w:vAlign w:val="center"/>
          </w:tcPr>
          <w:p w14:paraId="22F72A80" w14:textId="77777777" w:rsidR="00BB23EB" w:rsidRPr="00FB5D85" w:rsidRDefault="000B3AF4" w:rsidP="009258E0">
            <w:pPr>
              <w:keepNext/>
              <w:numPr>
                <w:ilvl w:val="12"/>
                <w:numId w:val="0"/>
              </w:numPr>
              <w:tabs>
                <w:tab w:val="clear" w:pos="567"/>
              </w:tabs>
              <w:spacing w:line="240" w:lineRule="auto"/>
              <w:ind w:right="-2"/>
              <w:rPr>
                <w:noProof/>
                <w:szCs w:val="22"/>
              </w:rPr>
            </w:pPr>
            <w:r w:rsidRPr="00FB5D85">
              <w:t>1 mg</w:t>
            </w:r>
          </w:p>
        </w:tc>
      </w:tr>
      <w:tr w:rsidR="003E6B20" w14:paraId="22F72A86" w14:textId="77777777" w:rsidTr="001B79BA">
        <w:trPr>
          <w:trHeight w:val="624"/>
        </w:trPr>
        <w:tc>
          <w:tcPr>
            <w:tcW w:w="2547" w:type="dxa"/>
            <w:vAlign w:val="center"/>
          </w:tcPr>
          <w:p w14:paraId="22F72A82" w14:textId="77777777" w:rsidR="00BB23EB" w:rsidRPr="00FB5D85" w:rsidRDefault="000B3AF4" w:rsidP="009258E0">
            <w:pPr>
              <w:numPr>
                <w:ilvl w:val="12"/>
                <w:numId w:val="0"/>
              </w:numPr>
              <w:tabs>
                <w:tab w:val="clear" w:pos="567"/>
              </w:tabs>
              <w:spacing w:line="240" w:lineRule="auto"/>
              <w:ind w:right="-2"/>
              <w:rPr>
                <w:noProof/>
                <w:szCs w:val="22"/>
              </w:rPr>
            </w:pPr>
            <w:r w:rsidRPr="00FB5D85">
              <w:t>Adultes et adolescents,</w:t>
            </w:r>
          </w:p>
          <w:p w14:paraId="22F72A83" w14:textId="77777777" w:rsidR="00BB23EB" w:rsidRPr="00FB5D85" w:rsidRDefault="000B3AF4" w:rsidP="009258E0">
            <w:pPr>
              <w:numPr>
                <w:ilvl w:val="12"/>
                <w:numId w:val="0"/>
              </w:numPr>
              <w:tabs>
                <w:tab w:val="clear" w:pos="567"/>
              </w:tabs>
              <w:spacing w:line="240" w:lineRule="auto"/>
              <w:ind w:right="-2"/>
              <w:rPr>
                <w:noProof/>
                <w:szCs w:val="22"/>
              </w:rPr>
            </w:pPr>
            <w:r w:rsidRPr="00FB5D85">
              <w:t>6 ans et plus</w:t>
            </w:r>
          </w:p>
        </w:tc>
        <w:tc>
          <w:tcPr>
            <w:tcW w:w="3827" w:type="dxa"/>
            <w:vAlign w:val="center"/>
          </w:tcPr>
          <w:p w14:paraId="22F72A84" w14:textId="77777777" w:rsidR="00BB23EB" w:rsidRPr="00FB5D85" w:rsidRDefault="000B3AF4" w:rsidP="009258E0">
            <w:pPr>
              <w:numPr>
                <w:ilvl w:val="12"/>
                <w:numId w:val="0"/>
              </w:numPr>
              <w:tabs>
                <w:tab w:val="clear" w:pos="567"/>
              </w:tabs>
              <w:spacing w:line="240" w:lineRule="auto"/>
              <w:ind w:right="-2"/>
              <w:rPr>
                <w:noProof/>
                <w:szCs w:val="22"/>
              </w:rPr>
            </w:pPr>
            <w:r w:rsidRPr="00FB5D85">
              <w:t>Sans objet</w:t>
            </w:r>
          </w:p>
        </w:tc>
        <w:tc>
          <w:tcPr>
            <w:tcW w:w="2687" w:type="dxa"/>
            <w:vAlign w:val="center"/>
          </w:tcPr>
          <w:p w14:paraId="22F72A85" w14:textId="77777777" w:rsidR="00BB23EB" w:rsidRPr="00FB5D85" w:rsidRDefault="000B3AF4" w:rsidP="009258E0">
            <w:pPr>
              <w:numPr>
                <w:ilvl w:val="12"/>
                <w:numId w:val="0"/>
              </w:numPr>
              <w:tabs>
                <w:tab w:val="clear" w:pos="567"/>
              </w:tabs>
              <w:spacing w:line="240" w:lineRule="auto"/>
              <w:ind w:right="-2"/>
              <w:rPr>
                <w:noProof/>
                <w:szCs w:val="22"/>
              </w:rPr>
            </w:pPr>
            <w:r w:rsidRPr="00FB5D85">
              <w:t>1 mg</w:t>
            </w:r>
          </w:p>
        </w:tc>
      </w:tr>
    </w:tbl>
    <w:p w14:paraId="22F72A87" w14:textId="77777777" w:rsidR="00BB23EB" w:rsidRPr="00FB5D85" w:rsidRDefault="00BB23EB" w:rsidP="00BB23EB">
      <w:pPr>
        <w:numPr>
          <w:ilvl w:val="12"/>
          <w:numId w:val="0"/>
        </w:numPr>
        <w:tabs>
          <w:tab w:val="clear" w:pos="567"/>
        </w:tabs>
        <w:spacing w:line="240" w:lineRule="auto"/>
        <w:ind w:right="-2"/>
        <w:rPr>
          <w:noProof/>
          <w:szCs w:val="22"/>
        </w:rPr>
      </w:pPr>
    </w:p>
    <w:p w14:paraId="22F72A88" w14:textId="77777777" w:rsidR="00BB23EB" w:rsidRPr="00FB5D85" w:rsidRDefault="000B3AF4" w:rsidP="00BB23EB">
      <w:pPr>
        <w:numPr>
          <w:ilvl w:val="12"/>
          <w:numId w:val="0"/>
        </w:numPr>
        <w:tabs>
          <w:tab w:val="clear" w:pos="567"/>
        </w:tabs>
        <w:spacing w:line="240" w:lineRule="auto"/>
        <w:ind w:right="-2"/>
        <w:rPr>
          <w:noProof/>
          <w:szCs w:val="22"/>
          <w:highlight w:val="yellow"/>
        </w:rPr>
      </w:pPr>
      <w:r w:rsidRPr="00FB5D85">
        <w:t>Après avoir utilisé ce médicament, mangez aussi rapidement que possible pour éviter une rechute d’hypoglycémie. Consommez une source de sucres rapides, par exemple un jus de fruit ou un soda sucré.</w:t>
      </w:r>
    </w:p>
    <w:p w14:paraId="22F72A89" w14:textId="77777777" w:rsidR="00BB23EB" w:rsidRPr="00FB5D85" w:rsidRDefault="00BB23EB" w:rsidP="00BB23EB">
      <w:pPr>
        <w:numPr>
          <w:ilvl w:val="12"/>
          <w:numId w:val="0"/>
        </w:numPr>
        <w:tabs>
          <w:tab w:val="clear" w:pos="567"/>
        </w:tabs>
        <w:spacing w:line="240" w:lineRule="auto"/>
        <w:ind w:right="-2"/>
        <w:rPr>
          <w:noProof/>
          <w:szCs w:val="22"/>
          <w:highlight w:val="yellow"/>
        </w:rPr>
      </w:pPr>
    </w:p>
    <w:p w14:paraId="22F72A8A" w14:textId="77777777" w:rsidR="00BB23EB" w:rsidRPr="00FB5D85" w:rsidRDefault="000B3AF4" w:rsidP="00BB23EB">
      <w:pPr>
        <w:keepNext/>
        <w:rPr>
          <w:b/>
          <w:bCs/>
          <w:noProof/>
        </w:rPr>
      </w:pPr>
      <w:r w:rsidRPr="00FB5D85">
        <w:rPr>
          <w:b/>
          <w:bCs/>
        </w:rPr>
        <w:lastRenderedPageBreak/>
        <w:t>Si vous avez utilisé plus d’</w:t>
      </w:r>
      <w:proofErr w:type="spellStart"/>
      <w:r w:rsidRPr="00FB5D85">
        <w:rPr>
          <w:b/>
          <w:bCs/>
        </w:rPr>
        <w:t>Ogluo</w:t>
      </w:r>
      <w:proofErr w:type="spellEnd"/>
      <w:r w:rsidRPr="00FB5D85">
        <w:rPr>
          <w:b/>
          <w:bCs/>
        </w:rPr>
        <w:t xml:space="preserve"> que vous n’auriez dû</w:t>
      </w:r>
    </w:p>
    <w:p w14:paraId="22F72A8B" w14:textId="77777777" w:rsidR="00BB23EB" w:rsidRPr="00FB5D85" w:rsidRDefault="000B3AF4" w:rsidP="00BB23EB">
      <w:pPr>
        <w:rPr>
          <w:noProof/>
        </w:rPr>
      </w:pPr>
      <w:r w:rsidRPr="00FB5D85">
        <w:t>Une dose excessive peut vous donner la nausée ou vous rendre malade (vous faire vomir). En général, aucun traitement particulier n’est nécessaire.</w:t>
      </w:r>
    </w:p>
    <w:p w14:paraId="22F72A8C" w14:textId="77777777" w:rsidR="00BB23EB" w:rsidRPr="00FB5D85" w:rsidRDefault="00BB23EB" w:rsidP="00BB23EB">
      <w:pPr>
        <w:rPr>
          <w:noProof/>
        </w:rPr>
      </w:pPr>
    </w:p>
    <w:p w14:paraId="22F72A8D" w14:textId="77777777" w:rsidR="00BB23EB" w:rsidRPr="00FB5D85" w:rsidRDefault="000B3AF4" w:rsidP="00644FB3">
      <w:pPr>
        <w:pStyle w:val="Style10"/>
      </w:pPr>
      <w:r w:rsidRPr="00FB5D85">
        <w:t>Quels sont les effets indésirables éventuels?</w:t>
      </w:r>
    </w:p>
    <w:p w14:paraId="22F72A8E" w14:textId="77777777" w:rsidR="00BB23EB" w:rsidRPr="00FB5D85" w:rsidRDefault="00BB23EB" w:rsidP="00BB23EB">
      <w:pPr>
        <w:keepNext/>
        <w:numPr>
          <w:ilvl w:val="12"/>
          <w:numId w:val="0"/>
        </w:numPr>
        <w:tabs>
          <w:tab w:val="clear" w:pos="567"/>
        </w:tabs>
        <w:spacing w:line="240" w:lineRule="auto"/>
      </w:pPr>
    </w:p>
    <w:p w14:paraId="22F72A8F" w14:textId="77777777" w:rsidR="00BB23EB" w:rsidRPr="00FB5D85" w:rsidRDefault="000B3AF4" w:rsidP="00BB23EB">
      <w:pPr>
        <w:numPr>
          <w:ilvl w:val="12"/>
          <w:numId w:val="0"/>
        </w:numPr>
        <w:tabs>
          <w:tab w:val="clear" w:pos="567"/>
        </w:tabs>
        <w:spacing w:line="240" w:lineRule="auto"/>
        <w:ind w:right="-29"/>
        <w:rPr>
          <w:noProof/>
          <w:szCs w:val="22"/>
        </w:rPr>
      </w:pPr>
      <w:r w:rsidRPr="00FB5D85">
        <w:t>Comme tous les médicaments, ce médicament peut provoquer des effets indésirables, mais ils ne surviennent pas systématiquement chez tout le monde.</w:t>
      </w:r>
    </w:p>
    <w:p w14:paraId="22F72A90" w14:textId="77777777" w:rsidR="00BB23EB" w:rsidRPr="00FB5D85" w:rsidRDefault="00BB23EB" w:rsidP="00BB23EB">
      <w:pPr>
        <w:numPr>
          <w:ilvl w:val="12"/>
          <w:numId w:val="0"/>
        </w:numPr>
        <w:tabs>
          <w:tab w:val="clear" w:pos="567"/>
        </w:tabs>
        <w:spacing w:line="240" w:lineRule="auto"/>
        <w:ind w:right="-29"/>
        <w:rPr>
          <w:noProof/>
          <w:szCs w:val="22"/>
        </w:rPr>
      </w:pPr>
    </w:p>
    <w:p w14:paraId="22F72A91" w14:textId="77777777" w:rsidR="00BB23EB" w:rsidRPr="00FB5D85" w:rsidRDefault="000B3AF4" w:rsidP="00BB23EB">
      <w:pPr>
        <w:numPr>
          <w:ilvl w:val="12"/>
          <w:numId w:val="0"/>
        </w:numPr>
        <w:tabs>
          <w:tab w:val="clear" w:pos="567"/>
        </w:tabs>
        <w:spacing w:line="240" w:lineRule="auto"/>
        <w:ind w:right="-29"/>
        <w:rPr>
          <w:noProof/>
          <w:szCs w:val="22"/>
        </w:rPr>
      </w:pPr>
      <w:r w:rsidRPr="00FB5D85">
        <w:t xml:space="preserve">Contactez immédiatement votre médecin ou un professionnel de santé si vous remarquez un des effets indésirables graves </w:t>
      </w:r>
      <w:proofErr w:type="gramStart"/>
      <w:r w:rsidRPr="00FB5D85">
        <w:t>suivants:</w:t>
      </w:r>
      <w:proofErr w:type="gramEnd"/>
    </w:p>
    <w:p w14:paraId="22F72A92" w14:textId="77777777" w:rsidR="0072477D" w:rsidRPr="00FB5D85" w:rsidRDefault="0072477D" w:rsidP="00BB23EB">
      <w:pPr>
        <w:numPr>
          <w:ilvl w:val="12"/>
          <w:numId w:val="0"/>
        </w:numPr>
        <w:tabs>
          <w:tab w:val="clear" w:pos="567"/>
        </w:tabs>
        <w:spacing w:line="240" w:lineRule="auto"/>
        <w:ind w:right="-29"/>
        <w:rPr>
          <w:i/>
          <w:iCs/>
          <w:noProof/>
          <w:szCs w:val="22"/>
        </w:rPr>
      </w:pPr>
    </w:p>
    <w:p w14:paraId="22F72A93" w14:textId="77777777" w:rsidR="00BB23EB" w:rsidRPr="00FB5D85" w:rsidRDefault="000B3AF4" w:rsidP="00BB23EB">
      <w:pPr>
        <w:numPr>
          <w:ilvl w:val="12"/>
          <w:numId w:val="0"/>
        </w:numPr>
        <w:tabs>
          <w:tab w:val="clear" w:pos="567"/>
        </w:tabs>
        <w:spacing w:line="240" w:lineRule="auto"/>
        <w:ind w:right="-29"/>
        <w:rPr>
          <w:i/>
          <w:iCs/>
          <w:noProof/>
          <w:szCs w:val="22"/>
        </w:rPr>
      </w:pPr>
      <w:r w:rsidRPr="00FB5D85">
        <w:rPr>
          <w:i/>
          <w:iCs/>
          <w:szCs w:val="22"/>
        </w:rPr>
        <w:t>Très rares (pouvant affecter jusqu’à 1 personne sur 10 000)</w:t>
      </w:r>
    </w:p>
    <w:p w14:paraId="22F72A94"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réaction</w:t>
      </w:r>
      <w:proofErr w:type="gramEnd"/>
      <w:r w:rsidRPr="00FB5D85">
        <w:t xml:space="preserve"> </w:t>
      </w:r>
      <w:proofErr w:type="gramStart"/>
      <w:r w:rsidRPr="00FB5D85">
        <w:t>allergique:</w:t>
      </w:r>
      <w:proofErr w:type="gramEnd"/>
      <w:r w:rsidRPr="00FB5D85">
        <w:t xml:space="preserve"> les signes peuvent comprendre respiration sifflante, </w:t>
      </w:r>
      <w:r w:rsidR="009E56B4">
        <w:t>transpiration</w:t>
      </w:r>
      <w:r w:rsidRPr="00FB5D85">
        <w:t xml:space="preserve">, rythme cardiaque rapide, éruption cutanée, gonflement du visage (à savoir, gonflement du visage, des lèvres, de la langue et de la gorge pouvant entraîner des difficultés pour déglutir ou respirer) ou </w:t>
      </w:r>
      <w:r w:rsidR="009E56B4">
        <w:t>perte de connaissance</w:t>
      </w:r>
      <w:r w:rsidRPr="00FB5D85">
        <w:t xml:space="preserve">. Aucune réaction allergique n’a été signalée avec </w:t>
      </w:r>
      <w:proofErr w:type="spellStart"/>
      <w:r w:rsidRPr="00FB5D85">
        <w:t>Ogluo</w:t>
      </w:r>
      <w:proofErr w:type="spellEnd"/>
      <w:r w:rsidRPr="00FB5D85">
        <w:t>, mais elles ont été observées avec d’autres médicaments injectables à base de glucagon. Si vous constatez des symptômes de réaction allergique, contactez immédiatement les urgences.</w:t>
      </w:r>
    </w:p>
    <w:p w14:paraId="22F72A95" w14:textId="77777777" w:rsidR="00BB23EB" w:rsidRPr="00FB5D85" w:rsidRDefault="00BB23EB" w:rsidP="00BB23EB">
      <w:pPr>
        <w:numPr>
          <w:ilvl w:val="12"/>
          <w:numId w:val="0"/>
        </w:numPr>
        <w:tabs>
          <w:tab w:val="clear" w:pos="567"/>
        </w:tabs>
        <w:spacing w:line="240" w:lineRule="auto"/>
        <w:ind w:right="-29"/>
        <w:rPr>
          <w:noProof/>
          <w:szCs w:val="22"/>
        </w:rPr>
      </w:pPr>
    </w:p>
    <w:p w14:paraId="22F72A96" w14:textId="77777777" w:rsidR="000076AF" w:rsidRPr="00FB5D85" w:rsidRDefault="000B3AF4" w:rsidP="00BB23EB">
      <w:pPr>
        <w:numPr>
          <w:ilvl w:val="12"/>
          <w:numId w:val="0"/>
        </w:numPr>
        <w:tabs>
          <w:tab w:val="clear" w:pos="567"/>
        </w:tabs>
        <w:spacing w:line="240" w:lineRule="auto"/>
        <w:ind w:right="-29"/>
        <w:rPr>
          <w:noProof/>
          <w:szCs w:val="22"/>
        </w:rPr>
        <w:sectPr w:rsidR="000076AF" w:rsidRPr="00FB5D85" w:rsidSect="00D12FFF">
          <w:footerReference w:type="first" r:id="rId54"/>
          <w:endnotePr>
            <w:numFmt w:val="decimal"/>
          </w:endnotePr>
          <w:type w:val="continuous"/>
          <w:pgSz w:w="11907" w:h="16840" w:code="9"/>
          <w:pgMar w:top="1134" w:right="1418" w:bottom="1134" w:left="1418" w:header="737" w:footer="737" w:gutter="0"/>
          <w:cols w:space="720"/>
          <w:titlePg/>
          <w:docGrid w:linePitch="299"/>
        </w:sectPr>
      </w:pPr>
      <w:r w:rsidRPr="00FB5D85">
        <w:t xml:space="preserve">Les autres effets indésirables </w:t>
      </w:r>
      <w:proofErr w:type="gramStart"/>
      <w:r w:rsidRPr="00FB5D85">
        <w:t>incluent:</w:t>
      </w:r>
      <w:proofErr w:type="gramEnd"/>
    </w:p>
    <w:p w14:paraId="22F72A97" w14:textId="77777777" w:rsidR="00C3414C" w:rsidRPr="00FB5D85" w:rsidRDefault="00C3414C" w:rsidP="00BB23EB">
      <w:pPr>
        <w:numPr>
          <w:ilvl w:val="12"/>
          <w:numId w:val="0"/>
        </w:numPr>
        <w:tabs>
          <w:tab w:val="clear" w:pos="567"/>
        </w:tabs>
        <w:spacing w:line="240" w:lineRule="auto"/>
        <w:ind w:right="-29"/>
        <w:rPr>
          <w:noProof/>
          <w:szCs w:val="22"/>
          <w:u w:val="single"/>
        </w:rPr>
        <w:sectPr w:rsidR="00C3414C" w:rsidRPr="00FB5D85" w:rsidSect="000076AF">
          <w:endnotePr>
            <w:numFmt w:val="decimal"/>
          </w:endnotePr>
          <w:type w:val="continuous"/>
          <w:pgSz w:w="11907" w:h="16840" w:code="9"/>
          <w:pgMar w:top="1134" w:right="1418" w:bottom="1134" w:left="1418" w:header="737" w:footer="737" w:gutter="0"/>
          <w:cols w:space="720"/>
          <w:titlePg/>
          <w:docGrid w:linePitch="299"/>
        </w:sectPr>
      </w:pPr>
    </w:p>
    <w:p w14:paraId="22F72A98" w14:textId="77777777" w:rsidR="00BB23EB" w:rsidRPr="00FB5D85" w:rsidRDefault="000B3AF4" w:rsidP="00BB23EB">
      <w:pPr>
        <w:tabs>
          <w:tab w:val="clear" w:pos="567"/>
        </w:tabs>
        <w:spacing w:line="240" w:lineRule="auto"/>
        <w:ind w:right="-29"/>
        <w:rPr>
          <w:i/>
          <w:iCs/>
          <w:noProof/>
          <w:szCs w:val="22"/>
        </w:rPr>
      </w:pPr>
      <w:r w:rsidRPr="00FB5D85">
        <w:rPr>
          <w:i/>
          <w:iCs/>
          <w:szCs w:val="22"/>
        </w:rPr>
        <w:t>Très fréquents (pouvant toucher plus d’une personne sur 10)</w:t>
      </w:r>
    </w:p>
    <w:p w14:paraId="22F72A99" w14:textId="77777777" w:rsidR="00BB23EB" w:rsidRPr="00FB5D85" w:rsidRDefault="000B3AF4" w:rsidP="009B23D3">
      <w:pPr>
        <w:numPr>
          <w:ilvl w:val="0"/>
          <w:numId w:val="8"/>
        </w:numPr>
        <w:tabs>
          <w:tab w:val="clear" w:pos="567"/>
        </w:tabs>
        <w:spacing w:line="240" w:lineRule="auto"/>
        <w:ind w:left="1134" w:hanging="567"/>
        <w:contextualSpacing/>
      </w:pPr>
      <w:proofErr w:type="gramStart"/>
      <w:r w:rsidRPr="00FB5D85">
        <w:t>envie</w:t>
      </w:r>
      <w:proofErr w:type="gramEnd"/>
      <w:r w:rsidRPr="00FB5D85">
        <w:t xml:space="preserve"> de vomir (nausée)</w:t>
      </w:r>
    </w:p>
    <w:p w14:paraId="22F72A9A" w14:textId="77777777" w:rsidR="00BB23EB" w:rsidRPr="00FB5D85" w:rsidRDefault="000B3AF4" w:rsidP="009B23D3">
      <w:pPr>
        <w:numPr>
          <w:ilvl w:val="0"/>
          <w:numId w:val="8"/>
        </w:numPr>
        <w:tabs>
          <w:tab w:val="clear" w:pos="567"/>
        </w:tabs>
        <w:spacing w:line="240" w:lineRule="auto"/>
        <w:ind w:left="1134" w:hanging="567"/>
        <w:contextualSpacing/>
      </w:pPr>
      <w:proofErr w:type="gramStart"/>
      <w:r w:rsidRPr="00FB5D85">
        <w:t>vomissements</w:t>
      </w:r>
      <w:proofErr w:type="gramEnd"/>
    </w:p>
    <w:p w14:paraId="22F72A9B" w14:textId="77777777" w:rsidR="00BB23EB" w:rsidRPr="00FB5D85" w:rsidRDefault="00BB23EB" w:rsidP="00BB23EB">
      <w:pPr>
        <w:numPr>
          <w:ilvl w:val="12"/>
          <w:numId w:val="0"/>
        </w:numPr>
        <w:tabs>
          <w:tab w:val="clear" w:pos="567"/>
        </w:tabs>
        <w:spacing w:line="240" w:lineRule="auto"/>
        <w:ind w:right="-29"/>
        <w:rPr>
          <w:noProof/>
          <w:szCs w:val="22"/>
        </w:rPr>
      </w:pPr>
    </w:p>
    <w:p w14:paraId="22F72A9C" w14:textId="77777777" w:rsidR="00BB23EB" w:rsidRPr="00FB5D85" w:rsidRDefault="000B3AF4" w:rsidP="00BB23EB">
      <w:pPr>
        <w:numPr>
          <w:ilvl w:val="12"/>
          <w:numId w:val="0"/>
        </w:numPr>
        <w:tabs>
          <w:tab w:val="clear" w:pos="567"/>
        </w:tabs>
        <w:spacing w:line="240" w:lineRule="auto"/>
        <w:ind w:right="-29"/>
        <w:rPr>
          <w:i/>
          <w:iCs/>
          <w:noProof/>
          <w:szCs w:val="22"/>
        </w:rPr>
      </w:pPr>
      <w:r w:rsidRPr="00FB5D85">
        <w:rPr>
          <w:i/>
          <w:iCs/>
          <w:szCs w:val="22"/>
        </w:rPr>
        <w:t>Fréquents (pouvant toucher jusqu’à 1 personne sur 10)</w:t>
      </w:r>
    </w:p>
    <w:p w14:paraId="22F72A9D"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maux</w:t>
      </w:r>
      <w:proofErr w:type="gramEnd"/>
      <w:r w:rsidRPr="00FB5D85">
        <w:t xml:space="preserve"> de tête</w:t>
      </w:r>
    </w:p>
    <w:p w14:paraId="22F72A9E"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pouls</w:t>
      </w:r>
      <w:proofErr w:type="gramEnd"/>
      <w:r w:rsidRPr="00FB5D85">
        <w:t xml:space="preserve"> rapide (tachycardie)</w:t>
      </w:r>
    </w:p>
    <w:p w14:paraId="22F72A9F"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gêne</w:t>
      </w:r>
      <w:proofErr w:type="gramEnd"/>
      <w:r w:rsidRPr="00FB5D85">
        <w:t xml:space="preserve"> ou réaction au site d’injection</w:t>
      </w:r>
    </w:p>
    <w:p w14:paraId="22F72AA0"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œdème</w:t>
      </w:r>
      <w:proofErr w:type="gramEnd"/>
      <w:r w:rsidRPr="00FB5D85">
        <w:t xml:space="preserve"> (gonflement) au site d’injection</w:t>
      </w:r>
    </w:p>
    <w:p w14:paraId="22F72AA1"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diarrhée</w:t>
      </w:r>
      <w:proofErr w:type="gramEnd"/>
    </w:p>
    <w:p w14:paraId="22F72AA2" w14:textId="77777777" w:rsidR="00BB23EB" w:rsidRPr="00FB5D85" w:rsidRDefault="00BB23EB" w:rsidP="00BB23EB">
      <w:pPr>
        <w:numPr>
          <w:ilvl w:val="12"/>
          <w:numId w:val="0"/>
        </w:numPr>
        <w:tabs>
          <w:tab w:val="clear" w:pos="567"/>
        </w:tabs>
        <w:spacing w:line="240" w:lineRule="auto"/>
        <w:ind w:right="-29"/>
        <w:rPr>
          <w:noProof/>
          <w:szCs w:val="22"/>
        </w:rPr>
      </w:pPr>
    </w:p>
    <w:p w14:paraId="22F72AA3" w14:textId="77777777" w:rsidR="00BB23EB" w:rsidRPr="00FB5D85" w:rsidRDefault="000B3AF4" w:rsidP="00BB23EB">
      <w:pPr>
        <w:numPr>
          <w:ilvl w:val="12"/>
          <w:numId w:val="0"/>
        </w:numPr>
        <w:tabs>
          <w:tab w:val="clear" w:pos="567"/>
        </w:tabs>
        <w:spacing w:line="240" w:lineRule="auto"/>
        <w:ind w:right="-29"/>
        <w:rPr>
          <w:i/>
          <w:iCs/>
          <w:noProof/>
          <w:szCs w:val="22"/>
        </w:rPr>
      </w:pPr>
      <w:r w:rsidRPr="00FB5D85">
        <w:rPr>
          <w:i/>
          <w:iCs/>
          <w:szCs w:val="22"/>
        </w:rPr>
        <w:t>Peu fréquent (pouvant affecter jusqu’à 1 personne sur 100)</w:t>
      </w:r>
    </w:p>
    <w:p w14:paraId="22F72AA4"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douleurs</w:t>
      </w:r>
      <w:proofErr w:type="gramEnd"/>
      <w:r w:rsidRPr="00FB5D85">
        <w:t xml:space="preserve"> abdominales</w:t>
      </w:r>
    </w:p>
    <w:p w14:paraId="22F72AA5"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hématome</w:t>
      </w:r>
      <w:proofErr w:type="gramEnd"/>
      <w:r w:rsidRPr="00FB5D85">
        <w:t xml:space="preserve"> au site d’injection</w:t>
      </w:r>
    </w:p>
    <w:p w14:paraId="22F72AA6"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érythème</w:t>
      </w:r>
      <w:proofErr w:type="gramEnd"/>
      <w:r w:rsidRPr="00FB5D85">
        <w:t xml:space="preserve"> (rougeur) au site d’injection</w:t>
      </w:r>
    </w:p>
    <w:p w14:paraId="22F72AA7" w14:textId="77777777" w:rsidR="00BB23EB" w:rsidRPr="00FB5D85" w:rsidRDefault="00BB23EB" w:rsidP="00BB23EB">
      <w:pPr>
        <w:numPr>
          <w:ilvl w:val="12"/>
          <w:numId w:val="0"/>
        </w:numPr>
        <w:tabs>
          <w:tab w:val="clear" w:pos="567"/>
        </w:tabs>
        <w:spacing w:line="240" w:lineRule="auto"/>
        <w:ind w:right="-29"/>
        <w:rPr>
          <w:noProof/>
          <w:szCs w:val="22"/>
        </w:rPr>
      </w:pPr>
    </w:p>
    <w:p w14:paraId="22F72AA8" w14:textId="77777777" w:rsidR="00C80099" w:rsidRPr="00FB5D85" w:rsidRDefault="000B3AF4" w:rsidP="00C80099">
      <w:pPr>
        <w:rPr>
          <w:noProof/>
        </w:rPr>
      </w:pPr>
      <w:r w:rsidRPr="00FB5D85">
        <w:rPr>
          <w:b/>
          <w:bCs/>
        </w:rPr>
        <w:t>Effets indésirables supplémentaires chez les enfants</w:t>
      </w:r>
    </w:p>
    <w:p w14:paraId="22F72AA9" w14:textId="77777777" w:rsidR="00C80099" w:rsidRPr="00FB5D85" w:rsidRDefault="00C80099" w:rsidP="00C80099">
      <w:pPr>
        <w:numPr>
          <w:ilvl w:val="12"/>
          <w:numId w:val="0"/>
        </w:numPr>
        <w:tabs>
          <w:tab w:val="clear" w:pos="567"/>
        </w:tabs>
        <w:spacing w:line="240" w:lineRule="auto"/>
        <w:ind w:right="-29"/>
        <w:rPr>
          <w:noProof/>
          <w:szCs w:val="22"/>
        </w:rPr>
      </w:pPr>
    </w:p>
    <w:p w14:paraId="22F72AAA" w14:textId="77777777" w:rsidR="00C80099" w:rsidRPr="00FB5D85" w:rsidRDefault="000B3AF4" w:rsidP="00C80099">
      <w:pPr>
        <w:numPr>
          <w:ilvl w:val="12"/>
          <w:numId w:val="0"/>
        </w:numPr>
        <w:tabs>
          <w:tab w:val="clear" w:pos="567"/>
        </w:tabs>
        <w:spacing w:line="240" w:lineRule="auto"/>
        <w:ind w:right="-29"/>
        <w:rPr>
          <w:i/>
          <w:iCs/>
          <w:noProof/>
          <w:szCs w:val="22"/>
        </w:rPr>
      </w:pPr>
      <w:r w:rsidRPr="00FB5D85">
        <w:rPr>
          <w:i/>
          <w:iCs/>
          <w:szCs w:val="22"/>
        </w:rPr>
        <w:t>Fréquents (pouvant toucher jusqu’à 1 personne sur 10)</w:t>
      </w:r>
    </w:p>
    <w:p w14:paraId="22F72AAB" w14:textId="77777777" w:rsidR="00C80099"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hyperglycémie</w:t>
      </w:r>
      <w:proofErr w:type="gramEnd"/>
    </w:p>
    <w:p w14:paraId="22F72AAC" w14:textId="77777777" w:rsidR="00C80099"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douleurs</w:t>
      </w:r>
      <w:proofErr w:type="gramEnd"/>
      <w:r w:rsidRPr="00FB5D85">
        <w:t xml:space="preserve"> abdominales</w:t>
      </w:r>
    </w:p>
    <w:p w14:paraId="22F72AAD" w14:textId="77777777" w:rsidR="00C80099"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urticaire</w:t>
      </w:r>
      <w:proofErr w:type="gramEnd"/>
      <w:r w:rsidRPr="00FB5D85">
        <w:t xml:space="preserve"> (gonflement/rougeur)</w:t>
      </w:r>
    </w:p>
    <w:p w14:paraId="22F72AAE" w14:textId="77777777" w:rsidR="00C80099"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traumatisme</w:t>
      </w:r>
      <w:proofErr w:type="gramEnd"/>
      <w:r w:rsidRPr="00FB5D85">
        <w:t xml:space="preserve"> crânien</w:t>
      </w:r>
    </w:p>
    <w:p w14:paraId="22F72AAF" w14:textId="77777777" w:rsidR="00C80099" w:rsidRPr="00FB5D85" w:rsidRDefault="000B3AF4" w:rsidP="009B23D3">
      <w:pPr>
        <w:numPr>
          <w:ilvl w:val="0"/>
          <w:numId w:val="8"/>
        </w:numPr>
        <w:tabs>
          <w:tab w:val="clear" w:pos="567"/>
        </w:tabs>
        <w:spacing w:line="240" w:lineRule="auto"/>
        <w:ind w:left="1134" w:hanging="567"/>
        <w:contextualSpacing/>
        <w:rPr>
          <w:noProof/>
          <w:szCs w:val="22"/>
        </w:rPr>
      </w:pPr>
      <w:proofErr w:type="gramStart"/>
      <w:r w:rsidRPr="00FB5D85">
        <w:t>vertiges</w:t>
      </w:r>
      <w:proofErr w:type="gramEnd"/>
    </w:p>
    <w:p w14:paraId="22F72AB0" w14:textId="77777777" w:rsidR="00C3414C" w:rsidRPr="00FB5D85" w:rsidRDefault="00C3414C" w:rsidP="00345C50">
      <w:pPr>
        <w:numPr>
          <w:ilvl w:val="12"/>
          <w:numId w:val="0"/>
        </w:numPr>
        <w:tabs>
          <w:tab w:val="clear" w:pos="567"/>
        </w:tabs>
        <w:spacing w:line="240" w:lineRule="auto"/>
        <w:ind w:right="-29"/>
        <w:rPr>
          <w:noProof/>
          <w:szCs w:val="22"/>
        </w:rPr>
      </w:pPr>
    </w:p>
    <w:p w14:paraId="22F72AB1" w14:textId="77777777" w:rsidR="00C3414C" w:rsidRPr="00FB5D85" w:rsidRDefault="00C3414C" w:rsidP="00345C50">
      <w:pPr>
        <w:numPr>
          <w:ilvl w:val="12"/>
          <w:numId w:val="0"/>
        </w:numPr>
        <w:tabs>
          <w:tab w:val="clear" w:pos="567"/>
        </w:tabs>
        <w:spacing w:line="240" w:lineRule="auto"/>
        <w:ind w:right="-29"/>
        <w:rPr>
          <w:noProof/>
          <w:szCs w:val="22"/>
        </w:rPr>
        <w:sectPr w:rsidR="00C3414C" w:rsidRPr="00FB5D85" w:rsidSect="000076AF">
          <w:endnotePr>
            <w:numFmt w:val="decimal"/>
          </w:endnotePr>
          <w:type w:val="continuous"/>
          <w:pgSz w:w="11907" w:h="16840" w:code="9"/>
          <w:pgMar w:top="1134" w:right="1418" w:bottom="1134" w:left="1418" w:header="737" w:footer="737" w:gutter="0"/>
          <w:cols w:space="720"/>
          <w:titlePg/>
          <w:docGrid w:linePitch="299"/>
        </w:sectPr>
      </w:pPr>
    </w:p>
    <w:p w14:paraId="22F72AB2" w14:textId="77777777" w:rsidR="00C80099" w:rsidRPr="00FB5D85" w:rsidRDefault="00C80099" w:rsidP="00BB23EB">
      <w:pPr>
        <w:keepNext/>
        <w:rPr>
          <w:b/>
          <w:bCs/>
          <w:noProof/>
        </w:rPr>
      </w:pPr>
    </w:p>
    <w:p w14:paraId="22F72AB3" w14:textId="77777777" w:rsidR="00BB23EB" w:rsidRPr="00FB5D85" w:rsidRDefault="000B3AF4" w:rsidP="00BB23EB">
      <w:pPr>
        <w:keepNext/>
        <w:rPr>
          <w:b/>
          <w:bCs/>
          <w:noProof/>
        </w:rPr>
      </w:pPr>
      <w:r w:rsidRPr="00FB5D85">
        <w:rPr>
          <w:b/>
          <w:bCs/>
        </w:rPr>
        <w:t>Déclaration des effets secondaires</w:t>
      </w:r>
    </w:p>
    <w:p w14:paraId="22F72AB4" w14:textId="77777777" w:rsidR="00BB23EB" w:rsidRPr="00FB5D85" w:rsidRDefault="000B3AF4" w:rsidP="00E67B91">
      <w:pPr>
        <w:pStyle w:val="Style12"/>
      </w:pPr>
      <w:r w:rsidRPr="00FB5D85">
        <w:t xml:space="preserve">Si vous ressentez un quelconque effet indésirable, parlez-en à votre médecin. Ceci s’applique aussi à tout effet indésirable qui ne serait pas mentionné dans cette notice. Vous pouvez également déclarer les effets indésirables directement via </w:t>
      </w:r>
      <w:r w:rsidRPr="00FB5D85">
        <w:rPr>
          <w:highlight w:val="lightGray"/>
        </w:rPr>
        <w:t xml:space="preserve">le système national de déclaration décrit en </w:t>
      </w:r>
      <w:hyperlink r:id="rId55" w:history="1">
        <w:r w:rsidRPr="00FB5D85">
          <w:rPr>
            <w:rStyle w:val="Hyperlink"/>
            <w:szCs w:val="22"/>
            <w:highlight w:val="lightGray"/>
          </w:rPr>
          <w:t>Annexe V</w:t>
        </w:r>
      </w:hyperlink>
      <w:r w:rsidRPr="00FB5D85">
        <w:t>. En signalant les effets indésirables, vous contribuez à fournir davantage d’informations sur la sécurité du médicament.</w:t>
      </w:r>
    </w:p>
    <w:p w14:paraId="22F72AB5" w14:textId="77777777" w:rsidR="00BB23EB" w:rsidRPr="00FB5D85" w:rsidRDefault="00BB23EB" w:rsidP="00BB23EB">
      <w:pPr>
        <w:autoSpaceDE w:val="0"/>
        <w:autoSpaceDN w:val="0"/>
        <w:adjustRightInd w:val="0"/>
        <w:spacing w:line="240" w:lineRule="auto"/>
        <w:rPr>
          <w:szCs w:val="22"/>
        </w:rPr>
      </w:pPr>
    </w:p>
    <w:p w14:paraId="22F72AB6" w14:textId="77777777" w:rsidR="00BB23EB" w:rsidRPr="00FB5D85" w:rsidRDefault="000B3AF4" w:rsidP="00644FB3">
      <w:pPr>
        <w:pStyle w:val="Style10"/>
      </w:pPr>
      <w:r w:rsidRPr="00FB5D85">
        <w:t>Comment conserver Ogluo</w:t>
      </w:r>
    </w:p>
    <w:p w14:paraId="22F72AB7" w14:textId="77777777" w:rsidR="00BB23EB" w:rsidRPr="00FB5D85" w:rsidRDefault="00BB23EB" w:rsidP="00BB23EB">
      <w:pPr>
        <w:keepNext/>
        <w:numPr>
          <w:ilvl w:val="12"/>
          <w:numId w:val="0"/>
        </w:numPr>
        <w:tabs>
          <w:tab w:val="clear" w:pos="567"/>
        </w:tabs>
        <w:spacing w:line="240" w:lineRule="auto"/>
        <w:ind w:right="-2"/>
        <w:rPr>
          <w:noProof/>
          <w:szCs w:val="22"/>
        </w:rPr>
      </w:pPr>
    </w:p>
    <w:p w14:paraId="22F72AB8" w14:textId="77777777" w:rsidR="00BB23EB" w:rsidRPr="00FB5D85" w:rsidRDefault="000B3AF4" w:rsidP="00BB23EB">
      <w:pPr>
        <w:numPr>
          <w:ilvl w:val="12"/>
          <w:numId w:val="0"/>
        </w:numPr>
        <w:tabs>
          <w:tab w:val="clear" w:pos="567"/>
        </w:tabs>
        <w:spacing w:line="240" w:lineRule="auto"/>
        <w:ind w:right="-2"/>
        <w:rPr>
          <w:noProof/>
          <w:szCs w:val="22"/>
        </w:rPr>
      </w:pPr>
      <w:r w:rsidRPr="00FB5D85">
        <w:t>N’utilisez pas ce médicament après la date de péremption indiquée sur la seringue, le sachet plastique et l’emballage extérieur. La date de péremption correspond au dernier jour du mois indiqué.</w:t>
      </w:r>
    </w:p>
    <w:p w14:paraId="22F72AB9" w14:textId="77777777" w:rsidR="00BB23EB" w:rsidRPr="00FB5D85" w:rsidRDefault="00BB23EB" w:rsidP="00BB23EB">
      <w:pPr>
        <w:numPr>
          <w:ilvl w:val="12"/>
          <w:numId w:val="0"/>
        </w:numPr>
        <w:tabs>
          <w:tab w:val="clear" w:pos="567"/>
        </w:tabs>
        <w:spacing w:line="240" w:lineRule="auto"/>
        <w:ind w:right="-2"/>
        <w:rPr>
          <w:noProof/>
          <w:szCs w:val="22"/>
        </w:rPr>
      </w:pPr>
    </w:p>
    <w:p w14:paraId="22F72ABA" w14:textId="77777777" w:rsidR="00BB23EB" w:rsidRPr="00FB5D85" w:rsidRDefault="000B3AF4" w:rsidP="00BB23EB">
      <w:pPr>
        <w:numPr>
          <w:ilvl w:val="12"/>
          <w:numId w:val="0"/>
        </w:numPr>
        <w:tabs>
          <w:tab w:val="clear" w:pos="567"/>
        </w:tabs>
        <w:spacing w:line="240" w:lineRule="auto"/>
        <w:ind w:right="-2"/>
        <w:rPr>
          <w:noProof/>
          <w:szCs w:val="22"/>
        </w:rPr>
      </w:pPr>
      <w:r w:rsidRPr="00FB5D85">
        <w:t>Tenir ce médicament hors de la vue et de la portée des enfants.</w:t>
      </w:r>
    </w:p>
    <w:p w14:paraId="22F72ABB" w14:textId="77777777" w:rsidR="00BB23EB" w:rsidRPr="00FB5D85" w:rsidRDefault="00BB23EB" w:rsidP="00BB23EB">
      <w:pPr>
        <w:numPr>
          <w:ilvl w:val="12"/>
          <w:numId w:val="0"/>
        </w:numPr>
        <w:tabs>
          <w:tab w:val="clear" w:pos="567"/>
        </w:tabs>
        <w:spacing w:line="240" w:lineRule="auto"/>
        <w:ind w:right="-2"/>
        <w:rPr>
          <w:noProof/>
          <w:szCs w:val="22"/>
        </w:rPr>
      </w:pPr>
    </w:p>
    <w:p w14:paraId="22F72ABC" w14:textId="77777777" w:rsidR="00BB23EB" w:rsidRPr="00FB5D85" w:rsidRDefault="000B3AF4" w:rsidP="00BB23EB">
      <w:pPr>
        <w:numPr>
          <w:ilvl w:val="12"/>
          <w:numId w:val="0"/>
        </w:numPr>
        <w:tabs>
          <w:tab w:val="clear" w:pos="567"/>
        </w:tabs>
        <w:spacing w:line="240" w:lineRule="auto"/>
        <w:ind w:right="-2"/>
        <w:rPr>
          <w:noProof/>
          <w:szCs w:val="22"/>
        </w:rPr>
      </w:pPr>
      <w:r w:rsidRPr="00FB5D85">
        <w:t>Ce médicament ne doit pas être conservé à une température supérieure à 25° C.</w:t>
      </w:r>
    </w:p>
    <w:p w14:paraId="22F72ABD" w14:textId="77777777" w:rsidR="00BB23EB" w:rsidRPr="00FB5D85" w:rsidRDefault="00BB23EB" w:rsidP="00BB23EB">
      <w:pPr>
        <w:numPr>
          <w:ilvl w:val="12"/>
          <w:numId w:val="0"/>
        </w:numPr>
        <w:tabs>
          <w:tab w:val="clear" w:pos="567"/>
        </w:tabs>
        <w:spacing w:line="240" w:lineRule="auto"/>
        <w:ind w:right="-2"/>
        <w:rPr>
          <w:noProof/>
          <w:szCs w:val="22"/>
        </w:rPr>
      </w:pPr>
    </w:p>
    <w:p w14:paraId="22F72ABE" w14:textId="77777777" w:rsidR="00BB23EB" w:rsidRPr="00FB5D85" w:rsidRDefault="000B3AF4" w:rsidP="00BB23EB">
      <w:pPr>
        <w:numPr>
          <w:ilvl w:val="12"/>
          <w:numId w:val="0"/>
        </w:numPr>
        <w:tabs>
          <w:tab w:val="clear" w:pos="567"/>
        </w:tabs>
        <w:spacing w:line="240" w:lineRule="auto"/>
        <w:ind w:right="-2"/>
        <w:rPr>
          <w:noProof/>
          <w:szCs w:val="22"/>
        </w:rPr>
      </w:pPr>
      <w:r w:rsidRPr="00FB5D85">
        <w:t>Ne pas mettre au réfrigérateur. Ne pas congeler. À conserver à une température supérieure à 15 °C.</w:t>
      </w:r>
    </w:p>
    <w:p w14:paraId="22F72ABF" w14:textId="77777777" w:rsidR="00BB23EB" w:rsidRPr="00FB5D85" w:rsidRDefault="00BB23EB" w:rsidP="00BB23EB">
      <w:pPr>
        <w:numPr>
          <w:ilvl w:val="12"/>
          <w:numId w:val="0"/>
        </w:numPr>
        <w:tabs>
          <w:tab w:val="clear" w:pos="567"/>
        </w:tabs>
        <w:spacing w:line="240" w:lineRule="auto"/>
        <w:ind w:right="-2"/>
        <w:rPr>
          <w:noProof/>
          <w:szCs w:val="22"/>
        </w:rPr>
      </w:pPr>
    </w:p>
    <w:p w14:paraId="22F72AC0" w14:textId="77777777" w:rsidR="00BB23EB" w:rsidRPr="00FB5D85" w:rsidRDefault="000B3AF4" w:rsidP="00BB23EB">
      <w:pPr>
        <w:numPr>
          <w:ilvl w:val="12"/>
          <w:numId w:val="0"/>
        </w:numPr>
        <w:tabs>
          <w:tab w:val="clear" w:pos="567"/>
        </w:tabs>
        <w:spacing w:line="240" w:lineRule="auto"/>
        <w:ind w:right="-2"/>
        <w:rPr>
          <w:noProof/>
          <w:szCs w:val="22"/>
        </w:rPr>
      </w:pPr>
      <w:r w:rsidRPr="00FB5D85">
        <w:t>Avant utilisation, conserver dans le sachet plastique, à l’abri de la lumière et de l’humidité.</w:t>
      </w:r>
    </w:p>
    <w:p w14:paraId="22F72AC1" w14:textId="77777777" w:rsidR="00BB23EB" w:rsidRPr="00FB5D85" w:rsidRDefault="00BB23EB" w:rsidP="00BB23EB">
      <w:pPr>
        <w:numPr>
          <w:ilvl w:val="12"/>
          <w:numId w:val="0"/>
        </w:numPr>
        <w:tabs>
          <w:tab w:val="clear" w:pos="567"/>
        </w:tabs>
        <w:spacing w:line="240" w:lineRule="auto"/>
        <w:ind w:right="-2"/>
        <w:rPr>
          <w:noProof/>
          <w:szCs w:val="22"/>
        </w:rPr>
      </w:pPr>
    </w:p>
    <w:p w14:paraId="22F72AC2" w14:textId="77777777" w:rsidR="00BB23EB" w:rsidRPr="00FB5D85" w:rsidRDefault="000B3AF4" w:rsidP="00BB23EB">
      <w:pPr>
        <w:numPr>
          <w:ilvl w:val="12"/>
          <w:numId w:val="0"/>
        </w:numPr>
        <w:tabs>
          <w:tab w:val="clear" w:pos="567"/>
        </w:tabs>
        <w:spacing w:line="240" w:lineRule="auto"/>
        <w:ind w:right="-2"/>
        <w:rPr>
          <w:noProof/>
          <w:szCs w:val="22"/>
        </w:rPr>
      </w:pPr>
      <w:r w:rsidRPr="00FB5D85">
        <w:t>N’utilisez pas ce médicament si vous remarquez que la solution est décolorée ou contient des particules.</w:t>
      </w:r>
    </w:p>
    <w:p w14:paraId="22F72AC3" w14:textId="77777777" w:rsidR="00BB23EB" w:rsidRPr="00FB5D85" w:rsidRDefault="00BB23EB" w:rsidP="00BB23EB">
      <w:pPr>
        <w:numPr>
          <w:ilvl w:val="12"/>
          <w:numId w:val="0"/>
        </w:numPr>
        <w:tabs>
          <w:tab w:val="clear" w:pos="567"/>
        </w:tabs>
        <w:spacing w:line="240" w:lineRule="auto"/>
        <w:ind w:right="-2"/>
        <w:rPr>
          <w:noProof/>
          <w:szCs w:val="22"/>
        </w:rPr>
      </w:pPr>
    </w:p>
    <w:p w14:paraId="22F72AC4" w14:textId="77777777" w:rsidR="00BB23EB" w:rsidRPr="00FB5D85" w:rsidRDefault="000B3AF4" w:rsidP="00BB23EB">
      <w:pPr>
        <w:numPr>
          <w:ilvl w:val="12"/>
          <w:numId w:val="0"/>
        </w:numPr>
        <w:tabs>
          <w:tab w:val="clear" w:pos="567"/>
        </w:tabs>
        <w:spacing w:line="240" w:lineRule="auto"/>
        <w:ind w:right="-2"/>
        <w:rPr>
          <w:noProof/>
          <w:szCs w:val="22"/>
        </w:rPr>
      </w:pPr>
      <w:r w:rsidRPr="00FB5D85">
        <w:t>Ne jetez aucun médicament avec les ordures ménagères. Demandez à votre pharmacien d’éliminer les médicaments que vous n’utilisez plus. Ces mesures contribueront à protéger l’environnement.</w:t>
      </w:r>
    </w:p>
    <w:p w14:paraId="22F72AC5" w14:textId="77777777" w:rsidR="00BB23EB" w:rsidRPr="00FB5D85" w:rsidRDefault="00BB23EB" w:rsidP="00BB23EB">
      <w:pPr>
        <w:numPr>
          <w:ilvl w:val="12"/>
          <w:numId w:val="0"/>
        </w:numPr>
        <w:tabs>
          <w:tab w:val="clear" w:pos="567"/>
        </w:tabs>
        <w:spacing w:line="240" w:lineRule="auto"/>
        <w:ind w:right="-2"/>
        <w:rPr>
          <w:noProof/>
          <w:szCs w:val="22"/>
          <w:highlight w:val="yellow"/>
        </w:rPr>
      </w:pPr>
    </w:p>
    <w:p w14:paraId="22F72AC6" w14:textId="77777777" w:rsidR="00BB23EB" w:rsidRPr="00FB5D85" w:rsidRDefault="000B3AF4" w:rsidP="00644FB3">
      <w:pPr>
        <w:pStyle w:val="Style10"/>
      </w:pPr>
      <w:r w:rsidRPr="00FB5D85">
        <w:t>Contenu de l’emballage et autres informations</w:t>
      </w:r>
    </w:p>
    <w:p w14:paraId="22F72AC7" w14:textId="77777777" w:rsidR="00BB23EB" w:rsidRPr="00FB5D85" w:rsidRDefault="00BB23EB" w:rsidP="00BB23EB">
      <w:pPr>
        <w:numPr>
          <w:ilvl w:val="12"/>
          <w:numId w:val="0"/>
        </w:numPr>
        <w:tabs>
          <w:tab w:val="clear" w:pos="567"/>
        </w:tabs>
        <w:spacing w:line="240" w:lineRule="auto"/>
      </w:pPr>
    </w:p>
    <w:p w14:paraId="22F72AC8" w14:textId="77777777" w:rsidR="00BB23EB" w:rsidRPr="00FB5D85" w:rsidRDefault="000B3AF4" w:rsidP="00BB23EB">
      <w:pPr>
        <w:keepNext/>
        <w:numPr>
          <w:ilvl w:val="12"/>
          <w:numId w:val="0"/>
        </w:numPr>
        <w:tabs>
          <w:tab w:val="clear" w:pos="567"/>
        </w:tabs>
        <w:spacing w:line="240" w:lineRule="auto"/>
        <w:ind w:right="-2"/>
        <w:rPr>
          <w:b/>
        </w:rPr>
      </w:pPr>
      <w:r w:rsidRPr="00FB5D85">
        <w:rPr>
          <w:b/>
        </w:rPr>
        <w:t xml:space="preserve">Ce que contient </w:t>
      </w:r>
      <w:proofErr w:type="spellStart"/>
      <w:r w:rsidRPr="00FB5D85">
        <w:rPr>
          <w:b/>
        </w:rPr>
        <w:t>Ogluo</w:t>
      </w:r>
      <w:proofErr w:type="spellEnd"/>
    </w:p>
    <w:p w14:paraId="22F72AC9"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r w:rsidRPr="00FB5D85">
        <w:t>La substance active d’</w:t>
      </w:r>
      <w:proofErr w:type="spellStart"/>
      <w:r w:rsidRPr="00FB5D85">
        <w:t>Ogluo</w:t>
      </w:r>
      <w:proofErr w:type="spellEnd"/>
      <w:r w:rsidRPr="00FB5D85">
        <w:t xml:space="preserve"> est le glucagon.</w:t>
      </w:r>
    </w:p>
    <w:p w14:paraId="22F72ACA" w14:textId="77777777" w:rsidR="00B71036" w:rsidRPr="00FB5D85" w:rsidRDefault="00B71036" w:rsidP="00B71036">
      <w:pPr>
        <w:tabs>
          <w:tab w:val="clear" w:pos="567"/>
        </w:tabs>
        <w:spacing w:line="240" w:lineRule="auto"/>
        <w:ind w:left="1134"/>
        <w:contextualSpacing/>
        <w:rPr>
          <w:noProof/>
          <w:szCs w:val="22"/>
        </w:rPr>
      </w:pPr>
    </w:p>
    <w:p w14:paraId="22F72ACB" w14:textId="77777777" w:rsidR="00B71036" w:rsidRPr="00FB5D85" w:rsidRDefault="000B3AF4" w:rsidP="00B71036">
      <w:pPr>
        <w:spacing w:line="240" w:lineRule="auto"/>
        <w:ind w:left="1134"/>
        <w:rPr>
          <w:noProof/>
          <w:szCs w:val="22"/>
          <w:u w:val="single"/>
        </w:rPr>
      </w:pPr>
      <w:proofErr w:type="spellStart"/>
      <w:r w:rsidRPr="00FB5D85">
        <w:rPr>
          <w:szCs w:val="22"/>
          <w:u w:val="single"/>
        </w:rPr>
        <w:t>Ogluo</w:t>
      </w:r>
      <w:proofErr w:type="spellEnd"/>
      <w:r w:rsidRPr="00FB5D85">
        <w:rPr>
          <w:szCs w:val="22"/>
          <w:u w:val="single"/>
        </w:rPr>
        <w:t xml:space="preserve"> 0,5 mg, solution injectable en seringue préremplie</w:t>
      </w:r>
    </w:p>
    <w:p w14:paraId="22F72ACC" w14:textId="77777777" w:rsidR="00B71036" w:rsidRPr="00FB5D85" w:rsidRDefault="00B71036" w:rsidP="00B71036">
      <w:pPr>
        <w:spacing w:line="240" w:lineRule="auto"/>
        <w:ind w:left="1134"/>
        <w:rPr>
          <w:noProof/>
          <w:szCs w:val="22"/>
        </w:rPr>
      </w:pPr>
    </w:p>
    <w:p w14:paraId="22F72ACD" w14:textId="77777777" w:rsidR="00B71036" w:rsidRPr="00FB5D85" w:rsidRDefault="000B3AF4" w:rsidP="00B71036">
      <w:pPr>
        <w:spacing w:line="240" w:lineRule="auto"/>
        <w:ind w:left="1134"/>
        <w:rPr>
          <w:noProof/>
          <w:szCs w:val="22"/>
        </w:rPr>
      </w:pPr>
      <w:r w:rsidRPr="00FB5D85">
        <w:t>Chaque seringue préremplie contient 0,5 mg de glucagon dans 0,1 ml de solution.</w:t>
      </w:r>
    </w:p>
    <w:p w14:paraId="22F72ACE" w14:textId="77777777" w:rsidR="00B71036" w:rsidRPr="00FB5D85" w:rsidRDefault="00B71036" w:rsidP="00B71036">
      <w:pPr>
        <w:spacing w:line="240" w:lineRule="auto"/>
        <w:ind w:left="1134"/>
        <w:rPr>
          <w:noProof/>
          <w:szCs w:val="22"/>
        </w:rPr>
      </w:pPr>
    </w:p>
    <w:p w14:paraId="22F72ACF" w14:textId="77777777" w:rsidR="00B71036" w:rsidRPr="00FB5D85" w:rsidRDefault="000B3AF4" w:rsidP="00B71036">
      <w:pPr>
        <w:spacing w:line="240" w:lineRule="auto"/>
        <w:ind w:left="1134"/>
        <w:rPr>
          <w:noProof/>
          <w:szCs w:val="22"/>
          <w:u w:val="single"/>
        </w:rPr>
      </w:pPr>
      <w:proofErr w:type="spellStart"/>
      <w:r w:rsidRPr="00FB5D85">
        <w:rPr>
          <w:szCs w:val="22"/>
          <w:u w:val="single"/>
        </w:rPr>
        <w:t>Ogluo</w:t>
      </w:r>
      <w:proofErr w:type="spellEnd"/>
      <w:r w:rsidRPr="00FB5D85">
        <w:rPr>
          <w:szCs w:val="22"/>
          <w:u w:val="single"/>
        </w:rPr>
        <w:t xml:space="preserve"> 1 mg, solution injectable en seringue préremplie</w:t>
      </w:r>
    </w:p>
    <w:p w14:paraId="22F72AD0" w14:textId="77777777" w:rsidR="00B71036" w:rsidRPr="00FB5D85" w:rsidRDefault="00B71036" w:rsidP="00B71036">
      <w:pPr>
        <w:spacing w:line="240" w:lineRule="auto"/>
        <w:rPr>
          <w:lang w:val="fr-LU"/>
        </w:rPr>
      </w:pPr>
    </w:p>
    <w:p w14:paraId="22F72AD1" w14:textId="77777777" w:rsidR="00BB23EB" w:rsidRPr="00FB5D85" w:rsidRDefault="000B3AF4" w:rsidP="00B71036">
      <w:pPr>
        <w:numPr>
          <w:ilvl w:val="0"/>
          <w:numId w:val="8"/>
        </w:numPr>
        <w:tabs>
          <w:tab w:val="clear" w:pos="567"/>
        </w:tabs>
        <w:spacing w:line="240" w:lineRule="auto"/>
        <w:ind w:left="1134" w:hanging="567"/>
        <w:contextualSpacing/>
        <w:rPr>
          <w:noProof/>
          <w:szCs w:val="22"/>
        </w:rPr>
      </w:pPr>
      <w:r w:rsidRPr="00FB5D85">
        <w:t xml:space="preserve">Chaque seringue préremplie contient 1 mg de glucagon dans 0,2 ml de solution. Les autres ingrédients sont le </w:t>
      </w:r>
      <w:proofErr w:type="spellStart"/>
      <w:r w:rsidRPr="00FB5D85">
        <w:t>dihydrate</w:t>
      </w:r>
      <w:proofErr w:type="spellEnd"/>
      <w:r w:rsidRPr="00FB5D85">
        <w:t xml:space="preserve"> de tréhalose, le </w:t>
      </w:r>
      <w:proofErr w:type="spellStart"/>
      <w:r w:rsidRPr="00FB5D85">
        <w:t>diméthylsulfoxyde</w:t>
      </w:r>
      <w:proofErr w:type="spellEnd"/>
      <w:r w:rsidRPr="00FB5D85">
        <w:t xml:space="preserve"> (DMSO), l’acide sulfurique et l’eau pour préparations injectables.</w:t>
      </w:r>
    </w:p>
    <w:p w14:paraId="22F72AD2" w14:textId="77777777" w:rsidR="00BB23EB" w:rsidRPr="00FB5D85" w:rsidRDefault="00BB23EB" w:rsidP="00BB23EB">
      <w:pPr>
        <w:rPr>
          <w:b/>
          <w:bCs/>
          <w:noProof/>
          <w:lang w:val="fr-LU"/>
        </w:rPr>
      </w:pPr>
    </w:p>
    <w:p w14:paraId="22F72AD3" w14:textId="77777777" w:rsidR="00BB23EB" w:rsidRPr="00FB5D85" w:rsidRDefault="000B3AF4" w:rsidP="00BB23EB">
      <w:pPr>
        <w:keepNext/>
        <w:rPr>
          <w:b/>
          <w:bCs/>
          <w:noProof/>
        </w:rPr>
      </w:pPr>
      <w:r w:rsidRPr="00FB5D85">
        <w:rPr>
          <w:b/>
          <w:bCs/>
        </w:rPr>
        <w:t xml:space="preserve">Comment se présente </w:t>
      </w:r>
      <w:proofErr w:type="spellStart"/>
      <w:r w:rsidRPr="00FB5D85">
        <w:rPr>
          <w:b/>
          <w:bCs/>
        </w:rPr>
        <w:t>Ogluo</w:t>
      </w:r>
      <w:proofErr w:type="spellEnd"/>
      <w:r w:rsidRPr="00FB5D85">
        <w:rPr>
          <w:b/>
          <w:bCs/>
        </w:rPr>
        <w:t xml:space="preserve"> et contenu de l’emballage</w:t>
      </w:r>
    </w:p>
    <w:p w14:paraId="22F72AD4" w14:textId="77777777" w:rsidR="00BB23EB" w:rsidRPr="00FB5D85" w:rsidRDefault="000B3AF4" w:rsidP="00BB23EB">
      <w:pPr>
        <w:rPr>
          <w:noProof/>
        </w:rPr>
      </w:pPr>
      <w:proofErr w:type="spellStart"/>
      <w:r w:rsidRPr="00FB5D85">
        <w:t>Ogluo</w:t>
      </w:r>
      <w:proofErr w:type="spellEnd"/>
      <w:r w:rsidRPr="00FB5D85">
        <w:t xml:space="preserve"> est une solution limpide, incolore à jaune pâle. Il se présente sous la forme d’une seringue unidose préremplie prête à l’emploi contenant une dose de 0,5 mg ou 1 mg de glucagon. Chaque dispositif est emballé individuellement dans un sachet plastique. La liste complète des dispositifs </w:t>
      </w:r>
      <w:proofErr w:type="spellStart"/>
      <w:r w:rsidRPr="00FB5D85">
        <w:t>Ogluo</w:t>
      </w:r>
      <w:proofErr w:type="spellEnd"/>
      <w:r w:rsidRPr="00FB5D85">
        <w:t xml:space="preserve"> disponibles est indiquée ci-dessous.</w:t>
      </w:r>
    </w:p>
    <w:p w14:paraId="22F72AD5" w14:textId="77777777" w:rsidR="00BB23EB" w:rsidRPr="00FB5D85" w:rsidRDefault="00BB23EB" w:rsidP="00BB23EB">
      <w:pPr>
        <w:rPr>
          <w:noProof/>
          <w:lang w:val="fr-LU"/>
        </w:rPr>
      </w:pPr>
    </w:p>
    <w:p w14:paraId="22F72AD6"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spellStart"/>
      <w:r w:rsidRPr="00FB5D85">
        <w:t>Ogluo</w:t>
      </w:r>
      <w:proofErr w:type="spellEnd"/>
      <w:r w:rsidRPr="00FB5D85">
        <w:t xml:space="preserve"> 0,5 mg, solution injectable en seringue préremplie, emballage de 1ou 2 seringues unidose préremplies.</w:t>
      </w:r>
    </w:p>
    <w:p w14:paraId="22F72AD7" w14:textId="77777777" w:rsidR="00BB23EB" w:rsidRPr="00FB5D85" w:rsidRDefault="000B3AF4" w:rsidP="009B23D3">
      <w:pPr>
        <w:numPr>
          <w:ilvl w:val="0"/>
          <w:numId w:val="8"/>
        </w:numPr>
        <w:tabs>
          <w:tab w:val="clear" w:pos="567"/>
        </w:tabs>
        <w:spacing w:line="240" w:lineRule="auto"/>
        <w:ind w:left="1134" w:hanging="567"/>
        <w:contextualSpacing/>
        <w:rPr>
          <w:noProof/>
          <w:szCs w:val="22"/>
        </w:rPr>
      </w:pPr>
      <w:proofErr w:type="spellStart"/>
      <w:r w:rsidRPr="00FB5D85">
        <w:t>Ogluo</w:t>
      </w:r>
      <w:proofErr w:type="spellEnd"/>
      <w:r w:rsidRPr="00FB5D85">
        <w:t xml:space="preserve"> 1 mg, solution injectable en seringue préremplie, emballage de 1ou 2 seringues unidose préremplies.</w:t>
      </w:r>
    </w:p>
    <w:p w14:paraId="22F72AD8" w14:textId="77777777" w:rsidR="00BB23EB" w:rsidRPr="00FB5D85" w:rsidRDefault="00BB23EB" w:rsidP="00BB23EB">
      <w:pPr>
        <w:rPr>
          <w:b/>
          <w:bCs/>
          <w:noProof/>
          <w:color w:val="FF0000"/>
          <w:lang w:val="fr-LU"/>
        </w:rPr>
      </w:pPr>
    </w:p>
    <w:p w14:paraId="22F72AD9" w14:textId="77777777" w:rsidR="00BB23EB" w:rsidRPr="00FB5D85" w:rsidRDefault="000B3AF4" w:rsidP="00BB23EB">
      <w:pPr>
        <w:numPr>
          <w:ilvl w:val="12"/>
          <w:numId w:val="0"/>
        </w:numPr>
        <w:tabs>
          <w:tab w:val="clear" w:pos="567"/>
        </w:tabs>
        <w:spacing w:line="240" w:lineRule="auto"/>
        <w:ind w:right="-2"/>
      </w:pPr>
      <w:r w:rsidRPr="00FB5D85">
        <w:t>Toutes les présentations peuvent ne pas être commercialisées.</w:t>
      </w:r>
    </w:p>
    <w:p w14:paraId="22F72ADA" w14:textId="77777777" w:rsidR="00BB23EB" w:rsidRPr="00FB5D85" w:rsidRDefault="00BB23EB" w:rsidP="00BB23EB">
      <w:pPr>
        <w:numPr>
          <w:ilvl w:val="12"/>
          <w:numId w:val="0"/>
        </w:numPr>
        <w:tabs>
          <w:tab w:val="clear" w:pos="567"/>
        </w:tabs>
        <w:spacing w:line="240" w:lineRule="auto"/>
        <w:ind w:right="-2"/>
        <w:rPr>
          <w:noProof/>
          <w:szCs w:val="22"/>
          <w:highlight w:val="yellow"/>
          <w:lang w:val="fr-LU"/>
        </w:rPr>
      </w:pPr>
    </w:p>
    <w:p w14:paraId="22F72ADB" w14:textId="77777777" w:rsidR="00BB23EB" w:rsidRPr="00FB5D85" w:rsidRDefault="000B3AF4" w:rsidP="00BB23EB">
      <w:pPr>
        <w:numPr>
          <w:ilvl w:val="12"/>
          <w:numId w:val="0"/>
        </w:numPr>
        <w:tabs>
          <w:tab w:val="clear" w:pos="567"/>
        </w:tabs>
        <w:spacing w:line="240" w:lineRule="auto"/>
        <w:ind w:right="-2"/>
        <w:rPr>
          <w:b/>
        </w:rPr>
      </w:pPr>
      <w:r w:rsidRPr="00FB5D85">
        <w:rPr>
          <w:b/>
        </w:rPr>
        <w:t>Titulaire de l’autorisation de mise sur le marché</w:t>
      </w:r>
    </w:p>
    <w:p w14:paraId="5658F953"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Tetris Pharma B.V</w:t>
      </w:r>
    </w:p>
    <w:p w14:paraId="761CD120" w14:textId="0C863680"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Bargelaan 200</w:t>
      </w:r>
    </w:p>
    <w:p w14:paraId="1DA20EDC" w14:textId="77777777" w:rsidR="006760D1" w:rsidRPr="00682324" w:rsidRDefault="006760D1" w:rsidP="006760D1">
      <w:pPr>
        <w:tabs>
          <w:tab w:val="clear" w:pos="567"/>
        </w:tabs>
        <w:spacing w:line="240" w:lineRule="auto"/>
        <w:rPr>
          <w:rFonts w:eastAsiaTheme="minorHAnsi"/>
          <w:szCs w:val="22"/>
          <w:lang w:val="nl-NL"/>
        </w:rPr>
      </w:pPr>
      <w:r w:rsidRPr="00682324">
        <w:rPr>
          <w:rFonts w:eastAsiaTheme="minorHAnsi"/>
          <w:szCs w:val="22"/>
          <w:lang w:val="nl-NL"/>
        </w:rPr>
        <w:t>Element Offices</w:t>
      </w:r>
    </w:p>
    <w:p w14:paraId="4A8FAA11" w14:textId="77777777" w:rsidR="000B3AF4" w:rsidRPr="00682324" w:rsidRDefault="000B3AF4" w:rsidP="000B3AF4">
      <w:pPr>
        <w:tabs>
          <w:tab w:val="clear" w:pos="567"/>
        </w:tabs>
        <w:spacing w:line="240" w:lineRule="auto"/>
        <w:rPr>
          <w:rFonts w:eastAsiaTheme="minorHAnsi"/>
          <w:szCs w:val="22"/>
          <w:lang w:val="nl-NL"/>
        </w:rPr>
      </w:pPr>
      <w:r w:rsidRPr="00682324">
        <w:rPr>
          <w:rFonts w:eastAsiaTheme="minorHAnsi"/>
          <w:szCs w:val="22"/>
          <w:lang w:val="nl-NL"/>
        </w:rPr>
        <w:t>2333 CW Leiden</w:t>
      </w:r>
    </w:p>
    <w:p w14:paraId="2CF09394" w14:textId="1B59BC5B" w:rsidR="000B3AF4" w:rsidRPr="00682324" w:rsidRDefault="000B3AF4" w:rsidP="000B3AF4">
      <w:pPr>
        <w:spacing w:line="240" w:lineRule="auto"/>
        <w:rPr>
          <w:szCs w:val="22"/>
          <w:lang w:val="en-GB"/>
        </w:rPr>
      </w:pPr>
      <w:r w:rsidRPr="00682324">
        <w:rPr>
          <w:rFonts w:eastAsiaTheme="minorHAnsi"/>
          <w:szCs w:val="22"/>
          <w:lang w:val="nl-NL"/>
        </w:rPr>
        <w:t xml:space="preserve">Pays-Bas </w:t>
      </w:r>
    </w:p>
    <w:p w14:paraId="22F72AE2" w14:textId="77777777" w:rsidR="00BB23EB" w:rsidRPr="00FB5D85" w:rsidRDefault="00BB23EB" w:rsidP="00BB23EB">
      <w:pPr>
        <w:spacing w:line="240" w:lineRule="auto"/>
        <w:rPr>
          <w:noProof/>
          <w:szCs w:val="22"/>
          <w:lang w:val="en-GB"/>
        </w:rPr>
      </w:pPr>
    </w:p>
    <w:p w14:paraId="22F72AE3" w14:textId="77777777" w:rsidR="00BB23EB" w:rsidRPr="00FB5D85" w:rsidRDefault="000B3AF4" w:rsidP="00BB23EB">
      <w:pPr>
        <w:spacing w:line="240" w:lineRule="auto"/>
        <w:rPr>
          <w:b/>
          <w:bCs/>
          <w:noProof/>
          <w:szCs w:val="22"/>
          <w:lang w:val="en-GB"/>
        </w:rPr>
      </w:pPr>
      <w:r w:rsidRPr="00FB5D85">
        <w:rPr>
          <w:b/>
          <w:bCs/>
          <w:szCs w:val="22"/>
          <w:lang w:val="en-GB"/>
        </w:rPr>
        <w:t>Fabricant</w:t>
      </w:r>
    </w:p>
    <w:p w14:paraId="2B698502" w14:textId="5A3210BF" w:rsidR="000F0D6E" w:rsidRDefault="000F0D6E" w:rsidP="000F0D6E">
      <w:bookmarkStart w:id="36" w:name="_Hlk114926396"/>
      <w:proofErr w:type="spellStart"/>
      <w:r w:rsidRPr="005B74F5">
        <w:lastRenderedPageBreak/>
        <w:t>AcertiPharma</w:t>
      </w:r>
      <w:proofErr w:type="spellEnd"/>
      <w:r w:rsidRPr="005B74F5">
        <w:t xml:space="preserve"> B.V., </w:t>
      </w:r>
    </w:p>
    <w:p w14:paraId="0A2075B2" w14:textId="77777777" w:rsidR="000F0D6E" w:rsidRDefault="000F0D6E" w:rsidP="000F0D6E">
      <w:proofErr w:type="spellStart"/>
      <w:r w:rsidRPr="005B74F5">
        <w:t>Boschstraat</w:t>
      </w:r>
      <w:proofErr w:type="spellEnd"/>
      <w:r w:rsidRPr="005B74F5">
        <w:t xml:space="preserve"> 51,</w:t>
      </w:r>
    </w:p>
    <w:p w14:paraId="1A4FEA95" w14:textId="2DFF985D" w:rsidR="000F0D6E" w:rsidRDefault="000F0D6E" w:rsidP="000F0D6E">
      <w:r w:rsidRPr="005B74F5">
        <w:t xml:space="preserve">Breda, 4811 GC, </w:t>
      </w:r>
    </w:p>
    <w:p w14:paraId="0972A58D" w14:textId="77777777" w:rsidR="008A67AC" w:rsidRDefault="000F0D6E" w:rsidP="000F0D6E">
      <w:pPr>
        <w:tabs>
          <w:tab w:val="left" w:pos="1701"/>
        </w:tabs>
      </w:pPr>
      <w:r>
        <w:t>Pays-Bas</w:t>
      </w:r>
    </w:p>
    <w:p w14:paraId="5CEAF533" w14:textId="77777777" w:rsidR="008A67AC" w:rsidRDefault="008A67AC" w:rsidP="000F0D6E">
      <w:pPr>
        <w:tabs>
          <w:tab w:val="left" w:pos="1701"/>
        </w:tabs>
      </w:pPr>
    </w:p>
    <w:p w14:paraId="72754A5A" w14:textId="22561EDE" w:rsidR="00682324" w:rsidRPr="007F63EE" w:rsidRDefault="00682324" w:rsidP="000F0D6E">
      <w:pPr>
        <w:tabs>
          <w:tab w:val="left" w:pos="1701"/>
        </w:tabs>
        <w:rPr>
          <w:strike/>
          <w:rPrChange w:id="37" w:author="Author">
            <w:rPr/>
          </w:rPrChange>
        </w:rPr>
      </w:pPr>
      <w:proofErr w:type="spellStart"/>
      <w:r w:rsidRPr="007F63EE">
        <w:rPr>
          <w:strike/>
          <w:rPrChange w:id="38" w:author="Author">
            <w:rPr/>
          </w:rPrChange>
        </w:rPr>
        <w:t>Manufacturing</w:t>
      </w:r>
      <w:proofErr w:type="spellEnd"/>
      <w:r w:rsidRPr="007F63EE">
        <w:rPr>
          <w:strike/>
          <w:rPrChange w:id="39" w:author="Author">
            <w:rPr/>
          </w:rPrChange>
        </w:rPr>
        <w:t xml:space="preserve"> Packaging </w:t>
      </w:r>
      <w:proofErr w:type="spellStart"/>
      <w:r w:rsidRPr="007F63EE">
        <w:rPr>
          <w:strike/>
          <w:rPrChange w:id="40" w:author="Author">
            <w:rPr/>
          </w:rPrChange>
        </w:rPr>
        <w:t>Farmaca</w:t>
      </w:r>
      <w:proofErr w:type="spellEnd"/>
      <w:r w:rsidRPr="007F63EE">
        <w:rPr>
          <w:strike/>
          <w:rPrChange w:id="41" w:author="Author">
            <w:rPr/>
          </w:rPrChange>
        </w:rPr>
        <w:t xml:space="preserve"> (MPF) B.V.</w:t>
      </w:r>
    </w:p>
    <w:p w14:paraId="18B245E0" w14:textId="35D981BA" w:rsidR="00682324" w:rsidRPr="007F63EE" w:rsidRDefault="00682324" w:rsidP="00682324">
      <w:pPr>
        <w:tabs>
          <w:tab w:val="left" w:pos="1701"/>
        </w:tabs>
        <w:rPr>
          <w:strike/>
          <w:rPrChange w:id="42" w:author="Author">
            <w:rPr/>
          </w:rPrChange>
        </w:rPr>
      </w:pPr>
      <w:proofErr w:type="spellStart"/>
      <w:r w:rsidRPr="007F63EE">
        <w:rPr>
          <w:strike/>
          <w:rPrChange w:id="43" w:author="Author">
            <w:rPr/>
          </w:rPrChange>
        </w:rPr>
        <w:t>Neptunus</w:t>
      </w:r>
      <w:proofErr w:type="spellEnd"/>
      <w:r w:rsidRPr="007F63EE">
        <w:rPr>
          <w:strike/>
          <w:rPrChange w:id="44" w:author="Author">
            <w:rPr/>
          </w:rPrChange>
        </w:rPr>
        <w:t xml:space="preserve"> 12</w:t>
      </w:r>
    </w:p>
    <w:p w14:paraId="0A2F5A80" w14:textId="1B815870" w:rsidR="00682324" w:rsidRPr="007F63EE" w:rsidRDefault="00682324" w:rsidP="00682324">
      <w:pPr>
        <w:tabs>
          <w:tab w:val="left" w:pos="1701"/>
        </w:tabs>
        <w:rPr>
          <w:strike/>
          <w:rPrChange w:id="45" w:author="Author">
            <w:rPr/>
          </w:rPrChange>
        </w:rPr>
      </w:pPr>
      <w:r w:rsidRPr="007F63EE">
        <w:rPr>
          <w:strike/>
          <w:rPrChange w:id="46" w:author="Author">
            <w:rPr/>
          </w:rPrChange>
        </w:rPr>
        <w:t>Heerenveen, 8448CN</w:t>
      </w:r>
    </w:p>
    <w:bookmarkEnd w:id="36"/>
    <w:p w14:paraId="22F72AE9" w14:textId="1401FD92" w:rsidR="00BB23EB" w:rsidRPr="00FB5D85" w:rsidRDefault="00682324" w:rsidP="00BB23EB">
      <w:pPr>
        <w:spacing w:line="240" w:lineRule="auto"/>
        <w:rPr>
          <w:noProof/>
          <w:szCs w:val="22"/>
        </w:rPr>
      </w:pPr>
      <w:r w:rsidRPr="007F63EE">
        <w:rPr>
          <w:strike/>
          <w:rPrChange w:id="47" w:author="Author">
            <w:rPr/>
          </w:rPrChange>
        </w:rPr>
        <w:t>Pays-Bas</w:t>
      </w:r>
    </w:p>
    <w:p w14:paraId="22F72AEA" w14:textId="77777777" w:rsidR="00BB23EB" w:rsidRPr="00FB5D85" w:rsidRDefault="00BB23EB" w:rsidP="00BB23EB">
      <w:pPr>
        <w:numPr>
          <w:ilvl w:val="12"/>
          <w:numId w:val="0"/>
        </w:numPr>
        <w:tabs>
          <w:tab w:val="clear" w:pos="567"/>
        </w:tabs>
        <w:spacing w:line="240" w:lineRule="auto"/>
        <w:ind w:right="-2"/>
        <w:rPr>
          <w:noProof/>
          <w:szCs w:val="22"/>
          <w:highlight w:val="yellow"/>
        </w:rPr>
      </w:pPr>
    </w:p>
    <w:p w14:paraId="22F72AEB" w14:textId="77777777" w:rsidR="00BB23EB" w:rsidRPr="00FB5D85" w:rsidRDefault="00BB23EB" w:rsidP="00BB23EB">
      <w:pPr>
        <w:spacing w:line="240" w:lineRule="auto"/>
        <w:rPr>
          <w:noProof/>
          <w:szCs w:val="22"/>
        </w:rPr>
      </w:pPr>
    </w:p>
    <w:p w14:paraId="4EA46FF4" w14:textId="03770595" w:rsidR="00296E6D" w:rsidRPr="00FB5D85" w:rsidRDefault="000B3AF4" w:rsidP="00296E6D">
      <w:pPr>
        <w:spacing w:line="240" w:lineRule="auto"/>
        <w:rPr>
          <w:noProof/>
          <w:szCs w:val="22"/>
        </w:rPr>
      </w:pPr>
      <w:r w:rsidRPr="00FB5D85">
        <w:rPr>
          <w:b/>
          <w:szCs w:val="22"/>
        </w:rPr>
        <w:t>La dernière date à laquelle cette notice a été révisée est</w:t>
      </w:r>
      <w:r w:rsidR="009E1D45">
        <w:rPr>
          <w:b/>
          <w:szCs w:val="22"/>
        </w:rPr>
        <w:t xml:space="preserve"> : </w:t>
      </w:r>
      <w:r w:rsidR="006760D1">
        <w:rPr>
          <w:b/>
          <w:szCs w:val="22"/>
        </w:rPr>
        <w:t xml:space="preserve"> </w:t>
      </w:r>
    </w:p>
    <w:p w14:paraId="22F72AEC" w14:textId="1567B551" w:rsidR="00BB23EB" w:rsidRPr="00FB5D85" w:rsidRDefault="00BB23EB" w:rsidP="00BB23EB">
      <w:pPr>
        <w:keepNext/>
        <w:numPr>
          <w:ilvl w:val="12"/>
          <w:numId w:val="0"/>
        </w:numPr>
        <w:tabs>
          <w:tab w:val="clear" w:pos="567"/>
        </w:tabs>
        <w:spacing w:line="240" w:lineRule="auto"/>
        <w:ind w:right="-2"/>
        <w:outlineLvl w:val="0"/>
        <w:rPr>
          <w:b/>
          <w:noProof/>
          <w:szCs w:val="22"/>
        </w:rPr>
      </w:pPr>
    </w:p>
    <w:p w14:paraId="22F72AED" w14:textId="77777777" w:rsidR="00BB23EB" w:rsidRPr="00FB5D85" w:rsidRDefault="00BB23EB" w:rsidP="00BB23EB">
      <w:pPr>
        <w:rPr>
          <w:noProof/>
        </w:rPr>
      </w:pPr>
    </w:p>
    <w:p w14:paraId="22F72AEE" w14:textId="77777777" w:rsidR="00BB23EB" w:rsidRPr="00FB5D85" w:rsidRDefault="000B3AF4" w:rsidP="00BB23EB">
      <w:pPr>
        <w:keepNext/>
        <w:numPr>
          <w:ilvl w:val="12"/>
          <w:numId w:val="0"/>
        </w:numPr>
        <w:tabs>
          <w:tab w:val="clear" w:pos="567"/>
        </w:tabs>
        <w:spacing w:line="240" w:lineRule="auto"/>
        <w:ind w:right="-2"/>
        <w:rPr>
          <w:b/>
          <w:noProof/>
          <w:szCs w:val="22"/>
        </w:rPr>
      </w:pPr>
      <w:r w:rsidRPr="00FB5D85">
        <w:rPr>
          <w:b/>
          <w:szCs w:val="22"/>
        </w:rPr>
        <w:t>Autres sources d’informations</w:t>
      </w:r>
    </w:p>
    <w:p w14:paraId="433BF922" w14:textId="77777777" w:rsidR="005134A6" w:rsidRDefault="005134A6" w:rsidP="005134A6"/>
    <w:p w14:paraId="6ED17234" w14:textId="77777777" w:rsidR="005134A6" w:rsidRDefault="005134A6" w:rsidP="005134A6">
      <w:pPr>
        <w:rPr>
          <w:rStyle w:val="Hyperlink"/>
          <w:szCs w:val="22"/>
        </w:rPr>
      </w:pPr>
      <w:r w:rsidRPr="00FB5D85">
        <w:t xml:space="preserve">Des informations détaillées sur ce médicament sont disponibles sur le site internet </w:t>
      </w:r>
      <w:proofErr w:type="spellStart"/>
      <w:r w:rsidRPr="00FB5D85">
        <w:t>del’Agence</w:t>
      </w:r>
      <w:proofErr w:type="spellEnd"/>
      <w:r w:rsidRPr="00FB5D85">
        <w:t xml:space="preserve"> européenne des médicaments </w:t>
      </w:r>
      <w:hyperlink r:id="rId56" w:history="1">
        <w:r w:rsidRPr="00FB5D85">
          <w:rPr>
            <w:rStyle w:val="Hyperlink"/>
            <w:szCs w:val="22"/>
          </w:rPr>
          <w:t>http://www.ema.europa.eu</w:t>
        </w:r>
      </w:hyperlink>
    </w:p>
    <w:p w14:paraId="22F72AF1" w14:textId="305CA022" w:rsidR="00CC3F4D" w:rsidRPr="00FB5D85" w:rsidRDefault="00CC3F4D" w:rsidP="007750D1">
      <w:pPr>
        <w:numPr>
          <w:ilvl w:val="12"/>
          <w:numId w:val="0"/>
        </w:numPr>
        <w:tabs>
          <w:tab w:val="clear" w:pos="567"/>
        </w:tabs>
        <w:spacing w:line="240" w:lineRule="auto"/>
      </w:pPr>
    </w:p>
    <w:sectPr w:rsidR="00CC3F4D" w:rsidRPr="00FB5D85" w:rsidSect="00D12FFF">
      <w:endnotePr>
        <w:numFmt w:val="decimal"/>
      </w:endnotePr>
      <w:type w:val="continuous"/>
      <w:pgSz w:w="11907" w:h="16840" w:code="9"/>
      <w:pgMar w:top="1134" w:right="1418" w:bottom="1134" w:left="1418" w:header="737" w:footer="737"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BF117C" w14:textId="77777777" w:rsidR="00C30E59" w:rsidRDefault="00C30E59">
      <w:pPr>
        <w:spacing w:line="240" w:lineRule="auto"/>
      </w:pPr>
      <w:r>
        <w:separator/>
      </w:r>
    </w:p>
  </w:endnote>
  <w:endnote w:type="continuationSeparator" w:id="0">
    <w:p w14:paraId="589D3FEC" w14:textId="77777777" w:rsidR="00C30E59" w:rsidRDefault="00C30E59">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TimesNewRomanPSMT">
    <w:altName w:val="Times New Roman"/>
    <w:panose1 w:val="00000000000000000000"/>
    <w:charset w:val="00"/>
    <w:family w:val="auto"/>
    <w:notTrueType/>
    <w:pitch w:val="default"/>
    <w:sig w:usb0="00000003" w:usb1="00000000" w:usb2="00000000" w:usb3="00000000" w:csb0="00000001" w:csb1="00000000"/>
  </w:font>
  <w:font w:name="inherit">
    <w:altName w:val="Cambria"/>
    <w:panose1 w:val="00000000000000000000"/>
    <w:charset w:val="00"/>
    <w:family w:val="roman"/>
    <w:notTrueType/>
    <w:pitch w:val="default"/>
  </w:font>
  <w:font w:name="Times New Roman Bold">
    <w:altName w:val="Times New Roman"/>
    <w:panose1 w:val="02020803070505020304"/>
    <w:charset w:val="00"/>
    <w:family w:val="auto"/>
    <w:pitch w:val="variable"/>
    <w:sig w:usb0="E0002AFF" w:usb1="C0007841"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1503648736"/>
      <w:docPartObj>
        <w:docPartGallery w:val="Page Numbers (Bottom of Page)"/>
        <w:docPartUnique/>
      </w:docPartObj>
    </w:sdtPr>
    <w:sdtEndPr>
      <w:rPr>
        <w:noProof/>
      </w:rPr>
    </w:sdtEndPr>
    <w:sdtContent>
      <w:p w14:paraId="22F72BE9" w14:textId="77777777" w:rsidR="00292756" w:rsidRDefault="000B3AF4">
        <w:pPr>
          <w:pStyle w:val="Footer"/>
          <w:jc w:val="center"/>
        </w:pPr>
        <w:r>
          <w:rPr>
            <w:noProof w:val="0"/>
          </w:rPr>
          <w:fldChar w:fldCharType="begin"/>
        </w:r>
        <w:r>
          <w:instrText xml:space="preserve"> PAGE   \* MERGEFORMAT </w:instrText>
        </w:r>
        <w:r>
          <w:rPr>
            <w:noProof w:val="0"/>
          </w:rPr>
          <w:fldChar w:fldCharType="separate"/>
        </w:r>
        <w:r>
          <w:t>53</w:t>
        </w:r>
        <w:r>
          <w:fldChar w:fldCharType="end"/>
        </w:r>
      </w:p>
    </w:sdtContent>
  </w:sdt>
  <w:p w14:paraId="22F72BEA" w14:textId="77777777" w:rsidR="009203B6" w:rsidRPr="00FB5D85" w:rsidRDefault="009203B6">
    <w:pPr>
      <w:pStyle w:val="Footer"/>
      <w:tabs>
        <w:tab w:val="right" w:pos="8931"/>
      </w:tabs>
      <w:ind w:right="96"/>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37549500"/>
      <w:docPartObj>
        <w:docPartGallery w:val="Page Numbers (Bottom of Page)"/>
        <w:docPartUnique/>
      </w:docPartObj>
    </w:sdtPr>
    <w:sdtEndPr>
      <w:rPr>
        <w:noProof/>
      </w:rPr>
    </w:sdtEndPr>
    <w:sdtContent>
      <w:p w14:paraId="22F72BF0" w14:textId="77777777" w:rsidR="00292756" w:rsidRDefault="000B3AF4">
        <w:pPr>
          <w:pStyle w:val="Footer"/>
          <w:jc w:val="center"/>
        </w:pPr>
        <w:r>
          <w:rPr>
            <w:noProof w:val="0"/>
          </w:rPr>
          <w:fldChar w:fldCharType="begin"/>
        </w:r>
        <w:r>
          <w:instrText xml:space="preserve"> PAGE   \* MERGEFORMAT </w:instrText>
        </w:r>
        <w:r>
          <w:rPr>
            <w:noProof w:val="0"/>
          </w:rPr>
          <w:fldChar w:fldCharType="separate"/>
        </w:r>
        <w:r>
          <w:t>2</w:t>
        </w:r>
        <w:r>
          <w:fldChar w:fldCharType="end"/>
        </w:r>
      </w:p>
    </w:sdtContent>
  </w:sdt>
  <w:p w14:paraId="22F72BF1" w14:textId="77777777" w:rsidR="009203B6" w:rsidRPr="00FB5D85" w:rsidRDefault="009203B6">
    <w:pPr>
      <w:pStyle w:val="Footer"/>
      <w:tabs>
        <w:tab w:val="right" w:pos="8931"/>
      </w:tabs>
      <w:ind w:right="96"/>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F72BFC" w14:textId="77777777" w:rsidR="009203B6" w:rsidRPr="00FB5D85" w:rsidRDefault="000B3AF4">
    <w:pPr>
      <w:pStyle w:val="Footer"/>
      <w:tabs>
        <w:tab w:val="right" w:pos="8931"/>
      </w:tabs>
      <w:ind w:right="96"/>
      <w:jc w:val="center"/>
    </w:pPr>
    <w:r w:rsidRPr="00FB5D85">
      <w:fldChar w:fldCharType="begin"/>
    </w:r>
    <w:r w:rsidRPr="00FB5D85">
      <w:instrText xml:space="preserve"> EQ </w:instrText>
    </w:r>
    <w:r w:rsidRPr="00FB5D85">
      <w:fldChar w:fldCharType="separate"/>
    </w:r>
    <w:r w:rsidRPr="00FB5D85">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F72C07" w14:textId="77777777" w:rsidR="009203B6" w:rsidRPr="00FB5D85" w:rsidRDefault="000B3AF4">
    <w:pPr>
      <w:pStyle w:val="Footer"/>
      <w:tabs>
        <w:tab w:val="right" w:pos="8931"/>
      </w:tabs>
      <w:ind w:right="96"/>
      <w:jc w:val="center"/>
    </w:pPr>
    <w:r w:rsidRPr="00FB5D85">
      <w:fldChar w:fldCharType="begin"/>
    </w:r>
    <w:r w:rsidRPr="00FB5D85">
      <w:instrText xml:space="preserve"> EQ </w:instrText>
    </w:r>
    <w:r w:rsidRPr="00FB5D85">
      <w:fldChar w:fldCharType="separate"/>
    </w:r>
    <w:r w:rsidRPr="00FB5D85">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969021769"/>
      <w:docPartObj>
        <w:docPartGallery w:val="Page Numbers (Bottom of Page)"/>
        <w:docPartUnique/>
      </w:docPartObj>
    </w:sdtPr>
    <w:sdtEndPr>
      <w:rPr>
        <w:noProof/>
      </w:rPr>
    </w:sdtEndPr>
    <w:sdtContent>
      <w:p w14:paraId="22F72C08" w14:textId="77777777" w:rsidR="00292756" w:rsidRDefault="000B3AF4">
        <w:pPr>
          <w:pStyle w:val="Footer"/>
          <w:jc w:val="center"/>
        </w:pPr>
        <w:r>
          <w:rPr>
            <w:noProof w:val="0"/>
          </w:rPr>
          <w:fldChar w:fldCharType="begin"/>
        </w:r>
        <w:r>
          <w:instrText xml:space="preserve"> PAGE   \* MERGEFORMAT </w:instrText>
        </w:r>
        <w:r>
          <w:rPr>
            <w:noProof w:val="0"/>
          </w:rPr>
          <w:fldChar w:fldCharType="separate"/>
        </w:r>
        <w:r>
          <w:t>56</w:t>
        </w:r>
        <w:r>
          <w:fldChar w:fldCharType="end"/>
        </w:r>
      </w:p>
    </w:sdtContent>
  </w:sdt>
  <w:p w14:paraId="22F72C09" w14:textId="77777777" w:rsidR="009203B6" w:rsidRPr="00FB5D85" w:rsidRDefault="009203B6"/>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F72C0A" w14:textId="77777777" w:rsidR="009203B6" w:rsidRPr="00FB5D85" w:rsidRDefault="000B3AF4">
    <w:pPr>
      <w:pStyle w:val="Footer"/>
      <w:tabs>
        <w:tab w:val="right" w:pos="8931"/>
      </w:tabs>
      <w:ind w:right="96"/>
      <w:jc w:val="center"/>
    </w:pPr>
    <w:r w:rsidRPr="00FB5D85">
      <w:fldChar w:fldCharType="begin"/>
    </w:r>
    <w:r w:rsidRPr="00FB5D85">
      <w:instrText xml:space="preserve"> EQ </w:instrText>
    </w:r>
    <w:r w:rsidRPr="00FB5D85">
      <w:fldChar w:fldCharType="separate"/>
    </w:r>
    <w:r w:rsidRPr="00FB5D85">
      <w:fldChar w:fldCharType="end"/>
    </w:r>
    <w:r w:rsidRPr="00FB5D85">
      <w:rPr>
        <w:rStyle w:val="PageNumber"/>
        <w:rFonts w:cs="Arial"/>
      </w:rPr>
      <w:fldChar w:fldCharType="begin"/>
    </w:r>
    <w:r w:rsidRPr="00FB5D85">
      <w:rPr>
        <w:rStyle w:val="PageNumber"/>
        <w:rFonts w:cs="Arial"/>
      </w:rPr>
      <w:instrText xml:space="preserve">PAGE  </w:instrText>
    </w:r>
    <w:r w:rsidRPr="00FB5D85">
      <w:rPr>
        <w:rStyle w:val="PageNumber"/>
        <w:rFonts w:cs="Arial"/>
      </w:rPr>
      <w:fldChar w:fldCharType="separate"/>
    </w:r>
    <w:r w:rsidRPr="00FB5D85">
      <w:rPr>
        <w:rStyle w:val="PageNumber"/>
        <w:rFonts w:cs="Arial"/>
      </w:rPr>
      <w:t>56</w:t>
    </w:r>
    <w:r w:rsidRPr="00FB5D85">
      <w:rPr>
        <w:rStyle w:val="PageNumber"/>
        <w:rFonts w:cs="Arial"/>
      </w:rPr>
      <w:fldChar w:fldCharType="end"/>
    </w:r>
  </w:p>
  <w:p w14:paraId="22F72C0B" w14:textId="77777777" w:rsidR="009203B6" w:rsidRPr="00FB5D85" w:rsidRDefault="009203B6"/>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412442858"/>
      <w:docPartObj>
        <w:docPartGallery w:val="Page Numbers (Bottom of Page)"/>
        <w:docPartUnique/>
      </w:docPartObj>
    </w:sdtPr>
    <w:sdtEndPr>
      <w:rPr>
        <w:noProof/>
      </w:rPr>
    </w:sdtEndPr>
    <w:sdtContent>
      <w:p w14:paraId="22F72C11" w14:textId="77777777" w:rsidR="00292756" w:rsidRDefault="000B3AF4">
        <w:pPr>
          <w:pStyle w:val="Footer"/>
          <w:jc w:val="center"/>
        </w:pPr>
        <w:r>
          <w:rPr>
            <w:noProof w:val="0"/>
          </w:rPr>
          <w:fldChar w:fldCharType="begin"/>
        </w:r>
        <w:r>
          <w:instrText xml:space="preserve"> PAGE   \* MERGEFORMAT </w:instrText>
        </w:r>
        <w:r>
          <w:rPr>
            <w:noProof w:val="0"/>
          </w:rPr>
          <w:fldChar w:fldCharType="separate"/>
        </w:r>
        <w:r>
          <w:t>64</w:t>
        </w:r>
        <w:r>
          <w:fldChar w:fldCharType="end"/>
        </w:r>
      </w:p>
    </w:sdtContent>
  </w:sdt>
  <w:p w14:paraId="22F72C12" w14:textId="77777777" w:rsidR="009203B6" w:rsidRPr="00FB5D85" w:rsidRDefault="009203B6">
    <w:pPr>
      <w:pStyle w:val="Footer"/>
      <w:tabs>
        <w:tab w:val="right" w:pos="8931"/>
      </w:tabs>
      <w:ind w:right="96"/>
      <w:jc w:val="cen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F72C18" w14:textId="77777777" w:rsidR="009203B6" w:rsidRPr="00FB5D85" w:rsidRDefault="000B3AF4">
    <w:pPr>
      <w:pStyle w:val="Footer"/>
      <w:tabs>
        <w:tab w:val="right" w:pos="8931"/>
      </w:tabs>
      <w:ind w:right="96"/>
      <w:jc w:val="center"/>
    </w:pPr>
    <w:r w:rsidRPr="00FB5D85">
      <w:fldChar w:fldCharType="begin"/>
    </w:r>
    <w:r w:rsidRPr="00FB5D85">
      <w:instrText xml:space="preserve"> EQ </w:instrText>
    </w:r>
    <w:r w:rsidRPr="00FB5D85">
      <w:fldChar w:fldCharType="separate"/>
    </w:r>
    <w:r w:rsidRPr="00FB5D85">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F72C19" w14:textId="77777777" w:rsidR="009203B6" w:rsidRPr="00FB5D85" w:rsidRDefault="000B3AF4">
    <w:pPr>
      <w:pStyle w:val="Footer"/>
      <w:tabs>
        <w:tab w:val="right" w:pos="8931"/>
      </w:tabs>
      <w:ind w:right="96"/>
      <w:jc w:val="center"/>
    </w:pPr>
    <w:r w:rsidRPr="00FB5D85">
      <w:fldChar w:fldCharType="begin"/>
    </w:r>
    <w:r w:rsidRPr="00FB5D85">
      <w:instrText xml:space="preserve"> EQ </w:instrText>
    </w:r>
    <w:r w:rsidRPr="00FB5D85">
      <w:fldChar w:fldCharType="separate"/>
    </w:r>
    <w:r w:rsidRPr="00FB5D85">
      <w:fldChar w:fldCharType="end"/>
    </w:r>
    <w:r w:rsidRPr="00FB5D85">
      <w:rPr>
        <w:rStyle w:val="PageNumber"/>
        <w:rFonts w:cs="Arial"/>
      </w:rPr>
      <w:fldChar w:fldCharType="begin"/>
    </w:r>
    <w:r w:rsidRPr="00FB5D85">
      <w:rPr>
        <w:rStyle w:val="PageNumber"/>
        <w:rFonts w:cs="Arial"/>
      </w:rPr>
      <w:instrText xml:space="preserve">PAGE  </w:instrText>
    </w:r>
    <w:r w:rsidRPr="00FB5D85">
      <w:rPr>
        <w:rStyle w:val="PageNumber"/>
        <w:rFonts w:cs="Arial"/>
      </w:rPr>
      <w:fldChar w:fldCharType="separate"/>
    </w:r>
    <w:r w:rsidRPr="00FB5D85">
      <w:rPr>
        <w:rStyle w:val="PageNumber"/>
        <w:rFonts w:cs="Arial"/>
      </w:rPr>
      <w:t>56</w:t>
    </w:r>
    <w:r w:rsidRPr="00FB5D85">
      <w:rPr>
        <w:rStyle w:val="PageNumber"/>
        <w:rFonts w:cs="Arial"/>
      </w:rPr>
      <w:fldChar w:fldCharType="end"/>
    </w:r>
  </w:p>
  <w:p w14:paraId="22F72C1A" w14:textId="77777777" w:rsidR="009203B6" w:rsidRPr="00FB5D85" w:rsidRDefault="009203B6"/>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D658655" w14:textId="77777777" w:rsidR="00C30E59" w:rsidRDefault="00C30E59">
      <w:pPr>
        <w:spacing w:line="240" w:lineRule="auto"/>
      </w:pPr>
      <w:r>
        <w:separator/>
      </w:r>
    </w:p>
  </w:footnote>
  <w:footnote w:type="continuationSeparator" w:id="0">
    <w:p w14:paraId="2DD5ACA3" w14:textId="77777777" w:rsidR="00C30E59" w:rsidRDefault="00C30E59">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3E6B20" w14:paraId="22F72BE7" w14:textId="77777777" w:rsidTr="00CC3F4D">
      <w:tc>
        <w:tcPr>
          <w:tcW w:w="3024" w:type="dxa"/>
        </w:tcPr>
        <w:p w14:paraId="22F72BE4" w14:textId="77777777" w:rsidR="009203B6" w:rsidRPr="00FB5D85" w:rsidRDefault="009203B6" w:rsidP="00CC3F4D">
          <w:pPr>
            <w:pStyle w:val="Header"/>
            <w:ind w:left="-115"/>
          </w:pPr>
        </w:p>
      </w:tc>
      <w:tc>
        <w:tcPr>
          <w:tcW w:w="3024" w:type="dxa"/>
        </w:tcPr>
        <w:p w14:paraId="22F72BE5" w14:textId="77777777" w:rsidR="009203B6" w:rsidRPr="00FB5D85" w:rsidRDefault="009203B6" w:rsidP="00CC3F4D">
          <w:pPr>
            <w:pStyle w:val="Header"/>
            <w:jc w:val="center"/>
          </w:pPr>
        </w:p>
      </w:tc>
      <w:tc>
        <w:tcPr>
          <w:tcW w:w="3024" w:type="dxa"/>
        </w:tcPr>
        <w:p w14:paraId="22F72BE6" w14:textId="77777777" w:rsidR="009203B6" w:rsidRPr="00FB5D85" w:rsidRDefault="009203B6" w:rsidP="00CC3F4D">
          <w:pPr>
            <w:pStyle w:val="Header"/>
            <w:ind w:right="-115"/>
            <w:jc w:val="right"/>
          </w:pPr>
        </w:p>
      </w:tc>
    </w:tr>
  </w:tbl>
  <w:p w14:paraId="22F72BE8" w14:textId="77777777" w:rsidR="009203B6" w:rsidRPr="00FB5D85" w:rsidRDefault="009203B6" w:rsidP="00CC3F4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3E6B20" w14:paraId="22F72BEE" w14:textId="77777777" w:rsidTr="00CC3F4D">
      <w:tc>
        <w:tcPr>
          <w:tcW w:w="3024" w:type="dxa"/>
        </w:tcPr>
        <w:p w14:paraId="22F72BEB" w14:textId="77777777" w:rsidR="009203B6" w:rsidRPr="00FB5D85" w:rsidRDefault="009203B6" w:rsidP="00CC3F4D">
          <w:pPr>
            <w:pStyle w:val="Header"/>
            <w:ind w:left="-115"/>
          </w:pPr>
        </w:p>
      </w:tc>
      <w:tc>
        <w:tcPr>
          <w:tcW w:w="3024" w:type="dxa"/>
        </w:tcPr>
        <w:p w14:paraId="22F72BEC" w14:textId="77777777" w:rsidR="009203B6" w:rsidRPr="00FB5D85" w:rsidRDefault="009203B6" w:rsidP="00CC3F4D">
          <w:pPr>
            <w:pStyle w:val="Header"/>
            <w:jc w:val="center"/>
          </w:pPr>
        </w:p>
      </w:tc>
      <w:tc>
        <w:tcPr>
          <w:tcW w:w="3024" w:type="dxa"/>
        </w:tcPr>
        <w:p w14:paraId="22F72BED" w14:textId="77777777" w:rsidR="009203B6" w:rsidRPr="00FB5D85" w:rsidRDefault="009203B6" w:rsidP="00CC3F4D">
          <w:pPr>
            <w:pStyle w:val="Header"/>
            <w:ind w:right="-115"/>
            <w:jc w:val="right"/>
          </w:pPr>
        </w:p>
      </w:tc>
    </w:tr>
  </w:tbl>
  <w:p w14:paraId="22F72BEF" w14:textId="77777777" w:rsidR="009203B6" w:rsidRPr="00FB5D85" w:rsidRDefault="009203B6" w:rsidP="00CC3F4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3E6B20" w14:paraId="22F72BF5" w14:textId="77777777" w:rsidTr="001B79BA">
      <w:tc>
        <w:tcPr>
          <w:tcW w:w="3024" w:type="dxa"/>
        </w:tcPr>
        <w:p w14:paraId="22F72BF2" w14:textId="77777777" w:rsidR="009203B6" w:rsidRPr="00FB5D85" w:rsidRDefault="009203B6" w:rsidP="00CC3F4D">
          <w:pPr>
            <w:pStyle w:val="Header"/>
            <w:ind w:left="-115"/>
          </w:pPr>
        </w:p>
      </w:tc>
      <w:tc>
        <w:tcPr>
          <w:tcW w:w="3024" w:type="dxa"/>
        </w:tcPr>
        <w:p w14:paraId="22F72BF3" w14:textId="77777777" w:rsidR="009203B6" w:rsidRPr="00FB5D85" w:rsidRDefault="009203B6" w:rsidP="00CC3F4D">
          <w:pPr>
            <w:pStyle w:val="Header"/>
            <w:jc w:val="center"/>
          </w:pPr>
        </w:p>
      </w:tc>
      <w:tc>
        <w:tcPr>
          <w:tcW w:w="3024" w:type="dxa"/>
        </w:tcPr>
        <w:p w14:paraId="22F72BF4" w14:textId="77777777" w:rsidR="009203B6" w:rsidRPr="00FB5D85" w:rsidRDefault="009203B6" w:rsidP="00CC3F4D">
          <w:pPr>
            <w:pStyle w:val="Header"/>
            <w:ind w:right="-115"/>
            <w:jc w:val="right"/>
          </w:pPr>
        </w:p>
      </w:tc>
    </w:tr>
  </w:tbl>
  <w:p w14:paraId="22F72BF6" w14:textId="77777777" w:rsidR="009203B6" w:rsidRPr="00FB5D85" w:rsidRDefault="009203B6" w:rsidP="00CC3F4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3E6B20" w14:paraId="22F72BFA" w14:textId="77777777" w:rsidTr="001B79BA">
      <w:tc>
        <w:tcPr>
          <w:tcW w:w="3024" w:type="dxa"/>
        </w:tcPr>
        <w:p w14:paraId="22F72BF7" w14:textId="77777777" w:rsidR="009203B6" w:rsidRPr="00FB5D85" w:rsidRDefault="009203B6" w:rsidP="00CC3F4D">
          <w:pPr>
            <w:pStyle w:val="Header"/>
            <w:ind w:left="-115"/>
          </w:pPr>
        </w:p>
      </w:tc>
      <w:tc>
        <w:tcPr>
          <w:tcW w:w="3024" w:type="dxa"/>
        </w:tcPr>
        <w:p w14:paraId="22F72BF8" w14:textId="77777777" w:rsidR="009203B6" w:rsidRPr="00FB5D85" w:rsidRDefault="009203B6" w:rsidP="00CC3F4D">
          <w:pPr>
            <w:pStyle w:val="Header"/>
            <w:jc w:val="center"/>
          </w:pPr>
        </w:p>
      </w:tc>
      <w:tc>
        <w:tcPr>
          <w:tcW w:w="3024" w:type="dxa"/>
        </w:tcPr>
        <w:p w14:paraId="22F72BF9" w14:textId="77777777" w:rsidR="009203B6" w:rsidRPr="00FB5D85" w:rsidRDefault="009203B6" w:rsidP="00CC3F4D">
          <w:pPr>
            <w:pStyle w:val="Header"/>
            <w:ind w:right="-115"/>
            <w:jc w:val="right"/>
          </w:pPr>
        </w:p>
      </w:tc>
    </w:tr>
  </w:tbl>
  <w:p w14:paraId="22F72BFB" w14:textId="77777777" w:rsidR="009203B6" w:rsidRPr="00FB5D85" w:rsidRDefault="009203B6" w:rsidP="00CC3F4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3E6B20" w14:paraId="22F72C00" w14:textId="77777777" w:rsidTr="001B79BA">
      <w:tc>
        <w:tcPr>
          <w:tcW w:w="3024" w:type="dxa"/>
        </w:tcPr>
        <w:p w14:paraId="22F72BFD" w14:textId="77777777" w:rsidR="009203B6" w:rsidRPr="00FB5D85" w:rsidRDefault="009203B6" w:rsidP="00CC3F4D">
          <w:pPr>
            <w:pStyle w:val="Header"/>
            <w:ind w:left="-115"/>
          </w:pPr>
        </w:p>
      </w:tc>
      <w:tc>
        <w:tcPr>
          <w:tcW w:w="3024" w:type="dxa"/>
        </w:tcPr>
        <w:p w14:paraId="22F72BFE" w14:textId="77777777" w:rsidR="009203B6" w:rsidRPr="00FB5D85" w:rsidRDefault="009203B6" w:rsidP="00CC3F4D">
          <w:pPr>
            <w:pStyle w:val="Header"/>
            <w:jc w:val="center"/>
          </w:pPr>
        </w:p>
      </w:tc>
      <w:tc>
        <w:tcPr>
          <w:tcW w:w="3024" w:type="dxa"/>
        </w:tcPr>
        <w:p w14:paraId="22F72BFF" w14:textId="77777777" w:rsidR="009203B6" w:rsidRPr="00FB5D85" w:rsidRDefault="009203B6" w:rsidP="00CC3F4D">
          <w:pPr>
            <w:pStyle w:val="Header"/>
            <w:ind w:right="-115"/>
            <w:jc w:val="right"/>
          </w:pPr>
        </w:p>
      </w:tc>
    </w:tr>
  </w:tbl>
  <w:p w14:paraId="22F72C01" w14:textId="77777777" w:rsidR="009203B6" w:rsidRPr="00FB5D85" w:rsidRDefault="009203B6" w:rsidP="00CC3F4D">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3E6B20" w14:paraId="22F72C05" w14:textId="77777777" w:rsidTr="001B79BA">
      <w:tc>
        <w:tcPr>
          <w:tcW w:w="3024" w:type="dxa"/>
        </w:tcPr>
        <w:p w14:paraId="22F72C02" w14:textId="77777777" w:rsidR="009203B6" w:rsidRPr="00FB5D85" w:rsidRDefault="009203B6" w:rsidP="00CC3F4D">
          <w:pPr>
            <w:pStyle w:val="Header"/>
            <w:ind w:left="-115"/>
          </w:pPr>
        </w:p>
      </w:tc>
      <w:tc>
        <w:tcPr>
          <w:tcW w:w="3024" w:type="dxa"/>
        </w:tcPr>
        <w:p w14:paraId="22F72C03" w14:textId="77777777" w:rsidR="009203B6" w:rsidRPr="00FB5D85" w:rsidRDefault="009203B6" w:rsidP="00CC3F4D">
          <w:pPr>
            <w:pStyle w:val="Header"/>
            <w:jc w:val="center"/>
          </w:pPr>
        </w:p>
      </w:tc>
      <w:tc>
        <w:tcPr>
          <w:tcW w:w="3024" w:type="dxa"/>
        </w:tcPr>
        <w:p w14:paraId="22F72C04" w14:textId="77777777" w:rsidR="009203B6" w:rsidRPr="00FB5D85" w:rsidRDefault="009203B6" w:rsidP="00CC3F4D">
          <w:pPr>
            <w:pStyle w:val="Header"/>
            <w:ind w:right="-115"/>
            <w:jc w:val="right"/>
          </w:pPr>
        </w:p>
      </w:tc>
    </w:tr>
  </w:tbl>
  <w:p w14:paraId="22F72C06" w14:textId="77777777" w:rsidR="009203B6" w:rsidRPr="00FB5D85" w:rsidRDefault="009203B6" w:rsidP="00CC3F4D">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3E6B20" w14:paraId="22F72C0F" w14:textId="77777777" w:rsidTr="001B79BA">
      <w:tc>
        <w:tcPr>
          <w:tcW w:w="3024" w:type="dxa"/>
        </w:tcPr>
        <w:p w14:paraId="22F72C0C" w14:textId="77777777" w:rsidR="009203B6" w:rsidRPr="00FB5D85" w:rsidRDefault="009203B6" w:rsidP="00CC3F4D">
          <w:pPr>
            <w:pStyle w:val="Header"/>
            <w:ind w:left="-115"/>
          </w:pPr>
        </w:p>
      </w:tc>
      <w:tc>
        <w:tcPr>
          <w:tcW w:w="3024" w:type="dxa"/>
        </w:tcPr>
        <w:p w14:paraId="22F72C0D" w14:textId="77777777" w:rsidR="009203B6" w:rsidRPr="00FB5D85" w:rsidRDefault="009203B6" w:rsidP="00CC3F4D">
          <w:pPr>
            <w:pStyle w:val="Header"/>
            <w:jc w:val="center"/>
          </w:pPr>
        </w:p>
      </w:tc>
      <w:tc>
        <w:tcPr>
          <w:tcW w:w="3024" w:type="dxa"/>
        </w:tcPr>
        <w:p w14:paraId="22F72C0E" w14:textId="77777777" w:rsidR="009203B6" w:rsidRPr="00FB5D85" w:rsidRDefault="009203B6" w:rsidP="00CC3F4D">
          <w:pPr>
            <w:pStyle w:val="Header"/>
            <w:ind w:right="-115"/>
            <w:jc w:val="right"/>
          </w:pPr>
        </w:p>
      </w:tc>
    </w:tr>
  </w:tbl>
  <w:p w14:paraId="22F72C10" w14:textId="77777777" w:rsidR="009203B6" w:rsidRPr="00FB5D85" w:rsidRDefault="009203B6" w:rsidP="00CC3F4D">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3E6B20" w14:paraId="22F72C16" w14:textId="77777777" w:rsidTr="001B79BA">
      <w:tc>
        <w:tcPr>
          <w:tcW w:w="3024" w:type="dxa"/>
        </w:tcPr>
        <w:p w14:paraId="22F72C13" w14:textId="77777777" w:rsidR="009203B6" w:rsidRPr="00FB5D85" w:rsidRDefault="009203B6" w:rsidP="00CC3F4D">
          <w:pPr>
            <w:pStyle w:val="Header"/>
            <w:ind w:left="-115"/>
          </w:pPr>
        </w:p>
      </w:tc>
      <w:tc>
        <w:tcPr>
          <w:tcW w:w="3024" w:type="dxa"/>
        </w:tcPr>
        <w:p w14:paraId="22F72C14" w14:textId="77777777" w:rsidR="009203B6" w:rsidRPr="00FB5D85" w:rsidRDefault="009203B6" w:rsidP="00CC3F4D">
          <w:pPr>
            <w:pStyle w:val="Header"/>
            <w:jc w:val="center"/>
          </w:pPr>
        </w:p>
      </w:tc>
      <w:tc>
        <w:tcPr>
          <w:tcW w:w="3024" w:type="dxa"/>
        </w:tcPr>
        <w:p w14:paraId="22F72C15" w14:textId="77777777" w:rsidR="009203B6" w:rsidRPr="00FB5D85" w:rsidRDefault="009203B6" w:rsidP="00CC3F4D">
          <w:pPr>
            <w:pStyle w:val="Header"/>
            <w:ind w:right="-115"/>
            <w:jc w:val="right"/>
          </w:pPr>
        </w:p>
      </w:tc>
    </w:tr>
  </w:tbl>
  <w:p w14:paraId="22F72C17" w14:textId="77777777" w:rsidR="009203B6" w:rsidRPr="00FB5D85" w:rsidRDefault="009203B6" w:rsidP="00CC3F4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1817AC"/>
    <w:multiLevelType w:val="hybridMultilevel"/>
    <w:tmpl w:val="51F6A4F6"/>
    <w:lvl w:ilvl="0" w:tplc="2FD0A9DA">
      <w:start w:val="1"/>
      <w:numFmt w:val="decimal"/>
      <w:lvlText w:val="%1."/>
      <w:lvlJc w:val="left"/>
      <w:pPr>
        <w:ind w:left="720" w:hanging="360"/>
      </w:pPr>
      <w:rPr>
        <w:rFonts w:hint="default"/>
      </w:rPr>
    </w:lvl>
    <w:lvl w:ilvl="1" w:tplc="9398D178">
      <w:start w:val="1"/>
      <w:numFmt w:val="bullet"/>
      <w:lvlText w:val="-"/>
      <w:lvlJc w:val="left"/>
      <w:pPr>
        <w:ind w:left="1440" w:hanging="360"/>
      </w:pPr>
    </w:lvl>
    <w:lvl w:ilvl="2" w:tplc="8AD810AA" w:tentative="1">
      <w:start w:val="1"/>
      <w:numFmt w:val="lowerRoman"/>
      <w:lvlText w:val="%3."/>
      <w:lvlJc w:val="right"/>
      <w:pPr>
        <w:ind w:left="2160" w:hanging="180"/>
      </w:pPr>
    </w:lvl>
    <w:lvl w:ilvl="3" w:tplc="B06A52D6" w:tentative="1">
      <w:start w:val="1"/>
      <w:numFmt w:val="decimal"/>
      <w:lvlText w:val="%4."/>
      <w:lvlJc w:val="left"/>
      <w:pPr>
        <w:ind w:left="2880" w:hanging="360"/>
      </w:pPr>
    </w:lvl>
    <w:lvl w:ilvl="4" w:tplc="42567096" w:tentative="1">
      <w:start w:val="1"/>
      <w:numFmt w:val="lowerLetter"/>
      <w:lvlText w:val="%5."/>
      <w:lvlJc w:val="left"/>
      <w:pPr>
        <w:ind w:left="3600" w:hanging="360"/>
      </w:pPr>
    </w:lvl>
    <w:lvl w:ilvl="5" w:tplc="9B14B79E" w:tentative="1">
      <w:start w:val="1"/>
      <w:numFmt w:val="lowerRoman"/>
      <w:lvlText w:val="%6."/>
      <w:lvlJc w:val="right"/>
      <w:pPr>
        <w:ind w:left="4320" w:hanging="180"/>
      </w:pPr>
    </w:lvl>
    <w:lvl w:ilvl="6" w:tplc="A43AE5CC" w:tentative="1">
      <w:start w:val="1"/>
      <w:numFmt w:val="decimal"/>
      <w:lvlText w:val="%7."/>
      <w:lvlJc w:val="left"/>
      <w:pPr>
        <w:ind w:left="5040" w:hanging="360"/>
      </w:pPr>
    </w:lvl>
    <w:lvl w:ilvl="7" w:tplc="7C16D3E0" w:tentative="1">
      <w:start w:val="1"/>
      <w:numFmt w:val="lowerLetter"/>
      <w:lvlText w:val="%8."/>
      <w:lvlJc w:val="left"/>
      <w:pPr>
        <w:ind w:left="5760" w:hanging="360"/>
      </w:pPr>
    </w:lvl>
    <w:lvl w:ilvl="8" w:tplc="B508AB4E" w:tentative="1">
      <w:start w:val="1"/>
      <w:numFmt w:val="lowerRoman"/>
      <w:lvlText w:val="%9."/>
      <w:lvlJc w:val="right"/>
      <w:pPr>
        <w:ind w:left="6480" w:hanging="180"/>
      </w:pPr>
    </w:lvl>
  </w:abstractNum>
  <w:abstractNum w:abstractNumId="1" w15:restartNumberingAfterBreak="0">
    <w:nsid w:val="08AA0CE2"/>
    <w:multiLevelType w:val="multilevel"/>
    <w:tmpl w:val="BE74FAEA"/>
    <w:lvl w:ilvl="0">
      <w:start w:val="1"/>
      <w:numFmt w:val="decimal"/>
      <w:pStyle w:val="Style1"/>
      <w:lvlText w:val="%1."/>
      <w:lvlJc w:val="left"/>
      <w:pPr>
        <w:ind w:left="930" w:hanging="570"/>
      </w:pPr>
      <w:rPr>
        <w:rFonts w:hint="default"/>
      </w:rPr>
    </w:lvl>
    <w:lvl w:ilvl="1">
      <w:start w:val="1"/>
      <w:numFmt w:val="decimal"/>
      <w:pStyle w:val="Style5"/>
      <w:isLgl/>
      <w:lvlText w:val="%1.%2"/>
      <w:lvlJc w:val="left"/>
      <w:pPr>
        <w:ind w:left="930" w:hanging="57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2" w15:restartNumberingAfterBreak="0">
    <w:nsid w:val="09937103"/>
    <w:multiLevelType w:val="hybridMultilevel"/>
    <w:tmpl w:val="A4D86AF0"/>
    <w:lvl w:ilvl="0" w:tplc="B4A47F50">
      <w:start w:val="1"/>
      <w:numFmt w:val="bullet"/>
      <w:lvlText w:val="-"/>
      <w:lvlJc w:val="left"/>
      <w:pPr>
        <w:ind w:left="720" w:hanging="360"/>
      </w:pPr>
    </w:lvl>
    <w:lvl w:ilvl="1" w:tplc="807A66D2" w:tentative="1">
      <w:start w:val="1"/>
      <w:numFmt w:val="bullet"/>
      <w:lvlText w:val="o"/>
      <w:lvlJc w:val="left"/>
      <w:pPr>
        <w:ind w:left="1440" w:hanging="360"/>
      </w:pPr>
      <w:rPr>
        <w:rFonts w:ascii="Courier New" w:hAnsi="Courier New" w:cs="Courier New" w:hint="default"/>
      </w:rPr>
    </w:lvl>
    <w:lvl w:ilvl="2" w:tplc="0AEC6F0C">
      <w:start w:val="1"/>
      <w:numFmt w:val="bullet"/>
      <w:lvlText w:val=""/>
      <w:lvlJc w:val="left"/>
      <w:pPr>
        <w:ind w:left="2160" w:hanging="360"/>
      </w:pPr>
      <w:rPr>
        <w:rFonts w:ascii="Wingdings" w:hAnsi="Wingdings" w:hint="default"/>
      </w:rPr>
    </w:lvl>
    <w:lvl w:ilvl="3" w:tplc="AB72D14C" w:tentative="1">
      <w:start w:val="1"/>
      <w:numFmt w:val="bullet"/>
      <w:lvlText w:val=""/>
      <w:lvlJc w:val="left"/>
      <w:pPr>
        <w:ind w:left="2880" w:hanging="360"/>
      </w:pPr>
      <w:rPr>
        <w:rFonts w:ascii="Symbol" w:hAnsi="Symbol" w:hint="default"/>
      </w:rPr>
    </w:lvl>
    <w:lvl w:ilvl="4" w:tplc="E65018D6" w:tentative="1">
      <w:start w:val="1"/>
      <w:numFmt w:val="bullet"/>
      <w:lvlText w:val="o"/>
      <w:lvlJc w:val="left"/>
      <w:pPr>
        <w:ind w:left="3600" w:hanging="360"/>
      </w:pPr>
      <w:rPr>
        <w:rFonts w:ascii="Courier New" w:hAnsi="Courier New" w:cs="Courier New" w:hint="default"/>
      </w:rPr>
    </w:lvl>
    <w:lvl w:ilvl="5" w:tplc="30A0EE98" w:tentative="1">
      <w:start w:val="1"/>
      <w:numFmt w:val="bullet"/>
      <w:lvlText w:val=""/>
      <w:lvlJc w:val="left"/>
      <w:pPr>
        <w:ind w:left="4320" w:hanging="360"/>
      </w:pPr>
      <w:rPr>
        <w:rFonts w:ascii="Wingdings" w:hAnsi="Wingdings" w:hint="default"/>
      </w:rPr>
    </w:lvl>
    <w:lvl w:ilvl="6" w:tplc="D2128AA8" w:tentative="1">
      <w:start w:val="1"/>
      <w:numFmt w:val="bullet"/>
      <w:lvlText w:val=""/>
      <w:lvlJc w:val="left"/>
      <w:pPr>
        <w:ind w:left="5040" w:hanging="360"/>
      </w:pPr>
      <w:rPr>
        <w:rFonts w:ascii="Symbol" w:hAnsi="Symbol" w:hint="default"/>
      </w:rPr>
    </w:lvl>
    <w:lvl w:ilvl="7" w:tplc="D2C209BE" w:tentative="1">
      <w:start w:val="1"/>
      <w:numFmt w:val="bullet"/>
      <w:lvlText w:val="o"/>
      <w:lvlJc w:val="left"/>
      <w:pPr>
        <w:ind w:left="5760" w:hanging="360"/>
      </w:pPr>
      <w:rPr>
        <w:rFonts w:ascii="Courier New" w:hAnsi="Courier New" w:cs="Courier New" w:hint="default"/>
      </w:rPr>
    </w:lvl>
    <w:lvl w:ilvl="8" w:tplc="32DA5F50" w:tentative="1">
      <w:start w:val="1"/>
      <w:numFmt w:val="bullet"/>
      <w:lvlText w:val=""/>
      <w:lvlJc w:val="left"/>
      <w:pPr>
        <w:ind w:left="6480" w:hanging="360"/>
      </w:pPr>
      <w:rPr>
        <w:rFonts w:ascii="Wingdings" w:hAnsi="Wingdings" w:hint="default"/>
      </w:rPr>
    </w:lvl>
  </w:abstractNum>
  <w:abstractNum w:abstractNumId="3" w15:restartNumberingAfterBreak="0">
    <w:nsid w:val="0AF62A9C"/>
    <w:multiLevelType w:val="hybridMultilevel"/>
    <w:tmpl w:val="DCE24E9E"/>
    <w:lvl w:ilvl="0" w:tplc="A66C181A">
      <w:start w:val="1"/>
      <w:numFmt w:val="upperLetter"/>
      <w:pStyle w:val="Style3"/>
      <w:lvlText w:val="%1."/>
      <w:lvlJc w:val="left"/>
      <w:pPr>
        <w:ind w:left="930" w:hanging="570"/>
      </w:pPr>
      <w:rPr>
        <w:rFonts w:hint="default"/>
      </w:rPr>
    </w:lvl>
    <w:lvl w:ilvl="1" w:tplc="F0B26E66">
      <w:start w:val="1"/>
      <w:numFmt w:val="decimal"/>
      <w:pStyle w:val="Style7"/>
      <w:lvlText w:val="%2."/>
      <w:lvlJc w:val="left"/>
      <w:pPr>
        <w:ind w:left="1650" w:hanging="570"/>
      </w:pPr>
      <w:rPr>
        <w:rFonts w:hint="default"/>
      </w:rPr>
    </w:lvl>
    <w:lvl w:ilvl="2" w:tplc="CA886278" w:tentative="1">
      <w:start w:val="1"/>
      <w:numFmt w:val="lowerRoman"/>
      <w:lvlText w:val="%3."/>
      <w:lvlJc w:val="right"/>
      <w:pPr>
        <w:ind w:left="2160" w:hanging="180"/>
      </w:pPr>
    </w:lvl>
    <w:lvl w:ilvl="3" w:tplc="F7CAA976" w:tentative="1">
      <w:start w:val="1"/>
      <w:numFmt w:val="decimal"/>
      <w:lvlText w:val="%4."/>
      <w:lvlJc w:val="left"/>
      <w:pPr>
        <w:ind w:left="2880" w:hanging="360"/>
      </w:pPr>
    </w:lvl>
    <w:lvl w:ilvl="4" w:tplc="AA88C07E" w:tentative="1">
      <w:start w:val="1"/>
      <w:numFmt w:val="lowerLetter"/>
      <w:lvlText w:val="%5."/>
      <w:lvlJc w:val="left"/>
      <w:pPr>
        <w:ind w:left="3600" w:hanging="360"/>
      </w:pPr>
    </w:lvl>
    <w:lvl w:ilvl="5" w:tplc="4A7C00B8" w:tentative="1">
      <w:start w:val="1"/>
      <w:numFmt w:val="lowerRoman"/>
      <w:lvlText w:val="%6."/>
      <w:lvlJc w:val="right"/>
      <w:pPr>
        <w:ind w:left="4320" w:hanging="180"/>
      </w:pPr>
    </w:lvl>
    <w:lvl w:ilvl="6" w:tplc="F96414D6" w:tentative="1">
      <w:start w:val="1"/>
      <w:numFmt w:val="decimal"/>
      <w:lvlText w:val="%7."/>
      <w:lvlJc w:val="left"/>
      <w:pPr>
        <w:ind w:left="5040" w:hanging="360"/>
      </w:pPr>
    </w:lvl>
    <w:lvl w:ilvl="7" w:tplc="9F62F6A4" w:tentative="1">
      <w:start w:val="1"/>
      <w:numFmt w:val="lowerLetter"/>
      <w:lvlText w:val="%8."/>
      <w:lvlJc w:val="left"/>
      <w:pPr>
        <w:ind w:left="5760" w:hanging="360"/>
      </w:pPr>
    </w:lvl>
    <w:lvl w:ilvl="8" w:tplc="B91278C4" w:tentative="1">
      <w:start w:val="1"/>
      <w:numFmt w:val="lowerRoman"/>
      <w:lvlText w:val="%9."/>
      <w:lvlJc w:val="right"/>
      <w:pPr>
        <w:ind w:left="6480" w:hanging="180"/>
      </w:pPr>
    </w:lvl>
  </w:abstractNum>
  <w:abstractNum w:abstractNumId="4" w15:restartNumberingAfterBreak="0">
    <w:nsid w:val="13240181"/>
    <w:multiLevelType w:val="hybridMultilevel"/>
    <w:tmpl w:val="DD546616"/>
    <w:lvl w:ilvl="0" w:tplc="9E800574">
      <w:start w:val="1"/>
      <w:numFmt w:val="decimal"/>
      <w:lvlText w:val="%1."/>
      <w:lvlJc w:val="left"/>
      <w:pPr>
        <w:ind w:left="720" w:hanging="360"/>
      </w:pPr>
    </w:lvl>
    <w:lvl w:ilvl="1" w:tplc="8168E15E" w:tentative="1">
      <w:start w:val="1"/>
      <w:numFmt w:val="lowerLetter"/>
      <w:lvlText w:val="%2."/>
      <w:lvlJc w:val="left"/>
      <w:pPr>
        <w:ind w:left="1440" w:hanging="360"/>
      </w:pPr>
    </w:lvl>
    <w:lvl w:ilvl="2" w:tplc="831EB6A2" w:tentative="1">
      <w:start w:val="1"/>
      <w:numFmt w:val="lowerRoman"/>
      <w:lvlText w:val="%3."/>
      <w:lvlJc w:val="right"/>
      <w:pPr>
        <w:ind w:left="2160" w:hanging="180"/>
      </w:pPr>
    </w:lvl>
    <w:lvl w:ilvl="3" w:tplc="10FE5762" w:tentative="1">
      <w:start w:val="1"/>
      <w:numFmt w:val="decimal"/>
      <w:lvlText w:val="%4."/>
      <w:lvlJc w:val="left"/>
      <w:pPr>
        <w:ind w:left="2880" w:hanging="360"/>
      </w:pPr>
    </w:lvl>
    <w:lvl w:ilvl="4" w:tplc="B756EAC8" w:tentative="1">
      <w:start w:val="1"/>
      <w:numFmt w:val="lowerLetter"/>
      <w:lvlText w:val="%5."/>
      <w:lvlJc w:val="left"/>
      <w:pPr>
        <w:ind w:left="3600" w:hanging="360"/>
      </w:pPr>
    </w:lvl>
    <w:lvl w:ilvl="5" w:tplc="899A44E8" w:tentative="1">
      <w:start w:val="1"/>
      <w:numFmt w:val="lowerRoman"/>
      <w:lvlText w:val="%6."/>
      <w:lvlJc w:val="right"/>
      <w:pPr>
        <w:ind w:left="4320" w:hanging="180"/>
      </w:pPr>
    </w:lvl>
    <w:lvl w:ilvl="6" w:tplc="D55A9816" w:tentative="1">
      <w:start w:val="1"/>
      <w:numFmt w:val="decimal"/>
      <w:lvlText w:val="%7."/>
      <w:lvlJc w:val="left"/>
      <w:pPr>
        <w:ind w:left="5040" w:hanging="360"/>
      </w:pPr>
    </w:lvl>
    <w:lvl w:ilvl="7" w:tplc="069A93E6" w:tentative="1">
      <w:start w:val="1"/>
      <w:numFmt w:val="lowerLetter"/>
      <w:lvlText w:val="%8."/>
      <w:lvlJc w:val="left"/>
      <w:pPr>
        <w:ind w:left="5760" w:hanging="360"/>
      </w:pPr>
    </w:lvl>
    <w:lvl w:ilvl="8" w:tplc="49860956" w:tentative="1">
      <w:start w:val="1"/>
      <w:numFmt w:val="lowerRoman"/>
      <w:lvlText w:val="%9."/>
      <w:lvlJc w:val="right"/>
      <w:pPr>
        <w:ind w:left="6480" w:hanging="180"/>
      </w:pPr>
    </w:lvl>
  </w:abstractNum>
  <w:abstractNum w:abstractNumId="5" w15:restartNumberingAfterBreak="0">
    <w:nsid w:val="21BA0975"/>
    <w:multiLevelType w:val="hybridMultilevel"/>
    <w:tmpl w:val="84867004"/>
    <w:lvl w:ilvl="0" w:tplc="63985504">
      <w:start w:val="1"/>
      <w:numFmt w:val="upperLetter"/>
      <w:pStyle w:val="Style2"/>
      <w:lvlText w:val="%1."/>
      <w:lvlJc w:val="left"/>
      <w:pPr>
        <w:ind w:left="1698" w:hanging="705"/>
      </w:pPr>
      <w:rPr>
        <w:rFonts w:hint="default"/>
      </w:rPr>
    </w:lvl>
    <w:lvl w:ilvl="1" w:tplc="F44CC952">
      <w:start w:val="1"/>
      <w:numFmt w:val="decimal"/>
      <w:pStyle w:val="Style8"/>
      <w:lvlText w:val="%2."/>
      <w:lvlJc w:val="left"/>
      <w:pPr>
        <w:ind w:left="2283" w:hanging="570"/>
      </w:pPr>
      <w:rPr>
        <w:rFonts w:hint="default"/>
      </w:rPr>
    </w:lvl>
    <w:lvl w:ilvl="2" w:tplc="C762B39A" w:tentative="1">
      <w:start w:val="1"/>
      <w:numFmt w:val="lowerRoman"/>
      <w:lvlText w:val="%3."/>
      <w:lvlJc w:val="right"/>
      <w:pPr>
        <w:ind w:left="2793" w:hanging="180"/>
      </w:pPr>
    </w:lvl>
    <w:lvl w:ilvl="3" w:tplc="8870AEEA" w:tentative="1">
      <w:start w:val="1"/>
      <w:numFmt w:val="decimal"/>
      <w:lvlText w:val="%4."/>
      <w:lvlJc w:val="left"/>
      <w:pPr>
        <w:ind w:left="3513" w:hanging="360"/>
      </w:pPr>
    </w:lvl>
    <w:lvl w:ilvl="4" w:tplc="EB14EAB0" w:tentative="1">
      <w:start w:val="1"/>
      <w:numFmt w:val="lowerLetter"/>
      <w:lvlText w:val="%5."/>
      <w:lvlJc w:val="left"/>
      <w:pPr>
        <w:ind w:left="4233" w:hanging="360"/>
      </w:pPr>
    </w:lvl>
    <w:lvl w:ilvl="5" w:tplc="E96C749E" w:tentative="1">
      <w:start w:val="1"/>
      <w:numFmt w:val="lowerRoman"/>
      <w:lvlText w:val="%6."/>
      <w:lvlJc w:val="right"/>
      <w:pPr>
        <w:ind w:left="4953" w:hanging="180"/>
      </w:pPr>
    </w:lvl>
    <w:lvl w:ilvl="6" w:tplc="30162C62" w:tentative="1">
      <w:start w:val="1"/>
      <w:numFmt w:val="decimal"/>
      <w:lvlText w:val="%7."/>
      <w:lvlJc w:val="left"/>
      <w:pPr>
        <w:ind w:left="5673" w:hanging="360"/>
      </w:pPr>
    </w:lvl>
    <w:lvl w:ilvl="7" w:tplc="1BB2C76A" w:tentative="1">
      <w:start w:val="1"/>
      <w:numFmt w:val="lowerLetter"/>
      <w:lvlText w:val="%8."/>
      <w:lvlJc w:val="left"/>
      <w:pPr>
        <w:ind w:left="6393" w:hanging="360"/>
      </w:pPr>
    </w:lvl>
    <w:lvl w:ilvl="8" w:tplc="A1F2386A" w:tentative="1">
      <w:start w:val="1"/>
      <w:numFmt w:val="lowerRoman"/>
      <w:lvlText w:val="%9."/>
      <w:lvlJc w:val="right"/>
      <w:pPr>
        <w:ind w:left="7113" w:hanging="180"/>
      </w:pPr>
    </w:lvl>
  </w:abstractNum>
  <w:abstractNum w:abstractNumId="6" w15:restartNumberingAfterBreak="0">
    <w:nsid w:val="22BC438B"/>
    <w:multiLevelType w:val="hybridMultilevel"/>
    <w:tmpl w:val="FFB092F2"/>
    <w:lvl w:ilvl="0" w:tplc="74AC789C">
      <w:start w:val="1"/>
      <w:numFmt w:val="decimal"/>
      <w:lvlText w:val="%1."/>
      <w:lvlJc w:val="left"/>
      <w:pPr>
        <w:ind w:left="720" w:hanging="360"/>
      </w:pPr>
    </w:lvl>
    <w:lvl w:ilvl="1" w:tplc="70EA40D0" w:tentative="1">
      <w:start w:val="1"/>
      <w:numFmt w:val="lowerLetter"/>
      <w:lvlText w:val="%2."/>
      <w:lvlJc w:val="left"/>
      <w:pPr>
        <w:ind w:left="1440" w:hanging="360"/>
      </w:pPr>
    </w:lvl>
    <w:lvl w:ilvl="2" w:tplc="C2886E3A" w:tentative="1">
      <w:start w:val="1"/>
      <w:numFmt w:val="lowerRoman"/>
      <w:lvlText w:val="%3."/>
      <w:lvlJc w:val="right"/>
      <w:pPr>
        <w:ind w:left="2160" w:hanging="180"/>
      </w:pPr>
    </w:lvl>
    <w:lvl w:ilvl="3" w:tplc="17D80704" w:tentative="1">
      <w:start w:val="1"/>
      <w:numFmt w:val="decimal"/>
      <w:lvlText w:val="%4."/>
      <w:lvlJc w:val="left"/>
      <w:pPr>
        <w:ind w:left="2880" w:hanging="360"/>
      </w:pPr>
    </w:lvl>
    <w:lvl w:ilvl="4" w:tplc="630AD99C" w:tentative="1">
      <w:start w:val="1"/>
      <w:numFmt w:val="lowerLetter"/>
      <w:lvlText w:val="%5."/>
      <w:lvlJc w:val="left"/>
      <w:pPr>
        <w:ind w:left="3600" w:hanging="360"/>
      </w:pPr>
    </w:lvl>
    <w:lvl w:ilvl="5" w:tplc="C5B6616A" w:tentative="1">
      <w:start w:val="1"/>
      <w:numFmt w:val="lowerRoman"/>
      <w:lvlText w:val="%6."/>
      <w:lvlJc w:val="right"/>
      <w:pPr>
        <w:ind w:left="4320" w:hanging="180"/>
      </w:pPr>
    </w:lvl>
    <w:lvl w:ilvl="6" w:tplc="93D281B2" w:tentative="1">
      <w:start w:val="1"/>
      <w:numFmt w:val="decimal"/>
      <w:lvlText w:val="%7."/>
      <w:lvlJc w:val="left"/>
      <w:pPr>
        <w:ind w:left="5040" w:hanging="360"/>
      </w:pPr>
    </w:lvl>
    <w:lvl w:ilvl="7" w:tplc="08B43DC6" w:tentative="1">
      <w:start w:val="1"/>
      <w:numFmt w:val="lowerLetter"/>
      <w:lvlText w:val="%8."/>
      <w:lvlJc w:val="left"/>
      <w:pPr>
        <w:ind w:left="5760" w:hanging="360"/>
      </w:pPr>
    </w:lvl>
    <w:lvl w:ilvl="8" w:tplc="30302FC0" w:tentative="1">
      <w:start w:val="1"/>
      <w:numFmt w:val="lowerRoman"/>
      <w:lvlText w:val="%9."/>
      <w:lvlJc w:val="right"/>
      <w:pPr>
        <w:ind w:left="6480" w:hanging="180"/>
      </w:pPr>
    </w:lvl>
  </w:abstractNum>
  <w:abstractNum w:abstractNumId="7" w15:restartNumberingAfterBreak="0">
    <w:nsid w:val="26D61985"/>
    <w:multiLevelType w:val="hybridMultilevel"/>
    <w:tmpl w:val="57FA8432"/>
    <w:lvl w:ilvl="0" w:tplc="D4E88886">
      <w:start w:val="1"/>
      <w:numFmt w:val="decimal"/>
      <w:lvlText w:val="%1."/>
      <w:lvlJc w:val="left"/>
      <w:pPr>
        <w:ind w:left="720" w:hanging="360"/>
      </w:pPr>
    </w:lvl>
    <w:lvl w:ilvl="1" w:tplc="E4F8A240" w:tentative="1">
      <w:start w:val="1"/>
      <w:numFmt w:val="lowerLetter"/>
      <w:lvlText w:val="%2."/>
      <w:lvlJc w:val="left"/>
      <w:pPr>
        <w:ind w:left="1440" w:hanging="360"/>
      </w:pPr>
    </w:lvl>
    <w:lvl w:ilvl="2" w:tplc="F19EEAF6" w:tentative="1">
      <w:start w:val="1"/>
      <w:numFmt w:val="lowerRoman"/>
      <w:lvlText w:val="%3."/>
      <w:lvlJc w:val="right"/>
      <w:pPr>
        <w:ind w:left="2160" w:hanging="180"/>
      </w:pPr>
    </w:lvl>
    <w:lvl w:ilvl="3" w:tplc="9F482F82" w:tentative="1">
      <w:start w:val="1"/>
      <w:numFmt w:val="decimal"/>
      <w:lvlText w:val="%4."/>
      <w:lvlJc w:val="left"/>
      <w:pPr>
        <w:ind w:left="2880" w:hanging="360"/>
      </w:pPr>
    </w:lvl>
    <w:lvl w:ilvl="4" w:tplc="F3EEA634" w:tentative="1">
      <w:start w:val="1"/>
      <w:numFmt w:val="lowerLetter"/>
      <w:lvlText w:val="%5."/>
      <w:lvlJc w:val="left"/>
      <w:pPr>
        <w:ind w:left="3600" w:hanging="360"/>
      </w:pPr>
    </w:lvl>
    <w:lvl w:ilvl="5" w:tplc="BA5A966A" w:tentative="1">
      <w:start w:val="1"/>
      <w:numFmt w:val="lowerRoman"/>
      <w:lvlText w:val="%6."/>
      <w:lvlJc w:val="right"/>
      <w:pPr>
        <w:ind w:left="4320" w:hanging="180"/>
      </w:pPr>
    </w:lvl>
    <w:lvl w:ilvl="6" w:tplc="DB96897A" w:tentative="1">
      <w:start w:val="1"/>
      <w:numFmt w:val="decimal"/>
      <w:lvlText w:val="%7."/>
      <w:lvlJc w:val="left"/>
      <w:pPr>
        <w:ind w:left="5040" w:hanging="360"/>
      </w:pPr>
    </w:lvl>
    <w:lvl w:ilvl="7" w:tplc="746001FA" w:tentative="1">
      <w:start w:val="1"/>
      <w:numFmt w:val="lowerLetter"/>
      <w:lvlText w:val="%8."/>
      <w:lvlJc w:val="left"/>
      <w:pPr>
        <w:ind w:left="5760" w:hanging="360"/>
      </w:pPr>
    </w:lvl>
    <w:lvl w:ilvl="8" w:tplc="54A47920" w:tentative="1">
      <w:start w:val="1"/>
      <w:numFmt w:val="lowerRoman"/>
      <w:lvlText w:val="%9."/>
      <w:lvlJc w:val="right"/>
      <w:pPr>
        <w:ind w:left="6480" w:hanging="180"/>
      </w:pPr>
    </w:lvl>
  </w:abstractNum>
  <w:abstractNum w:abstractNumId="8" w15:restartNumberingAfterBreak="0">
    <w:nsid w:val="3BD51A53"/>
    <w:multiLevelType w:val="hybridMultilevel"/>
    <w:tmpl w:val="60AAE928"/>
    <w:lvl w:ilvl="0" w:tplc="C1DED5FA">
      <w:start w:val="1"/>
      <w:numFmt w:val="bullet"/>
      <w:lvlText w:val=""/>
      <w:lvlJc w:val="left"/>
      <w:pPr>
        <w:ind w:left="720" w:hanging="360"/>
      </w:pPr>
      <w:rPr>
        <w:rFonts w:ascii="Symbol" w:hAnsi="Symbol" w:hint="default"/>
      </w:rPr>
    </w:lvl>
    <w:lvl w:ilvl="1" w:tplc="64BCDB64" w:tentative="1">
      <w:start w:val="1"/>
      <w:numFmt w:val="bullet"/>
      <w:lvlText w:val="o"/>
      <w:lvlJc w:val="left"/>
      <w:pPr>
        <w:ind w:left="1440" w:hanging="360"/>
      </w:pPr>
      <w:rPr>
        <w:rFonts w:ascii="Courier New" w:hAnsi="Courier New" w:cs="Courier New" w:hint="default"/>
      </w:rPr>
    </w:lvl>
    <w:lvl w:ilvl="2" w:tplc="0FC2CFC0" w:tentative="1">
      <w:start w:val="1"/>
      <w:numFmt w:val="bullet"/>
      <w:lvlText w:val=""/>
      <w:lvlJc w:val="left"/>
      <w:pPr>
        <w:ind w:left="2160" w:hanging="360"/>
      </w:pPr>
      <w:rPr>
        <w:rFonts w:ascii="Wingdings" w:hAnsi="Wingdings" w:hint="default"/>
      </w:rPr>
    </w:lvl>
    <w:lvl w:ilvl="3" w:tplc="7828150C" w:tentative="1">
      <w:start w:val="1"/>
      <w:numFmt w:val="bullet"/>
      <w:lvlText w:val=""/>
      <w:lvlJc w:val="left"/>
      <w:pPr>
        <w:ind w:left="2880" w:hanging="360"/>
      </w:pPr>
      <w:rPr>
        <w:rFonts w:ascii="Symbol" w:hAnsi="Symbol" w:hint="default"/>
      </w:rPr>
    </w:lvl>
    <w:lvl w:ilvl="4" w:tplc="AABA46D0" w:tentative="1">
      <w:start w:val="1"/>
      <w:numFmt w:val="bullet"/>
      <w:lvlText w:val="o"/>
      <w:lvlJc w:val="left"/>
      <w:pPr>
        <w:ind w:left="3600" w:hanging="360"/>
      </w:pPr>
      <w:rPr>
        <w:rFonts w:ascii="Courier New" w:hAnsi="Courier New" w:cs="Courier New" w:hint="default"/>
      </w:rPr>
    </w:lvl>
    <w:lvl w:ilvl="5" w:tplc="0DF6DBF6" w:tentative="1">
      <w:start w:val="1"/>
      <w:numFmt w:val="bullet"/>
      <w:lvlText w:val=""/>
      <w:lvlJc w:val="left"/>
      <w:pPr>
        <w:ind w:left="4320" w:hanging="360"/>
      </w:pPr>
      <w:rPr>
        <w:rFonts w:ascii="Wingdings" w:hAnsi="Wingdings" w:hint="default"/>
      </w:rPr>
    </w:lvl>
    <w:lvl w:ilvl="6" w:tplc="2CC272DA" w:tentative="1">
      <w:start w:val="1"/>
      <w:numFmt w:val="bullet"/>
      <w:lvlText w:val=""/>
      <w:lvlJc w:val="left"/>
      <w:pPr>
        <w:ind w:left="5040" w:hanging="360"/>
      </w:pPr>
      <w:rPr>
        <w:rFonts w:ascii="Symbol" w:hAnsi="Symbol" w:hint="default"/>
      </w:rPr>
    </w:lvl>
    <w:lvl w:ilvl="7" w:tplc="9FF87A7A" w:tentative="1">
      <w:start w:val="1"/>
      <w:numFmt w:val="bullet"/>
      <w:lvlText w:val="o"/>
      <w:lvlJc w:val="left"/>
      <w:pPr>
        <w:ind w:left="5760" w:hanging="360"/>
      </w:pPr>
      <w:rPr>
        <w:rFonts w:ascii="Courier New" w:hAnsi="Courier New" w:cs="Courier New" w:hint="default"/>
      </w:rPr>
    </w:lvl>
    <w:lvl w:ilvl="8" w:tplc="3EACADC6" w:tentative="1">
      <w:start w:val="1"/>
      <w:numFmt w:val="bullet"/>
      <w:lvlText w:val=""/>
      <w:lvlJc w:val="left"/>
      <w:pPr>
        <w:ind w:left="6480" w:hanging="360"/>
      </w:pPr>
      <w:rPr>
        <w:rFonts w:ascii="Wingdings" w:hAnsi="Wingdings" w:hint="default"/>
      </w:rPr>
    </w:lvl>
  </w:abstractNum>
  <w:abstractNum w:abstractNumId="9" w15:restartNumberingAfterBreak="0">
    <w:nsid w:val="42A31843"/>
    <w:multiLevelType w:val="hybridMultilevel"/>
    <w:tmpl w:val="6846A41A"/>
    <w:lvl w:ilvl="0" w:tplc="754ECE20">
      <w:start w:val="1"/>
      <w:numFmt w:val="upperLetter"/>
      <w:pStyle w:val="Style4"/>
      <w:suff w:val="space"/>
      <w:lvlText w:val="%1."/>
      <w:lvlJc w:val="left"/>
      <w:pPr>
        <w:ind w:left="720" w:hanging="360"/>
      </w:pPr>
      <w:rPr>
        <w:rFonts w:hint="default"/>
      </w:rPr>
    </w:lvl>
    <w:lvl w:ilvl="1" w:tplc="5B22912E" w:tentative="1">
      <w:start w:val="1"/>
      <w:numFmt w:val="lowerLetter"/>
      <w:lvlText w:val="%2."/>
      <w:lvlJc w:val="left"/>
      <w:pPr>
        <w:ind w:left="1440" w:hanging="360"/>
      </w:pPr>
    </w:lvl>
    <w:lvl w:ilvl="2" w:tplc="2E12D7FA" w:tentative="1">
      <w:start w:val="1"/>
      <w:numFmt w:val="lowerRoman"/>
      <w:lvlText w:val="%3."/>
      <w:lvlJc w:val="right"/>
      <w:pPr>
        <w:ind w:left="2160" w:hanging="180"/>
      </w:pPr>
    </w:lvl>
    <w:lvl w:ilvl="3" w:tplc="46243E68" w:tentative="1">
      <w:start w:val="1"/>
      <w:numFmt w:val="decimal"/>
      <w:lvlText w:val="%4."/>
      <w:lvlJc w:val="left"/>
      <w:pPr>
        <w:ind w:left="2880" w:hanging="360"/>
      </w:pPr>
    </w:lvl>
    <w:lvl w:ilvl="4" w:tplc="93E8CE6E" w:tentative="1">
      <w:start w:val="1"/>
      <w:numFmt w:val="lowerLetter"/>
      <w:lvlText w:val="%5."/>
      <w:lvlJc w:val="left"/>
      <w:pPr>
        <w:ind w:left="3600" w:hanging="360"/>
      </w:pPr>
    </w:lvl>
    <w:lvl w:ilvl="5" w:tplc="CCFA0BA8" w:tentative="1">
      <w:start w:val="1"/>
      <w:numFmt w:val="lowerRoman"/>
      <w:lvlText w:val="%6."/>
      <w:lvlJc w:val="right"/>
      <w:pPr>
        <w:ind w:left="4320" w:hanging="180"/>
      </w:pPr>
    </w:lvl>
    <w:lvl w:ilvl="6" w:tplc="AD74E1BC" w:tentative="1">
      <w:start w:val="1"/>
      <w:numFmt w:val="decimal"/>
      <w:lvlText w:val="%7."/>
      <w:lvlJc w:val="left"/>
      <w:pPr>
        <w:ind w:left="5040" w:hanging="360"/>
      </w:pPr>
    </w:lvl>
    <w:lvl w:ilvl="7" w:tplc="89C0297A" w:tentative="1">
      <w:start w:val="1"/>
      <w:numFmt w:val="lowerLetter"/>
      <w:lvlText w:val="%8."/>
      <w:lvlJc w:val="left"/>
      <w:pPr>
        <w:ind w:left="5760" w:hanging="360"/>
      </w:pPr>
    </w:lvl>
    <w:lvl w:ilvl="8" w:tplc="960CEF48" w:tentative="1">
      <w:start w:val="1"/>
      <w:numFmt w:val="lowerRoman"/>
      <w:lvlText w:val="%9."/>
      <w:lvlJc w:val="right"/>
      <w:pPr>
        <w:ind w:left="6480" w:hanging="180"/>
      </w:pPr>
    </w:lvl>
  </w:abstractNum>
  <w:abstractNum w:abstractNumId="10" w15:restartNumberingAfterBreak="0">
    <w:nsid w:val="439B61B9"/>
    <w:multiLevelType w:val="hybridMultilevel"/>
    <w:tmpl w:val="2B96A834"/>
    <w:lvl w:ilvl="0" w:tplc="736094A8">
      <w:start w:val="1"/>
      <w:numFmt w:val="decimal"/>
      <w:pStyle w:val="Style11"/>
      <w:lvlText w:val="%1."/>
      <w:lvlJc w:val="left"/>
      <w:pPr>
        <w:ind w:left="1137" w:hanging="570"/>
      </w:pPr>
      <w:rPr>
        <w:rFonts w:hint="default"/>
      </w:rPr>
    </w:lvl>
    <w:lvl w:ilvl="1" w:tplc="6D7835A6" w:tentative="1">
      <w:start w:val="1"/>
      <w:numFmt w:val="lowerLetter"/>
      <w:lvlText w:val="%2."/>
      <w:lvlJc w:val="left"/>
      <w:pPr>
        <w:ind w:left="1647" w:hanging="360"/>
      </w:pPr>
    </w:lvl>
    <w:lvl w:ilvl="2" w:tplc="799E4910" w:tentative="1">
      <w:start w:val="1"/>
      <w:numFmt w:val="lowerRoman"/>
      <w:lvlText w:val="%3."/>
      <w:lvlJc w:val="right"/>
      <w:pPr>
        <w:ind w:left="2367" w:hanging="180"/>
      </w:pPr>
    </w:lvl>
    <w:lvl w:ilvl="3" w:tplc="732A8B42" w:tentative="1">
      <w:start w:val="1"/>
      <w:numFmt w:val="decimal"/>
      <w:lvlText w:val="%4."/>
      <w:lvlJc w:val="left"/>
      <w:pPr>
        <w:ind w:left="3087" w:hanging="360"/>
      </w:pPr>
    </w:lvl>
    <w:lvl w:ilvl="4" w:tplc="CF188438" w:tentative="1">
      <w:start w:val="1"/>
      <w:numFmt w:val="lowerLetter"/>
      <w:lvlText w:val="%5."/>
      <w:lvlJc w:val="left"/>
      <w:pPr>
        <w:ind w:left="3807" w:hanging="360"/>
      </w:pPr>
    </w:lvl>
    <w:lvl w:ilvl="5" w:tplc="C9BA8940" w:tentative="1">
      <w:start w:val="1"/>
      <w:numFmt w:val="lowerRoman"/>
      <w:lvlText w:val="%6."/>
      <w:lvlJc w:val="right"/>
      <w:pPr>
        <w:ind w:left="4527" w:hanging="180"/>
      </w:pPr>
    </w:lvl>
    <w:lvl w:ilvl="6" w:tplc="C40C96E6" w:tentative="1">
      <w:start w:val="1"/>
      <w:numFmt w:val="decimal"/>
      <w:lvlText w:val="%7."/>
      <w:lvlJc w:val="left"/>
      <w:pPr>
        <w:ind w:left="5247" w:hanging="360"/>
      </w:pPr>
    </w:lvl>
    <w:lvl w:ilvl="7" w:tplc="9FA89E5A" w:tentative="1">
      <w:start w:val="1"/>
      <w:numFmt w:val="lowerLetter"/>
      <w:lvlText w:val="%8."/>
      <w:lvlJc w:val="left"/>
      <w:pPr>
        <w:ind w:left="5967" w:hanging="360"/>
      </w:pPr>
    </w:lvl>
    <w:lvl w:ilvl="8" w:tplc="753CFB46" w:tentative="1">
      <w:start w:val="1"/>
      <w:numFmt w:val="lowerRoman"/>
      <w:lvlText w:val="%9."/>
      <w:lvlJc w:val="right"/>
      <w:pPr>
        <w:ind w:left="6687" w:hanging="180"/>
      </w:pPr>
    </w:lvl>
  </w:abstractNum>
  <w:abstractNum w:abstractNumId="11" w15:restartNumberingAfterBreak="0">
    <w:nsid w:val="49A15D6C"/>
    <w:multiLevelType w:val="hybridMultilevel"/>
    <w:tmpl w:val="E8C68DCA"/>
    <w:lvl w:ilvl="0" w:tplc="570CE514">
      <w:start w:val="1"/>
      <w:numFmt w:val="decimal"/>
      <w:pStyle w:val="Style9"/>
      <w:lvlText w:val="%1."/>
      <w:lvlJc w:val="left"/>
      <w:pPr>
        <w:ind w:left="930" w:hanging="570"/>
      </w:pPr>
      <w:rPr>
        <w:rFonts w:hint="default"/>
        <w:b/>
        <w:bCs w:val="0"/>
      </w:rPr>
    </w:lvl>
    <w:lvl w:ilvl="1" w:tplc="E08E23E4" w:tentative="1">
      <w:start w:val="1"/>
      <w:numFmt w:val="lowerLetter"/>
      <w:lvlText w:val="%2."/>
      <w:lvlJc w:val="left"/>
      <w:pPr>
        <w:ind w:left="1440" w:hanging="360"/>
      </w:pPr>
    </w:lvl>
    <w:lvl w:ilvl="2" w:tplc="32287038" w:tentative="1">
      <w:start w:val="1"/>
      <w:numFmt w:val="lowerRoman"/>
      <w:lvlText w:val="%3."/>
      <w:lvlJc w:val="right"/>
      <w:pPr>
        <w:ind w:left="2160" w:hanging="180"/>
      </w:pPr>
    </w:lvl>
    <w:lvl w:ilvl="3" w:tplc="74B6CC10" w:tentative="1">
      <w:start w:val="1"/>
      <w:numFmt w:val="decimal"/>
      <w:lvlText w:val="%4."/>
      <w:lvlJc w:val="left"/>
      <w:pPr>
        <w:ind w:left="2880" w:hanging="360"/>
      </w:pPr>
    </w:lvl>
    <w:lvl w:ilvl="4" w:tplc="172EC70E" w:tentative="1">
      <w:start w:val="1"/>
      <w:numFmt w:val="lowerLetter"/>
      <w:lvlText w:val="%5."/>
      <w:lvlJc w:val="left"/>
      <w:pPr>
        <w:ind w:left="3600" w:hanging="360"/>
      </w:pPr>
    </w:lvl>
    <w:lvl w:ilvl="5" w:tplc="E6C4B448" w:tentative="1">
      <w:start w:val="1"/>
      <w:numFmt w:val="lowerRoman"/>
      <w:lvlText w:val="%6."/>
      <w:lvlJc w:val="right"/>
      <w:pPr>
        <w:ind w:left="4320" w:hanging="180"/>
      </w:pPr>
    </w:lvl>
    <w:lvl w:ilvl="6" w:tplc="A8F2DA0C" w:tentative="1">
      <w:start w:val="1"/>
      <w:numFmt w:val="decimal"/>
      <w:lvlText w:val="%7."/>
      <w:lvlJc w:val="left"/>
      <w:pPr>
        <w:ind w:left="5040" w:hanging="360"/>
      </w:pPr>
    </w:lvl>
    <w:lvl w:ilvl="7" w:tplc="8F1CB60E" w:tentative="1">
      <w:start w:val="1"/>
      <w:numFmt w:val="lowerLetter"/>
      <w:lvlText w:val="%8."/>
      <w:lvlJc w:val="left"/>
      <w:pPr>
        <w:ind w:left="5760" w:hanging="360"/>
      </w:pPr>
    </w:lvl>
    <w:lvl w:ilvl="8" w:tplc="C15C8836" w:tentative="1">
      <w:start w:val="1"/>
      <w:numFmt w:val="lowerRoman"/>
      <w:lvlText w:val="%9."/>
      <w:lvlJc w:val="right"/>
      <w:pPr>
        <w:ind w:left="6480" w:hanging="180"/>
      </w:pPr>
    </w:lvl>
  </w:abstractNum>
  <w:abstractNum w:abstractNumId="12" w15:restartNumberingAfterBreak="0">
    <w:nsid w:val="4B634BAB"/>
    <w:multiLevelType w:val="hybridMultilevel"/>
    <w:tmpl w:val="31EE064A"/>
    <w:lvl w:ilvl="0" w:tplc="73EEEDB6">
      <w:start w:val="1"/>
      <w:numFmt w:val="bullet"/>
      <w:lvlText w:val=""/>
      <w:lvlJc w:val="left"/>
      <w:pPr>
        <w:ind w:left="360" w:hanging="360"/>
      </w:pPr>
      <w:rPr>
        <w:rFonts w:ascii="Symbol" w:hAnsi="Symbol" w:hint="default"/>
      </w:rPr>
    </w:lvl>
    <w:lvl w:ilvl="1" w:tplc="00229140">
      <w:start w:val="1"/>
      <w:numFmt w:val="bullet"/>
      <w:lvlText w:val="o"/>
      <w:lvlJc w:val="left"/>
      <w:pPr>
        <w:ind w:left="1080" w:hanging="360"/>
      </w:pPr>
      <w:rPr>
        <w:rFonts w:ascii="Courier New" w:hAnsi="Courier New" w:cs="Courier New" w:hint="default"/>
      </w:rPr>
    </w:lvl>
    <w:lvl w:ilvl="2" w:tplc="E3082C92" w:tentative="1">
      <w:start w:val="1"/>
      <w:numFmt w:val="bullet"/>
      <w:lvlText w:val=""/>
      <w:lvlJc w:val="left"/>
      <w:pPr>
        <w:ind w:left="1800" w:hanging="360"/>
      </w:pPr>
      <w:rPr>
        <w:rFonts w:ascii="Wingdings" w:hAnsi="Wingdings" w:hint="default"/>
      </w:rPr>
    </w:lvl>
    <w:lvl w:ilvl="3" w:tplc="5C98C5E2" w:tentative="1">
      <w:start w:val="1"/>
      <w:numFmt w:val="bullet"/>
      <w:lvlText w:val=""/>
      <w:lvlJc w:val="left"/>
      <w:pPr>
        <w:ind w:left="2520" w:hanging="360"/>
      </w:pPr>
      <w:rPr>
        <w:rFonts w:ascii="Symbol" w:hAnsi="Symbol" w:hint="default"/>
      </w:rPr>
    </w:lvl>
    <w:lvl w:ilvl="4" w:tplc="03004FD0" w:tentative="1">
      <w:start w:val="1"/>
      <w:numFmt w:val="bullet"/>
      <w:lvlText w:val="o"/>
      <w:lvlJc w:val="left"/>
      <w:pPr>
        <w:ind w:left="3240" w:hanging="360"/>
      </w:pPr>
      <w:rPr>
        <w:rFonts w:ascii="Courier New" w:hAnsi="Courier New" w:cs="Courier New" w:hint="default"/>
      </w:rPr>
    </w:lvl>
    <w:lvl w:ilvl="5" w:tplc="3B2EBF96" w:tentative="1">
      <w:start w:val="1"/>
      <w:numFmt w:val="bullet"/>
      <w:lvlText w:val=""/>
      <w:lvlJc w:val="left"/>
      <w:pPr>
        <w:ind w:left="3960" w:hanging="360"/>
      </w:pPr>
      <w:rPr>
        <w:rFonts w:ascii="Wingdings" w:hAnsi="Wingdings" w:hint="default"/>
      </w:rPr>
    </w:lvl>
    <w:lvl w:ilvl="6" w:tplc="76A40B22" w:tentative="1">
      <w:start w:val="1"/>
      <w:numFmt w:val="bullet"/>
      <w:lvlText w:val=""/>
      <w:lvlJc w:val="left"/>
      <w:pPr>
        <w:ind w:left="4680" w:hanging="360"/>
      </w:pPr>
      <w:rPr>
        <w:rFonts w:ascii="Symbol" w:hAnsi="Symbol" w:hint="default"/>
      </w:rPr>
    </w:lvl>
    <w:lvl w:ilvl="7" w:tplc="9BAA7662" w:tentative="1">
      <w:start w:val="1"/>
      <w:numFmt w:val="bullet"/>
      <w:lvlText w:val="o"/>
      <w:lvlJc w:val="left"/>
      <w:pPr>
        <w:ind w:left="5400" w:hanging="360"/>
      </w:pPr>
      <w:rPr>
        <w:rFonts w:ascii="Courier New" w:hAnsi="Courier New" w:cs="Courier New" w:hint="default"/>
      </w:rPr>
    </w:lvl>
    <w:lvl w:ilvl="8" w:tplc="FC14451C" w:tentative="1">
      <w:start w:val="1"/>
      <w:numFmt w:val="bullet"/>
      <w:lvlText w:val=""/>
      <w:lvlJc w:val="left"/>
      <w:pPr>
        <w:ind w:left="6120" w:hanging="360"/>
      </w:pPr>
      <w:rPr>
        <w:rFonts w:ascii="Wingdings" w:hAnsi="Wingdings" w:hint="default"/>
      </w:rPr>
    </w:lvl>
  </w:abstractNum>
  <w:abstractNum w:abstractNumId="13" w15:restartNumberingAfterBreak="0">
    <w:nsid w:val="4FC908D9"/>
    <w:multiLevelType w:val="hybridMultilevel"/>
    <w:tmpl w:val="51F6A4F6"/>
    <w:lvl w:ilvl="0" w:tplc="A50C66EC">
      <w:start w:val="1"/>
      <w:numFmt w:val="decimal"/>
      <w:lvlText w:val="%1."/>
      <w:lvlJc w:val="left"/>
      <w:pPr>
        <w:ind w:left="720" w:hanging="360"/>
      </w:pPr>
      <w:rPr>
        <w:rFonts w:hint="default"/>
      </w:rPr>
    </w:lvl>
    <w:lvl w:ilvl="1" w:tplc="CAF25BFC">
      <w:start w:val="1"/>
      <w:numFmt w:val="bullet"/>
      <w:lvlText w:val="-"/>
      <w:lvlJc w:val="left"/>
      <w:pPr>
        <w:ind w:left="1440" w:hanging="360"/>
      </w:pPr>
    </w:lvl>
    <w:lvl w:ilvl="2" w:tplc="3C2E2BE2" w:tentative="1">
      <w:start w:val="1"/>
      <w:numFmt w:val="lowerRoman"/>
      <w:lvlText w:val="%3."/>
      <w:lvlJc w:val="right"/>
      <w:pPr>
        <w:ind w:left="2160" w:hanging="180"/>
      </w:pPr>
    </w:lvl>
    <w:lvl w:ilvl="3" w:tplc="C7D4C2B8" w:tentative="1">
      <w:start w:val="1"/>
      <w:numFmt w:val="decimal"/>
      <w:lvlText w:val="%4."/>
      <w:lvlJc w:val="left"/>
      <w:pPr>
        <w:ind w:left="2880" w:hanging="360"/>
      </w:pPr>
    </w:lvl>
    <w:lvl w:ilvl="4" w:tplc="80DE4CE0" w:tentative="1">
      <w:start w:val="1"/>
      <w:numFmt w:val="lowerLetter"/>
      <w:lvlText w:val="%5."/>
      <w:lvlJc w:val="left"/>
      <w:pPr>
        <w:ind w:left="3600" w:hanging="360"/>
      </w:pPr>
    </w:lvl>
    <w:lvl w:ilvl="5" w:tplc="A8A2C98E" w:tentative="1">
      <w:start w:val="1"/>
      <w:numFmt w:val="lowerRoman"/>
      <w:lvlText w:val="%6."/>
      <w:lvlJc w:val="right"/>
      <w:pPr>
        <w:ind w:left="4320" w:hanging="180"/>
      </w:pPr>
    </w:lvl>
    <w:lvl w:ilvl="6" w:tplc="03E02A90" w:tentative="1">
      <w:start w:val="1"/>
      <w:numFmt w:val="decimal"/>
      <w:lvlText w:val="%7."/>
      <w:lvlJc w:val="left"/>
      <w:pPr>
        <w:ind w:left="5040" w:hanging="360"/>
      </w:pPr>
    </w:lvl>
    <w:lvl w:ilvl="7" w:tplc="4378CE30" w:tentative="1">
      <w:start w:val="1"/>
      <w:numFmt w:val="lowerLetter"/>
      <w:lvlText w:val="%8."/>
      <w:lvlJc w:val="left"/>
      <w:pPr>
        <w:ind w:left="5760" w:hanging="360"/>
      </w:pPr>
    </w:lvl>
    <w:lvl w:ilvl="8" w:tplc="BE100AE2" w:tentative="1">
      <w:start w:val="1"/>
      <w:numFmt w:val="lowerRoman"/>
      <w:lvlText w:val="%9."/>
      <w:lvlJc w:val="right"/>
      <w:pPr>
        <w:ind w:left="6480" w:hanging="180"/>
      </w:pPr>
    </w:lvl>
  </w:abstractNum>
  <w:abstractNum w:abstractNumId="14" w15:restartNumberingAfterBreak="0">
    <w:nsid w:val="5289101B"/>
    <w:multiLevelType w:val="hybridMultilevel"/>
    <w:tmpl w:val="FA74FCD0"/>
    <w:lvl w:ilvl="0" w:tplc="129E86FE">
      <w:start w:val="1"/>
      <w:numFmt w:val="bullet"/>
      <w:lvlText w:val=""/>
      <w:lvlJc w:val="left"/>
      <w:pPr>
        <w:ind w:left="360" w:hanging="360"/>
      </w:pPr>
      <w:rPr>
        <w:rFonts w:ascii="Symbol" w:hAnsi="Symbol" w:hint="default"/>
      </w:rPr>
    </w:lvl>
    <w:lvl w:ilvl="1" w:tplc="261C4556">
      <w:start w:val="1"/>
      <w:numFmt w:val="bullet"/>
      <w:lvlText w:val="o"/>
      <w:lvlJc w:val="left"/>
      <w:pPr>
        <w:ind w:left="1080" w:hanging="360"/>
      </w:pPr>
      <w:rPr>
        <w:rFonts w:ascii="Courier New" w:hAnsi="Courier New" w:cs="Courier New" w:hint="default"/>
      </w:rPr>
    </w:lvl>
    <w:lvl w:ilvl="2" w:tplc="444202B2" w:tentative="1">
      <w:start w:val="1"/>
      <w:numFmt w:val="bullet"/>
      <w:lvlText w:val=""/>
      <w:lvlJc w:val="left"/>
      <w:pPr>
        <w:ind w:left="1800" w:hanging="360"/>
      </w:pPr>
      <w:rPr>
        <w:rFonts w:ascii="Wingdings" w:hAnsi="Wingdings" w:hint="default"/>
      </w:rPr>
    </w:lvl>
    <w:lvl w:ilvl="3" w:tplc="DA56D374" w:tentative="1">
      <w:start w:val="1"/>
      <w:numFmt w:val="bullet"/>
      <w:lvlText w:val=""/>
      <w:lvlJc w:val="left"/>
      <w:pPr>
        <w:ind w:left="2520" w:hanging="360"/>
      </w:pPr>
      <w:rPr>
        <w:rFonts w:ascii="Symbol" w:hAnsi="Symbol" w:hint="default"/>
      </w:rPr>
    </w:lvl>
    <w:lvl w:ilvl="4" w:tplc="9DBE0DCA" w:tentative="1">
      <w:start w:val="1"/>
      <w:numFmt w:val="bullet"/>
      <w:lvlText w:val="o"/>
      <w:lvlJc w:val="left"/>
      <w:pPr>
        <w:ind w:left="3240" w:hanging="360"/>
      </w:pPr>
      <w:rPr>
        <w:rFonts w:ascii="Courier New" w:hAnsi="Courier New" w:cs="Courier New" w:hint="default"/>
      </w:rPr>
    </w:lvl>
    <w:lvl w:ilvl="5" w:tplc="7194C352" w:tentative="1">
      <w:start w:val="1"/>
      <w:numFmt w:val="bullet"/>
      <w:lvlText w:val=""/>
      <w:lvlJc w:val="left"/>
      <w:pPr>
        <w:ind w:left="3960" w:hanging="360"/>
      </w:pPr>
      <w:rPr>
        <w:rFonts w:ascii="Wingdings" w:hAnsi="Wingdings" w:hint="default"/>
      </w:rPr>
    </w:lvl>
    <w:lvl w:ilvl="6" w:tplc="A1A82548" w:tentative="1">
      <w:start w:val="1"/>
      <w:numFmt w:val="bullet"/>
      <w:lvlText w:val=""/>
      <w:lvlJc w:val="left"/>
      <w:pPr>
        <w:ind w:left="4680" w:hanging="360"/>
      </w:pPr>
      <w:rPr>
        <w:rFonts w:ascii="Symbol" w:hAnsi="Symbol" w:hint="default"/>
      </w:rPr>
    </w:lvl>
    <w:lvl w:ilvl="7" w:tplc="9A146396" w:tentative="1">
      <w:start w:val="1"/>
      <w:numFmt w:val="bullet"/>
      <w:lvlText w:val="o"/>
      <w:lvlJc w:val="left"/>
      <w:pPr>
        <w:ind w:left="5400" w:hanging="360"/>
      </w:pPr>
      <w:rPr>
        <w:rFonts w:ascii="Courier New" w:hAnsi="Courier New" w:cs="Courier New" w:hint="default"/>
      </w:rPr>
    </w:lvl>
    <w:lvl w:ilvl="8" w:tplc="EF22A088" w:tentative="1">
      <w:start w:val="1"/>
      <w:numFmt w:val="bullet"/>
      <w:lvlText w:val=""/>
      <w:lvlJc w:val="left"/>
      <w:pPr>
        <w:ind w:left="6120" w:hanging="360"/>
      </w:pPr>
      <w:rPr>
        <w:rFonts w:ascii="Wingdings" w:hAnsi="Wingdings" w:hint="default"/>
      </w:rPr>
    </w:lvl>
  </w:abstractNum>
  <w:abstractNum w:abstractNumId="15" w15:restartNumberingAfterBreak="0">
    <w:nsid w:val="5CED3E8F"/>
    <w:multiLevelType w:val="hybridMultilevel"/>
    <w:tmpl w:val="490E1316"/>
    <w:lvl w:ilvl="0" w:tplc="71D44002">
      <w:start w:val="1"/>
      <w:numFmt w:val="bullet"/>
      <w:lvlText w:val=""/>
      <w:lvlJc w:val="left"/>
      <w:pPr>
        <w:ind w:left="360" w:hanging="360"/>
      </w:pPr>
      <w:rPr>
        <w:rFonts w:ascii="Symbol" w:hAnsi="Symbol" w:hint="default"/>
      </w:rPr>
    </w:lvl>
    <w:lvl w:ilvl="1" w:tplc="FB56B748">
      <w:start w:val="1"/>
      <w:numFmt w:val="bullet"/>
      <w:lvlText w:val="o"/>
      <w:lvlJc w:val="left"/>
      <w:pPr>
        <w:ind w:left="1080" w:hanging="360"/>
      </w:pPr>
      <w:rPr>
        <w:rFonts w:ascii="Courier New" w:hAnsi="Courier New" w:cs="Courier New" w:hint="default"/>
      </w:rPr>
    </w:lvl>
    <w:lvl w:ilvl="2" w:tplc="C770B482" w:tentative="1">
      <w:start w:val="1"/>
      <w:numFmt w:val="bullet"/>
      <w:lvlText w:val=""/>
      <w:lvlJc w:val="left"/>
      <w:pPr>
        <w:ind w:left="1800" w:hanging="360"/>
      </w:pPr>
      <w:rPr>
        <w:rFonts w:ascii="Wingdings" w:hAnsi="Wingdings" w:hint="default"/>
      </w:rPr>
    </w:lvl>
    <w:lvl w:ilvl="3" w:tplc="8AD6B66E" w:tentative="1">
      <w:start w:val="1"/>
      <w:numFmt w:val="bullet"/>
      <w:lvlText w:val=""/>
      <w:lvlJc w:val="left"/>
      <w:pPr>
        <w:ind w:left="2520" w:hanging="360"/>
      </w:pPr>
      <w:rPr>
        <w:rFonts w:ascii="Symbol" w:hAnsi="Symbol" w:hint="default"/>
      </w:rPr>
    </w:lvl>
    <w:lvl w:ilvl="4" w:tplc="3EDE524E" w:tentative="1">
      <w:start w:val="1"/>
      <w:numFmt w:val="bullet"/>
      <w:lvlText w:val="o"/>
      <w:lvlJc w:val="left"/>
      <w:pPr>
        <w:ind w:left="3240" w:hanging="360"/>
      </w:pPr>
      <w:rPr>
        <w:rFonts w:ascii="Courier New" w:hAnsi="Courier New" w:cs="Courier New" w:hint="default"/>
      </w:rPr>
    </w:lvl>
    <w:lvl w:ilvl="5" w:tplc="FC1ED078" w:tentative="1">
      <w:start w:val="1"/>
      <w:numFmt w:val="bullet"/>
      <w:lvlText w:val=""/>
      <w:lvlJc w:val="left"/>
      <w:pPr>
        <w:ind w:left="3960" w:hanging="360"/>
      </w:pPr>
      <w:rPr>
        <w:rFonts w:ascii="Wingdings" w:hAnsi="Wingdings" w:hint="default"/>
      </w:rPr>
    </w:lvl>
    <w:lvl w:ilvl="6" w:tplc="2E8AB5F4" w:tentative="1">
      <w:start w:val="1"/>
      <w:numFmt w:val="bullet"/>
      <w:lvlText w:val=""/>
      <w:lvlJc w:val="left"/>
      <w:pPr>
        <w:ind w:left="4680" w:hanging="360"/>
      </w:pPr>
      <w:rPr>
        <w:rFonts w:ascii="Symbol" w:hAnsi="Symbol" w:hint="default"/>
      </w:rPr>
    </w:lvl>
    <w:lvl w:ilvl="7" w:tplc="CE82EC2A" w:tentative="1">
      <w:start w:val="1"/>
      <w:numFmt w:val="bullet"/>
      <w:lvlText w:val="o"/>
      <w:lvlJc w:val="left"/>
      <w:pPr>
        <w:ind w:left="5400" w:hanging="360"/>
      </w:pPr>
      <w:rPr>
        <w:rFonts w:ascii="Courier New" w:hAnsi="Courier New" w:cs="Courier New" w:hint="default"/>
      </w:rPr>
    </w:lvl>
    <w:lvl w:ilvl="8" w:tplc="B2A4E138" w:tentative="1">
      <w:start w:val="1"/>
      <w:numFmt w:val="bullet"/>
      <w:lvlText w:val=""/>
      <w:lvlJc w:val="left"/>
      <w:pPr>
        <w:ind w:left="6120" w:hanging="360"/>
      </w:pPr>
      <w:rPr>
        <w:rFonts w:ascii="Wingdings" w:hAnsi="Wingdings" w:hint="default"/>
      </w:rPr>
    </w:lvl>
  </w:abstractNum>
  <w:abstractNum w:abstractNumId="16" w15:restartNumberingAfterBreak="0">
    <w:nsid w:val="5FDD5DC1"/>
    <w:multiLevelType w:val="hybridMultilevel"/>
    <w:tmpl w:val="0D70CC60"/>
    <w:lvl w:ilvl="0" w:tplc="1E3A04C6">
      <w:start w:val="1"/>
      <w:numFmt w:val="decimal"/>
      <w:lvlText w:val="%1."/>
      <w:lvlJc w:val="left"/>
      <w:pPr>
        <w:ind w:left="720" w:hanging="360"/>
      </w:pPr>
    </w:lvl>
    <w:lvl w:ilvl="1" w:tplc="70B42104" w:tentative="1">
      <w:start w:val="1"/>
      <w:numFmt w:val="lowerLetter"/>
      <w:lvlText w:val="%2."/>
      <w:lvlJc w:val="left"/>
      <w:pPr>
        <w:ind w:left="1440" w:hanging="360"/>
      </w:pPr>
    </w:lvl>
    <w:lvl w:ilvl="2" w:tplc="16A64372" w:tentative="1">
      <w:start w:val="1"/>
      <w:numFmt w:val="lowerRoman"/>
      <w:lvlText w:val="%3."/>
      <w:lvlJc w:val="right"/>
      <w:pPr>
        <w:ind w:left="2160" w:hanging="180"/>
      </w:pPr>
    </w:lvl>
    <w:lvl w:ilvl="3" w:tplc="EC8C41B4" w:tentative="1">
      <w:start w:val="1"/>
      <w:numFmt w:val="decimal"/>
      <w:lvlText w:val="%4."/>
      <w:lvlJc w:val="left"/>
      <w:pPr>
        <w:ind w:left="2880" w:hanging="360"/>
      </w:pPr>
    </w:lvl>
    <w:lvl w:ilvl="4" w:tplc="00449CB2" w:tentative="1">
      <w:start w:val="1"/>
      <w:numFmt w:val="lowerLetter"/>
      <w:lvlText w:val="%5."/>
      <w:lvlJc w:val="left"/>
      <w:pPr>
        <w:ind w:left="3600" w:hanging="360"/>
      </w:pPr>
    </w:lvl>
    <w:lvl w:ilvl="5" w:tplc="ED16F72C" w:tentative="1">
      <w:start w:val="1"/>
      <w:numFmt w:val="lowerRoman"/>
      <w:lvlText w:val="%6."/>
      <w:lvlJc w:val="right"/>
      <w:pPr>
        <w:ind w:left="4320" w:hanging="180"/>
      </w:pPr>
    </w:lvl>
    <w:lvl w:ilvl="6" w:tplc="F4F602AC" w:tentative="1">
      <w:start w:val="1"/>
      <w:numFmt w:val="decimal"/>
      <w:lvlText w:val="%7."/>
      <w:lvlJc w:val="left"/>
      <w:pPr>
        <w:ind w:left="5040" w:hanging="360"/>
      </w:pPr>
    </w:lvl>
    <w:lvl w:ilvl="7" w:tplc="F9F0222E" w:tentative="1">
      <w:start w:val="1"/>
      <w:numFmt w:val="lowerLetter"/>
      <w:lvlText w:val="%8."/>
      <w:lvlJc w:val="left"/>
      <w:pPr>
        <w:ind w:left="5760" w:hanging="360"/>
      </w:pPr>
    </w:lvl>
    <w:lvl w:ilvl="8" w:tplc="95D0F584" w:tentative="1">
      <w:start w:val="1"/>
      <w:numFmt w:val="lowerRoman"/>
      <w:lvlText w:val="%9."/>
      <w:lvlJc w:val="right"/>
      <w:pPr>
        <w:ind w:left="6480" w:hanging="180"/>
      </w:pPr>
    </w:lvl>
  </w:abstractNum>
  <w:abstractNum w:abstractNumId="17" w15:restartNumberingAfterBreak="0">
    <w:nsid w:val="600D0CF3"/>
    <w:multiLevelType w:val="hybridMultilevel"/>
    <w:tmpl w:val="E1A40912"/>
    <w:lvl w:ilvl="0" w:tplc="CE4E2EC4">
      <w:start w:val="1"/>
      <w:numFmt w:val="bullet"/>
      <w:lvlText w:val="-"/>
      <w:lvlJc w:val="left"/>
      <w:pPr>
        <w:ind w:left="720" w:hanging="360"/>
      </w:pPr>
      <w:rPr>
        <w:rFonts w:hint="default"/>
      </w:rPr>
    </w:lvl>
    <w:lvl w:ilvl="1" w:tplc="5AC6E488">
      <w:start w:val="1"/>
      <w:numFmt w:val="bullet"/>
      <w:lvlText w:val="o"/>
      <w:lvlJc w:val="left"/>
      <w:pPr>
        <w:ind w:left="1440" w:hanging="360"/>
      </w:pPr>
      <w:rPr>
        <w:rFonts w:ascii="Courier New" w:hAnsi="Courier New" w:cs="Courier New" w:hint="default"/>
      </w:rPr>
    </w:lvl>
    <w:lvl w:ilvl="2" w:tplc="B4DCE31A" w:tentative="1">
      <w:start w:val="1"/>
      <w:numFmt w:val="bullet"/>
      <w:lvlText w:val=""/>
      <w:lvlJc w:val="left"/>
      <w:pPr>
        <w:ind w:left="2160" w:hanging="360"/>
      </w:pPr>
      <w:rPr>
        <w:rFonts w:ascii="Wingdings" w:hAnsi="Wingdings" w:hint="default"/>
      </w:rPr>
    </w:lvl>
    <w:lvl w:ilvl="3" w:tplc="1C2ADE46" w:tentative="1">
      <w:start w:val="1"/>
      <w:numFmt w:val="bullet"/>
      <w:lvlText w:val=""/>
      <w:lvlJc w:val="left"/>
      <w:pPr>
        <w:ind w:left="2880" w:hanging="360"/>
      </w:pPr>
      <w:rPr>
        <w:rFonts w:ascii="Symbol" w:hAnsi="Symbol" w:hint="default"/>
      </w:rPr>
    </w:lvl>
    <w:lvl w:ilvl="4" w:tplc="B7EEAAC6" w:tentative="1">
      <w:start w:val="1"/>
      <w:numFmt w:val="bullet"/>
      <w:lvlText w:val="o"/>
      <w:lvlJc w:val="left"/>
      <w:pPr>
        <w:ind w:left="3600" w:hanging="360"/>
      </w:pPr>
      <w:rPr>
        <w:rFonts w:ascii="Courier New" w:hAnsi="Courier New" w:cs="Courier New" w:hint="default"/>
      </w:rPr>
    </w:lvl>
    <w:lvl w:ilvl="5" w:tplc="0452FA0A" w:tentative="1">
      <w:start w:val="1"/>
      <w:numFmt w:val="bullet"/>
      <w:lvlText w:val=""/>
      <w:lvlJc w:val="left"/>
      <w:pPr>
        <w:ind w:left="4320" w:hanging="360"/>
      </w:pPr>
      <w:rPr>
        <w:rFonts w:ascii="Wingdings" w:hAnsi="Wingdings" w:hint="default"/>
      </w:rPr>
    </w:lvl>
    <w:lvl w:ilvl="6" w:tplc="0AB4FC52" w:tentative="1">
      <w:start w:val="1"/>
      <w:numFmt w:val="bullet"/>
      <w:lvlText w:val=""/>
      <w:lvlJc w:val="left"/>
      <w:pPr>
        <w:ind w:left="5040" w:hanging="360"/>
      </w:pPr>
      <w:rPr>
        <w:rFonts w:ascii="Symbol" w:hAnsi="Symbol" w:hint="default"/>
      </w:rPr>
    </w:lvl>
    <w:lvl w:ilvl="7" w:tplc="5AD61AE0" w:tentative="1">
      <w:start w:val="1"/>
      <w:numFmt w:val="bullet"/>
      <w:lvlText w:val="o"/>
      <w:lvlJc w:val="left"/>
      <w:pPr>
        <w:ind w:left="5760" w:hanging="360"/>
      </w:pPr>
      <w:rPr>
        <w:rFonts w:ascii="Courier New" w:hAnsi="Courier New" w:cs="Courier New" w:hint="default"/>
      </w:rPr>
    </w:lvl>
    <w:lvl w:ilvl="8" w:tplc="77D21F42" w:tentative="1">
      <w:start w:val="1"/>
      <w:numFmt w:val="bullet"/>
      <w:lvlText w:val=""/>
      <w:lvlJc w:val="left"/>
      <w:pPr>
        <w:ind w:left="6480" w:hanging="360"/>
      </w:pPr>
      <w:rPr>
        <w:rFonts w:ascii="Wingdings" w:hAnsi="Wingdings" w:hint="default"/>
      </w:rPr>
    </w:lvl>
  </w:abstractNum>
  <w:abstractNum w:abstractNumId="18" w15:restartNumberingAfterBreak="0">
    <w:nsid w:val="62D147AD"/>
    <w:multiLevelType w:val="hybridMultilevel"/>
    <w:tmpl w:val="51F6A4F6"/>
    <w:lvl w:ilvl="0" w:tplc="B4BE7E64">
      <w:start w:val="1"/>
      <w:numFmt w:val="decimal"/>
      <w:lvlText w:val="%1."/>
      <w:lvlJc w:val="left"/>
      <w:pPr>
        <w:ind w:left="720" w:hanging="360"/>
      </w:pPr>
      <w:rPr>
        <w:rFonts w:hint="default"/>
      </w:rPr>
    </w:lvl>
    <w:lvl w:ilvl="1" w:tplc="2436AB88">
      <w:start w:val="1"/>
      <w:numFmt w:val="bullet"/>
      <w:lvlText w:val="-"/>
      <w:lvlJc w:val="left"/>
      <w:pPr>
        <w:ind w:left="1440" w:hanging="360"/>
      </w:pPr>
    </w:lvl>
    <w:lvl w:ilvl="2" w:tplc="1E0AEE96" w:tentative="1">
      <w:start w:val="1"/>
      <w:numFmt w:val="lowerRoman"/>
      <w:lvlText w:val="%3."/>
      <w:lvlJc w:val="right"/>
      <w:pPr>
        <w:ind w:left="2160" w:hanging="180"/>
      </w:pPr>
    </w:lvl>
    <w:lvl w:ilvl="3" w:tplc="9872B32E" w:tentative="1">
      <w:start w:val="1"/>
      <w:numFmt w:val="decimal"/>
      <w:lvlText w:val="%4."/>
      <w:lvlJc w:val="left"/>
      <w:pPr>
        <w:ind w:left="2880" w:hanging="360"/>
      </w:pPr>
    </w:lvl>
    <w:lvl w:ilvl="4" w:tplc="6D70ED42" w:tentative="1">
      <w:start w:val="1"/>
      <w:numFmt w:val="lowerLetter"/>
      <w:lvlText w:val="%5."/>
      <w:lvlJc w:val="left"/>
      <w:pPr>
        <w:ind w:left="3600" w:hanging="360"/>
      </w:pPr>
    </w:lvl>
    <w:lvl w:ilvl="5" w:tplc="8DA22430" w:tentative="1">
      <w:start w:val="1"/>
      <w:numFmt w:val="lowerRoman"/>
      <w:lvlText w:val="%6."/>
      <w:lvlJc w:val="right"/>
      <w:pPr>
        <w:ind w:left="4320" w:hanging="180"/>
      </w:pPr>
    </w:lvl>
    <w:lvl w:ilvl="6" w:tplc="C7F8FF8A" w:tentative="1">
      <w:start w:val="1"/>
      <w:numFmt w:val="decimal"/>
      <w:lvlText w:val="%7."/>
      <w:lvlJc w:val="left"/>
      <w:pPr>
        <w:ind w:left="5040" w:hanging="360"/>
      </w:pPr>
    </w:lvl>
    <w:lvl w:ilvl="7" w:tplc="1B2A5EE8" w:tentative="1">
      <w:start w:val="1"/>
      <w:numFmt w:val="lowerLetter"/>
      <w:lvlText w:val="%8."/>
      <w:lvlJc w:val="left"/>
      <w:pPr>
        <w:ind w:left="5760" w:hanging="360"/>
      </w:pPr>
    </w:lvl>
    <w:lvl w:ilvl="8" w:tplc="6870FB9C" w:tentative="1">
      <w:start w:val="1"/>
      <w:numFmt w:val="lowerRoman"/>
      <w:lvlText w:val="%9."/>
      <w:lvlJc w:val="right"/>
      <w:pPr>
        <w:ind w:left="6480" w:hanging="180"/>
      </w:pPr>
    </w:lvl>
  </w:abstractNum>
  <w:abstractNum w:abstractNumId="19" w15:restartNumberingAfterBreak="0">
    <w:nsid w:val="64B2416D"/>
    <w:multiLevelType w:val="hybridMultilevel"/>
    <w:tmpl w:val="597EC682"/>
    <w:lvl w:ilvl="0" w:tplc="0D56218C">
      <w:start w:val="1"/>
      <w:numFmt w:val="decimal"/>
      <w:pStyle w:val="Style10"/>
      <w:lvlText w:val="%1."/>
      <w:lvlJc w:val="left"/>
      <w:pPr>
        <w:ind w:left="930" w:hanging="570"/>
      </w:pPr>
      <w:rPr>
        <w:rFonts w:hint="default"/>
      </w:rPr>
    </w:lvl>
    <w:lvl w:ilvl="1" w:tplc="59081E2A" w:tentative="1">
      <w:start w:val="1"/>
      <w:numFmt w:val="lowerLetter"/>
      <w:lvlText w:val="%2."/>
      <w:lvlJc w:val="left"/>
      <w:pPr>
        <w:ind w:left="1440" w:hanging="360"/>
      </w:pPr>
    </w:lvl>
    <w:lvl w:ilvl="2" w:tplc="8702CF12" w:tentative="1">
      <w:start w:val="1"/>
      <w:numFmt w:val="lowerRoman"/>
      <w:lvlText w:val="%3."/>
      <w:lvlJc w:val="right"/>
      <w:pPr>
        <w:ind w:left="2160" w:hanging="180"/>
      </w:pPr>
    </w:lvl>
    <w:lvl w:ilvl="3" w:tplc="7C8A34FC" w:tentative="1">
      <w:start w:val="1"/>
      <w:numFmt w:val="decimal"/>
      <w:lvlText w:val="%4."/>
      <w:lvlJc w:val="left"/>
      <w:pPr>
        <w:ind w:left="2880" w:hanging="360"/>
      </w:pPr>
    </w:lvl>
    <w:lvl w:ilvl="4" w:tplc="FDF89FA6" w:tentative="1">
      <w:start w:val="1"/>
      <w:numFmt w:val="lowerLetter"/>
      <w:lvlText w:val="%5."/>
      <w:lvlJc w:val="left"/>
      <w:pPr>
        <w:ind w:left="3600" w:hanging="360"/>
      </w:pPr>
    </w:lvl>
    <w:lvl w:ilvl="5" w:tplc="1AA48ACE" w:tentative="1">
      <w:start w:val="1"/>
      <w:numFmt w:val="lowerRoman"/>
      <w:lvlText w:val="%6."/>
      <w:lvlJc w:val="right"/>
      <w:pPr>
        <w:ind w:left="4320" w:hanging="180"/>
      </w:pPr>
    </w:lvl>
    <w:lvl w:ilvl="6" w:tplc="8556AB10" w:tentative="1">
      <w:start w:val="1"/>
      <w:numFmt w:val="decimal"/>
      <w:lvlText w:val="%7."/>
      <w:lvlJc w:val="left"/>
      <w:pPr>
        <w:ind w:left="5040" w:hanging="360"/>
      </w:pPr>
    </w:lvl>
    <w:lvl w:ilvl="7" w:tplc="F7D0A0D0" w:tentative="1">
      <w:start w:val="1"/>
      <w:numFmt w:val="lowerLetter"/>
      <w:lvlText w:val="%8."/>
      <w:lvlJc w:val="left"/>
      <w:pPr>
        <w:ind w:left="5760" w:hanging="360"/>
      </w:pPr>
    </w:lvl>
    <w:lvl w:ilvl="8" w:tplc="E20EE498" w:tentative="1">
      <w:start w:val="1"/>
      <w:numFmt w:val="lowerRoman"/>
      <w:lvlText w:val="%9."/>
      <w:lvlJc w:val="right"/>
      <w:pPr>
        <w:ind w:left="6480" w:hanging="180"/>
      </w:pPr>
    </w:lvl>
  </w:abstractNum>
  <w:abstractNum w:abstractNumId="20" w15:restartNumberingAfterBreak="0">
    <w:nsid w:val="66255B2D"/>
    <w:multiLevelType w:val="hybridMultilevel"/>
    <w:tmpl w:val="51F6A4F6"/>
    <w:lvl w:ilvl="0" w:tplc="8CCA89FE">
      <w:start w:val="1"/>
      <w:numFmt w:val="decimal"/>
      <w:lvlText w:val="%1."/>
      <w:lvlJc w:val="left"/>
      <w:pPr>
        <w:ind w:left="720" w:hanging="360"/>
      </w:pPr>
      <w:rPr>
        <w:rFonts w:hint="default"/>
      </w:rPr>
    </w:lvl>
    <w:lvl w:ilvl="1" w:tplc="6AFA7428">
      <w:start w:val="1"/>
      <w:numFmt w:val="bullet"/>
      <w:lvlText w:val="-"/>
      <w:lvlJc w:val="left"/>
      <w:pPr>
        <w:ind w:left="1440" w:hanging="360"/>
      </w:pPr>
    </w:lvl>
    <w:lvl w:ilvl="2" w:tplc="8C762E66" w:tentative="1">
      <w:start w:val="1"/>
      <w:numFmt w:val="lowerRoman"/>
      <w:lvlText w:val="%3."/>
      <w:lvlJc w:val="right"/>
      <w:pPr>
        <w:ind w:left="2160" w:hanging="180"/>
      </w:pPr>
    </w:lvl>
    <w:lvl w:ilvl="3" w:tplc="4A1EC6F0" w:tentative="1">
      <w:start w:val="1"/>
      <w:numFmt w:val="decimal"/>
      <w:lvlText w:val="%4."/>
      <w:lvlJc w:val="left"/>
      <w:pPr>
        <w:ind w:left="2880" w:hanging="360"/>
      </w:pPr>
    </w:lvl>
    <w:lvl w:ilvl="4" w:tplc="59BCF0FE" w:tentative="1">
      <w:start w:val="1"/>
      <w:numFmt w:val="lowerLetter"/>
      <w:lvlText w:val="%5."/>
      <w:lvlJc w:val="left"/>
      <w:pPr>
        <w:ind w:left="3600" w:hanging="360"/>
      </w:pPr>
    </w:lvl>
    <w:lvl w:ilvl="5" w:tplc="DAFEDD04" w:tentative="1">
      <w:start w:val="1"/>
      <w:numFmt w:val="lowerRoman"/>
      <w:lvlText w:val="%6."/>
      <w:lvlJc w:val="right"/>
      <w:pPr>
        <w:ind w:left="4320" w:hanging="180"/>
      </w:pPr>
    </w:lvl>
    <w:lvl w:ilvl="6" w:tplc="5C1E8662" w:tentative="1">
      <w:start w:val="1"/>
      <w:numFmt w:val="decimal"/>
      <w:lvlText w:val="%7."/>
      <w:lvlJc w:val="left"/>
      <w:pPr>
        <w:ind w:left="5040" w:hanging="360"/>
      </w:pPr>
    </w:lvl>
    <w:lvl w:ilvl="7" w:tplc="DAA8F6FA" w:tentative="1">
      <w:start w:val="1"/>
      <w:numFmt w:val="lowerLetter"/>
      <w:lvlText w:val="%8."/>
      <w:lvlJc w:val="left"/>
      <w:pPr>
        <w:ind w:left="5760" w:hanging="360"/>
      </w:pPr>
    </w:lvl>
    <w:lvl w:ilvl="8" w:tplc="5B44AAC4" w:tentative="1">
      <w:start w:val="1"/>
      <w:numFmt w:val="lowerRoman"/>
      <w:lvlText w:val="%9."/>
      <w:lvlJc w:val="right"/>
      <w:pPr>
        <w:ind w:left="6480" w:hanging="180"/>
      </w:pPr>
    </w:lvl>
  </w:abstractNum>
  <w:abstractNum w:abstractNumId="21" w15:restartNumberingAfterBreak="0">
    <w:nsid w:val="67E21042"/>
    <w:multiLevelType w:val="hybridMultilevel"/>
    <w:tmpl w:val="D5D4DA50"/>
    <w:lvl w:ilvl="0" w:tplc="33EEB138">
      <w:start w:val="1"/>
      <w:numFmt w:val="bullet"/>
      <w:lvlText w:val=""/>
      <w:lvlJc w:val="left"/>
      <w:pPr>
        <w:ind w:left="360" w:hanging="360"/>
      </w:pPr>
      <w:rPr>
        <w:rFonts w:ascii="Symbol" w:hAnsi="Symbol" w:hint="default"/>
      </w:rPr>
    </w:lvl>
    <w:lvl w:ilvl="1" w:tplc="35F69A7C">
      <w:start w:val="1"/>
      <w:numFmt w:val="bullet"/>
      <w:lvlText w:val="o"/>
      <w:lvlJc w:val="left"/>
      <w:pPr>
        <w:ind w:left="1080" w:hanging="360"/>
      </w:pPr>
      <w:rPr>
        <w:rFonts w:ascii="Courier New" w:hAnsi="Courier New" w:cs="Courier New" w:hint="default"/>
      </w:rPr>
    </w:lvl>
    <w:lvl w:ilvl="2" w:tplc="16203896" w:tentative="1">
      <w:start w:val="1"/>
      <w:numFmt w:val="bullet"/>
      <w:lvlText w:val=""/>
      <w:lvlJc w:val="left"/>
      <w:pPr>
        <w:ind w:left="1800" w:hanging="360"/>
      </w:pPr>
      <w:rPr>
        <w:rFonts w:ascii="Wingdings" w:hAnsi="Wingdings" w:hint="default"/>
      </w:rPr>
    </w:lvl>
    <w:lvl w:ilvl="3" w:tplc="5CD4C12E" w:tentative="1">
      <w:start w:val="1"/>
      <w:numFmt w:val="bullet"/>
      <w:lvlText w:val=""/>
      <w:lvlJc w:val="left"/>
      <w:pPr>
        <w:ind w:left="2520" w:hanging="360"/>
      </w:pPr>
      <w:rPr>
        <w:rFonts w:ascii="Symbol" w:hAnsi="Symbol" w:hint="default"/>
      </w:rPr>
    </w:lvl>
    <w:lvl w:ilvl="4" w:tplc="73AC0FB4" w:tentative="1">
      <w:start w:val="1"/>
      <w:numFmt w:val="bullet"/>
      <w:lvlText w:val="o"/>
      <w:lvlJc w:val="left"/>
      <w:pPr>
        <w:ind w:left="3240" w:hanging="360"/>
      </w:pPr>
      <w:rPr>
        <w:rFonts w:ascii="Courier New" w:hAnsi="Courier New" w:cs="Courier New" w:hint="default"/>
      </w:rPr>
    </w:lvl>
    <w:lvl w:ilvl="5" w:tplc="EB52469E" w:tentative="1">
      <w:start w:val="1"/>
      <w:numFmt w:val="bullet"/>
      <w:lvlText w:val=""/>
      <w:lvlJc w:val="left"/>
      <w:pPr>
        <w:ind w:left="3960" w:hanging="360"/>
      </w:pPr>
      <w:rPr>
        <w:rFonts w:ascii="Wingdings" w:hAnsi="Wingdings" w:hint="default"/>
      </w:rPr>
    </w:lvl>
    <w:lvl w:ilvl="6" w:tplc="988A8D68" w:tentative="1">
      <w:start w:val="1"/>
      <w:numFmt w:val="bullet"/>
      <w:lvlText w:val=""/>
      <w:lvlJc w:val="left"/>
      <w:pPr>
        <w:ind w:left="4680" w:hanging="360"/>
      </w:pPr>
      <w:rPr>
        <w:rFonts w:ascii="Symbol" w:hAnsi="Symbol" w:hint="default"/>
      </w:rPr>
    </w:lvl>
    <w:lvl w:ilvl="7" w:tplc="3244B33A" w:tentative="1">
      <w:start w:val="1"/>
      <w:numFmt w:val="bullet"/>
      <w:lvlText w:val="o"/>
      <w:lvlJc w:val="left"/>
      <w:pPr>
        <w:ind w:left="5400" w:hanging="360"/>
      </w:pPr>
      <w:rPr>
        <w:rFonts w:ascii="Courier New" w:hAnsi="Courier New" w:cs="Courier New" w:hint="default"/>
      </w:rPr>
    </w:lvl>
    <w:lvl w:ilvl="8" w:tplc="507E77B6" w:tentative="1">
      <w:start w:val="1"/>
      <w:numFmt w:val="bullet"/>
      <w:lvlText w:val=""/>
      <w:lvlJc w:val="left"/>
      <w:pPr>
        <w:ind w:left="6120" w:hanging="360"/>
      </w:pPr>
      <w:rPr>
        <w:rFonts w:ascii="Wingdings" w:hAnsi="Wingdings" w:hint="default"/>
      </w:rPr>
    </w:lvl>
  </w:abstractNum>
  <w:abstractNum w:abstractNumId="22" w15:restartNumberingAfterBreak="0">
    <w:nsid w:val="75C55822"/>
    <w:multiLevelType w:val="hybridMultilevel"/>
    <w:tmpl w:val="3078BD90"/>
    <w:lvl w:ilvl="0" w:tplc="579E9C9C">
      <w:start w:val="1"/>
      <w:numFmt w:val="bullet"/>
      <w:lvlText w:val=""/>
      <w:lvlJc w:val="left"/>
      <w:pPr>
        <w:ind w:left="720" w:hanging="360"/>
      </w:pPr>
      <w:rPr>
        <w:rFonts w:ascii="Symbol" w:hAnsi="Symbol" w:hint="default"/>
      </w:rPr>
    </w:lvl>
    <w:lvl w:ilvl="1" w:tplc="A018473E">
      <w:start w:val="1"/>
      <w:numFmt w:val="bullet"/>
      <w:lvlText w:val="o"/>
      <w:lvlJc w:val="left"/>
      <w:pPr>
        <w:ind w:left="1440" w:hanging="360"/>
      </w:pPr>
      <w:rPr>
        <w:rFonts w:ascii="Courier New" w:hAnsi="Courier New" w:cs="Courier New" w:hint="default"/>
      </w:rPr>
    </w:lvl>
    <w:lvl w:ilvl="2" w:tplc="67382FCC" w:tentative="1">
      <w:start w:val="1"/>
      <w:numFmt w:val="bullet"/>
      <w:lvlText w:val=""/>
      <w:lvlJc w:val="left"/>
      <w:pPr>
        <w:ind w:left="2160" w:hanging="360"/>
      </w:pPr>
      <w:rPr>
        <w:rFonts w:ascii="Wingdings" w:hAnsi="Wingdings" w:hint="default"/>
      </w:rPr>
    </w:lvl>
    <w:lvl w:ilvl="3" w:tplc="23AE25AC" w:tentative="1">
      <w:start w:val="1"/>
      <w:numFmt w:val="bullet"/>
      <w:lvlText w:val=""/>
      <w:lvlJc w:val="left"/>
      <w:pPr>
        <w:ind w:left="2880" w:hanging="360"/>
      </w:pPr>
      <w:rPr>
        <w:rFonts w:ascii="Symbol" w:hAnsi="Symbol" w:hint="default"/>
      </w:rPr>
    </w:lvl>
    <w:lvl w:ilvl="4" w:tplc="A280B868" w:tentative="1">
      <w:start w:val="1"/>
      <w:numFmt w:val="bullet"/>
      <w:lvlText w:val="o"/>
      <w:lvlJc w:val="left"/>
      <w:pPr>
        <w:ind w:left="3600" w:hanging="360"/>
      </w:pPr>
      <w:rPr>
        <w:rFonts w:ascii="Courier New" w:hAnsi="Courier New" w:cs="Courier New" w:hint="default"/>
      </w:rPr>
    </w:lvl>
    <w:lvl w:ilvl="5" w:tplc="26CCAD36" w:tentative="1">
      <w:start w:val="1"/>
      <w:numFmt w:val="bullet"/>
      <w:lvlText w:val=""/>
      <w:lvlJc w:val="left"/>
      <w:pPr>
        <w:ind w:left="4320" w:hanging="360"/>
      </w:pPr>
      <w:rPr>
        <w:rFonts w:ascii="Wingdings" w:hAnsi="Wingdings" w:hint="default"/>
      </w:rPr>
    </w:lvl>
    <w:lvl w:ilvl="6" w:tplc="8DA80316" w:tentative="1">
      <w:start w:val="1"/>
      <w:numFmt w:val="bullet"/>
      <w:lvlText w:val=""/>
      <w:lvlJc w:val="left"/>
      <w:pPr>
        <w:ind w:left="5040" w:hanging="360"/>
      </w:pPr>
      <w:rPr>
        <w:rFonts w:ascii="Symbol" w:hAnsi="Symbol" w:hint="default"/>
      </w:rPr>
    </w:lvl>
    <w:lvl w:ilvl="7" w:tplc="9F6C95F8" w:tentative="1">
      <w:start w:val="1"/>
      <w:numFmt w:val="bullet"/>
      <w:lvlText w:val="o"/>
      <w:lvlJc w:val="left"/>
      <w:pPr>
        <w:ind w:left="5760" w:hanging="360"/>
      </w:pPr>
      <w:rPr>
        <w:rFonts w:ascii="Courier New" w:hAnsi="Courier New" w:cs="Courier New" w:hint="default"/>
      </w:rPr>
    </w:lvl>
    <w:lvl w:ilvl="8" w:tplc="E8047D60" w:tentative="1">
      <w:start w:val="1"/>
      <w:numFmt w:val="bullet"/>
      <w:lvlText w:val=""/>
      <w:lvlJc w:val="left"/>
      <w:pPr>
        <w:ind w:left="6480" w:hanging="360"/>
      </w:pPr>
      <w:rPr>
        <w:rFonts w:ascii="Wingdings" w:hAnsi="Wingdings" w:hint="default"/>
      </w:rPr>
    </w:lvl>
  </w:abstractNum>
  <w:abstractNum w:abstractNumId="23" w15:restartNumberingAfterBreak="0">
    <w:nsid w:val="7A0D10BE"/>
    <w:multiLevelType w:val="hybridMultilevel"/>
    <w:tmpl w:val="51F6A4F6"/>
    <w:lvl w:ilvl="0" w:tplc="474213DA">
      <w:start w:val="1"/>
      <w:numFmt w:val="decimal"/>
      <w:lvlText w:val="%1."/>
      <w:lvlJc w:val="left"/>
      <w:pPr>
        <w:ind w:left="720" w:hanging="360"/>
      </w:pPr>
      <w:rPr>
        <w:rFonts w:hint="default"/>
      </w:rPr>
    </w:lvl>
    <w:lvl w:ilvl="1" w:tplc="000AE1D6">
      <w:start w:val="1"/>
      <w:numFmt w:val="bullet"/>
      <w:lvlText w:val="-"/>
      <w:lvlJc w:val="left"/>
      <w:pPr>
        <w:ind w:left="1440" w:hanging="360"/>
      </w:pPr>
    </w:lvl>
    <w:lvl w:ilvl="2" w:tplc="5306987A" w:tentative="1">
      <w:start w:val="1"/>
      <w:numFmt w:val="lowerRoman"/>
      <w:lvlText w:val="%3."/>
      <w:lvlJc w:val="right"/>
      <w:pPr>
        <w:ind w:left="2160" w:hanging="180"/>
      </w:pPr>
    </w:lvl>
    <w:lvl w:ilvl="3" w:tplc="F6E8B328" w:tentative="1">
      <w:start w:val="1"/>
      <w:numFmt w:val="decimal"/>
      <w:lvlText w:val="%4."/>
      <w:lvlJc w:val="left"/>
      <w:pPr>
        <w:ind w:left="2880" w:hanging="360"/>
      </w:pPr>
    </w:lvl>
    <w:lvl w:ilvl="4" w:tplc="7B58425C" w:tentative="1">
      <w:start w:val="1"/>
      <w:numFmt w:val="lowerLetter"/>
      <w:lvlText w:val="%5."/>
      <w:lvlJc w:val="left"/>
      <w:pPr>
        <w:ind w:left="3600" w:hanging="360"/>
      </w:pPr>
    </w:lvl>
    <w:lvl w:ilvl="5" w:tplc="148C8AD4" w:tentative="1">
      <w:start w:val="1"/>
      <w:numFmt w:val="lowerRoman"/>
      <w:lvlText w:val="%6."/>
      <w:lvlJc w:val="right"/>
      <w:pPr>
        <w:ind w:left="4320" w:hanging="180"/>
      </w:pPr>
    </w:lvl>
    <w:lvl w:ilvl="6" w:tplc="62664898" w:tentative="1">
      <w:start w:val="1"/>
      <w:numFmt w:val="decimal"/>
      <w:lvlText w:val="%7."/>
      <w:lvlJc w:val="left"/>
      <w:pPr>
        <w:ind w:left="5040" w:hanging="360"/>
      </w:pPr>
    </w:lvl>
    <w:lvl w:ilvl="7" w:tplc="7F042A4A" w:tentative="1">
      <w:start w:val="1"/>
      <w:numFmt w:val="lowerLetter"/>
      <w:lvlText w:val="%8."/>
      <w:lvlJc w:val="left"/>
      <w:pPr>
        <w:ind w:left="5760" w:hanging="360"/>
      </w:pPr>
    </w:lvl>
    <w:lvl w:ilvl="8" w:tplc="C534F33A" w:tentative="1">
      <w:start w:val="1"/>
      <w:numFmt w:val="lowerRoman"/>
      <w:lvlText w:val="%9."/>
      <w:lvlJc w:val="right"/>
      <w:pPr>
        <w:ind w:left="6480" w:hanging="180"/>
      </w:pPr>
    </w:lvl>
  </w:abstractNum>
  <w:abstractNum w:abstractNumId="24" w15:restartNumberingAfterBreak="0">
    <w:nsid w:val="7B467AEC"/>
    <w:multiLevelType w:val="hybridMultilevel"/>
    <w:tmpl w:val="51F6A4F6"/>
    <w:lvl w:ilvl="0" w:tplc="6A60489E">
      <w:start w:val="1"/>
      <w:numFmt w:val="decimal"/>
      <w:lvlText w:val="%1."/>
      <w:lvlJc w:val="left"/>
      <w:pPr>
        <w:ind w:left="720" w:hanging="360"/>
      </w:pPr>
      <w:rPr>
        <w:rFonts w:hint="default"/>
      </w:rPr>
    </w:lvl>
    <w:lvl w:ilvl="1" w:tplc="2D64CB8A">
      <w:start w:val="1"/>
      <w:numFmt w:val="bullet"/>
      <w:lvlText w:val="-"/>
      <w:lvlJc w:val="left"/>
      <w:pPr>
        <w:ind w:left="1440" w:hanging="360"/>
      </w:pPr>
    </w:lvl>
    <w:lvl w:ilvl="2" w:tplc="23F6D9C4" w:tentative="1">
      <w:start w:val="1"/>
      <w:numFmt w:val="lowerRoman"/>
      <w:lvlText w:val="%3."/>
      <w:lvlJc w:val="right"/>
      <w:pPr>
        <w:ind w:left="2160" w:hanging="180"/>
      </w:pPr>
    </w:lvl>
    <w:lvl w:ilvl="3" w:tplc="EA541A1C" w:tentative="1">
      <w:start w:val="1"/>
      <w:numFmt w:val="decimal"/>
      <w:lvlText w:val="%4."/>
      <w:lvlJc w:val="left"/>
      <w:pPr>
        <w:ind w:left="2880" w:hanging="360"/>
      </w:pPr>
    </w:lvl>
    <w:lvl w:ilvl="4" w:tplc="F94A181C" w:tentative="1">
      <w:start w:val="1"/>
      <w:numFmt w:val="lowerLetter"/>
      <w:lvlText w:val="%5."/>
      <w:lvlJc w:val="left"/>
      <w:pPr>
        <w:ind w:left="3600" w:hanging="360"/>
      </w:pPr>
    </w:lvl>
    <w:lvl w:ilvl="5" w:tplc="44A2815C" w:tentative="1">
      <w:start w:val="1"/>
      <w:numFmt w:val="lowerRoman"/>
      <w:lvlText w:val="%6."/>
      <w:lvlJc w:val="right"/>
      <w:pPr>
        <w:ind w:left="4320" w:hanging="180"/>
      </w:pPr>
    </w:lvl>
    <w:lvl w:ilvl="6" w:tplc="048E363C" w:tentative="1">
      <w:start w:val="1"/>
      <w:numFmt w:val="decimal"/>
      <w:lvlText w:val="%7."/>
      <w:lvlJc w:val="left"/>
      <w:pPr>
        <w:ind w:left="5040" w:hanging="360"/>
      </w:pPr>
    </w:lvl>
    <w:lvl w:ilvl="7" w:tplc="EA8203FA" w:tentative="1">
      <w:start w:val="1"/>
      <w:numFmt w:val="lowerLetter"/>
      <w:lvlText w:val="%8."/>
      <w:lvlJc w:val="left"/>
      <w:pPr>
        <w:ind w:left="5760" w:hanging="360"/>
      </w:pPr>
    </w:lvl>
    <w:lvl w:ilvl="8" w:tplc="10E2188A" w:tentative="1">
      <w:start w:val="1"/>
      <w:numFmt w:val="lowerRoman"/>
      <w:lvlText w:val="%9."/>
      <w:lvlJc w:val="right"/>
      <w:pPr>
        <w:ind w:left="6480" w:hanging="180"/>
      </w:pPr>
    </w:lvl>
  </w:abstractNum>
  <w:abstractNum w:abstractNumId="25" w15:restartNumberingAfterBreak="0">
    <w:nsid w:val="7FCD4306"/>
    <w:multiLevelType w:val="hybridMultilevel"/>
    <w:tmpl w:val="045EE36E"/>
    <w:lvl w:ilvl="0" w:tplc="4620C6D8">
      <w:start w:val="1"/>
      <w:numFmt w:val="bullet"/>
      <w:lvlText w:val=""/>
      <w:lvlJc w:val="left"/>
      <w:pPr>
        <w:ind w:left="720" w:hanging="360"/>
      </w:pPr>
      <w:rPr>
        <w:rFonts w:ascii="Symbol" w:hAnsi="Symbol" w:hint="default"/>
      </w:rPr>
    </w:lvl>
    <w:lvl w:ilvl="1" w:tplc="CBB099A4">
      <w:start w:val="1"/>
      <w:numFmt w:val="bullet"/>
      <w:lvlText w:val=""/>
      <w:lvlJc w:val="left"/>
      <w:pPr>
        <w:ind w:left="1440" w:hanging="360"/>
      </w:pPr>
      <w:rPr>
        <w:rFonts w:ascii="Symbol" w:hAnsi="Symbol" w:hint="default"/>
      </w:rPr>
    </w:lvl>
    <w:lvl w:ilvl="2" w:tplc="8D0C7D0A" w:tentative="1">
      <w:start w:val="1"/>
      <w:numFmt w:val="bullet"/>
      <w:lvlText w:val=""/>
      <w:lvlJc w:val="left"/>
      <w:pPr>
        <w:ind w:left="2160" w:hanging="360"/>
      </w:pPr>
      <w:rPr>
        <w:rFonts w:ascii="Wingdings" w:hAnsi="Wingdings" w:hint="default"/>
      </w:rPr>
    </w:lvl>
    <w:lvl w:ilvl="3" w:tplc="7D1E8FEA" w:tentative="1">
      <w:start w:val="1"/>
      <w:numFmt w:val="bullet"/>
      <w:lvlText w:val=""/>
      <w:lvlJc w:val="left"/>
      <w:pPr>
        <w:ind w:left="2880" w:hanging="360"/>
      </w:pPr>
      <w:rPr>
        <w:rFonts w:ascii="Symbol" w:hAnsi="Symbol" w:hint="default"/>
      </w:rPr>
    </w:lvl>
    <w:lvl w:ilvl="4" w:tplc="81227A44" w:tentative="1">
      <w:start w:val="1"/>
      <w:numFmt w:val="bullet"/>
      <w:lvlText w:val="o"/>
      <w:lvlJc w:val="left"/>
      <w:pPr>
        <w:ind w:left="3600" w:hanging="360"/>
      </w:pPr>
      <w:rPr>
        <w:rFonts w:ascii="Courier New" w:hAnsi="Courier New" w:cs="Courier New" w:hint="default"/>
      </w:rPr>
    </w:lvl>
    <w:lvl w:ilvl="5" w:tplc="1436A246" w:tentative="1">
      <w:start w:val="1"/>
      <w:numFmt w:val="bullet"/>
      <w:lvlText w:val=""/>
      <w:lvlJc w:val="left"/>
      <w:pPr>
        <w:ind w:left="4320" w:hanging="360"/>
      </w:pPr>
      <w:rPr>
        <w:rFonts w:ascii="Wingdings" w:hAnsi="Wingdings" w:hint="default"/>
      </w:rPr>
    </w:lvl>
    <w:lvl w:ilvl="6" w:tplc="EB2216CA" w:tentative="1">
      <w:start w:val="1"/>
      <w:numFmt w:val="bullet"/>
      <w:lvlText w:val=""/>
      <w:lvlJc w:val="left"/>
      <w:pPr>
        <w:ind w:left="5040" w:hanging="360"/>
      </w:pPr>
      <w:rPr>
        <w:rFonts w:ascii="Symbol" w:hAnsi="Symbol" w:hint="default"/>
      </w:rPr>
    </w:lvl>
    <w:lvl w:ilvl="7" w:tplc="C3C4D3A8" w:tentative="1">
      <w:start w:val="1"/>
      <w:numFmt w:val="bullet"/>
      <w:lvlText w:val="o"/>
      <w:lvlJc w:val="left"/>
      <w:pPr>
        <w:ind w:left="5760" w:hanging="360"/>
      </w:pPr>
      <w:rPr>
        <w:rFonts w:ascii="Courier New" w:hAnsi="Courier New" w:cs="Courier New" w:hint="default"/>
      </w:rPr>
    </w:lvl>
    <w:lvl w:ilvl="8" w:tplc="58B8FC9E" w:tentative="1">
      <w:start w:val="1"/>
      <w:numFmt w:val="bullet"/>
      <w:lvlText w:val=""/>
      <w:lvlJc w:val="left"/>
      <w:pPr>
        <w:ind w:left="6480" w:hanging="360"/>
      </w:pPr>
      <w:rPr>
        <w:rFonts w:ascii="Wingdings" w:hAnsi="Wingdings" w:hint="default"/>
      </w:rPr>
    </w:lvl>
  </w:abstractNum>
  <w:num w:numId="1" w16cid:durableId="132522454">
    <w:abstractNumId w:val="21"/>
  </w:num>
  <w:num w:numId="2" w16cid:durableId="228729431">
    <w:abstractNumId w:val="14"/>
  </w:num>
  <w:num w:numId="3" w16cid:durableId="385687651">
    <w:abstractNumId w:val="12"/>
  </w:num>
  <w:num w:numId="4" w16cid:durableId="431824091">
    <w:abstractNumId w:val="15"/>
  </w:num>
  <w:num w:numId="5" w16cid:durableId="1788115293">
    <w:abstractNumId w:val="8"/>
  </w:num>
  <w:num w:numId="6" w16cid:durableId="815293272">
    <w:abstractNumId w:val="23"/>
  </w:num>
  <w:num w:numId="7" w16cid:durableId="650721782">
    <w:abstractNumId w:val="24"/>
  </w:num>
  <w:num w:numId="8" w16cid:durableId="682166969">
    <w:abstractNumId w:val="22"/>
  </w:num>
  <w:num w:numId="9" w16cid:durableId="501314337">
    <w:abstractNumId w:val="18"/>
  </w:num>
  <w:num w:numId="10" w16cid:durableId="1602377986">
    <w:abstractNumId w:val="20"/>
  </w:num>
  <w:num w:numId="11" w16cid:durableId="835417963">
    <w:abstractNumId w:val="25"/>
  </w:num>
  <w:num w:numId="12" w16cid:durableId="1754232675">
    <w:abstractNumId w:val="13"/>
  </w:num>
  <w:num w:numId="13" w16cid:durableId="1167942715">
    <w:abstractNumId w:val="0"/>
  </w:num>
  <w:num w:numId="14" w16cid:durableId="967587695">
    <w:abstractNumId w:val="17"/>
  </w:num>
  <w:num w:numId="15" w16cid:durableId="1400906384">
    <w:abstractNumId w:val="2"/>
  </w:num>
  <w:num w:numId="16" w16cid:durableId="491415516">
    <w:abstractNumId w:val="4"/>
  </w:num>
  <w:num w:numId="17" w16cid:durableId="735739419">
    <w:abstractNumId w:val="1"/>
  </w:num>
  <w:num w:numId="18" w16cid:durableId="265313784">
    <w:abstractNumId w:val="5"/>
  </w:num>
  <w:num w:numId="19" w16cid:durableId="1759709153">
    <w:abstractNumId w:val="3"/>
  </w:num>
  <w:num w:numId="20" w16cid:durableId="662659682">
    <w:abstractNumId w:val="9"/>
  </w:num>
  <w:num w:numId="21" w16cid:durableId="62148511">
    <w:abstractNumId w:val="16"/>
  </w:num>
  <w:num w:numId="22" w16cid:durableId="678195250">
    <w:abstractNumId w:val="6"/>
  </w:num>
  <w:num w:numId="23" w16cid:durableId="1486629759">
    <w:abstractNumId w:val="11"/>
  </w:num>
  <w:num w:numId="24" w16cid:durableId="1198279329">
    <w:abstractNumId w:val="11"/>
    <w:lvlOverride w:ilvl="0">
      <w:startOverride w:val="1"/>
    </w:lvlOverride>
  </w:num>
  <w:num w:numId="25" w16cid:durableId="298149575">
    <w:abstractNumId w:val="11"/>
    <w:lvlOverride w:ilvl="0">
      <w:startOverride w:val="1"/>
    </w:lvlOverride>
  </w:num>
  <w:num w:numId="26" w16cid:durableId="888808198">
    <w:abstractNumId w:val="11"/>
    <w:lvlOverride w:ilvl="0">
      <w:startOverride w:val="1"/>
    </w:lvlOverride>
  </w:num>
  <w:num w:numId="27" w16cid:durableId="1830516617">
    <w:abstractNumId w:val="11"/>
    <w:lvlOverride w:ilvl="0">
      <w:startOverride w:val="1"/>
    </w:lvlOverride>
  </w:num>
  <w:num w:numId="28" w16cid:durableId="1446776181">
    <w:abstractNumId w:val="11"/>
    <w:lvlOverride w:ilvl="0">
      <w:startOverride w:val="1"/>
    </w:lvlOverride>
  </w:num>
  <w:num w:numId="29" w16cid:durableId="1778716222">
    <w:abstractNumId w:val="11"/>
    <w:lvlOverride w:ilvl="0">
      <w:startOverride w:val="1"/>
    </w:lvlOverride>
  </w:num>
  <w:num w:numId="30" w16cid:durableId="1944802701">
    <w:abstractNumId w:val="11"/>
    <w:lvlOverride w:ilvl="0">
      <w:startOverride w:val="1"/>
    </w:lvlOverride>
  </w:num>
  <w:num w:numId="31" w16cid:durableId="1836653088">
    <w:abstractNumId w:val="11"/>
    <w:lvlOverride w:ilvl="0">
      <w:startOverride w:val="1"/>
    </w:lvlOverride>
  </w:num>
  <w:num w:numId="32" w16cid:durableId="1493644706">
    <w:abstractNumId w:val="11"/>
    <w:lvlOverride w:ilvl="0">
      <w:startOverride w:val="1"/>
    </w:lvlOverride>
  </w:num>
  <w:num w:numId="33" w16cid:durableId="1292980279">
    <w:abstractNumId w:val="7"/>
  </w:num>
  <w:num w:numId="34" w16cid:durableId="988944244">
    <w:abstractNumId w:val="19"/>
  </w:num>
  <w:num w:numId="35" w16cid:durableId="2032602434">
    <w:abstractNumId w:val="19"/>
    <w:lvlOverride w:ilvl="0">
      <w:startOverride w:val="1"/>
    </w:lvlOverride>
  </w:num>
  <w:num w:numId="36" w16cid:durableId="1980525989">
    <w:abstractNumId w:val="10"/>
  </w:num>
  <w:num w:numId="37" w16cid:durableId="148911091">
    <w:abstractNumId w:val="10"/>
    <w:lvlOverride w:ilvl="0">
      <w:startOverride w:val="1"/>
    </w:lvlOverride>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hyphenationZone w:val="425"/>
  <w:displayHorizontalDrawingGridEvery w:val="0"/>
  <w:displayVerticalDrawingGridEvery w:val="0"/>
  <w:doNotUseMarginsForDrawingGridOrigin/>
  <w:noPunctuationKerning/>
  <w:characterSpacingControl w:val="doNotCompress"/>
  <w:footnotePr>
    <w:footnote w:id="-1"/>
    <w:footnote w:id="0"/>
  </w:footnotePr>
  <w:endnotePr>
    <w:numFmt w:val="decimal"/>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1F39"/>
    <w:rsid w:val="00001FE6"/>
    <w:rsid w:val="0000232E"/>
    <w:rsid w:val="00002907"/>
    <w:rsid w:val="00002C03"/>
    <w:rsid w:val="00002DE7"/>
    <w:rsid w:val="000031DE"/>
    <w:rsid w:val="000034B2"/>
    <w:rsid w:val="0000362A"/>
    <w:rsid w:val="00003ACA"/>
    <w:rsid w:val="00003AEF"/>
    <w:rsid w:val="00004590"/>
    <w:rsid w:val="00004638"/>
    <w:rsid w:val="00005701"/>
    <w:rsid w:val="000057E8"/>
    <w:rsid w:val="00005918"/>
    <w:rsid w:val="000065CB"/>
    <w:rsid w:val="000071DE"/>
    <w:rsid w:val="000074C1"/>
    <w:rsid w:val="00007528"/>
    <w:rsid w:val="000076AF"/>
    <w:rsid w:val="0001164F"/>
    <w:rsid w:val="00011DA3"/>
    <w:rsid w:val="00012A70"/>
    <w:rsid w:val="000131FB"/>
    <w:rsid w:val="000137DC"/>
    <w:rsid w:val="00014158"/>
    <w:rsid w:val="0001417B"/>
    <w:rsid w:val="00014869"/>
    <w:rsid w:val="00014A62"/>
    <w:rsid w:val="00014A90"/>
    <w:rsid w:val="000150D3"/>
    <w:rsid w:val="0001578C"/>
    <w:rsid w:val="00016073"/>
    <w:rsid w:val="000163ED"/>
    <w:rsid w:val="0001640C"/>
    <w:rsid w:val="000166C1"/>
    <w:rsid w:val="00016B20"/>
    <w:rsid w:val="00017089"/>
    <w:rsid w:val="00017BA2"/>
    <w:rsid w:val="0002006B"/>
    <w:rsid w:val="000207B5"/>
    <w:rsid w:val="00020AE8"/>
    <w:rsid w:val="00020D77"/>
    <w:rsid w:val="000212BB"/>
    <w:rsid w:val="00023150"/>
    <w:rsid w:val="000234B8"/>
    <w:rsid w:val="00023A2C"/>
    <w:rsid w:val="00023FAB"/>
    <w:rsid w:val="0002406B"/>
    <w:rsid w:val="00025EBE"/>
    <w:rsid w:val="00026212"/>
    <w:rsid w:val="00026BF2"/>
    <w:rsid w:val="00026EA0"/>
    <w:rsid w:val="000270C7"/>
    <w:rsid w:val="000271F6"/>
    <w:rsid w:val="00027A36"/>
    <w:rsid w:val="00030445"/>
    <w:rsid w:val="000318C7"/>
    <w:rsid w:val="00031A86"/>
    <w:rsid w:val="0003268D"/>
    <w:rsid w:val="00032855"/>
    <w:rsid w:val="00033D26"/>
    <w:rsid w:val="00033FDB"/>
    <w:rsid w:val="0003406B"/>
    <w:rsid w:val="000344F6"/>
    <w:rsid w:val="00034D79"/>
    <w:rsid w:val="000353A4"/>
    <w:rsid w:val="000353B9"/>
    <w:rsid w:val="00035CBF"/>
    <w:rsid w:val="00036829"/>
    <w:rsid w:val="000369AE"/>
    <w:rsid w:val="00036BD2"/>
    <w:rsid w:val="00036E6F"/>
    <w:rsid w:val="000374AC"/>
    <w:rsid w:val="00037C2B"/>
    <w:rsid w:val="00037C98"/>
    <w:rsid w:val="0004078C"/>
    <w:rsid w:val="0004086E"/>
    <w:rsid w:val="00042263"/>
    <w:rsid w:val="000423A8"/>
    <w:rsid w:val="000425A9"/>
    <w:rsid w:val="00043090"/>
    <w:rsid w:val="00043505"/>
    <w:rsid w:val="00043C70"/>
    <w:rsid w:val="00043DAF"/>
    <w:rsid w:val="00043E88"/>
    <w:rsid w:val="00044042"/>
    <w:rsid w:val="00044497"/>
    <w:rsid w:val="000453AA"/>
    <w:rsid w:val="000463A7"/>
    <w:rsid w:val="00046A53"/>
    <w:rsid w:val="000474D2"/>
    <w:rsid w:val="000479C5"/>
    <w:rsid w:val="00047B93"/>
    <w:rsid w:val="00050AB6"/>
    <w:rsid w:val="00050DFD"/>
    <w:rsid w:val="00051285"/>
    <w:rsid w:val="0005225E"/>
    <w:rsid w:val="00052633"/>
    <w:rsid w:val="00052CAA"/>
    <w:rsid w:val="00053809"/>
    <w:rsid w:val="00053914"/>
    <w:rsid w:val="00054454"/>
    <w:rsid w:val="00054756"/>
    <w:rsid w:val="00054D98"/>
    <w:rsid w:val="00054E18"/>
    <w:rsid w:val="000550A9"/>
    <w:rsid w:val="000555FA"/>
    <w:rsid w:val="000556C8"/>
    <w:rsid w:val="00055D68"/>
    <w:rsid w:val="00055D77"/>
    <w:rsid w:val="000560C5"/>
    <w:rsid w:val="000565BF"/>
    <w:rsid w:val="000567C4"/>
    <w:rsid w:val="00056C49"/>
    <w:rsid w:val="00056FE0"/>
    <w:rsid w:val="00060090"/>
    <w:rsid w:val="000603C8"/>
    <w:rsid w:val="000607F7"/>
    <w:rsid w:val="000608A4"/>
    <w:rsid w:val="00060AA1"/>
    <w:rsid w:val="000611D6"/>
    <w:rsid w:val="00061343"/>
    <w:rsid w:val="00061434"/>
    <w:rsid w:val="00061FEE"/>
    <w:rsid w:val="000631FD"/>
    <w:rsid w:val="000642A0"/>
    <w:rsid w:val="000643D3"/>
    <w:rsid w:val="000643EB"/>
    <w:rsid w:val="00064B1C"/>
    <w:rsid w:val="00065465"/>
    <w:rsid w:val="00066288"/>
    <w:rsid w:val="000671D0"/>
    <w:rsid w:val="0006785B"/>
    <w:rsid w:val="00067B16"/>
    <w:rsid w:val="000703A3"/>
    <w:rsid w:val="000716E6"/>
    <w:rsid w:val="00071D0E"/>
    <w:rsid w:val="00071F8A"/>
    <w:rsid w:val="000722A7"/>
    <w:rsid w:val="00072A82"/>
    <w:rsid w:val="00072FF8"/>
    <w:rsid w:val="000735F4"/>
    <w:rsid w:val="00073C10"/>
    <w:rsid w:val="00073CA0"/>
    <w:rsid w:val="00073E04"/>
    <w:rsid w:val="0007401B"/>
    <w:rsid w:val="0007479D"/>
    <w:rsid w:val="00075283"/>
    <w:rsid w:val="00075591"/>
    <w:rsid w:val="0007568C"/>
    <w:rsid w:val="000757B2"/>
    <w:rsid w:val="000757C2"/>
    <w:rsid w:val="000758BE"/>
    <w:rsid w:val="00075AC2"/>
    <w:rsid w:val="0007609A"/>
    <w:rsid w:val="0007628D"/>
    <w:rsid w:val="00077A77"/>
    <w:rsid w:val="000809D7"/>
    <w:rsid w:val="0008166D"/>
    <w:rsid w:val="00081DAB"/>
    <w:rsid w:val="00082017"/>
    <w:rsid w:val="0008203C"/>
    <w:rsid w:val="000826DA"/>
    <w:rsid w:val="00083DBE"/>
    <w:rsid w:val="0008448B"/>
    <w:rsid w:val="00084DB3"/>
    <w:rsid w:val="00085131"/>
    <w:rsid w:val="00086378"/>
    <w:rsid w:val="000872C2"/>
    <w:rsid w:val="00087976"/>
    <w:rsid w:val="000911D8"/>
    <w:rsid w:val="00091869"/>
    <w:rsid w:val="00091B91"/>
    <w:rsid w:val="00092829"/>
    <w:rsid w:val="00092992"/>
    <w:rsid w:val="00092B09"/>
    <w:rsid w:val="0009351E"/>
    <w:rsid w:val="00093AE0"/>
    <w:rsid w:val="00093BAE"/>
    <w:rsid w:val="00094000"/>
    <w:rsid w:val="0009479A"/>
    <w:rsid w:val="0009484B"/>
    <w:rsid w:val="00094AD6"/>
    <w:rsid w:val="00094D00"/>
    <w:rsid w:val="000953FB"/>
    <w:rsid w:val="00095415"/>
    <w:rsid w:val="00095D61"/>
    <w:rsid w:val="00095E44"/>
    <w:rsid w:val="000968B5"/>
    <w:rsid w:val="00096D8D"/>
    <w:rsid w:val="00097436"/>
    <w:rsid w:val="0009755A"/>
    <w:rsid w:val="00097B17"/>
    <w:rsid w:val="000A0519"/>
    <w:rsid w:val="000A0983"/>
    <w:rsid w:val="000A0F7C"/>
    <w:rsid w:val="000A1232"/>
    <w:rsid w:val="000A19FC"/>
    <w:rsid w:val="000A27BF"/>
    <w:rsid w:val="000A2C20"/>
    <w:rsid w:val="000A2CF6"/>
    <w:rsid w:val="000A3013"/>
    <w:rsid w:val="000A30E5"/>
    <w:rsid w:val="000A31A0"/>
    <w:rsid w:val="000A40D0"/>
    <w:rsid w:val="000A4DBD"/>
    <w:rsid w:val="000A62F7"/>
    <w:rsid w:val="000A7502"/>
    <w:rsid w:val="000A7760"/>
    <w:rsid w:val="000A7D87"/>
    <w:rsid w:val="000A7EEF"/>
    <w:rsid w:val="000A7F71"/>
    <w:rsid w:val="000B000F"/>
    <w:rsid w:val="000B0097"/>
    <w:rsid w:val="000B0272"/>
    <w:rsid w:val="000B085F"/>
    <w:rsid w:val="000B101F"/>
    <w:rsid w:val="000B155F"/>
    <w:rsid w:val="000B1B19"/>
    <w:rsid w:val="000B1F4B"/>
    <w:rsid w:val="000B26EA"/>
    <w:rsid w:val="000B2F27"/>
    <w:rsid w:val="000B2F58"/>
    <w:rsid w:val="000B3259"/>
    <w:rsid w:val="000B37A8"/>
    <w:rsid w:val="000B3AF4"/>
    <w:rsid w:val="000B3BB0"/>
    <w:rsid w:val="000B4164"/>
    <w:rsid w:val="000B51D9"/>
    <w:rsid w:val="000B55F9"/>
    <w:rsid w:val="000B5809"/>
    <w:rsid w:val="000B6520"/>
    <w:rsid w:val="000B71BF"/>
    <w:rsid w:val="000B7CF3"/>
    <w:rsid w:val="000C03FB"/>
    <w:rsid w:val="000C053D"/>
    <w:rsid w:val="000C07BA"/>
    <w:rsid w:val="000C0D73"/>
    <w:rsid w:val="000C12D1"/>
    <w:rsid w:val="000C308F"/>
    <w:rsid w:val="000C4FF2"/>
    <w:rsid w:val="000C5A4E"/>
    <w:rsid w:val="000C5A9C"/>
    <w:rsid w:val="000C5B6B"/>
    <w:rsid w:val="000C6181"/>
    <w:rsid w:val="000C635D"/>
    <w:rsid w:val="000C6E62"/>
    <w:rsid w:val="000C72AD"/>
    <w:rsid w:val="000C77A9"/>
    <w:rsid w:val="000C78F6"/>
    <w:rsid w:val="000C7F49"/>
    <w:rsid w:val="000D12A6"/>
    <w:rsid w:val="000D1AEE"/>
    <w:rsid w:val="000D1F4F"/>
    <w:rsid w:val="000D21DA"/>
    <w:rsid w:val="000D23CD"/>
    <w:rsid w:val="000D3269"/>
    <w:rsid w:val="000D34E9"/>
    <w:rsid w:val="000D3ECB"/>
    <w:rsid w:val="000D4BF4"/>
    <w:rsid w:val="000D4D07"/>
    <w:rsid w:val="000D5BC3"/>
    <w:rsid w:val="000D69FE"/>
    <w:rsid w:val="000D7535"/>
    <w:rsid w:val="000D78FC"/>
    <w:rsid w:val="000E0298"/>
    <w:rsid w:val="000E07B1"/>
    <w:rsid w:val="000E165D"/>
    <w:rsid w:val="000E1BAF"/>
    <w:rsid w:val="000E2008"/>
    <w:rsid w:val="000E218D"/>
    <w:rsid w:val="000E223E"/>
    <w:rsid w:val="000E2491"/>
    <w:rsid w:val="000E26CB"/>
    <w:rsid w:val="000E2EA9"/>
    <w:rsid w:val="000E2EC4"/>
    <w:rsid w:val="000E38D9"/>
    <w:rsid w:val="000E44C2"/>
    <w:rsid w:val="000E46A3"/>
    <w:rsid w:val="000E4916"/>
    <w:rsid w:val="000E4E88"/>
    <w:rsid w:val="000E5726"/>
    <w:rsid w:val="000E6182"/>
    <w:rsid w:val="000E6C94"/>
    <w:rsid w:val="000F0D6E"/>
    <w:rsid w:val="000F112D"/>
    <w:rsid w:val="000F171E"/>
    <w:rsid w:val="000F1BB2"/>
    <w:rsid w:val="000F217A"/>
    <w:rsid w:val="000F21F6"/>
    <w:rsid w:val="000F34CC"/>
    <w:rsid w:val="000F3F94"/>
    <w:rsid w:val="000F4A5F"/>
    <w:rsid w:val="000F5235"/>
    <w:rsid w:val="000F5712"/>
    <w:rsid w:val="000F5B21"/>
    <w:rsid w:val="000F6BE7"/>
    <w:rsid w:val="000F7310"/>
    <w:rsid w:val="000F7759"/>
    <w:rsid w:val="00100E86"/>
    <w:rsid w:val="001011A1"/>
    <w:rsid w:val="001021A5"/>
    <w:rsid w:val="0010253F"/>
    <w:rsid w:val="00102E26"/>
    <w:rsid w:val="00102F0F"/>
    <w:rsid w:val="00103501"/>
    <w:rsid w:val="00103B2D"/>
    <w:rsid w:val="00103CD2"/>
    <w:rsid w:val="00104061"/>
    <w:rsid w:val="00104D70"/>
    <w:rsid w:val="0010571C"/>
    <w:rsid w:val="001066AA"/>
    <w:rsid w:val="001067DB"/>
    <w:rsid w:val="001069EF"/>
    <w:rsid w:val="00107186"/>
    <w:rsid w:val="00107236"/>
    <w:rsid w:val="001074B3"/>
    <w:rsid w:val="00107A7D"/>
    <w:rsid w:val="00107DFA"/>
    <w:rsid w:val="001100A9"/>
    <w:rsid w:val="001101A2"/>
    <w:rsid w:val="00110257"/>
    <w:rsid w:val="001103C7"/>
    <w:rsid w:val="001106F7"/>
    <w:rsid w:val="001108A9"/>
    <w:rsid w:val="00110B1A"/>
    <w:rsid w:val="00111157"/>
    <w:rsid w:val="001111FD"/>
    <w:rsid w:val="00112EDA"/>
    <w:rsid w:val="00114174"/>
    <w:rsid w:val="00115EBF"/>
    <w:rsid w:val="00116A9F"/>
    <w:rsid w:val="00116F6C"/>
    <w:rsid w:val="001171B4"/>
    <w:rsid w:val="00117365"/>
    <w:rsid w:val="00117B4A"/>
    <w:rsid w:val="00117C1D"/>
    <w:rsid w:val="00120437"/>
    <w:rsid w:val="00121653"/>
    <w:rsid w:val="00121734"/>
    <w:rsid w:val="00121AA8"/>
    <w:rsid w:val="00121CF5"/>
    <w:rsid w:val="001231C3"/>
    <w:rsid w:val="0012338A"/>
    <w:rsid w:val="001233F1"/>
    <w:rsid w:val="00123688"/>
    <w:rsid w:val="001237C5"/>
    <w:rsid w:val="00124270"/>
    <w:rsid w:val="0012444B"/>
    <w:rsid w:val="00124C6D"/>
    <w:rsid w:val="00124CD0"/>
    <w:rsid w:val="00125A81"/>
    <w:rsid w:val="0012638C"/>
    <w:rsid w:val="00127F47"/>
    <w:rsid w:val="00130249"/>
    <w:rsid w:val="00130251"/>
    <w:rsid w:val="0013071F"/>
    <w:rsid w:val="0013202A"/>
    <w:rsid w:val="001332A9"/>
    <w:rsid w:val="00133572"/>
    <w:rsid w:val="00133AA4"/>
    <w:rsid w:val="00133DA8"/>
    <w:rsid w:val="00134990"/>
    <w:rsid w:val="00134B84"/>
    <w:rsid w:val="00134E4A"/>
    <w:rsid w:val="0013513B"/>
    <w:rsid w:val="001356A7"/>
    <w:rsid w:val="00136051"/>
    <w:rsid w:val="001364FB"/>
    <w:rsid w:val="001365F2"/>
    <w:rsid w:val="001369EE"/>
    <w:rsid w:val="00136D7A"/>
    <w:rsid w:val="0013701E"/>
    <w:rsid w:val="001374C5"/>
    <w:rsid w:val="00141470"/>
    <w:rsid w:val="00141540"/>
    <w:rsid w:val="00143075"/>
    <w:rsid w:val="00143733"/>
    <w:rsid w:val="00143DA7"/>
    <w:rsid w:val="00143F9E"/>
    <w:rsid w:val="0014489C"/>
    <w:rsid w:val="001449DF"/>
    <w:rsid w:val="00144FF0"/>
    <w:rsid w:val="0014569B"/>
    <w:rsid w:val="00145C95"/>
    <w:rsid w:val="001467F8"/>
    <w:rsid w:val="00146F6A"/>
    <w:rsid w:val="001470E0"/>
    <w:rsid w:val="00150060"/>
    <w:rsid w:val="00150BC1"/>
    <w:rsid w:val="001525BF"/>
    <w:rsid w:val="00152E0C"/>
    <w:rsid w:val="00154457"/>
    <w:rsid w:val="00154C69"/>
    <w:rsid w:val="00154E9A"/>
    <w:rsid w:val="0015550A"/>
    <w:rsid w:val="00156193"/>
    <w:rsid w:val="00156311"/>
    <w:rsid w:val="00156DA3"/>
    <w:rsid w:val="0015704C"/>
    <w:rsid w:val="00157333"/>
    <w:rsid w:val="00157895"/>
    <w:rsid w:val="00157966"/>
    <w:rsid w:val="001579C2"/>
    <w:rsid w:val="00157E5A"/>
    <w:rsid w:val="00160C29"/>
    <w:rsid w:val="001614E1"/>
    <w:rsid w:val="00161701"/>
    <w:rsid w:val="00161907"/>
    <w:rsid w:val="00161E76"/>
    <w:rsid w:val="00161E87"/>
    <w:rsid w:val="00163B5F"/>
    <w:rsid w:val="001647B6"/>
    <w:rsid w:val="0016566C"/>
    <w:rsid w:val="001657D3"/>
    <w:rsid w:val="00165A1B"/>
    <w:rsid w:val="00166141"/>
    <w:rsid w:val="00167568"/>
    <w:rsid w:val="00171819"/>
    <w:rsid w:val="001724FE"/>
    <w:rsid w:val="001727F0"/>
    <w:rsid w:val="00172B06"/>
    <w:rsid w:val="00172EC9"/>
    <w:rsid w:val="00173457"/>
    <w:rsid w:val="0017347E"/>
    <w:rsid w:val="00173F63"/>
    <w:rsid w:val="00174383"/>
    <w:rsid w:val="001746B7"/>
    <w:rsid w:val="001747B1"/>
    <w:rsid w:val="001752BF"/>
    <w:rsid w:val="001752D8"/>
    <w:rsid w:val="001758B0"/>
    <w:rsid w:val="00175931"/>
    <w:rsid w:val="001759E2"/>
    <w:rsid w:val="00176B25"/>
    <w:rsid w:val="00176BEC"/>
    <w:rsid w:val="001822A1"/>
    <w:rsid w:val="0018238B"/>
    <w:rsid w:val="00182454"/>
    <w:rsid w:val="00183419"/>
    <w:rsid w:val="001834B6"/>
    <w:rsid w:val="0018394A"/>
    <w:rsid w:val="001843D8"/>
    <w:rsid w:val="00184DCC"/>
    <w:rsid w:val="0018539A"/>
    <w:rsid w:val="00185EDC"/>
    <w:rsid w:val="0018609F"/>
    <w:rsid w:val="00186A9D"/>
    <w:rsid w:val="00186FAD"/>
    <w:rsid w:val="001874A6"/>
    <w:rsid w:val="0018765B"/>
    <w:rsid w:val="001904AE"/>
    <w:rsid w:val="00190913"/>
    <w:rsid w:val="00191278"/>
    <w:rsid w:val="00191EE8"/>
    <w:rsid w:val="0019236A"/>
    <w:rsid w:val="00192736"/>
    <w:rsid w:val="00192A99"/>
    <w:rsid w:val="001933C9"/>
    <w:rsid w:val="00193B21"/>
    <w:rsid w:val="00193DD3"/>
    <w:rsid w:val="001948AA"/>
    <w:rsid w:val="00195038"/>
    <w:rsid w:val="00195F65"/>
    <w:rsid w:val="001960EF"/>
    <w:rsid w:val="0019613E"/>
    <w:rsid w:val="00196E39"/>
    <w:rsid w:val="001978A3"/>
    <w:rsid w:val="00197D25"/>
    <w:rsid w:val="00197F2C"/>
    <w:rsid w:val="001A03C8"/>
    <w:rsid w:val="001A054A"/>
    <w:rsid w:val="001A07E2"/>
    <w:rsid w:val="001A0A5D"/>
    <w:rsid w:val="001A0B46"/>
    <w:rsid w:val="001A13D7"/>
    <w:rsid w:val="001A16C4"/>
    <w:rsid w:val="001A190F"/>
    <w:rsid w:val="001A2018"/>
    <w:rsid w:val="001A29A9"/>
    <w:rsid w:val="001A3180"/>
    <w:rsid w:val="001A4548"/>
    <w:rsid w:val="001A4D76"/>
    <w:rsid w:val="001A50C6"/>
    <w:rsid w:val="001A5655"/>
    <w:rsid w:val="001A56F1"/>
    <w:rsid w:val="001A593F"/>
    <w:rsid w:val="001A5D0E"/>
    <w:rsid w:val="001A77F7"/>
    <w:rsid w:val="001B01C8"/>
    <w:rsid w:val="001B0B3D"/>
    <w:rsid w:val="001B0B52"/>
    <w:rsid w:val="001B13F6"/>
    <w:rsid w:val="001B1539"/>
    <w:rsid w:val="001B1747"/>
    <w:rsid w:val="001B1DBF"/>
    <w:rsid w:val="001B2D44"/>
    <w:rsid w:val="001B3ED4"/>
    <w:rsid w:val="001B3FF7"/>
    <w:rsid w:val="001B4A65"/>
    <w:rsid w:val="001B4E88"/>
    <w:rsid w:val="001B5082"/>
    <w:rsid w:val="001B5564"/>
    <w:rsid w:val="001B61E9"/>
    <w:rsid w:val="001B66F6"/>
    <w:rsid w:val="001B6F5F"/>
    <w:rsid w:val="001B7400"/>
    <w:rsid w:val="001B752A"/>
    <w:rsid w:val="001B79BA"/>
    <w:rsid w:val="001B7C4F"/>
    <w:rsid w:val="001B7CC0"/>
    <w:rsid w:val="001C0357"/>
    <w:rsid w:val="001C12FB"/>
    <w:rsid w:val="001C1D2E"/>
    <w:rsid w:val="001C23CF"/>
    <w:rsid w:val="001C2A30"/>
    <w:rsid w:val="001C2DB4"/>
    <w:rsid w:val="001C3228"/>
    <w:rsid w:val="001C35E9"/>
    <w:rsid w:val="001C36BD"/>
    <w:rsid w:val="001C3733"/>
    <w:rsid w:val="001C3DFC"/>
    <w:rsid w:val="001C3E68"/>
    <w:rsid w:val="001C434F"/>
    <w:rsid w:val="001C47AC"/>
    <w:rsid w:val="001C49B3"/>
    <w:rsid w:val="001C4D8A"/>
    <w:rsid w:val="001C5B30"/>
    <w:rsid w:val="001C79C8"/>
    <w:rsid w:val="001D0368"/>
    <w:rsid w:val="001D1B18"/>
    <w:rsid w:val="001D1FBD"/>
    <w:rsid w:val="001D204F"/>
    <w:rsid w:val="001D211F"/>
    <w:rsid w:val="001D2284"/>
    <w:rsid w:val="001D2953"/>
    <w:rsid w:val="001D2AF8"/>
    <w:rsid w:val="001D3C05"/>
    <w:rsid w:val="001D3D6E"/>
    <w:rsid w:val="001D4356"/>
    <w:rsid w:val="001D4804"/>
    <w:rsid w:val="001D48D7"/>
    <w:rsid w:val="001D494A"/>
    <w:rsid w:val="001D5154"/>
    <w:rsid w:val="001D6283"/>
    <w:rsid w:val="001D65F7"/>
    <w:rsid w:val="001D6AF4"/>
    <w:rsid w:val="001D71FE"/>
    <w:rsid w:val="001D788B"/>
    <w:rsid w:val="001E0500"/>
    <w:rsid w:val="001E0CC1"/>
    <w:rsid w:val="001E11A2"/>
    <w:rsid w:val="001E13C7"/>
    <w:rsid w:val="001E17D6"/>
    <w:rsid w:val="001E1C10"/>
    <w:rsid w:val="001E1DEA"/>
    <w:rsid w:val="001E3037"/>
    <w:rsid w:val="001E371A"/>
    <w:rsid w:val="001E3CC0"/>
    <w:rsid w:val="001E42F9"/>
    <w:rsid w:val="001E5F62"/>
    <w:rsid w:val="001E6821"/>
    <w:rsid w:val="001E729F"/>
    <w:rsid w:val="001E77C3"/>
    <w:rsid w:val="001F090B"/>
    <w:rsid w:val="001F0BFC"/>
    <w:rsid w:val="001F180A"/>
    <w:rsid w:val="001F1A28"/>
    <w:rsid w:val="001F1AD0"/>
    <w:rsid w:val="001F25BC"/>
    <w:rsid w:val="001F27BF"/>
    <w:rsid w:val="001F2FB7"/>
    <w:rsid w:val="001F34E9"/>
    <w:rsid w:val="001F35E8"/>
    <w:rsid w:val="001F3D14"/>
    <w:rsid w:val="001F4014"/>
    <w:rsid w:val="001F445E"/>
    <w:rsid w:val="001F52DA"/>
    <w:rsid w:val="001F55D6"/>
    <w:rsid w:val="001F6423"/>
    <w:rsid w:val="001F6901"/>
    <w:rsid w:val="001F762C"/>
    <w:rsid w:val="001F7A34"/>
    <w:rsid w:val="001F7AC3"/>
    <w:rsid w:val="001F7D83"/>
    <w:rsid w:val="00200290"/>
    <w:rsid w:val="00201213"/>
    <w:rsid w:val="0020165E"/>
    <w:rsid w:val="0020272E"/>
    <w:rsid w:val="00202E50"/>
    <w:rsid w:val="002033F0"/>
    <w:rsid w:val="00204AAB"/>
    <w:rsid w:val="00205144"/>
    <w:rsid w:val="00205180"/>
    <w:rsid w:val="002052F9"/>
    <w:rsid w:val="002065D0"/>
    <w:rsid w:val="002069E8"/>
    <w:rsid w:val="00207176"/>
    <w:rsid w:val="00207751"/>
    <w:rsid w:val="00207D09"/>
    <w:rsid w:val="00207E27"/>
    <w:rsid w:val="00207F81"/>
    <w:rsid w:val="00210364"/>
    <w:rsid w:val="002109F4"/>
    <w:rsid w:val="00210CE1"/>
    <w:rsid w:val="0021111F"/>
    <w:rsid w:val="0021121D"/>
    <w:rsid w:val="0021133A"/>
    <w:rsid w:val="00211FDA"/>
    <w:rsid w:val="0021341B"/>
    <w:rsid w:val="00213B89"/>
    <w:rsid w:val="00214579"/>
    <w:rsid w:val="002145FD"/>
    <w:rsid w:val="00215088"/>
    <w:rsid w:val="00215DF5"/>
    <w:rsid w:val="00215FDA"/>
    <w:rsid w:val="002160C2"/>
    <w:rsid w:val="00216EEA"/>
    <w:rsid w:val="00217103"/>
    <w:rsid w:val="00217960"/>
    <w:rsid w:val="00217E6F"/>
    <w:rsid w:val="00217F2F"/>
    <w:rsid w:val="00220251"/>
    <w:rsid w:val="002211E4"/>
    <w:rsid w:val="00221669"/>
    <w:rsid w:val="002217EB"/>
    <w:rsid w:val="0022199E"/>
    <w:rsid w:val="0022285B"/>
    <w:rsid w:val="00222BB9"/>
    <w:rsid w:val="00223AC7"/>
    <w:rsid w:val="00224B42"/>
    <w:rsid w:val="002258D6"/>
    <w:rsid w:val="00225A98"/>
    <w:rsid w:val="00225CEC"/>
    <w:rsid w:val="00225E93"/>
    <w:rsid w:val="002269C2"/>
    <w:rsid w:val="002274EF"/>
    <w:rsid w:val="002274FB"/>
    <w:rsid w:val="0023008A"/>
    <w:rsid w:val="002309D2"/>
    <w:rsid w:val="00231B61"/>
    <w:rsid w:val="00233145"/>
    <w:rsid w:val="0023315B"/>
    <w:rsid w:val="002339B7"/>
    <w:rsid w:val="002339C8"/>
    <w:rsid w:val="002347FE"/>
    <w:rsid w:val="00234D5B"/>
    <w:rsid w:val="00235B8A"/>
    <w:rsid w:val="002360D3"/>
    <w:rsid w:val="002364CB"/>
    <w:rsid w:val="00236E10"/>
    <w:rsid w:val="0024090E"/>
    <w:rsid w:val="002409C9"/>
    <w:rsid w:val="00240D52"/>
    <w:rsid w:val="00240E17"/>
    <w:rsid w:val="00240E86"/>
    <w:rsid w:val="002412FD"/>
    <w:rsid w:val="0024178D"/>
    <w:rsid w:val="00242376"/>
    <w:rsid w:val="0024319D"/>
    <w:rsid w:val="002432B6"/>
    <w:rsid w:val="0024392B"/>
    <w:rsid w:val="002442FB"/>
    <w:rsid w:val="002450C6"/>
    <w:rsid w:val="00245A60"/>
    <w:rsid w:val="00245DCF"/>
    <w:rsid w:val="00246226"/>
    <w:rsid w:val="002467E6"/>
    <w:rsid w:val="00246BBE"/>
    <w:rsid w:val="00246C65"/>
    <w:rsid w:val="00246EF4"/>
    <w:rsid w:val="0024721F"/>
    <w:rsid w:val="00247B5C"/>
    <w:rsid w:val="0025039A"/>
    <w:rsid w:val="00250A7C"/>
    <w:rsid w:val="00251A10"/>
    <w:rsid w:val="00251DF2"/>
    <w:rsid w:val="00251E2D"/>
    <w:rsid w:val="00252BFF"/>
    <w:rsid w:val="0025349D"/>
    <w:rsid w:val="00253732"/>
    <w:rsid w:val="00253B45"/>
    <w:rsid w:val="00253EC4"/>
    <w:rsid w:val="002542A8"/>
    <w:rsid w:val="00254E8A"/>
    <w:rsid w:val="00255DD0"/>
    <w:rsid w:val="00256BB2"/>
    <w:rsid w:val="0025720B"/>
    <w:rsid w:val="002573C5"/>
    <w:rsid w:val="00260A11"/>
    <w:rsid w:val="00260BB3"/>
    <w:rsid w:val="00260DE9"/>
    <w:rsid w:val="00260E2C"/>
    <w:rsid w:val="0026169A"/>
    <w:rsid w:val="00261807"/>
    <w:rsid w:val="00261BA4"/>
    <w:rsid w:val="00262763"/>
    <w:rsid w:val="00262A88"/>
    <w:rsid w:val="002637AA"/>
    <w:rsid w:val="00263AD5"/>
    <w:rsid w:val="00264BEA"/>
    <w:rsid w:val="002671A9"/>
    <w:rsid w:val="002674F6"/>
    <w:rsid w:val="00267850"/>
    <w:rsid w:val="00267FC8"/>
    <w:rsid w:val="002703EC"/>
    <w:rsid w:val="00270F95"/>
    <w:rsid w:val="00271032"/>
    <w:rsid w:val="0027177F"/>
    <w:rsid w:val="002718DB"/>
    <w:rsid w:val="00271B02"/>
    <w:rsid w:val="00272C39"/>
    <w:rsid w:val="00273AB7"/>
    <w:rsid w:val="00273E3E"/>
    <w:rsid w:val="00274147"/>
    <w:rsid w:val="00275189"/>
    <w:rsid w:val="002756DC"/>
    <w:rsid w:val="00275830"/>
    <w:rsid w:val="00276412"/>
    <w:rsid w:val="00276437"/>
    <w:rsid w:val="00280053"/>
    <w:rsid w:val="0028063F"/>
    <w:rsid w:val="00280740"/>
    <w:rsid w:val="00280AC2"/>
    <w:rsid w:val="00280F9E"/>
    <w:rsid w:val="002812AB"/>
    <w:rsid w:val="00281366"/>
    <w:rsid w:val="0028168A"/>
    <w:rsid w:val="00281790"/>
    <w:rsid w:val="00282B72"/>
    <w:rsid w:val="00283B02"/>
    <w:rsid w:val="00283C5D"/>
    <w:rsid w:val="0028403E"/>
    <w:rsid w:val="002844B0"/>
    <w:rsid w:val="00284756"/>
    <w:rsid w:val="00284EE3"/>
    <w:rsid w:val="00284F33"/>
    <w:rsid w:val="002850D0"/>
    <w:rsid w:val="00286322"/>
    <w:rsid w:val="002865F7"/>
    <w:rsid w:val="00287A63"/>
    <w:rsid w:val="00287F1C"/>
    <w:rsid w:val="00290A0C"/>
    <w:rsid w:val="0029152A"/>
    <w:rsid w:val="002919DC"/>
    <w:rsid w:val="00292077"/>
    <w:rsid w:val="00292756"/>
    <w:rsid w:val="00293B36"/>
    <w:rsid w:val="00293CDF"/>
    <w:rsid w:val="00293D7A"/>
    <w:rsid w:val="00293E95"/>
    <w:rsid w:val="00294CBE"/>
    <w:rsid w:val="00294D54"/>
    <w:rsid w:val="00295169"/>
    <w:rsid w:val="00295FBE"/>
    <w:rsid w:val="0029614F"/>
    <w:rsid w:val="00296B03"/>
    <w:rsid w:val="00296C1F"/>
    <w:rsid w:val="00296E6D"/>
    <w:rsid w:val="00296F35"/>
    <w:rsid w:val="00296FB1"/>
    <w:rsid w:val="00297090"/>
    <w:rsid w:val="002A094C"/>
    <w:rsid w:val="002A1D3A"/>
    <w:rsid w:val="002A2011"/>
    <w:rsid w:val="002A2583"/>
    <w:rsid w:val="002A2CD9"/>
    <w:rsid w:val="002A2D48"/>
    <w:rsid w:val="002A367C"/>
    <w:rsid w:val="002A3F73"/>
    <w:rsid w:val="002A41E6"/>
    <w:rsid w:val="002A44C8"/>
    <w:rsid w:val="002A545A"/>
    <w:rsid w:val="002A550E"/>
    <w:rsid w:val="002A5E48"/>
    <w:rsid w:val="002A6E2F"/>
    <w:rsid w:val="002A7039"/>
    <w:rsid w:val="002A78C1"/>
    <w:rsid w:val="002A7FFD"/>
    <w:rsid w:val="002B0059"/>
    <w:rsid w:val="002B0455"/>
    <w:rsid w:val="002B0EC2"/>
    <w:rsid w:val="002B1176"/>
    <w:rsid w:val="002B1ADF"/>
    <w:rsid w:val="002B1F15"/>
    <w:rsid w:val="002B2340"/>
    <w:rsid w:val="002B254D"/>
    <w:rsid w:val="002B261C"/>
    <w:rsid w:val="002B2714"/>
    <w:rsid w:val="002B27C6"/>
    <w:rsid w:val="002B2BEE"/>
    <w:rsid w:val="002B35C5"/>
    <w:rsid w:val="002B3926"/>
    <w:rsid w:val="002B3935"/>
    <w:rsid w:val="002B406A"/>
    <w:rsid w:val="002B41D4"/>
    <w:rsid w:val="002B4524"/>
    <w:rsid w:val="002B4935"/>
    <w:rsid w:val="002B543F"/>
    <w:rsid w:val="002B5884"/>
    <w:rsid w:val="002B5EFA"/>
    <w:rsid w:val="002B6165"/>
    <w:rsid w:val="002B659B"/>
    <w:rsid w:val="002B751F"/>
    <w:rsid w:val="002B7901"/>
    <w:rsid w:val="002B7A76"/>
    <w:rsid w:val="002B7C75"/>
    <w:rsid w:val="002B7D73"/>
    <w:rsid w:val="002C06E3"/>
    <w:rsid w:val="002C0801"/>
    <w:rsid w:val="002C0E01"/>
    <w:rsid w:val="002C145F"/>
    <w:rsid w:val="002C2E42"/>
    <w:rsid w:val="002C33B3"/>
    <w:rsid w:val="002C3A4C"/>
    <w:rsid w:val="002C3C7D"/>
    <w:rsid w:val="002C3DE7"/>
    <w:rsid w:val="002C44B0"/>
    <w:rsid w:val="002C4E07"/>
    <w:rsid w:val="002C5140"/>
    <w:rsid w:val="002C57F2"/>
    <w:rsid w:val="002C5876"/>
    <w:rsid w:val="002C69F6"/>
    <w:rsid w:val="002C6B8B"/>
    <w:rsid w:val="002C7198"/>
    <w:rsid w:val="002C785B"/>
    <w:rsid w:val="002D0586"/>
    <w:rsid w:val="002D1023"/>
    <w:rsid w:val="002D1459"/>
    <w:rsid w:val="002D1470"/>
    <w:rsid w:val="002D1DF0"/>
    <w:rsid w:val="002D1F50"/>
    <w:rsid w:val="002D21CF"/>
    <w:rsid w:val="002D25C2"/>
    <w:rsid w:val="002D2FAD"/>
    <w:rsid w:val="002D3078"/>
    <w:rsid w:val="002D3326"/>
    <w:rsid w:val="002D3DB7"/>
    <w:rsid w:val="002D46A9"/>
    <w:rsid w:val="002D4705"/>
    <w:rsid w:val="002D4A60"/>
    <w:rsid w:val="002D526A"/>
    <w:rsid w:val="002D5B65"/>
    <w:rsid w:val="002D5BDA"/>
    <w:rsid w:val="002D6396"/>
    <w:rsid w:val="002D6C9C"/>
    <w:rsid w:val="002D730B"/>
    <w:rsid w:val="002D7E5E"/>
    <w:rsid w:val="002E057F"/>
    <w:rsid w:val="002E07BA"/>
    <w:rsid w:val="002E07EF"/>
    <w:rsid w:val="002E0D06"/>
    <w:rsid w:val="002E1810"/>
    <w:rsid w:val="002E277B"/>
    <w:rsid w:val="002E2A12"/>
    <w:rsid w:val="002E3AFF"/>
    <w:rsid w:val="002E4E94"/>
    <w:rsid w:val="002E57C1"/>
    <w:rsid w:val="002E62EC"/>
    <w:rsid w:val="002E67A1"/>
    <w:rsid w:val="002E770C"/>
    <w:rsid w:val="002F1F28"/>
    <w:rsid w:val="002F2D24"/>
    <w:rsid w:val="002F352B"/>
    <w:rsid w:val="002F4117"/>
    <w:rsid w:val="002F43CA"/>
    <w:rsid w:val="002F57AA"/>
    <w:rsid w:val="002F5986"/>
    <w:rsid w:val="002F5A47"/>
    <w:rsid w:val="002F5B4A"/>
    <w:rsid w:val="002F6872"/>
    <w:rsid w:val="002F6B42"/>
    <w:rsid w:val="002F6EF7"/>
    <w:rsid w:val="002F714C"/>
    <w:rsid w:val="002F7169"/>
    <w:rsid w:val="002F74D7"/>
    <w:rsid w:val="002F77BF"/>
    <w:rsid w:val="003004A2"/>
    <w:rsid w:val="003019B7"/>
    <w:rsid w:val="0030247B"/>
    <w:rsid w:val="00303337"/>
    <w:rsid w:val="00303DD5"/>
    <w:rsid w:val="003042BB"/>
    <w:rsid w:val="0030494C"/>
    <w:rsid w:val="00304C79"/>
    <w:rsid w:val="00306A81"/>
    <w:rsid w:val="00306BC9"/>
    <w:rsid w:val="00307077"/>
    <w:rsid w:val="00307B74"/>
    <w:rsid w:val="00307E3D"/>
    <w:rsid w:val="00307FFA"/>
    <w:rsid w:val="00310139"/>
    <w:rsid w:val="00310764"/>
    <w:rsid w:val="00311006"/>
    <w:rsid w:val="00311BFD"/>
    <w:rsid w:val="00312A7E"/>
    <w:rsid w:val="00313071"/>
    <w:rsid w:val="00313183"/>
    <w:rsid w:val="0031383E"/>
    <w:rsid w:val="00313B4C"/>
    <w:rsid w:val="00314718"/>
    <w:rsid w:val="0031488A"/>
    <w:rsid w:val="00315DF7"/>
    <w:rsid w:val="003167F3"/>
    <w:rsid w:val="003169E1"/>
    <w:rsid w:val="003175E1"/>
    <w:rsid w:val="00320203"/>
    <w:rsid w:val="00321681"/>
    <w:rsid w:val="00321CDC"/>
    <w:rsid w:val="00322002"/>
    <w:rsid w:val="003247B0"/>
    <w:rsid w:val="00325198"/>
    <w:rsid w:val="0032540D"/>
    <w:rsid w:val="0032598A"/>
    <w:rsid w:val="00325D65"/>
    <w:rsid w:val="00325E81"/>
    <w:rsid w:val="00326948"/>
    <w:rsid w:val="00327052"/>
    <w:rsid w:val="0032799E"/>
    <w:rsid w:val="00327A8F"/>
    <w:rsid w:val="00327DA3"/>
    <w:rsid w:val="00330022"/>
    <w:rsid w:val="00330345"/>
    <w:rsid w:val="00330669"/>
    <w:rsid w:val="00331113"/>
    <w:rsid w:val="0033148B"/>
    <w:rsid w:val="003326BB"/>
    <w:rsid w:val="003328A9"/>
    <w:rsid w:val="00332BB0"/>
    <w:rsid w:val="0033486D"/>
    <w:rsid w:val="00334BE3"/>
    <w:rsid w:val="00335176"/>
    <w:rsid w:val="00335228"/>
    <w:rsid w:val="00335A68"/>
    <w:rsid w:val="003367C4"/>
    <w:rsid w:val="00336C1B"/>
    <w:rsid w:val="00336D8E"/>
    <w:rsid w:val="00336E6A"/>
    <w:rsid w:val="00337046"/>
    <w:rsid w:val="003376B3"/>
    <w:rsid w:val="00340B68"/>
    <w:rsid w:val="003420BF"/>
    <w:rsid w:val="003422F1"/>
    <w:rsid w:val="00342935"/>
    <w:rsid w:val="00342DBA"/>
    <w:rsid w:val="003430B9"/>
    <w:rsid w:val="003440EC"/>
    <w:rsid w:val="00344434"/>
    <w:rsid w:val="003447A8"/>
    <w:rsid w:val="00344CAD"/>
    <w:rsid w:val="00345C50"/>
    <w:rsid w:val="00345F79"/>
    <w:rsid w:val="00345F9C"/>
    <w:rsid w:val="003460A7"/>
    <w:rsid w:val="00346148"/>
    <w:rsid w:val="00347776"/>
    <w:rsid w:val="00347B2E"/>
    <w:rsid w:val="00347DF8"/>
    <w:rsid w:val="003501BD"/>
    <w:rsid w:val="003507A7"/>
    <w:rsid w:val="00350A95"/>
    <w:rsid w:val="003517C7"/>
    <w:rsid w:val="00351A91"/>
    <w:rsid w:val="00351FF3"/>
    <w:rsid w:val="003520C4"/>
    <w:rsid w:val="003524A2"/>
    <w:rsid w:val="003533AE"/>
    <w:rsid w:val="00354029"/>
    <w:rsid w:val="00354E7A"/>
    <w:rsid w:val="00355718"/>
    <w:rsid w:val="00355E14"/>
    <w:rsid w:val="00356374"/>
    <w:rsid w:val="00356C14"/>
    <w:rsid w:val="00356D89"/>
    <w:rsid w:val="00357C5E"/>
    <w:rsid w:val="003608BD"/>
    <w:rsid w:val="00360ECB"/>
    <w:rsid w:val="00361280"/>
    <w:rsid w:val="003615F1"/>
    <w:rsid w:val="00361795"/>
    <w:rsid w:val="00361A6E"/>
    <w:rsid w:val="003626AF"/>
    <w:rsid w:val="00362CAC"/>
    <w:rsid w:val="00363354"/>
    <w:rsid w:val="003635E5"/>
    <w:rsid w:val="00363D7F"/>
    <w:rsid w:val="00364140"/>
    <w:rsid w:val="00364A7A"/>
    <w:rsid w:val="00364DFA"/>
    <w:rsid w:val="00365CFF"/>
    <w:rsid w:val="00365E6C"/>
    <w:rsid w:val="0036655E"/>
    <w:rsid w:val="003672F4"/>
    <w:rsid w:val="003673F5"/>
    <w:rsid w:val="00367C66"/>
    <w:rsid w:val="00367D0E"/>
    <w:rsid w:val="0037005F"/>
    <w:rsid w:val="003700B2"/>
    <w:rsid w:val="0037056A"/>
    <w:rsid w:val="00370BCE"/>
    <w:rsid w:val="0037233D"/>
    <w:rsid w:val="003724EE"/>
    <w:rsid w:val="00372787"/>
    <w:rsid w:val="003736EF"/>
    <w:rsid w:val="003737E3"/>
    <w:rsid w:val="00373EE8"/>
    <w:rsid w:val="0037545C"/>
    <w:rsid w:val="00376F09"/>
    <w:rsid w:val="003775BF"/>
    <w:rsid w:val="00377F6C"/>
    <w:rsid w:val="003800C5"/>
    <w:rsid w:val="00380A1A"/>
    <w:rsid w:val="00380D80"/>
    <w:rsid w:val="00380F76"/>
    <w:rsid w:val="00381AD1"/>
    <w:rsid w:val="00381D34"/>
    <w:rsid w:val="00381E5D"/>
    <w:rsid w:val="00382363"/>
    <w:rsid w:val="003837B4"/>
    <w:rsid w:val="003839DE"/>
    <w:rsid w:val="00383B4B"/>
    <w:rsid w:val="00383F71"/>
    <w:rsid w:val="00384416"/>
    <w:rsid w:val="0038500E"/>
    <w:rsid w:val="003865F0"/>
    <w:rsid w:val="00386680"/>
    <w:rsid w:val="00386B66"/>
    <w:rsid w:val="0038761D"/>
    <w:rsid w:val="00390514"/>
    <w:rsid w:val="003906F8"/>
    <w:rsid w:val="0039081B"/>
    <w:rsid w:val="003914EF"/>
    <w:rsid w:val="003923E4"/>
    <w:rsid w:val="00392579"/>
    <w:rsid w:val="00392D78"/>
    <w:rsid w:val="003935EE"/>
    <w:rsid w:val="00393EE9"/>
    <w:rsid w:val="0039408A"/>
    <w:rsid w:val="003945F5"/>
    <w:rsid w:val="00395638"/>
    <w:rsid w:val="003957DF"/>
    <w:rsid w:val="00395EBE"/>
    <w:rsid w:val="0039673D"/>
    <w:rsid w:val="003975DA"/>
    <w:rsid w:val="00397893"/>
    <w:rsid w:val="00397FD3"/>
    <w:rsid w:val="003A0182"/>
    <w:rsid w:val="003A0495"/>
    <w:rsid w:val="003A2407"/>
    <w:rsid w:val="003A272A"/>
    <w:rsid w:val="003A2881"/>
    <w:rsid w:val="003A2ABB"/>
    <w:rsid w:val="003A2CF0"/>
    <w:rsid w:val="003A2FEB"/>
    <w:rsid w:val="003A33D3"/>
    <w:rsid w:val="003A3880"/>
    <w:rsid w:val="003A38C7"/>
    <w:rsid w:val="003A4197"/>
    <w:rsid w:val="003A459C"/>
    <w:rsid w:val="003A4B52"/>
    <w:rsid w:val="003A4BA1"/>
    <w:rsid w:val="003A5126"/>
    <w:rsid w:val="003A5BC5"/>
    <w:rsid w:val="003A5D55"/>
    <w:rsid w:val="003A7362"/>
    <w:rsid w:val="003A75E6"/>
    <w:rsid w:val="003A7634"/>
    <w:rsid w:val="003A7ADD"/>
    <w:rsid w:val="003B12AF"/>
    <w:rsid w:val="003B15C8"/>
    <w:rsid w:val="003B1BC3"/>
    <w:rsid w:val="003B255B"/>
    <w:rsid w:val="003B2F74"/>
    <w:rsid w:val="003B3317"/>
    <w:rsid w:val="003B4B2F"/>
    <w:rsid w:val="003B4C50"/>
    <w:rsid w:val="003B52D4"/>
    <w:rsid w:val="003B56D8"/>
    <w:rsid w:val="003B5C5E"/>
    <w:rsid w:val="003B5E8D"/>
    <w:rsid w:val="003B60EC"/>
    <w:rsid w:val="003B6800"/>
    <w:rsid w:val="003B6ADF"/>
    <w:rsid w:val="003B757C"/>
    <w:rsid w:val="003B7FEF"/>
    <w:rsid w:val="003C043C"/>
    <w:rsid w:val="003C08CF"/>
    <w:rsid w:val="003C0B30"/>
    <w:rsid w:val="003C1103"/>
    <w:rsid w:val="003C121B"/>
    <w:rsid w:val="003C1CA5"/>
    <w:rsid w:val="003C1EC7"/>
    <w:rsid w:val="003C2322"/>
    <w:rsid w:val="003C2FEB"/>
    <w:rsid w:val="003C3D8E"/>
    <w:rsid w:val="003C3FBD"/>
    <w:rsid w:val="003C44E4"/>
    <w:rsid w:val="003C47C9"/>
    <w:rsid w:val="003C4C14"/>
    <w:rsid w:val="003C4FC9"/>
    <w:rsid w:val="003C5110"/>
    <w:rsid w:val="003C54D6"/>
    <w:rsid w:val="003C5DB7"/>
    <w:rsid w:val="003C5E61"/>
    <w:rsid w:val="003C64A0"/>
    <w:rsid w:val="003C697A"/>
    <w:rsid w:val="003C6BC2"/>
    <w:rsid w:val="003C6C65"/>
    <w:rsid w:val="003C6E17"/>
    <w:rsid w:val="003C6F0B"/>
    <w:rsid w:val="003C7BA3"/>
    <w:rsid w:val="003C7CF4"/>
    <w:rsid w:val="003C7D65"/>
    <w:rsid w:val="003D1C83"/>
    <w:rsid w:val="003D1DB0"/>
    <w:rsid w:val="003D1EC6"/>
    <w:rsid w:val="003D22D7"/>
    <w:rsid w:val="003D2B89"/>
    <w:rsid w:val="003D3642"/>
    <w:rsid w:val="003D4992"/>
    <w:rsid w:val="003D4E9C"/>
    <w:rsid w:val="003D5EE8"/>
    <w:rsid w:val="003D6715"/>
    <w:rsid w:val="003D68D9"/>
    <w:rsid w:val="003D70F2"/>
    <w:rsid w:val="003D7301"/>
    <w:rsid w:val="003D7BC1"/>
    <w:rsid w:val="003E0291"/>
    <w:rsid w:val="003E0549"/>
    <w:rsid w:val="003E05D3"/>
    <w:rsid w:val="003E0D78"/>
    <w:rsid w:val="003E136E"/>
    <w:rsid w:val="003E1CB1"/>
    <w:rsid w:val="003E1F04"/>
    <w:rsid w:val="003E307B"/>
    <w:rsid w:val="003E3A1D"/>
    <w:rsid w:val="003E63C4"/>
    <w:rsid w:val="003E66AF"/>
    <w:rsid w:val="003E6B20"/>
    <w:rsid w:val="003E6CA0"/>
    <w:rsid w:val="003E7809"/>
    <w:rsid w:val="003E7E44"/>
    <w:rsid w:val="003F0450"/>
    <w:rsid w:val="003F0A85"/>
    <w:rsid w:val="003F0E34"/>
    <w:rsid w:val="003F1083"/>
    <w:rsid w:val="003F17AB"/>
    <w:rsid w:val="003F1F41"/>
    <w:rsid w:val="003F2589"/>
    <w:rsid w:val="003F2630"/>
    <w:rsid w:val="003F2FDE"/>
    <w:rsid w:val="003F308A"/>
    <w:rsid w:val="003F330B"/>
    <w:rsid w:val="003F463E"/>
    <w:rsid w:val="003F480E"/>
    <w:rsid w:val="003F4ACB"/>
    <w:rsid w:val="003F58B9"/>
    <w:rsid w:val="003F6324"/>
    <w:rsid w:val="003F6FDF"/>
    <w:rsid w:val="00400655"/>
    <w:rsid w:val="0040079A"/>
    <w:rsid w:val="004016AD"/>
    <w:rsid w:val="004016F5"/>
    <w:rsid w:val="00401F4D"/>
    <w:rsid w:val="00402C05"/>
    <w:rsid w:val="004045AA"/>
    <w:rsid w:val="0040549A"/>
    <w:rsid w:val="004059F2"/>
    <w:rsid w:val="00405CC9"/>
    <w:rsid w:val="0040711E"/>
    <w:rsid w:val="00407D67"/>
    <w:rsid w:val="00407E4E"/>
    <w:rsid w:val="00407FB3"/>
    <w:rsid w:val="004105AC"/>
    <w:rsid w:val="004105C9"/>
    <w:rsid w:val="004111A5"/>
    <w:rsid w:val="0041173C"/>
    <w:rsid w:val="00412450"/>
    <w:rsid w:val="004124AB"/>
    <w:rsid w:val="004138DE"/>
    <w:rsid w:val="00413B39"/>
    <w:rsid w:val="00414993"/>
    <w:rsid w:val="00414B2F"/>
    <w:rsid w:val="00414F20"/>
    <w:rsid w:val="00415453"/>
    <w:rsid w:val="004154EB"/>
    <w:rsid w:val="00415E58"/>
    <w:rsid w:val="0041606D"/>
    <w:rsid w:val="00416231"/>
    <w:rsid w:val="004169F6"/>
    <w:rsid w:val="0041702A"/>
    <w:rsid w:val="00420418"/>
    <w:rsid w:val="0042076B"/>
    <w:rsid w:val="004208AB"/>
    <w:rsid w:val="004219EF"/>
    <w:rsid w:val="00421A72"/>
    <w:rsid w:val="004234C9"/>
    <w:rsid w:val="00423F0A"/>
    <w:rsid w:val="00424348"/>
    <w:rsid w:val="0042447B"/>
    <w:rsid w:val="00424D4E"/>
    <w:rsid w:val="00424E32"/>
    <w:rsid w:val="00425450"/>
    <w:rsid w:val="00426425"/>
    <w:rsid w:val="00426A65"/>
    <w:rsid w:val="00426CD9"/>
    <w:rsid w:val="00426DE7"/>
    <w:rsid w:val="0042702B"/>
    <w:rsid w:val="0042720B"/>
    <w:rsid w:val="0042728C"/>
    <w:rsid w:val="00430213"/>
    <w:rsid w:val="00430384"/>
    <w:rsid w:val="00430FEB"/>
    <w:rsid w:val="004310EE"/>
    <w:rsid w:val="0043165A"/>
    <w:rsid w:val="00432663"/>
    <w:rsid w:val="00432B1F"/>
    <w:rsid w:val="00432F8E"/>
    <w:rsid w:val="00433403"/>
    <w:rsid w:val="00433547"/>
    <w:rsid w:val="0043360B"/>
    <w:rsid w:val="00433677"/>
    <w:rsid w:val="00433DE7"/>
    <w:rsid w:val="004340D5"/>
    <w:rsid w:val="0043461D"/>
    <w:rsid w:val="00434880"/>
    <w:rsid w:val="00434A21"/>
    <w:rsid w:val="0043526D"/>
    <w:rsid w:val="004352FD"/>
    <w:rsid w:val="00435A8F"/>
    <w:rsid w:val="00435E37"/>
    <w:rsid w:val="00436118"/>
    <w:rsid w:val="00436646"/>
    <w:rsid w:val="004366B2"/>
    <w:rsid w:val="00437B31"/>
    <w:rsid w:val="004400B5"/>
    <w:rsid w:val="0044063A"/>
    <w:rsid w:val="00440DEA"/>
    <w:rsid w:val="00440FF3"/>
    <w:rsid w:val="0044197A"/>
    <w:rsid w:val="0044232C"/>
    <w:rsid w:val="0044320C"/>
    <w:rsid w:val="00443716"/>
    <w:rsid w:val="004438F5"/>
    <w:rsid w:val="00444C41"/>
    <w:rsid w:val="00444E3D"/>
    <w:rsid w:val="004460E9"/>
    <w:rsid w:val="0044623B"/>
    <w:rsid w:val="004469B8"/>
    <w:rsid w:val="00446BBD"/>
    <w:rsid w:val="004476D0"/>
    <w:rsid w:val="00447B6F"/>
    <w:rsid w:val="00447D93"/>
    <w:rsid w:val="004509D4"/>
    <w:rsid w:val="004517D0"/>
    <w:rsid w:val="0045254C"/>
    <w:rsid w:val="00453407"/>
    <w:rsid w:val="00453431"/>
    <w:rsid w:val="00453623"/>
    <w:rsid w:val="00453C11"/>
    <w:rsid w:val="004541A4"/>
    <w:rsid w:val="0045423F"/>
    <w:rsid w:val="00455706"/>
    <w:rsid w:val="004557B0"/>
    <w:rsid w:val="00455D5C"/>
    <w:rsid w:val="00456A36"/>
    <w:rsid w:val="00457946"/>
    <w:rsid w:val="00457D8B"/>
    <w:rsid w:val="00457DD3"/>
    <w:rsid w:val="0046047D"/>
    <w:rsid w:val="00460A17"/>
    <w:rsid w:val="0046120A"/>
    <w:rsid w:val="0046123D"/>
    <w:rsid w:val="00462F70"/>
    <w:rsid w:val="00462F79"/>
    <w:rsid w:val="004632F3"/>
    <w:rsid w:val="00463438"/>
    <w:rsid w:val="00463ECE"/>
    <w:rsid w:val="00464375"/>
    <w:rsid w:val="0046491F"/>
    <w:rsid w:val="004649CD"/>
    <w:rsid w:val="00464F80"/>
    <w:rsid w:val="00465388"/>
    <w:rsid w:val="00466096"/>
    <w:rsid w:val="004668C3"/>
    <w:rsid w:val="0046704E"/>
    <w:rsid w:val="004677C9"/>
    <w:rsid w:val="00470CB5"/>
    <w:rsid w:val="004710B8"/>
    <w:rsid w:val="00471BB5"/>
    <w:rsid w:val="00471C24"/>
    <w:rsid w:val="00471EAB"/>
    <w:rsid w:val="004723EE"/>
    <w:rsid w:val="00472E49"/>
    <w:rsid w:val="00473F73"/>
    <w:rsid w:val="00474DB2"/>
    <w:rsid w:val="004751C0"/>
    <w:rsid w:val="004756CB"/>
    <w:rsid w:val="00475A92"/>
    <w:rsid w:val="00475D93"/>
    <w:rsid w:val="00476207"/>
    <w:rsid w:val="00476290"/>
    <w:rsid w:val="00477BB9"/>
    <w:rsid w:val="00480687"/>
    <w:rsid w:val="00480F69"/>
    <w:rsid w:val="00481760"/>
    <w:rsid w:val="00481BA0"/>
    <w:rsid w:val="00482C37"/>
    <w:rsid w:val="00483686"/>
    <w:rsid w:val="004848F9"/>
    <w:rsid w:val="004859EE"/>
    <w:rsid w:val="004867C2"/>
    <w:rsid w:val="0048683E"/>
    <w:rsid w:val="00487366"/>
    <w:rsid w:val="004873E4"/>
    <w:rsid w:val="0049021B"/>
    <w:rsid w:val="0049025C"/>
    <w:rsid w:val="0049072C"/>
    <w:rsid w:val="00490751"/>
    <w:rsid w:val="00490AE0"/>
    <w:rsid w:val="00490EA6"/>
    <w:rsid w:val="00490FD1"/>
    <w:rsid w:val="00491AD2"/>
    <w:rsid w:val="00491D5C"/>
    <w:rsid w:val="00492529"/>
    <w:rsid w:val="0049294D"/>
    <w:rsid w:val="00492CE0"/>
    <w:rsid w:val="004935C0"/>
    <w:rsid w:val="00493905"/>
    <w:rsid w:val="00493B43"/>
    <w:rsid w:val="00494EB1"/>
    <w:rsid w:val="00495B3B"/>
    <w:rsid w:val="00496414"/>
    <w:rsid w:val="00497A38"/>
    <w:rsid w:val="004A0BCC"/>
    <w:rsid w:val="004A1B3C"/>
    <w:rsid w:val="004A21DD"/>
    <w:rsid w:val="004A2ED7"/>
    <w:rsid w:val="004A3646"/>
    <w:rsid w:val="004A45BD"/>
    <w:rsid w:val="004A45F6"/>
    <w:rsid w:val="004A4656"/>
    <w:rsid w:val="004A4722"/>
    <w:rsid w:val="004A4B9B"/>
    <w:rsid w:val="004A582F"/>
    <w:rsid w:val="004A5F0E"/>
    <w:rsid w:val="004A77B0"/>
    <w:rsid w:val="004A7DD6"/>
    <w:rsid w:val="004A7EBB"/>
    <w:rsid w:val="004B08A9"/>
    <w:rsid w:val="004B08DC"/>
    <w:rsid w:val="004B1CED"/>
    <w:rsid w:val="004B2441"/>
    <w:rsid w:val="004B260A"/>
    <w:rsid w:val="004B34A7"/>
    <w:rsid w:val="004B3B06"/>
    <w:rsid w:val="004B3ED5"/>
    <w:rsid w:val="004B4643"/>
    <w:rsid w:val="004B4BAF"/>
    <w:rsid w:val="004B51EF"/>
    <w:rsid w:val="004B5524"/>
    <w:rsid w:val="004B72B9"/>
    <w:rsid w:val="004B7322"/>
    <w:rsid w:val="004B73F2"/>
    <w:rsid w:val="004B76F8"/>
    <w:rsid w:val="004B7F67"/>
    <w:rsid w:val="004C0207"/>
    <w:rsid w:val="004C06BE"/>
    <w:rsid w:val="004C0938"/>
    <w:rsid w:val="004C164A"/>
    <w:rsid w:val="004C1994"/>
    <w:rsid w:val="004C1B0D"/>
    <w:rsid w:val="004C60E1"/>
    <w:rsid w:val="004C6288"/>
    <w:rsid w:val="004C6C74"/>
    <w:rsid w:val="004C6C96"/>
    <w:rsid w:val="004C70FC"/>
    <w:rsid w:val="004C749A"/>
    <w:rsid w:val="004C7920"/>
    <w:rsid w:val="004D022C"/>
    <w:rsid w:val="004D1620"/>
    <w:rsid w:val="004D1BCC"/>
    <w:rsid w:val="004D1E35"/>
    <w:rsid w:val="004D2675"/>
    <w:rsid w:val="004D2ACB"/>
    <w:rsid w:val="004D2F0F"/>
    <w:rsid w:val="004D318F"/>
    <w:rsid w:val="004D4080"/>
    <w:rsid w:val="004D4D9E"/>
    <w:rsid w:val="004D5BA0"/>
    <w:rsid w:val="004D67CE"/>
    <w:rsid w:val="004D74E9"/>
    <w:rsid w:val="004E05FD"/>
    <w:rsid w:val="004E126B"/>
    <w:rsid w:val="004E166F"/>
    <w:rsid w:val="004E16BB"/>
    <w:rsid w:val="004E16E9"/>
    <w:rsid w:val="004E1A0D"/>
    <w:rsid w:val="004E1DD4"/>
    <w:rsid w:val="004E23F5"/>
    <w:rsid w:val="004E25DC"/>
    <w:rsid w:val="004E2763"/>
    <w:rsid w:val="004E2855"/>
    <w:rsid w:val="004E2F76"/>
    <w:rsid w:val="004E329E"/>
    <w:rsid w:val="004E367C"/>
    <w:rsid w:val="004E5418"/>
    <w:rsid w:val="004E596F"/>
    <w:rsid w:val="004E63E5"/>
    <w:rsid w:val="004E6A47"/>
    <w:rsid w:val="004E6B76"/>
    <w:rsid w:val="004E6ED0"/>
    <w:rsid w:val="004E7FF1"/>
    <w:rsid w:val="004F1437"/>
    <w:rsid w:val="004F3540"/>
    <w:rsid w:val="004F3A66"/>
    <w:rsid w:val="004F3F41"/>
    <w:rsid w:val="004F4145"/>
    <w:rsid w:val="004F4FE2"/>
    <w:rsid w:val="004F52DB"/>
    <w:rsid w:val="004F5334"/>
    <w:rsid w:val="004F5481"/>
    <w:rsid w:val="004F5624"/>
    <w:rsid w:val="004F5DA4"/>
    <w:rsid w:val="004F5DEC"/>
    <w:rsid w:val="004F62B2"/>
    <w:rsid w:val="004F6424"/>
    <w:rsid w:val="004F6EAD"/>
    <w:rsid w:val="004F730B"/>
    <w:rsid w:val="004F76B0"/>
    <w:rsid w:val="004F7CCB"/>
    <w:rsid w:val="004F7DED"/>
    <w:rsid w:val="005004E9"/>
    <w:rsid w:val="00500A93"/>
    <w:rsid w:val="00500FC7"/>
    <w:rsid w:val="00502273"/>
    <w:rsid w:val="005036DE"/>
    <w:rsid w:val="00503D2A"/>
    <w:rsid w:val="00503F17"/>
    <w:rsid w:val="005040CD"/>
    <w:rsid w:val="00504229"/>
    <w:rsid w:val="0050475E"/>
    <w:rsid w:val="00505229"/>
    <w:rsid w:val="00505475"/>
    <w:rsid w:val="0050647F"/>
    <w:rsid w:val="00507F98"/>
    <w:rsid w:val="00510189"/>
    <w:rsid w:val="005108A3"/>
    <w:rsid w:val="00510DB5"/>
    <w:rsid w:val="00510F6E"/>
    <w:rsid w:val="005112FE"/>
    <w:rsid w:val="00511422"/>
    <w:rsid w:val="005116EA"/>
    <w:rsid w:val="005118AE"/>
    <w:rsid w:val="0051212F"/>
    <w:rsid w:val="005124B2"/>
    <w:rsid w:val="005129FE"/>
    <w:rsid w:val="005132B2"/>
    <w:rsid w:val="005133F3"/>
    <w:rsid w:val="005134A6"/>
    <w:rsid w:val="00513DA7"/>
    <w:rsid w:val="00513E9A"/>
    <w:rsid w:val="0051587A"/>
    <w:rsid w:val="005158FA"/>
    <w:rsid w:val="005169AD"/>
    <w:rsid w:val="005171E5"/>
    <w:rsid w:val="0051776D"/>
    <w:rsid w:val="005208B9"/>
    <w:rsid w:val="00521B31"/>
    <w:rsid w:val="005221F0"/>
    <w:rsid w:val="00522817"/>
    <w:rsid w:val="0052359D"/>
    <w:rsid w:val="00524807"/>
    <w:rsid w:val="005252FE"/>
    <w:rsid w:val="005257A1"/>
    <w:rsid w:val="00525D2E"/>
    <w:rsid w:val="00525FF9"/>
    <w:rsid w:val="00526883"/>
    <w:rsid w:val="00526912"/>
    <w:rsid w:val="00526914"/>
    <w:rsid w:val="005301BE"/>
    <w:rsid w:val="00530754"/>
    <w:rsid w:val="00530E6E"/>
    <w:rsid w:val="0053194A"/>
    <w:rsid w:val="00531F41"/>
    <w:rsid w:val="005321EB"/>
    <w:rsid w:val="0053268E"/>
    <w:rsid w:val="00532749"/>
    <w:rsid w:val="00532AD6"/>
    <w:rsid w:val="00532C41"/>
    <w:rsid w:val="00532D3F"/>
    <w:rsid w:val="0053386D"/>
    <w:rsid w:val="00533C36"/>
    <w:rsid w:val="00534700"/>
    <w:rsid w:val="0053488B"/>
    <w:rsid w:val="00534CB4"/>
    <w:rsid w:val="00535D58"/>
    <w:rsid w:val="00537079"/>
    <w:rsid w:val="005370E8"/>
    <w:rsid w:val="0053791F"/>
    <w:rsid w:val="00540062"/>
    <w:rsid w:val="0054012D"/>
    <w:rsid w:val="00540312"/>
    <w:rsid w:val="005427B5"/>
    <w:rsid w:val="0054318C"/>
    <w:rsid w:val="0054363C"/>
    <w:rsid w:val="005437AF"/>
    <w:rsid w:val="00543934"/>
    <w:rsid w:val="00543C94"/>
    <w:rsid w:val="00544127"/>
    <w:rsid w:val="005448F7"/>
    <w:rsid w:val="005450B0"/>
    <w:rsid w:val="00546622"/>
    <w:rsid w:val="00547538"/>
    <w:rsid w:val="00550F38"/>
    <w:rsid w:val="00551851"/>
    <w:rsid w:val="00551D5D"/>
    <w:rsid w:val="005521FC"/>
    <w:rsid w:val="005535A4"/>
    <w:rsid w:val="005537CD"/>
    <w:rsid w:val="00553BFA"/>
    <w:rsid w:val="005547AA"/>
    <w:rsid w:val="00554D05"/>
    <w:rsid w:val="0055596B"/>
    <w:rsid w:val="00555B1C"/>
    <w:rsid w:val="00555B27"/>
    <w:rsid w:val="00555C36"/>
    <w:rsid w:val="00555DB6"/>
    <w:rsid w:val="005572FD"/>
    <w:rsid w:val="005574AA"/>
    <w:rsid w:val="00557BFD"/>
    <w:rsid w:val="00557EE1"/>
    <w:rsid w:val="0056077E"/>
    <w:rsid w:val="00560E95"/>
    <w:rsid w:val="00560EDA"/>
    <w:rsid w:val="005629EE"/>
    <w:rsid w:val="00562D8E"/>
    <w:rsid w:val="00563195"/>
    <w:rsid w:val="005648FA"/>
    <w:rsid w:val="00564D50"/>
    <w:rsid w:val="00564DC0"/>
    <w:rsid w:val="005655DE"/>
    <w:rsid w:val="00566B8C"/>
    <w:rsid w:val="00566D04"/>
    <w:rsid w:val="00567346"/>
    <w:rsid w:val="005675E1"/>
    <w:rsid w:val="0057169C"/>
    <w:rsid w:val="00571854"/>
    <w:rsid w:val="0057214A"/>
    <w:rsid w:val="00572C50"/>
    <w:rsid w:val="0057371B"/>
    <w:rsid w:val="00573AAB"/>
    <w:rsid w:val="00574789"/>
    <w:rsid w:val="00575EA6"/>
    <w:rsid w:val="00575EB8"/>
    <w:rsid w:val="0057613A"/>
    <w:rsid w:val="005763D6"/>
    <w:rsid w:val="005809AF"/>
    <w:rsid w:val="00580B7B"/>
    <w:rsid w:val="0058140A"/>
    <w:rsid w:val="00581EAC"/>
    <w:rsid w:val="0058230B"/>
    <w:rsid w:val="00582A9B"/>
    <w:rsid w:val="00582ECA"/>
    <w:rsid w:val="005832AB"/>
    <w:rsid w:val="00583ECB"/>
    <w:rsid w:val="00583EE4"/>
    <w:rsid w:val="0058437C"/>
    <w:rsid w:val="0058447B"/>
    <w:rsid w:val="00584502"/>
    <w:rsid w:val="00584DAB"/>
    <w:rsid w:val="0058501C"/>
    <w:rsid w:val="00585024"/>
    <w:rsid w:val="0058596C"/>
    <w:rsid w:val="00585B02"/>
    <w:rsid w:val="005860D3"/>
    <w:rsid w:val="0058696F"/>
    <w:rsid w:val="00587393"/>
    <w:rsid w:val="00590297"/>
    <w:rsid w:val="00590D0E"/>
    <w:rsid w:val="00590EAA"/>
    <w:rsid w:val="005913F2"/>
    <w:rsid w:val="0059161C"/>
    <w:rsid w:val="0059311B"/>
    <w:rsid w:val="00593132"/>
    <w:rsid w:val="005935F4"/>
    <w:rsid w:val="00593E0A"/>
    <w:rsid w:val="00594888"/>
    <w:rsid w:val="00594A5A"/>
    <w:rsid w:val="00596EC2"/>
    <w:rsid w:val="005971B0"/>
    <w:rsid w:val="00597E73"/>
    <w:rsid w:val="005A03C7"/>
    <w:rsid w:val="005A0C29"/>
    <w:rsid w:val="005A167F"/>
    <w:rsid w:val="005A1C19"/>
    <w:rsid w:val="005A2952"/>
    <w:rsid w:val="005A33A7"/>
    <w:rsid w:val="005A346E"/>
    <w:rsid w:val="005A37C0"/>
    <w:rsid w:val="005A3FE3"/>
    <w:rsid w:val="005A46D4"/>
    <w:rsid w:val="005A5494"/>
    <w:rsid w:val="005A5B49"/>
    <w:rsid w:val="005A73CF"/>
    <w:rsid w:val="005B0014"/>
    <w:rsid w:val="005B1171"/>
    <w:rsid w:val="005B1AE6"/>
    <w:rsid w:val="005B1F1A"/>
    <w:rsid w:val="005B2483"/>
    <w:rsid w:val="005B3EB1"/>
    <w:rsid w:val="005B3F6F"/>
    <w:rsid w:val="005B484D"/>
    <w:rsid w:val="005B4941"/>
    <w:rsid w:val="005B4FE9"/>
    <w:rsid w:val="005B657A"/>
    <w:rsid w:val="005B686B"/>
    <w:rsid w:val="005B6A7E"/>
    <w:rsid w:val="005B74BA"/>
    <w:rsid w:val="005B757A"/>
    <w:rsid w:val="005B798B"/>
    <w:rsid w:val="005C06EC"/>
    <w:rsid w:val="005C1D5B"/>
    <w:rsid w:val="005C1FAE"/>
    <w:rsid w:val="005C21A2"/>
    <w:rsid w:val="005C38B7"/>
    <w:rsid w:val="005C39E8"/>
    <w:rsid w:val="005C44A6"/>
    <w:rsid w:val="005C464E"/>
    <w:rsid w:val="005C5660"/>
    <w:rsid w:val="005C6B8A"/>
    <w:rsid w:val="005C7035"/>
    <w:rsid w:val="005C71E4"/>
    <w:rsid w:val="005C72E3"/>
    <w:rsid w:val="005D0444"/>
    <w:rsid w:val="005D0611"/>
    <w:rsid w:val="005D11B2"/>
    <w:rsid w:val="005D3476"/>
    <w:rsid w:val="005D3718"/>
    <w:rsid w:val="005D371F"/>
    <w:rsid w:val="005D4B68"/>
    <w:rsid w:val="005D4FA0"/>
    <w:rsid w:val="005D5DA7"/>
    <w:rsid w:val="005D68E2"/>
    <w:rsid w:val="005D6DEE"/>
    <w:rsid w:val="005D7CC1"/>
    <w:rsid w:val="005E0213"/>
    <w:rsid w:val="005E09FD"/>
    <w:rsid w:val="005E0A4E"/>
    <w:rsid w:val="005E11C1"/>
    <w:rsid w:val="005E1CAE"/>
    <w:rsid w:val="005E2187"/>
    <w:rsid w:val="005E2563"/>
    <w:rsid w:val="005E30D2"/>
    <w:rsid w:val="005E31F4"/>
    <w:rsid w:val="005E394C"/>
    <w:rsid w:val="005E3A5D"/>
    <w:rsid w:val="005E3EFD"/>
    <w:rsid w:val="005E4109"/>
    <w:rsid w:val="005E42BF"/>
    <w:rsid w:val="005E448B"/>
    <w:rsid w:val="005E4E70"/>
    <w:rsid w:val="005E57DF"/>
    <w:rsid w:val="005E65BB"/>
    <w:rsid w:val="005E69FA"/>
    <w:rsid w:val="005E6F98"/>
    <w:rsid w:val="005F011B"/>
    <w:rsid w:val="005F02D1"/>
    <w:rsid w:val="005F095E"/>
    <w:rsid w:val="005F0DA0"/>
    <w:rsid w:val="005F2767"/>
    <w:rsid w:val="005F2F5C"/>
    <w:rsid w:val="005F3061"/>
    <w:rsid w:val="005F315E"/>
    <w:rsid w:val="005F34CB"/>
    <w:rsid w:val="005F38E9"/>
    <w:rsid w:val="005F4790"/>
    <w:rsid w:val="005F4914"/>
    <w:rsid w:val="005F4B35"/>
    <w:rsid w:val="005F55DC"/>
    <w:rsid w:val="005F623F"/>
    <w:rsid w:val="005F62B7"/>
    <w:rsid w:val="005F6366"/>
    <w:rsid w:val="005F67FC"/>
    <w:rsid w:val="005F6869"/>
    <w:rsid w:val="005F6BB9"/>
    <w:rsid w:val="005F7EE9"/>
    <w:rsid w:val="0060079C"/>
    <w:rsid w:val="006018AC"/>
    <w:rsid w:val="00601A7C"/>
    <w:rsid w:val="00602262"/>
    <w:rsid w:val="00602E0C"/>
    <w:rsid w:val="00603148"/>
    <w:rsid w:val="00603691"/>
    <w:rsid w:val="00603921"/>
    <w:rsid w:val="00603C3B"/>
    <w:rsid w:val="00603FC7"/>
    <w:rsid w:val="00605AB1"/>
    <w:rsid w:val="00605C49"/>
    <w:rsid w:val="00605D46"/>
    <w:rsid w:val="00606FC7"/>
    <w:rsid w:val="00610456"/>
    <w:rsid w:val="00611473"/>
    <w:rsid w:val="00611983"/>
    <w:rsid w:val="00611B36"/>
    <w:rsid w:val="00611DC9"/>
    <w:rsid w:val="00612490"/>
    <w:rsid w:val="00612911"/>
    <w:rsid w:val="00612EA6"/>
    <w:rsid w:val="00613A34"/>
    <w:rsid w:val="00613D7C"/>
    <w:rsid w:val="00613F07"/>
    <w:rsid w:val="006145B2"/>
    <w:rsid w:val="006150F2"/>
    <w:rsid w:val="00615ADA"/>
    <w:rsid w:val="00616AE5"/>
    <w:rsid w:val="006221CD"/>
    <w:rsid w:val="00622220"/>
    <w:rsid w:val="006235E6"/>
    <w:rsid w:val="00623E93"/>
    <w:rsid w:val="006243F4"/>
    <w:rsid w:val="006256C9"/>
    <w:rsid w:val="00625D80"/>
    <w:rsid w:val="00626042"/>
    <w:rsid w:val="006262A3"/>
    <w:rsid w:val="006266A9"/>
    <w:rsid w:val="00627C48"/>
    <w:rsid w:val="00627D10"/>
    <w:rsid w:val="00630426"/>
    <w:rsid w:val="0063080F"/>
    <w:rsid w:val="006308E2"/>
    <w:rsid w:val="00630D90"/>
    <w:rsid w:val="00630E2B"/>
    <w:rsid w:val="00630EC4"/>
    <w:rsid w:val="006316C1"/>
    <w:rsid w:val="0063195A"/>
    <w:rsid w:val="00631ED4"/>
    <w:rsid w:val="006325F6"/>
    <w:rsid w:val="00632CCA"/>
    <w:rsid w:val="00633BC7"/>
    <w:rsid w:val="00634145"/>
    <w:rsid w:val="00634DE5"/>
    <w:rsid w:val="00635198"/>
    <w:rsid w:val="00635AC7"/>
    <w:rsid w:val="00635E9C"/>
    <w:rsid w:val="00636BD2"/>
    <w:rsid w:val="0063753F"/>
    <w:rsid w:val="0063769F"/>
    <w:rsid w:val="00637B41"/>
    <w:rsid w:val="00637C44"/>
    <w:rsid w:val="00637E86"/>
    <w:rsid w:val="00640479"/>
    <w:rsid w:val="0064053D"/>
    <w:rsid w:val="006408FC"/>
    <w:rsid w:val="006414EE"/>
    <w:rsid w:val="006416A3"/>
    <w:rsid w:val="00642524"/>
    <w:rsid w:val="00642D0A"/>
    <w:rsid w:val="0064395D"/>
    <w:rsid w:val="00643DE7"/>
    <w:rsid w:val="00644A89"/>
    <w:rsid w:val="00644CEF"/>
    <w:rsid w:val="00644D26"/>
    <w:rsid w:val="00644FB3"/>
    <w:rsid w:val="00645D2C"/>
    <w:rsid w:val="0064630E"/>
    <w:rsid w:val="00646C81"/>
    <w:rsid w:val="00646FE1"/>
    <w:rsid w:val="00647075"/>
    <w:rsid w:val="00647822"/>
    <w:rsid w:val="006514D1"/>
    <w:rsid w:val="00651FFD"/>
    <w:rsid w:val="006539C5"/>
    <w:rsid w:val="00653A32"/>
    <w:rsid w:val="00655422"/>
    <w:rsid w:val="0065581D"/>
    <w:rsid w:val="00655C2F"/>
    <w:rsid w:val="006568B8"/>
    <w:rsid w:val="00656ECB"/>
    <w:rsid w:val="00656F6C"/>
    <w:rsid w:val="00657387"/>
    <w:rsid w:val="00660403"/>
    <w:rsid w:val="00660E39"/>
    <w:rsid w:val="00660F4F"/>
    <w:rsid w:val="00661140"/>
    <w:rsid w:val="00661831"/>
    <w:rsid w:val="006619A1"/>
    <w:rsid w:val="006632BF"/>
    <w:rsid w:val="00663F5E"/>
    <w:rsid w:val="00664074"/>
    <w:rsid w:val="00664E8D"/>
    <w:rsid w:val="00666CD9"/>
    <w:rsid w:val="006671AB"/>
    <w:rsid w:val="00670D14"/>
    <w:rsid w:val="006710DD"/>
    <w:rsid w:val="006712DB"/>
    <w:rsid w:val="00671718"/>
    <w:rsid w:val="00671FC9"/>
    <w:rsid w:val="00671FF7"/>
    <w:rsid w:val="006722DA"/>
    <w:rsid w:val="0067266C"/>
    <w:rsid w:val="00673200"/>
    <w:rsid w:val="00673577"/>
    <w:rsid w:val="00673A93"/>
    <w:rsid w:val="00674492"/>
    <w:rsid w:val="00674BFE"/>
    <w:rsid w:val="0067501E"/>
    <w:rsid w:val="006760D1"/>
    <w:rsid w:val="0067707B"/>
    <w:rsid w:val="006773D2"/>
    <w:rsid w:val="00680581"/>
    <w:rsid w:val="00680871"/>
    <w:rsid w:val="00680A56"/>
    <w:rsid w:val="00680ACA"/>
    <w:rsid w:val="00680D3F"/>
    <w:rsid w:val="00681100"/>
    <w:rsid w:val="00681122"/>
    <w:rsid w:val="00681A41"/>
    <w:rsid w:val="006820B1"/>
    <w:rsid w:val="006821B2"/>
    <w:rsid w:val="00682324"/>
    <w:rsid w:val="00682BFB"/>
    <w:rsid w:val="00682EA3"/>
    <w:rsid w:val="006838C0"/>
    <w:rsid w:val="00684D11"/>
    <w:rsid w:val="00685856"/>
    <w:rsid w:val="00685901"/>
    <w:rsid w:val="00685BB9"/>
    <w:rsid w:val="0068625F"/>
    <w:rsid w:val="00686912"/>
    <w:rsid w:val="00686969"/>
    <w:rsid w:val="00686BC4"/>
    <w:rsid w:val="006875EB"/>
    <w:rsid w:val="00687863"/>
    <w:rsid w:val="00687E06"/>
    <w:rsid w:val="00690127"/>
    <w:rsid w:val="0069051A"/>
    <w:rsid w:val="00690547"/>
    <w:rsid w:val="00691BFF"/>
    <w:rsid w:val="00692550"/>
    <w:rsid w:val="006926C7"/>
    <w:rsid w:val="00692713"/>
    <w:rsid w:val="006928CB"/>
    <w:rsid w:val="00692AE9"/>
    <w:rsid w:val="00693E5F"/>
    <w:rsid w:val="00693ECE"/>
    <w:rsid w:val="0069490E"/>
    <w:rsid w:val="006949F3"/>
    <w:rsid w:val="00694B9F"/>
    <w:rsid w:val="00694E75"/>
    <w:rsid w:val="006953C1"/>
    <w:rsid w:val="00696EB2"/>
    <w:rsid w:val="0069741A"/>
    <w:rsid w:val="00697E44"/>
    <w:rsid w:val="006A0AD2"/>
    <w:rsid w:val="006A0DEA"/>
    <w:rsid w:val="006A0FEC"/>
    <w:rsid w:val="006A115F"/>
    <w:rsid w:val="006A16E9"/>
    <w:rsid w:val="006A1BAE"/>
    <w:rsid w:val="006A21E3"/>
    <w:rsid w:val="006A224A"/>
    <w:rsid w:val="006A31EA"/>
    <w:rsid w:val="006A35AB"/>
    <w:rsid w:val="006A3707"/>
    <w:rsid w:val="006A37B2"/>
    <w:rsid w:val="006A425C"/>
    <w:rsid w:val="006A4F03"/>
    <w:rsid w:val="006A4FFD"/>
    <w:rsid w:val="006A5450"/>
    <w:rsid w:val="006A558D"/>
    <w:rsid w:val="006A66D3"/>
    <w:rsid w:val="006A6824"/>
    <w:rsid w:val="006A7051"/>
    <w:rsid w:val="006A7D0A"/>
    <w:rsid w:val="006A7F4C"/>
    <w:rsid w:val="006B0199"/>
    <w:rsid w:val="006B0640"/>
    <w:rsid w:val="006B0A32"/>
    <w:rsid w:val="006B0BD8"/>
    <w:rsid w:val="006B11AE"/>
    <w:rsid w:val="006B1450"/>
    <w:rsid w:val="006B2FAC"/>
    <w:rsid w:val="006B38A6"/>
    <w:rsid w:val="006B4557"/>
    <w:rsid w:val="006B54B2"/>
    <w:rsid w:val="006B614E"/>
    <w:rsid w:val="006C0251"/>
    <w:rsid w:val="006C0320"/>
    <w:rsid w:val="006C049B"/>
    <w:rsid w:val="006C180E"/>
    <w:rsid w:val="006C1F41"/>
    <w:rsid w:val="006C2640"/>
    <w:rsid w:val="006C2663"/>
    <w:rsid w:val="006C2B9A"/>
    <w:rsid w:val="006C39BB"/>
    <w:rsid w:val="006C3A04"/>
    <w:rsid w:val="006C3D69"/>
    <w:rsid w:val="006C4031"/>
    <w:rsid w:val="006C43CC"/>
    <w:rsid w:val="006C44EE"/>
    <w:rsid w:val="006C4502"/>
    <w:rsid w:val="006C4914"/>
    <w:rsid w:val="006C6114"/>
    <w:rsid w:val="006C63C8"/>
    <w:rsid w:val="006C6797"/>
    <w:rsid w:val="006C7019"/>
    <w:rsid w:val="006C735E"/>
    <w:rsid w:val="006C739C"/>
    <w:rsid w:val="006D2288"/>
    <w:rsid w:val="006D2A25"/>
    <w:rsid w:val="006D306A"/>
    <w:rsid w:val="006D3BB1"/>
    <w:rsid w:val="006D4464"/>
    <w:rsid w:val="006D565F"/>
    <w:rsid w:val="006D5E32"/>
    <w:rsid w:val="006D5E91"/>
    <w:rsid w:val="006D637F"/>
    <w:rsid w:val="006D78A1"/>
    <w:rsid w:val="006D78E0"/>
    <w:rsid w:val="006D7A53"/>
    <w:rsid w:val="006D7E87"/>
    <w:rsid w:val="006E0C54"/>
    <w:rsid w:val="006E14E6"/>
    <w:rsid w:val="006E182A"/>
    <w:rsid w:val="006E1AEE"/>
    <w:rsid w:val="006E21ED"/>
    <w:rsid w:val="006E242F"/>
    <w:rsid w:val="006E2D84"/>
    <w:rsid w:val="006E2F52"/>
    <w:rsid w:val="006E32A9"/>
    <w:rsid w:val="006E3324"/>
    <w:rsid w:val="006E3A07"/>
    <w:rsid w:val="006E3B9C"/>
    <w:rsid w:val="006E48DD"/>
    <w:rsid w:val="006E51A2"/>
    <w:rsid w:val="006E5B89"/>
    <w:rsid w:val="006E5C32"/>
    <w:rsid w:val="006E6E5F"/>
    <w:rsid w:val="006E777D"/>
    <w:rsid w:val="006E77BD"/>
    <w:rsid w:val="006F0DE2"/>
    <w:rsid w:val="006F11BD"/>
    <w:rsid w:val="006F1889"/>
    <w:rsid w:val="006F1DF3"/>
    <w:rsid w:val="006F200D"/>
    <w:rsid w:val="006F235C"/>
    <w:rsid w:val="006F25B4"/>
    <w:rsid w:val="006F32C7"/>
    <w:rsid w:val="006F3392"/>
    <w:rsid w:val="006F3495"/>
    <w:rsid w:val="006F3B59"/>
    <w:rsid w:val="006F417D"/>
    <w:rsid w:val="006F460B"/>
    <w:rsid w:val="006F5A3C"/>
    <w:rsid w:val="006F5C83"/>
    <w:rsid w:val="006F5E83"/>
    <w:rsid w:val="006F67CC"/>
    <w:rsid w:val="006F6B89"/>
    <w:rsid w:val="006F6DDB"/>
    <w:rsid w:val="006F7B54"/>
    <w:rsid w:val="00700C69"/>
    <w:rsid w:val="00701C2D"/>
    <w:rsid w:val="00702162"/>
    <w:rsid w:val="007032E2"/>
    <w:rsid w:val="007036C5"/>
    <w:rsid w:val="00703930"/>
    <w:rsid w:val="00704A0A"/>
    <w:rsid w:val="00704EF4"/>
    <w:rsid w:val="00705160"/>
    <w:rsid w:val="00705445"/>
    <w:rsid w:val="0070610E"/>
    <w:rsid w:val="007061B2"/>
    <w:rsid w:val="00706E32"/>
    <w:rsid w:val="00707759"/>
    <w:rsid w:val="00707D6C"/>
    <w:rsid w:val="00710081"/>
    <w:rsid w:val="00710B0D"/>
    <w:rsid w:val="00711A2A"/>
    <w:rsid w:val="00711AC5"/>
    <w:rsid w:val="00712703"/>
    <w:rsid w:val="0071277B"/>
    <w:rsid w:val="00712A93"/>
    <w:rsid w:val="00713329"/>
    <w:rsid w:val="00713517"/>
    <w:rsid w:val="007135BE"/>
    <w:rsid w:val="007139D1"/>
    <w:rsid w:val="00713CB5"/>
    <w:rsid w:val="00713D30"/>
    <w:rsid w:val="00714934"/>
    <w:rsid w:val="00714E3F"/>
    <w:rsid w:val="0071509F"/>
    <w:rsid w:val="0071558B"/>
    <w:rsid w:val="00716EB1"/>
    <w:rsid w:val="00716FB3"/>
    <w:rsid w:val="0071776A"/>
    <w:rsid w:val="007206EA"/>
    <w:rsid w:val="00720754"/>
    <w:rsid w:val="00721189"/>
    <w:rsid w:val="007221C3"/>
    <w:rsid w:val="0072261E"/>
    <w:rsid w:val="007227E4"/>
    <w:rsid w:val="00722F2C"/>
    <w:rsid w:val="007233C4"/>
    <w:rsid w:val="0072385C"/>
    <w:rsid w:val="00724136"/>
    <w:rsid w:val="007243FB"/>
    <w:rsid w:val="0072477D"/>
    <w:rsid w:val="0072524E"/>
    <w:rsid w:val="007254D1"/>
    <w:rsid w:val="00725506"/>
    <w:rsid w:val="00725B32"/>
    <w:rsid w:val="00725B3C"/>
    <w:rsid w:val="00725DBF"/>
    <w:rsid w:val="00726DB6"/>
    <w:rsid w:val="00730083"/>
    <w:rsid w:val="00730973"/>
    <w:rsid w:val="00730AE8"/>
    <w:rsid w:val="00731889"/>
    <w:rsid w:val="00732805"/>
    <w:rsid w:val="00733D54"/>
    <w:rsid w:val="00734AC9"/>
    <w:rsid w:val="00734CEE"/>
    <w:rsid w:val="00734EBA"/>
    <w:rsid w:val="00735C56"/>
    <w:rsid w:val="00735D88"/>
    <w:rsid w:val="0073644F"/>
    <w:rsid w:val="00736617"/>
    <w:rsid w:val="00736A4F"/>
    <w:rsid w:val="007371DE"/>
    <w:rsid w:val="00737753"/>
    <w:rsid w:val="00737768"/>
    <w:rsid w:val="00737FFA"/>
    <w:rsid w:val="00740BB8"/>
    <w:rsid w:val="00740CE9"/>
    <w:rsid w:val="007415DC"/>
    <w:rsid w:val="007425D8"/>
    <w:rsid w:val="00742877"/>
    <w:rsid w:val="007428E3"/>
    <w:rsid w:val="00743505"/>
    <w:rsid w:val="0074394E"/>
    <w:rsid w:val="0074422D"/>
    <w:rsid w:val="007444B8"/>
    <w:rsid w:val="007445DA"/>
    <w:rsid w:val="00744F83"/>
    <w:rsid w:val="007460B7"/>
    <w:rsid w:val="00747297"/>
    <w:rsid w:val="00747593"/>
    <w:rsid w:val="00747CCA"/>
    <w:rsid w:val="00750CD4"/>
    <w:rsid w:val="00750D0A"/>
    <w:rsid w:val="00751559"/>
    <w:rsid w:val="0075178C"/>
    <w:rsid w:val="00751D93"/>
    <w:rsid w:val="00752300"/>
    <w:rsid w:val="00752765"/>
    <w:rsid w:val="00753BF5"/>
    <w:rsid w:val="007546F8"/>
    <w:rsid w:val="00754DC9"/>
    <w:rsid w:val="0075522A"/>
    <w:rsid w:val="0075579B"/>
    <w:rsid w:val="00755BAB"/>
    <w:rsid w:val="007571EA"/>
    <w:rsid w:val="00757433"/>
    <w:rsid w:val="007579DF"/>
    <w:rsid w:val="00757AD0"/>
    <w:rsid w:val="0076080E"/>
    <w:rsid w:val="00760BEB"/>
    <w:rsid w:val="00761943"/>
    <w:rsid w:val="00762EC0"/>
    <w:rsid w:val="007632BF"/>
    <w:rsid w:val="00763392"/>
    <w:rsid w:val="00763A60"/>
    <w:rsid w:val="0076411D"/>
    <w:rsid w:val="00764A5F"/>
    <w:rsid w:val="00764B70"/>
    <w:rsid w:val="00765AAD"/>
    <w:rsid w:val="00765F59"/>
    <w:rsid w:val="00766652"/>
    <w:rsid w:val="007670F8"/>
    <w:rsid w:val="007671D4"/>
    <w:rsid w:val="00767B58"/>
    <w:rsid w:val="00770A85"/>
    <w:rsid w:val="007717AA"/>
    <w:rsid w:val="00773DC9"/>
    <w:rsid w:val="0077410C"/>
    <w:rsid w:val="0077448E"/>
    <w:rsid w:val="007750D1"/>
    <w:rsid w:val="0077572E"/>
    <w:rsid w:val="007759CB"/>
    <w:rsid w:val="007764CC"/>
    <w:rsid w:val="00776B71"/>
    <w:rsid w:val="00776B9D"/>
    <w:rsid w:val="00777483"/>
    <w:rsid w:val="007779CB"/>
    <w:rsid w:val="00777ACF"/>
    <w:rsid w:val="00777BE4"/>
    <w:rsid w:val="00777C15"/>
    <w:rsid w:val="0078015E"/>
    <w:rsid w:val="0078018B"/>
    <w:rsid w:val="0078031B"/>
    <w:rsid w:val="00781C2F"/>
    <w:rsid w:val="00782F29"/>
    <w:rsid w:val="00784923"/>
    <w:rsid w:val="00784F44"/>
    <w:rsid w:val="00785A9A"/>
    <w:rsid w:val="00786672"/>
    <w:rsid w:val="00786A57"/>
    <w:rsid w:val="007870BF"/>
    <w:rsid w:val="007872CF"/>
    <w:rsid w:val="007907FD"/>
    <w:rsid w:val="00790A8F"/>
    <w:rsid w:val="00791A46"/>
    <w:rsid w:val="0079201C"/>
    <w:rsid w:val="007921BE"/>
    <w:rsid w:val="007922F4"/>
    <w:rsid w:val="00792B91"/>
    <w:rsid w:val="00792E77"/>
    <w:rsid w:val="00792FFC"/>
    <w:rsid w:val="0079307F"/>
    <w:rsid w:val="007932DB"/>
    <w:rsid w:val="00793401"/>
    <w:rsid w:val="007940C5"/>
    <w:rsid w:val="007947C4"/>
    <w:rsid w:val="00795812"/>
    <w:rsid w:val="00795CE1"/>
    <w:rsid w:val="0079744C"/>
    <w:rsid w:val="0079769B"/>
    <w:rsid w:val="007A0646"/>
    <w:rsid w:val="007A06AC"/>
    <w:rsid w:val="007A07E7"/>
    <w:rsid w:val="007A1B2F"/>
    <w:rsid w:val="007A1BE4"/>
    <w:rsid w:val="007A1E35"/>
    <w:rsid w:val="007A2952"/>
    <w:rsid w:val="007A2E58"/>
    <w:rsid w:val="007A4636"/>
    <w:rsid w:val="007A4EF1"/>
    <w:rsid w:val="007A522B"/>
    <w:rsid w:val="007A560C"/>
    <w:rsid w:val="007A5719"/>
    <w:rsid w:val="007A5CD6"/>
    <w:rsid w:val="007A7377"/>
    <w:rsid w:val="007A770D"/>
    <w:rsid w:val="007B1014"/>
    <w:rsid w:val="007B103C"/>
    <w:rsid w:val="007B103F"/>
    <w:rsid w:val="007B146E"/>
    <w:rsid w:val="007B1484"/>
    <w:rsid w:val="007B15CB"/>
    <w:rsid w:val="007B1A10"/>
    <w:rsid w:val="007B26B5"/>
    <w:rsid w:val="007B2B5C"/>
    <w:rsid w:val="007B31AB"/>
    <w:rsid w:val="007B31B7"/>
    <w:rsid w:val="007B3268"/>
    <w:rsid w:val="007B37F1"/>
    <w:rsid w:val="007B3F2E"/>
    <w:rsid w:val="007B42D3"/>
    <w:rsid w:val="007B46D9"/>
    <w:rsid w:val="007B496C"/>
    <w:rsid w:val="007B4BCF"/>
    <w:rsid w:val="007B509E"/>
    <w:rsid w:val="007B5B6C"/>
    <w:rsid w:val="007B5FF0"/>
    <w:rsid w:val="007B6307"/>
    <w:rsid w:val="007B65F1"/>
    <w:rsid w:val="007B6659"/>
    <w:rsid w:val="007B6C39"/>
    <w:rsid w:val="007B76AB"/>
    <w:rsid w:val="007B7A88"/>
    <w:rsid w:val="007B7C92"/>
    <w:rsid w:val="007B7DBD"/>
    <w:rsid w:val="007C01C4"/>
    <w:rsid w:val="007C02EE"/>
    <w:rsid w:val="007C07DC"/>
    <w:rsid w:val="007C096E"/>
    <w:rsid w:val="007C09EA"/>
    <w:rsid w:val="007C19AF"/>
    <w:rsid w:val="007C1C42"/>
    <w:rsid w:val="007C264B"/>
    <w:rsid w:val="007C45D3"/>
    <w:rsid w:val="007C503D"/>
    <w:rsid w:val="007C50C5"/>
    <w:rsid w:val="007C54AE"/>
    <w:rsid w:val="007C597B"/>
    <w:rsid w:val="007C653F"/>
    <w:rsid w:val="007C6EF9"/>
    <w:rsid w:val="007C760C"/>
    <w:rsid w:val="007C79B4"/>
    <w:rsid w:val="007D0157"/>
    <w:rsid w:val="007D01EB"/>
    <w:rsid w:val="007D023B"/>
    <w:rsid w:val="007D055E"/>
    <w:rsid w:val="007D0616"/>
    <w:rsid w:val="007D08FD"/>
    <w:rsid w:val="007D10F0"/>
    <w:rsid w:val="007D1584"/>
    <w:rsid w:val="007D167C"/>
    <w:rsid w:val="007D1E08"/>
    <w:rsid w:val="007D2044"/>
    <w:rsid w:val="007D2123"/>
    <w:rsid w:val="007D32F7"/>
    <w:rsid w:val="007D3791"/>
    <w:rsid w:val="007D37D2"/>
    <w:rsid w:val="007D44F2"/>
    <w:rsid w:val="007D4578"/>
    <w:rsid w:val="007D474C"/>
    <w:rsid w:val="007D4C37"/>
    <w:rsid w:val="007D4F33"/>
    <w:rsid w:val="007D52D4"/>
    <w:rsid w:val="007D554B"/>
    <w:rsid w:val="007D65C7"/>
    <w:rsid w:val="007D74D2"/>
    <w:rsid w:val="007D7652"/>
    <w:rsid w:val="007D7894"/>
    <w:rsid w:val="007D79B5"/>
    <w:rsid w:val="007E02C0"/>
    <w:rsid w:val="007E0430"/>
    <w:rsid w:val="007E052D"/>
    <w:rsid w:val="007E0B1E"/>
    <w:rsid w:val="007E115E"/>
    <w:rsid w:val="007E1A1D"/>
    <w:rsid w:val="007E2334"/>
    <w:rsid w:val="007E23CE"/>
    <w:rsid w:val="007E2CE7"/>
    <w:rsid w:val="007E3EE5"/>
    <w:rsid w:val="007E43D0"/>
    <w:rsid w:val="007E47ED"/>
    <w:rsid w:val="007E4C98"/>
    <w:rsid w:val="007E4F00"/>
    <w:rsid w:val="007E54F8"/>
    <w:rsid w:val="007E5804"/>
    <w:rsid w:val="007E5987"/>
    <w:rsid w:val="007E5BD8"/>
    <w:rsid w:val="007E6029"/>
    <w:rsid w:val="007E65C6"/>
    <w:rsid w:val="007E74AF"/>
    <w:rsid w:val="007E75A0"/>
    <w:rsid w:val="007E7673"/>
    <w:rsid w:val="007E7BF9"/>
    <w:rsid w:val="007F02BC"/>
    <w:rsid w:val="007F126A"/>
    <w:rsid w:val="007F14D0"/>
    <w:rsid w:val="007F1D17"/>
    <w:rsid w:val="007F20D7"/>
    <w:rsid w:val="007F2E65"/>
    <w:rsid w:val="007F324B"/>
    <w:rsid w:val="007F3954"/>
    <w:rsid w:val="007F398A"/>
    <w:rsid w:val="007F3CDD"/>
    <w:rsid w:val="007F3E20"/>
    <w:rsid w:val="007F3E6E"/>
    <w:rsid w:val="007F4155"/>
    <w:rsid w:val="007F43BA"/>
    <w:rsid w:val="007F45D1"/>
    <w:rsid w:val="007F4B95"/>
    <w:rsid w:val="007F5172"/>
    <w:rsid w:val="007F5686"/>
    <w:rsid w:val="007F62F7"/>
    <w:rsid w:val="007F63EE"/>
    <w:rsid w:val="007F64BE"/>
    <w:rsid w:val="007F6DC3"/>
    <w:rsid w:val="007F72BB"/>
    <w:rsid w:val="007F7C27"/>
    <w:rsid w:val="008006B4"/>
    <w:rsid w:val="00800812"/>
    <w:rsid w:val="008015B6"/>
    <w:rsid w:val="00802F15"/>
    <w:rsid w:val="00803FD4"/>
    <w:rsid w:val="008046F3"/>
    <w:rsid w:val="008047B4"/>
    <w:rsid w:val="0080481C"/>
    <w:rsid w:val="00804C54"/>
    <w:rsid w:val="008056DD"/>
    <w:rsid w:val="00805ADB"/>
    <w:rsid w:val="008062C2"/>
    <w:rsid w:val="0080653E"/>
    <w:rsid w:val="008100E4"/>
    <w:rsid w:val="0081104C"/>
    <w:rsid w:val="00811749"/>
    <w:rsid w:val="00811D74"/>
    <w:rsid w:val="008121F2"/>
    <w:rsid w:val="00812463"/>
    <w:rsid w:val="00812638"/>
    <w:rsid w:val="00812D16"/>
    <w:rsid w:val="00813844"/>
    <w:rsid w:val="0081460F"/>
    <w:rsid w:val="00814E93"/>
    <w:rsid w:val="00816364"/>
    <w:rsid w:val="00816C51"/>
    <w:rsid w:val="0081710B"/>
    <w:rsid w:val="008202C1"/>
    <w:rsid w:val="00820ED4"/>
    <w:rsid w:val="00821865"/>
    <w:rsid w:val="00821D26"/>
    <w:rsid w:val="008225EB"/>
    <w:rsid w:val="00822E8B"/>
    <w:rsid w:val="0082327D"/>
    <w:rsid w:val="00823DB8"/>
    <w:rsid w:val="0082433D"/>
    <w:rsid w:val="00825E73"/>
    <w:rsid w:val="00826509"/>
    <w:rsid w:val="00826631"/>
    <w:rsid w:val="0082681A"/>
    <w:rsid w:val="0082729E"/>
    <w:rsid w:val="008311F4"/>
    <w:rsid w:val="00831338"/>
    <w:rsid w:val="00832766"/>
    <w:rsid w:val="00832B1D"/>
    <w:rsid w:val="0083354D"/>
    <w:rsid w:val="008336A1"/>
    <w:rsid w:val="00833FF7"/>
    <w:rsid w:val="008345B0"/>
    <w:rsid w:val="0083491E"/>
    <w:rsid w:val="00834ED3"/>
    <w:rsid w:val="008352EE"/>
    <w:rsid w:val="0083561B"/>
    <w:rsid w:val="00835B01"/>
    <w:rsid w:val="00835D36"/>
    <w:rsid w:val="00835E18"/>
    <w:rsid w:val="00835FA7"/>
    <w:rsid w:val="0083620A"/>
    <w:rsid w:val="00837D78"/>
    <w:rsid w:val="008403D2"/>
    <w:rsid w:val="008407BA"/>
    <w:rsid w:val="008407D7"/>
    <w:rsid w:val="00840D79"/>
    <w:rsid w:val="00840F4A"/>
    <w:rsid w:val="00841FDD"/>
    <w:rsid w:val="00842667"/>
    <w:rsid w:val="00842939"/>
    <w:rsid w:val="008429FF"/>
    <w:rsid w:val="00842A21"/>
    <w:rsid w:val="0084316F"/>
    <w:rsid w:val="0084556F"/>
    <w:rsid w:val="00845DAD"/>
    <w:rsid w:val="00846827"/>
    <w:rsid w:val="00846D0F"/>
    <w:rsid w:val="00847CC6"/>
    <w:rsid w:val="00850568"/>
    <w:rsid w:val="00850694"/>
    <w:rsid w:val="00851140"/>
    <w:rsid w:val="00851377"/>
    <w:rsid w:val="008522E6"/>
    <w:rsid w:val="00852DAA"/>
    <w:rsid w:val="0085437C"/>
    <w:rsid w:val="008548E2"/>
    <w:rsid w:val="0085495C"/>
    <w:rsid w:val="00854B2F"/>
    <w:rsid w:val="008552D7"/>
    <w:rsid w:val="00855481"/>
    <w:rsid w:val="008555E1"/>
    <w:rsid w:val="008556D7"/>
    <w:rsid w:val="00856354"/>
    <w:rsid w:val="00856371"/>
    <w:rsid w:val="008568E1"/>
    <w:rsid w:val="00856BE9"/>
    <w:rsid w:val="00856C92"/>
    <w:rsid w:val="00857065"/>
    <w:rsid w:val="008578F8"/>
    <w:rsid w:val="00857F7D"/>
    <w:rsid w:val="00860566"/>
    <w:rsid w:val="00860DEB"/>
    <w:rsid w:val="0086114C"/>
    <w:rsid w:val="0086129A"/>
    <w:rsid w:val="0086165C"/>
    <w:rsid w:val="00861B26"/>
    <w:rsid w:val="00862EED"/>
    <w:rsid w:val="00863629"/>
    <w:rsid w:val="00863682"/>
    <w:rsid w:val="00863B74"/>
    <w:rsid w:val="00863D64"/>
    <w:rsid w:val="008643C8"/>
    <w:rsid w:val="008643FC"/>
    <w:rsid w:val="008649B9"/>
    <w:rsid w:val="00864A31"/>
    <w:rsid w:val="00864E52"/>
    <w:rsid w:val="00864FDB"/>
    <w:rsid w:val="008655EE"/>
    <w:rsid w:val="00865C8D"/>
    <w:rsid w:val="00865D1A"/>
    <w:rsid w:val="00866583"/>
    <w:rsid w:val="008665B9"/>
    <w:rsid w:val="0086784F"/>
    <w:rsid w:val="0087035B"/>
    <w:rsid w:val="00870394"/>
    <w:rsid w:val="0087073B"/>
    <w:rsid w:val="00870880"/>
    <w:rsid w:val="00870C9D"/>
    <w:rsid w:val="008710EF"/>
    <w:rsid w:val="008711E4"/>
    <w:rsid w:val="0087124D"/>
    <w:rsid w:val="008718A1"/>
    <w:rsid w:val="00871B06"/>
    <w:rsid w:val="00872434"/>
    <w:rsid w:val="00872614"/>
    <w:rsid w:val="00872CC0"/>
    <w:rsid w:val="00873549"/>
    <w:rsid w:val="00873608"/>
    <w:rsid w:val="00873818"/>
    <w:rsid w:val="00873967"/>
    <w:rsid w:val="008739F4"/>
    <w:rsid w:val="00873D1E"/>
    <w:rsid w:val="008743BB"/>
    <w:rsid w:val="00874BA7"/>
    <w:rsid w:val="00875C56"/>
    <w:rsid w:val="00876090"/>
    <w:rsid w:val="00876411"/>
    <w:rsid w:val="008770D4"/>
    <w:rsid w:val="00877158"/>
    <w:rsid w:val="00877855"/>
    <w:rsid w:val="008800E0"/>
    <w:rsid w:val="008800E5"/>
    <w:rsid w:val="0088060E"/>
    <w:rsid w:val="0088127F"/>
    <w:rsid w:val="008815EF"/>
    <w:rsid w:val="008822FB"/>
    <w:rsid w:val="008826F4"/>
    <w:rsid w:val="00883ED5"/>
    <w:rsid w:val="008843A8"/>
    <w:rsid w:val="00884C14"/>
    <w:rsid w:val="00884EB8"/>
    <w:rsid w:val="00885273"/>
    <w:rsid w:val="0088556D"/>
    <w:rsid w:val="00885F2C"/>
    <w:rsid w:val="008860EE"/>
    <w:rsid w:val="00886386"/>
    <w:rsid w:val="00886E4E"/>
    <w:rsid w:val="0088701C"/>
    <w:rsid w:val="008874EA"/>
    <w:rsid w:val="008877CA"/>
    <w:rsid w:val="00890017"/>
    <w:rsid w:val="008902DE"/>
    <w:rsid w:val="00891048"/>
    <w:rsid w:val="00892459"/>
    <w:rsid w:val="00892628"/>
    <w:rsid w:val="0089293B"/>
    <w:rsid w:val="008929AA"/>
    <w:rsid w:val="00892AA5"/>
    <w:rsid w:val="008930A9"/>
    <w:rsid w:val="0089499B"/>
    <w:rsid w:val="00894ACA"/>
    <w:rsid w:val="00894D4F"/>
    <w:rsid w:val="00894EC5"/>
    <w:rsid w:val="00896357"/>
    <w:rsid w:val="00896658"/>
    <w:rsid w:val="008967B5"/>
    <w:rsid w:val="0089706D"/>
    <w:rsid w:val="0089794B"/>
    <w:rsid w:val="00897AAB"/>
    <w:rsid w:val="00897ED1"/>
    <w:rsid w:val="008A03AC"/>
    <w:rsid w:val="008A1008"/>
    <w:rsid w:val="008A199C"/>
    <w:rsid w:val="008A1B2A"/>
    <w:rsid w:val="008A28AF"/>
    <w:rsid w:val="008A2B31"/>
    <w:rsid w:val="008A2FC5"/>
    <w:rsid w:val="008A305C"/>
    <w:rsid w:val="008A345A"/>
    <w:rsid w:val="008A3DB9"/>
    <w:rsid w:val="008A4271"/>
    <w:rsid w:val="008A53FB"/>
    <w:rsid w:val="008A57B8"/>
    <w:rsid w:val="008A57E8"/>
    <w:rsid w:val="008A6666"/>
    <w:rsid w:val="008A67AC"/>
    <w:rsid w:val="008A6A5C"/>
    <w:rsid w:val="008A7316"/>
    <w:rsid w:val="008A7655"/>
    <w:rsid w:val="008B019B"/>
    <w:rsid w:val="008B040E"/>
    <w:rsid w:val="008B0629"/>
    <w:rsid w:val="008B0887"/>
    <w:rsid w:val="008B19A5"/>
    <w:rsid w:val="008B2947"/>
    <w:rsid w:val="008B2984"/>
    <w:rsid w:val="008B2C76"/>
    <w:rsid w:val="008B33A4"/>
    <w:rsid w:val="008B35DB"/>
    <w:rsid w:val="008B4535"/>
    <w:rsid w:val="008B4867"/>
    <w:rsid w:val="008B4A1C"/>
    <w:rsid w:val="008B4DD4"/>
    <w:rsid w:val="008B4EE6"/>
    <w:rsid w:val="008B500A"/>
    <w:rsid w:val="008B552C"/>
    <w:rsid w:val="008B598D"/>
    <w:rsid w:val="008B66D7"/>
    <w:rsid w:val="008B67CE"/>
    <w:rsid w:val="008B6A41"/>
    <w:rsid w:val="008B7E13"/>
    <w:rsid w:val="008C090B"/>
    <w:rsid w:val="008C1610"/>
    <w:rsid w:val="008C2135"/>
    <w:rsid w:val="008C2C3D"/>
    <w:rsid w:val="008C2F1E"/>
    <w:rsid w:val="008C30E5"/>
    <w:rsid w:val="008C33D1"/>
    <w:rsid w:val="008C33D9"/>
    <w:rsid w:val="008C3559"/>
    <w:rsid w:val="008C3B5B"/>
    <w:rsid w:val="008C409F"/>
    <w:rsid w:val="008C4243"/>
    <w:rsid w:val="008C4858"/>
    <w:rsid w:val="008C517F"/>
    <w:rsid w:val="008C52B8"/>
    <w:rsid w:val="008C602D"/>
    <w:rsid w:val="008C6BCC"/>
    <w:rsid w:val="008C6BD5"/>
    <w:rsid w:val="008C6C60"/>
    <w:rsid w:val="008C6E9A"/>
    <w:rsid w:val="008C77C2"/>
    <w:rsid w:val="008D098D"/>
    <w:rsid w:val="008D135A"/>
    <w:rsid w:val="008D2205"/>
    <w:rsid w:val="008D2331"/>
    <w:rsid w:val="008D2877"/>
    <w:rsid w:val="008D2C1C"/>
    <w:rsid w:val="008D2CA6"/>
    <w:rsid w:val="008D347F"/>
    <w:rsid w:val="008D35AD"/>
    <w:rsid w:val="008D36CD"/>
    <w:rsid w:val="008D4272"/>
    <w:rsid w:val="008D4380"/>
    <w:rsid w:val="008D4868"/>
    <w:rsid w:val="008D48D1"/>
    <w:rsid w:val="008D4D86"/>
    <w:rsid w:val="008D5162"/>
    <w:rsid w:val="008D572B"/>
    <w:rsid w:val="008D67A4"/>
    <w:rsid w:val="008D6BE8"/>
    <w:rsid w:val="008D75C3"/>
    <w:rsid w:val="008E0AFB"/>
    <w:rsid w:val="008E2305"/>
    <w:rsid w:val="008E27E9"/>
    <w:rsid w:val="008E29B4"/>
    <w:rsid w:val="008E2AAD"/>
    <w:rsid w:val="008E2D10"/>
    <w:rsid w:val="008E3AF3"/>
    <w:rsid w:val="008E42DE"/>
    <w:rsid w:val="008E6148"/>
    <w:rsid w:val="008E73EC"/>
    <w:rsid w:val="008E7E2E"/>
    <w:rsid w:val="008F0DB9"/>
    <w:rsid w:val="008F1A9E"/>
    <w:rsid w:val="008F2C49"/>
    <w:rsid w:val="008F2D32"/>
    <w:rsid w:val="008F36F0"/>
    <w:rsid w:val="008F4239"/>
    <w:rsid w:val="008F4B24"/>
    <w:rsid w:val="008F5D28"/>
    <w:rsid w:val="008F60AD"/>
    <w:rsid w:val="008F6675"/>
    <w:rsid w:val="008F66BC"/>
    <w:rsid w:val="008F68E3"/>
    <w:rsid w:val="008F76DD"/>
    <w:rsid w:val="008F7A04"/>
    <w:rsid w:val="008F7CFF"/>
    <w:rsid w:val="008F7ED1"/>
    <w:rsid w:val="00900810"/>
    <w:rsid w:val="00900E61"/>
    <w:rsid w:val="0090192A"/>
    <w:rsid w:val="00901C8D"/>
    <w:rsid w:val="00901CE6"/>
    <w:rsid w:val="0090259B"/>
    <w:rsid w:val="009026BC"/>
    <w:rsid w:val="009031A1"/>
    <w:rsid w:val="00904A4D"/>
    <w:rsid w:val="00905643"/>
    <w:rsid w:val="00905EE9"/>
    <w:rsid w:val="009063EB"/>
    <w:rsid w:val="009065F4"/>
    <w:rsid w:val="00906C02"/>
    <w:rsid w:val="009075A7"/>
    <w:rsid w:val="00907DFB"/>
    <w:rsid w:val="00910037"/>
    <w:rsid w:val="009105E3"/>
    <w:rsid w:val="00910624"/>
    <w:rsid w:val="00910EC2"/>
    <w:rsid w:val="00910FBA"/>
    <w:rsid w:val="009110E1"/>
    <w:rsid w:val="009113D6"/>
    <w:rsid w:val="009115AC"/>
    <w:rsid w:val="00911D39"/>
    <w:rsid w:val="00911E70"/>
    <w:rsid w:val="00912B9F"/>
    <w:rsid w:val="00914059"/>
    <w:rsid w:val="00914067"/>
    <w:rsid w:val="00914444"/>
    <w:rsid w:val="0091529E"/>
    <w:rsid w:val="00915C14"/>
    <w:rsid w:val="00915C9A"/>
    <w:rsid w:val="00915DE6"/>
    <w:rsid w:val="00916919"/>
    <w:rsid w:val="00917C0F"/>
    <w:rsid w:val="00917D30"/>
    <w:rsid w:val="00920192"/>
    <w:rsid w:val="009203B6"/>
    <w:rsid w:val="0092040E"/>
    <w:rsid w:val="00920C6C"/>
    <w:rsid w:val="00920EB4"/>
    <w:rsid w:val="0092104B"/>
    <w:rsid w:val="00921897"/>
    <w:rsid w:val="00921AB9"/>
    <w:rsid w:val="00921AE1"/>
    <w:rsid w:val="00921C6D"/>
    <w:rsid w:val="00922228"/>
    <w:rsid w:val="009227D9"/>
    <w:rsid w:val="009230B9"/>
    <w:rsid w:val="0092337B"/>
    <w:rsid w:val="00923C44"/>
    <w:rsid w:val="00923C93"/>
    <w:rsid w:val="00923CC7"/>
    <w:rsid w:val="00924490"/>
    <w:rsid w:val="0092570A"/>
    <w:rsid w:val="009258E0"/>
    <w:rsid w:val="00925FB8"/>
    <w:rsid w:val="0092740D"/>
    <w:rsid w:val="00927791"/>
    <w:rsid w:val="009278B9"/>
    <w:rsid w:val="009301B3"/>
    <w:rsid w:val="009305BE"/>
    <w:rsid w:val="00930607"/>
    <w:rsid w:val="00930D0A"/>
    <w:rsid w:val="009313B7"/>
    <w:rsid w:val="009316A0"/>
    <w:rsid w:val="00931CAA"/>
    <w:rsid w:val="00932113"/>
    <w:rsid w:val="009329BA"/>
    <w:rsid w:val="0093304D"/>
    <w:rsid w:val="0093346D"/>
    <w:rsid w:val="009343ED"/>
    <w:rsid w:val="009345D1"/>
    <w:rsid w:val="00934E72"/>
    <w:rsid w:val="00934E99"/>
    <w:rsid w:val="00934EE6"/>
    <w:rsid w:val="00936939"/>
    <w:rsid w:val="0093702E"/>
    <w:rsid w:val="00937A10"/>
    <w:rsid w:val="0094053B"/>
    <w:rsid w:val="009416D9"/>
    <w:rsid w:val="00942040"/>
    <w:rsid w:val="0094216A"/>
    <w:rsid w:val="0094298F"/>
    <w:rsid w:val="00942C9F"/>
    <w:rsid w:val="009430CC"/>
    <w:rsid w:val="00943BDB"/>
    <w:rsid w:val="00943F98"/>
    <w:rsid w:val="0094540B"/>
    <w:rsid w:val="00945631"/>
    <w:rsid w:val="00945F25"/>
    <w:rsid w:val="00947549"/>
    <w:rsid w:val="00947CF3"/>
    <w:rsid w:val="00950C3F"/>
    <w:rsid w:val="00950F71"/>
    <w:rsid w:val="009513A4"/>
    <w:rsid w:val="009522FF"/>
    <w:rsid w:val="009525E0"/>
    <w:rsid w:val="009532E3"/>
    <w:rsid w:val="00953301"/>
    <w:rsid w:val="009542EA"/>
    <w:rsid w:val="00954408"/>
    <w:rsid w:val="00954762"/>
    <w:rsid w:val="00955A0D"/>
    <w:rsid w:val="00956E32"/>
    <w:rsid w:val="00956EF1"/>
    <w:rsid w:val="0095793C"/>
    <w:rsid w:val="00957DC3"/>
    <w:rsid w:val="00960EA5"/>
    <w:rsid w:val="0096111E"/>
    <w:rsid w:val="00961125"/>
    <w:rsid w:val="00961320"/>
    <w:rsid w:val="00961F1E"/>
    <w:rsid w:val="009623D8"/>
    <w:rsid w:val="00963362"/>
    <w:rsid w:val="00963BD1"/>
    <w:rsid w:val="009664E8"/>
    <w:rsid w:val="009665B6"/>
    <w:rsid w:val="00966B1F"/>
    <w:rsid w:val="00966BFF"/>
    <w:rsid w:val="00967121"/>
    <w:rsid w:val="00967F03"/>
    <w:rsid w:val="0097018B"/>
    <w:rsid w:val="0097077B"/>
    <w:rsid w:val="00970A7E"/>
    <w:rsid w:val="0097116E"/>
    <w:rsid w:val="00971BA6"/>
    <w:rsid w:val="009724AC"/>
    <w:rsid w:val="009728E0"/>
    <w:rsid w:val="00973C82"/>
    <w:rsid w:val="00974518"/>
    <w:rsid w:val="009752E1"/>
    <w:rsid w:val="009759AD"/>
    <w:rsid w:val="00975CBC"/>
    <w:rsid w:val="0097682F"/>
    <w:rsid w:val="0097702D"/>
    <w:rsid w:val="00977352"/>
    <w:rsid w:val="00977E14"/>
    <w:rsid w:val="00980346"/>
    <w:rsid w:val="00980474"/>
    <w:rsid w:val="009807AE"/>
    <w:rsid w:val="00980AEC"/>
    <w:rsid w:val="00980EC8"/>
    <w:rsid w:val="00980FE0"/>
    <w:rsid w:val="009825A0"/>
    <w:rsid w:val="00982CCC"/>
    <w:rsid w:val="009840F6"/>
    <w:rsid w:val="00984C8D"/>
    <w:rsid w:val="00985F8B"/>
    <w:rsid w:val="00986E41"/>
    <w:rsid w:val="00987029"/>
    <w:rsid w:val="00987752"/>
    <w:rsid w:val="00990A43"/>
    <w:rsid w:val="00990B70"/>
    <w:rsid w:val="00990C3B"/>
    <w:rsid w:val="00991C7F"/>
    <w:rsid w:val="00991CBD"/>
    <w:rsid w:val="009921E6"/>
    <w:rsid w:val="009927AB"/>
    <w:rsid w:val="009928B7"/>
    <w:rsid w:val="0099321A"/>
    <w:rsid w:val="009935DC"/>
    <w:rsid w:val="009947E8"/>
    <w:rsid w:val="00995430"/>
    <w:rsid w:val="00995E69"/>
    <w:rsid w:val="009960B7"/>
    <w:rsid w:val="00996BBE"/>
    <w:rsid w:val="00996F08"/>
    <w:rsid w:val="009972FE"/>
    <w:rsid w:val="009A0A27"/>
    <w:rsid w:val="009A1D61"/>
    <w:rsid w:val="009A294F"/>
    <w:rsid w:val="009A43D2"/>
    <w:rsid w:val="009A4EAA"/>
    <w:rsid w:val="009A579F"/>
    <w:rsid w:val="009A599F"/>
    <w:rsid w:val="009A5BFB"/>
    <w:rsid w:val="009A7E45"/>
    <w:rsid w:val="009B0688"/>
    <w:rsid w:val="009B150D"/>
    <w:rsid w:val="009B23D3"/>
    <w:rsid w:val="009B35F3"/>
    <w:rsid w:val="009B536C"/>
    <w:rsid w:val="009B5A66"/>
    <w:rsid w:val="009B5C19"/>
    <w:rsid w:val="009B62DF"/>
    <w:rsid w:val="009B6496"/>
    <w:rsid w:val="009B6EFC"/>
    <w:rsid w:val="009B7FA6"/>
    <w:rsid w:val="009C01DA"/>
    <w:rsid w:val="009C0783"/>
    <w:rsid w:val="009C09F7"/>
    <w:rsid w:val="009C1528"/>
    <w:rsid w:val="009C20CC"/>
    <w:rsid w:val="009C20E2"/>
    <w:rsid w:val="009C21DC"/>
    <w:rsid w:val="009C2422"/>
    <w:rsid w:val="009C2BDF"/>
    <w:rsid w:val="009C3558"/>
    <w:rsid w:val="009C36FF"/>
    <w:rsid w:val="009C4327"/>
    <w:rsid w:val="009C562E"/>
    <w:rsid w:val="009C5E44"/>
    <w:rsid w:val="009C6381"/>
    <w:rsid w:val="009C640D"/>
    <w:rsid w:val="009C6A05"/>
    <w:rsid w:val="009C7531"/>
    <w:rsid w:val="009D0050"/>
    <w:rsid w:val="009D020B"/>
    <w:rsid w:val="009D0E11"/>
    <w:rsid w:val="009D220C"/>
    <w:rsid w:val="009D221F"/>
    <w:rsid w:val="009D2B33"/>
    <w:rsid w:val="009D34C3"/>
    <w:rsid w:val="009D39ED"/>
    <w:rsid w:val="009D46BC"/>
    <w:rsid w:val="009D4A2D"/>
    <w:rsid w:val="009D507F"/>
    <w:rsid w:val="009D5ED6"/>
    <w:rsid w:val="009D5F70"/>
    <w:rsid w:val="009D6568"/>
    <w:rsid w:val="009D69B7"/>
    <w:rsid w:val="009D6C67"/>
    <w:rsid w:val="009D7DF2"/>
    <w:rsid w:val="009D7E56"/>
    <w:rsid w:val="009E015C"/>
    <w:rsid w:val="009E09F0"/>
    <w:rsid w:val="009E19E8"/>
    <w:rsid w:val="009E1D45"/>
    <w:rsid w:val="009E1F69"/>
    <w:rsid w:val="009E22BE"/>
    <w:rsid w:val="009E2560"/>
    <w:rsid w:val="009E377C"/>
    <w:rsid w:val="009E3AEC"/>
    <w:rsid w:val="009E411C"/>
    <w:rsid w:val="009E41B2"/>
    <w:rsid w:val="009E458A"/>
    <w:rsid w:val="009E5316"/>
    <w:rsid w:val="009E56B4"/>
    <w:rsid w:val="009E5D7C"/>
    <w:rsid w:val="009E5DFC"/>
    <w:rsid w:val="009E6F03"/>
    <w:rsid w:val="009F0050"/>
    <w:rsid w:val="009F0FCA"/>
    <w:rsid w:val="009F1432"/>
    <w:rsid w:val="009F1789"/>
    <w:rsid w:val="009F1B40"/>
    <w:rsid w:val="009F1BF5"/>
    <w:rsid w:val="009F1BFB"/>
    <w:rsid w:val="009F2051"/>
    <w:rsid w:val="009F2E3B"/>
    <w:rsid w:val="009F36D2"/>
    <w:rsid w:val="009F39E9"/>
    <w:rsid w:val="009F3B6B"/>
    <w:rsid w:val="009F4504"/>
    <w:rsid w:val="009F456C"/>
    <w:rsid w:val="009F4851"/>
    <w:rsid w:val="009F4C2E"/>
    <w:rsid w:val="009F502C"/>
    <w:rsid w:val="009F57BE"/>
    <w:rsid w:val="009F5F4F"/>
    <w:rsid w:val="009F603B"/>
    <w:rsid w:val="009F6987"/>
    <w:rsid w:val="009F720F"/>
    <w:rsid w:val="00A0056B"/>
    <w:rsid w:val="00A010E7"/>
    <w:rsid w:val="00A01437"/>
    <w:rsid w:val="00A01770"/>
    <w:rsid w:val="00A01A17"/>
    <w:rsid w:val="00A01A60"/>
    <w:rsid w:val="00A01E87"/>
    <w:rsid w:val="00A02B70"/>
    <w:rsid w:val="00A03616"/>
    <w:rsid w:val="00A03B9B"/>
    <w:rsid w:val="00A03D43"/>
    <w:rsid w:val="00A044C1"/>
    <w:rsid w:val="00A06C67"/>
    <w:rsid w:val="00A06E6E"/>
    <w:rsid w:val="00A076F9"/>
    <w:rsid w:val="00A07997"/>
    <w:rsid w:val="00A07F87"/>
    <w:rsid w:val="00A10321"/>
    <w:rsid w:val="00A120B2"/>
    <w:rsid w:val="00A129EA"/>
    <w:rsid w:val="00A12D06"/>
    <w:rsid w:val="00A13659"/>
    <w:rsid w:val="00A145B9"/>
    <w:rsid w:val="00A147FE"/>
    <w:rsid w:val="00A14BEF"/>
    <w:rsid w:val="00A152EC"/>
    <w:rsid w:val="00A1637F"/>
    <w:rsid w:val="00A16AAE"/>
    <w:rsid w:val="00A20312"/>
    <w:rsid w:val="00A206ED"/>
    <w:rsid w:val="00A20806"/>
    <w:rsid w:val="00A20C78"/>
    <w:rsid w:val="00A20C7F"/>
    <w:rsid w:val="00A20CF5"/>
    <w:rsid w:val="00A2104E"/>
    <w:rsid w:val="00A2124E"/>
    <w:rsid w:val="00A2165C"/>
    <w:rsid w:val="00A21D41"/>
    <w:rsid w:val="00A21F97"/>
    <w:rsid w:val="00A228A9"/>
    <w:rsid w:val="00A22DBA"/>
    <w:rsid w:val="00A2329D"/>
    <w:rsid w:val="00A234E6"/>
    <w:rsid w:val="00A2387F"/>
    <w:rsid w:val="00A23ADC"/>
    <w:rsid w:val="00A243B4"/>
    <w:rsid w:val="00A2490E"/>
    <w:rsid w:val="00A2535F"/>
    <w:rsid w:val="00A25442"/>
    <w:rsid w:val="00A254F9"/>
    <w:rsid w:val="00A25539"/>
    <w:rsid w:val="00A2576C"/>
    <w:rsid w:val="00A25BFF"/>
    <w:rsid w:val="00A26648"/>
    <w:rsid w:val="00A26AB5"/>
    <w:rsid w:val="00A26F79"/>
    <w:rsid w:val="00A27522"/>
    <w:rsid w:val="00A302CB"/>
    <w:rsid w:val="00A30B63"/>
    <w:rsid w:val="00A3136F"/>
    <w:rsid w:val="00A31BA8"/>
    <w:rsid w:val="00A33F4C"/>
    <w:rsid w:val="00A34713"/>
    <w:rsid w:val="00A34D0C"/>
    <w:rsid w:val="00A34D76"/>
    <w:rsid w:val="00A34DE8"/>
    <w:rsid w:val="00A34F52"/>
    <w:rsid w:val="00A35125"/>
    <w:rsid w:val="00A35D17"/>
    <w:rsid w:val="00A35F22"/>
    <w:rsid w:val="00A365D0"/>
    <w:rsid w:val="00A4008E"/>
    <w:rsid w:val="00A402B8"/>
    <w:rsid w:val="00A4043E"/>
    <w:rsid w:val="00A41B75"/>
    <w:rsid w:val="00A42A5C"/>
    <w:rsid w:val="00A437D9"/>
    <w:rsid w:val="00A43B77"/>
    <w:rsid w:val="00A43C16"/>
    <w:rsid w:val="00A440D3"/>
    <w:rsid w:val="00A4437E"/>
    <w:rsid w:val="00A443A6"/>
    <w:rsid w:val="00A449D6"/>
    <w:rsid w:val="00A449EE"/>
    <w:rsid w:val="00A44E2A"/>
    <w:rsid w:val="00A456D0"/>
    <w:rsid w:val="00A45807"/>
    <w:rsid w:val="00A45A1A"/>
    <w:rsid w:val="00A45BCE"/>
    <w:rsid w:val="00A45E61"/>
    <w:rsid w:val="00A46037"/>
    <w:rsid w:val="00A46480"/>
    <w:rsid w:val="00A47B6C"/>
    <w:rsid w:val="00A47F32"/>
    <w:rsid w:val="00A503FF"/>
    <w:rsid w:val="00A50B33"/>
    <w:rsid w:val="00A50BA7"/>
    <w:rsid w:val="00A5315A"/>
    <w:rsid w:val="00A53220"/>
    <w:rsid w:val="00A538E6"/>
    <w:rsid w:val="00A54514"/>
    <w:rsid w:val="00A55D3F"/>
    <w:rsid w:val="00A56102"/>
    <w:rsid w:val="00A566DF"/>
    <w:rsid w:val="00A56800"/>
    <w:rsid w:val="00A56B10"/>
    <w:rsid w:val="00A56D7E"/>
    <w:rsid w:val="00A57404"/>
    <w:rsid w:val="00A5750F"/>
    <w:rsid w:val="00A575BD"/>
    <w:rsid w:val="00A60B1A"/>
    <w:rsid w:val="00A60D82"/>
    <w:rsid w:val="00A60EEC"/>
    <w:rsid w:val="00A61C34"/>
    <w:rsid w:val="00A621D7"/>
    <w:rsid w:val="00A62E21"/>
    <w:rsid w:val="00A630BA"/>
    <w:rsid w:val="00A630E6"/>
    <w:rsid w:val="00A63B83"/>
    <w:rsid w:val="00A643C6"/>
    <w:rsid w:val="00A65BD9"/>
    <w:rsid w:val="00A66718"/>
    <w:rsid w:val="00A671EF"/>
    <w:rsid w:val="00A67E16"/>
    <w:rsid w:val="00A7018B"/>
    <w:rsid w:val="00A70749"/>
    <w:rsid w:val="00A7085B"/>
    <w:rsid w:val="00A70B31"/>
    <w:rsid w:val="00A70DB2"/>
    <w:rsid w:val="00A714A5"/>
    <w:rsid w:val="00A71683"/>
    <w:rsid w:val="00A718C3"/>
    <w:rsid w:val="00A7208E"/>
    <w:rsid w:val="00A72581"/>
    <w:rsid w:val="00A728F2"/>
    <w:rsid w:val="00A72A24"/>
    <w:rsid w:val="00A73916"/>
    <w:rsid w:val="00A73A74"/>
    <w:rsid w:val="00A73F60"/>
    <w:rsid w:val="00A752BD"/>
    <w:rsid w:val="00A75480"/>
    <w:rsid w:val="00A754D2"/>
    <w:rsid w:val="00A759FE"/>
    <w:rsid w:val="00A75C42"/>
    <w:rsid w:val="00A75CF1"/>
    <w:rsid w:val="00A75FE1"/>
    <w:rsid w:val="00A760B7"/>
    <w:rsid w:val="00A76AA0"/>
    <w:rsid w:val="00A76D67"/>
    <w:rsid w:val="00A77562"/>
    <w:rsid w:val="00A775B1"/>
    <w:rsid w:val="00A776B8"/>
    <w:rsid w:val="00A80288"/>
    <w:rsid w:val="00A8062A"/>
    <w:rsid w:val="00A807DF"/>
    <w:rsid w:val="00A816BB"/>
    <w:rsid w:val="00A81EB6"/>
    <w:rsid w:val="00A828DC"/>
    <w:rsid w:val="00A82DE9"/>
    <w:rsid w:val="00A83325"/>
    <w:rsid w:val="00A837FE"/>
    <w:rsid w:val="00A83EA6"/>
    <w:rsid w:val="00A84323"/>
    <w:rsid w:val="00A85357"/>
    <w:rsid w:val="00A854C0"/>
    <w:rsid w:val="00A856B8"/>
    <w:rsid w:val="00A86294"/>
    <w:rsid w:val="00A86966"/>
    <w:rsid w:val="00A86A50"/>
    <w:rsid w:val="00A86A99"/>
    <w:rsid w:val="00A86B14"/>
    <w:rsid w:val="00A86D67"/>
    <w:rsid w:val="00A871E5"/>
    <w:rsid w:val="00A877D9"/>
    <w:rsid w:val="00A90047"/>
    <w:rsid w:val="00A900F3"/>
    <w:rsid w:val="00A902DD"/>
    <w:rsid w:val="00A90406"/>
    <w:rsid w:val="00A9052F"/>
    <w:rsid w:val="00A91617"/>
    <w:rsid w:val="00A92245"/>
    <w:rsid w:val="00A922EE"/>
    <w:rsid w:val="00A9258C"/>
    <w:rsid w:val="00A9298C"/>
    <w:rsid w:val="00A92B98"/>
    <w:rsid w:val="00A93C1C"/>
    <w:rsid w:val="00A93EAA"/>
    <w:rsid w:val="00A9428D"/>
    <w:rsid w:val="00A9559D"/>
    <w:rsid w:val="00A95C2B"/>
    <w:rsid w:val="00A962C7"/>
    <w:rsid w:val="00A96CB9"/>
    <w:rsid w:val="00A96FA8"/>
    <w:rsid w:val="00A976B6"/>
    <w:rsid w:val="00A9770A"/>
    <w:rsid w:val="00AA0A43"/>
    <w:rsid w:val="00AA0D15"/>
    <w:rsid w:val="00AA0D49"/>
    <w:rsid w:val="00AA0DD3"/>
    <w:rsid w:val="00AA112B"/>
    <w:rsid w:val="00AA12DC"/>
    <w:rsid w:val="00AA16B2"/>
    <w:rsid w:val="00AA1C07"/>
    <w:rsid w:val="00AA3688"/>
    <w:rsid w:val="00AA4006"/>
    <w:rsid w:val="00AA41B0"/>
    <w:rsid w:val="00AA4B71"/>
    <w:rsid w:val="00AA4D06"/>
    <w:rsid w:val="00AA5887"/>
    <w:rsid w:val="00AA6807"/>
    <w:rsid w:val="00AA71C0"/>
    <w:rsid w:val="00AA76CB"/>
    <w:rsid w:val="00AA7A79"/>
    <w:rsid w:val="00AB09EC"/>
    <w:rsid w:val="00AB1351"/>
    <w:rsid w:val="00AB16C6"/>
    <w:rsid w:val="00AB19F8"/>
    <w:rsid w:val="00AB1CDC"/>
    <w:rsid w:val="00AB1E52"/>
    <w:rsid w:val="00AB2064"/>
    <w:rsid w:val="00AB231A"/>
    <w:rsid w:val="00AB2A61"/>
    <w:rsid w:val="00AB3029"/>
    <w:rsid w:val="00AB3118"/>
    <w:rsid w:val="00AB3A12"/>
    <w:rsid w:val="00AB4C6F"/>
    <w:rsid w:val="00AB5A8D"/>
    <w:rsid w:val="00AB64B7"/>
    <w:rsid w:val="00AB6642"/>
    <w:rsid w:val="00AB69F9"/>
    <w:rsid w:val="00AB7D4B"/>
    <w:rsid w:val="00AC0373"/>
    <w:rsid w:val="00AC086C"/>
    <w:rsid w:val="00AC0BB4"/>
    <w:rsid w:val="00AC0FCD"/>
    <w:rsid w:val="00AC2294"/>
    <w:rsid w:val="00AC26A9"/>
    <w:rsid w:val="00AC2AE7"/>
    <w:rsid w:val="00AC2E24"/>
    <w:rsid w:val="00AC2EFE"/>
    <w:rsid w:val="00AC34DF"/>
    <w:rsid w:val="00AC3930"/>
    <w:rsid w:val="00AC3AB1"/>
    <w:rsid w:val="00AC3D8F"/>
    <w:rsid w:val="00AC59B9"/>
    <w:rsid w:val="00AC5B90"/>
    <w:rsid w:val="00AC5E95"/>
    <w:rsid w:val="00AC680F"/>
    <w:rsid w:val="00AC68C6"/>
    <w:rsid w:val="00AC7612"/>
    <w:rsid w:val="00AC79C1"/>
    <w:rsid w:val="00AC7CA4"/>
    <w:rsid w:val="00AD0B8D"/>
    <w:rsid w:val="00AD0E31"/>
    <w:rsid w:val="00AD2A98"/>
    <w:rsid w:val="00AD382A"/>
    <w:rsid w:val="00AD3F6F"/>
    <w:rsid w:val="00AD493B"/>
    <w:rsid w:val="00AD4962"/>
    <w:rsid w:val="00AD4A64"/>
    <w:rsid w:val="00AD4BA6"/>
    <w:rsid w:val="00AD4D4E"/>
    <w:rsid w:val="00AD55D7"/>
    <w:rsid w:val="00AD564C"/>
    <w:rsid w:val="00AD598F"/>
    <w:rsid w:val="00AD5B4D"/>
    <w:rsid w:val="00AD5BBD"/>
    <w:rsid w:val="00AD61E5"/>
    <w:rsid w:val="00AD676B"/>
    <w:rsid w:val="00AD6D09"/>
    <w:rsid w:val="00AD6D39"/>
    <w:rsid w:val="00AD6E04"/>
    <w:rsid w:val="00AD729A"/>
    <w:rsid w:val="00AD73BE"/>
    <w:rsid w:val="00AD751E"/>
    <w:rsid w:val="00AE02B1"/>
    <w:rsid w:val="00AE07DA"/>
    <w:rsid w:val="00AE0873"/>
    <w:rsid w:val="00AE098E"/>
    <w:rsid w:val="00AE0BBA"/>
    <w:rsid w:val="00AE0EF5"/>
    <w:rsid w:val="00AE12B9"/>
    <w:rsid w:val="00AE21BA"/>
    <w:rsid w:val="00AE2291"/>
    <w:rsid w:val="00AE258E"/>
    <w:rsid w:val="00AE25C8"/>
    <w:rsid w:val="00AE2608"/>
    <w:rsid w:val="00AE3519"/>
    <w:rsid w:val="00AE3ADD"/>
    <w:rsid w:val="00AE4003"/>
    <w:rsid w:val="00AE4113"/>
    <w:rsid w:val="00AE4380"/>
    <w:rsid w:val="00AE4395"/>
    <w:rsid w:val="00AE4900"/>
    <w:rsid w:val="00AE4FAC"/>
    <w:rsid w:val="00AE5525"/>
    <w:rsid w:val="00AE626C"/>
    <w:rsid w:val="00AE6381"/>
    <w:rsid w:val="00AE656F"/>
    <w:rsid w:val="00AE664D"/>
    <w:rsid w:val="00AE6B10"/>
    <w:rsid w:val="00AE713F"/>
    <w:rsid w:val="00AE7D78"/>
    <w:rsid w:val="00AF08BD"/>
    <w:rsid w:val="00AF3572"/>
    <w:rsid w:val="00AF41F6"/>
    <w:rsid w:val="00AF438E"/>
    <w:rsid w:val="00AF45CA"/>
    <w:rsid w:val="00AF5026"/>
    <w:rsid w:val="00AF56AC"/>
    <w:rsid w:val="00AF5CEE"/>
    <w:rsid w:val="00AF5FC3"/>
    <w:rsid w:val="00AF613D"/>
    <w:rsid w:val="00AF615F"/>
    <w:rsid w:val="00AF7506"/>
    <w:rsid w:val="00AF767B"/>
    <w:rsid w:val="00B007DD"/>
    <w:rsid w:val="00B0098A"/>
    <w:rsid w:val="00B01016"/>
    <w:rsid w:val="00B0145C"/>
    <w:rsid w:val="00B0146E"/>
    <w:rsid w:val="00B01F9D"/>
    <w:rsid w:val="00B02160"/>
    <w:rsid w:val="00B026E4"/>
    <w:rsid w:val="00B027CB"/>
    <w:rsid w:val="00B0352B"/>
    <w:rsid w:val="00B03E2C"/>
    <w:rsid w:val="00B0411F"/>
    <w:rsid w:val="00B04216"/>
    <w:rsid w:val="00B046DD"/>
    <w:rsid w:val="00B05A98"/>
    <w:rsid w:val="00B06005"/>
    <w:rsid w:val="00B06468"/>
    <w:rsid w:val="00B06781"/>
    <w:rsid w:val="00B06AAB"/>
    <w:rsid w:val="00B06EE3"/>
    <w:rsid w:val="00B073E6"/>
    <w:rsid w:val="00B074F8"/>
    <w:rsid w:val="00B10095"/>
    <w:rsid w:val="00B10823"/>
    <w:rsid w:val="00B11A3D"/>
    <w:rsid w:val="00B11BBF"/>
    <w:rsid w:val="00B121B0"/>
    <w:rsid w:val="00B12ED2"/>
    <w:rsid w:val="00B13ABF"/>
    <w:rsid w:val="00B13B87"/>
    <w:rsid w:val="00B141E3"/>
    <w:rsid w:val="00B14A9D"/>
    <w:rsid w:val="00B1501F"/>
    <w:rsid w:val="00B156B6"/>
    <w:rsid w:val="00B164AE"/>
    <w:rsid w:val="00B17FAB"/>
    <w:rsid w:val="00B2076D"/>
    <w:rsid w:val="00B2114A"/>
    <w:rsid w:val="00B214E0"/>
    <w:rsid w:val="00B21BE7"/>
    <w:rsid w:val="00B21C69"/>
    <w:rsid w:val="00B22C5F"/>
    <w:rsid w:val="00B23687"/>
    <w:rsid w:val="00B250B5"/>
    <w:rsid w:val="00B25710"/>
    <w:rsid w:val="00B257C4"/>
    <w:rsid w:val="00B25925"/>
    <w:rsid w:val="00B26769"/>
    <w:rsid w:val="00B26C3B"/>
    <w:rsid w:val="00B2773B"/>
    <w:rsid w:val="00B27B03"/>
    <w:rsid w:val="00B27B59"/>
    <w:rsid w:val="00B27CFC"/>
    <w:rsid w:val="00B30852"/>
    <w:rsid w:val="00B30A6F"/>
    <w:rsid w:val="00B31B62"/>
    <w:rsid w:val="00B31E70"/>
    <w:rsid w:val="00B3208E"/>
    <w:rsid w:val="00B33711"/>
    <w:rsid w:val="00B338C9"/>
    <w:rsid w:val="00B33CA9"/>
    <w:rsid w:val="00B34217"/>
    <w:rsid w:val="00B3472C"/>
    <w:rsid w:val="00B34889"/>
    <w:rsid w:val="00B34FFB"/>
    <w:rsid w:val="00B35263"/>
    <w:rsid w:val="00B35845"/>
    <w:rsid w:val="00B3687E"/>
    <w:rsid w:val="00B37550"/>
    <w:rsid w:val="00B375BB"/>
    <w:rsid w:val="00B3779E"/>
    <w:rsid w:val="00B402C6"/>
    <w:rsid w:val="00B4094A"/>
    <w:rsid w:val="00B40E24"/>
    <w:rsid w:val="00B4181B"/>
    <w:rsid w:val="00B41DC1"/>
    <w:rsid w:val="00B42382"/>
    <w:rsid w:val="00B4270A"/>
    <w:rsid w:val="00B429D7"/>
    <w:rsid w:val="00B42F69"/>
    <w:rsid w:val="00B4316F"/>
    <w:rsid w:val="00B43654"/>
    <w:rsid w:val="00B43A33"/>
    <w:rsid w:val="00B4523F"/>
    <w:rsid w:val="00B45403"/>
    <w:rsid w:val="00B46EC7"/>
    <w:rsid w:val="00B50736"/>
    <w:rsid w:val="00B50A91"/>
    <w:rsid w:val="00B50EAF"/>
    <w:rsid w:val="00B5160B"/>
    <w:rsid w:val="00B51761"/>
    <w:rsid w:val="00B51871"/>
    <w:rsid w:val="00B52022"/>
    <w:rsid w:val="00B52187"/>
    <w:rsid w:val="00B52B02"/>
    <w:rsid w:val="00B54691"/>
    <w:rsid w:val="00B54990"/>
    <w:rsid w:val="00B54E3A"/>
    <w:rsid w:val="00B554A3"/>
    <w:rsid w:val="00B563C7"/>
    <w:rsid w:val="00B575C7"/>
    <w:rsid w:val="00B5763C"/>
    <w:rsid w:val="00B576E3"/>
    <w:rsid w:val="00B607E4"/>
    <w:rsid w:val="00B60B97"/>
    <w:rsid w:val="00B60CCD"/>
    <w:rsid w:val="00B61819"/>
    <w:rsid w:val="00B61D0A"/>
    <w:rsid w:val="00B6266E"/>
    <w:rsid w:val="00B62854"/>
    <w:rsid w:val="00B62EF1"/>
    <w:rsid w:val="00B632F4"/>
    <w:rsid w:val="00B640CC"/>
    <w:rsid w:val="00B645B6"/>
    <w:rsid w:val="00B6471A"/>
    <w:rsid w:val="00B64B2F"/>
    <w:rsid w:val="00B64F49"/>
    <w:rsid w:val="00B65264"/>
    <w:rsid w:val="00B652E2"/>
    <w:rsid w:val="00B653E6"/>
    <w:rsid w:val="00B65432"/>
    <w:rsid w:val="00B667BF"/>
    <w:rsid w:val="00B674D6"/>
    <w:rsid w:val="00B6797D"/>
    <w:rsid w:val="00B706EE"/>
    <w:rsid w:val="00B71036"/>
    <w:rsid w:val="00B716C2"/>
    <w:rsid w:val="00B7245B"/>
    <w:rsid w:val="00B729F2"/>
    <w:rsid w:val="00B7305B"/>
    <w:rsid w:val="00B735B8"/>
    <w:rsid w:val="00B73AB4"/>
    <w:rsid w:val="00B73F56"/>
    <w:rsid w:val="00B74477"/>
    <w:rsid w:val="00B74743"/>
    <w:rsid w:val="00B74858"/>
    <w:rsid w:val="00B752B0"/>
    <w:rsid w:val="00B752EB"/>
    <w:rsid w:val="00B75431"/>
    <w:rsid w:val="00B75C61"/>
    <w:rsid w:val="00B75E46"/>
    <w:rsid w:val="00B75F6B"/>
    <w:rsid w:val="00B7603B"/>
    <w:rsid w:val="00B766EF"/>
    <w:rsid w:val="00B77BE4"/>
    <w:rsid w:val="00B81244"/>
    <w:rsid w:val="00B812BE"/>
    <w:rsid w:val="00B813D5"/>
    <w:rsid w:val="00B8258D"/>
    <w:rsid w:val="00B825B4"/>
    <w:rsid w:val="00B82723"/>
    <w:rsid w:val="00B8398C"/>
    <w:rsid w:val="00B83D29"/>
    <w:rsid w:val="00B847F2"/>
    <w:rsid w:val="00B84E7E"/>
    <w:rsid w:val="00B860D5"/>
    <w:rsid w:val="00B86608"/>
    <w:rsid w:val="00B87847"/>
    <w:rsid w:val="00B87992"/>
    <w:rsid w:val="00B87DCF"/>
    <w:rsid w:val="00B90477"/>
    <w:rsid w:val="00B91BE4"/>
    <w:rsid w:val="00B91FEB"/>
    <w:rsid w:val="00B92883"/>
    <w:rsid w:val="00B928E7"/>
    <w:rsid w:val="00B92AA5"/>
    <w:rsid w:val="00B93904"/>
    <w:rsid w:val="00B93ACE"/>
    <w:rsid w:val="00B94223"/>
    <w:rsid w:val="00B948FF"/>
    <w:rsid w:val="00B95532"/>
    <w:rsid w:val="00B955CF"/>
    <w:rsid w:val="00B955FE"/>
    <w:rsid w:val="00B95955"/>
    <w:rsid w:val="00B96744"/>
    <w:rsid w:val="00B97427"/>
    <w:rsid w:val="00BA0B9F"/>
    <w:rsid w:val="00BA0DB7"/>
    <w:rsid w:val="00BA2C0C"/>
    <w:rsid w:val="00BA3287"/>
    <w:rsid w:val="00BA32BF"/>
    <w:rsid w:val="00BA332B"/>
    <w:rsid w:val="00BA4409"/>
    <w:rsid w:val="00BA456D"/>
    <w:rsid w:val="00BA4B27"/>
    <w:rsid w:val="00BA571C"/>
    <w:rsid w:val="00BA5C02"/>
    <w:rsid w:val="00BA5D12"/>
    <w:rsid w:val="00BA60B0"/>
    <w:rsid w:val="00BA6246"/>
    <w:rsid w:val="00BA63EB"/>
    <w:rsid w:val="00BA6419"/>
    <w:rsid w:val="00BA64BE"/>
    <w:rsid w:val="00BA64DA"/>
    <w:rsid w:val="00BA6550"/>
    <w:rsid w:val="00BA7159"/>
    <w:rsid w:val="00BB009A"/>
    <w:rsid w:val="00BB0508"/>
    <w:rsid w:val="00BB0638"/>
    <w:rsid w:val="00BB11AA"/>
    <w:rsid w:val="00BB1AA7"/>
    <w:rsid w:val="00BB23EB"/>
    <w:rsid w:val="00BB2C48"/>
    <w:rsid w:val="00BB2CBE"/>
    <w:rsid w:val="00BB2E80"/>
    <w:rsid w:val="00BB3642"/>
    <w:rsid w:val="00BB3B6B"/>
    <w:rsid w:val="00BB3DB1"/>
    <w:rsid w:val="00BB4A3B"/>
    <w:rsid w:val="00BB4F71"/>
    <w:rsid w:val="00BB57F2"/>
    <w:rsid w:val="00BB59F6"/>
    <w:rsid w:val="00BB5EF0"/>
    <w:rsid w:val="00BB66AB"/>
    <w:rsid w:val="00BB6981"/>
    <w:rsid w:val="00BB69A0"/>
    <w:rsid w:val="00BB7BBA"/>
    <w:rsid w:val="00BC0015"/>
    <w:rsid w:val="00BC0AD6"/>
    <w:rsid w:val="00BC0C88"/>
    <w:rsid w:val="00BC0C9D"/>
    <w:rsid w:val="00BC122E"/>
    <w:rsid w:val="00BC1501"/>
    <w:rsid w:val="00BC1BEB"/>
    <w:rsid w:val="00BC21FC"/>
    <w:rsid w:val="00BC2E60"/>
    <w:rsid w:val="00BC30CB"/>
    <w:rsid w:val="00BC3412"/>
    <w:rsid w:val="00BC3584"/>
    <w:rsid w:val="00BC44E5"/>
    <w:rsid w:val="00BC4974"/>
    <w:rsid w:val="00BC4DFB"/>
    <w:rsid w:val="00BC4E28"/>
    <w:rsid w:val="00BC5683"/>
    <w:rsid w:val="00BC5838"/>
    <w:rsid w:val="00BC6033"/>
    <w:rsid w:val="00BC6DC2"/>
    <w:rsid w:val="00BD0D74"/>
    <w:rsid w:val="00BD0E2E"/>
    <w:rsid w:val="00BD0FC6"/>
    <w:rsid w:val="00BD101A"/>
    <w:rsid w:val="00BD35D4"/>
    <w:rsid w:val="00BD36E8"/>
    <w:rsid w:val="00BD4578"/>
    <w:rsid w:val="00BD674C"/>
    <w:rsid w:val="00BD67E4"/>
    <w:rsid w:val="00BD6EE8"/>
    <w:rsid w:val="00BD7493"/>
    <w:rsid w:val="00BD79A2"/>
    <w:rsid w:val="00BD79E6"/>
    <w:rsid w:val="00BE0114"/>
    <w:rsid w:val="00BE1018"/>
    <w:rsid w:val="00BE12DC"/>
    <w:rsid w:val="00BE1701"/>
    <w:rsid w:val="00BE1CE1"/>
    <w:rsid w:val="00BE318C"/>
    <w:rsid w:val="00BE32DE"/>
    <w:rsid w:val="00BE442D"/>
    <w:rsid w:val="00BE4B2C"/>
    <w:rsid w:val="00BE4ED6"/>
    <w:rsid w:val="00BE4F9B"/>
    <w:rsid w:val="00BE54F3"/>
    <w:rsid w:val="00BE5B4F"/>
    <w:rsid w:val="00BE5DCA"/>
    <w:rsid w:val="00BE5F67"/>
    <w:rsid w:val="00BE5FDF"/>
    <w:rsid w:val="00BE7145"/>
    <w:rsid w:val="00BE7920"/>
    <w:rsid w:val="00BF00D6"/>
    <w:rsid w:val="00BF0147"/>
    <w:rsid w:val="00BF0DEE"/>
    <w:rsid w:val="00BF185A"/>
    <w:rsid w:val="00BF1A62"/>
    <w:rsid w:val="00BF1E46"/>
    <w:rsid w:val="00BF1F37"/>
    <w:rsid w:val="00BF2A3A"/>
    <w:rsid w:val="00BF2CD1"/>
    <w:rsid w:val="00BF33CB"/>
    <w:rsid w:val="00BF4B6A"/>
    <w:rsid w:val="00BF5135"/>
    <w:rsid w:val="00BF56F7"/>
    <w:rsid w:val="00BF5A41"/>
    <w:rsid w:val="00BF6DF1"/>
    <w:rsid w:val="00BF723F"/>
    <w:rsid w:val="00BF7679"/>
    <w:rsid w:val="00C001D4"/>
    <w:rsid w:val="00C00312"/>
    <w:rsid w:val="00C00828"/>
    <w:rsid w:val="00C009F5"/>
    <w:rsid w:val="00C01129"/>
    <w:rsid w:val="00C01A90"/>
    <w:rsid w:val="00C01CD2"/>
    <w:rsid w:val="00C01DD9"/>
    <w:rsid w:val="00C02239"/>
    <w:rsid w:val="00C022E1"/>
    <w:rsid w:val="00C02559"/>
    <w:rsid w:val="00C038DA"/>
    <w:rsid w:val="00C0398D"/>
    <w:rsid w:val="00C05316"/>
    <w:rsid w:val="00C05382"/>
    <w:rsid w:val="00C05A83"/>
    <w:rsid w:val="00C05C3D"/>
    <w:rsid w:val="00C06129"/>
    <w:rsid w:val="00C062F5"/>
    <w:rsid w:val="00C06581"/>
    <w:rsid w:val="00C0679B"/>
    <w:rsid w:val="00C071AC"/>
    <w:rsid w:val="00C109A2"/>
    <w:rsid w:val="00C10C3C"/>
    <w:rsid w:val="00C11707"/>
    <w:rsid w:val="00C11E4C"/>
    <w:rsid w:val="00C12B3D"/>
    <w:rsid w:val="00C1349B"/>
    <w:rsid w:val="00C13667"/>
    <w:rsid w:val="00C138F0"/>
    <w:rsid w:val="00C14954"/>
    <w:rsid w:val="00C1586D"/>
    <w:rsid w:val="00C15E7A"/>
    <w:rsid w:val="00C16147"/>
    <w:rsid w:val="00C163A7"/>
    <w:rsid w:val="00C165C6"/>
    <w:rsid w:val="00C16D43"/>
    <w:rsid w:val="00C179B0"/>
    <w:rsid w:val="00C20245"/>
    <w:rsid w:val="00C203BD"/>
    <w:rsid w:val="00C20CA6"/>
    <w:rsid w:val="00C21024"/>
    <w:rsid w:val="00C2172A"/>
    <w:rsid w:val="00C21AD6"/>
    <w:rsid w:val="00C226F9"/>
    <w:rsid w:val="00C22A22"/>
    <w:rsid w:val="00C22BA0"/>
    <w:rsid w:val="00C22D40"/>
    <w:rsid w:val="00C22ECD"/>
    <w:rsid w:val="00C2332E"/>
    <w:rsid w:val="00C23398"/>
    <w:rsid w:val="00C234D2"/>
    <w:rsid w:val="00C237B1"/>
    <w:rsid w:val="00C23B23"/>
    <w:rsid w:val="00C2428B"/>
    <w:rsid w:val="00C25010"/>
    <w:rsid w:val="00C2518E"/>
    <w:rsid w:val="00C252D2"/>
    <w:rsid w:val="00C256B9"/>
    <w:rsid w:val="00C26204"/>
    <w:rsid w:val="00C26C22"/>
    <w:rsid w:val="00C26C92"/>
    <w:rsid w:val="00C26E69"/>
    <w:rsid w:val="00C271D9"/>
    <w:rsid w:val="00C27B03"/>
    <w:rsid w:val="00C27DA2"/>
    <w:rsid w:val="00C27E9B"/>
    <w:rsid w:val="00C27EFF"/>
    <w:rsid w:val="00C3089B"/>
    <w:rsid w:val="00C30C3A"/>
    <w:rsid w:val="00C30E59"/>
    <w:rsid w:val="00C32258"/>
    <w:rsid w:val="00C32A1A"/>
    <w:rsid w:val="00C32F14"/>
    <w:rsid w:val="00C3321E"/>
    <w:rsid w:val="00C34005"/>
    <w:rsid w:val="00C34018"/>
    <w:rsid w:val="00C34107"/>
    <w:rsid w:val="00C3414C"/>
    <w:rsid w:val="00C34159"/>
    <w:rsid w:val="00C34B40"/>
    <w:rsid w:val="00C350A8"/>
    <w:rsid w:val="00C35836"/>
    <w:rsid w:val="00C361BC"/>
    <w:rsid w:val="00C36239"/>
    <w:rsid w:val="00C36735"/>
    <w:rsid w:val="00C3716C"/>
    <w:rsid w:val="00C37743"/>
    <w:rsid w:val="00C3798A"/>
    <w:rsid w:val="00C37ED0"/>
    <w:rsid w:val="00C4009F"/>
    <w:rsid w:val="00C410D6"/>
    <w:rsid w:val="00C41CD3"/>
    <w:rsid w:val="00C43438"/>
    <w:rsid w:val="00C43A5A"/>
    <w:rsid w:val="00C44264"/>
    <w:rsid w:val="00C46251"/>
    <w:rsid w:val="00C46AF9"/>
    <w:rsid w:val="00C46EC7"/>
    <w:rsid w:val="00C4713D"/>
    <w:rsid w:val="00C47530"/>
    <w:rsid w:val="00C4790F"/>
    <w:rsid w:val="00C47F3D"/>
    <w:rsid w:val="00C47FC0"/>
    <w:rsid w:val="00C50685"/>
    <w:rsid w:val="00C51720"/>
    <w:rsid w:val="00C5189F"/>
    <w:rsid w:val="00C51CCF"/>
    <w:rsid w:val="00C51DEE"/>
    <w:rsid w:val="00C528CC"/>
    <w:rsid w:val="00C5295A"/>
    <w:rsid w:val="00C532A9"/>
    <w:rsid w:val="00C53375"/>
    <w:rsid w:val="00C53ABD"/>
    <w:rsid w:val="00C53AD3"/>
    <w:rsid w:val="00C53C94"/>
    <w:rsid w:val="00C545BF"/>
    <w:rsid w:val="00C54E25"/>
    <w:rsid w:val="00C55696"/>
    <w:rsid w:val="00C55D31"/>
    <w:rsid w:val="00C56654"/>
    <w:rsid w:val="00C574C8"/>
    <w:rsid w:val="00C57741"/>
    <w:rsid w:val="00C577AB"/>
    <w:rsid w:val="00C578C1"/>
    <w:rsid w:val="00C57A76"/>
    <w:rsid w:val="00C57C84"/>
    <w:rsid w:val="00C60098"/>
    <w:rsid w:val="00C6074F"/>
    <w:rsid w:val="00C613C1"/>
    <w:rsid w:val="00C61545"/>
    <w:rsid w:val="00C6181B"/>
    <w:rsid w:val="00C61880"/>
    <w:rsid w:val="00C61DCF"/>
    <w:rsid w:val="00C62568"/>
    <w:rsid w:val="00C6296C"/>
    <w:rsid w:val="00C6328A"/>
    <w:rsid w:val="00C6340C"/>
    <w:rsid w:val="00C64143"/>
    <w:rsid w:val="00C6434D"/>
    <w:rsid w:val="00C652E5"/>
    <w:rsid w:val="00C65967"/>
    <w:rsid w:val="00C65D99"/>
    <w:rsid w:val="00C67446"/>
    <w:rsid w:val="00C70962"/>
    <w:rsid w:val="00C71674"/>
    <w:rsid w:val="00C71931"/>
    <w:rsid w:val="00C7217D"/>
    <w:rsid w:val="00C7242B"/>
    <w:rsid w:val="00C733F7"/>
    <w:rsid w:val="00C73E0F"/>
    <w:rsid w:val="00C74476"/>
    <w:rsid w:val="00C74A4F"/>
    <w:rsid w:val="00C76289"/>
    <w:rsid w:val="00C7628C"/>
    <w:rsid w:val="00C7697F"/>
    <w:rsid w:val="00C7716A"/>
    <w:rsid w:val="00C77A56"/>
    <w:rsid w:val="00C80099"/>
    <w:rsid w:val="00C80189"/>
    <w:rsid w:val="00C80595"/>
    <w:rsid w:val="00C80EF2"/>
    <w:rsid w:val="00C8136C"/>
    <w:rsid w:val="00C81483"/>
    <w:rsid w:val="00C8173D"/>
    <w:rsid w:val="00C81ED4"/>
    <w:rsid w:val="00C82259"/>
    <w:rsid w:val="00C823A2"/>
    <w:rsid w:val="00C8264E"/>
    <w:rsid w:val="00C82927"/>
    <w:rsid w:val="00C82FAC"/>
    <w:rsid w:val="00C82FFA"/>
    <w:rsid w:val="00C83567"/>
    <w:rsid w:val="00C835A9"/>
    <w:rsid w:val="00C83C0F"/>
    <w:rsid w:val="00C84032"/>
    <w:rsid w:val="00C843BB"/>
    <w:rsid w:val="00C84A1B"/>
    <w:rsid w:val="00C84BC7"/>
    <w:rsid w:val="00C85521"/>
    <w:rsid w:val="00C856C0"/>
    <w:rsid w:val="00C85E07"/>
    <w:rsid w:val="00C863EE"/>
    <w:rsid w:val="00C90303"/>
    <w:rsid w:val="00C903D2"/>
    <w:rsid w:val="00C92646"/>
    <w:rsid w:val="00C92ED2"/>
    <w:rsid w:val="00C9316A"/>
    <w:rsid w:val="00C932F8"/>
    <w:rsid w:val="00C937E7"/>
    <w:rsid w:val="00C93B5E"/>
    <w:rsid w:val="00C944CE"/>
    <w:rsid w:val="00C95093"/>
    <w:rsid w:val="00C95C78"/>
    <w:rsid w:val="00C95D8D"/>
    <w:rsid w:val="00C96877"/>
    <w:rsid w:val="00C97C7F"/>
    <w:rsid w:val="00CA024F"/>
    <w:rsid w:val="00CA03D1"/>
    <w:rsid w:val="00CA057C"/>
    <w:rsid w:val="00CA2283"/>
    <w:rsid w:val="00CA2A1E"/>
    <w:rsid w:val="00CA2AEF"/>
    <w:rsid w:val="00CA2CA3"/>
    <w:rsid w:val="00CA325F"/>
    <w:rsid w:val="00CA33B8"/>
    <w:rsid w:val="00CA351D"/>
    <w:rsid w:val="00CA4C00"/>
    <w:rsid w:val="00CA6251"/>
    <w:rsid w:val="00CA6363"/>
    <w:rsid w:val="00CA6DD8"/>
    <w:rsid w:val="00CA79EA"/>
    <w:rsid w:val="00CB0B38"/>
    <w:rsid w:val="00CB123E"/>
    <w:rsid w:val="00CB1582"/>
    <w:rsid w:val="00CB1DEF"/>
    <w:rsid w:val="00CB22B7"/>
    <w:rsid w:val="00CB2627"/>
    <w:rsid w:val="00CB267F"/>
    <w:rsid w:val="00CB2BE6"/>
    <w:rsid w:val="00CB2D66"/>
    <w:rsid w:val="00CB31DA"/>
    <w:rsid w:val="00CB3BC1"/>
    <w:rsid w:val="00CB413D"/>
    <w:rsid w:val="00CB4BEB"/>
    <w:rsid w:val="00CB5032"/>
    <w:rsid w:val="00CB5BFF"/>
    <w:rsid w:val="00CB6D65"/>
    <w:rsid w:val="00CB7DF6"/>
    <w:rsid w:val="00CC0DB8"/>
    <w:rsid w:val="00CC0F84"/>
    <w:rsid w:val="00CC12C5"/>
    <w:rsid w:val="00CC1334"/>
    <w:rsid w:val="00CC1CC1"/>
    <w:rsid w:val="00CC1E4C"/>
    <w:rsid w:val="00CC2B6B"/>
    <w:rsid w:val="00CC303F"/>
    <w:rsid w:val="00CC3C96"/>
    <w:rsid w:val="00CC3F4D"/>
    <w:rsid w:val="00CC462E"/>
    <w:rsid w:val="00CC5279"/>
    <w:rsid w:val="00CC52EE"/>
    <w:rsid w:val="00CC5326"/>
    <w:rsid w:val="00CC68B5"/>
    <w:rsid w:val="00CC6CCE"/>
    <w:rsid w:val="00CD077C"/>
    <w:rsid w:val="00CD10B4"/>
    <w:rsid w:val="00CD342A"/>
    <w:rsid w:val="00CD3940"/>
    <w:rsid w:val="00CD4022"/>
    <w:rsid w:val="00CD4351"/>
    <w:rsid w:val="00CD51D5"/>
    <w:rsid w:val="00CD5DC1"/>
    <w:rsid w:val="00CD651E"/>
    <w:rsid w:val="00CD7E35"/>
    <w:rsid w:val="00CE052D"/>
    <w:rsid w:val="00CE2759"/>
    <w:rsid w:val="00CE2F14"/>
    <w:rsid w:val="00CE3989"/>
    <w:rsid w:val="00CE45CA"/>
    <w:rsid w:val="00CE465D"/>
    <w:rsid w:val="00CE4B4D"/>
    <w:rsid w:val="00CE52B8"/>
    <w:rsid w:val="00CE5C64"/>
    <w:rsid w:val="00CE6547"/>
    <w:rsid w:val="00CE6A0B"/>
    <w:rsid w:val="00CE7BF6"/>
    <w:rsid w:val="00CF0950"/>
    <w:rsid w:val="00CF13A9"/>
    <w:rsid w:val="00CF1705"/>
    <w:rsid w:val="00CF1858"/>
    <w:rsid w:val="00CF1BDC"/>
    <w:rsid w:val="00CF1E31"/>
    <w:rsid w:val="00CF3B07"/>
    <w:rsid w:val="00CF4760"/>
    <w:rsid w:val="00CF4C13"/>
    <w:rsid w:val="00CF4D48"/>
    <w:rsid w:val="00CF5384"/>
    <w:rsid w:val="00CF6124"/>
    <w:rsid w:val="00CF62E0"/>
    <w:rsid w:val="00CF6384"/>
    <w:rsid w:val="00CF6902"/>
    <w:rsid w:val="00CF711E"/>
    <w:rsid w:val="00CF74D5"/>
    <w:rsid w:val="00CF7FAD"/>
    <w:rsid w:val="00D001D2"/>
    <w:rsid w:val="00D00E14"/>
    <w:rsid w:val="00D029E4"/>
    <w:rsid w:val="00D02B8F"/>
    <w:rsid w:val="00D02DB1"/>
    <w:rsid w:val="00D0401F"/>
    <w:rsid w:val="00D049AE"/>
    <w:rsid w:val="00D04A15"/>
    <w:rsid w:val="00D04B44"/>
    <w:rsid w:val="00D06E88"/>
    <w:rsid w:val="00D06F66"/>
    <w:rsid w:val="00D112B3"/>
    <w:rsid w:val="00D1133D"/>
    <w:rsid w:val="00D1141F"/>
    <w:rsid w:val="00D11886"/>
    <w:rsid w:val="00D11C25"/>
    <w:rsid w:val="00D11F90"/>
    <w:rsid w:val="00D124A8"/>
    <w:rsid w:val="00D12FFF"/>
    <w:rsid w:val="00D13312"/>
    <w:rsid w:val="00D13527"/>
    <w:rsid w:val="00D137E0"/>
    <w:rsid w:val="00D13C8C"/>
    <w:rsid w:val="00D140AF"/>
    <w:rsid w:val="00D1425D"/>
    <w:rsid w:val="00D1440E"/>
    <w:rsid w:val="00D15748"/>
    <w:rsid w:val="00D15E4E"/>
    <w:rsid w:val="00D16A15"/>
    <w:rsid w:val="00D17455"/>
    <w:rsid w:val="00D17601"/>
    <w:rsid w:val="00D20A95"/>
    <w:rsid w:val="00D20D6E"/>
    <w:rsid w:val="00D2118C"/>
    <w:rsid w:val="00D21300"/>
    <w:rsid w:val="00D21339"/>
    <w:rsid w:val="00D22682"/>
    <w:rsid w:val="00D22F7B"/>
    <w:rsid w:val="00D230DC"/>
    <w:rsid w:val="00D23249"/>
    <w:rsid w:val="00D23BF5"/>
    <w:rsid w:val="00D23FFA"/>
    <w:rsid w:val="00D240CD"/>
    <w:rsid w:val="00D243F5"/>
    <w:rsid w:val="00D24E2A"/>
    <w:rsid w:val="00D250A7"/>
    <w:rsid w:val="00D250F1"/>
    <w:rsid w:val="00D2583E"/>
    <w:rsid w:val="00D25DB1"/>
    <w:rsid w:val="00D2618D"/>
    <w:rsid w:val="00D26301"/>
    <w:rsid w:val="00D2670D"/>
    <w:rsid w:val="00D26C9A"/>
    <w:rsid w:val="00D26D43"/>
    <w:rsid w:val="00D27089"/>
    <w:rsid w:val="00D303E8"/>
    <w:rsid w:val="00D30A44"/>
    <w:rsid w:val="00D311E5"/>
    <w:rsid w:val="00D31479"/>
    <w:rsid w:val="00D3178F"/>
    <w:rsid w:val="00D31BA6"/>
    <w:rsid w:val="00D3206D"/>
    <w:rsid w:val="00D32676"/>
    <w:rsid w:val="00D335E1"/>
    <w:rsid w:val="00D33743"/>
    <w:rsid w:val="00D34679"/>
    <w:rsid w:val="00D34A0C"/>
    <w:rsid w:val="00D3545E"/>
    <w:rsid w:val="00D3585A"/>
    <w:rsid w:val="00D35FEA"/>
    <w:rsid w:val="00D366E4"/>
    <w:rsid w:val="00D368DC"/>
    <w:rsid w:val="00D3709C"/>
    <w:rsid w:val="00D37611"/>
    <w:rsid w:val="00D37CF2"/>
    <w:rsid w:val="00D40BB0"/>
    <w:rsid w:val="00D41073"/>
    <w:rsid w:val="00D41C43"/>
    <w:rsid w:val="00D41CF3"/>
    <w:rsid w:val="00D423AC"/>
    <w:rsid w:val="00D4355D"/>
    <w:rsid w:val="00D435A8"/>
    <w:rsid w:val="00D43EFF"/>
    <w:rsid w:val="00D443BC"/>
    <w:rsid w:val="00D44B15"/>
    <w:rsid w:val="00D44C12"/>
    <w:rsid w:val="00D44DC6"/>
    <w:rsid w:val="00D4663A"/>
    <w:rsid w:val="00D468CE"/>
    <w:rsid w:val="00D46D86"/>
    <w:rsid w:val="00D4761F"/>
    <w:rsid w:val="00D476EA"/>
    <w:rsid w:val="00D50AED"/>
    <w:rsid w:val="00D51032"/>
    <w:rsid w:val="00D514E5"/>
    <w:rsid w:val="00D5182F"/>
    <w:rsid w:val="00D51DDD"/>
    <w:rsid w:val="00D52CC0"/>
    <w:rsid w:val="00D52DE2"/>
    <w:rsid w:val="00D53589"/>
    <w:rsid w:val="00D537B5"/>
    <w:rsid w:val="00D539D5"/>
    <w:rsid w:val="00D53BEF"/>
    <w:rsid w:val="00D544D5"/>
    <w:rsid w:val="00D550EC"/>
    <w:rsid w:val="00D57897"/>
    <w:rsid w:val="00D6012A"/>
    <w:rsid w:val="00D602DE"/>
    <w:rsid w:val="00D6096A"/>
    <w:rsid w:val="00D60ABE"/>
    <w:rsid w:val="00D60CE5"/>
    <w:rsid w:val="00D61168"/>
    <w:rsid w:val="00D6179A"/>
    <w:rsid w:val="00D61811"/>
    <w:rsid w:val="00D61B70"/>
    <w:rsid w:val="00D6213C"/>
    <w:rsid w:val="00D62216"/>
    <w:rsid w:val="00D62940"/>
    <w:rsid w:val="00D62E4B"/>
    <w:rsid w:val="00D630C0"/>
    <w:rsid w:val="00D63281"/>
    <w:rsid w:val="00D63F9F"/>
    <w:rsid w:val="00D6465E"/>
    <w:rsid w:val="00D646D3"/>
    <w:rsid w:val="00D65942"/>
    <w:rsid w:val="00D662F2"/>
    <w:rsid w:val="00D665F1"/>
    <w:rsid w:val="00D66762"/>
    <w:rsid w:val="00D66CA3"/>
    <w:rsid w:val="00D6706D"/>
    <w:rsid w:val="00D6711E"/>
    <w:rsid w:val="00D67B33"/>
    <w:rsid w:val="00D67F71"/>
    <w:rsid w:val="00D70CBC"/>
    <w:rsid w:val="00D71772"/>
    <w:rsid w:val="00D71E86"/>
    <w:rsid w:val="00D730D4"/>
    <w:rsid w:val="00D73142"/>
    <w:rsid w:val="00D73361"/>
    <w:rsid w:val="00D73B08"/>
    <w:rsid w:val="00D73C0E"/>
    <w:rsid w:val="00D73FB7"/>
    <w:rsid w:val="00D747C0"/>
    <w:rsid w:val="00D74F58"/>
    <w:rsid w:val="00D7527D"/>
    <w:rsid w:val="00D76057"/>
    <w:rsid w:val="00D761D8"/>
    <w:rsid w:val="00D775CD"/>
    <w:rsid w:val="00D80127"/>
    <w:rsid w:val="00D8037C"/>
    <w:rsid w:val="00D804E2"/>
    <w:rsid w:val="00D805D1"/>
    <w:rsid w:val="00D806B2"/>
    <w:rsid w:val="00D81847"/>
    <w:rsid w:val="00D81B7A"/>
    <w:rsid w:val="00D81BE8"/>
    <w:rsid w:val="00D81FB3"/>
    <w:rsid w:val="00D824F9"/>
    <w:rsid w:val="00D82FD7"/>
    <w:rsid w:val="00D83193"/>
    <w:rsid w:val="00D845C9"/>
    <w:rsid w:val="00D84FA6"/>
    <w:rsid w:val="00D8512A"/>
    <w:rsid w:val="00D853F7"/>
    <w:rsid w:val="00D85C5F"/>
    <w:rsid w:val="00D85ECC"/>
    <w:rsid w:val="00D864C7"/>
    <w:rsid w:val="00D86EB7"/>
    <w:rsid w:val="00D872C5"/>
    <w:rsid w:val="00D87C32"/>
    <w:rsid w:val="00D90495"/>
    <w:rsid w:val="00D90FDA"/>
    <w:rsid w:val="00D91141"/>
    <w:rsid w:val="00D91998"/>
    <w:rsid w:val="00D91C6E"/>
    <w:rsid w:val="00D91E9F"/>
    <w:rsid w:val="00D92025"/>
    <w:rsid w:val="00D9204D"/>
    <w:rsid w:val="00D92AFC"/>
    <w:rsid w:val="00D92B5E"/>
    <w:rsid w:val="00D92E79"/>
    <w:rsid w:val="00D93388"/>
    <w:rsid w:val="00D939BD"/>
    <w:rsid w:val="00D93CFF"/>
    <w:rsid w:val="00D94188"/>
    <w:rsid w:val="00D948FB"/>
    <w:rsid w:val="00D95457"/>
    <w:rsid w:val="00D960B0"/>
    <w:rsid w:val="00D96546"/>
    <w:rsid w:val="00D966A0"/>
    <w:rsid w:val="00D96717"/>
    <w:rsid w:val="00D974CB"/>
    <w:rsid w:val="00D97A30"/>
    <w:rsid w:val="00D97A7B"/>
    <w:rsid w:val="00DA01A3"/>
    <w:rsid w:val="00DA0B15"/>
    <w:rsid w:val="00DA0F49"/>
    <w:rsid w:val="00DA1259"/>
    <w:rsid w:val="00DA1AAD"/>
    <w:rsid w:val="00DA1AB7"/>
    <w:rsid w:val="00DA1C2F"/>
    <w:rsid w:val="00DA1CF3"/>
    <w:rsid w:val="00DA1E08"/>
    <w:rsid w:val="00DA359D"/>
    <w:rsid w:val="00DA4118"/>
    <w:rsid w:val="00DA45F0"/>
    <w:rsid w:val="00DA4A52"/>
    <w:rsid w:val="00DA4D9A"/>
    <w:rsid w:val="00DA4E78"/>
    <w:rsid w:val="00DA4FBC"/>
    <w:rsid w:val="00DA50A4"/>
    <w:rsid w:val="00DA5D0E"/>
    <w:rsid w:val="00DA60FD"/>
    <w:rsid w:val="00DA61B9"/>
    <w:rsid w:val="00DA7457"/>
    <w:rsid w:val="00DB1083"/>
    <w:rsid w:val="00DB1524"/>
    <w:rsid w:val="00DB1B31"/>
    <w:rsid w:val="00DB1B4E"/>
    <w:rsid w:val="00DB1FB5"/>
    <w:rsid w:val="00DB234A"/>
    <w:rsid w:val="00DB2995"/>
    <w:rsid w:val="00DB2AEA"/>
    <w:rsid w:val="00DB2ED0"/>
    <w:rsid w:val="00DB31EF"/>
    <w:rsid w:val="00DB38F0"/>
    <w:rsid w:val="00DB3E62"/>
    <w:rsid w:val="00DB3EE8"/>
    <w:rsid w:val="00DB4701"/>
    <w:rsid w:val="00DB4811"/>
    <w:rsid w:val="00DB4D51"/>
    <w:rsid w:val="00DB4E76"/>
    <w:rsid w:val="00DB5857"/>
    <w:rsid w:val="00DB5902"/>
    <w:rsid w:val="00DB59C0"/>
    <w:rsid w:val="00DB71C1"/>
    <w:rsid w:val="00DB7622"/>
    <w:rsid w:val="00DB7657"/>
    <w:rsid w:val="00DB7D17"/>
    <w:rsid w:val="00DC0146"/>
    <w:rsid w:val="00DC03EE"/>
    <w:rsid w:val="00DC0FE5"/>
    <w:rsid w:val="00DC16D6"/>
    <w:rsid w:val="00DC26E5"/>
    <w:rsid w:val="00DC2E8D"/>
    <w:rsid w:val="00DC2F40"/>
    <w:rsid w:val="00DC36B8"/>
    <w:rsid w:val="00DC3C7E"/>
    <w:rsid w:val="00DC44C7"/>
    <w:rsid w:val="00DC4580"/>
    <w:rsid w:val="00DC46B9"/>
    <w:rsid w:val="00DC4D9F"/>
    <w:rsid w:val="00DC53F2"/>
    <w:rsid w:val="00DC5989"/>
    <w:rsid w:val="00DC5DC3"/>
    <w:rsid w:val="00DC6B01"/>
    <w:rsid w:val="00DC6DE0"/>
    <w:rsid w:val="00DC707D"/>
    <w:rsid w:val="00DC7797"/>
    <w:rsid w:val="00DC791D"/>
    <w:rsid w:val="00DC7CE7"/>
    <w:rsid w:val="00DC7E53"/>
    <w:rsid w:val="00DD078A"/>
    <w:rsid w:val="00DD0C54"/>
    <w:rsid w:val="00DD0C8F"/>
    <w:rsid w:val="00DD1737"/>
    <w:rsid w:val="00DD1CC1"/>
    <w:rsid w:val="00DD1EDA"/>
    <w:rsid w:val="00DD23DC"/>
    <w:rsid w:val="00DD29F6"/>
    <w:rsid w:val="00DD34E1"/>
    <w:rsid w:val="00DD45E7"/>
    <w:rsid w:val="00DD4F51"/>
    <w:rsid w:val="00DD6772"/>
    <w:rsid w:val="00DD71F6"/>
    <w:rsid w:val="00DD7667"/>
    <w:rsid w:val="00DD777C"/>
    <w:rsid w:val="00DE0198"/>
    <w:rsid w:val="00DE025C"/>
    <w:rsid w:val="00DE04D9"/>
    <w:rsid w:val="00DE0A14"/>
    <w:rsid w:val="00DE0CCF"/>
    <w:rsid w:val="00DE0D2F"/>
    <w:rsid w:val="00DE0D75"/>
    <w:rsid w:val="00DE19EB"/>
    <w:rsid w:val="00DE21B3"/>
    <w:rsid w:val="00DE2A5F"/>
    <w:rsid w:val="00DE2F9C"/>
    <w:rsid w:val="00DE4C0F"/>
    <w:rsid w:val="00DE58BE"/>
    <w:rsid w:val="00DE5B0F"/>
    <w:rsid w:val="00DE5C1B"/>
    <w:rsid w:val="00DE5DE3"/>
    <w:rsid w:val="00DE5F77"/>
    <w:rsid w:val="00DE69E8"/>
    <w:rsid w:val="00DE7078"/>
    <w:rsid w:val="00DE71AB"/>
    <w:rsid w:val="00DE7DB7"/>
    <w:rsid w:val="00DF030A"/>
    <w:rsid w:val="00DF044A"/>
    <w:rsid w:val="00DF0FE3"/>
    <w:rsid w:val="00DF24AF"/>
    <w:rsid w:val="00DF2CB1"/>
    <w:rsid w:val="00DF3747"/>
    <w:rsid w:val="00DF3D32"/>
    <w:rsid w:val="00DF4B7A"/>
    <w:rsid w:val="00DF5127"/>
    <w:rsid w:val="00DF5C5B"/>
    <w:rsid w:val="00DF69F9"/>
    <w:rsid w:val="00DF7794"/>
    <w:rsid w:val="00E00E0A"/>
    <w:rsid w:val="00E015AE"/>
    <w:rsid w:val="00E01847"/>
    <w:rsid w:val="00E02579"/>
    <w:rsid w:val="00E02B50"/>
    <w:rsid w:val="00E03C46"/>
    <w:rsid w:val="00E03DA2"/>
    <w:rsid w:val="00E042A4"/>
    <w:rsid w:val="00E04B3F"/>
    <w:rsid w:val="00E04D70"/>
    <w:rsid w:val="00E060C1"/>
    <w:rsid w:val="00E06ACF"/>
    <w:rsid w:val="00E06B1E"/>
    <w:rsid w:val="00E07787"/>
    <w:rsid w:val="00E078E2"/>
    <w:rsid w:val="00E1018E"/>
    <w:rsid w:val="00E10AAF"/>
    <w:rsid w:val="00E11C10"/>
    <w:rsid w:val="00E11D49"/>
    <w:rsid w:val="00E12F11"/>
    <w:rsid w:val="00E135E7"/>
    <w:rsid w:val="00E136A1"/>
    <w:rsid w:val="00E13D2D"/>
    <w:rsid w:val="00E14221"/>
    <w:rsid w:val="00E14467"/>
    <w:rsid w:val="00E147D5"/>
    <w:rsid w:val="00E14C0E"/>
    <w:rsid w:val="00E16548"/>
    <w:rsid w:val="00E16642"/>
    <w:rsid w:val="00E167BD"/>
    <w:rsid w:val="00E170F3"/>
    <w:rsid w:val="00E171A9"/>
    <w:rsid w:val="00E175C1"/>
    <w:rsid w:val="00E1787C"/>
    <w:rsid w:val="00E2004B"/>
    <w:rsid w:val="00E20C5D"/>
    <w:rsid w:val="00E2109F"/>
    <w:rsid w:val="00E2113A"/>
    <w:rsid w:val="00E212E5"/>
    <w:rsid w:val="00E2249E"/>
    <w:rsid w:val="00E22923"/>
    <w:rsid w:val="00E22B50"/>
    <w:rsid w:val="00E22B62"/>
    <w:rsid w:val="00E22B76"/>
    <w:rsid w:val="00E234F1"/>
    <w:rsid w:val="00E23BFD"/>
    <w:rsid w:val="00E23C89"/>
    <w:rsid w:val="00E241ED"/>
    <w:rsid w:val="00E24360"/>
    <w:rsid w:val="00E24E3A"/>
    <w:rsid w:val="00E25AF8"/>
    <w:rsid w:val="00E26558"/>
    <w:rsid w:val="00E26C55"/>
    <w:rsid w:val="00E26F6C"/>
    <w:rsid w:val="00E270A7"/>
    <w:rsid w:val="00E27298"/>
    <w:rsid w:val="00E27516"/>
    <w:rsid w:val="00E277D6"/>
    <w:rsid w:val="00E278D4"/>
    <w:rsid w:val="00E3113A"/>
    <w:rsid w:val="00E319E3"/>
    <w:rsid w:val="00E31BD0"/>
    <w:rsid w:val="00E31FD1"/>
    <w:rsid w:val="00E32960"/>
    <w:rsid w:val="00E330A5"/>
    <w:rsid w:val="00E3469C"/>
    <w:rsid w:val="00E34CA3"/>
    <w:rsid w:val="00E34E72"/>
    <w:rsid w:val="00E35C4A"/>
    <w:rsid w:val="00E3620C"/>
    <w:rsid w:val="00E369E7"/>
    <w:rsid w:val="00E3730A"/>
    <w:rsid w:val="00E3736F"/>
    <w:rsid w:val="00E3763E"/>
    <w:rsid w:val="00E3773D"/>
    <w:rsid w:val="00E37A0F"/>
    <w:rsid w:val="00E37DA6"/>
    <w:rsid w:val="00E37F97"/>
    <w:rsid w:val="00E37FE3"/>
    <w:rsid w:val="00E40DC6"/>
    <w:rsid w:val="00E40EB7"/>
    <w:rsid w:val="00E4329F"/>
    <w:rsid w:val="00E43AAA"/>
    <w:rsid w:val="00E43F35"/>
    <w:rsid w:val="00E44C09"/>
    <w:rsid w:val="00E44C62"/>
    <w:rsid w:val="00E44CDF"/>
    <w:rsid w:val="00E44D53"/>
    <w:rsid w:val="00E468B2"/>
    <w:rsid w:val="00E471F3"/>
    <w:rsid w:val="00E47BBB"/>
    <w:rsid w:val="00E50815"/>
    <w:rsid w:val="00E52403"/>
    <w:rsid w:val="00E52991"/>
    <w:rsid w:val="00E5387C"/>
    <w:rsid w:val="00E53C7C"/>
    <w:rsid w:val="00E53F42"/>
    <w:rsid w:val="00E5457A"/>
    <w:rsid w:val="00E5465C"/>
    <w:rsid w:val="00E54AB7"/>
    <w:rsid w:val="00E54EF2"/>
    <w:rsid w:val="00E54FE4"/>
    <w:rsid w:val="00E5785F"/>
    <w:rsid w:val="00E6031C"/>
    <w:rsid w:val="00E60DC5"/>
    <w:rsid w:val="00E610E0"/>
    <w:rsid w:val="00E625A5"/>
    <w:rsid w:val="00E629A4"/>
    <w:rsid w:val="00E63559"/>
    <w:rsid w:val="00E64992"/>
    <w:rsid w:val="00E6603E"/>
    <w:rsid w:val="00E66D1D"/>
    <w:rsid w:val="00E66DA8"/>
    <w:rsid w:val="00E66DF8"/>
    <w:rsid w:val="00E67180"/>
    <w:rsid w:val="00E676E2"/>
    <w:rsid w:val="00E67B91"/>
    <w:rsid w:val="00E70885"/>
    <w:rsid w:val="00E7359D"/>
    <w:rsid w:val="00E73C2C"/>
    <w:rsid w:val="00E74FA5"/>
    <w:rsid w:val="00E756A8"/>
    <w:rsid w:val="00E7589C"/>
    <w:rsid w:val="00E75B05"/>
    <w:rsid w:val="00E76032"/>
    <w:rsid w:val="00E768F2"/>
    <w:rsid w:val="00E76908"/>
    <w:rsid w:val="00E7701A"/>
    <w:rsid w:val="00E77DE2"/>
    <w:rsid w:val="00E77E9E"/>
    <w:rsid w:val="00E77F6A"/>
    <w:rsid w:val="00E80B54"/>
    <w:rsid w:val="00E80DA1"/>
    <w:rsid w:val="00E81B14"/>
    <w:rsid w:val="00E81B5D"/>
    <w:rsid w:val="00E81DED"/>
    <w:rsid w:val="00E82316"/>
    <w:rsid w:val="00E823F3"/>
    <w:rsid w:val="00E824BD"/>
    <w:rsid w:val="00E825B3"/>
    <w:rsid w:val="00E82C23"/>
    <w:rsid w:val="00E833A8"/>
    <w:rsid w:val="00E849DE"/>
    <w:rsid w:val="00E85948"/>
    <w:rsid w:val="00E86536"/>
    <w:rsid w:val="00E87F1E"/>
    <w:rsid w:val="00E901D4"/>
    <w:rsid w:val="00E90543"/>
    <w:rsid w:val="00E908E1"/>
    <w:rsid w:val="00E9105A"/>
    <w:rsid w:val="00E911BD"/>
    <w:rsid w:val="00E9167E"/>
    <w:rsid w:val="00E92068"/>
    <w:rsid w:val="00E922A4"/>
    <w:rsid w:val="00E9241C"/>
    <w:rsid w:val="00E925CE"/>
    <w:rsid w:val="00E92CB9"/>
    <w:rsid w:val="00E93C08"/>
    <w:rsid w:val="00E93F3F"/>
    <w:rsid w:val="00E967CB"/>
    <w:rsid w:val="00E9717B"/>
    <w:rsid w:val="00E972C6"/>
    <w:rsid w:val="00E978B9"/>
    <w:rsid w:val="00E97C06"/>
    <w:rsid w:val="00E97DFF"/>
    <w:rsid w:val="00EA0283"/>
    <w:rsid w:val="00EA05D9"/>
    <w:rsid w:val="00EA1104"/>
    <w:rsid w:val="00EA1FB0"/>
    <w:rsid w:val="00EA3216"/>
    <w:rsid w:val="00EA5257"/>
    <w:rsid w:val="00EA5625"/>
    <w:rsid w:val="00EA59B6"/>
    <w:rsid w:val="00EA60BD"/>
    <w:rsid w:val="00EA6192"/>
    <w:rsid w:val="00EA6200"/>
    <w:rsid w:val="00EA63F4"/>
    <w:rsid w:val="00EA65E7"/>
    <w:rsid w:val="00EA6F14"/>
    <w:rsid w:val="00EA7415"/>
    <w:rsid w:val="00EA769C"/>
    <w:rsid w:val="00EA7D0E"/>
    <w:rsid w:val="00EB0433"/>
    <w:rsid w:val="00EB09A1"/>
    <w:rsid w:val="00EB0FEE"/>
    <w:rsid w:val="00EB1370"/>
    <w:rsid w:val="00EB1B8B"/>
    <w:rsid w:val="00EB22EE"/>
    <w:rsid w:val="00EB24EC"/>
    <w:rsid w:val="00EB2C6B"/>
    <w:rsid w:val="00EB357D"/>
    <w:rsid w:val="00EB3B86"/>
    <w:rsid w:val="00EB3C54"/>
    <w:rsid w:val="00EB3FB6"/>
    <w:rsid w:val="00EB4062"/>
    <w:rsid w:val="00EB4283"/>
    <w:rsid w:val="00EB466B"/>
    <w:rsid w:val="00EB490D"/>
    <w:rsid w:val="00EB4951"/>
    <w:rsid w:val="00EB4BB9"/>
    <w:rsid w:val="00EB4C29"/>
    <w:rsid w:val="00EB595B"/>
    <w:rsid w:val="00EB73E7"/>
    <w:rsid w:val="00EB79D6"/>
    <w:rsid w:val="00EC01BD"/>
    <w:rsid w:val="00EC098E"/>
    <w:rsid w:val="00EC0BCB"/>
    <w:rsid w:val="00EC0E71"/>
    <w:rsid w:val="00EC2821"/>
    <w:rsid w:val="00EC2B50"/>
    <w:rsid w:val="00EC2B9D"/>
    <w:rsid w:val="00EC3B84"/>
    <w:rsid w:val="00EC402B"/>
    <w:rsid w:val="00EC5A95"/>
    <w:rsid w:val="00EC7099"/>
    <w:rsid w:val="00EC7898"/>
    <w:rsid w:val="00ED03F2"/>
    <w:rsid w:val="00ED1585"/>
    <w:rsid w:val="00ED1796"/>
    <w:rsid w:val="00ED1984"/>
    <w:rsid w:val="00ED38A8"/>
    <w:rsid w:val="00ED3ED3"/>
    <w:rsid w:val="00ED5330"/>
    <w:rsid w:val="00ED613A"/>
    <w:rsid w:val="00ED63A0"/>
    <w:rsid w:val="00ED6CFA"/>
    <w:rsid w:val="00ED6D53"/>
    <w:rsid w:val="00ED6EFB"/>
    <w:rsid w:val="00EE023E"/>
    <w:rsid w:val="00EE029C"/>
    <w:rsid w:val="00EE07CE"/>
    <w:rsid w:val="00EE0F9C"/>
    <w:rsid w:val="00EE1855"/>
    <w:rsid w:val="00EE18B1"/>
    <w:rsid w:val="00EE1B19"/>
    <w:rsid w:val="00EE1E1F"/>
    <w:rsid w:val="00EE1F4F"/>
    <w:rsid w:val="00EE210B"/>
    <w:rsid w:val="00EE21CC"/>
    <w:rsid w:val="00EE244C"/>
    <w:rsid w:val="00EE2B68"/>
    <w:rsid w:val="00EE3733"/>
    <w:rsid w:val="00EE37CD"/>
    <w:rsid w:val="00EE395E"/>
    <w:rsid w:val="00EE470F"/>
    <w:rsid w:val="00EE56F2"/>
    <w:rsid w:val="00EE57F3"/>
    <w:rsid w:val="00EE64A7"/>
    <w:rsid w:val="00EE6B38"/>
    <w:rsid w:val="00EE6D5A"/>
    <w:rsid w:val="00EE6D70"/>
    <w:rsid w:val="00EF0122"/>
    <w:rsid w:val="00EF0C0B"/>
    <w:rsid w:val="00EF0D81"/>
    <w:rsid w:val="00EF1386"/>
    <w:rsid w:val="00EF1577"/>
    <w:rsid w:val="00EF1580"/>
    <w:rsid w:val="00EF1EA4"/>
    <w:rsid w:val="00EF22DE"/>
    <w:rsid w:val="00EF2491"/>
    <w:rsid w:val="00EF24B8"/>
    <w:rsid w:val="00EF24D0"/>
    <w:rsid w:val="00EF256B"/>
    <w:rsid w:val="00EF2A94"/>
    <w:rsid w:val="00EF36EA"/>
    <w:rsid w:val="00EF4D8C"/>
    <w:rsid w:val="00EF4DD8"/>
    <w:rsid w:val="00EF4F5F"/>
    <w:rsid w:val="00EF5277"/>
    <w:rsid w:val="00EF59AD"/>
    <w:rsid w:val="00EF5CAD"/>
    <w:rsid w:val="00EF611F"/>
    <w:rsid w:val="00EF6201"/>
    <w:rsid w:val="00EF6219"/>
    <w:rsid w:val="00EF6AF2"/>
    <w:rsid w:val="00EF6D0E"/>
    <w:rsid w:val="00EF7223"/>
    <w:rsid w:val="00EF76E1"/>
    <w:rsid w:val="00F0060A"/>
    <w:rsid w:val="00F00C20"/>
    <w:rsid w:val="00F00DB4"/>
    <w:rsid w:val="00F013F3"/>
    <w:rsid w:val="00F01777"/>
    <w:rsid w:val="00F029AF"/>
    <w:rsid w:val="00F02C13"/>
    <w:rsid w:val="00F035F9"/>
    <w:rsid w:val="00F0398C"/>
    <w:rsid w:val="00F04099"/>
    <w:rsid w:val="00F045E1"/>
    <w:rsid w:val="00F05692"/>
    <w:rsid w:val="00F05B66"/>
    <w:rsid w:val="00F05D11"/>
    <w:rsid w:val="00F0682B"/>
    <w:rsid w:val="00F07851"/>
    <w:rsid w:val="00F10177"/>
    <w:rsid w:val="00F1030E"/>
    <w:rsid w:val="00F10925"/>
    <w:rsid w:val="00F10EE4"/>
    <w:rsid w:val="00F10F8B"/>
    <w:rsid w:val="00F11254"/>
    <w:rsid w:val="00F112CB"/>
    <w:rsid w:val="00F127C6"/>
    <w:rsid w:val="00F12F6C"/>
    <w:rsid w:val="00F13386"/>
    <w:rsid w:val="00F139E9"/>
    <w:rsid w:val="00F13C9F"/>
    <w:rsid w:val="00F13DAE"/>
    <w:rsid w:val="00F157D8"/>
    <w:rsid w:val="00F16BF1"/>
    <w:rsid w:val="00F1704E"/>
    <w:rsid w:val="00F200D0"/>
    <w:rsid w:val="00F201AD"/>
    <w:rsid w:val="00F205D7"/>
    <w:rsid w:val="00F20AC3"/>
    <w:rsid w:val="00F20D34"/>
    <w:rsid w:val="00F21481"/>
    <w:rsid w:val="00F21B21"/>
    <w:rsid w:val="00F222BB"/>
    <w:rsid w:val="00F225CF"/>
    <w:rsid w:val="00F229B3"/>
    <w:rsid w:val="00F23125"/>
    <w:rsid w:val="00F233D5"/>
    <w:rsid w:val="00F24127"/>
    <w:rsid w:val="00F24666"/>
    <w:rsid w:val="00F2491A"/>
    <w:rsid w:val="00F24EF6"/>
    <w:rsid w:val="00F2521A"/>
    <w:rsid w:val="00F254E4"/>
    <w:rsid w:val="00F257F8"/>
    <w:rsid w:val="00F26478"/>
    <w:rsid w:val="00F26AAB"/>
    <w:rsid w:val="00F26DB2"/>
    <w:rsid w:val="00F26F5D"/>
    <w:rsid w:val="00F272AF"/>
    <w:rsid w:val="00F27AC2"/>
    <w:rsid w:val="00F27B29"/>
    <w:rsid w:val="00F304E8"/>
    <w:rsid w:val="00F30C0C"/>
    <w:rsid w:val="00F30C92"/>
    <w:rsid w:val="00F312D2"/>
    <w:rsid w:val="00F313B4"/>
    <w:rsid w:val="00F31A05"/>
    <w:rsid w:val="00F3381E"/>
    <w:rsid w:val="00F33ABD"/>
    <w:rsid w:val="00F340A3"/>
    <w:rsid w:val="00F34986"/>
    <w:rsid w:val="00F349F9"/>
    <w:rsid w:val="00F34C32"/>
    <w:rsid w:val="00F34C92"/>
    <w:rsid w:val="00F34CDD"/>
    <w:rsid w:val="00F34D04"/>
    <w:rsid w:val="00F34E52"/>
    <w:rsid w:val="00F3521C"/>
    <w:rsid w:val="00F35275"/>
    <w:rsid w:val="00F35D19"/>
    <w:rsid w:val="00F35E6F"/>
    <w:rsid w:val="00F362BA"/>
    <w:rsid w:val="00F366A8"/>
    <w:rsid w:val="00F36719"/>
    <w:rsid w:val="00F370E8"/>
    <w:rsid w:val="00F377A2"/>
    <w:rsid w:val="00F377AE"/>
    <w:rsid w:val="00F37886"/>
    <w:rsid w:val="00F37DC8"/>
    <w:rsid w:val="00F400EE"/>
    <w:rsid w:val="00F40496"/>
    <w:rsid w:val="00F40B21"/>
    <w:rsid w:val="00F41269"/>
    <w:rsid w:val="00F41319"/>
    <w:rsid w:val="00F41A87"/>
    <w:rsid w:val="00F43369"/>
    <w:rsid w:val="00F43575"/>
    <w:rsid w:val="00F43D8B"/>
    <w:rsid w:val="00F44491"/>
    <w:rsid w:val="00F4461D"/>
    <w:rsid w:val="00F447EA"/>
    <w:rsid w:val="00F44B13"/>
    <w:rsid w:val="00F450CD"/>
    <w:rsid w:val="00F45B30"/>
    <w:rsid w:val="00F45BE7"/>
    <w:rsid w:val="00F4615C"/>
    <w:rsid w:val="00F462AC"/>
    <w:rsid w:val="00F463D7"/>
    <w:rsid w:val="00F46EAE"/>
    <w:rsid w:val="00F47609"/>
    <w:rsid w:val="00F47D17"/>
    <w:rsid w:val="00F50163"/>
    <w:rsid w:val="00F510E2"/>
    <w:rsid w:val="00F515F1"/>
    <w:rsid w:val="00F51628"/>
    <w:rsid w:val="00F51892"/>
    <w:rsid w:val="00F5273A"/>
    <w:rsid w:val="00F52918"/>
    <w:rsid w:val="00F52D6B"/>
    <w:rsid w:val="00F52E18"/>
    <w:rsid w:val="00F52EDB"/>
    <w:rsid w:val="00F535E2"/>
    <w:rsid w:val="00F536E8"/>
    <w:rsid w:val="00F53FA5"/>
    <w:rsid w:val="00F5406B"/>
    <w:rsid w:val="00F54516"/>
    <w:rsid w:val="00F546FB"/>
    <w:rsid w:val="00F55297"/>
    <w:rsid w:val="00F55335"/>
    <w:rsid w:val="00F55CB7"/>
    <w:rsid w:val="00F55CF7"/>
    <w:rsid w:val="00F5641C"/>
    <w:rsid w:val="00F57070"/>
    <w:rsid w:val="00F57728"/>
    <w:rsid w:val="00F57D1C"/>
    <w:rsid w:val="00F603C0"/>
    <w:rsid w:val="00F605A1"/>
    <w:rsid w:val="00F6077A"/>
    <w:rsid w:val="00F6086A"/>
    <w:rsid w:val="00F6169B"/>
    <w:rsid w:val="00F61D43"/>
    <w:rsid w:val="00F61D45"/>
    <w:rsid w:val="00F61D93"/>
    <w:rsid w:val="00F61F30"/>
    <w:rsid w:val="00F6253D"/>
    <w:rsid w:val="00F62824"/>
    <w:rsid w:val="00F62D7C"/>
    <w:rsid w:val="00F634C8"/>
    <w:rsid w:val="00F64310"/>
    <w:rsid w:val="00F64322"/>
    <w:rsid w:val="00F6539F"/>
    <w:rsid w:val="00F654D5"/>
    <w:rsid w:val="00F65747"/>
    <w:rsid w:val="00F6578F"/>
    <w:rsid w:val="00F65B3A"/>
    <w:rsid w:val="00F65BEE"/>
    <w:rsid w:val="00F67155"/>
    <w:rsid w:val="00F7058F"/>
    <w:rsid w:val="00F70C86"/>
    <w:rsid w:val="00F70D21"/>
    <w:rsid w:val="00F70FEF"/>
    <w:rsid w:val="00F726D9"/>
    <w:rsid w:val="00F73F06"/>
    <w:rsid w:val="00F7448D"/>
    <w:rsid w:val="00F74F3A"/>
    <w:rsid w:val="00F7504A"/>
    <w:rsid w:val="00F75C02"/>
    <w:rsid w:val="00F76039"/>
    <w:rsid w:val="00F761ED"/>
    <w:rsid w:val="00F76690"/>
    <w:rsid w:val="00F766AC"/>
    <w:rsid w:val="00F76768"/>
    <w:rsid w:val="00F76C94"/>
    <w:rsid w:val="00F7795E"/>
    <w:rsid w:val="00F77ECB"/>
    <w:rsid w:val="00F80079"/>
    <w:rsid w:val="00F803E5"/>
    <w:rsid w:val="00F80602"/>
    <w:rsid w:val="00F81936"/>
    <w:rsid w:val="00F81BF8"/>
    <w:rsid w:val="00F81D46"/>
    <w:rsid w:val="00F81E47"/>
    <w:rsid w:val="00F82222"/>
    <w:rsid w:val="00F824EF"/>
    <w:rsid w:val="00F8263F"/>
    <w:rsid w:val="00F84408"/>
    <w:rsid w:val="00F84445"/>
    <w:rsid w:val="00F84638"/>
    <w:rsid w:val="00F8539C"/>
    <w:rsid w:val="00F85C8F"/>
    <w:rsid w:val="00F86474"/>
    <w:rsid w:val="00F868B4"/>
    <w:rsid w:val="00F86954"/>
    <w:rsid w:val="00F86B27"/>
    <w:rsid w:val="00F8730A"/>
    <w:rsid w:val="00F87E3C"/>
    <w:rsid w:val="00F87E7B"/>
    <w:rsid w:val="00F9016F"/>
    <w:rsid w:val="00F90481"/>
    <w:rsid w:val="00F90601"/>
    <w:rsid w:val="00F93703"/>
    <w:rsid w:val="00F9469F"/>
    <w:rsid w:val="00F959E0"/>
    <w:rsid w:val="00F96762"/>
    <w:rsid w:val="00F9678D"/>
    <w:rsid w:val="00F97B14"/>
    <w:rsid w:val="00FA0820"/>
    <w:rsid w:val="00FA0943"/>
    <w:rsid w:val="00FA0EB9"/>
    <w:rsid w:val="00FA10E4"/>
    <w:rsid w:val="00FA139B"/>
    <w:rsid w:val="00FA1A91"/>
    <w:rsid w:val="00FA1B5D"/>
    <w:rsid w:val="00FA23AD"/>
    <w:rsid w:val="00FA2783"/>
    <w:rsid w:val="00FA36B8"/>
    <w:rsid w:val="00FA38BA"/>
    <w:rsid w:val="00FA3ACD"/>
    <w:rsid w:val="00FA7277"/>
    <w:rsid w:val="00FA78FD"/>
    <w:rsid w:val="00FA7A0D"/>
    <w:rsid w:val="00FB01A9"/>
    <w:rsid w:val="00FB0692"/>
    <w:rsid w:val="00FB0815"/>
    <w:rsid w:val="00FB0A23"/>
    <w:rsid w:val="00FB0E50"/>
    <w:rsid w:val="00FB11BE"/>
    <w:rsid w:val="00FB12F6"/>
    <w:rsid w:val="00FB1357"/>
    <w:rsid w:val="00FB1629"/>
    <w:rsid w:val="00FB1799"/>
    <w:rsid w:val="00FB1B56"/>
    <w:rsid w:val="00FB24A5"/>
    <w:rsid w:val="00FB2634"/>
    <w:rsid w:val="00FB27F1"/>
    <w:rsid w:val="00FB37F8"/>
    <w:rsid w:val="00FB4296"/>
    <w:rsid w:val="00FB4C6F"/>
    <w:rsid w:val="00FB504E"/>
    <w:rsid w:val="00FB5D85"/>
    <w:rsid w:val="00FB6113"/>
    <w:rsid w:val="00FB61F6"/>
    <w:rsid w:val="00FB7618"/>
    <w:rsid w:val="00FC0146"/>
    <w:rsid w:val="00FC0E5C"/>
    <w:rsid w:val="00FC1BD7"/>
    <w:rsid w:val="00FC1E47"/>
    <w:rsid w:val="00FC2A1E"/>
    <w:rsid w:val="00FC2C75"/>
    <w:rsid w:val="00FC3039"/>
    <w:rsid w:val="00FC3238"/>
    <w:rsid w:val="00FC3937"/>
    <w:rsid w:val="00FC3D6F"/>
    <w:rsid w:val="00FC49B5"/>
    <w:rsid w:val="00FC4A12"/>
    <w:rsid w:val="00FC4A8B"/>
    <w:rsid w:val="00FC543B"/>
    <w:rsid w:val="00FC5E76"/>
    <w:rsid w:val="00FC69CF"/>
    <w:rsid w:val="00FC7214"/>
    <w:rsid w:val="00FC7FB3"/>
    <w:rsid w:val="00FD058F"/>
    <w:rsid w:val="00FD07FE"/>
    <w:rsid w:val="00FD0B70"/>
    <w:rsid w:val="00FD11B8"/>
    <w:rsid w:val="00FD1440"/>
    <w:rsid w:val="00FD1489"/>
    <w:rsid w:val="00FD1494"/>
    <w:rsid w:val="00FD17D7"/>
    <w:rsid w:val="00FD1D8A"/>
    <w:rsid w:val="00FD2A05"/>
    <w:rsid w:val="00FD2DA9"/>
    <w:rsid w:val="00FD2E62"/>
    <w:rsid w:val="00FD35FA"/>
    <w:rsid w:val="00FD44CC"/>
    <w:rsid w:val="00FD4950"/>
    <w:rsid w:val="00FD4CC0"/>
    <w:rsid w:val="00FD5639"/>
    <w:rsid w:val="00FD563B"/>
    <w:rsid w:val="00FD59F1"/>
    <w:rsid w:val="00FD66A4"/>
    <w:rsid w:val="00FD6C6D"/>
    <w:rsid w:val="00FD6FE2"/>
    <w:rsid w:val="00FD74CB"/>
    <w:rsid w:val="00FD7543"/>
    <w:rsid w:val="00FD7BF5"/>
    <w:rsid w:val="00FE0FBA"/>
    <w:rsid w:val="00FE1016"/>
    <w:rsid w:val="00FE10D5"/>
    <w:rsid w:val="00FE15C2"/>
    <w:rsid w:val="00FE185C"/>
    <w:rsid w:val="00FE1BD0"/>
    <w:rsid w:val="00FE1DBD"/>
    <w:rsid w:val="00FE3C5F"/>
    <w:rsid w:val="00FE3EE6"/>
    <w:rsid w:val="00FE401B"/>
    <w:rsid w:val="00FE4705"/>
    <w:rsid w:val="00FE4B2A"/>
    <w:rsid w:val="00FE5388"/>
    <w:rsid w:val="00FE557C"/>
    <w:rsid w:val="00FE5A2F"/>
    <w:rsid w:val="00FE5EC3"/>
    <w:rsid w:val="00FE61BD"/>
    <w:rsid w:val="00FE62EB"/>
    <w:rsid w:val="00FE66DF"/>
    <w:rsid w:val="00FE6923"/>
    <w:rsid w:val="00FE6F5D"/>
    <w:rsid w:val="00FE758F"/>
    <w:rsid w:val="00FE7DC7"/>
    <w:rsid w:val="00FF0169"/>
    <w:rsid w:val="00FF0295"/>
    <w:rsid w:val="00FF064E"/>
    <w:rsid w:val="00FF172D"/>
    <w:rsid w:val="00FF1B45"/>
    <w:rsid w:val="00FF1C19"/>
    <w:rsid w:val="00FF39E3"/>
    <w:rsid w:val="00FF4769"/>
    <w:rsid w:val="00FF4998"/>
    <w:rsid w:val="00FF4C3A"/>
    <w:rsid w:val="00FF5392"/>
    <w:rsid w:val="00FF572F"/>
    <w:rsid w:val="00FF58BB"/>
    <w:rsid w:val="00FF5984"/>
    <w:rsid w:val="00FF62F4"/>
    <w:rsid w:val="00FF6519"/>
    <w:rsid w:val="00FF6692"/>
    <w:rsid w:val="00FF7637"/>
    <w:rsid w:val="00FF7AB9"/>
    <w:rsid w:val="00FF7D91"/>
    <w:rsid w:val="04AF1EE0"/>
    <w:rsid w:val="0A0F4FB9"/>
    <w:rsid w:val="0A4796C0"/>
    <w:rsid w:val="105814E6"/>
    <w:rsid w:val="124E5865"/>
    <w:rsid w:val="146E4578"/>
    <w:rsid w:val="1479901F"/>
    <w:rsid w:val="164ADDA5"/>
    <w:rsid w:val="17A7AA71"/>
    <w:rsid w:val="19C409C1"/>
    <w:rsid w:val="1D27ABE6"/>
    <w:rsid w:val="29DA7047"/>
    <w:rsid w:val="34456D4D"/>
    <w:rsid w:val="3CAEF70F"/>
    <w:rsid w:val="41F986A7"/>
    <w:rsid w:val="463CC5E7"/>
    <w:rsid w:val="4B0DEA72"/>
    <w:rsid w:val="4B5E38D1"/>
    <w:rsid w:val="4FFCC431"/>
    <w:rsid w:val="51E0590A"/>
    <w:rsid w:val="5E2ED8B7"/>
    <w:rsid w:val="6780D057"/>
    <w:rsid w:val="69AA011D"/>
    <w:rsid w:val="6A751AB4"/>
    <w:rsid w:val="6B04BD1B"/>
    <w:rsid w:val="7093608F"/>
    <w:rsid w:val="7E07B72E"/>
    <w:rsid w:val="7E4B483F"/>
  </w:rsids>
  <m:mathPr>
    <m:mathFont m:val="Cambria Math"/>
    <m:brkBin m:val="before"/>
    <m:brkBinSub m:val="--"/>
    <m:smallFrac m:val="0"/>
    <m:dispDef/>
    <m:lMargin m:val="0"/>
    <m:rMargin m:val="0"/>
    <m:defJc m:val="centerGroup"/>
    <m:wrapRight/>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22F721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fr-FR"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qFormat="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Smart Link" w:semiHidden="1" w:uiPriority="99" w:unhideWhenUsed="1"/>
  </w:latentStyles>
  <w:style w:type="paragraph" w:default="1" w:styleId="Normal">
    <w:name w:val="Normal"/>
    <w:qFormat/>
    <w:rsid w:val="008407D7"/>
    <w:pPr>
      <w:tabs>
        <w:tab w:val="left" w:pos="567"/>
      </w:tabs>
      <w:spacing w:line="260" w:lineRule="exact"/>
    </w:pPr>
    <w:rPr>
      <w:rFonts w:eastAsia="Times New Roman"/>
      <w:sz w:val="22"/>
      <w:lang w:eastAsia="en-US"/>
    </w:rPr>
  </w:style>
  <w:style w:type="paragraph" w:styleId="Heading1">
    <w:name w:val="heading 1"/>
    <w:basedOn w:val="Title"/>
    <w:next w:val="Normal"/>
    <w:link w:val="Heading1Char"/>
    <w:qFormat/>
    <w:rsid w:val="006A7D0A"/>
    <w:pPr>
      <w:outlineLvl w:val="0"/>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pPr>
      <w:tabs>
        <w:tab w:val="center" w:pos="4536"/>
        <w:tab w:val="right" w:pos="8306"/>
      </w:tabs>
    </w:pPr>
    <w:rPr>
      <w:rFonts w:ascii="Arial" w:hAnsi="Arial"/>
      <w:noProof/>
      <w:sz w:val="16"/>
    </w:rPr>
  </w:style>
  <w:style w:type="paragraph" w:styleId="Header">
    <w:name w:val="header"/>
    <w:basedOn w:val="Normal"/>
    <w:link w:val="HeaderChar"/>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rsid w:val="00812D16"/>
  </w:style>
  <w:style w:type="paragraph" w:styleId="BodyText">
    <w:name w:val="Body Text"/>
    <w:basedOn w:val="Normal"/>
    <w:rsid w:val="00812D16"/>
    <w:pPr>
      <w:tabs>
        <w:tab w:val="clear" w:pos="567"/>
      </w:tabs>
      <w:spacing w:line="240" w:lineRule="auto"/>
    </w:pPr>
    <w:rPr>
      <w:i/>
      <w:color w:val="008000"/>
    </w:rPr>
  </w:style>
  <w:style w:type="paragraph" w:styleId="CommentText">
    <w:name w:val="annotation text"/>
    <w:aliases w:val="- H19,Annotationtext,Char,Comment Text Char Char,Comment Text Char Char Char Char,Comment Text Char Char1,Comment Text Char Char1 Char,Comment Text Char1 Char,Comment Text Char1 Char Char,Comment Text Char2 Char,Kommentarer,Tekst opmerking"/>
    <w:basedOn w:val="Normal"/>
    <w:link w:val="CommentTextChar"/>
    <w:uiPriority w:val="99"/>
    <w:qFormat/>
    <w:rsid w:val="00812D16"/>
    <w:rPr>
      <w:sz w:val="20"/>
    </w:rPr>
  </w:style>
  <w:style w:type="character" w:styleId="Hyperlink">
    <w:name w:val="Hyperlink"/>
    <w:rsid w:val="00812D16"/>
    <w:rPr>
      <w:color w:val="0000FF"/>
      <w:u w:val="single"/>
    </w:rPr>
  </w:style>
  <w:style w:type="paragraph" w:customStyle="1" w:styleId="EMEAEnBodyText">
    <w:name w:val="EMEA En Body Text"/>
    <w:basedOn w:val="Normal"/>
    <w:rsid w:val="00812D16"/>
    <w:pPr>
      <w:tabs>
        <w:tab w:val="clear" w:pos="567"/>
      </w:tabs>
      <w:spacing w:before="120" w:after="120" w:line="240" w:lineRule="auto"/>
      <w:jc w:val="both"/>
    </w:pPr>
  </w:style>
  <w:style w:type="paragraph" w:styleId="BalloonText">
    <w:name w:val="Balloon Text"/>
    <w:basedOn w:val="Normal"/>
    <w:semiHidden/>
    <w:rsid w:val="00A20C7F"/>
    <w:rPr>
      <w:rFonts w:ascii="Tahoma" w:hAnsi="Tahoma" w:cs="Tahoma"/>
      <w:sz w:val="16"/>
      <w:szCs w:val="16"/>
    </w:rPr>
  </w:style>
  <w:style w:type="paragraph" w:customStyle="1" w:styleId="BodytextAgency">
    <w:name w:val="Body text (Agency)"/>
    <w:basedOn w:val="Normal"/>
    <w:link w:val="BodytextAgencyChar"/>
    <w:qFormat/>
    <w:rsid w:val="00345F9C"/>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qFormat/>
    <w:rsid w:val="00345F9C"/>
    <w:rPr>
      <w:rFonts w:ascii="Verdana" w:eastAsia="Verdana" w:hAnsi="Verdana" w:cs="Verdana"/>
      <w:sz w:val="18"/>
      <w:szCs w:val="18"/>
      <w:lang w:val="fr-FR" w:eastAsia="en-GB" w:bidi="ar-SA"/>
    </w:rPr>
  </w:style>
  <w:style w:type="paragraph" w:customStyle="1" w:styleId="DraftingNotesAgency">
    <w:name w:val="Drafting Notes (Agency)"/>
    <w:basedOn w:val="Normal"/>
    <w:next w:val="BodytextAgency"/>
    <w:link w:val="DraftingNotesAgencyChar"/>
    <w:rsid w:val="00345F9C"/>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sid w:val="00345F9C"/>
    <w:rPr>
      <w:rFonts w:ascii="Courier New" w:eastAsia="Verdana" w:hAnsi="Courier New"/>
      <w:i/>
      <w:color w:val="339966"/>
      <w:sz w:val="22"/>
      <w:szCs w:val="18"/>
      <w:lang w:val="fr-FR" w:eastAsia="en-GB" w:bidi="ar-SA"/>
    </w:rPr>
  </w:style>
  <w:style w:type="paragraph" w:customStyle="1" w:styleId="NormalAgency">
    <w:name w:val="Normal (Agency)"/>
    <w:link w:val="NormalAgencyChar"/>
    <w:rsid w:val="00C179B0"/>
    <w:rPr>
      <w:rFonts w:ascii="Verdana" w:eastAsia="Verdana" w:hAnsi="Verdana" w:cs="Verdana"/>
      <w:sz w:val="18"/>
      <w:szCs w:val="18"/>
    </w:rPr>
  </w:style>
  <w:style w:type="table" w:customStyle="1" w:styleId="TablegridAgencyblack">
    <w:name w:val="Table grid (Agency) black"/>
    <w:basedOn w:val="TableNormal"/>
    <w:semiHidden/>
    <w:rsid w:val="00C179B0"/>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Times New Roman" w:hAnsi="Times New Roman"/>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rsid w:val="00C179B0"/>
    <w:pPr>
      <w:keepNext/>
    </w:pPr>
    <w:rPr>
      <w:rFonts w:eastAsia="Times New Roman"/>
      <w:b/>
    </w:rPr>
  </w:style>
  <w:style w:type="paragraph" w:customStyle="1" w:styleId="TabletextrowsAgency">
    <w:name w:val="Table text rows (Agency)"/>
    <w:basedOn w:val="Normal"/>
    <w:uiPriority w:val="99"/>
    <w:rsid w:val="00C179B0"/>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sid w:val="00C179B0"/>
    <w:rPr>
      <w:rFonts w:ascii="Verdana" w:eastAsia="Verdana" w:hAnsi="Verdana" w:cs="Verdana"/>
      <w:sz w:val="18"/>
      <w:szCs w:val="18"/>
      <w:lang w:val="fr-FR" w:eastAsia="en-GB" w:bidi="ar-SA"/>
    </w:rPr>
  </w:style>
  <w:style w:type="character" w:styleId="CommentReference">
    <w:name w:val="annotation reference"/>
    <w:rsid w:val="00BC6DC2"/>
    <w:rPr>
      <w:sz w:val="16"/>
      <w:szCs w:val="16"/>
    </w:rPr>
  </w:style>
  <w:style w:type="paragraph" w:styleId="CommentSubject">
    <w:name w:val="annotation subject"/>
    <w:basedOn w:val="CommentText"/>
    <w:next w:val="CommentText"/>
    <w:link w:val="CommentSubjectChar"/>
    <w:rsid w:val="00BC6DC2"/>
    <w:rPr>
      <w:b/>
      <w:bCs/>
    </w:rPr>
  </w:style>
  <w:style w:type="character" w:customStyle="1" w:styleId="CommentTextChar">
    <w:name w:val="Comment Text Char"/>
    <w:aliases w:val="- H19 Char,Annotationtext Char,Char Char,Comment Text Char Char Char,Comment Text Char Char Char Char Char,Comment Text Char Char1 Char1,Comment Text Char Char1 Char Char,Comment Text Char1 Char Char1,Comment Text Char1 Char Char Char"/>
    <w:link w:val="CommentText"/>
    <w:uiPriority w:val="99"/>
    <w:qFormat/>
    <w:rsid w:val="00BC6DC2"/>
    <w:rPr>
      <w:rFonts w:eastAsia="Times New Roman"/>
      <w:lang w:eastAsia="en-US"/>
    </w:rPr>
  </w:style>
  <w:style w:type="character" w:customStyle="1" w:styleId="CommentSubjectChar">
    <w:name w:val="Comment Subject Char"/>
    <w:link w:val="CommentSubject"/>
    <w:rsid w:val="00BC6DC2"/>
    <w:rPr>
      <w:rFonts w:eastAsia="Times New Roman"/>
      <w:b/>
      <w:bCs/>
      <w:lang w:eastAsia="en-US"/>
    </w:rPr>
  </w:style>
  <w:style w:type="paragraph" w:styleId="Revision">
    <w:name w:val="Revision"/>
    <w:hidden/>
    <w:uiPriority w:val="99"/>
    <w:semiHidden/>
    <w:rsid w:val="00B21BE7"/>
    <w:rPr>
      <w:rFonts w:eastAsia="Times New Roman"/>
      <w:sz w:val="22"/>
      <w:lang w:eastAsia="en-US"/>
    </w:rPr>
  </w:style>
  <w:style w:type="paragraph" w:styleId="Title">
    <w:name w:val="Title"/>
    <w:aliases w:val="Section Header"/>
    <w:basedOn w:val="Normal"/>
    <w:next w:val="Normal"/>
    <w:link w:val="TitleChar"/>
    <w:qFormat/>
    <w:rsid w:val="006A7D0A"/>
    <w:pPr>
      <w:suppressAutoHyphens/>
      <w:spacing w:line="240" w:lineRule="auto"/>
      <w:ind w:left="567" w:hanging="567"/>
    </w:pPr>
    <w:rPr>
      <w:b/>
      <w:caps/>
      <w:noProof/>
      <w:szCs w:val="22"/>
    </w:rPr>
  </w:style>
  <w:style w:type="character" w:customStyle="1" w:styleId="TitleChar">
    <w:name w:val="Title Char"/>
    <w:aliases w:val="Section Header Char"/>
    <w:basedOn w:val="DefaultParagraphFont"/>
    <w:link w:val="Title"/>
    <w:rsid w:val="006A7D0A"/>
    <w:rPr>
      <w:rFonts w:eastAsia="Times New Roman"/>
      <w:b/>
      <w:caps/>
      <w:noProof/>
      <w:sz w:val="22"/>
      <w:szCs w:val="22"/>
      <w:lang w:eastAsia="en-US"/>
    </w:rPr>
  </w:style>
  <w:style w:type="character" w:customStyle="1" w:styleId="Heading1Char">
    <w:name w:val="Heading 1 Char"/>
    <w:basedOn w:val="DefaultParagraphFont"/>
    <w:link w:val="Heading1"/>
    <w:rsid w:val="006A7D0A"/>
    <w:rPr>
      <w:rFonts w:eastAsia="Times New Roman"/>
      <w:b/>
      <w:caps/>
      <w:noProof/>
      <w:sz w:val="22"/>
      <w:szCs w:val="22"/>
      <w:lang w:eastAsia="en-US"/>
    </w:rPr>
  </w:style>
  <w:style w:type="paragraph" w:customStyle="1" w:styleId="Header2">
    <w:name w:val="Header 2"/>
    <w:basedOn w:val="Normal"/>
    <w:link w:val="Header2Char"/>
    <w:qFormat/>
    <w:rsid w:val="00BC30CB"/>
    <w:pPr>
      <w:spacing w:line="240" w:lineRule="auto"/>
      <w:ind w:left="567" w:hanging="567"/>
      <w:outlineLvl w:val="0"/>
    </w:pPr>
    <w:rPr>
      <w:b/>
      <w:noProof/>
      <w:szCs w:val="22"/>
    </w:rPr>
  </w:style>
  <w:style w:type="paragraph" w:customStyle="1" w:styleId="Header3">
    <w:name w:val="Header 3"/>
    <w:basedOn w:val="Normal"/>
    <w:link w:val="Header3Char"/>
    <w:qFormat/>
    <w:rsid w:val="00B338C9"/>
    <w:rPr>
      <w:noProof/>
      <w:u w:val="single"/>
    </w:rPr>
  </w:style>
  <w:style w:type="character" w:customStyle="1" w:styleId="Header2Char">
    <w:name w:val="Header 2 Char"/>
    <w:basedOn w:val="DefaultParagraphFont"/>
    <w:link w:val="Header2"/>
    <w:rsid w:val="00BC30CB"/>
    <w:rPr>
      <w:rFonts w:eastAsia="Times New Roman"/>
      <w:b/>
      <w:noProof/>
      <w:sz w:val="22"/>
      <w:szCs w:val="22"/>
      <w:lang w:eastAsia="en-US"/>
    </w:rPr>
  </w:style>
  <w:style w:type="character" w:styleId="Strong">
    <w:name w:val="Strong"/>
    <w:basedOn w:val="DefaultParagraphFont"/>
    <w:qFormat/>
    <w:rsid w:val="00AF5FC3"/>
    <w:rPr>
      <w:b/>
      <w:bCs/>
    </w:rPr>
  </w:style>
  <w:style w:type="character" w:customStyle="1" w:styleId="Header3Char">
    <w:name w:val="Header 3 Char"/>
    <w:basedOn w:val="DefaultParagraphFont"/>
    <w:link w:val="Header3"/>
    <w:rsid w:val="00B338C9"/>
    <w:rPr>
      <w:rFonts w:eastAsia="Times New Roman"/>
      <w:noProof/>
      <w:sz w:val="22"/>
      <w:u w:val="single"/>
      <w:lang w:eastAsia="en-US"/>
    </w:rPr>
  </w:style>
  <w:style w:type="paragraph" w:styleId="ListParagraph">
    <w:name w:val="List Paragraph"/>
    <w:basedOn w:val="Normal"/>
    <w:uiPriority w:val="34"/>
    <w:qFormat/>
    <w:rsid w:val="00EE023E"/>
    <w:pPr>
      <w:ind w:left="720"/>
      <w:contextualSpacing/>
    </w:pPr>
  </w:style>
  <w:style w:type="table" w:styleId="TableGrid">
    <w:name w:val="Table Grid"/>
    <w:basedOn w:val="TableNormal"/>
    <w:uiPriority w:val="39"/>
    <w:rsid w:val="00D3467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unhideWhenUsed/>
    <w:rsid w:val="007D0157"/>
    <w:rPr>
      <w:color w:val="605E5C"/>
      <w:shd w:val="clear" w:color="auto" w:fill="E1DFDD"/>
    </w:rPr>
  </w:style>
  <w:style w:type="paragraph" w:customStyle="1" w:styleId="TableFooter">
    <w:name w:val="Table Footer"/>
    <w:basedOn w:val="Normal"/>
    <w:rsid w:val="0052359D"/>
    <w:pPr>
      <w:tabs>
        <w:tab w:val="clear" w:pos="567"/>
      </w:tabs>
      <w:spacing w:before="60" w:line="240" w:lineRule="auto"/>
      <w:ind w:left="330" w:hanging="330"/>
    </w:pPr>
    <w:rPr>
      <w:rFonts w:ascii="Arial" w:hAnsi="Arial" w:cs="Arial"/>
      <w:sz w:val="18"/>
      <w:szCs w:val="18"/>
    </w:rPr>
  </w:style>
  <w:style w:type="paragraph" w:customStyle="1" w:styleId="C-BodyText">
    <w:name w:val="C-Body Text"/>
    <w:rsid w:val="0052359D"/>
    <w:pPr>
      <w:spacing w:before="120" w:after="120" w:line="280" w:lineRule="atLeast"/>
    </w:pPr>
    <w:rPr>
      <w:rFonts w:asciiTheme="minorHAnsi" w:eastAsia="Times New Roman" w:hAnsiTheme="minorHAnsi" w:cstheme="minorBidi"/>
      <w:sz w:val="24"/>
      <w:szCs w:val="22"/>
      <w:lang w:eastAsia="en-US"/>
    </w:rPr>
  </w:style>
  <w:style w:type="character" w:styleId="FollowedHyperlink">
    <w:name w:val="FollowedHyperlink"/>
    <w:basedOn w:val="DefaultParagraphFont"/>
    <w:semiHidden/>
    <w:unhideWhenUsed/>
    <w:rsid w:val="005450B0"/>
    <w:rPr>
      <w:color w:val="800080" w:themeColor="followedHyperlink"/>
      <w:u w:val="single"/>
    </w:rPr>
  </w:style>
  <w:style w:type="character" w:customStyle="1" w:styleId="Mention1">
    <w:name w:val="Mention1"/>
    <w:basedOn w:val="DefaultParagraphFont"/>
    <w:uiPriority w:val="99"/>
    <w:unhideWhenUsed/>
    <w:rsid w:val="00EF24B8"/>
    <w:rPr>
      <w:color w:val="2B579A"/>
      <w:shd w:val="clear" w:color="auto" w:fill="E1DFDD"/>
    </w:rPr>
  </w:style>
  <w:style w:type="paragraph" w:customStyle="1" w:styleId="Default">
    <w:name w:val="Default"/>
    <w:rsid w:val="00532749"/>
    <w:pPr>
      <w:autoSpaceDE w:val="0"/>
      <w:autoSpaceDN w:val="0"/>
      <w:adjustRightInd w:val="0"/>
    </w:pPr>
    <w:rPr>
      <w:color w:val="000000"/>
      <w:sz w:val="24"/>
      <w:szCs w:val="24"/>
    </w:rPr>
  </w:style>
  <w:style w:type="paragraph" w:styleId="Caption">
    <w:name w:val="caption"/>
    <w:basedOn w:val="Normal"/>
    <w:next w:val="Normal"/>
    <w:unhideWhenUsed/>
    <w:qFormat/>
    <w:rsid w:val="00047B93"/>
    <w:pPr>
      <w:spacing w:after="200" w:line="240" w:lineRule="auto"/>
    </w:pPr>
    <w:rPr>
      <w:i/>
      <w:iCs/>
      <w:color w:val="1F497D" w:themeColor="text2"/>
      <w:sz w:val="18"/>
      <w:szCs w:val="18"/>
    </w:rPr>
  </w:style>
  <w:style w:type="character" w:customStyle="1" w:styleId="FooterChar">
    <w:name w:val="Footer Char"/>
    <w:basedOn w:val="DefaultParagraphFont"/>
    <w:link w:val="Footer"/>
    <w:uiPriority w:val="99"/>
    <w:rsid w:val="007D7894"/>
    <w:rPr>
      <w:rFonts w:ascii="Arial" w:eastAsia="Times New Roman" w:hAnsi="Arial"/>
      <w:noProof/>
      <w:sz w:val="16"/>
      <w:lang w:eastAsia="en-US"/>
    </w:rPr>
  </w:style>
  <w:style w:type="character" w:customStyle="1" w:styleId="HeaderChar">
    <w:name w:val="Header Char"/>
    <w:basedOn w:val="DefaultParagraphFont"/>
    <w:link w:val="Header"/>
    <w:rsid w:val="007D7894"/>
    <w:rPr>
      <w:rFonts w:ascii="Arial" w:eastAsia="Times New Roman" w:hAnsi="Arial"/>
      <w:lang w:eastAsia="en-US"/>
    </w:rPr>
  </w:style>
  <w:style w:type="character" w:customStyle="1" w:styleId="UnresolvedMention2">
    <w:name w:val="Unresolved Mention2"/>
    <w:basedOn w:val="DefaultParagraphFont"/>
    <w:uiPriority w:val="99"/>
    <w:unhideWhenUsed/>
    <w:rsid w:val="00D630C0"/>
    <w:rPr>
      <w:color w:val="605E5C"/>
      <w:shd w:val="clear" w:color="auto" w:fill="E1DFDD"/>
    </w:rPr>
  </w:style>
  <w:style w:type="character" w:customStyle="1" w:styleId="Mention2">
    <w:name w:val="Mention2"/>
    <w:basedOn w:val="DefaultParagraphFont"/>
    <w:uiPriority w:val="99"/>
    <w:unhideWhenUsed/>
    <w:rsid w:val="00D630C0"/>
    <w:rPr>
      <w:color w:val="2B579A"/>
      <w:shd w:val="clear" w:color="auto" w:fill="E1DFDD"/>
    </w:rPr>
  </w:style>
  <w:style w:type="paragraph" w:customStyle="1" w:styleId="C-TableHeader">
    <w:name w:val="C-Table Header"/>
    <w:next w:val="C-TableText"/>
    <w:rsid w:val="00C0679B"/>
    <w:pPr>
      <w:keepNext/>
      <w:spacing w:before="60" w:after="60"/>
    </w:pPr>
    <w:rPr>
      <w:rFonts w:eastAsia="Times New Roman"/>
      <w:b/>
      <w:sz w:val="22"/>
      <w:lang w:eastAsia="en-US"/>
    </w:rPr>
  </w:style>
  <w:style w:type="paragraph" w:customStyle="1" w:styleId="C-TableText">
    <w:name w:val="C-Table Text"/>
    <w:rsid w:val="00C0679B"/>
    <w:pPr>
      <w:spacing w:before="60" w:after="60"/>
    </w:pPr>
    <w:rPr>
      <w:rFonts w:eastAsia="Times New Roman"/>
      <w:sz w:val="22"/>
      <w:lang w:eastAsia="en-US"/>
    </w:rPr>
  </w:style>
  <w:style w:type="table" w:customStyle="1" w:styleId="C-Table">
    <w:name w:val="C-Table"/>
    <w:basedOn w:val="TableNormal"/>
    <w:rsid w:val="00C0679B"/>
    <w:rPr>
      <w:rFonts w:eastAsia="Times New Roman"/>
      <w:lang w:eastAsia="en-US"/>
    </w:rPr>
    <w:tblP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Pr>
    <w:trPr>
      <w:cantSplit/>
    </w:trPr>
  </w:style>
  <w:style w:type="character" w:customStyle="1" w:styleId="UnresolvedMention3">
    <w:name w:val="Unresolved Mention3"/>
    <w:basedOn w:val="DefaultParagraphFont"/>
    <w:rsid w:val="006308E2"/>
    <w:rPr>
      <w:color w:val="605E5C"/>
      <w:shd w:val="clear" w:color="auto" w:fill="E1DFDD"/>
    </w:rPr>
  </w:style>
  <w:style w:type="character" w:customStyle="1" w:styleId="Mention3">
    <w:name w:val="Mention3"/>
    <w:basedOn w:val="DefaultParagraphFont"/>
    <w:rsid w:val="006308E2"/>
    <w:rPr>
      <w:color w:val="2B579A"/>
      <w:shd w:val="clear" w:color="auto" w:fill="E1DFDD"/>
    </w:rPr>
  </w:style>
  <w:style w:type="paragraph" w:customStyle="1" w:styleId="Style1">
    <w:name w:val="Style1"/>
    <w:basedOn w:val="Heading1"/>
    <w:qFormat/>
    <w:rsid w:val="00530E6E"/>
    <w:pPr>
      <w:keepNext/>
      <w:numPr>
        <w:numId w:val="17"/>
      </w:numPr>
      <w:ind w:left="567" w:hanging="567"/>
    </w:pPr>
  </w:style>
  <w:style w:type="paragraph" w:customStyle="1" w:styleId="Style2">
    <w:name w:val="Style2"/>
    <w:basedOn w:val="Normal"/>
    <w:qFormat/>
    <w:rsid w:val="00331113"/>
    <w:pPr>
      <w:numPr>
        <w:numId w:val="18"/>
      </w:numPr>
      <w:spacing w:line="240" w:lineRule="auto"/>
      <w:ind w:right="1416"/>
    </w:pPr>
    <w:rPr>
      <w:b/>
      <w:noProof/>
      <w:szCs w:val="22"/>
    </w:rPr>
  </w:style>
  <w:style w:type="paragraph" w:customStyle="1" w:styleId="Style3">
    <w:name w:val="Style3"/>
    <w:basedOn w:val="Heading1"/>
    <w:qFormat/>
    <w:rsid w:val="000E07B1"/>
    <w:pPr>
      <w:keepNext/>
      <w:numPr>
        <w:numId w:val="19"/>
      </w:numPr>
      <w:ind w:left="567" w:hanging="567"/>
    </w:pPr>
  </w:style>
  <w:style w:type="paragraph" w:customStyle="1" w:styleId="Style4">
    <w:name w:val="Style4"/>
    <w:basedOn w:val="Heading1"/>
    <w:qFormat/>
    <w:rsid w:val="00331113"/>
    <w:pPr>
      <w:numPr>
        <w:numId w:val="20"/>
      </w:numPr>
      <w:tabs>
        <w:tab w:val="clear" w:pos="567"/>
      </w:tabs>
      <w:jc w:val="center"/>
    </w:pPr>
  </w:style>
  <w:style w:type="paragraph" w:customStyle="1" w:styleId="DNEx1">
    <w:name w:val="DNEx1"/>
    <w:basedOn w:val="Normal"/>
    <w:qFormat/>
    <w:rsid w:val="00AC5B90"/>
    <w:pPr>
      <w:numPr>
        <w:ilvl w:val="12"/>
      </w:numPr>
      <w:tabs>
        <w:tab w:val="clear" w:pos="567"/>
      </w:tabs>
      <w:spacing w:line="240" w:lineRule="auto"/>
    </w:pPr>
    <w:rPr>
      <w:noProof/>
      <w:szCs w:val="22"/>
    </w:rPr>
  </w:style>
  <w:style w:type="paragraph" w:customStyle="1" w:styleId="Style5">
    <w:name w:val="Style5"/>
    <w:basedOn w:val="Header2"/>
    <w:qFormat/>
    <w:rsid w:val="00530E6E"/>
    <w:pPr>
      <w:numPr>
        <w:ilvl w:val="1"/>
        <w:numId w:val="17"/>
      </w:numPr>
      <w:ind w:left="567" w:hanging="567"/>
    </w:pPr>
  </w:style>
  <w:style w:type="paragraph" w:customStyle="1" w:styleId="Style6">
    <w:name w:val="Style6"/>
    <w:basedOn w:val="Header2"/>
    <w:qFormat/>
    <w:rsid w:val="00530E6E"/>
  </w:style>
  <w:style w:type="paragraph" w:customStyle="1" w:styleId="Style7">
    <w:name w:val="Style7"/>
    <w:basedOn w:val="Normal"/>
    <w:qFormat/>
    <w:rsid w:val="00530E6E"/>
    <w:pPr>
      <w:numPr>
        <w:ilvl w:val="1"/>
        <w:numId w:val="19"/>
      </w:numPr>
      <w:pBdr>
        <w:top w:val="single" w:sz="4" w:space="1" w:color="auto"/>
        <w:left w:val="single" w:sz="4" w:space="4" w:color="auto"/>
        <w:bottom w:val="single" w:sz="4" w:space="1" w:color="auto"/>
        <w:right w:val="single" w:sz="4" w:space="4" w:color="auto"/>
      </w:pBdr>
      <w:spacing w:line="240" w:lineRule="auto"/>
      <w:ind w:left="567" w:hanging="567"/>
      <w:outlineLvl w:val="0"/>
    </w:pPr>
    <w:rPr>
      <w:b/>
      <w:color w:val="000000" w:themeColor="text1"/>
    </w:rPr>
  </w:style>
  <w:style w:type="paragraph" w:customStyle="1" w:styleId="Style8">
    <w:name w:val="Style8"/>
    <w:basedOn w:val="Normal"/>
    <w:qFormat/>
    <w:rsid w:val="00A752BD"/>
    <w:pPr>
      <w:numPr>
        <w:ilvl w:val="1"/>
        <w:numId w:val="18"/>
      </w:numPr>
      <w:pBdr>
        <w:top w:val="single" w:sz="4" w:space="1" w:color="auto"/>
        <w:left w:val="single" w:sz="4" w:space="4" w:color="auto"/>
        <w:bottom w:val="single" w:sz="4" w:space="1" w:color="auto"/>
        <w:right w:val="single" w:sz="4" w:space="4" w:color="auto"/>
      </w:pBdr>
      <w:spacing w:line="240" w:lineRule="auto"/>
      <w:ind w:left="567" w:hanging="567"/>
      <w:outlineLvl w:val="0"/>
    </w:pPr>
    <w:rPr>
      <w:b/>
    </w:rPr>
  </w:style>
  <w:style w:type="paragraph" w:customStyle="1" w:styleId="Style9">
    <w:name w:val="Style9"/>
    <w:basedOn w:val="Normal"/>
    <w:qFormat/>
    <w:rsid w:val="00B729F2"/>
    <w:pPr>
      <w:numPr>
        <w:numId w:val="23"/>
      </w:numPr>
      <w:pBdr>
        <w:top w:val="single" w:sz="4" w:space="1" w:color="auto"/>
        <w:left w:val="single" w:sz="4" w:space="4" w:color="auto"/>
        <w:bottom w:val="single" w:sz="4" w:space="1" w:color="auto"/>
        <w:right w:val="single" w:sz="4" w:space="4" w:color="auto"/>
      </w:pBdr>
      <w:spacing w:line="240" w:lineRule="auto"/>
      <w:ind w:left="567" w:hanging="567"/>
      <w:outlineLvl w:val="0"/>
    </w:pPr>
    <w:rPr>
      <w:b/>
      <w:noProof/>
      <w:szCs w:val="22"/>
    </w:rPr>
  </w:style>
  <w:style w:type="paragraph" w:customStyle="1" w:styleId="Style10">
    <w:name w:val="Style10"/>
    <w:basedOn w:val="Normal"/>
    <w:qFormat/>
    <w:rsid w:val="00644FB3"/>
    <w:pPr>
      <w:keepNext/>
      <w:numPr>
        <w:numId w:val="34"/>
      </w:numPr>
      <w:spacing w:line="240" w:lineRule="auto"/>
      <w:ind w:left="567" w:hanging="567"/>
      <w:outlineLvl w:val="0"/>
    </w:pPr>
    <w:rPr>
      <w:b/>
      <w:noProof/>
      <w:szCs w:val="22"/>
    </w:rPr>
  </w:style>
  <w:style w:type="paragraph" w:customStyle="1" w:styleId="Style11">
    <w:name w:val="Style11"/>
    <w:basedOn w:val="Normal"/>
    <w:qFormat/>
    <w:rsid w:val="00644FB3"/>
    <w:pPr>
      <w:numPr>
        <w:numId w:val="36"/>
      </w:numPr>
      <w:tabs>
        <w:tab w:val="clear" w:pos="567"/>
      </w:tabs>
      <w:spacing w:line="240" w:lineRule="auto"/>
      <w:ind w:right="-29"/>
    </w:pPr>
    <w:rPr>
      <w:noProof/>
    </w:rPr>
  </w:style>
  <w:style w:type="character" w:customStyle="1" w:styleId="UnresolvedMention4">
    <w:name w:val="Unresolved Mention4"/>
    <w:basedOn w:val="DefaultParagraphFont"/>
    <w:rsid w:val="00644FB3"/>
    <w:rPr>
      <w:color w:val="605E5C"/>
      <w:shd w:val="clear" w:color="auto" w:fill="E1DFDD"/>
    </w:rPr>
  </w:style>
  <w:style w:type="paragraph" w:customStyle="1" w:styleId="Style12">
    <w:name w:val="Style12"/>
    <w:basedOn w:val="Normal"/>
    <w:qFormat/>
    <w:rsid w:val="003C043C"/>
    <w:rPr>
      <w:rFonts w:eastAsia="Verdana" w:cs="Verdana"/>
      <w:szCs w:val="18"/>
      <w:lang w:eastAsia="en-GB"/>
    </w:rPr>
  </w:style>
  <w:style w:type="paragraph" w:customStyle="1" w:styleId="Style13">
    <w:name w:val="Style13"/>
    <w:basedOn w:val="Normal"/>
    <w:qFormat/>
    <w:rsid w:val="004105AC"/>
    <w:pPr>
      <w:spacing w:after="200" w:line="240" w:lineRule="auto"/>
    </w:pPr>
    <w:rPr>
      <w:b/>
      <w:bCs/>
      <w:noProof/>
      <w:sz w:val="20"/>
    </w:rPr>
  </w:style>
  <w:style w:type="paragraph" w:styleId="HTMLPreformatted">
    <w:name w:val="HTML Preformatted"/>
    <w:basedOn w:val="Normal"/>
    <w:link w:val="HTMLPreformattedChar"/>
    <w:uiPriority w:val="99"/>
    <w:semiHidden/>
    <w:unhideWhenUsed/>
    <w:rsid w:val="000B3AF4"/>
    <w:pPr>
      <w:tabs>
        <w:tab w:val="clear" w:pos="567"/>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pPr>
    <w:rPr>
      <w:rFonts w:ascii="Courier New" w:hAnsi="Courier New" w:cs="Courier New"/>
      <w:sz w:val="20"/>
      <w:lang w:val="en-GB" w:eastAsia="en-GB"/>
    </w:rPr>
  </w:style>
  <w:style w:type="character" w:customStyle="1" w:styleId="HTMLPreformattedChar">
    <w:name w:val="HTML Preformatted Char"/>
    <w:basedOn w:val="DefaultParagraphFont"/>
    <w:link w:val="HTMLPreformatted"/>
    <w:uiPriority w:val="99"/>
    <w:semiHidden/>
    <w:rsid w:val="000B3AF4"/>
    <w:rPr>
      <w:rFonts w:ascii="Courier New" w:eastAsia="Times New Roman" w:hAnsi="Courier New" w:cs="Courier New"/>
      <w:lang w:val="en-GB"/>
    </w:rPr>
  </w:style>
  <w:style w:type="character" w:customStyle="1" w:styleId="y2iqfc">
    <w:name w:val="y2iqfc"/>
    <w:basedOn w:val="DefaultParagraphFont"/>
    <w:rsid w:val="000B3AF4"/>
  </w:style>
  <w:style w:type="paragraph" w:styleId="NormalWeb">
    <w:name w:val="Normal (Web)"/>
    <w:basedOn w:val="Normal"/>
    <w:uiPriority w:val="99"/>
    <w:unhideWhenUsed/>
    <w:rsid w:val="009E1D45"/>
    <w:pPr>
      <w:tabs>
        <w:tab w:val="clear" w:pos="567"/>
      </w:tabs>
      <w:spacing w:before="100" w:beforeAutospacing="1" w:after="100" w:afterAutospacing="1" w:line="240" w:lineRule="auto"/>
    </w:pPr>
    <w:rPr>
      <w:sz w:val="24"/>
      <w:szCs w:val="24"/>
      <w:lang w:val="en-GB"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1335388">
      <w:bodyDiv w:val="1"/>
      <w:marLeft w:val="0"/>
      <w:marRight w:val="0"/>
      <w:marTop w:val="0"/>
      <w:marBottom w:val="0"/>
      <w:divBdr>
        <w:top w:val="none" w:sz="0" w:space="0" w:color="auto"/>
        <w:left w:val="none" w:sz="0" w:space="0" w:color="auto"/>
        <w:bottom w:val="none" w:sz="0" w:space="0" w:color="auto"/>
        <w:right w:val="none" w:sz="0" w:space="0" w:color="auto"/>
      </w:divBdr>
    </w:div>
    <w:div w:id="603923542">
      <w:bodyDiv w:val="1"/>
      <w:marLeft w:val="0"/>
      <w:marRight w:val="0"/>
      <w:marTop w:val="0"/>
      <w:marBottom w:val="0"/>
      <w:divBdr>
        <w:top w:val="none" w:sz="0" w:space="0" w:color="auto"/>
        <w:left w:val="none" w:sz="0" w:space="0" w:color="auto"/>
        <w:bottom w:val="none" w:sz="0" w:space="0" w:color="auto"/>
        <w:right w:val="none" w:sz="0" w:space="0" w:color="auto"/>
      </w:divBdr>
    </w:div>
    <w:div w:id="1658269197">
      <w:bodyDiv w:val="1"/>
      <w:marLeft w:val="0"/>
      <w:marRight w:val="0"/>
      <w:marTop w:val="0"/>
      <w:marBottom w:val="0"/>
      <w:divBdr>
        <w:top w:val="none" w:sz="0" w:space="0" w:color="auto"/>
        <w:left w:val="none" w:sz="0" w:space="0" w:color="auto"/>
        <w:bottom w:val="none" w:sz="0" w:space="0" w:color="auto"/>
        <w:right w:val="none" w:sz="0" w:space="0" w:color="auto"/>
      </w:divBdr>
    </w:div>
    <w:div w:id="1791046960">
      <w:bodyDiv w:val="1"/>
      <w:marLeft w:val="0"/>
      <w:marRight w:val="0"/>
      <w:marTop w:val="0"/>
      <w:marBottom w:val="0"/>
      <w:divBdr>
        <w:top w:val="none" w:sz="0" w:space="0" w:color="auto"/>
        <w:left w:val="none" w:sz="0" w:space="0" w:color="auto"/>
        <w:bottom w:val="none" w:sz="0" w:space="0" w:color="auto"/>
        <w:right w:val="none" w:sz="0" w:space="0" w:color="auto"/>
      </w:divBdr>
    </w:div>
    <w:div w:id="1816877845">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4.png"/><Relationship Id="rId18" Type="http://schemas.openxmlformats.org/officeDocument/2006/relationships/image" Target="media/image9.png"/><Relationship Id="rId26" Type="http://schemas.openxmlformats.org/officeDocument/2006/relationships/footer" Target="footer2.xml"/><Relationship Id="rId39" Type="http://schemas.openxmlformats.org/officeDocument/2006/relationships/footer" Target="footer4.xml"/><Relationship Id="rId21" Type="http://schemas.openxmlformats.org/officeDocument/2006/relationships/image" Target="media/image12.png"/><Relationship Id="rId34" Type="http://schemas.openxmlformats.org/officeDocument/2006/relationships/image" Target="media/image18.jpeg"/><Relationship Id="rId42" Type="http://schemas.openxmlformats.org/officeDocument/2006/relationships/hyperlink" Target="http://www.ema.europa.eu/docs/en_GB/document_library/Template_or_form/2013/03/WC500139752.doc" TargetMode="External"/><Relationship Id="rId47" Type="http://schemas.openxmlformats.org/officeDocument/2006/relationships/footer" Target="footer8.xml"/><Relationship Id="rId50" Type="http://schemas.openxmlformats.org/officeDocument/2006/relationships/image" Target="media/image23.jpeg"/><Relationship Id="rId55" Type="http://schemas.openxmlformats.org/officeDocument/2006/relationships/hyperlink" Target="http://www.ema.europa.eu/docs/en_GB/document_library/Template_or_form/2013/03/WC500139752.doc" TargetMode="Externa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image" Target="media/image7.png"/><Relationship Id="rId29" Type="http://schemas.openxmlformats.org/officeDocument/2006/relationships/footer" Target="footer3.xml"/><Relationship Id="rId11" Type="http://schemas.openxmlformats.org/officeDocument/2006/relationships/image" Target="media/image2.png"/><Relationship Id="rId24" Type="http://schemas.openxmlformats.org/officeDocument/2006/relationships/footer" Target="footer1.xml"/><Relationship Id="rId32" Type="http://schemas.openxmlformats.org/officeDocument/2006/relationships/image" Target="media/image16.jpeg"/><Relationship Id="rId37" Type="http://schemas.openxmlformats.org/officeDocument/2006/relationships/header" Target="header5.xml"/><Relationship Id="rId40" Type="http://schemas.openxmlformats.org/officeDocument/2006/relationships/footer" Target="footer5.xml"/><Relationship Id="rId45" Type="http://schemas.openxmlformats.org/officeDocument/2006/relationships/footer" Target="footer7.xml"/><Relationship Id="rId53" Type="http://schemas.openxmlformats.org/officeDocument/2006/relationships/image" Target="media/image26.jpeg"/><Relationship Id="rId58" Type="http://schemas.openxmlformats.org/officeDocument/2006/relationships/theme" Target="theme/theme1.xml"/><Relationship Id="rId5" Type="http://schemas.openxmlformats.org/officeDocument/2006/relationships/webSettings" Target="webSettings.xml"/><Relationship Id="rId61" Type="http://schemas.openxmlformats.org/officeDocument/2006/relationships/customXml" Target="../customXml/item4.xml"/><Relationship Id="rId19" Type="http://schemas.openxmlformats.org/officeDocument/2006/relationships/image" Target="media/image10.png"/><Relationship Id="rId14" Type="http://schemas.openxmlformats.org/officeDocument/2006/relationships/image" Target="media/image5.png"/><Relationship Id="rId22" Type="http://schemas.openxmlformats.org/officeDocument/2006/relationships/image" Target="media/image13.png"/><Relationship Id="rId27" Type="http://schemas.openxmlformats.org/officeDocument/2006/relationships/header" Target="header3.xml"/><Relationship Id="rId30" Type="http://schemas.openxmlformats.org/officeDocument/2006/relationships/image" Target="media/image14.jpeg"/><Relationship Id="rId35" Type="http://schemas.openxmlformats.org/officeDocument/2006/relationships/image" Target="media/image19.jpeg"/><Relationship Id="rId43" Type="http://schemas.openxmlformats.org/officeDocument/2006/relationships/hyperlink" Target="http://www.ema.europa.eu" TargetMode="External"/><Relationship Id="rId48" Type="http://schemas.openxmlformats.org/officeDocument/2006/relationships/image" Target="media/image21.jpeg"/><Relationship Id="rId56" Type="http://schemas.openxmlformats.org/officeDocument/2006/relationships/hyperlink" Target="http://www.ema.europa.eu" TargetMode="External"/><Relationship Id="rId8" Type="http://schemas.openxmlformats.org/officeDocument/2006/relationships/hyperlink" Target="http://www.ema.europa.eu/docs/en_GB/document_library/Template_or_form/2013/03/WC500139752.doc" TargetMode="External"/><Relationship Id="rId51" Type="http://schemas.openxmlformats.org/officeDocument/2006/relationships/image" Target="media/image24.jpeg"/><Relationship Id="rId3" Type="http://schemas.openxmlformats.org/officeDocument/2006/relationships/styles" Target="styles.xml"/><Relationship Id="rId12" Type="http://schemas.openxmlformats.org/officeDocument/2006/relationships/image" Target="media/image3.png"/><Relationship Id="rId17" Type="http://schemas.openxmlformats.org/officeDocument/2006/relationships/image" Target="media/image8.png"/><Relationship Id="rId25" Type="http://schemas.openxmlformats.org/officeDocument/2006/relationships/header" Target="header2.xml"/><Relationship Id="rId33" Type="http://schemas.openxmlformats.org/officeDocument/2006/relationships/image" Target="media/image17.jpeg"/><Relationship Id="rId38" Type="http://schemas.openxmlformats.org/officeDocument/2006/relationships/header" Target="header6.xml"/><Relationship Id="rId46" Type="http://schemas.openxmlformats.org/officeDocument/2006/relationships/header" Target="header8.xml"/><Relationship Id="rId59" Type="http://schemas.openxmlformats.org/officeDocument/2006/relationships/customXml" Target="../customXml/item2.xml"/><Relationship Id="rId20" Type="http://schemas.openxmlformats.org/officeDocument/2006/relationships/image" Target="media/image11.png"/><Relationship Id="rId41" Type="http://schemas.openxmlformats.org/officeDocument/2006/relationships/footer" Target="footer6.xml"/><Relationship Id="rId54" Type="http://schemas.openxmlformats.org/officeDocument/2006/relationships/footer" Target="footer9.xml"/><Relationship Id="rId62"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image" Target="media/image6.png"/><Relationship Id="rId23" Type="http://schemas.openxmlformats.org/officeDocument/2006/relationships/header" Target="header1.xml"/><Relationship Id="rId28" Type="http://schemas.openxmlformats.org/officeDocument/2006/relationships/header" Target="header4.xml"/><Relationship Id="rId36" Type="http://schemas.openxmlformats.org/officeDocument/2006/relationships/image" Target="media/image20.jpeg"/><Relationship Id="rId49" Type="http://schemas.openxmlformats.org/officeDocument/2006/relationships/image" Target="media/image22.jpeg"/><Relationship Id="rId57" Type="http://schemas.openxmlformats.org/officeDocument/2006/relationships/fontTable" Target="fontTable.xml"/><Relationship Id="rId10" Type="http://schemas.openxmlformats.org/officeDocument/2006/relationships/image" Target="media/image1.png"/><Relationship Id="rId31" Type="http://schemas.openxmlformats.org/officeDocument/2006/relationships/image" Target="media/image15.jpeg"/><Relationship Id="rId44" Type="http://schemas.openxmlformats.org/officeDocument/2006/relationships/header" Target="header7.xml"/><Relationship Id="rId52" Type="http://schemas.openxmlformats.org/officeDocument/2006/relationships/image" Target="media/image25.jpeg"/><Relationship Id="rId60" Type="http://schemas.openxmlformats.org/officeDocument/2006/relationships/customXml" Target="../customXml/item3.xml"/><Relationship Id="rId4" Type="http://schemas.openxmlformats.org/officeDocument/2006/relationships/settings" Target="settings.xml"/><Relationship Id="rId9" Type="http://schemas.openxmlformats.org/officeDocument/2006/relationships/hyperlink" Target="http://www.ema.europa.eu"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0" ma:contentTypeDescription="Create a new document." ma:contentTypeScope="" ma:versionID="67e8901781104ab95baa49f9aa9fb9c7">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464f9d2d379c728283befa67a89e17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EMADOC-1700519818-2135860</_dlc_DocId>
    <_dlc_DocIdUrl xmlns="a034c160-bfb7-45f5-8632-2eb7e0508071">
      <Url>https://euema.sharepoint.com/sites/CRM/_layouts/15/DocIdRedir.aspx?ID=EMADOC-1700519818-2135860</Url>
      <Description>EMADOC-1700519818-2135860</Description>
    </_dlc_DocIdUrl>
    <Sign_x002d_off xmlns="62874b74-7561-4a92-a6e7-f8370cb4455a" xsi:nil="true"/>
  </documentManagement>
</p:properties>
</file>

<file path=customXml/itemProps1.xml><?xml version="1.0" encoding="utf-8"?>
<ds:datastoreItem xmlns:ds="http://schemas.openxmlformats.org/officeDocument/2006/customXml" ds:itemID="{73C30246-44D3-467F-93F1-F086A466B2E6}">
  <ds:schemaRefs>
    <ds:schemaRef ds:uri="http://schemas.openxmlformats.org/officeDocument/2006/bibliography"/>
  </ds:schemaRefs>
</ds:datastoreItem>
</file>

<file path=customXml/itemProps2.xml><?xml version="1.0" encoding="utf-8"?>
<ds:datastoreItem xmlns:ds="http://schemas.openxmlformats.org/officeDocument/2006/customXml" ds:itemID="{9C3A81ED-D7A7-4AE5-BB72-CD11ED19CC16}"/>
</file>

<file path=customXml/itemProps3.xml><?xml version="1.0" encoding="utf-8"?>
<ds:datastoreItem xmlns:ds="http://schemas.openxmlformats.org/officeDocument/2006/customXml" ds:itemID="{508F0BE4-40EC-4AF5-B742-25A9DE78896D}"/>
</file>

<file path=customXml/itemProps4.xml><?xml version="1.0" encoding="utf-8"?>
<ds:datastoreItem xmlns:ds="http://schemas.openxmlformats.org/officeDocument/2006/customXml" ds:itemID="{AD530BBC-CA8C-471F-8B61-304703A94E74}"/>
</file>

<file path=customXml/itemProps5.xml><?xml version="1.0" encoding="utf-8"?>
<ds:datastoreItem xmlns:ds="http://schemas.openxmlformats.org/officeDocument/2006/customXml" ds:itemID="{B8DE6CD1-CA04-475D-9779-81B380DA0274}"/>
</file>

<file path=docProps/app.xml><?xml version="1.0" encoding="utf-8"?>
<Properties xmlns="http://schemas.openxmlformats.org/officeDocument/2006/extended-properties" xmlns:vt="http://schemas.openxmlformats.org/officeDocument/2006/docPropsVTypes">
  <Template>Normal</Template>
  <TotalTime>0</TotalTime>
  <Pages>63</Pages>
  <Words>12283</Words>
  <Characters>70019</Characters>
  <Application>Microsoft Office Word</Application>
  <DocSecurity>0</DocSecurity>
  <Lines>583</Lines>
  <Paragraphs>164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82138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2024-09-04T13:21:00Z</dcterms:created>
  <dcterms:modified xsi:type="dcterms:W3CDTF">2025-05-12T10:51:00Z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9c07d4d3-4b4e-4db3-b8d7-56cad0b82f36</vt:lpwstr>
  </property>
</Properties>
</file>