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1F6D3AA" w14:textId="77777777" w:rsidR="00712CD6" w:rsidRPr="00712CD6" w:rsidRDefault="00712CD6" w:rsidP="00712CD6">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r w:rsidRPr="00712CD6">
        <w:rPr>
          <w:szCs w:val="24"/>
          <w:lang w:val="bg-BG"/>
        </w:rPr>
        <w:t>Ez a dokumentum a</w:t>
      </w:r>
      <w:r w:rsidRPr="00712CD6">
        <w:rPr>
          <w:szCs w:val="24"/>
          <w:lang w:val="de-CH"/>
        </w:rPr>
        <w:t>z Enerzair Breezhaler</w:t>
      </w:r>
      <w:r w:rsidRPr="00712CD6">
        <w:rPr>
          <w:szCs w:val="24"/>
          <w:lang w:val="bg-BG"/>
        </w:rPr>
        <w:t xml:space="preserve"> jóváhagyott kísérőirata</w:t>
      </w:r>
      <w:r w:rsidRPr="00712CD6">
        <w:rPr>
          <w:szCs w:val="24"/>
          <w:lang w:val="hu-HU"/>
        </w:rPr>
        <w:t xml:space="preserve">it képezi, és változáskövetéssel jelölve tartalmazza </w:t>
      </w:r>
      <w:r w:rsidRPr="00712CD6">
        <w:rPr>
          <w:szCs w:val="24"/>
          <w:lang w:val="bg-BG"/>
        </w:rPr>
        <w:t>a</w:t>
      </w:r>
      <w:r w:rsidRPr="00712CD6">
        <w:rPr>
          <w:szCs w:val="24"/>
          <w:lang w:val="hu-HU"/>
        </w:rPr>
        <w:t xml:space="preserve"> kísérőiratokat érintő</w:t>
      </w:r>
      <w:r w:rsidRPr="00712CD6">
        <w:rPr>
          <w:szCs w:val="24"/>
          <w:lang w:val="bg-BG"/>
        </w:rPr>
        <w:t xml:space="preserve"> előző eljárás (</w:t>
      </w:r>
      <w:r w:rsidRPr="00712CD6">
        <w:rPr>
          <w:szCs w:val="24"/>
        </w:rPr>
        <w:t>EMA/VR/0000289953</w:t>
      </w:r>
      <w:r w:rsidRPr="00712CD6">
        <w:rPr>
          <w:szCs w:val="24"/>
          <w:lang w:val="bg-BG"/>
        </w:rPr>
        <w:t>)</w:t>
      </w:r>
      <w:r w:rsidRPr="00712CD6">
        <w:rPr>
          <w:szCs w:val="24"/>
          <w:lang w:val="hu-HU"/>
        </w:rPr>
        <w:t xml:space="preserve"> óta eszközölt változtatásokat</w:t>
      </w:r>
      <w:r w:rsidRPr="00712CD6">
        <w:rPr>
          <w:szCs w:val="24"/>
          <w:lang w:val="bg-BG"/>
        </w:rPr>
        <w:t>.</w:t>
      </w:r>
    </w:p>
    <w:p w14:paraId="05230F81" w14:textId="77777777" w:rsidR="00712CD6" w:rsidRPr="00712CD6" w:rsidRDefault="00712CD6" w:rsidP="00712CD6">
      <w:pPr>
        <w:widowControl w:val="0"/>
        <w:pBdr>
          <w:top w:val="single" w:sz="4" w:space="1" w:color="auto"/>
          <w:left w:val="single" w:sz="4" w:space="4" w:color="auto"/>
          <w:bottom w:val="single" w:sz="4" w:space="1" w:color="auto"/>
          <w:right w:val="single" w:sz="4" w:space="4" w:color="auto"/>
        </w:pBdr>
        <w:tabs>
          <w:tab w:val="clear" w:pos="567"/>
        </w:tabs>
        <w:suppressAutoHyphens/>
        <w:spacing w:line="240" w:lineRule="auto"/>
        <w:rPr>
          <w:szCs w:val="24"/>
          <w:lang w:val="bg-BG"/>
        </w:rPr>
      </w:pPr>
    </w:p>
    <w:p w14:paraId="69BD172A" w14:textId="2D168D2C" w:rsidR="00B84FD6" w:rsidRDefault="00712CD6" w:rsidP="00712CD6">
      <w:pPr>
        <w:widowControl w:val="0"/>
        <w:pBdr>
          <w:top w:val="single" w:sz="4" w:space="1" w:color="auto"/>
          <w:left w:val="single" w:sz="4" w:space="4" w:color="auto"/>
          <w:bottom w:val="single" w:sz="4" w:space="1" w:color="auto"/>
          <w:right w:val="single" w:sz="4" w:space="4" w:color="auto"/>
        </w:pBdr>
        <w:tabs>
          <w:tab w:val="clear" w:pos="567"/>
        </w:tabs>
        <w:spacing w:line="240" w:lineRule="auto"/>
        <w:rPr>
          <w:szCs w:val="22"/>
        </w:rPr>
      </w:pPr>
      <w:r w:rsidRPr="00712CD6">
        <w:rPr>
          <w:szCs w:val="24"/>
          <w:lang w:val="bg-BG"/>
        </w:rPr>
        <w:t xml:space="preserve">További információ az Európai Gyógyszerügynökség honlapján található: </w:t>
      </w:r>
      <w:hyperlink r:id="rId9" w:history="1">
        <w:r w:rsidRPr="00712CD6">
          <w:rPr>
            <w:color w:val="0000FF"/>
            <w:szCs w:val="24"/>
            <w:u w:val="single"/>
            <w:lang w:val="bg-BG"/>
          </w:rPr>
          <w:t>https://www.ema.europa.eu/en/medicines/human/EPAR/enerzair</w:t>
        </w:r>
        <w:r w:rsidRPr="00712CD6">
          <w:rPr>
            <w:color w:val="0000FF"/>
            <w:szCs w:val="24"/>
            <w:u w:val="single"/>
            <w:lang w:val="de-CH"/>
          </w:rPr>
          <w:t>-</w:t>
        </w:r>
        <w:r w:rsidRPr="00712CD6">
          <w:rPr>
            <w:color w:val="0000FF"/>
            <w:szCs w:val="24"/>
            <w:u w:val="single"/>
            <w:lang w:val="bg-BG"/>
          </w:rPr>
          <w:t>breezhaler</w:t>
        </w:r>
      </w:hyperlink>
    </w:p>
    <w:p w14:paraId="162E9CF2" w14:textId="77777777" w:rsidR="00B84FD6" w:rsidRDefault="00B84FD6" w:rsidP="003A2797">
      <w:pPr>
        <w:widowControl w:val="0"/>
        <w:tabs>
          <w:tab w:val="clear" w:pos="567"/>
        </w:tabs>
        <w:spacing w:line="240" w:lineRule="auto"/>
        <w:rPr>
          <w:szCs w:val="22"/>
        </w:rPr>
      </w:pPr>
    </w:p>
    <w:p w14:paraId="1547BEF7" w14:textId="77777777" w:rsidR="00B84FD6" w:rsidRDefault="00B84FD6" w:rsidP="003A2797">
      <w:pPr>
        <w:widowControl w:val="0"/>
        <w:tabs>
          <w:tab w:val="clear" w:pos="567"/>
        </w:tabs>
        <w:spacing w:line="240" w:lineRule="auto"/>
        <w:rPr>
          <w:szCs w:val="22"/>
        </w:rPr>
      </w:pPr>
    </w:p>
    <w:p w14:paraId="7C75D568" w14:textId="77777777" w:rsidR="00B84FD6" w:rsidRDefault="00B84FD6" w:rsidP="003A2797">
      <w:pPr>
        <w:widowControl w:val="0"/>
        <w:tabs>
          <w:tab w:val="clear" w:pos="567"/>
        </w:tabs>
        <w:spacing w:line="240" w:lineRule="auto"/>
        <w:rPr>
          <w:szCs w:val="22"/>
        </w:rPr>
      </w:pPr>
    </w:p>
    <w:p w14:paraId="4F88E227" w14:textId="77777777" w:rsidR="00B84FD6" w:rsidRDefault="00B84FD6" w:rsidP="003A2797">
      <w:pPr>
        <w:widowControl w:val="0"/>
        <w:tabs>
          <w:tab w:val="clear" w:pos="567"/>
        </w:tabs>
        <w:spacing w:line="240" w:lineRule="auto"/>
        <w:rPr>
          <w:szCs w:val="22"/>
        </w:rPr>
      </w:pPr>
    </w:p>
    <w:p w14:paraId="5158D73F" w14:textId="77777777" w:rsidR="00B84FD6" w:rsidRDefault="00B84FD6" w:rsidP="003A2797">
      <w:pPr>
        <w:widowControl w:val="0"/>
        <w:tabs>
          <w:tab w:val="clear" w:pos="567"/>
        </w:tabs>
        <w:spacing w:line="240" w:lineRule="auto"/>
        <w:rPr>
          <w:szCs w:val="22"/>
        </w:rPr>
      </w:pPr>
    </w:p>
    <w:p w14:paraId="58466700" w14:textId="77777777" w:rsidR="00B84FD6" w:rsidRDefault="00B84FD6" w:rsidP="003A2797">
      <w:pPr>
        <w:widowControl w:val="0"/>
        <w:tabs>
          <w:tab w:val="clear" w:pos="567"/>
        </w:tabs>
        <w:spacing w:line="240" w:lineRule="auto"/>
        <w:rPr>
          <w:szCs w:val="22"/>
        </w:rPr>
      </w:pPr>
    </w:p>
    <w:p w14:paraId="1FEA400C" w14:textId="77777777" w:rsidR="00B84FD6" w:rsidRDefault="00B84FD6" w:rsidP="003A2797">
      <w:pPr>
        <w:widowControl w:val="0"/>
        <w:tabs>
          <w:tab w:val="clear" w:pos="567"/>
        </w:tabs>
        <w:spacing w:line="240" w:lineRule="auto"/>
        <w:rPr>
          <w:szCs w:val="22"/>
        </w:rPr>
      </w:pPr>
    </w:p>
    <w:p w14:paraId="78A7C60D" w14:textId="77777777" w:rsidR="00B84FD6" w:rsidRDefault="00B84FD6" w:rsidP="003A2797">
      <w:pPr>
        <w:widowControl w:val="0"/>
        <w:tabs>
          <w:tab w:val="clear" w:pos="567"/>
        </w:tabs>
        <w:spacing w:line="240" w:lineRule="auto"/>
        <w:rPr>
          <w:szCs w:val="22"/>
        </w:rPr>
      </w:pPr>
    </w:p>
    <w:p w14:paraId="5765DBAE" w14:textId="77777777" w:rsidR="00B84FD6" w:rsidRDefault="00B84FD6" w:rsidP="003A2797">
      <w:pPr>
        <w:widowControl w:val="0"/>
        <w:tabs>
          <w:tab w:val="clear" w:pos="567"/>
        </w:tabs>
        <w:spacing w:line="240" w:lineRule="auto"/>
        <w:rPr>
          <w:szCs w:val="22"/>
        </w:rPr>
      </w:pPr>
    </w:p>
    <w:p w14:paraId="79A97EE5" w14:textId="77777777" w:rsidR="00B84FD6" w:rsidRDefault="00B84FD6" w:rsidP="003A2797">
      <w:pPr>
        <w:widowControl w:val="0"/>
        <w:tabs>
          <w:tab w:val="clear" w:pos="567"/>
        </w:tabs>
        <w:spacing w:line="240" w:lineRule="auto"/>
        <w:rPr>
          <w:szCs w:val="22"/>
        </w:rPr>
      </w:pPr>
    </w:p>
    <w:p w14:paraId="76760B7A" w14:textId="77777777" w:rsidR="00B84FD6" w:rsidRDefault="00B84FD6" w:rsidP="003A2797">
      <w:pPr>
        <w:widowControl w:val="0"/>
        <w:tabs>
          <w:tab w:val="clear" w:pos="567"/>
        </w:tabs>
        <w:spacing w:line="240" w:lineRule="auto"/>
        <w:rPr>
          <w:szCs w:val="22"/>
        </w:rPr>
      </w:pPr>
    </w:p>
    <w:p w14:paraId="29A343EE" w14:textId="77777777" w:rsidR="00B84FD6" w:rsidRDefault="00B84FD6" w:rsidP="003A2797">
      <w:pPr>
        <w:widowControl w:val="0"/>
        <w:tabs>
          <w:tab w:val="clear" w:pos="567"/>
        </w:tabs>
        <w:spacing w:line="240" w:lineRule="auto"/>
        <w:rPr>
          <w:szCs w:val="22"/>
        </w:rPr>
      </w:pPr>
    </w:p>
    <w:p w14:paraId="7771B7A2" w14:textId="77777777" w:rsidR="00B84FD6" w:rsidRDefault="00B84FD6" w:rsidP="003A2797">
      <w:pPr>
        <w:widowControl w:val="0"/>
        <w:tabs>
          <w:tab w:val="clear" w:pos="567"/>
        </w:tabs>
        <w:spacing w:line="240" w:lineRule="auto"/>
        <w:rPr>
          <w:szCs w:val="22"/>
        </w:rPr>
      </w:pPr>
    </w:p>
    <w:p w14:paraId="609EA834" w14:textId="77777777" w:rsidR="00B84FD6" w:rsidRDefault="00B84FD6" w:rsidP="003A2797">
      <w:pPr>
        <w:widowControl w:val="0"/>
        <w:tabs>
          <w:tab w:val="clear" w:pos="567"/>
        </w:tabs>
        <w:spacing w:line="240" w:lineRule="auto"/>
        <w:rPr>
          <w:szCs w:val="22"/>
        </w:rPr>
      </w:pPr>
    </w:p>
    <w:p w14:paraId="41A7B186" w14:textId="77777777" w:rsidR="00B84FD6" w:rsidRDefault="00B84FD6" w:rsidP="003A2797">
      <w:pPr>
        <w:widowControl w:val="0"/>
        <w:tabs>
          <w:tab w:val="clear" w:pos="567"/>
        </w:tabs>
        <w:spacing w:line="240" w:lineRule="auto"/>
        <w:rPr>
          <w:szCs w:val="22"/>
        </w:rPr>
      </w:pPr>
    </w:p>
    <w:p w14:paraId="59524B54" w14:textId="77777777" w:rsidR="00B84FD6" w:rsidRDefault="00B84FD6" w:rsidP="003A2797">
      <w:pPr>
        <w:widowControl w:val="0"/>
        <w:tabs>
          <w:tab w:val="clear" w:pos="567"/>
        </w:tabs>
        <w:spacing w:line="240" w:lineRule="auto"/>
        <w:rPr>
          <w:szCs w:val="22"/>
        </w:rPr>
      </w:pPr>
    </w:p>
    <w:p w14:paraId="4520B3B3" w14:textId="77777777" w:rsidR="00B84FD6" w:rsidRDefault="00B84FD6" w:rsidP="003A2797">
      <w:pPr>
        <w:widowControl w:val="0"/>
        <w:tabs>
          <w:tab w:val="clear" w:pos="567"/>
        </w:tabs>
        <w:spacing w:line="240" w:lineRule="auto"/>
        <w:rPr>
          <w:szCs w:val="22"/>
        </w:rPr>
      </w:pPr>
    </w:p>
    <w:p w14:paraId="7B78A116" w14:textId="77777777" w:rsidR="00B84FD6" w:rsidRPr="000668D8" w:rsidRDefault="00914C40" w:rsidP="003A2797">
      <w:pPr>
        <w:widowControl w:val="0"/>
        <w:tabs>
          <w:tab w:val="clear" w:pos="567"/>
        </w:tabs>
        <w:spacing w:line="240" w:lineRule="auto"/>
        <w:jc w:val="center"/>
        <w:rPr>
          <w:szCs w:val="22"/>
        </w:rPr>
      </w:pPr>
      <w:r w:rsidRPr="000668D8">
        <w:rPr>
          <w:b/>
          <w:bCs/>
          <w:szCs w:val="22"/>
          <w:lang w:val="hu"/>
        </w:rPr>
        <w:t>I. MELLÉKLET</w:t>
      </w:r>
    </w:p>
    <w:p w14:paraId="5DC8D269" w14:textId="77777777" w:rsidR="00B84FD6" w:rsidRPr="000668D8" w:rsidRDefault="00B84FD6" w:rsidP="003A2797">
      <w:pPr>
        <w:widowControl w:val="0"/>
        <w:tabs>
          <w:tab w:val="clear" w:pos="567"/>
        </w:tabs>
        <w:spacing w:line="240" w:lineRule="auto"/>
        <w:jc w:val="center"/>
        <w:rPr>
          <w:szCs w:val="22"/>
        </w:rPr>
      </w:pPr>
    </w:p>
    <w:p w14:paraId="7C3CE513" w14:textId="77777777" w:rsidR="00B84FD6" w:rsidRPr="000668D8" w:rsidRDefault="00914C40" w:rsidP="00F408EE">
      <w:pPr>
        <w:widowControl w:val="0"/>
        <w:tabs>
          <w:tab w:val="clear" w:pos="567"/>
        </w:tabs>
        <w:spacing w:line="240" w:lineRule="auto"/>
        <w:jc w:val="center"/>
        <w:outlineLvl w:val="0"/>
        <w:rPr>
          <w:szCs w:val="22"/>
        </w:rPr>
      </w:pPr>
      <w:r w:rsidRPr="000668D8">
        <w:rPr>
          <w:b/>
          <w:bCs/>
          <w:szCs w:val="22"/>
          <w:lang w:val="hu"/>
        </w:rPr>
        <w:t>ALKALMAZÁSI ELŐÍRÁS</w:t>
      </w:r>
    </w:p>
    <w:p w14:paraId="472D0F6D" w14:textId="77777777" w:rsidR="00B84FD6" w:rsidRPr="000668D8" w:rsidRDefault="00914C40" w:rsidP="00CF3CA4">
      <w:pPr>
        <w:keepNext/>
        <w:widowControl w:val="0"/>
        <w:tabs>
          <w:tab w:val="clear" w:pos="567"/>
        </w:tabs>
        <w:spacing w:line="240" w:lineRule="auto"/>
        <w:rPr>
          <w:szCs w:val="22"/>
        </w:rPr>
      </w:pPr>
      <w:r w:rsidRPr="000668D8">
        <w:rPr>
          <w:color w:val="008000"/>
          <w:szCs w:val="22"/>
          <w:lang w:val="hu"/>
        </w:rPr>
        <w:br w:type="page"/>
      </w:r>
      <w:bookmarkStart w:id="0" w:name="_Hlk40715842"/>
      <w:r w:rsidRPr="000668D8">
        <w:rPr>
          <w:b/>
          <w:bCs/>
          <w:szCs w:val="22"/>
          <w:lang w:val="hu"/>
        </w:rPr>
        <w:lastRenderedPageBreak/>
        <w:t>1.</w:t>
      </w:r>
      <w:r w:rsidRPr="000668D8">
        <w:rPr>
          <w:b/>
          <w:bCs/>
          <w:szCs w:val="22"/>
          <w:lang w:val="hu"/>
        </w:rPr>
        <w:tab/>
        <w:t>A GYÓGYSZER NEVE</w:t>
      </w:r>
    </w:p>
    <w:p w14:paraId="26B59673" w14:textId="77777777" w:rsidR="00B84FD6" w:rsidRPr="000668D8" w:rsidRDefault="00B84FD6" w:rsidP="003A2797">
      <w:pPr>
        <w:widowControl w:val="0"/>
        <w:tabs>
          <w:tab w:val="clear" w:pos="567"/>
        </w:tabs>
        <w:spacing w:line="240" w:lineRule="auto"/>
        <w:rPr>
          <w:iCs/>
          <w:szCs w:val="22"/>
        </w:rPr>
      </w:pPr>
    </w:p>
    <w:p w14:paraId="48EB984E" w14:textId="77777777" w:rsidR="00B84FD6" w:rsidRPr="000668D8" w:rsidRDefault="00914C40" w:rsidP="003A2797">
      <w:pPr>
        <w:widowControl w:val="0"/>
        <w:tabs>
          <w:tab w:val="clear" w:pos="567"/>
        </w:tabs>
        <w:spacing w:line="240" w:lineRule="auto"/>
        <w:rPr>
          <w:szCs w:val="22"/>
          <w:lang w:val="de-CH"/>
        </w:rPr>
      </w:pPr>
      <w:r w:rsidRPr="000668D8">
        <w:rPr>
          <w:szCs w:val="22"/>
          <w:lang w:val="hu"/>
        </w:rPr>
        <w:t>Enerzair Breezhaler 114 mikrogramm/46 mikrogramm/136 mikrogramm inhalációs por kemény kapszulában</w:t>
      </w:r>
    </w:p>
    <w:p w14:paraId="113EC759" w14:textId="77777777" w:rsidR="00956E4F" w:rsidRPr="000668D8" w:rsidRDefault="00956E4F" w:rsidP="003A2797">
      <w:pPr>
        <w:widowControl w:val="0"/>
        <w:tabs>
          <w:tab w:val="clear" w:pos="567"/>
        </w:tabs>
        <w:spacing w:line="240" w:lineRule="auto"/>
        <w:rPr>
          <w:iCs/>
          <w:szCs w:val="22"/>
          <w:lang w:val="de-CH"/>
        </w:rPr>
      </w:pPr>
    </w:p>
    <w:p w14:paraId="30726119" w14:textId="77777777" w:rsidR="00B84FD6" w:rsidRPr="000668D8" w:rsidRDefault="00B84FD6" w:rsidP="003A2797">
      <w:pPr>
        <w:widowControl w:val="0"/>
        <w:tabs>
          <w:tab w:val="clear" w:pos="567"/>
        </w:tabs>
        <w:spacing w:line="240" w:lineRule="auto"/>
        <w:rPr>
          <w:iCs/>
          <w:szCs w:val="22"/>
          <w:lang w:val="de-CH"/>
        </w:rPr>
      </w:pPr>
    </w:p>
    <w:p w14:paraId="2F03C5AA" w14:textId="77777777" w:rsidR="00B84FD6" w:rsidRPr="000668D8" w:rsidRDefault="00914C40" w:rsidP="003A2797">
      <w:pPr>
        <w:keepNext/>
        <w:widowControl w:val="0"/>
        <w:tabs>
          <w:tab w:val="clear" w:pos="567"/>
        </w:tabs>
        <w:suppressAutoHyphens/>
        <w:spacing w:line="240" w:lineRule="auto"/>
        <w:ind w:left="567" w:hanging="567"/>
        <w:rPr>
          <w:szCs w:val="22"/>
          <w:lang w:val="de-CH"/>
        </w:rPr>
      </w:pPr>
      <w:r w:rsidRPr="000668D8">
        <w:rPr>
          <w:b/>
          <w:bCs/>
          <w:szCs w:val="22"/>
          <w:lang w:val="hu"/>
        </w:rPr>
        <w:t>2.</w:t>
      </w:r>
      <w:r w:rsidRPr="000668D8">
        <w:rPr>
          <w:b/>
          <w:bCs/>
          <w:szCs w:val="22"/>
          <w:lang w:val="hu"/>
        </w:rPr>
        <w:tab/>
        <w:t>MINŐSÉGI ÉS MENNYISÉGI ÖSSZETÉTEL</w:t>
      </w:r>
    </w:p>
    <w:p w14:paraId="3EC2CC78" w14:textId="77777777" w:rsidR="00B84FD6" w:rsidRPr="000668D8" w:rsidRDefault="00B84FD6" w:rsidP="003A2797">
      <w:pPr>
        <w:keepNext/>
        <w:widowControl w:val="0"/>
        <w:tabs>
          <w:tab w:val="clear" w:pos="567"/>
        </w:tabs>
        <w:spacing w:line="240" w:lineRule="auto"/>
        <w:rPr>
          <w:iCs/>
          <w:szCs w:val="22"/>
          <w:lang w:val="de-CH"/>
        </w:rPr>
      </w:pPr>
    </w:p>
    <w:p w14:paraId="46DE9A4D" w14:textId="4CC41947" w:rsidR="00B84FD6" w:rsidRPr="000668D8" w:rsidRDefault="00914C40" w:rsidP="003A2797">
      <w:pPr>
        <w:widowControl w:val="0"/>
        <w:tabs>
          <w:tab w:val="clear" w:pos="567"/>
        </w:tabs>
        <w:spacing w:line="240" w:lineRule="auto"/>
        <w:rPr>
          <w:iCs/>
          <w:szCs w:val="22"/>
          <w:lang w:val="de-CH"/>
        </w:rPr>
      </w:pPr>
      <w:r w:rsidRPr="000668D8">
        <w:rPr>
          <w:szCs w:val="22"/>
          <w:lang w:val="hu"/>
        </w:rPr>
        <w:t xml:space="preserve">150 mikrogramm indakaterolt (acetát formájában), </w:t>
      </w:r>
      <w:r w:rsidR="00D0132A" w:rsidRPr="000668D8">
        <w:rPr>
          <w:szCs w:val="22"/>
          <w:lang w:val="hu"/>
        </w:rPr>
        <w:t>63 mikrogramm glikopirrónium</w:t>
      </w:r>
      <w:r w:rsidR="00D0132A" w:rsidRPr="000668D8">
        <w:rPr>
          <w:szCs w:val="22"/>
          <w:lang w:val="hu"/>
        </w:rPr>
        <w:noBreakHyphen/>
        <w:t xml:space="preserve">bromidot (megfelel </w:t>
      </w:r>
      <w:r w:rsidRPr="000668D8">
        <w:rPr>
          <w:szCs w:val="22"/>
          <w:lang w:val="hu"/>
        </w:rPr>
        <w:t>50 mikrogramm glikopirróniumnak</w:t>
      </w:r>
      <w:r w:rsidR="00D0132A" w:rsidRPr="000668D8">
        <w:rPr>
          <w:szCs w:val="22"/>
          <w:lang w:val="hu"/>
        </w:rPr>
        <w:t>)</w:t>
      </w:r>
      <w:r w:rsidRPr="000668D8">
        <w:rPr>
          <w:szCs w:val="22"/>
          <w:lang w:val="hu"/>
        </w:rPr>
        <w:t xml:space="preserve"> és 160 mikrogramm mometazon-furoátot tartalmaz</w:t>
      </w:r>
      <w:r w:rsidR="00897089" w:rsidRPr="000668D8">
        <w:rPr>
          <w:szCs w:val="22"/>
          <w:lang w:val="hu"/>
        </w:rPr>
        <w:t xml:space="preserve"> kapszulánként</w:t>
      </w:r>
      <w:r w:rsidRPr="000668D8">
        <w:rPr>
          <w:szCs w:val="22"/>
          <w:lang w:val="hu"/>
        </w:rPr>
        <w:t>.</w:t>
      </w:r>
    </w:p>
    <w:p w14:paraId="64D2549C" w14:textId="77777777" w:rsidR="00B84FD6" w:rsidRPr="000668D8" w:rsidRDefault="00B84FD6" w:rsidP="003A2797">
      <w:pPr>
        <w:widowControl w:val="0"/>
        <w:tabs>
          <w:tab w:val="clear" w:pos="567"/>
        </w:tabs>
        <w:spacing w:line="240" w:lineRule="auto"/>
        <w:rPr>
          <w:iCs/>
          <w:szCs w:val="22"/>
          <w:lang w:val="de-CH"/>
        </w:rPr>
      </w:pPr>
    </w:p>
    <w:p w14:paraId="7404E04D" w14:textId="4D31E676" w:rsidR="00B84FD6" w:rsidRPr="000668D8" w:rsidRDefault="00914C40" w:rsidP="003A2797">
      <w:pPr>
        <w:widowControl w:val="0"/>
        <w:tabs>
          <w:tab w:val="clear" w:pos="567"/>
        </w:tabs>
        <w:spacing w:line="240" w:lineRule="auto"/>
        <w:rPr>
          <w:iCs/>
          <w:szCs w:val="22"/>
          <w:lang w:val="de-CH"/>
        </w:rPr>
      </w:pPr>
      <w:r w:rsidRPr="000668D8">
        <w:rPr>
          <w:lang w:val="hu"/>
        </w:rPr>
        <w:t xml:space="preserve">114 mikrogramm indakaterolt (acetát formájában), </w:t>
      </w:r>
      <w:r w:rsidR="00D0132A" w:rsidRPr="000668D8">
        <w:rPr>
          <w:lang w:val="hu"/>
        </w:rPr>
        <w:t>58 mikrogramm glikopirrónium</w:t>
      </w:r>
      <w:r w:rsidR="00D0132A" w:rsidRPr="000668D8">
        <w:rPr>
          <w:lang w:val="hu"/>
        </w:rPr>
        <w:noBreakHyphen/>
        <w:t xml:space="preserve">bromidot (megfelel </w:t>
      </w:r>
      <w:r w:rsidRPr="000668D8">
        <w:rPr>
          <w:lang w:val="hu"/>
        </w:rPr>
        <w:t>46 mikrogramm glikopirróniumnak</w:t>
      </w:r>
      <w:r w:rsidR="00D0132A" w:rsidRPr="000668D8">
        <w:rPr>
          <w:lang w:val="hu"/>
        </w:rPr>
        <w:t xml:space="preserve">) </w:t>
      </w:r>
      <w:r w:rsidRPr="000668D8">
        <w:rPr>
          <w:lang w:val="hu"/>
        </w:rPr>
        <w:t>és 136 mikrogramm mometazon-furoátot tartalmaz</w:t>
      </w:r>
      <w:r w:rsidR="00D0132A" w:rsidRPr="000668D8">
        <w:rPr>
          <w:lang w:val="hu"/>
        </w:rPr>
        <w:t xml:space="preserve"> távozó dózisonként (az a dózis, ami elhagyja az inhalátor szájrészét)</w:t>
      </w:r>
      <w:r w:rsidR="00B86894" w:rsidRPr="000668D8">
        <w:rPr>
          <w:lang w:val="hu"/>
        </w:rPr>
        <w:t>.</w:t>
      </w:r>
    </w:p>
    <w:p w14:paraId="7A1DDEEF" w14:textId="77777777" w:rsidR="00B84FD6" w:rsidRPr="000668D8" w:rsidRDefault="00B84FD6" w:rsidP="003A2797">
      <w:pPr>
        <w:widowControl w:val="0"/>
        <w:tabs>
          <w:tab w:val="clear" w:pos="567"/>
        </w:tabs>
        <w:spacing w:line="240" w:lineRule="auto"/>
        <w:rPr>
          <w:iCs/>
          <w:szCs w:val="22"/>
          <w:lang w:val="de-CH"/>
        </w:rPr>
      </w:pPr>
    </w:p>
    <w:p w14:paraId="66FE657E" w14:textId="7AD63D94" w:rsidR="00B84FD6" w:rsidRPr="000668D8" w:rsidRDefault="00914C40" w:rsidP="003A2797">
      <w:pPr>
        <w:pStyle w:val="EMEAEnBodyText"/>
        <w:keepNext/>
        <w:widowControl w:val="0"/>
        <w:autoSpaceDE w:val="0"/>
        <w:autoSpaceDN w:val="0"/>
        <w:adjustRightInd w:val="0"/>
        <w:spacing w:before="0" w:after="0"/>
        <w:jc w:val="left"/>
        <w:rPr>
          <w:szCs w:val="22"/>
          <w:lang w:val="de-CH"/>
        </w:rPr>
      </w:pPr>
      <w:r w:rsidRPr="000668D8">
        <w:rPr>
          <w:szCs w:val="22"/>
          <w:u w:val="single"/>
          <w:lang w:val="hu"/>
        </w:rPr>
        <w:t>Ismert hatású segédanyag</w:t>
      </w:r>
    </w:p>
    <w:p w14:paraId="4888778D" w14:textId="77777777" w:rsidR="00B84FD6" w:rsidRPr="000668D8" w:rsidRDefault="00B84FD6" w:rsidP="003A2797">
      <w:pPr>
        <w:keepNext/>
        <w:widowControl w:val="0"/>
        <w:tabs>
          <w:tab w:val="clear" w:pos="567"/>
        </w:tabs>
        <w:spacing w:line="240" w:lineRule="auto"/>
        <w:rPr>
          <w:szCs w:val="22"/>
          <w:lang w:val="de-CH"/>
        </w:rPr>
      </w:pPr>
    </w:p>
    <w:p w14:paraId="365F41D4" w14:textId="402BEB60" w:rsidR="00B84FD6" w:rsidRPr="000668D8" w:rsidRDefault="000A2AD7" w:rsidP="003A2797">
      <w:pPr>
        <w:widowControl w:val="0"/>
        <w:tabs>
          <w:tab w:val="clear" w:pos="567"/>
        </w:tabs>
        <w:spacing w:line="240" w:lineRule="auto"/>
        <w:rPr>
          <w:szCs w:val="22"/>
          <w:lang w:val="de-CH"/>
        </w:rPr>
      </w:pPr>
      <w:r>
        <w:rPr>
          <w:szCs w:val="22"/>
          <w:lang w:val="hu"/>
        </w:rPr>
        <w:t xml:space="preserve">Kapszulánként </w:t>
      </w:r>
      <w:r w:rsidR="00C5084F" w:rsidRPr="000668D8">
        <w:rPr>
          <w:szCs w:val="22"/>
          <w:lang w:val="hu"/>
        </w:rPr>
        <w:t>25 mg laktózt tartalmaz</w:t>
      </w:r>
      <w:r w:rsidR="00D0132A" w:rsidRPr="000668D8">
        <w:rPr>
          <w:szCs w:val="22"/>
          <w:lang w:val="hu"/>
        </w:rPr>
        <w:t xml:space="preserve"> </w:t>
      </w:r>
      <w:r>
        <w:rPr>
          <w:szCs w:val="22"/>
          <w:lang w:val="hu"/>
        </w:rPr>
        <w:t>(monohidrátként)</w:t>
      </w:r>
      <w:r w:rsidR="00C5084F" w:rsidRPr="000668D8">
        <w:rPr>
          <w:szCs w:val="22"/>
          <w:lang w:val="hu"/>
        </w:rPr>
        <w:t>.</w:t>
      </w:r>
    </w:p>
    <w:p w14:paraId="7F6D212D" w14:textId="77777777" w:rsidR="00B84FD6" w:rsidRPr="000668D8" w:rsidRDefault="00B84FD6" w:rsidP="003A2797">
      <w:pPr>
        <w:widowControl w:val="0"/>
        <w:tabs>
          <w:tab w:val="clear" w:pos="567"/>
        </w:tabs>
        <w:spacing w:line="240" w:lineRule="auto"/>
        <w:rPr>
          <w:szCs w:val="22"/>
          <w:lang w:val="de-CH"/>
        </w:rPr>
      </w:pPr>
    </w:p>
    <w:p w14:paraId="189EC046" w14:textId="77777777" w:rsidR="00B84FD6" w:rsidRPr="000668D8" w:rsidRDefault="00914C40" w:rsidP="003A2797">
      <w:pPr>
        <w:widowControl w:val="0"/>
        <w:tabs>
          <w:tab w:val="clear" w:pos="567"/>
        </w:tabs>
        <w:spacing w:line="240" w:lineRule="auto"/>
        <w:rPr>
          <w:szCs w:val="22"/>
          <w:lang w:val="es-ES"/>
        </w:rPr>
      </w:pPr>
      <w:r w:rsidRPr="000668D8">
        <w:rPr>
          <w:szCs w:val="22"/>
          <w:lang w:val="hu"/>
        </w:rPr>
        <w:t>A segédanyagok teljes listáját lásd a 6.1 pontban.</w:t>
      </w:r>
    </w:p>
    <w:p w14:paraId="1D42F9E6" w14:textId="77777777" w:rsidR="00B84FD6" w:rsidRPr="000668D8" w:rsidRDefault="00B84FD6" w:rsidP="003A2797">
      <w:pPr>
        <w:widowControl w:val="0"/>
        <w:tabs>
          <w:tab w:val="clear" w:pos="567"/>
        </w:tabs>
        <w:spacing w:line="240" w:lineRule="auto"/>
        <w:rPr>
          <w:szCs w:val="22"/>
          <w:lang w:val="es-ES"/>
        </w:rPr>
      </w:pPr>
    </w:p>
    <w:p w14:paraId="2D79B66F" w14:textId="77777777" w:rsidR="00956E4F" w:rsidRPr="000668D8" w:rsidRDefault="00956E4F" w:rsidP="003A2797">
      <w:pPr>
        <w:widowControl w:val="0"/>
        <w:tabs>
          <w:tab w:val="clear" w:pos="567"/>
        </w:tabs>
        <w:spacing w:line="240" w:lineRule="auto"/>
        <w:rPr>
          <w:szCs w:val="22"/>
          <w:lang w:val="es-ES"/>
        </w:rPr>
      </w:pPr>
    </w:p>
    <w:p w14:paraId="31589DE9" w14:textId="77777777" w:rsidR="00B84FD6" w:rsidRPr="000668D8" w:rsidRDefault="00914C40" w:rsidP="003A2797">
      <w:pPr>
        <w:keepNext/>
        <w:widowControl w:val="0"/>
        <w:tabs>
          <w:tab w:val="clear" w:pos="567"/>
        </w:tabs>
        <w:suppressAutoHyphens/>
        <w:spacing w:line="240" w:lineRule="auto"/>
        <w:ind w:left="567" w:hanging="567"/>
        <w:rPr>
          <w:caps/>
          <w:szCs w:val="22"/>
          <w:lang w:val="es-ES"/>
        </w:rPr>
      </w:pPr>
      <w:r w:rsidRPr="000668D8">
        <w:rPr>
          <w:b/>
          <w:bCs/>
          <w:szCs w:val="22"/>
          <w:lang w:val="hu"/>
        </w:rPr>
        <w:t>3.</w:t>
      </w:r>
      <w:r w:rsidRPr="000668D8">
        <w:rPr>
          <w:b/>
          <w:bCs/>
          <w:szCs w:val="22"/>
          <w:lang w:val="hu"/>
        </w:rPr>
        <w:tab/>
        <w:t>GYÓGYSZERFORMA</w:t>
      </w:r>
    </w:p>
    <w:p w14:paraId="2FAEC877" w14:textId="77777777" w:rsidR="00B84FD6" w:rsidRPr="000668D8" w:rsidRDefault="00B84FD6" w:rsidP="003A2797">
      <w:pPr>
        <w:keepNext/>
        <w:widowControl w:val="0"/>
        <w:tabs>
          <w:tab w:val="clear" w:pos="567"/>
        </w:tabs>
        <w:spacing w:line="240" w:lineRule="auto"/>
        <w:rPr>
          <w:szCs w:val="22"/>
          <w:lang w:val="es-ES"/>
        </w:rPr>
      </w:pPr>
    </w:p>
    <w:p w14:paraId="5F4D4862" w14:textId="6FF1A441" w:rsidR="00B84FD6" w:rsidRPr="000668D8" w:rsidRDefault="00914C40" w:rsidP="003A2797">
      <w:pPr>
        <w:widowControl w:val="0"/>
        <w:tabs>
          <w:tab w:val="clear" w:pos="567"/>
        </w:tabs>
        <w:spacing w:line="240" w:lineRule="auto"/>
        <w:rPr>
          <w:szCs w:val="22"/>
          <w:lang w:val="es-ES"/>
        </w:rPr>
      </w:pPr>
      <w:r w:rsidRPr="000668D8">
        <w:rPr>
          <w:szCs w:val="22"/>
          <w:lang w:val="hu"/>
        </w:rPr>
        <w:t>Inhalációs por kemény kapszulában (</w:t>
      </w:r>
      <w:r w:rsidR="00E022E5" w:rsidRPr="000668D8">
        <w:rPr>
          <w:szCs w:val="22"/>
          <w:lang w:val="hu"/>
        </w:rPr>
        <w:t xml:space="preserve">inhalációs </w:t>
      </w:r>
      <w:r w:rsidRPr="000668D8">
        <w:rPr>
          <w:szCs w:val="22"/>
          <w:lang w:val="hu"/>
        </w:rPr>
        <w:t>por)</w:t>
      </w:r>
    </w:p>
    <w:p w14:paraId="32DEB88F" w14:textId="77777777" w:rsidR="00B84FD6" w:rsidRPr="000668D8" w:rsidRDefault="00B84FD6" w:rsidP="003A2797">
      <w:pPr>
        <w:widowControl w:val="0"/>
        <w:tabs>
          <w:tab w:val="clear" w:pos="567"/>
        </w:tabs>
        <w:spacing w:line="240" w:lineRule="auto"/>
        <w:rPr>
          <w:szCs w:val="22"/>
          <w:lang w:val="es-ES"/>
        </w:rPr>
      </w:pPr>
    </w:p>
    <w:p w14:paraId="6B47C65E" w14:textId="2774FEC2" w:rsidR="00B84FD6" w:rsidRPr="000668D8" w:rsidRDefault="00914C40" w:rsidP="003A2797">
      <w:pPr>
        <w:widowControl w:val="0"/>
        <w:tabs>
          <w:tab w:val="clear" w:pos="567"/>
        </w:tabs>
        <w:spacing w:line="240" w:lineRule="auto"/>
        <w:rPr>
          <w:szCs w:val="22"/>
          <w:lang w:val="es-ES"/>
        </w:rPr>
      </w:pPr>
      <w:r w:rsidRPr="000668D8">
        <w:rPr>
          <w:szCs w:val="22"/>
          <w:lang w:val="hu"/>
        </w:rPr>
        <w:t>Fehér port tartalmazó, zöld színű, át</w:t>
      </w:r>
      <w:r w:rsidR="00E022E5" w:rsidRPr="000668D8">
        <w:rPr>
          <w:szCs w:val="22"/>
          <w:lang w:val="hu"/>
        </w:rPr>
        <w:t>látszó</w:t>
      </w:r>
      <w:r w:rsidRPr="000668D8">
        <w:rPr>
          <w:szCs w:val="22"/>
          <w:lang w:val="hu"/>
        </w:rPr>
        <w:t xml:space="preserve"> felső részből és színezés nélküli, át</w:t>
      </w:r>
      <w:r w:rsidR="00E022E5" w:rsidRPr="000668D8">
        <w:rPr>
          <w:szCs w:val="22"/>
          <w:lang w:val="hu"/>
        </w:rPr>
        <w:t>látszó</w:t>
      </w:r>
      <w:r w:rsidRPr="000668D8">
        <w:rPr>
          <w:szCs w:val="22"/>
          <w:lang w:val="hu"/>
        </w:rPr>
        <w:t xml:space="preserve"> testből álló kapszula, két fekete </w:t>
      </w:r>
      <w:r w:rsidR="00E022E5" w:rsidRPr="000668D8">
        <w:rPr>
          <w:szCs w:val="22"/>
          <w:lang w:val="hu"/>
        </w:rPr>
        <w:t xml:space="preserve">színű </w:t>
      </w:r>
      <w:r w:rsidRPr="000668D8">
        <w:rPr>
          <w:szCs w:val="22"/>
          <w:lang w:val="hu"/>
        </w:rPr>
        <w:t xml:space="preserve">sáv felett </w:t>
      </w:r>
      <w:r w:rsidR="00E022E5" w:rsidRPr="000668D8">
        <w:rPr>
          <w:szCs w:val="22"/>
          <w:lang w:val="hu"/>
        </w:rPr>
        <w:t xml:space="preserve">található </w:t>
      </w:r>
      <w:r w:rsidRPr="000668D8">
        <w:rPr>
          <w:szCs w:val="22"/>
          <w:lang w:val="hu"/>
        </w:rPr>
        <w:t>feketével nyomtatott „I</w:t>
      </w:r>
      <w:r w:rsidR="00A278B3" w:rsidRPr="000668D8">
        <w:rPr>
          <w:szCs w:val="22"/>
          <w:lang w:val="hu"/>
        </w:rPr>
        <w:t>G</w:t>
      </w:r>
      <w:r w:rsidRPr="000668D8">
        <w:rPr>
          <w:szCs w:val="22"/>
          <w:lang w:val="hu"/>
        </w:rPr>
        <w:t>M150</w:t>
      </w:r>
      <w:r w:rsidRPr="000668D8">
        <w:rPr>
          <w:szCs w:val="22"/>
          <w:lang w:val="hu"/>
        </w:rPr>
        <w:noBreakHyphen/>
        <w:t>50</w:t>
      </w:r>
      <w:r w:rsidRPr="000668D8">
        <w:rPr>
          <w:szCs w:val="22"/>
          <w:lang w:val="hu"/>
        </w:rPr>
        <w:noBreakHyphen/>
        <w:t>160” termékkóddal a kapszulatest</w:t>
      </w:r>
      <w:r w:rsidR="00E022E5" w:rsidRPr="000668D8">
        <w:rPr>
          <w:szCs w:val="22"/>
          <w:lang w:val="hu"/>
        </w:rPr>
        <w:t>e</w:t>
      </w:r>
      <w:r w:rsidRPr="000668D8">
        <w:rPr>
          <w:szCs w:val="22"/>
          <w:lang w:val="hu"/>
        </w:rPr>
        <w:t xml:space="preserve">n, valamint </w:t>
      </w:r>
      <w:r w:rsidR="00E022E5" w:rsidRPr="000668D8">
        <w:rPr>
          <w:szCs w:val="22"/>
          <w:lang w:val="hu"/>
        </w:rPr>
        <w:t>egy</w:t>
      </w:r>
      <w:r w:rsidRPr="000668D8">
        <w:rPr>
          <w:szCs w:val="22"/>
          <w:lang w:val="hu"/>
        </w:rPr>
        <w:t xml:space="preserve"> fekete sávval </w:t>
      </w:r>
      <w:r w:rsidR="00E022E5" w:rsidRPr="000668D8">
        <w:rPr>
          <w:szCs w:val="22"/>
          <w:lang w:val="hu"/>
        </w:rPr>
        <w:t xml:space="preserve">körülvett feketével nyomtatott </w:t>
      </w:r>
      <w:r w:rsidRPr="000668D8">
        <w:rPr>
          <w:szCs w:val="22"/>
          <w:lang w:val="hu"/>
        </w:rPr>
        <w:t>termékemblémával a kapszula felső részén.</w:t>
      </w:r>
    </w:p>
    <w:p w14:paraId="3B91FB5C" w14:textId="77777777" w:rsidR="00B84FD6" w:rsidRPr="000668D8" w:rsidRDefault="00B84FD6" w:rsidP="003A2797">
      <w:pPr>
        <w:widowControl w:val="0"/>
        <w:tabs>
          <w:tab w:val="clear" w:pos="567"/>
        </w:tabs>
        <w:spacing w:line="240" w:lineRule="auto"/>
        <w:rPr>
          <w:szCs w:val="22"/>
          <w:lang w:val="es-ES"/>
        </w:rPr>
      </w:pPr>
    </w:p>
    <w:p w14:paraId="6A64D1F5" w14:textId="77777777" w:rsidR="00B84FD6" w:rsidRPr="000668D8" w:rsidRDefault="00B84FD6" w:rsidP="003A2797">
      <w:pPr>
        <w:widowControl w:val="0"/>
        <w:tabs>
          <w:tab w:val="clear" w:pos="567"/>
        </w:tabs>
        <w:spacing w:line="240" w:lineRule="auto"/>
        <w:rPr>
          <w:szCs w:val="22"/>
          <w:lang w:val="es-ES"/>
        </w:rPr>
      </w:pPr>
    </w:p>
    <w:p w14:paraId="38D7A688" w14:textId="77777777" w:rsidR="00B84FD6" w:rsidRPr="000668D8" w:rsidRDefault="00914C40" w:rsidP="003A2797">
      <w:pPr>
        <w:keepNext/>
        <w:widowControl w:val="0"/>
        <w:tabs>
          <w:tab w:val="clear" w:pos="567"/>
        </w:tabs>
        <w:suppressAutoHyphens/>
        <w:spacing w:line="240" w:lineRule="auto"/>
        <w:ind w:left="567" w:hanging="567"/>
        <w:rPr>
          <w:caps/>
          <w:szCs w:val="22"/>
          <w:lang w:val="es-ES"/>
        </w:rPr>
      </w:pPr>
      <w:r w:rsidRPr="000668D8">
        <w:rPr>
          <w:b/>
          <w:bCs/>
          <w:caps/>
          <w:szCs w:val="22"/>
          <w:lang w:val="hu"/>
        </w:rPr>
        <w:t>4.</w:t>
      </w:r>
      <w:r w:rsidRPr="000668D8">
        <w:rPr>
          <w:b/>
          <w:bCs/>
          <w:caps/>
          <w:szCs w:val="22"/>
          <w:lang w:val="hu"/>
        </w:rPr>
        <w:tab/>
      </w:r>
      <w:r w:rsidRPr="000668D8">
        <w:rPr>
          <w:b/>
          <w:bCs/>
          <w:szCs w:val="22"/>
          <w:lang w:val="hu"/>
        </w:rPr>
        <w:t>KLINIKAI JELLEMZŐK</w:t>
      </w:r>
    </w:p>
    <w:p w14:paraId="441C72EB" w14:textId="77777777" w:rsidR="00B84FD6" w:rsidRPr="000668D8" w:rsidRDefault="00B84FD6" w:rsidP="003A2797">
      <w:pPr>
        <w:keepNext/>
        <w:widowControl w:val="0"/>
        <w:tabs>
          <w:tab w:val="clear" w:pos="567"/>
        </w:tabs>
        <w:spacing w:line="240" w:lineRule="auto"/>
        <w:rPr>
          <w:szCs w:val="22"/>
          <w:lang w:val="es-ES"/>
        </w:rPr>
      </w:pPr>
    </w:p>
    <w:p w14:paraId="12716E1A" w14:textId="77777777" w:rsidR="00B84FD6" w:rsidRPr="000668D8" w:rsidRDefault="00914C40" w:rsidP="003A2797">
      <w:pPr>
        <w:keepNext/>
        <w:widowControl w:val="0"/>
        <w:tabs>
          <w:tab w:val="clear" w:pos="567"/>
        </w:tabs>
        <w:spacing w:line="240" w:lineRule="auto"/>
        <w:ind w:left="567" w:hanging="567"/>
        <w:rPr>
          <w:szCs w:val="22"/>
          <w:lang w:val="es-ES"/>
        </w:rPr>
      </w:pPr>
      <w:r w:rsidRPr="000668D8">
        <w:rPr>
          <w:b/>
          <w:bCs/>
          <w:szCs w:val="22"/>
          <w:lang w:val="hu"/>
        </w:rPr>
        <w:t>4.1</w:t>
      </w:r>
      <w:r w:rsidRPr="000668D8">
        <w:rPr>
          <w:b/>
          <w:bCs/>
          <w:szCs w:val="22"/>
          <w:lang w:val="hu"/>
        </w:rPr>
        <w:tab/>
        <w:t>Terápiás javallatok</w:t>
      </w:r>
    </w:p>
    <w:p w14:paraId="24998EEC" w14:textId="77777777" w:rsidR="00B84FD6" w:rsidRPr="000668D8" w:rsidRDefault="00B84FD6" w:rsidP="003A2797">
      <w:pPr>
        <w:keepNext/>
        <w:widowControl w:val="0"/>
        <w:tabs>
          <w:tab w:val="clear" w:pos="567"/>
        </w:tabs>
        <w:spacing w:line="240" w:lineRule="auto"/>
        <w:rPr>
          <w:szCs w:val="22"/>
          <w:lang w:val="es-ES"/>
        </w:rPr>
      </w:pPr>
    </w:p>
    <w:p w14:paraId="320CC568" w14:textId="76621217" w:rsidR="00B84FD6" w:rsidRPr="000668D8" w:rsidRDefault="00914C40" w:rsidP="003A2797">
      <w:pPr>
        <w:widowControl w:val="0"/>
        <w:tabs>
          <w:tab w:val="clear" w:pos="567"/>
        </w:tabs>
        <w:spacing w:line="240" w:lineRule="auto"/>
        <w:rPr>
          <w:szCs w:val="22"/>
          <w:lang w:val="hu"/>
        </w:rPr>
      </w:pPr>
      <w:r w:rsidRPr="000668D8">
        <w:rPr>
          <w:szCs w:val="22"/>
          <w:lang w:val="hu"/>
        </w:rPr>
        <w:t>Az Enerzair Breezhaler az ast</w:t>
      </w:r>
      <w:r w:rsidR="00D313A4">
        <w:rPr>
          <w:szCs w:val="22"/>
          <w:lang w:val="hu"/>
        </w:rPr>
        <w:t>h</w:t>
      </w:r>
      <w:r w:rsidRPr="000668D8">
        <w:rPr>
          <w:szCs w:val="22"/>
          <w:lang w:val="hu"/>
        </w:rPr>
        <w:t xml:space="preserve">ma fenntartó kezelésére </w:t>
      </w:r>
      <w:r w:rsidR="00D0132A" w:rsidRPr="000668D8">
        <w:rPr>
          <w:szCs w:val="22"/>
          <w:lang w:val="hu"/>
        </w:rPr>
        <w:t xml:space="preserve">javallott </w:t>
      </w:r>
      <w:r w:rsidRPr="000668D8">
        <w:rPr>
          <w:szCs w:val="22"/>
          <w:lang w:val="hu"/>
        </w:rPr>
        <w:t>olyan felnőtt</w:t>
      </w:r>
      <w:r w:rsidR="00FC0D6B" w:rsidRPr="000668D8">
        <w:rPr>
          <w:szCs w:val="22"/>
          <w:lang w:val="hu"/>
        </w:rPr>
        <w:t xml:space="preserve"> beteg</w:t>
      </w:r>
      <w:r w:rsidRPr="000668D8">
        <w:rPr>
          <w:szCs w:val="22"/>
          <w:lang w:val="hu"/>
        </w:rPr>
        <w:t>eknél, akiknél nem alakul ki megfelelő kontroll egy hosszú hatású béta</w:t>
      </w:r>
      <w:r w:rsidRPr="000668D8">
        <w:rPr>
          <w:szCs w:val="22"/>
          <w:lang w:val="hu"/>
        </w:rPr>
        <w:noBreakHyphen/>
        <w:t>2</w:t>
      </w:r>
      <w:r w:rsidRPr="000668D8">
        <w:rPr>
          <w:szCs w:val="22"/>
          <w:lang w:val="hu"/>
        </w:rPr>
        <w:noBreakHyphen/>
        <w:t>agonista és egy inhalációs kortikoszteroid nagy dózisának fenntartó kombinációjával, akiknek az ast</w:t>
      </w:r>
      <w:r w:rsidR="00D313A4">
        <w:rPr>
          <w:szCs w:val="22"/>
          <w:lang w:val="hu"/>
        </w:rPr>
        <w:t>h</w:t>
      </w:r>
      <w:r w:rsidRPr="000668D8">
        <w:rPr>
          <w:szCs w:val="22"/>
          <w:lang w:val="hu"/>
        </w:rPr>
        <w:t>m</w:t>
      </w:r>
      <w:r w:rsidR="00D0132A" w:rsidRPr="000668D8">
        <w:rPr>
          <w:szCs w:val="22"/>
          <w:lang w:val="hu"/>
        </w:rPr>
        <w:t>a exacerbatiója alakult ki</w:t>
      </w:r>
      <w:r w:rsidRPr="000668D8">
        <w:rPr>
          <w:szCs w:val="22"/>
          <w:lang w:val="hu"/>
        </w:rPr>
        <w:t xml:space="preserve"> az előző évben egyszer vagy többször.</w:t>
      </w:r>
    </w:p>
    <w:bookmarkEnd w:id="0"/>
    <w:p w14:paraId="2EFE002C" w14:textId="77777777" w:rsidR="00B84FD6" w:rsidRPr="000668D8" w:rsidRDefault="00B84FD6" w:rsidP="003A2797">
      <w:pPr>
        <w:widowControl w:val="0"/>
        <w:tabs>
          <w:tab w:val="clear" w:pos="567"/>
        </w:tabs>
        <w:spacing w:line="240" w:lineRule="auto"/>
        <w:rPr>
          <w:szCs w:val="22"/>
          <w:lang w:val="hu"/>
        </w:rPr>
      </w:pPr>
    </w:p>
    <w:p w14:paraId="61596635" w14:textId="77777777" w:rsidR="00B84FD6" w:rsidRPr="000668D8" w:rsidRDefault="00914C40" w:rsidP="003A2797">
      <w:pPr>
        <w:keepNext/>
        <w:widowControl w:val="0"/>
        <w:tabs>
          <w:tab w:val="clear" w:pos="567"/>
        </w:tabs>
        <w:spacing w:line="240" w:lineRule="auto"/>
        <w:rPr>
          <w:szCs w:val="22"/>
          <w:lang w:val="hu"/>
        </w:rPr>
      </w:pPr>
      <w:r w:rsidRPr="000668D8">
        <w:rPr>
          <w:b/>
          <w:bCs/>
          <w:szCs w:val="22"/>
          <w:lang w:val="hu"/>
        </w:rPr>
        <w:t>4.2</w:t>
      </w:r>
      <w:r w:rsidRPr="000668D8">
        <w:rPr>
          <w:b/>
          <w:bCs/>
          <w:szCs w:val="22"/>
          <w:lang w:val="hu"/>
        </w:rPr>
        <w:tab/>
        <w:t>Adagolás és alkalmazás</w:t>
      </w:r>
    </w:p>
    <w:p w14:paraId="3DB2F15F" w14:textId="77777777" w:rsidR="00B84FD6" w:rsidRPr="000668D8" w:rsidRDefault="00B84FD6" w:rsidP="003A2797">
      <w:pPr>
        <w:keepNext/>
        <w:widowControl w:val="0"/>
        <w:tabs>
          <w:tab w:val="clear" w:pos="567"/>
        </w:tabs>
        <w:spacing w:line="240" w:lineRule="auto"/>
        <w:rPr>
          <w:szCs w:val="22"/>
          <w:lang w:val="hu"/>
        </w:rPr>
      </w:pPr>
    </w:p>
    <w:p w14:paraId="14E2957E" w14:textId="77777777" w:rsidR="00B84FD6" w:rsidRPr="000668D8" w:rsidRDefault="00914C40" w:rsidP="003A2797">
      <w:pPr>
        <w:keepNext/>
        <w:widowControl w:val="0"/>
        <w:tabs>
          <w:tab w:val="clear" w:pos="567"/>
        </w:tabs>
        <w:spacing w:line="240" w:lineRule="auto"/>
        <w:rPr>
          <w:szCs w:val="22"/>
          <w:lang w:val="hu"/>
        </w:rPr>
      </w:pPr>
      <w:r w:rsidRPr="000668D8">
        <w:rPr>
          <w:szCs w:val="22"/>
          <w:u w:val="single"/>
          <w:lang w:val="hu"/>
        </w:rPr>
        <w:t>Adagolás</w:t>
      </w:r>
    </w:p>
    <w:p w14:paraId="538DBD4B" w14:textId="77777777" w:rsidR="00B84FD6" w:rsidRPr="000668D8" w:rsidRDefault="00B84FD6" w:rsidP="003A2797">
      <w:pPr>
        <w:keepNext/>
        <w:widowControl w:val="0"/>
        <w:tabs>
          <w:tab w:val="clear" w:pos="567"/>
        </w:tabs>
        <w:spacing w:line="240" w:lineRule="auto"/>
        <w:rPr>
          <w:szCs w:val="22"/>
          <w:lang w:val="hu"/>
        </w:rPr>
      </w:pPr>
    </w:p>
    <w:p w14:paraId="1C0BCBF2" w14:textId="0C380FF1" w:rsidR="00CF7799" w:rsidRPr="000668D8" w:rsidRDefault="002F0DA9" w:rsidP="003A2797">
      <w:pPr>
        <w:pStyle w:val="Text"/>
        <w:widowControl w:val="0"/>
        <w:spacing w:before="0"/>
        <w:jc w:val="left"/>
        <w:rPr>
          <w:bCs/>
          <w:sz w:val="22"/>
          <w:szCs w:val="22"/>
          <w:lang w:val="hu"/>
        </w:rPr>
      </w:pPr>
      <w:r w:rsidRPr="000668D8">
        <w:rPr>
          <w:sz w:val="22"/>
          <w:szCs w:val="22"/>
          <w:lang w:val="hu"/>
        </w:rPr>
        <w:t xml:space="preserve">A javasolt </w:t>
      </w:r>
      <w:r w:rsidR="00FC0D6B" w:rsidRPr="000668D8">
        <w:rPr>
          <w:sz w:val="22"/>
          <w:szCs w:val="22"/>
          <w:lang w:val="hu"/>
        </w:rPr>
        <w:t xml:space="preserve">dózis </w:t>
      </w:r>
      <w:r w:rsidRPr="000668D8">
        <w:rPr>
          <w:sz w:val="22"/>
          <w:szCs w:val="22"/>
          <w:lang w:val="hu"/>
        </w:rPr>
        <w:t>egy kapszula belégzése naponta egyszer.</w:t>
      </w:r>
    </w:p>
    <w:p w14:paraId="0238D770" w14:textId="77777777" w:rsidR="00CF7799" w:rsidRPr="000668D8" w:rsidRDefault="00CF7799" w:rsidP="003A2797">
      <w:pPr>
        <w:pStyle w:val="Text"/>
        <w:widowControl w:val="0"/>
        <w:spacing w:before="0"/>
        <w:jc w:val="left"/>
        <w:rPr>
          <w:bCs/>
          <w:sz w:val="22"/>
          <w:szCs w:val="22"/>
          <w:lang w:val="hu"/>
        </w:rPr>
      </w:pPr>
    </w:p>
    <w:p w14:paraId="6CB7A959" w14:textId="1B08479C" w:rsidR="00B84FD6" w:rsidRPr="000668D8" w:rsidRDefault="00914C40" w:rsidP="003A2797">
      <w:pPr>
        <w:pStyle w:val="Text"/>
        <w:widowControl w:val="0"/>
        <w:spacing w:before="0"/>
        <w:jc w:val="left"/>
        <w:rPr>
          <w:rFonts w:eastAsia="Calibri"/>
          <w:sz w:val="22"/>
          <w:szCs w:val="22"/>
          <w:lang w:val="hu"/>
        </w:rPr>
      </w:pPr>
      <w:r w:rsidRPr="000668D8">
        <w:rPr>
          <w:sz w:val="22"/>
          <w:szCs w:val="22"/>
          <w:lang w:val="hu"/>
        </w:rPr>
        <w:t xml:space="preserve">A </w:t>
      </w:r>
      <w:r w:rsidR="00FC0D6B" w:rsidRPr="000668D8">
        <w:rPr>
          <w:sz w:val="22"/>
          <w:szCs w:val="22"/>
          <w:lang w:val="hu"/>
        </w:rPr>
        <w:t xml:space="preserve">javasolt </w:t>
      </w:r>
      <w:r w:rsidRPr="000668D8">
        <w:rPr>
          <w:sz w:val="22"/>
          <w:szCs w:val="22"/>
          <w:lang w:val="hu"/>
        </w:rPr>
        <w:t xml:space="preserve">maximális </w:t>
      </w:r>
      <w:r w:rsidR="00FC0D6B" w:rsidRPr="000668D8">
        <w:rPr>
          <w:sz w:val="22"/>
          <w:szCs w:val="22"/>
          <w:lang w:val="hu"/>
        </w:rPr>
        <w:t>dózis</w:t>
      </w:r>
      <w:r w:rsidRPr="000668D8">
        <w:rPr>
          <w:sz w:val="22"/>
          <w:szCs w:val="22"/>
          <w:lang w:val="hu"/>
        </w:rPr>
        <w:t xml:space="preserve"> 114 mikrogramm/46 mikrogramm/136 mikrogramm</w:t>
      </w:r>
      <w:r w:rsidR="00D0132A" w:rsidRPr="000668D8">
        <w:rPr>
          <w:sz w:val="22"/>
          <w:szCs w:val="22"/>
          <w:lang w:val="hu"/>
        </w:rPr>
        <w:t>,</w:t>
      </w:r>
      <w:r w:rsidRPr="000668D8">
        <w:rPr>
          <w:sz w:val="22"/>
          <w:szCs w:val="22"/>
          <w:lang w:val="hu"/>
        </w:rPr>
        <w:t xml:space="preserve"> naponta egyszer.</w:t>
      </w:r>
    </w:p>
    <w:p w14:paraId="5CE8B337" w14:textId="452DD67F" w:rsidR="00B84FD6" w:rsidRPr="000668D8" w:rsidDel="002F0DA9" w:rsidRDefault="00B84FD6" w:rsidP="003A2797">
      <w:pPr>
        <w:widowControl w:val="0"/>
        <w:tabs>
          <w:tab w:val="clear" w:pos="567"/>
        </w:tabs>
        <w:spacing w:line="240" w:lineRule="auto"/>
        <w:rPr>
          <w:szCs w:val="22"/>
          <w:lang w:val="hu"/>
        </w:rPr>
      </w:pPr>
    </w:p>
    <w:p w14:paraId="663036CB" w14:textId="0143E0E3" w:rsidR="00B84FD6" w:rsidRPr="000668D8" w:rsidDel="002F0DA9" w:rsidRDefault="00914C40" w:rsidP="003A2797">
      <w:pPr>
        <w:widowControl w:val="0"/>
        <w:tabs>
          <w:tab w:val="clear" w:pos="567"/>
        </w:tabs>
        <w:spacing w:line="240" w:lineRule="auto"/>
        <w:rPr>
          <w:szCs w:val="22"/>
          <w:lang w:val="hu"/>
        </w:rPr>
      </w:pPr>
      <w:r w:rsidRPr="000668D8">
        <w:rPr>
          <w:lang w:val="hu"/>
        </w:rPr>
        <w:t>A</w:t>
      </w:r>
      <w:r w:rsidR="00BF6C7B" w:rsidRPr="000668D8">
        <w:rPr>
          <w:lang w:val="hu"/>
        </w:rPr>
        <w:t xml:space="preserve"> kezelés</w:t>
      </w:r>
      <w:r w:rsidRPr="000668D8">
        <w:rPr>
          <w:lang w:val="hu"/>
        </w:rPr>
        <w:t>t minden nap ugyanabban az időpontban kell alkalmazni. Tetszőleges napszakban alkalmazható. Ha egy adag kimaradt, azt amilyen hamar csak lehet, pótolni kell. A betegek</w:t>
      </w:r>
      <w:r w:rsidR="00D0132A" w:rsidRPr="000668D8">
        <w:rPr>
          <w:lang w:val="hu"/>
        </w:rPr>
        <w:t xml:space="preserve"> figyelmét</w:t>
      </w:r>
      <w:r w:rsidRPr="000668D8">
        <w:rPr>
          <w:lang w:val="hu"/>
        </w:rPr>
        <w:t xml:space="preserve"> </w:t>
      </w:r>
      <w:r w:rsidR="00D0132A" w:rsidRPr="000668D8">
        <w:rPr>
          <w:lang w:val="hu"/>
        </w:rPr>
        <w:t xml:space="preserve">fel </w:t>
      </w:r>
      <w:r w:rsidRPr="000668D8">
        <w:rPr>
          <w:lang w:val="hu"/>
        </w:rPr>
        <w:t xml:space="preserve">kell </w:t>
      </w:r>
      <w:r w:rsidR="00D0132A" w:rsidRPr="000668D8">
        <w:rPr>
          <w:lang w:val="hu"/>
        </w:rPr>
        <w:t xml:space="preserve">hívni </w:t>
      </w:r>
      <w:r w:rsidRPr="000668D8">
        <w:rPr>
          <w:lang w:val="hu"/>
        </w:rPr>
        <w:t>arra, hogy ne alkalmazzanak napi egy dózisnál többet.</w:t>
      </w:r>
    </w:p>
    <w:p w14:paraId="62B30693" w14:textId="77777777" w:rsidR="00B84FD6" w:rsidRPr="000668D8" w:rsidRDefault="00B84FD6" w:rsidP="003A2797">
      <w:pPr>
        <w:widowControl w:val="0"/>
        <w:tabs>
          <w:tab w:val="clear" w:pos="567"/>
        </w:tabs>
        <w:spacing w:line="240" w:lineRule="auto"/>
        <w:rPr>
          <w:szCs w:val="22"/>
          <w:lang w:val="hu"/>
        </w:rPr>
      </w:pPr>
    </w:p>
    <w:p w14:paraId="091026C6" w14:textId="2EBD7F6F" w:rsidR="00956E4F" w:rsidRPr="000668D8" w:rsidRDefault="00FC0D6B" w:rsidP="003A2797">
      <w:pPr>
        <w:keepNext/>
        <w:widowControl w:val="0"/>
        <w:tabs>
          <w:tab w:val="clear" w:pos="567"/>
        </w:tabs>
        <w:spacing w:line="240" w:lineRule="auto"/>
        <w:rPr>
          <w:bCs/>
          <w:i/>
          <w:iCs/>
          <w:szCs w:val="22"/>
          <w:u w:val="single"/>
          <w:lang w:val="hu"/>
        </w:rPr>
      </w:pPr>
      <w:r w:rsidRPr="000668D8">
        <w:rPr>
          <w:i/>
          <w:iCs/>
          <w:szCs w:val="22"/>
          <w:u w:val="single"/>
          <w:lang w:val="hu"/>
        </w:rPr>
        <w:t>Különleges betegcsoportok</w:t>
      </w:r>
    </w:p>
    <w:p w14:paraId="067B396C" w14:textId="1A6C7D41" w:rsidR="002F0DA9" w:rsidRPr="000668D8" w:rsidRDefault="002F0DA9" w:rsidP="003A2797">
      <w:pPr>
        <w:keepNext/>
        <w:widowControl w:val="0"/>
        <w:tabs>
          <w:tab w:val="clear" w:pos="567"/>
        </w:tabs>
        <w:spacing w:line="240" w:lineRule="auto"/>
        <w:rPr>
          <w:bCs/>
          <w:iCs/>
          <w:szCs w:val="22"/>
          <w:lang w:val="hu"/>
        </w:rPr>
      </w:pPr>
      <w:r w:rsidRPr="000668D8">
        <w:rPr>
          <w:i/>
          <w:iCs/>
          <w:szCs w:val="22"/>
          <w:lang w:val="hu"/>
        </w:rPr>
        <w:t>Idősek</w:t>
      </w:r>
    </w:p>
    <w:p w14:paraId="40568654" w14:textId="78957FD5" w:rsidR="002F0DA9" w:rsidRPr="000668D8" w:rsidRDefault="002F0DA9" w:rsidP="003A2797">
      <w:pPr>
        <w:widowControl w:val="0"/>
        <w:tabs>
          <w:tab w:val="clear" w:pos="567"/>
        </w:tabs>
        <w:spacing w:line="240" w:lineRule="auto"/>
        <w:rPr>
          <w:szCs w:val="22"/>
          <w:lang w:val="hu"/>
        </w:rPr>
      </w:pPr>
      <w:r w:rsidRPr="000668D8">
        <w:rPr>
          <w:szCs w:val="22"/>
          <w:lang w:val="hu"/>
        </w:rPr>
        <w:t>Nincs szükség az adag módosítására idős (65 éves vagy annál idősebb) betegeknél (lásd 5.2 pont).</w:t>
      </w:r>
    </w:p>
    <w:p w14:paraId="1A56067E" w14:textId="77777777" w:rsidR="002F0DA9" w:rsidRPr="000668D8" w:rsidRDefault="002F0DA9" w:rsidP="003A2797">
      <w:pPr>
        <w:widowControl w:val="0"/>
        <w:tabs>
          <w:tab w:val="clear" w:pos="567"/>
        </w:tabs>
        <w:spacing w:line="240" w:lineRule="auto"/>
        <w:rPr>
          <w:szCs w:val="22"/>
          <w:lang w:val="hu"/>
        </w:rPr>
      </w:pPr>
    </w:p>
    <w:p w14:paraId="4BAC2696" w14:textId="77777777" w:rsidR="00B84FD6" w:rsidRPr="000668D8" w:rsidRDefault="00914C40" w:rsidP="003A2797">
      <w:pPr>
        <w:keepNext/>
        <w:widowControl w:val="0"/>
        <w:tabs>
          <w:tab w:val="clear" w:pos="567"/>
        </w:tabs>
        <w:spacing w:line="240" w:lineRule="auto"/>
        <w:rPr>
          <w:bCs/>
          <w:iCs/>
          <w:szCs w:val="22"/>
          <w:lang w:val="hu"/>
        </w:rPr>
      </w:pPr>
      <w:r w:rsidRPr="000668D8">
        <w:rPr>
          <w:i/>
          <w:iCs/>
          <w:szCs w:val="22"/>
          <w:lang w:val="hu"/>
        </w:rPr>
        <w:t>Vesekárosodás</w:t>
      </w:r>
      <w:bookmarkStart w:id="1" w:name="_nth_Renal_impairment8786"/>
      <w:bookmarkEnd w:id="1"/>
    </w:p>
    <w:p w14:paraId="26512C39" w14:textId="1688525F" w:rsidR="00B84FD6" w:rsidRPr="000668D8" w:rsidRDefault="00914C40" w:rsidP="003A2797">
      <w:pPr>
        <w:widowControl w:val="0"/>
        <w:tabs>
          <w:tab w:val="clear" w:pos="567"/>
        </w:tabs>
        <w:spacing w:line="240" w:lineRule="auto"/>
        <w:rPr>
          <w:bCs/>
          <w:iCs/>
          <w:szCs w:val="22"/>
          <w:lang w:val="hu"/>
        </w:rPr>
      </w:pPr>
      <w:r w:rsidRPr="000668D8">
        <w:rPr>
          <w:szCs w:val="22"/>
          <w:lang w:val="hu"/>
        </w:rPr>
        <w:t>Az enyhe</w:t>
      </w:r>
      <w:r w:rsidR="007D2ED9" w:rsidRPr="000668D8">
        <w:rPr>
          <w:szCs w:val="22"/>
          <w:lang w:val="hu"/>
        </w:rPr>
        <w:t xml:space="preserve"> vagy </w:t>
      </w:r>
      <w:r w:rsidR="00EE3453" w:rsidRPr="000668D8">
        <w:rPr>
          <w:szCs w:val="22"/>
          <w:lang w:val="hu"/>
        </w:rPr>
        <w:t>közepes</w:t>
      </w:r>
      <w:r w:rsidR="00C90B93" w:rsidRPr="000668D8">
        <w:rPr>
          <w:szCs w:val="22"/>
          <w:lang w:val="hu"/>
        </w:rPr>
        <w:t>en súlyos</w:t>
      </w:r>
      <w:r w:rsidR="00AE0CC3" w:rsidRPr="000668D8">
        <w:rPr>
          <w:szCs w:val="22"/>
          <w:lang w:val="hu"/>
        </w:rPr>
        <w:t xml:space="preserve"> fokú </w:t>
      </w:r>
      <w:r w:rsidRPr="000668D8">
        <w:rPr>
          <w:szCs w:val="22"/>
          <w:lang w:val="hu"/>
        </w:rPr>
        <w:t xml:space="preserve">vesekárosodásban szenvedő betegeknél nincs szükség a dózis módosítására. </w:t>
      </w:r>
      <w:r w:rsidR="00262380" w:rsidRPr="000668D8">
        <w:rPr>
          <w:szCs w:val="22"/>
          <w:lang w:val="hu"/>
        </w:rPr>
        <w:t xml:space="preserve">Elővigyázatosság szükséges </w:t>
      </w:r>
      <w:r w:rsidR="007D2ED9" w:rsidRPr="000668D8">
        <w:rPr>
          <w:szCs w:val="22"/>
          <w:lang w:val="hu"/>
        </w:rPr>
        <w:t xml:space="preserve">a </w:t>
      </w:r>
      <w:r w:rsidRPr="000668D8">
        <w:rPr>
          <w:szCs w:val="22"/>
          <w:lang w:val="hu"/>
        </w:rPr>
        <w:t xml:space="preserve">súlyos </w:t>
      </w:r>
      <w:r w:rsidR="007D2ED9" w:rsidRPr="000668D8">
        <w:rPr>
          <w:szCs w:val="22"/>
          <w:lang w:val="hu"/>
        </w:rPr>
        <w:t>fokú</w:t>
      </w:r>
      <w:r w:rsidRPr="000668D8">
        <w:rPr>
          <w:szCs w:val="22"/>
          <w:lang w:val="hu"/>
        </w:rPr>
        <w:t xml:space="preserve"> vese</w:t>
      </w:r>
      <w:r w:rsidR="007D2ED9" w:rsidRPr="000668D8">
        <w:rPr>
          <w:szCs w:val="22"/>
          <w:lang w:val="hu"/>
        </w:rPr>
        <w:t>károsodásban szenvedő</w:t>
      </w:r>
      <w:r w:rsidRPr="000668D8">
        <w:rPr>
          <w:szCs w:val="22"/>
          <w:lang w:val="hu"/>
        </w:rPr>
        <w:t xml:space="preserve"> vagy dialysist igénylő végstádiumú vesebetegségben szenvedő betegeknél (lásd 4.4 és 5.2 pont).</w:t>
      </w:r>
    </w:p>
    <w:p w14:paraId="131A577C" w14:textId="77777777" w:rsidR="00B84FD6" w:rsidRPr="000668D8" w:rsidRDefault="00B84FD6" w:rsidP="003A2797">
      <w:pPr>
        <w:widowControl w:val="0"/>
        <w:tabs>
          <w:tab w:val="clear" w:pos="567"/>
        </w:tabs>
        <w:spacing w:line="240" w:lineRule="auto"/>
        <w:rPr>
          <w:bCs/>
          <w:iCs/>
          <w:szCs w:val="22"/>
          <w:lang w:val="hu"/>
        </w:rPr>
      </w:pPr>
    </w:p>
    <w:p w14:paraId="749ADC2D" w14:textId="77777777" w:rsidR="00B84FD6" w:rsidRPr="000668D8" w:rsidRDefault="00914C40" w:rsidP="003A2797">
      <w:pPr>
        <w:keepNext/>
        <w:widowControl w:val="0"/>
        <w:tabs>
          <w:tab w:val="clear" w:pos="567"/>
        </w:tabs>
        <w:spacing w:line="240" w:lineRule="auto"/>
        <w:rPr>
          <w:bCs/>
          <w:iCs/>
          <w:szCs w:val="22"/>
          <w:lang w:val="hu"/>
        </w:rPr>
      </w:pPr>
      <w:r w:rsidRPr="000668D8">
        <w:rPr>
          <w:i/>
          <w:iCs/>
          <w:szCs w:val="22"/>
          <w:lang w:val="hu"/>
        </w:rPr>
        <w:t>Májkárosodás</w:t>
      </w:r>
      <w:bookmarkStart w:id="2" w:name="_nth_Hepatic_impairment9204"/>
      <w:bookmarkEnd w:id="2"/>
    </w:p>
    <w:p w14:paraId="73FDAA06" w14:textId="027843D3" w:rsidR="00B84FD6" w:rsidRPr="000668D8" w:rsidRDefault="00914C40" w:rsidP="003A2797">
      <w:pPr>
        <w:widowControl w:val="0"/>
        <w:tabs>
          <w:tab w:val="clear" w:pos="567"/>
        </w:tabs>
        <w:spacing w:line="240" w:lineRule="auto"/>
        <w:rPr>
          <w:bCs/>
          <w:iCs/>
          <w:szCs w:val="22"/>
          <w:lang w:val="hu"/>
        </w:rPr>
      </w:pPr>
      <w:r w:rsidRPr="000668D8">
        <w:rPr>
          <w:szCs w:val="22"/>
          <w:lang w:val="hu"/>
        </w:rPr>
        <w:t>Nincs szükség az adag módosítására enyhe vagy köz</w:t>
      </w:r>
      <w:r w:rsidR="0045785B" w:rsidRPr="000668D8">
        <w:rPr>
          <w:szCs w:val="22"/>
          <w:lang w:val="hu"/>
        </w:rPr>
        <w:t>epes</w:t>
      </w:r>
      <w:r w:rsidR="00D0132A" w:rsidRPr="000668D8">
        <w:rPr>
          <w:szCs w:val="22"/>
          <w:lang w:val="hu"/>
        </w:rPr>
        <w:t>en</w:t>
      </w:r>
      <w:r w:rsidR="0045785B" w:rsidRPr="000668D8">
        <w:rPr>
          <w:szCs w:val="22"/>
          <w:lang w:val="hu"/>
        </w:rPr>
        <w:t xml:space="preserve"> </w:t>
      </w:r>
      <w:r w:rsidR="00744B4B" w:rsidRPr="000668D8">
        <w:rPr>
          <w:szCs w:val="22"/>
          <w:lang w:val="hu"/>
        </w:rPr>
        <w:t>súlyos</w:t>
      </w:r>
      <w:r w:rsidRPr="000668D8">
        <w:rPr>
          <w:szCs w:val="22"/>
          <w:lang w:val="hu"/>
        </w:rPr>
        <w:t xml:space="preserve"> </w:t>
      </w:r>
      <w:r w:rsidR="00943E47" w:rsidRPr="000668D8">
        <w:rPr>
          <w:szCs w:val="22"/>
          <w:lang w:val="hu"/>
        </w:rPr>
        <w:t xml:space="preserve">fokú </w:t>
      </w:r>
      <w:r w:rsidRPr="000668D8">
        <w:rPr>
          <w:szCs w:val="22"/>
          <w:lang w:val="hu"/>
        </w:rPr>
        <w:t>májkárosodás</w:t>
      </w:r>
      <w:r w:rsidR="00FC0D6B" w:rsidRPr="000668D8">
        <w:rPr>
          <w:szCs w:val="22"/>
          <w:lang w:val="hu"/>
        </w:rPr>
        <w:t>ban szenvedő</w:t>
      </w:r>
      <w:r w:rsidRPr="000668D8">
        <w:rPr>
          <w:szCs w:val="22"/>
          <w:lang w:val="hu"/>
        </w:rPr>
        <w:t xml:space="preserve"> betegeknél. Nincsenek rendelkezésre álló adatok a</w:t>
      </w:r>
      <w:r w:rsidR="00BF6C7B" w:rsidRPr="000668D8">
        <w:rPr>
          <w:szCs w:val="22"/>
          <w:lang w:val="hu"/>
        </w:rPr>
        <w:t xml:space="preserve"> gyógyszer</w:t>
      </w:r>
      <w:r w:rsidRPr="000668D8">
        <w:rPr>
          <w:szCs w:val="22"/>
          <w:lang w:val="hu"/>
        </w:rPr>
        <w:t xml:space="preserve"> súlyos </w:t>
      </w:r>
      <w:r w:rsidR="007D2ED9" w:rsidRPr="000668D8">
        <w:rPr>
          <w:szCs w:val="22"/>
          <w:lang w:val="hu"/>
        </w:rPr>
        <w:t xml:space="preserve">fokú </w:t>
      </w:r>
      <w:r w:rsidR="00176A11" w:rsidRPr="000668D8">
        <w:rPr>
          <w:szCs w:val="22"/>
          <w:lang w:val="hu"/>
        </w:rPr>
        <w:t xml:space="preserve">májkárosodásban szenvedő </w:t>
      </w:r>
      <w:r w:rsidRPr="000668D8">
        <w:rPr>
          <w:szCs w:val="22"/>
          <w:lang w:val="hu"/>
        </w:rPr>
        <w:t xml:space="preserve">betegeknél történő alkalmazásáról, ezért </w:t>
      </w:r>
      <w:r w:rsidR="00BF6C7B" w:rsidRPr="000668D8">
        <w:rPr>
          <w:szCs w:val="22"/>
          <w:lang w:val="hu"/>
        </w:rPr>
        <w:t>ilyen betegeknél csak akkor alkalmazható, ha a várható előny meghaladja a potenciális kockázatot</w:t>
      </w:r>
      <w:r w:rsidRPr="000668D8">
        <w:rPr>
          <w:szCs w:val="22"/>
          <w:lang w:val="hu"/>
        </w:rPr>
        <w:t xml:space="preserve"> (lásd 5.2 pont).</w:t>
      </w:r>
    </w:p>
    <w:p w14:paraId="657095CC" w14:textId="77777777" w:rsidR="00B84FD6" w:rsidRPr="000668D8" w:rsidRDefault="00B84FD6" w:rsidP="003A2797">
      <w:pPr>
        <w:widowControl w:val="0"/>
        <w:tabs>
          <w:tab w:val="clear" w:pos="567"/>
        </w:tabs>
        <w:spacing w:line="240" w:lineRule="auto"/>
        <w:rPr>
          <w:bCs/>
          <w:iCs/>
          <w:szCs w:val="22"/>
          <w:lang w:val="hu"/>
        </w:rPr>
      </w:pPr>
    </w:p>
    <w:p w14:paraId="2B2FA96C" w14:textId="77777777" w:rsidR="00B84FD6" w:rsidRPr="000668D8" w:rsidRDefault="00914C40" w:rsidP="003A2797">
      <w:pPr>
        <w:keepNext/>
        <w:widowControl w:val="0"/>
        <w:tabs>
          <w:tab w:val="clear" w:pos="567"/>
        </w:tabs>
        <w:spacing w:line="240" w:lineRule="auto"/>
        <w:rPr>
          <w:bCs/>
          <w:iCs/>
          <w:szCs w:val="22"/>
          <w:lang w:val="hu"/>
        </w:rPr>
      </w:pPr>
      <w:r w:rsidRPr="000668D8">
        <w:rPr>
          <w:i/>
          <w:iCs/>
          <w:szCs w:val="22"/>
          <w:lang w:val="hu"/>
        </w:rPr>
        <w:t xml:space="preserve">Gyermekek és </w:t>
      </w:r>
      <w:bookmarkStart w:id="3" w:name="_nth_Pediatric_patients__be9479"/>
      <w:bookmarkEnd w:id="3"/>
      <w:r w:rsidRPr="000668D8">
        <w:rPr>
          <w:i/>
          <w:iCs/>
          <w:szCs w:val="22"/>
          <w:lang w:val="hu"/>
        </w:rPr>
        <w:t>serdülők</w:t>
      </w:r>
    </w:p>
    <w:p w14:paraId="5E8366CE" w14:textId="35E30E22" w:rsidR="00B84FD6" w:rsidRPr="000668D8" w:rsidRDefault="00914C40" w:rsidP="003A2797">
      <w:pPr>
        <w:widowControl w:val="0"/>
        <w:tabs>
          <w:tab w:val="clear" w:pos="567"/>
        </w:tabs>
        <w:spacing w:line="240" w:lineRule="auto"/>
        <w:rPr>
          <w:bCs/>
          <w:iCs/>
          <w:szCs w:val="22"/>
          <w:lang w:val="hu"/>
        </w:rPr>
      </w:pPr>
      <w:r w:rsidRPr="000668D8">
        <w:rPr>
          <w:szCs w:val="22"/>
          <w:lang w:val="hu"/>
        </w:rPr>
        <w:t>Az Enerzair Breezhaler biztonságosságát és hatásosságát 18 évesnél fiatalabb gyermekek</w:t>
      </w:r>
      <w:r w:rsidR="00176A11" w:rsidRPr="000668D8">
        <w:rPr>
          <w:szCs w:val="22"/>
          <w:lang w:val="hu"/>
        </w:rPr>
        <w:t xml:space="preserve"> és serdülők</w:t>
      </w:r>
      <w:r w:rsidRPr="000668D8">
        <w:rPr>
          <w:szCs w:val="22"/>
          <w:lang w:val="hu"/>
        </w:rPr>
        <w:t xml:space="preserve"> esetében nem igazolták. </w:t>
      </w:r>
      <w:r w:rsidR="000A2AD7">
        <w:rPr>
          <w:szCs w:val="22"/>
          <w:lang w:val="hu"/>
        </w:rPr>
        <w:t>N</w:t>
      </w:r>
      <w:r w:rsidRPr="000668D8">
        <w:rPr>
          <w:szCs w:val="22"/>
          <w:lang w:val="hu"/>
        </w:rPr>
        <w:t>incsenek rendelkezésre álló adatok.</w:t>
      </w:r>
    </w:p>
    <w:p w14:paraId="720BCD1E" w14:textId="77777777" w:rsidR="00B84FD6" w:rsidRPr="000668D8" w:rsidRDefault="00B84FD6" w:rsidP="003A2797">
      <w:pPr>
        <w:widowControl w:val="0"/>
        <w:tabs>
          <w:tab w:val="clear" w:pos="567"/>
        </w:tabs>
        <w:spacing w:line="240" w:lineRule="auto"/>
        <w:rPr>
          <w:bCs/>
          <w:iCs/>
          <w:szCs w:val="22"/>
          <w:lang w:val="hu"/>
        </w:rPr>
      </w:pPr>
      <w:bookmarkStart w:id="4" w:name="_nth_Geriatric_patients__659667"/>
      <w:bookmarkEnd w:id="4"/>
    </w:p>
    <w:p w14:paraId="170976AC" w14:textId="77777777" w:rsidR="00B84FD6" w:rsidRPr="000668D8" w:rsidRDefault="00914C40" w:rsidP="003A2797">
      <w:pPr>
        <w:keepNext/>
        <w:widowControl w:val="0"/>
        <w:tabs>
          <w:tab w:val="clear" w:pos="567"/>
        </w:tabs>
        <w:spacing w:line="240" w:lineRule="auto"/>
        <w:rPr>
          <w:szCs w:val="22"/>
          <w:lang w:val="hu"/>
        </w:rPr>
      </w:pPr>
      <w:r w:rsidRPr="000668D8">
        <w:rPr>
          <w:szCs w:val="22"/>
          <w:u w:val="single"/>
          <w:lang w:val="hu"/>
        </w:rPr>
        <w:t>Az alkalmazás módja</w:t>
      </w:r>
    </w:p>
    <w:p w14:paraId="611A691E" w14:textId="77777777" w:rsidR="00B84FD6" w:rsidRPr="000668D8" w:rsidRDefault="00B84FD6" w:rsidP="003A2797">
      <w:pPr>
        <w:keepNext/>
        <w:widowControl w:val="0"/>
        <w:tabs>
          <w:tab w:val="clear" w:pos="567"/>
        </w:tabs>
        <w:spacing w:line="240" w:lineRule="auto"/>
        <w:rPr>
          <w:szCs w:val="22"/>
          <w:lang w:val="hu"/>
        </w:rPr>
      </w:pPr>
    </w:p>
    <w:p w14:paraId="4D3F8C6C" w14:textId="0BD3533F" w:rsidR="00B84FD6" w:rsidRPr="000668D8" w:rsidRDefault="00914C40" w:rsidP="003A2797">
      <w:pPr>
        <w:widowControl w:val="0"/>
        <w:tabs>
          <w:tab w:val="clear" w:pos="567"/>
        </w:tabs>
        <w:spacing w:line="240" w:lineRule="auto"/>
        <w:rPr>
          <w:szCs w:val="22"/>
          <w:lang w:val="hu"/>
        </w:rPr>
      </w:pPr>
      <w:r w:rsidRPr="000668D8">
        <w:rPr>
          <w:szCs w:val="22"/>
          <w:lang w:val="hu"/>
        </w:rPr>
        <w:t>Kizárólag inhaláció</w:t>
      </w:r>
      <w:r w:rsidR="00FC0D6B" w:rsidRPr="000668D8">
        <w:rPr>
          <w:szCs w:val="22"/>
          <w:lang w:val="hu"/>
        </w:rPr>
        <w:t>s alkalmazásra</w:t>
      </w:r>
      <w:r w:rsidRPr="000668D8">
        <w:rPr>
          <w:szCs w:val="22"/>
          <w:lang w:val="hu"/>
        </w:rPr>
        <w:t>. A kapszulákat tilos lenyelni.</w:t>
      </w:r>
    </w:p>
    <w:p w14:paraId="19FAF3FD" w14:textId="77777777" w:rsidR="00B84FD6" w:rsidRPr="000668D8" w:rsidRDefault="00B84FD6" w:rsidP="003A2797">
      <w:pPr>
        <w:widowControl w:val="0"/>
        <w:tabs>
          <w:tab w:val="clear" w:pos="567"/>
        </w:tabs>
        <w:spacing w:line="240" w:lineRule="auto"/>
        <w:rPr>
          <w:szCs w:val="22"/>
          <w:lang w:val="hu"/>
        </w:rPr>
      </w:pPr>
    </w:p>
    <w:p w14:paraId="4B6EE1D7" w14:textId="5D8B0AA0" w:rsidR="00B84FD6" w:rsidRPr="000668D8" w:rsidRDefault="00914C40" w:rsidP="003A2797">
      <w:pPr>
        <w:widowControl w:val="0"/>
        <w:tabs>
          <w:tab w:val="clear" w:pos="567"/>
        </w:tabs>
        <w:spacing w:line="240" w:lineRule="auto"/>
        <w:rPr>
          <w:szCs w:val="22"/>
          <w:lang w:val="hu"/>
        </w:rPr>
      </w:pPr>
      <w:r w:rsidRPr="000668D8">
        <w:rPr>
          <w:szCs w:val="22"/>
          <w:lang w:val="hu"/>
        </w:rPr>
        <w:t xml:space="preserve">A kapszulákat </w:t>
      </w:r>
      <w:r w:rsidR="00BF6C7B" w:rsidRPr="000668D8">
        <w:rPr>
          <w:szCs w:val="22"/>
          <w:lang w:val="hu"/>
        </w:rPr>
        <w:t>m</w:t>
      </w:r>
      <w:r w:rsidRPr="000668D8">
        <w:rPr>
          <w:szCs w:val="22"/>
          <w:lang w:val="hu"/>
        </w:rPr>
        <w:t xml:space="preserve">inden új gyógyszerfelírásnál az </w:t>
      </w:r>
      <w:r w:rsidR="00BF6C7B" w:rsidRPr="000668D8">
        <w:rPr>
          <w:szCs w:val="22"/>
          <w:lang w:val="hu"/>
        </w:rPr>
        <w:t xml:space="preserve">újonnan </w:t>
      </w:r>
      <w:r w:rsidRPr="000668D8">
        <w:rPr>
          <w:szCs w:val="22"/>
          <w:lang w:val="hu"/>
        </w:rPr>
        <w:t>kapott inhalátor</w:t>
      </w:r>
      <w:r w:rsidR="00BF6C7B" w:rsidRPr="000668D8">
        <w:rPr>
          <w:szCs w:val="22"/>
          <w:lang w:val="hu"/>
        </w:rPr>
        <w:t>ral</w:t>
      </w:r>
      <w:r w:rsidRPr="000668D8">
        <w:rPr>
          <w:szCs w:val="22"/>
          <w:lang w:val="hu"/>
        </w:rPr>
        <w:t xml:space="preserve"> kell használni</w:t>
      </w:r>
      <w:r w:rsidR="00BF6C7B" w:rsidRPr="000668D8">
        <w:rPr>
          <w:szCs w:val="22"/>
          <w:lang w:val="hu"/>
        </w:rPr>
        <w:t xml:space="preserve"> (lásd</w:t>
      </w:r>
      <w:r w:rsidR="00F0160C" w:rsidRPr="000668D8">
        <w:rPr>
          <w:szCs w:val="22"/>
          <w:lang w:val="hu"/>
        </w:rPr>
        <w:t> </w:t>
      </w:r>
      <w:r w:rsidR="00BF6C7B" w:rsidRPr="000668D8">
        <w:rPr>
          <w:szCs w:val="22"/>
          <w:lang w:val="hu"/>
        </w:rPr>
        <w:t>6.6 pont)</w:t>
      </w:r>
      <w:r w:rsidRPr="000668D8">
        <w:rPr>
          <w:szCs w:val="22"/>
          <w:lang w:val="hu"/>
        </w:rPr>
        <w:t>.</w:t>
      </w:r>
    </w:p>
    <w:p w14:paraId="77DAC008" w14:textId="77777777" w:rsidR="00B84FD6" w:rsidRPr="000668D8" w:rsidRDefault="00B84FD6" w:rsidP="003A2797">
      <w:pPr>
        <w:widowControl w:val="0"/>
        <w:tabs>
          <w:tab w:val="clear" w:pos="567"/>
        </w:tabs>
        <w:spacing w:line="240" w:lineRule="auto"/>
        <w:rPr>
          <w:szCs w:val="22"/>
          <w:lang w:val="hu"/>
        </w:rPr>
      </w:pPr>
    </w:p>
    <w:p w14:paraId="1E05E553" w14:textId="77777777" w:rsidR="00B84FD6" w:rsidRPr="000668D8" w:rsidRDefault="00914C40" w:rsidP="003A2797">
      <w:pPr>
        <w:widowControl w:val="0"/>
        <w:tabs>
          <w:tab w:val="clear" w:pos="567"/>
        </w:tabs>
        <w:spacing w:line="240" w:lineRule="auto"/>
        <w:rPr>
          <w:szCs w:val="22"/>
          <w:lang w:val="hu"/>
        </w:rPr>
      </w:pPr>
      <w:r w:rsidRPr="000668D8">
        <w:rPr>
          <w:szCs w:val="22"/>
          <w:lang w:val="hu"/>
        </w:rPr>
        <w:t>A betegeket meg kell tanítani a gyógyszer helyes alkalmazására. Azokat a betegeket, akik nem tapasztalják a légzés javulását, meg kell kérdezni, hogy esetleg nem nyelik</w:t>
      </w:r>
      <w:r w:rsidRPr="000668D8">
        <w:rPr>
          <w:szCs w:val="22"/>
          <w:lang w:val="hu"/>
        </w:rPr>
        <w:noBreakHyphen/>
        <w:t>e le a gyógyszert ahelyett, hogy belélegeznék.</w:t>
      </w:r>
    </w:p>
    <w:p w14:paraId="633B62B6" w14:textId="77777777" w:rsidR="00B84FD6" w:rsidRPr="000668D8" w:rsidRDefault="00B84FD6" w:rsidP="003A2797">
      <w:pPr>
        <w:widowControl w:val="0"/>
        <w:tabs>
          <w:tab w:val="clear" w:pos="567"/>
        </w:tabs>
        <w:spacing w:line="240" w:lineRule="auto"/>
        <w:rPr>
          <w:szCs w:val="22"/>
          <w:lang w:val="hu"/>
        </w:rPr>
      </w:pPr>
    </w:p>
    <w:p w14:paraId="7846DDD8" w14:textId="77777777" w:rsidR="00B84FD6" w:rsidRPr="000668D8" w:rsidRDefault="00914C40" w:rsidP="003A2797">
      <w:pPr>
        <w:widowControl w:val="0"/>
        <w:tabs>
          <w:tab w:val="clear" w:pos="567"/>
        </w:tabs>
        <w:spacing w:line="240" w:lineRule="auto"/>
        <w:rPr>
          <w:szCs w:val="22"/>
          <w:lang w:val="hu"/>
        </w:rPr>
      </w:pPr>
      <w:r w:rsidRPr="000668D8">
        <w:rPr>
          <w:szCs w:val="22"/>
          <w:lang w:val="hu"/>
        </w:rPr>
        <w:t>A kapszulát csak közvetlenül a felhasználás előtt szabad kivenni a buborékcsomagolásból.</w:t>
      </w:r>
    </w:p>
    <w:p w14:paraId="51B99FBA" w14:textId="77777777" w:rsidR="00B84FD6" w:rsidRPr="000668D8" w:rsidRDefault="00B84FD6" w:rsidP="003A2797">
      <w:pPr>
        <w:widowControl w:val="0"/>
        <w:tabs>
          <w:tab w:val="clear" w:pos="567"/>
        </w:tabs>
        <w:spacing w:line="240" w:lineRule="auto"/>
        <w:rPr>
          <w:szCs w:val="22"/>
          <w:lang w:val="hu"/>
        </w:rPr>
      </w:pPr>
    </w:p>
    <w:p w14:paraId="593190F0" w14:textId="7B9D02EE" w:rsidR="00B84FD6" w:rsidRPr="000668D8" w:rsidRDefault="00914C40" w:rsidP="003A2797">
      <w:pPr>
        <w:widowControl w:val="0"/>
        <w:tabs>
          <w:tab w:val="clear" w:pos="567"/>
        </w:tabs>
        <w:spacing w:line="240" w:lineRule="auto"/>
        <w:rPr>
          <w:szCs w:val="22"/>
          <w:lang w:val="hu"/>
        </w:rPr>
      </w:pPr>
      <w:r w:rsidRPr="000668D8">
        <w:rPr>
          <w:szCs w:val="22"/>
          <w:lang w:val="hu"/>
        </w:rPr>
        <w:t>Belégzés után a beteg</w:t>
      </w:r>
      <w:r w:rsidR="00703757" w:rsidRPr="000668D8">
        <w:rPr>
          <w:szCs w:val="22"/>
          <w:lang w:val="hu"/>
        </w:rPr>
        <w:t>nek ki kell</w:t>
      </w:r>
      <w:r w:rsidRPr="000668D8">
        <w:rPr>
          <w:szCs w:val="22"/>
          <w:lang w:val="hu"/>
        </w:rPr>
        <w:t xml:space="preserve"> öblít</w:t>
      </w:r>
      <w:r w:rsidR="00703757" w:rsidRPr="000668D8">
        <w:rPr>
          <w:szCs w:val="22"/>
          <w:lang w:val="hu"/>
        </w:rPr>
        <w:t>enie</w:t>
      </w:r>
      <w:r w:rsidRPr="000668D8">
        <w:rPr>
          <w:szCs w:val="22"/>
          <w:lang w:val="hu"/>
        </w:rPr>
        <w:t xml:space="preserve"> a száját vízzel anélkül, hogy lenyelné azt</w:t>
      </w:r>
      <w:r w:rsidR="00BF6C7B" w:rsidRPr="000668D8">
        <w:rPr>
          <w:szCs w:val="22"/>
          <w:lang w:val="hu"/>
        </w:rPr>
        <w:t xml:space="preserve"> (lásd</w:t>
      </w:r>
      <w:r w:rsidR="000A2AD7">
        <w:rPr>
          <w:szCs w:val="22"/>
          <w:lang w:val="hu"/>
        </w:rPr>
        <w:t xml:space="preserve"> </w:t>
      </w:r>
      <w:r w:rsidR="00BF6C7B" w:rsidRPr="000668D8">
        <w:rPr>
          <w:szCs w:val="22"/>
          <w:lang w:val="hu"/>
        </w:rPr>
        <w:t>4.4 és 6.6</w:t>
      </w:r>
      <w:r w:rsidR="000A2AD7">
        <w:rPr>
          <w:szCs w:val="22"/>
          <w:lang w:val="hu"/>
        </w:rPr>
        <w:t> </w:t>
      </w:r>
      <w:r w:rsidR="00BF6C7B" w:rsidRPr="000668D8">
        <w:rPr>
          <w:szCs w:val="22"/>
          <w:lang w:val="hu"/>
        </w:rPr>
        <w:t>pont)</w:t>
      </w:r>
      <w:r w:rsidRPr="000668D8">
        <w:rPr>
          <w:szCs w:val="22"/>
          <w:lang w:val="hu"/>
        </w:rPr>
        <w:t>.</w:t>
      </w:r>
    </w:p>
    <w:p w14:paraId="5D923661" w14:textId="77777777" w:rsidR="00B84FD6" w:rsidRPr="000668D8" w:rsidRDefault="00B84FD6" w:rsidP="003A2797">
      <w:pPr>
        <w:widowControl w:val="0"/>
        <w:tabs>
          <w:tab w:val="clear" w:pos="567"/>
        </w:tabs>
        <w:spacing w:line="240" w:lineRule="auto"/>
        <w:rPr>
          <w:szCs w:val="22"/>
          <w:lang w:val="hu"/>
        </w:rPr>
      </w:pPr>
    </w:p>
    <w:p w14:paraId="4D3D165B" w14:textId="77777777" w:rsidR="00B84FD6" w:rsidRPr="000668D8" w:rsidRDefault="00914C40" w:rsidP="003A2797">
      <w:pPr>
        <w:widowControl w:val="0"/>
        <w:tabs>
          <w:tab w:val="clear" w:pos="567"/>
        </w:tabs>
        <w:spacing w:line="240" w:lineRule="auto"/>
        <w:rPr>
          <w:szCs w:val="22"/>
          <w:lang w:val="hu"/>
        </w:rPr>
      </w:pPr>
      <w:r w:rsidRPr="000668D8">
        <w:rPr>
          <w:szCs w:val="22"/>
          <w:lang w:val="hu"/>
        </w:rPr>
        <w:t>A gyógyszer alkalmazás előtti használatára vonatkozó utasításokat lásd a 6.6 pontban.</w:t>
      </w:r>
    </w:p>
    <w:p w14:paraId="3B8F8936" w14:textId="77777777" w:rsidR="00B84FD6" w:rsidRPr="000668D8" w:rsidRDefault="00B84FD6" w:rsidP="003A2797">
      <w:pPr>
        <w:pStyle w:val="Text"/>
        <w:widowControl w:val="0"/>
        <w:spacing w:before="0"/>
        <w:jc w:val="left"/>
        <w:rPr>
          <w:sz w:val="22"/>
          <w:szCs w:val="22"/>
          <w:lang w:val="hu"/>
        </w:rPr>
      </w:pPr>
    </w:p>
    <w:p w14:paraId="35647E08"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4.3</w:t>
      </w:r>
      <w:r w:rsidRPr="000668D8">
        <w:rPr>
          <w:b/>
          <w:bCs/>
          <w:szCs w:val="22"/>
          <w:lang w:val="hu"/>
        </w:rPr>
        <w:tab/>
        <w:t>Ellenjavallatok</w:t>
      </w:r>
    </w:p>
    <w:p w14:paraId="6B43D0A5" w14:textId="77777777" w:rsidR="00B84FD6" w:rsidRPr="000668D8" w:rsidRDefault="00B84FD6" w:rsidP="003A2797">
      <w:pPr>
        <w:keepNext/>
        <w:widowControl w:val="0"/>
        <w:tabs>
          <w:tab w:val="clear" w:pos="567"/>
        </w:tabs>
        <w:spacing w:line="240" w:lineRule="auto"/>
        <w:rPr>
          <w:szCs w:val="22"/>
          <w:lang w:val="hu"/>
        </w:rPr>
      </w:pPr>
    </w:p>
    <w:p w14:paraId="23A83EAF" w14:textId="77777777" w:rsidR="00B84FD6" w:rsidRPr="000668D8" w:rsidRDefault="00914C40" w:rsidP="003A2797">
      <w:pPr>
        <w:widowControl w:val="0"/>
        <w:tabs>
          <w:tab w:val="clear" w:pos="567"/>
        </w:tabs>
        <w:spacing w:line="240" w:lineRule="auto"/>
        <w:rPr>
          <w:szCs w:val="22"/>
          <w:lang w:val="hu"/>
        </w:rPr>
      </w:pPr>
      <w:r w:rsidRPr="000668D8">
        <w:rPr>
          <w:szCs w:val="22"/>
          <w:lang w:val="hu"/>
        </w:rPr>
        <w:t>A készítmény hatóanyagaival vagy a 6.1 pontban felsorolt bármely segédanyagával szembeni túlérzékenység.</w:t>
      </w:r>
    </w:p>
    <w:p w14:paraId="0879730E" w14:textId="77777777" w:rsidR="00B84FD6" w:rsidRPr="000668D8" w:rsidRDefault="00B84FD6" w:rsidP="003A2797">
      <w:pPr>
        <w:widowControl w:val="0"/>
        <w:tabs>
          <w:tab w:val="clear" w:pos="567"/>
        </w:tabs>
        <w:spacing w:line="240" w:lineRule="auto"/>
        <w:rPr>
          <w:szCs w:val="22"/>
          <w:lang w:val="hu"/>
        </w:rPr>
      </w:pPr>
    </w:p>
    <w:p w14:paraId="363F8B65"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4.4</w:t>
      </w:r>
      <w:r w:rsidRPr="000668D8">
        <w:rPr>
          <w:b/>
          <w:bCs/>
          <w:szCs w:val="22"/>
          <w:lang w:val="hu"/>
        </w:rPr>
        <w:tab/>
        <w:t>Különleges figyelmeztetések és az alkalmazással kapcsolatos óvintézkedések</w:t>
      </w:r>
    </w:p>
    <w:p w14:paraId="3ED37B15" w14:textId="77777777" w:rsidR="00B84FD6" w:rsidRPr="000668D8" w:rsidRDefault="00B84FD6" w:rsidP="003A2797">
      <w:pPr>
        <w:pStyle w:val="Text"/>
        <w:keepNext/>
        <w:widowControl w:val="0"/>
        <w:spacing w:before="0"/>
        <w:jc w:val="left"/>
        <w:rPr>
          <w:sz w:val="22"/>
          <w:szCs w:val="22"/>
          <w:lang w:val="hu"/>
        </w:rPr>
      </w:pPr>
    </w:p>
    <w:p w14:paraId="5225A2DA"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A betegség rosszabbodása</w:t>
      </w:r>
    </w:p>
    <w:p w14:paraId="08E57751" w14:textId="77777777" w:rsidR="00B84FD6" w:rsidRPr="000668D8" w:rsidRDefault="00B84FD6" w:rsidP="003A2797">
      <w:pPr>
        <w:pStyle w:val="Text"/>
        <w:keepNext/>
        <w:widowControl w:val="0"/>
        <w:spacing w:before="0"/>
        <w:jc w:val="left"/>
        <w:rPr>
          <w:sz w:val="22"/>
          <w:szCs w:val="22"/>
          <w:lang w:val="hu"/>
        </w:rPr>
      </w:pPr>
    </w:p>
    <w:p w14:paraId="661F040A" w14:textId="013518BC" w:rsidR="00B84FD6" w:rsidRPr="000668D8" w:rsidRDefault="00BF6C7B" w:rsidP="003A2797">
      <w:pPr>
        <w:pStyle w:val="Text"/>
        <w:widowControl w:val="0"/>
        <w:spacing w:before="0"/>
        <w:jc w:val="left"/>
        <w:rPr>
          <w:sz w:val="22"/>
          <w:szCs w:val="22"/>
          <w:lang w:val="hu"/>
        </w:rPr>
      </w:pPr>
      <w:r w:rsidRPr="000668D8">
        <w:rPr>
          <w:sz w:val="22"/>
          <w:szCs w:val="22"/>
          <w:lang w:val="hu"/>
        </w:rPr>
        <w:t>Ez a gyógyszer</w:t>
      </w:r>
      <w:r w:rsidR="00914C40" w:rsidRPr="000668D8">
        <w:rPr>
          <w:sz w:val="22"/>
          <w:szCs w:val="22"/>
          <w:lang w:val="hu"/>
        </w:rPr>
        <w:t xml:space="preserve"> nem alkalmazható az ast</w:t>
      </w:r>
      <w:r w:rsidR="00D313A4">
        <w:rPr>
          <w:sz w:val="22"/>
          <w:szCs w:val="22"/>
          <w:lang w:val="hu"/>
        </w:rPr>
        <w:t>h</w:t>
      </w:r>
      <w:r w:rsidR="00914C40" w:rsidRPr="000668D8">
        <w:rPr>
          <w:sz w:val="22"/>
          <w:szCs w:val="22"/>
          <w:lang w:val="hu"/>
        </w:rPr>
        <w:t xml:space="preserve">ma akut tüneteinek kezelésére, beleértve az akut bronchospasmusos epizódokat, ezekre ugyanis rövid hatású hörgőtágítót kell alkalmazni. </w:t>
      </w:r>
      <w:r w:rsidR="00703757" w:rsidRPr="000668D8">
        <w:rPr>
          <w:sz w:val="22"/>
          <w:szCs w:val="22"/>
          <w:lang w:val="hu"/>
        </w:rPr>
        <w:t xml:space="preserve">Amennyiben </w:t>
      </w:r>
      <w:r w:rsidR="00914C40" w:rsidRPr="000668D8">
        <w:rPr>
          <w:sz w:val="22"/>
          <w:szCs w:val="22"/>
          <w:lang w:val="hu"/>
        </w:rPr>
        <w:t xml:space="preserve">a beteg gyakrabban alkalmaz rövid hatású hörgőtágítókat a </w:t>
      </w:r>
      <w:r w:rsidR="00703757" w:rsidRPr="000668D8">
        <w:rPr>
          <w:sz w:val="22"/>
          <w:szCs w:val="22"/>
          <w:lang w:val="hu"/>
        </w:rPr>
        <w:t>roham</w:t>
      </w:r>
      <w:r w:rsidR="00914C40" w:rsidRPr="000668D8">
        <w:rPr>
          <w:sz w:val="22"/>
          <w:szCs w:val="22"/>
          <w:lang w:val="hu"/>
        </w:rPr>
        <w:t xml:space="preserve">oldásra, </w:t>
      </w:r>
      <w:r w:rsidR="00703757" w:rsidRPr="000668D8">
        <w:rPr>
          <w:sz w:val="22"/>
          <w:szCs w:val="22"/>
          <w:lang w:val="hu"/>
        </w:rPr>
        <w:t xml:space="preserve">ez </w:t>
      </w:r>
      <w:r w:rsidR="00914C40" w:rsidRPr="000668D8">
        <w:rPr>
          <w:sz w:val="22"/>
          <w:szCs w:val="22"/>
          <w:lang w:val="hu"/>
        </w:rPr>
        <w:t>az a</w:t>
      </w:r>
      <w:r w:rsidR="00703757" w:rsidRPr="000668D8">
        <w:rPr>
          <w:sz w:val="22"/>
          <w:szCs w:val="22"/>
          <w:lang w:val="hu"/>
        </w:rPr>
        <w:t>st</w:t>
      </w:r>
      <w:r w:rsidR="00D313A4">
        <w:rPr>
          <w:sz w:val="22"/>
          <w:szCs w:val="22"/>
          <w:lang w:val="hu"/>
        </w:rPr>
        <w:t>h</w:t>
      </w:r>
      <w:r w:rsidR="00703757" w:rsidRPr="000668D8">
        <w:rPr>
          <w:sz w:val="22"/>
          <w:szCs w:val="22"/>
          <w:lang w:val="hu"/>
        </w:rPr>
        <w:t>ma-</w:t>
      </w:r>
      <w:r w:rsidR="00914C40" w:rsidRPr="000668D8">
        <w:rPr>
          <w:sz w:val="22"/>
          <w:szCs w:val="22"/>
          <w:lang w:val="hu"/>
        </w:rPr>
        <w:t xml:space="preserve">kontroll romlását jelzi, amely miatt </w:t>
      </w:r>
      <w:r w:rsidR="00710AEF" w:rsidRPr="000668D8">
        <w:rPr>
          <w:sz w:val="22"/>
          <w:szCs w:val="22"/>
          <w:lang w:val="hu"/>
        </w:rPr>
        <w:t>a beteget orvosnak kell felülvizsgálnia</w:t>
      </w:r>
      <w:r w:rsidR="00914C40" w:rsidRPr="000668D8">
        <w:rPr>
          <w:sz w:val="22"/>
          <w:szCs w:val="22"/>
          <w:lang w:val="hu"/>
        </w:rPr>
        <w:t>.</w:t>
      </w:r>
    </w:p>
    <w:p w14:paraId="4EEAD484" w14:textId="77777777" w:rsidR="00B84FD6" w:rsidRPr="000668D8" w:rsidRDefault="00B84FD6" w:rsidP="003A2797">
      <w:pPr>
        <w:pStyle w:val="Text"/>
        <w:widowControl w:val="0"/>
        <w:spacing w:before="0"/>
        <w:jc w:val="left"/>
        <w:rPr>
          <w:sz w:val="22"/>
          <w:szCs w:val="22"/>
          <w:lang w:val="hu"/>
        </w:rPr>
      </w:pPr>
    </w:p>
    <w:p w14:paraId="21E7A079" w14:textId="3457BBB2" w:rsidR="00B84FD6" w:rsidRPr="000668D8" w:rsidRDefault="00914C40" w:rsidP="003A2797">
      <w:pPr>
        <w:pStyle w:val="Text"/>
        <w:widowControl w:val="0"/>
        <w:spacing w:before="0"/>
        <w:jc w:val="left"/>
        <w:rPr>
          <w:sz w:val="22"/>
          <w:szCs w:val="22"/>
          <w:lang w:val="hu"/>
        </w:rPr>
      </w:pPr>
      <w:r w:rsidRPr="000668D8">
        <w:rPr>
          <w:sz w:val="22"/>
          <w:szCs w:val="22"/>
          <w:lang w:val="hu"/>
        </w:rPr>
        <w:t>A beteg orvosi felügyelet nélkül ne hagyja abba a</w:t>
      </w:r>
      <w:r w:rsidR="00A27DCE" w:rsidRPr="000668D8">
        <w:rPr>
          <w:sz w:val="22"/>
          <w:szCs w:val="22"/>
          <w:lang w:val="hu"/>
        </w:rPr>
        <w:t xml:space="preserve"> </w:t>
      </w:r>
      <w:r w:rsidRPr="000668D8">
        <w:rPr>
          <w:sz w:val="22"/>
          <w:szCs w:val="22"/>
          <w:lang w:val="hu"/>
        </w:rPr>
        <w:t>kezelést, ugyanis a kezelés abbahagyása után kiújulhatnak a tünetek.</w:t>
      </w:r>
    </w:p>
    <w:p w14:paraId="4E041799" w14:textId="77777777" w:rsidR="00B84FD6" w:rsidRPr="000668D8" w:rsidRDefault="00B84FD6" w:rsidP="003A2797">
      <w:pPr>
        <w:pStyle w:val="Text"/>
        <w:widowControl w:val="0"/>
        <w:spacing w:before="0"/>
        <w:jc w:val="left"/>
        <w:rPr>
          <w:sz w:val="22"/>
          <w:szCs w:val="22"/>
          <w:lang w:val="hu"/>
        </w:rPr>
      </w:pPr>
    </w:p>
    <w:p w14:paraId="0E0A3A07" w14:textId="6D0293F3" w:rsidR="00B84FD6" w:rsidRPr="000668D8" w:rsidRDefault="0023388E" w:rsidP="003A2797">
      <w:pPr>
        <w:pStyle w:val="Text"/>
        <w:widowControl w:val="0"/>
        <w:spacing w:before="0"/>
        <w:jc w:val="left"/>
        <w:rPr>
          <w:sz w:val="22"/>
          <w:szCs w:val="22"/>
          <w:lang w:val="hu"/>
        </w:rPr>
      </w:pPr>
      <w:r w:rsidRPr="000668D8">
        <w:rPr>
          <w:sz w:val="22"/>
          <w:szCs w:val="22"/>
          <w:lang w:val="hu"/>
        </w:rPr>
        <w:t xml:space="preserve">Az ezzel a gyógyszerrel végzett kezelést </w:t>
      </w:r>
      <w:r w:rsidR="003D080E" w:rsidRPr="000668D8">
        <w:rPr>
          <w:sz w:val="22"/>
          <w:szCs w:val="22"/>
          <w:lang w:val="hu"/>
        </w:rPr>
        <w:t xml:space="preserve">nem </w:t>
      </w:r>
      <w:r w:rsidR="00703757" w:rsidRPr="000668D8">
        <w:rPr>
          <w:sz w:val="22"/>
          <w:szCs w:val="22"/>
          <w:lang w:val="hu"/>
        </w:rPr>
        <w:t xml:space="preserve">szabad </w:t>
      </w:r>
      <w:r w:rsidRPr="000668D8">
        <w:rPr>
          <w:sz w:val="22"/>
          <w:szCs w:val="22"/>
          <w:lang w:val="hu"/>
        </w:rPr>
        <w:t xml:space="preserve">hirtelen abbahagyni. Amennyiben a beteg hatástalannak találja a kezelést, </w:t>
      </w:r>
      <w:r w:rsidR="00703757" w:rsidRPr="000668D8">
        <w:rPr>
          <w:sz w:val="22"/>
          <w:szCs w:val="22"/>
          <w:lang w:val="hu"/>
        </w:rPr>
        <w:t xml:space="preserve">folytatnia kell </w:t>
      </w:r>
      <w:r w:rsidRPr="000668D8">
        <w:rPr>
          <w:sz w:val="22"/>
          <w:szCs w:val="22"/>
          <w:lang w:val="hu"/>
        </w:rPr>
        <w:t>az</w:t>
      </w:r>
      <w:r w:rsidR="00703757" w:rsidRPr="000668D8">
        <w:rPr>
          <w:sz w:val="22"/>
          <w:szCs w:val="22"/>
          <w:lang w:val="hu"/>
        </w:rPr>
        <w:t xml:space="preserve"> alkalmazásá</w:t>
      </w:r>
      <w:r w:rsidRPr="000668D8">
        <w:rPr>
          <w:sz w:val="22"/>
          <w:szCs w:val="22"/>
          <w:lang w:val="hu"/>
        </w:rPr>
        <w:t xml:space="preserve">t, </w:t>
      </w:r>
      <w:r w:rsidR="009903FB" w:rsidRPr="000668D8">
        <w:rPr>
          <w:sz w:val="22"/>
          <w:szCs w:val="22"/>
          <w:lang w:val="hu"/>
        </w:rPr>
        <w:t>de</w:t>
      </w:r>
      <w:r w:rsidRPr="000668D8">
        <w:rPr>
          <w:sz w:val="22"/>
          <w:szCs w:val="22"/>
          <w:lang w:val="hu"/>
        </w:rPr>
        <w:t xml:space="preserve"> orvoshoz</w:t>
      </w:r>
      <w:r w:rsidR="009903FB" w:rsidRPr="000668D8">
        <w:rPr>
          <w:sz w:val="22"/>
          <w:szCs w:val="22"/>
          <w:lang w:val="hu"/>
        </w:rPr>
        <w:t xml:space="preserve"> kell fordulnia</w:t>
      </w:r>
      <w:r w:rsidRPr="000668D8">
        <w:rPr>
          <w:sz w:val="22"/>
          <w:szCs w:val="22"/>
          <w:lang w:val="hu"/>
        </w:rPr>
        <w:t xml:space="preserve">. A rohamoldó hörgőtágítók </w:t>
      </w:r>
      <w:r w:rsidR="003D080E" w:rsidRPr="000668D8">
        <w:rPr>
          <w:sz w:val="22"/>
          <w:szCs w:val="22"/>
          <w:lang w:val="hu"/>
        </w:rPr>
        <w:t>gyakoribb</w:t>
      </w:r>
      <w:r w:rsidRPr="000668D8">
        <w:rPr>
          <w:sz w:val="22"/>
          <w:szCs w:val="22"/>
          <w:lang w:val="hu"/>
        </w:rPr>
        <w:t xml:space="preserve"> alkalmazása az alapbetegség rosszabbodását jelzi és a terápia újraértékelését teszi szükségessé. Az ast</w:t>
      </w:r>
      <w:r w:rsidR="00D313A4">
        <w:rPr>
          <w:sz w:val="22"/>
          <w:szCs w:val="22"/>
          <w:lang w:val="hu"/>
        </w:rPr>
        <w:t>h</w:t>
      </w:r>
      <w:r w:rsidRPr="000668D8">
        <w:rPr>
          <w:sz w:val="22"/>
          <w:szCs w:val="22"/>
          <w:lang w:val="hu"/>
        </w:rPr>
        <w:t>ma tüneteinek hirtelen és progresszív rosszabbodása akár életveszély</w:t>
      </w:r>
      <w:r w:rsidR="009903FB" w:rsidRPr="000668D8">
        <w:rPr>
          <w:sz w:val="22"/>
          <w:szCs w:val="22"/>
          <w:lang w:val="hu"/>
        </w:rPr>
        <w:t>es is lehet</w:t>
      </w:r>
      <w:r w:rsidRPr="000668D8">
        <w:rPr>
          <w:sz w:val="22"/>
          <w:szCs w:val="22"/>
          <w:lang w:val="hu"/>
        </w:rPr>
        <w:t>, a beteg sürgős orvosi kivizsgálása szükséges.</w:t>
      </w:r>
    </w:p>
    <w:p w14:paraId="3960D22B" w14:textId="77777777" w:rsidR="00B84FD6" w:rsidRPr="000668D8" w:rsidRDefault="00B84FD6" w:rsidP="003A2797">
      <w:pPr>
        <w:pStyle w:val="Text"/>
        <w:widowControl w:val="0"/>
        <w:spacing w:before="0"/>
        <w:jc w:val="left"/>
        <w:rPr>
          <w:rFonts w:eastAsia="Times New Roman"/>
          <w:sz w:val="22"/>
          <w:szCs w:val="22"/>
          <w:lang w:val="hu"/>
        </w:rPr>
      </w:pPr>
    </w:p>
    <w:p w14:paraId="526B9B3B"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lastRenderedPageBreak/>
        <w:t>Túlérzékenység</w:t>
      </w:r>
    </w:p>
    <w:p w14:paraId="052EF796" w14:textId="77777777" w:rsidR="00B84FD6" w:rsidRPr="000668D8" w:rsidRDefault="00B84FD6" w:rsidP="003A2797">
      <w:pPr>
        <w:pStyle w:val="Text"/>
        <w:keepNext/>
        <w:widowControl w:val="0"/>
        <w:spacing w:before="0"/>
        <w:jc w:val="left"/>
        <w:rPr>
          <w:sz w:val="22"/>
          <w:szCs w:val="22"/>
          <w:lang w:val="hu"/>
        </w:rPr>
      </w:pPr>
    </w:p>
    <w:p w14:paraId="75DCDE1A" w14:textId="2003384A" w:rsidR="00B84FD6" w:rsidRPr="000668D8" w:rsidRDefault="00A27DCE" w:rsidP="003A2797">
      <w:pPr>
        <w:pStyle w:val="Text"/>
        <w:widowControl w:val="0"/>
        <w:spacing w:before="0"/>
        <w:jc w:val="left"/>
        <w:rPr>
          <w:sz w:val="22"/>
          <w:szCs w:val="22"/>
          <w:lang w:val="hu"/>
        </w:rPr>
      </w:pPr>
      <w:r w:rsidRPr="000668D8">
        <w:rPr>
          <w:sz w:val="22"/>
          <w:szCs w:val="22"/>
          <w:lang w:val="hu"/>
        </w:rPr>
        <w:t>A gyógyszer</w:t>
      </w:r>
      <w:r w:rsidR="00914C40" w:rsidRPr="000668D8">
        <w:rPr>
          <w:sz w:val="22"/>
          <w:szCs w:val="22"/>
          <w:lang w:val="hu"/>
        </w:rPr>
        <w:t xml:space="preserve"> alkalmazása után megfigyeltek azonnali túlérzékenységi reakciókat. Ha allergiás reakcióra utaló tünetek jelentkeznek, különös tekintettel az angiooedemára (nehézlégzés vagy nehezített nyelés, a nyelv, az ajak és az arc </w:t>
      </w:r>
      <w:r w:rsidR="009903FB" w:rsidRPr="000668D8">
        <w:rPr>
          <w:sz w:val="22"/>
          <w:szCs w:val="22"/>
          <w:lang w:val="hu"/>
        </w:rPr>
        <w:t>duzzanata</w:t>
      </w:r>
      <w:r w:rsidR="00914C40" w:rsidRPr="000668D8">
        <w:rPr>
          <w:sz w:val="22"/>
          <w:szCs w:val="22"/>
          <w:lang w:val="hu"/>
        </w:rPr>
        <w:t xml:space="preserve">), urticariára vagy bőrkiütésre, azonnal abba kell hagyni a </w:t>
      </w:r>
      <w:r w:rsidR="009903FB" w:rsidRPr="000668D8">
        <w:rPr>
          <w:sz w:val="22"/>
          <w:szCs w:val="22"/>
          <w:lang w:val="hu"/>
        </w:rPr>
        <w:t xml:space="preserve">kezelést </w:t>
      </w:r>
      <w:r w:rsidR="00914C40" w:rsidRPr="000668D8">
        <w:rPr>
          <w:sz w:val="22"/>
          <w:szCs w:val="22"/>
          <w:lang w:val="hu"/>
        </w:rPr>
        <w:t xml:space="preserve">és </w:t>
      </w:r>
      <w:r w:rsidR="009903FB" w:rsidRPr="000668D8">
        <w:rPr>
          <w:sz w:val="22"/>
          <w:szCs w:val="22"/>
          <w:lang w:val="hu"/>
        </w:rPr>
        <w:t xml:space="preserve">egy </w:t>
      </w:r>
      <w:r w:rsidR="00176A11" w:rsidRPr="000668D8">
        <w:rPr>
          <w:sz w:val="22"/>
          <w:szCs w:val="22"/>
          <w:lang w:val="hu"/>
        </w:rPr>
        <w:t xml:space="preserve">más </w:t>
      </w:r>
      <w:r w:rsidR="009903FB" w:rsidRPr="000668D8">
        <w:rPr>
          <w:sz w:val="22"/>
          <w:szCs w:val="22"/>
          <w:lang w:val="hu"/>
        </w:rPr>
        <w:t>terápiát</w:t>
      </w:r>
      <w:r w:rsidR="00914C40" w:rsidRPr="000668D8">
        <w:rPr>
          <w:sz w:val="22"/>
          <w:szCs w:val="22"/>
          <w:lang w:val="hu"/>
        </w:rPr>
        <w:t xml:space="preserve"> kell elkezdeni.</w:t>
      </w:r>
    </w:p>
    <w:p w14:paraId="35417685" w14:textId="77777777" w:rsidR="00B84FD6" w:rsidRPr="000668D8" w:rsidRDefault="00B84FD6" w:rsidP="003A2797">
      <w:pPr>
        <w:pStyle w:val="Text"/>
        <w:widowControl w:val="0"/>
        <w:spacing w:before="0"/>
        <w:jc w:val="left"/>
        <w:rPr>
          <w:sz w:val="22"/>
          <w:szCs w:val="22"/>
          <w:lang w:val="hu"/>
        </w:rPr>
      </w:pPr>
    </w:p>
    <w:p w14:paraId="2B6C9586"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Paradox bronchospasmus</w:t>
      </w:r>
    </w:p>
    <w:p w14:paraId="7FB0FAE9" w14:textId="77777777" w:rsidR="00B84FD6" w:rsidRPr="000668D8" w:rsidRDefault="00B84FD6" w:rsidP="003A2797">
      <w:pPr>
        <w:pStyle w:val="Text"/>
        <w:keepNext/>
        <w:widowControl w:val="0"/>
        <w:spacing w:before="0"/>
        <w:jc w:val="left"/>
        <w:rPr>
          <w:sz w:val="22"/>
          <w:szCs w:val="22"/>
          <w:lang w:val="hu"/>
        </w:rPr>
      </w:pPr>
    </w:p>
    <w:p w14:paraId="4396B68E" w14:textId="4A42DF6C"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Más inhalációs kezelésekhez hasonlóan </w:t>
      </w:r>
      <w:r w:rsidR="00A27DCE" w:rsidRPr="000668D8">
        <w:rPr>
          <w:sz w:val="22"/>
          <w:szCs w:val="22"/>
          <w:lang w:val="hu"/>
        </w:rPr>
        <w:t>ennek a gyógyszernek az</w:t>
      </w:r>
      <w:r w:rsidRPr="000668D8">
        <w:rPr>
          <w:sz w:val="22"/>
          <w:szCs w:val="22"/>
          <w:lang w:val="hu"/>
        </w:rPr>
        <w:t xml:space="preserve"> alkalmazása is paradox bronchospasmust eredményezhet, ami életveszélyes lehet. Ha ilyen alakul ki, akkor a kezelést azonnal abba kell hagyni és </w:t>
      </w:r>
      <w:r w:rsidR="00176A11" w:rsidRPr="000668D8">
        <w:rPr>
          <w:sz w:val="22"/>
          <w:szCs w:val="22"/>
          <w:lang w:val="hu"/>
        </w:rPr>
        <w:t xml:space="preserve">más </w:t>
      </w:r>
      <w:r w:rsidR="009903FB" w:rsidRPr="000668D8">
        <w:rPr>
          <w:sz w:val="22"/>
          <w:szCs w:val="22"/>
          <w:lang w:val="hu"/>
        </w:rPr>
        <w:t xml:space="preserve">terápiát </w:t>
      </w:r>
      <w:r w:rsidRPr="000668D8">
        <w:rPr>
          <w:sz w:val="22"/>
          <w:szCs w:val="22"/>
          <w:lang w:val="hu"/>
        </w:rPr>
        <w:t xml:space="preserve">kell </w:t>
      </w:r>
      <w:r w:rsidR="009903FB" w:rsidRPr="000668D8">
        <w:rPr>
          <w:sz w:val="22"/>
          <w:szCs w:val="22"/>
          <w:lang w:val="hu"/>
        </w:rPr>
        <w:t>el</w:t>
      </w:r>
      <w:r w:rsidRPr="000668D8">
        <w:rPr>
          <w:sz w:val="22"/>
          <w:szCs w:val="22"/>
          <w:lang w:val="hu"/>
        </w:rPr>
        <w:t>kezdeni.</w:t>
      </w:r>
    </w:p>
    <w:p w14:paraId="07E62D72" w14:textId="77777777" w:rsidR="00B84FD6" w:rsidRPr="000668D8" w:rsidRDefault="00B84FD6" w:rsidP="003A2797">
      <w:pPr>
        <w:pStyle w:val="Text"/>
        <w:widowControl w:val="0"/>
        <w:spacing w:before="0"/>
        <w:jc w:val="left"/>
        <w:rPr>
          <w:sz w:val="22"/>
          <w:szCs w:val="22"/>
          <w:lang w:val="hu"/>
        </w:rPr>
      </w:pPr>
    </w:p>
    <w:p w14:paraId="246A294F" w14:textId="65D3C486" w:rsidR="00B84FD6" w:rsidRPr="000668D8" w:rsidRDefault="0023388E" w:rsidP="003A2797">
      <w:pPr>
        <w:pStyle w:val="Text"/>
        <w:keepNext/>
        <w:widowControl w:val="0"/>
        <w:spacing w:before="0"/>
        <w:jc w:val="left"/>
        <w:rPr>
          <w:sz w:val="22"/>
          <w:szCs w:val="22"/>
          <w:lang w:val="hu"/>
        </w:rPr>
      </w:pPr>
      <w:r w:rsidRPr="000668D8">
        <w:rPr>
          <w:sz w:val="22"/>
          <w:szCs w:val="22"/>
          <w:u w:val="single"/>
          <w:lang w:val="hu"/>
        </w:rPr>
        <w:t>C</w:t>
      </w:r>
      <w:r w:rsidR="00914C40" w:rsidRPr="000668D8">
        <w:rPr>
          <w:sz w:val="22"/>
          <w:szCs w:val="22"/>
          <w:u w:val="single"/>
          <w:lang w:val="hu"/>
        </w:rPr>
        <w:t>ardiovascularis hatás</w:t>
      </w:r>
      <w:r w:rsidRPr="000668D8">
        <w:rPr>
          <w:sz w:val="22"/>
          <w:szCs w:val="22"/>
          <w:u w:val="single"/>
          <w:lang w:val="hu"/>
        </w:rPr>
        <w:t>ok</w:t>
      </w:r>
    </w:p>
    <w:p w14:paraId="17BF8CB3" w14:textId="77777777" w:rsidR="00B84FD6" w:rsidRPr="000668D8" w:rsidRDefault="00B84FD6" w:rsidP="003A2797">
      <w:pPr>
        <w:pStyle w:val="Text"/>
        <w:keepNext/>
        <w:widowControl w:val="0"/>
        <w:spacing w:before="0"/>
        <w:jc w:val="left"/>
        <w:rPr>
          <w:sz w:val="22"/>
          <w:szCs w:val="22"/>
          <w:lang w:val="hu"/>
        </w:rPr>
      </w:pPr>
    </w:p>
    <w:p w14:paraId="2A857011" w14:textId="02821BBD" w:rsidR="00B84FD6" w:rsidRPr="000668D8" w:rsidRDefault="00914C40" w:rsidP="003A2797">
      <w:pPr>
        <w:pStyle w:val="Text"/>
        <w:widowControl w:val="0"/>
        <w:spacing w:before="0"/>
        <w:jc w:val="left"/>
        <w:rPr>
          <w:sz w:val="22"/>
          <w:szCs w:val="22"/>
          <w:lang w:val="hu"/>
        </w:rPr>
      </w:pPr>
      <w:r w:rsidRPr="000668D8">
        <w:rPr>
          <w:sz w:val="22"/>
          <w:szCs w:val="22"/>
          <w:lang w:val="hu"/>
        </w:rPr>
        <w:t>Más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 xml:space="preserve">agonistákat tartalmazó gyógyszerekhez hasonlóan </w:t>
      </w:r>
      <w:r w:rsidR="00A27DCE" w:rsidRPr="000668D8">
        <w:rPr>
          <w:sz w:val="22"/>
          <w:szCs w:val="22"/>
          <w:lang w:val="hu"/>
        </w:rPr>
        <w:t>ez a gyógyszer</w:t>
      </w:r>
      <w:r w:rsidRPr="000668D8">
        <w:rPr>
          <w:sz w:val="22"/>
          <w:szCs w:val="22"/>
          <w:lang w:val="hu"/>
        </w:rPr>
        <w:t xml:space="preserve"> is klinikailag jelentős cardiovascularis hatással bírhat a betegek egy részénél, ami a pulzusszám </w:t>
      </w:r>
      <w:r w:rsidR="009903FB" w:rsidRPr="000668D8">
        <w:rPr>
          <w:sz w:val="22"/>
          <w:szCs w:val="22"/>
          <w:lang w:val="hu"/>
        </w:rPr>
        <w:t>növekedésé</w:t>
      </w:r>
      <w:r w:rsidRPr="000668D8">
        <w:rPr>
          <w:sz w:val="22"/>
          <w:szCs w:val="22"/>
          <w:lang w:val="hu"/>
        </w:rPr>
        <w:t xml:space="preserve">ben, a vérnyomás növekedésében és/vagy a tünetek fokozódásában mérhető. Lehetséges, hogy ilyen hatások </w:t>
      </w:r>
      <w:r w:rsidR="009903FB" w:rsidRPr="000668D8">
        <w:rPr>
          <w:sz w:val="22"/>
          <w:szCs w:val="22"/>
          <w:lang w:val="hu"/>
        </w:rPr>
        <w:t xml:space="preserve">jelentkezése </w:t>
      </w:r>
      <w:r w:rsidRPr="000668D8">
        <w:rPr>
          <w:sz w:val="22"/>
          <w:szCs w:val="22"/>
          <w:lang w:val="hu"/>
        </w:rPr>
        <w:t>esetén abba kell hagyni a kezelést.</w:t>
      </w:r>
    </w:p>
    <w:p w14:paraId="5C290920" w14:textId="77777777" w:rsidR="00B84FD6" w:rsidRPr="000668D8" w:rsidRDefault="00B84FD6" w:rsidP="003A2797">
      <w:pPr>
        <w:pStyle w:val="Text"/>
        <w:widowControl w:val="0"/>
        <w:spacing w:before="0"/>
        <w:jc w:val="left"/>
        <w:rPr>
          <w:sz w:val="22"/>
          <w:szCs w:val="22"/>
          <w:lang w:val="hu"/>
        </w:rPr>
      </w:pPr>
    </w:p>
    <w:p w14:paraId="2D4FFF5F" w14:textId="546ECB8B" w:rsidR="00B84FD6" w:rsidRPr="000668D8" w:rsidRDefault="003919C9" w:rsidP="003A2797">
      <w:pPr>
        <w:pStyle w:val="Text"/>
        <w:widowControl w:val="0"/>
        <w:spacing w:before="0"/>
        <w:jc w:val="left"/>
        <w:rPr>
          <w:sz w:val="22"/>
          <w:szCs w:val="22"/>
          <w:lang w:val="hu"/>
        </w:rPr>
      </w:pPr>
      <w:r w:rsidRPr="000668D8">
        <w:rPr>
          <w:sz w:val="22"/>
          <w:szCs w:val="22"/>
          <w:lang w:val="hu"/>
        </w:rPr>
        <w:t>Ezt a gyógyszer</w:t>
      </w:r>
      <w:r w:rsidR="00914C40" w:rsidRPr="000668D8">
        <w:rPr>
          <w:sz w:val="22"/>
          <w:szCs w:val="22"/>
          <w:lang w:val="hu"/>
        </w:rPr>
        <w:t>t óvatosan kell alkalmazni cardiovascularis rendellenességekkel (koszorúér-betegség, akut myocardialis infarctus, cardialis arrhythmiák, hypertonia) érintett, convulsióval járó betegségekben vagy thyreotoxicosisban szenvedő betegeknél, valamint olyan betegeknél, akik a béta</w:t>
      </w:r>
      <w:r w:rsidR="00914C40" w:rsidRPr="000668D8">
        <w:rPr>
          <w:sz w:val="22"/>
          <w:szCs w:val="22"/>
          <w:lang w:val="hu"/>
        </w:rPr>
        <w:noBreakHyphen/>
        <w:t>2</w:t>
      </w:r>
      <w:r w:rsidR="00914C40" w:rsidRPr="000668D8">
        <w:rPr>
          <w:sz w:val="22"/>
          <w:szCs w:val="22"/>
          <w:lang w:val="hu"/>
        </w:rPr>
        <w:noBreakHyphen/>
        <w:t>adrenerg</w:t>
      </w:r>
      <w:r w:rsidR="0062649C" w:rsidRPr="000668D8">
        <w:rPr>
          <w:sz w:val="22"/>
          <w:szCs w:val="22"/>
          <w:lang w:val="hu"/>
        </w:rPr>
        <w:t>-</w:t>
      </w:r>
      <w:r w:rsidR="00914C40" w:rsidRPr="000668D8">
        <w:rPr>
          <w:sz w:val="22"/>
          <w:szCs w:val="22"/>
          <w:lang w:val="hu"/>
        </w:rPr>
        <w:t>agonistákra kifejezetten érzékenyen reagálnak.</w:t>
      </w:r>
    </w:p>
    <w:p w14:paraId="7104A4D1" w14:textId="6CB78D23" w:rsidR="00B84FD6" w:rsidRPr="000668D8" w:rsidRDefault="00B84FD6" w:rsidP="003A2797">
      <w:pPr>
        <w:pStyle w:val="Text"/>
        <w:widowControl w:val="0"/>
        <w:spacing w:before="0"/>
        <w:jc w:val="left"/>
        <w:rPr>
          <w:sz w:val="22"/>
          <w:szCs w:val="22"/>
          <w:lang w:val="hu"/>
        </w:rPr>
      </w:pPr>
    </w:p>
    <w:p w14:paraId="7C1B4A19" w14:textId="6EA9B4A1" w:rsidR="001F1442" w:rsidRPr="000668D8" w:rsidRDefault="001F1442" w:rsidP="003A2797">
      <w:pPr>
        <w:pStyle w:val="Text"/>
        <w:widowControl w:val="0"/>
        <w:spacing w:before="0"/>
        <w:jc w:val="left"/>
        <w:rPr>
          <w:sz w:val="22"/>
          <w:szCs w:val="22"/>
          <w:lang w:val="hu"/>
        </w:rPr>
      </w:pPr>
      <w:r w:rsidRPr="000668D8">
        <w:rPr>
          <w:sz w:val="22"/>
          <w:szCs w:val="22"/>
          <w:lang w:val="hu"/>
        </w:rPr>
        <w:t xml:space="preserve">Az </w:t>
      </w:r>
      <w:r w:rsidR="003919C9" w:rsidRPr="000668D8">
        <w:rPr>
          <w:sz w:val="22"/>
          <w:szCs w:val="22"/>
          <w:lang w:val="hu"/>
        </w:rPr>
        <w:t>indakaterol/glikopirrónium/mometazon</w:t>
      </w:r>
      <w:r w:rsidR="003919C9" w:rsidRPr="000668D8">
        <w:rPr>
          <w:sz w:val="22"/>
          <w:szCs w:val="22"/>
          <w:lang w:val="hu"/>
        </w:rPr>
        <w:noBreakHyphen/>
        <w:t xml:space="preserve">furoát </w:t>
      </w:r>
      <w:r w:rsidRPr="000668D8">
        <w:rPr>
          <w:sz w:val="22"/>
          <w:szCs w:val="22"/>
          <w:lang w:val="hu"/>
        </w:rPr>
        <w:t>klinikai fejlesztési programjában végzett vizsgálatokban nem vehettek részt olyan betegek, akiknek instabil ischaemiás szívbetegségük volt, akiknek az elmúlt 12 havi kórelőzményében myocardialis infarctus szerepelt, akiknél a New York Heart Association (NYHA) szerinti III/IV.</w:t>
      </w:r>
      <w:r w:rsidR="00826B98" w:rsidRPr="000668D8">
        <w:rPr>
          <w:sz w:val="22"/>
          <w:szCs w:val="22"/>
          <w:lang w:val="hu"/>
        </w:rPr>
        <w:t xml:space="preserve"> fokozatú</w:t>
      </w:r>
      <w:r w:rsidRPr="000668D8">
        <w:rPr>
          <w:sz w:val="22"/>
          <w:szCs w:val="22"/>
          <w:lang w:val="hu"/>
        </w:rPr>
        <w:t xml:space="preserve"> balkamrai</w:t>
      </w:r>
      <w:r w:rsidR="00826B98" w:rsidRPr="000668D8">
        <w:rPr>
          <w:sz w:val="22"/>
          <w:szCs w:val="22"/>
          <w:lang w:val="hu"/>
        </w:rPr>
        <w:t>-</w:t>
      </w:r>
      <w:r w:rsidRPr="000668D8">
        <w:rPr>
          <w:sz w:val="22"/>
          <w:szCs w:val="22"/>
          <w:lang w:val="hu"/>
        </w:rPr>
        <w:t>elégtelenség, arrhythmia, beállít</w:t>
      </w:r>
      <w:r w:rsidR="009903FB" w:rsidRPr="000668D8">
        <w:rPr>
          <w:sz w:val="22"/>
          <w:szCs w:val="22"/>
          <w:lang w:val="hu"/>
        </w:rPr>
        <w:t>atlan</w:t>
      </w:r>
      <w:r w:rsidRPr="000668D8">
        <w:rPr>
          <w:sz w:val="22"/>
          <w:szCs w:val="22"/>
          <w:lang w:val="hu"/>
        </w:rPr>
        <w:t xml:space="preserve"> hypertonia, cerebrovascularis betegség vagy </w:t>
      </w:r>
      <w:r w:rsidR="00826B98" w:rsidRPr="000668D8">
        <w:rPr>
          <w:sz w:val="22"/>
          <w:szCs w:val="22"/>
          <w:lang w:val="hu"/>
        </w:rPr>
        <w:t xml:space="preserve">hosszú </w:t>
      </w:r>
      <w:r w:rsidRPr="000668D8">
        <w:rPr>
          <w:sz w:val="22"/>
          <w:szCs w:val="22"/>
          <w:lang w:val="hu"/>
        </w:rPr>
        <w:t>QT</w:t>
      </w:r>
      <w:r w:rsidRPr="000668D8">
        <w:rPr>
          <w:sz w:val="22"/>
          <w:szCs w:val="22"/>
          <w:lang w:val="hu"/>
        </w:rPr>
        <w:noBreakHyphen/>
        <w:t>szindróma előzménye állt fenn, valamint akiket olyan gyógyszerekkel kezeltek, amelyek ismerten megnyújtják a QTc</w:t>
      </w:r>
      <w:r w:rsidRPr="000668D8">
        <w:rPr>
          <w:sz w:val="22"/>
          <w:szCs w:val="22"/>
          <w:lang w:val="hu"/>
        </w:rPr>
        <w:noBreakHyphen/>
      </w:r>
      <w:r w:rsidR="009903FB" w:rsidRPr="000668D8">
        <w:rPr>
          <w:sz w:val="22"/>
          <w:szCs w:val="22"/>
          <w:lang w:val="hu"/>
        </w:rPr>
        <w:t>szakasz</w:t>
      </w:r>
      <w:r w:rsidRPr="000668D8">
        <w:rPr>
          <w:sz w:val="22"/>
          <w:szCs w:val="22"/>
          <w:lang w:val="hu"/>
        </w:rPr>
        <w:t xml:space="preserve">t. Ezért ezekben a </w:t>
      </w:r>
      <w:r w:rsidR="009903FB" w:rsidRPr="000668D8">
        <w:rPr>
          <w:sz w:val="22"/>
          <w:szCs w:val="22"/>
          <w:lang w:val="hu"/>
        </w:rPr>
        <w:t>betegcsoportok</w:t>
      </w:r>
      <w:r w:rsidRPr="000668D8">
        <w:rPr>
          <w:sz w:val="22"/>
          <w:szCs w:val="22"/>
          <w:lang w:val="hu"/>
        </w:rPr>
        <w:t>ban a biztonságossági kimenetelek</w:t>
      </w:r>
      <w:r w:rsidR="009903FB" w:rsidRPr="000668D8">
        <w:rPr>
          <w:sz w:val="22"/>
          <w:szCs w:val="22"/>
          <w:lang w:val="hu"/>
        </w:rPr>
        <w:t xml:space="preserve"> nem ismertek</w:t>
      </w:r>
      <w:r w:rsidRPr="000668D8">
        <w:rPr>
          <w:sz w:val="22"/>
          <w:szCs w:val="22"/>
          <w:lang w:val="hu"/>
        </w:rPr>
        <w:t>.</w:t>
      </w:r>
    </w:p>
    <w:p w14:paraId="58AE736C" w14:textId="77777777" w:rsidR="001F1442" w:rsidRPr="000668D8" w:rsidRDefault="001F1442" w:rsidP="003A2797">
      <w:pPr>
        <w:pStyle w:val="Text"/>
        <w:widowControl w:val="0"/>
        <w:spacing w:before="0"/>
        <w:jc w:val="left"/>
        <w:rPr>
          <w:sz w:val="22"/>
          <w:szCs w:val="22"/>
          <w:lang w:val="hu"/>
        </w:rPr>
      </w:pPr>
    </w:p>
    <w:p w14:paraId="5A33E6CD" w14:textId="7F837B2C" w:rsidR="00B84FD6" w:rsidRPr="000668D8" w:rsidRDefault="00914C40" w:rsidP="003A2797">
      <w:pPr>
        <w:pStyle w:val="Text"/>
        <w:widowControl w:val="0"/>
        <w:spacing w:before="0"/>
        <w:jc w:val="left"/>
        <w:rPr>
          <w:sz w:val="22"/>
          <w:szCs w:val="22"/>
          <w:lang w:val="hu"/>
        </w:rPr>
      </w:pPr>
      <w:r w:rsidRPr="000668D8">
        <w:rPr>
          <w:sz w:val="22"/>
          <w:szCs w:val="22"/>
          <w:lang w:val="hu"/>
        </w:rPr>
        <w:t>Beszámoltak arról, hogy a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agonisták elektrokardiográfiás (EKG) elváltozásokat idéznek elő, például a T</w:t>
      </w:r>
      <w:r w:rsidRPr="000668D8">
        <w:rPr>
          <w:sz w:val="22"/>
          <w:szCs w:val="22"/>
          <w:lang w:val="hu"/>
        </w:rPr>
        <w:noBreakHyphen/>
        <w:t>hullám ellapulását, a QT</w:t>
      </w:r>
      <w:r w:rsidRPr="000668D8">
        <w:rPr>
          <w:sz w:val="22"/>
          <w:szCs w:val="22"/>
          <w:lang w:val="hu"/>
        </w:rPr>
        <w:noBreakHyphen/>
        <w:t>intervallum megnyúlását és az ST</w:t>
      </w:r>
      <w:r w:rsidRPr="000668D8">
        <w:rPr>
          <w:sz w:val="22"/>
          <w:szCs w:val="22"/>
          <w:lang w:val="hu"/>
        </w:rPr>
        <w:noBreakHyphen/>
        <w:t>szakasz depresszióját, azonban ezeknek az eredményeknek a klinikai jelentősége nem ismert.</w:t>
      </w:r>
    </w:p>
    <w:p w14:paraId="142A3080" w14:textId="77777777" w:rsidR="00B84FD6" w:rsidRPr="000668D8" w:rsidRDefault="00B84FD6" w:rsidP="003A2797">
      <w:pPr>
        <w:pStyle w:val="Text"/>
        <w:widowControl w:val="0"/>
        <w:spacing w:before="0"/>
        <w:jc w:val="left"/>
        <w:rPr>
          <w:sz w:val="22"/>
          <w:szCs w:val="22"/>
          <w:lang w:val="hu"/>
        </w:rPr>
      </w:pPr>
    </w:p>
    <w:p w14:paraId="319352CD" w14:textId="72193C65" w:rsidR="00B84FD6" w:rsidRPr="000668D8" w:rsidRDefault="003919C9" w:rsidP="003A2797">
      <w:pPr>
        <w:pStyle w:val="Text"/>
        <w:widowControl w:val="0"/>
        <w:spacing w:before="0"/>
        <w:jc w:val="left"/>
        <w:rPr>
          <w:sz w:val="22"/>
          <w:szCs w:val="22"/>
          <w:lang w:val="hu"/>
        </w:rPr>
      </w:pPr>
      <w:r w:rsidRPr="000668D8">
        <w:rPr>
          <w:sz w:val="22"/>
          <w:szCs w:val="22"/>
          <w:lang w:val="hu" w:eastAsia="en-US"/>
        </w:rPr>
        <w:t>A hosszú hatású béta</w:t>
      </w:r>
      <w:r w:rsidRPr="000668D8">
        <w:rPr>
          <w:sz w:val="22"/>
          <w:szCs w:val="22"/>
          <w:lang w:val="hu" w:eastAsia="en-US"/>
        </w:rPr>
        <w:noBreakHyphen/>
        <w:t>2</w:t>
      </w:r>
      <w:r w:rsidRPr="000668D8">
        <w:rPr>
          <w:sz w:val="22"/>
          <w:szCs w:val="22"/>
          <w:lang w:val="hu" w:eastAsia="en-US"/>
        </w:rPr>
        <w:noBreakHyphen/>
        <w:t>adrenerg</w:t>
      </w:r>
      <w:r w:rsidR="0062649C" w:rsidRPr="000668D8">
        <w:rPr>
          <w:sz w:val="22"/>
          <w:szCs w:val="22"/>
          <w:lang w:val="hu" w:eastAsia="en-US"/>
        </w:rPr>
        <w:t>-</w:t>
      </w:r>
      <w:r w:rsidRPr="000668D8">
        <w:rPr>
          <w:sz w:val="22"/>
          <w:szCs w:val="22"/>
          <w:lang w:val="hu" w:eastAsia="en-US"/>
        </w:rPr>
        <w:t>agonistákat (LABA) vagy LABA</w:t>
      </w:r>
      <w:r w:rsidRPr="000668D8">
        <w:rPr>
          <w:sz w:val="22"/>
          <w:szCs w:val="22"/>
          <w:lang w:val="hu" w:eastAsia="en-US"/>
        </w:rPr>
        <w:noBreakHyphen/>
        <w:t>kat tartalmazó kombinációs készítményeket, például az Enerzair Breezhaler</w:t>
      </w:r>
      <w:r w:rsidRPr="000668D8">
        <w:rPr>
          <w:sz w:val="22"/>
          <w:szCs w:val="22"/>
          <w:lang w:val="hu" w:eastAsia="en-US"/>
        </w:rPr>
        <w:noBreakHyphen/>
        <w:t>t ezért elővigyázatossággal kell alkalmazni olyan betegeknél, akiknél ismerten vagy feltételezetten megnyúlt a QT</w:t>
      </w:r>
      <w:r w:rsidRPr="000668D8">
        <w:rPr>
          <w:sz w:val="22"/>
          <w:szCs w:val="22"/>
          <w:lang w:val="hu" w:eastAsia="en-US"/>
        </w:rPr>
        <w:noBreakHyphen/>
        <w:t>intervallum</w:t>
      </w:r>
      <w:r w:rsidR="00826B98" w:rsidRPr="000668D8">
        <w:rPr>
          <w:sz w:val="22"/>
          <w:szCs w:val="22"/>
          <w:lang w:val="hu" w:eastAsia="en-US"/>
        </w:rPr>
        <w:t>,</w:t>
      </w:r>
      <w:r w:rsidRPr="000668D8">
        <w:rPr>
          <w:sz w:val="22"/>
          <w:szCs w:val="22"/>
          <w:lang w:val="hu" w:eastAsia="en-US"/>
        </w:rPr>
        <w:t xml:space="preserve"> vagy akiket a QT</w:t>
      </w:r>
      <w:r w:rsidRPr="000668D8">
        <w:rPr>
          <w:sz w:val="22"/>
          <w:szCs w:val="22"/>
          <w:lang w:val="hu" w:eastAsia="en-US"/>
        </w:rPr>
        <w:noBreakHyphen/>
        <w:t>intervallumot befolyásoló gyógyszerekkel kezelnek.</w:t>
      </w:r>
    </w:p>
    <w:p w14:paraId="7BDC5411" w14:textId="77777777" w:rsidR="00B84FD6" w:rsidRPr="000668D8" w:rsidRDefault="00B84FD6" w:rsidP="003A2797">
      <w:pPr>
        <w:pStyle w:val="Text"/>
        <w:widowControl w:val="0"/>
        <w:spacing w:before="0"/>
        <w:jc w:val="left"/>
        <w:rPr>
          <w:sz w:val="22"/>
          <w:szCs w:val="22"/>
          <w:lang w:val="hu"/>
        </w:rPr>
      </w:pPr>
    </w:p>
    <w:p w14:paraId="4E9208F6"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Hypokalaemia béta</w:t>
      </w:r>
      <w:r w:rsidRPr="000668D8">
        <w:rPr>
          <w:sz w:val="22"/>
          <w:szCs w:val="22"/>
          <w:u w:val="single"/>
          <w:lang w:val="hu"/>
        </w:rPr>
        <w:noBreakHyphen/>
        <w:t>agonistákkal</w:t>
      </w:r>
    </w:p>
    <w:p w14:paraId="536E97B6" w14:textId="77777777" w:rsidR="00B84FD6" w:rsidRPr="000668D8" w:rsidRDefault="00B84FD6" w:rsidP="003A2797">
      <w:pPr>
        <w:pStyle w:val="Text"/>
        <w:keepNext/>
        <w:widowControl w:val="0"/>
        <w:spacing w:before="0"/>
        <w:jc w:val="left"/>
        <w:rPr>
          <w:sz w:val="22"/>
          <w:szCs w:val="22"/>
          <w:lang w:val="hu"/>
        </w:rPr>
      </w:pPr>
    </w:p>
    <w:p w14:paraId="54BF12DB" w14:textId="7211A17C" w:rsidR="00B84FD6" w:rsidRPr="000668D8" w:rsidRDefault="00914C40" w:rsidP="003A2797">
      <w:pPr>
        <w:pStyle w:val="Text"/>
        <w:widowControl w:val="0"/>
        <w:spacing w:before="0"/>
        <w:jc w:val="left"/>
        <w:rPr>
          <w:sz w:val="22"/>
          <w:szCs w:val="22"/>
          <w:lang w:val="hu"/>
        </w:rPr>
      </w:pPr>
      <w:r w:rsidRPr="000668D8">
        <w:rPr>
          <w:sz w:val="22"/>
          <w:szCs w:val="22"/>
          <w:lang w:val="hu"/>
        </w:rPr>
        <w:t>A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agonisták a betegek egy részénél jelentős hypokalaemiát idézhetnek elő, ami potenciálisan cardiovascularis mellékhatásokat okozhat. A szérumkáliumszint</w:t>
      </w:r>
      <w:r w:rsidR="000350C8" w:rsidRPr="000668D8">
        <w:rPr>
          <w:sz w:val="22"/>
          <w:szCs w:val="22"/>
          <w:lang w:val="hu"/>
        </w:rPr>
        <w:t xml:space="preserve"> </w:t>
      </w:r>
      <w:r w:rsidRPr="000668D8">
        <w:rPr>
          <w:sz w:val="22"/>
          <w:szCs w:val="22"/>
          <w:lang w:val="hu"/>
        </w:rPr>
        <w:t>csökkenése rendszerint átmeneti, és nem igényel káliumpótlást. Súlyos asztmás betegeknél a hypoxia és az egyidejű kezelés</w:t>
      </w:r>
      <w:r w:rsidR="009903FB" w:rsidRPr="000668D8">
        <w:rPr>
          <w:sz w:val="22"/>
          <w:szCs w:val="22"/>
          <w:lang w:val="hu"/>
        </w:rPr>
        <w:t xml:space="preserve"> potencíroz</w:t>
      </w:r>
      <w:r w:rsidR="004F4E3A" w:rsidRPr="000668D8">
        <w:rPr>
          <w:sz w:val="22"/>
          <w:szCs w:val="22"/>
          <w:lang w:val="hu"/>
        </w:rPr>
        <w:t>hatj</w:t>
      </w:r>
      <w:r w:rsidR="009903FB" w:rsidRPr="000668D8">
        <w:rPr>
          <w:sz w:val="22"/>
          <w:szCs w:val="22"/>
          <w:lang w:val="hu"/>
        </w:rPr>
        <w:t>a a hypokalaemiát</w:t>
      </w:r>
      <w:r w:rsidRPr="000668D8">
        <w:rPr>
          <w:sz w:val="22"/>
          <w:szCs w:val="22"/>
          <w:lang w:val="hu"/>
        </w:rPr>
        <w:t>, ami növelheti a szívritmuszavarok</w:t>
      </w:r>
      <w:r w:rsidR="00826B98" w:rsidRPr="000668D8">
        <w:rPr>
          <w:sz w:val="22"/>
          <w:szCs w:val="22"/>
          <w:lang w:val="hu"/>
        </w:rPr>
        <w:t>ra való</w:t>
      </w:r>
      <w:r w:rsidRPr="000668D8">
        <w:rPr>
          <w:sz w:val="22"/>
          <w:szCs w:val="22"/>
          <w:lang w:val="hu"/>
        </w:rPr>
        <w:t xml:space="preserve"> hajlamot (lásd 4.5 pont).</w:t>
      </w:r>
    </w:p>
    <w:p w14:paraId="4143516C" w14:textId="77777777" w:rsidR="00B84FD6" w:rsidRPr="000668D8" w:rsidRDefault="00B84FD6" w:rsidP="003A2797">
      <w:pPr>
        <w:pStyle w:val="Text"/>
        <w:widowControl w:val="0"/>
        <w:spacing w:before="0"/>
        <w:jc w:val="left"/>
        <w:rPr>
          <w:sz w:val="22"/>
          <w:szCs w:val="22"/>
          <w:lang w:val="hu"/>
        </w:rPr>
      </w:pPr>
    </w:p>
    <w:p w14:paraId="4E976B5C" w14:textId="561DBDC6"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Nem észleltek klinikailag releváns hypokalaemiát az </w:t>
      </w:r>
      <w:r w:rsidR="00AB06D1" w:rsidRPr="000668D8">
        <w:rPr>
          <w:sz w:val="22"/>
          <w:szCs w:val="22"/>
          <w:lang w:val="hu"/>
        </w:rPr>
        <w:t>indakaterol/glikopirrónium/mometazon</w:t>
      </w:r>
      <w:r w:rsidR="00AB06D1" w:rsidRPr="000668D8">
        <w:rPr>
          <w:sz w:val="22"/>
          <w:szCs w:val="22"/>
          <w:lang w:val="hu"/>
        </w:rPr>
        <w:noBreakHyphen/>
        <w:t xml:space="preserve">furoát </w:t>
      </w:r>
      <w:r w:rsidRPr="000668D8">
        <w:rPr>
          <w:sz w:val="22"/>
          <w:szCs w:val="22"/>
          <w:lang w:val="hu"/>
        </w:rPr>
        <w:t>javasolt terápiás dózisával végzett klinikai vizsgálatokban.</w:t>
      </w:r>
    </w:p>
    <w:p w14:paraId="21FE7B12" w14:textId="77777777" w:rsidR="00B84FD6" w:rsidRPr="000668D8" w:rsidRDefault="00B84FD6" w:rsidP="003A2797">
      <w:pPr>
        <w:pStyle w:val="Text"/>
        <w:widowControl w:val="0"/>
        <w:spacing w:before="0"/>
        <w:jc w:val="left"/>
        <w:rPr>
          <w:sz w:val="22"/>
          <w:szCs w:val="22"/>
          <w:lang w:val="hu"/>
        </w:rPr>
      </w:pPr>
    </w:p>
    <w:p w14:paraId="3AC4226D"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Hyperglykaemia</w:t>
      </w:r>
    </w:p>
    <w:p w14:paraId="116994FB" w14:textId="77777777" w:rsidR="00B84FD6" w:rsidRPr="000668D8" w:rsidRDefault="00B84FD6" w:rsidP="003A2797">
      <w:pPr>
        <w:pStyle w:val="Text"/>
        <w:keepNext/>
        <w:widowControl w:val="0"/>
        <w:spacing w:before="0"/>
        <w:jc w:val="left"/>
        <w:rPr>
          <w:sz w:val="22"/>
          <w:szCs w:val="22"/>
          <w:lang w:val="hu"/>
        </w:rPr>
      </w:pPr>
    </w:p>
    <w:p w14:paraId="1A850B72" w14:textId="55A4928D" w:rsidR="00B84FD6" w:rsidRPr="000668D8" w:rsidRDefault="00914C40" w:rsidP="003A2797">
      <w:pPr>
        <w:pStyle w:val="Text"/>
        <w:widowControl w:val="0"/>
        <w:spacing w:before="0"/>
        <w:jc w:val="left"/>
        <w:rPr>
          <w:sz w:val="22"/>
          <w:szCs w:val="22"/>
          <w:lang w:val="hu"/>
        </w:rPr>
      </w:pPr>
      <w:r w:rsidRPr="000668D8">
        <w:rPr>
          <w:sz w:val="22"/>
          <w:szCs w:val="22"/>
          <w:lang w:val="hu"/>
        </w:rPr>
        <w:t>A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 xml:space="preserve">agonisták és kortikoszteroidok nagy </w:t>
      </w:r>
      <w:r w:rsidR="009903FB" w:rsidRPr="000668D8">
        <w:rPr>
          <w:sz w:val="22"/>
          <w:szCs w:val="22"/>
          <w:lang w:val="hu"/>
        </w:rPr>
        <w:t>dózis</w:t>
      </w:r>
      <w:r w:rsidRPr="000668D8">
        <w:rPr>
          <w:sz w:val="22"/>
          <w:szCs w:val="22"/>
          <w:lang w:val="hu"/>
        </w:rPr>
        <w:t>ainak inhalációja növelheti a plazma glükózszint</w:t>
      </w:r>
      <w:r w:rsidR="009903FB" w:rsidRPr="000668D8">
        <w:rPr>
          <w:sz w:val="22"/>
          <w:szCs w:val="22"/>
          <w:lang w:val="hu"/>
        </w:rPr>
        <w:t>jé</w:t>
      </w:r>
      <w:r w:rsidRPr="000668D8">
        <w:rPr>
          <w:sz w:val="22"/>
          <w:szCs w:val="22"/>
          <w:lang w:val="hu"/>
        </w:rPr>
        <w:t>t. A</w:t>
      </w:r>
      <w:r w:rsidR="00A27DCE" w:rsidRPr="000668D8">
        <w:rPr>
          <w:sz w:val="22"/>
          <w:szCs w:val="22"/>
          <w:lang w:val="hu"/>
        </w:rPr>
        <w:t xml:space="preserve"> </w:t>
      </w:r>
      <w:r w:rsidRPr="000668D8">
        <w:rPr>
          <w:sz w:val="22"/>
          <w:szCs w:val="22"/>
          <w:lang w:val="hu"/>
        </w:rPr>
        <w:t>kezelés kezdetén</w:t>
      </w:r>
      <w:r w:rsidR="009A596F" w:rsidRPr="000668D8">
        <w:rPr>
          <w:sz w:val="22"/>
          <w:szCs w:val="22"/>
          <w:lang w:val="hu"/>
        </w:rPr>
        <w:t xml:space="preserve"> szorosabban kell monitorozni</w:t>
      </w:r>
      <w:r w:rsidRPr="000668D8">
        <w:rPr>
          <w:sz w:val="22"/>
          <w:szCs w:val="22"/>
          <w:lang w:val="hu"/>
        </w:rPr>
        <w:t xml:space="preserve"> a </w:t>
      </w:r>
      <w:r w:rsidR="00826B98" w:rsidRPr="000668D8">
        <w:rPr>
          <w:sz w:val="22"/>
          <w:szCs w:val="22"/>
          <w:lang w:val="hu"/>
        </w:rPr>
        <w:t>vércukor</w:t>
      </w:r>
      <w:r w:rsidRPr="000668D8">
        <w:rPr>
          <w:sz w:val="22"/>
          <w:szCs w:val="22"/>
          <w:lang w:val="hu"/>
        </w:rPr>
        <w:t>szintet a diabeteses betegeknél.</w:t>
      </w:r>
    </w:p>
    <w:p w14:paraId="7D14D8F8" w14:textId="5B986332" w:rsidR="00B84FD6" w:rsidRPr="000668D8" w:rsidRDefault="00B84FD6" w:rsidP="003A2797">
      <w:pPr>
        <w:pStyle w:val="Text"/>
        <w:widowControl w:val="0"/>
        <w:spacing w:before="0"/>
        <w:jc w:val="left"/>
        <w:rPr>
          <w:sz w:val="22"/>
          <w:szCs w:val="22"/>
          <w:lang w:val="hu"/>
        </w:rPr>
      </w:pPr>
    </w:p>
    <w:p w14:paraId="6DD4DFB5" w14:textId="0BE4C1A4" w:rsidR="001F1442" w:rsidRPr="000668D8" w:rsidRDefault="00115861" w:rsidP="003A2797">
      <w:pPr>
        <w:pStyle w:val="Text"/>
        <w:widowControl w:val="0"/>
        <w:spacing w:before="0"/>
        <w:jc w:val="left"/>
        <w:rPr>
          <w:sz w:val="22"/>
          <w:szCs w:val="22"/>
          <w:lang w:val="hu"/>
        </w:rPr>
      </w:pPr>
      <w:r w:rsidRPr="000668D8">
        <w:rPr>
          <w:sz w:val="22"/>
          <w:szCs w:val="22"/>
          <w:lang w:val="hu"/>
        </w:rPr>
        <w:t>Ezt a gyógyszer</w:t>
      </w:r>
      <w:r w:rsidR="001F1442" w:rsidRPr="000668D8">
        <w:rPr>
          <w:sz w:val="22"/>
          <w:szCs w:val="22"/>
          <w:lang w:val="hu"/>
        </w:rPr>
        <w:t>t nem vizsgálták 1</w:t>
      </w:r>
      <w:r w:rsidR="001F1442" w:rsidRPr="000668D8">
        <w:rPr>
          <w:sz w:val="22"/>
          <w:szCs w:val="22"/>
          <w:lang w:val="hu"/>
        </w:rPr>
        <w:noBreakHyphen/>
        <w:t xml:space="preserve">es típusú diabetes mellitusban vagy nem </w:t>
      </w:r>
      <w:r w:rsidR="0085413E" w:rsidRPr="000668D8">
        <w:rPr>
          <w:sz w:val="22"/>
          <w:szCs w:val="22"/>
          <w:lang w:val="hu"/>
        </w:rPr>
        <w:t xml:space="preserve">kontrollált </w:t>
      </w:r>
      <w:r w:rsidR="001F1442" w:rsidRPr="000668D8">
        <w:rPr>
          <w:sz w:val="22"/>
          <w:szCs w:val="22"/>
          <w:lang w:val="hu"/>
        </w:rPr>
        <w:t>2</w:t>
      </w:r>
      <w:r w:rsidR="001F1442" w:rsidRPr="000668D8">
        <w:rPr>
          <w:sz w:val="22"/>
          <w:szCs w:val="22"/>
          <w:lang w:val="hu"/>
        </w:rPr>
        <w:noBreakHyphen/>
        <w:t>es típusú diabetes mellitusban szenvedő betegeknél.</w:t>
      </w:r>
    </w:p>
    <w:p w14:paraId="73A97B73" w14:textId="77777777" w:rsidR="001F1442" w:rsidRPr="000668D8" w:rsidRDefault="001F1442" w:rsidP="003A2797">
      <w:pPr>
        <w:pStyle w:val="Text"/>
        <w:widowControl w:val="0"/>
        <w:spacing w:before="0"/>
        <w:jc w:val="left"/>
        <w:rPr>
          <w:sz w:val="22"/>
          <w:szCs w:val="22"/>
          <w:lang w:val="hu"/>
        </w:rPr>
      </w:pPr>
    </w:p>
    <w:p w14:paraId="23D4AA04"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A glikopirróniummal összefüggő antikolinerg hatás</w:t>
      </w:r>
    </w:p>
    <w:p w14:paraId="308B221D" w14:textId="77777777" w:rsidR="00B84FD6" w:rsidRPr="000668D8" w:rsidRDefault="00B84FD6" w:rsidP="003A2797">
      <w:pPr>
        <w:pStyle w:val="Text"/>
        <w:keepNext/>
        <w:widowControl w:val="0"/>
        <w:spacing w:before="0"/>
        <w:jc w:val="left"/>
        <w:rPr>
          <w:sz w:val="22"/>
          <w:szCs w:val="22"/>
          <w:lang w:val="hu"/>
        </w:rPr>
      </w:pPr>
    </w:p>
    <w:p w14:paraId="64A87106" w14:textId="259713AD" w:rsidR="00C76538" w:rsidRPr="000668D8" w:rsidRDefault="00914C40" w:rsidP="003A2797">
      <w:pPr>
        <w:pStyle w:val="Text"/>
        <w:widowControl w:val="0"/>
        <w:spacing w:before="0"/>
        <w:jc w:val="left"/>
        <w:rPr>
          <w:sz w:val="22"/>
          <w:szCs w:val="22"/>
          <w:lang w:val="hu"/>
        </w:rPr>
      </w:pPr>
      <w:r w:rsidRPr="000668D8">
        <w:rPr>
          <w:sz w:val="22"/>
          <w:szCs w:val="22"/>
          <w:lang w:val="hu"/>
        </w:rPr>
        <w:t xml:space="preserve">Más antikolinerg gyógyszerekhez hasonlóan </w:t>
      </w:r>
      <w:r w:rsidR="00A27DCE" w:rsidRPr="000668D8">
        <w:rPr>
          <w:sz w:val="22"/>
          <w:szCs w:val="22"/>
          <w:lang w:val="hu"/>
        </w:rPr>
        <w:t>ezt a gyógyszert is</w:t>
      </w:r>
      <w:r w:rsidRPr="000668D8">
        <w:rPr>
          <w:sz w:val="22"/>
          <w:szCs w:val="22"/>
          <w:lang w:val="hu"/>
        </w:rPr>
        <w:t xml:space="preserve"> elővigyázatossággal kell alkalmazni olyan betegeknél, akiknél zárt zugú glaucoma vagy vizelet</w:t>
      </w:r>
      <w:r w:rsidR="00826B98" w:rsidRPr="000668D8">
        <w:rPr>
          <w:sz w:val="22"/>
          <w:szCs w:val="22"/>
          <w:lang w:val="hu"/>
        </w:rPr>
        <w:t>retenció</w:t>
      </w:r>
      <w:r w:rsidRPr="000668D8">
        <w:rPr>
          <w:sz w:val="22"/>
          <w:szCs w:val="22"/>
          <w:lang w:val="hu"/>
        </w:rPr>
        <w:t xml:space="preserve"> áll fenn.</w:t>
      </w:r>
    </w:p>
    <w:p w14:paraId="2D04DFC1" w14:textId="77777777" w:rsidR="0063160C" w:rsidRPr="000668D8" w:rsidRDefault="0063160C" w:rsidP="003A2797">
      <w:pPr>
        <w:pStyle w:val="Text"/>
        <w:widowControl w:val="0"/>
        <w:spacing w:before="0"/>
        <w:jc w:val="left"/>
        <w:rPr>
          <w:sz w:val="22"/>
          <w:szCs w:val="22"/>
          <w:lang w:val="hu"/>
        </w:rPr>
      </w:pPr>
    </w:p>
    <w:p w14:paraId="2F08AA28" w14:textId="36A6F0FE"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A betegeket tájékoztatni kell az akut zárt zugú glaucoma jeleiről és tüneteiről, és fel kell szólítani őket, hogy ezek bármelyikének jelentkezése esetén hagyják abba </w:t>
      </w:r>
      <w:r w:rsidR="00B80F91" w:rsidRPr="000668D8">
        <w:rPr>
          <w:sz w:val="22"/>
          <w:szCs w:val="22"/>
          <w:lang w:val="hu"/>
        </w:rPr>
        <w:t>a kezelés</w:t>
      </w:r>
      <w:r w:rsidRPr="000668D8">
        <w:rPr>
          <w:sz w:val="22"/>
          <w:szCs w:val="22"/>
          <w:lang w:val="hu"/>
        </w:rPr>
        <w:t>t és haladéktalanul forduljanak orvoshoz.</w:t>
      </w:r>
    </w:p>
    <w:p w14:paraId="7A749F76" w14:textId="77777777" w:rsidR="00B84FD6" w:rsidRPr="000668D8" w:rsidRDefault="00B84FD6" w:rsidP="003A2797">
      <w:pPr>
        <w:pStyle w:val="Text"/>
        <w:widowControl w:val="0"/>
        <w:spacing w:before="0"/>
        <w:jc w:val="left"/>
        <w:rPr>
          <w:sz w:val="22"/>
          <w:szCs w:val="22"/>
          <w:lang w:val="hu"/>
        </w:rPr>
      </w:pPr>
    </w:p>
    <w:p w14:paraId="67167763" w14:textId="727DB130"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 xml:space="preserve">Súlyos </w:t>
      </w:r>
      <w:r w:rsidR="00906C2D" w:rsidRPr="000668D8">
        <w:rPr>
          <w:sz w:val="22"/>
          <w:szCs w:val="22"/>
          <w:u w:val="single"/>
          <w:lang w:val="hu"/>
        </w:rPr>
        <w:t xml:space="preserve">fokú </w:t>
      </w:r>
      <w:r w:rsidRPr="000668D8">
        <w:rPr>
          <w:sz w:val="22"/>
          <w:szCs w:val="22"/>
          <w:u w:val="single"/>
          <w:lang w:val="hu"/>
        </w:rPr>
        <w:t>vesekárosodásban szenvedő betegek</w:t>
      </w:r>
    </w:p>
    <w:p w14:paraId="63EF052D" w14:textId="77777777" w:rsidR="00B84FD6" w:rsidRPr="000668D8" w:rsidRDefault="00B84FD6" w:rsidP="003A2797">
      <w:pPr>
        <w:pStyle w:val="Text"/>
        <w:keepNext/>
        <w:widowControl w:val="0"/>
        <w:spacing w:before="0"/>
        <w:jc w:val="left"/>
        <w:rPr>
          <w:sz w:val="22"/>
          <w:szCs w:val="22"/>
          <w:lang w:val="hu"/>
        </w:rPr>
      </w:pPr>
    </w:p>
    <w:p w14:paraId="63A684FC" w14:textId="7694F5C1" w:rsidR="00B84FD6" w:rsidRPr="000668D8" w:rsidRDefault="00914C40" w:rsidP="003A2797">
      <w:pPr>
        <w:pStyle w:val="Text"/>
        <w:widowControl w:val="0"/>
        <w:spacing w:before="0"/>
        <w:jc w:val="left"/>
        <w:rPr>
          <w:sz w:val="22"/>
          <w:szCs w:val="22"/>
          <w:lang w:val="hu"/>
        </w:rPr>
      </w:pPr>
      <w:r w:rsidRPr="000668D8">
        <w:rPr>
          <w:sz w:val="22"/>
          <w:szCs w:val="22"/>
          <w:lang w:val="hu"/>
        </w:rPr>
        <w:t>A súlyos</w:t>
      </w:r>
      <w:r w:rsidR="00906C2D" w:rsidRPr="000668D8">
        <w:rPr>
          <w:sz w:val="22"/>
          <w:szCs w:val="22"/>
          <w:lang w:val="hu"/>
        </w:rPr>
        <w:t xml:space="preserve"> fokú</w:t>
      </w:r>
      <w:r w:rsidRPr="000668D8">
        <w:rPr>
          <w:sz w:val="22"/>
          <w:szCs w:val="22"/>
          <w:lang w:val="hu"/>
        </w:rPr>
        <w:t xml:space="preserve"> vese</w:t>
      </w:r>
      <w:r w:rsidR="00906C2D" w:rsidRPr="000668D8">
        <w:rPr>
          <w:sz w:val="22"/>
          <w:szCs w:val="22"/>
          <w:lang w:val="hu"/>
        </w:rPr>
        <w:t>károsodásban szenvedő</w:t>
      </w:r>
      <w:r w:rsidRPr="000668D8">
        <w:rPr>
          <w:sz w:val="22"/>
          <w:szCs w:val="22"/>
          <w:lang w:val="hu"/>
        </w:rPr>
        <w:t xml:space="preserve"> (becsült glomeruláris filtrációs ráta &lt;30 ml/perc/1,73 m</w:t>
      </w:r>
      <w:r w:rsidRPr="000668D8">
        <w:rPr>
          <w:sz w:val="22"/>
          <w:szCs w:val="22"/>
          <w:vertAlign w:val="superscript"/>
          <w:lang w:val="hu"/>
        </w:rPr>
        <w:t>2</w:t>
      </w:r>
      <w:r w:rsidRPr="000668D8">
        <w:rPr>
          <w:sz w:val="22"/>
          <w:szCs w:val="22"/>
          <w:lang w:val="hu"/>
        </w:rPr>
        <w:t>) betegeknél, beleértve a dial</w:t>
      </w:r>
      <w:r w:rsidR="00826B98" w:rsidRPr="000668D8">
        <w:rPr>
          <w:sz w:val="22"/>
          <w:szCs w:val="22"/>
          <w:lang w:val="hu"/>
        </w:rPr>
        <w:t>íz</w:t>
      </w:r>
      <w:r w:rsidRPr="000668D8">
        <w:rPr>
          <w:sz w:val="22"/>
          <w:szCs w:val="22"/>
          <w:lang w:val="hu"/>
        </w:rPr>
        <w:t xml:space="preserve">ist igénylő végstádiumú vesebetegségben szenvedő betegeket is, </w:t>
      </w:r>
      <w:r w:rsidR="00E82F4E" w:rsidRPr="000668D8">
        <w:rPr>
          <w:sz w:val="22"/>
          <w:szCs w:val="22"/>
          <w:lang w:val="hu"/>
        </w:rPr>
        <w:t xml:space="preserve">elővigyázatosság szükséges </w:t>
      </w:r>
      <w:r w:rsidRPr="000668D8">
        <w:rPr>
          <w:sz w:val="22"/>
          <w:szCs w:val="22"/>
          <w:lang w:val="hu"/>
        </w:rPr>
        <w:t>(lásd 4.2 és 5.2 pont).</w:t>
      </w:r>
    </w:p>
    <w:p w14:paraId="06489822" w14:textId="77777777" w:rsidR="00B84FD6" w:rsidRPr="000668D8" w:rsidRDefault="00B84FD6" w:rsidP="003A2797">
      <w:pPr>
        <w:pStyle w:val="Text"/>
        <w:widowControl w:val="0"/>
        <w:spacing w:before="0"/>
        <w:jc w:val="left"/>
        <w:rPr>
          <w:sz w:val="22"/>
          <w:szCs w:val="22"/>
          <w:lang w:val="hu"/>
        </w:rPr>
      </w:pPr>
    </w:p>
    <w:p w14:paraId="1DD705E7" w14:textId="6EB6FF1D" w:rsidR="00B80F91" w:rsidRPr="000668D8" w:rsidRDefault="00B80F91" w:rsidP="003A2797">
      <w:pPr>
        <w:pStyle w:val="Text"/>
        <w:keepNext/>
        <w:widowControl w:val="0"/>
        <w:spacing w:before="0"/>
        <w:jc w:val="left"/>
        <w:rPr>
          <w:sz w:val="22"/>
          <w:szCs w:val="22"/>
          <w:u w:val="single"/>
          <w:lang w:val="hu-HU"/>
        </w:rPr>
      </w:pPr>
      <w:r w:rsidRPr="000668D8">
        <w:rPr>
          <w:sz w:val="22"/>
          <w:szCs w:val="22"/>
          <w:u w:val="single"/>
          <w:lang w:val="hu-HU"/>
        </w:rPr>
        <w:t>Orophar</w:t>
      </w:r>
      <w:r w:rsidR="007B65C4" w:rsidRPr="000668D8">
        <w:rPr>
          <w:sz w:val="22"/>
          <w:szCs w:val="22"/>
          <w:u w:val="single"/>
          <w:lang w:val="hu-HU"/>
        </w:rPr>
        <w:t>y</w:t>
      </w:r>
      <w:r w:rsidRPr="000668D8">
        <w:rPr>
          <w:sz w:val="22"/>
          <w:szCs w:val="22"/>
          <w:u w:val="single"/>
          <w:lang w:val="hu-HU"/>
        </w:rPr>
        <w:t>ngealis fertőzések megelőzése</w:t>
      </w:r>
    </w:p>
    <w:p w14:paraId="5D0A4130" w14:textId="77777777" w:rsidR="00B80F91" w:rsidRPr="000668D8" w:rsidRDefault="00B80F91" w:rsidP="003A2797">
      <w:pPr>
        <w:pStyle w:val="Text"/>
        <w:keepNext/>
        <w:widowControl w:val="0"/>
        <w:spacing w:before="0"/>
        <w:jc w:val="left"/>
        <w:rPr>
          <w:sz w:val="22"/>
          <w:szCs w:val="22"/>
          <w:lang w:val="hu-HU"/>
        </w:rPr>
      </w:pPr>
    </w:p>
    <w:p w14:paraId="00491BE6" w14:textId="1C172EB1" w:rsidR="00B80F91" w:rsidRPr="000668D8" w:rsidRDefault="00B80F91" w:rsidP="003A2797">
      <w:pPr>
        <w:pStyle w:val="Text"/>
        <w:widowControl w:val="0"/>
        <w:spacing w:before="0"/>
        <w:jc w:val="left"/>
        <w:rPr>
          <w:sz w:val="22"/>
          <w:szCs w:val="22"/>
          <w:lang w:val="hu-HU"/>
        </w:rPr>
      </w:pPr>
      <w:r w:rsidRPr="000668D8">
        <w:rPr>
          <w:sz w:val="22"/>
          <w:szCs w:val="22"/>
          <w:lang w:val="hu-HU"/>
        </w:rPr>
        <w:t>Az orophar</w:t>
      </w:r>
      <w:r w:rsidR="000350C8" w:rsidRPr="000668D8">
        <w:rPr>
          <w:sz w:val="22"/>
          <w:szCs w:val="22"/>
          <w:lang w:val="hu-HU"/>
        </w:rPr>
        <w:t>y</w:t>
      </w:r>
      <w:r w:rsidRPr="000668D8">
        <w:rPr>
          <w:sz w:val="22"/>
          <w:szCs w:val="22"/>
          <w:lang w:val="hu-HU"/>
        </w:rPr>
        <w:t>ngealis candida</w:t>
      </w:r>
      <w:r w:rsidR="000350C8" w:rsidRPr="000668D8">
        <w:rPr>
          <w:sz w:val="22"/>
          <w:szCs w:val="22"/>
          <w:lang w:val="hu-HU"/>
        </w:rPr>
        <w:t>-</w:t>
      </w:r>
      <w:r w:rsidRPr="000668D8">
        <w:rPr>
          <w:sz w:val="22"/>
          <w:szCs w:val="22"/>
          <w:lang w:val="hu-HU"/>
        </w:rPr>
        <w:t>fertőzés kockázatának csökkentése érdekében a betegeknek javasolni kell, hogy az előírt adag belégzését követően öblítsék ki a szájukat vagy gargalizáljanak vízzel</w:t>
      </w:r>
      <w:r w:rsidR="00826B98" w:rsidRPr="000668D8">
        <w:rPr>
          <w:sz w:val="22"/>
          <w:szCs w:val="22"/>
          <w:lang w:val="hu-HU"/>
        </w:rPr>
        <w:t>,</w:t>
      </w:r>
      <w:r w:rsidRPr="000668D8">
        <w:rPr>
          <w:sz w:val="22"/>
          <w:szCs w:val="22"/>
          <w:lang w:val="hu-HU"/>
        </w:rPr>
        <w:t xml:space="preserve"> anélkül hogy lenyelnék, vagy mossanak fogat.</w:t>
      </w:r>
    </w:p>
    <w:p w14:paraId="0C072DE2" w14:textId="3871C168" w:rsidR="00B80F91" w:rsidRPr="000668D8" w:rsidRDefault="00B80F91" w:rsidP="003A2797">
      <w:pPr>
        <w:pStyle w:val="Text"/>
        <w:widowControl w:val="0"/>
        <w:spacing w:before="0"/>
        <w:jc w:val="left"/>
        <w:rPr>
          <w:sz w:val="22"/>
          <w:szCs w:val="22"/>
          <w:lang w:val="hu-HU"/>
        </w:rPr>
      </w:pPr>
    </w:p>
    <w:p w14:paraId="2A010900" w14:textId="449AC374"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A kortikoszteroidok szisztémás hatásai</w:t>
      </w:r>
    </w:p>
    <w:p w14:paraId="04C304C5" w14:textId="77777777" w:rsidR="00B84FD6" w:rsidRPr="000668D8" w:rsidRDefault="00B84FD6" w:rsidP="003A2797">
      <w:pPr>
        <w:pStyle w:val="Text"/>
        <w:keepNext/>
        <w:widowControl w:val="0"/>
        <w:spacing w:before="0"/>
        <w:jc w:val="left"/>
        <w:rPr>
          <w:sz w:val="22"/>
          <w:szCs w:val="22"/>
          <w:lang w:val="hu"/>
        </w:rPr>
      </w:pPr>
    </w:p>
    <w:p w14:paraId="283A8FDC" w14:textId="743BC68F" w:rsidR="00B80F91" w:rsidRPr="000668D8" w:rsidRDefault="00914C40" w:rsidP="003A2797">
      <w:pPr>
        <w:pStyle w:val="Text"/>
        <w:widowControl w:val="0"/>
        <w:spacing w:before="0"/>
        <w:jc w:val="left"/>
        <w:rPr>
          <w:sz w:val="22"/>
          <w:szCs w:val="22"/>
          <w:lang w:val="hu"/>
        </w:rPr>
      </w:pPr>
      <w:r w:rsidRPr="000668D8">
        <w:rPr>
          <w:sz w:val="22"/>
          <w:szCs w:val="22"/>
          <w:lang w:val="hu"/>
        </w:rPr>
        <w:t xml:space="preserve">Az inhalációs kortikoszteroidok </w:t>
      </w:r>
      <w:r w:rsidR="00B80F91" w:rsidRPr="000668D8">
        <w:rPr>
          <w:sz w:val="22"/>
          <w:szCs w:val="22"/>
          <w:lang w:val="hu"/>
        </w:rPr>
        <w:t xml:space="preserve">alkalmazása </w:t>
      </w:r>
      <w:r w:rsidRPr="000668D8">
        <w:rPr>
          <w:sz w:val="22"/>
          <w:szCs w:val="22"/>
          <w:lang w:val="hu"/>
        </w:rPr>
        <w:t>szisztémás hatásokat idézhet elő, különösen nagy dózisban, hossz</w:t>
      </w:r>
      <w:r w:rsidR="00B80F91" w:rsidRPr="000668D8">
        <w:rPr>
          <w:sz w:val="22"/>
          <w:szCs w:val="22"/>
          <w:lang w:val="hu"/>
        </w:rPr>
        <w:t>abb</w:t>
      </w:r>
      <w:r w:rsidRPr="000668D8">
        <w:rPr>
          <w:sz w:val="22"/>
          <w:szCs w:val="22"/>
          <w:lang w:val="hu"/>
        </w:rPr>
        <w:t xml:space="preserve"> ideig </w:t>
      </w:r>
      <w:r w:rsidR="00B80F91" w:rsidRPr="000668D8">
        <w:rPr>
          <w:sz w:val="22"/>
          <w:szCs w:val="22"/>
          <w:lang w:val="hu"/>
        </w:rPr>
        <w:t>fel</w:t>
      </w:r>
      <w:r w:rsidRPr="000668D8">
        <w:rPr>
          <w:sz w:val="22"/>
          <w:szCs w:val="22"/>
          <w:lang w:val="hu"/>
        </w:rPr>
        <w:t>ír</w:t>
      </w:r>
      <w:r w:rsidR="00B80F91" w:rsidRPr="000668D8">
        <w:rPr>
          <w:sz w:val="22"/>
          <w:szCs w:val="22"/>
          <w:lang w:val="hu"/>
        </w:rPr>
        <w:t>va</w:t>
      </w:r>
      <w:r w:rsidRPr="000668D8">
        <w:rPr>
          <w:sz w:val="22"/>
          <w:szCs w:val="22"/>
          <w:lang w:val="hu"/>
        </w:rPr>
        <w:t>. Ezek a hatások sokkal kisebb valószínűséggel fordulnak elő</w:t>
      </w:r>
      <w:r w:rsidR="00826B98" w:rsidRPr="000668D8">
        <w:rPr>
          <w:sz w:val="22"/>
          <w:szCs w:val="22"/>
          <w:lang w:val="hu"/>
        </w:rPr>
        <w:t>,</w:t>
      </w:r>
      <w:r w:rsidR="007F6AB0" w:rsidRPr="000668D8">
        <w:rPr>
          <w:sz w:val="22"/>
          <w:szCs w:val="22"/>
          <w:lang w:val="hu"/>
        </w:rPr>
        <w:t xml:space="preserve"> mint</w:t>
      </w:r>
      <w:r w:rsidR="00B80F91" w:rsidRPr="000668D8">
        <w:rPr>
          <w:sz w:val="22"/>
          <w:szCs w:val="22"/>
          <w:lang w:val="hu"/>
        </w:rPr>
        <w:t xml:space="preserve"> </w:t>
      </w:r>
      <w:r w:rsidRPr="000668D8">
        <w:rPr>
          <w:i/>
          <w:sz w:val="22"/>
          <w:szCs w:val="22"/>
          <w:lang w:val="hu"/>
        </w:rPr>
        <w:t>per os</w:t>
      </w:r>
      <w:r w:rsidRPr="000668D8">
        <w:rPr>
          <w:sz w:val="22"/>
          <w:szCs w:val="22"/>
          <w:lang w:val="hu"/>
        </w:rPr>
        <w:t xml:space="preserve"> kortikoszteroidok </w:t>
      </w:r>
      <w:r w:rsidR="00B80F91" w:rsidRPr="000668D8">
        <w:rPr>
          <w:sz w:val="22"/>
          <w:szCs w:val="22"/>
          <w:lang w:val="hu"/>
        </w:rPr>
        <w:t xml:space="preserve">alkalmazása </w:t>
      </w:r>
      <w:r w:rsidRPr="000668D8">
        <w:rPr>
          <w:sz w:val="22"/>
          <w:szCs w:val="22"/>
          <w:lang w:val="hu"/>
        </w:rPr>
        <w:t>esetén,</w:t>
      </w:r>
      <w:r w:rsidR="00B80F91" w:rsidRPr="000668D8">
        <w:rPr>
          <w:sz w:val="22"/>
          <w:szCs w:val="22"/>
          <w:lang w:val="hu"/>
        </w:rPr>
        <w:t xml:space="preserve"> </w:t>
      </w:r>
      <w:r w:rsidR="007F6AB0" w:rsidRPr="000668D8">
        <w:rPr>
          <w:sz w:val="22"/>
          <w:szCs w:val="22"/>
          <w:lang w:val="hu"/>
        </w:rPr>
        <w:t>és</w:t>
      </w:r>
      <w:r w:rsidRPr="000668D8">
        <w:rPr>
          <w:sz w:val="22"/>
          <w:szCs w:val="22"/>
          <w:lang w:val="hu"/>
        </w:rPr>
        <w:t xml:space="preserve"> betegenként</w:t>
      </w:r>
      <w:r w:rsidR="00341ED8" w:rsidRPr="000668D8">
        <w:rPr>
          <w:sz w:val="22"/>
          <w:szCs w:val="22"/>
          <w:lang w:val="hu"/>
        </w:rPr>
        <w:t>,</w:t>
      </w:r>
      <w:r w:rsidRPr="000668D8">
        <w:rPr>
          <w:sz w:val="22"/>
          <w:szCs w:val="22"/>
          <w:lang w:val="hu"/>
        </w:rPr>
        <w:t xml:space="preserve"> illetve különböző kortikoszteroid-készítményenként </w:t>
      </w:r>
      <w:r w:rsidR="00B80F91" w:rsidRPr="000668D8">
        <w:rPr>
          <w:sz w:val="22"/>
          <w:szCs w:val="22"/>
          <w:lang w:val="hu"/>
        </w:rPr>
        <w:t xml:space="preserve">is </w:t>
      </w:r>
      <w:r w:rsidRPr="000668D8">
        <w:rPr>
          <w:sz w:val="22"/>
          <w:szCs w:val="22"/>
          <w:lang w:val="hu"/>
        </w:rPr>
        <w:t>változhatnak.</w:t>
      </w:r>
    </w:p>
    <w:p w14:paraId="6D02C511" w14:textId="77777777" w:rsidR="00B80F91" w:rsidRPr="000668D8" w:rsidRDefault="00B80F91" w:rsidP="003A2797">
      <w:pPr>
        <w:pStyle w:val="Text"/>
        <w:widowControl w:val="0"/>
        <w:spacing w:before="0"/>
        <w:jc w:val="left"/>
        <w:rPr>
          <w:sz w:val="22"/>
          <w:szCs w:val="22"/>
          <w:lang w:val="hu"/>
        </w:rPr>
      </w:pPr>
    </w:p>
    <w:p w14:paraId="0B1FCCA8" w14:textId="799DD886" w:rsidR="00A348B7" w:rsidRPr="000668D8" w:rsidRDefault="00A348B7" w:rsidP="003A2797">
      <w:pPr>
        <w:pStyle w:val="Text"/>
        <w:widowControl w:val="0"/>
        <w:spacing w:before="0"/>
        <w:jc w:val="left"/>
        <w:rPr>
          <w:szCs w:val="22"/>
          <w:lang w:val="hu-HU"/>
        </w:rPr>
      </w:pPr>
      <w:r w:rsidRPr="000668D8">
        <w:rPr>
          <w:sz w:val="22"/>
          <w:szCs w:val="22"/>
          <w:lang w:val="hu"/>
        </w:rPr>
        <w:t>A lehetséges szisztémás hatások a következők: Cushing</w:t>
      </w:r>
      <w:r w:rsidRPr="000668D8">
        <w:rPr>
          <w:sz w:val="22"/>
          <w:szCs w:val="22"/>
          <w:lang w:val="hu"/>
        </w:rPr>
        <w:noBreakHyphen/>
        <w:t>kór, cushingoid</w:t>
      </w:r>
      <w:r w:rsidR="00826B98" w:rsidRPr="000668D8">
        <w:rPr>
          <w:sz w:val="22"/>
          <w:szCs w:val="22"/>
          <w:lang w:val="hu"/>
        </w:rPr>
        <w:t xml:space="preserve"> </w:t>
      </w:r>
      <w:r w:rsidRPr="000668D8">
        <w:rPr>
          <w:sz w:val="22"/>
          <w:szCs w:val="22"/>
          <w:lang w:val="hu"/>
        </w:rPr>
        <w:t>jegyek, mellékvese-szuppresszió, a növekedés visszamaradása gyermekeknél és serdülőknél, a csont ásványianyag</w:t>
      </w:r>
      <w:r w:rsidRPr="000668D8">
        <w:rPr>
          <w:sz w:val="22"/>
          <w:szCs w:val="22"/>
          <w:lang w:val="hu"/>
        </w:rPr>
        <w:noBreakHyphen/>
        <w:t xml:space="preserve">sűrűségének csökkenése, cataracta, glaucoma, és – ritkábban – változatos pszichológiai vagy viselkedésbeli hatások, beleértve a pszichomotoros hiperaktivitást, az alvászavarokat, a szorongást, a depressziót vagy az agressziót (különösen gyermekeknél). Ezért fontos, hogy az inhalációs </w:t>
      </w:r>
      <w:r w:rsidRPr="003730DE">
        <w:rPr>
          <w:sz w:val="22"/>
          <w:szCs w:val="22"/>
          <w:lang w:val="hu"/>
        </w:rPr>
        <w:t>kortikoszteroid a leg</w:t>
      </w:r>
      <w:r w:rsidR="00C63801" w:rsidRPr="003730DE">
        <w:rPr>
          <w:sz w:val="22"/>
          <w:szCs w:val="22"/>
          <w:lang w:val="hu"/>
        </w:rPr>
        <w:t>kisebb</w:t>
      </w:r>
      <w:r w:rsidRPr="003730DE">
        <w:rPr>
          <w:sz w:val="22"/>
          <w:szCs w:val="22"/>
          <w:lang w:val="hu"/>
        </w:rPr>
        <w:t xml:space="preserve"> olyan</w:t>
      </w:r>
      <w:r w:rsidRPr="000668D8">
        <w:rPr>
          <w:sz w:val="22"/>
          <w:szCs w:val="22"/>
          <w:lang w:val="hu"/>
        </w:rPr>
        <w:t xml:space="preserve"> </w:t>
      </w:r>
      <w:r w:rsidR="009A596F" w:rsidRPr="000668D8">
        <w:rPr>
          <w:sz w:val="22"/>
          <w:szCs w:val="22"/>
          <w:lang w:val="hu"/>
        </w:rPr>
        <w:t>dózis</w:t>
      </w:r>
      <w:r w:rsidRPr="000668D8">
        <w:rPr>
          <w:sz w:val="22"/>
          <w:szCs w:val="22"/>
          <w:lang w:val="hu"/>
        </w:rPr>
        <w:t>ra legyen beállítva, amely mellett fennmarad a hatásos ast</w:t>
      </w:r>
      <w:r w:rsidR="00D313A4">
        <w:rPr>
          <w:sz w:val="22"/>
          <w:szCs w:val="22"/>
          <w:lang w:val="hu"/>
        </w:rPr>
        <w:t>h</w:t>
      </w:r>
      <w:r w:rsidRPr="000668D8">
        <w:rPr>
          <w:sz w:val="22"/>
          <w:szCs w:val="22"/>
          <w:lang w:val="hu"/>
        </w:rPr>
        <w:t>makontroll.</w:t>
      </w:r>
    </w:p>
    <w:p w14:paraId="5DFB0D37" w14:textId="77777777" w:rsidR="00A348B7" w:rsidRPr="000668D8" w:rsidRDefault="00A348B7" w:rsidP="003A2797">
      <w:pPr>
        <w:widowControl w:val="0"/>
        <w:tabs>
          <w:tab w:val="clear" w:pos="567"/>
        </w:tabs>
        <w:spacing w:line="240" w:lineRule="auto"/>
        <w:rPr>
          <w:rFonts w:eastAsia="MS Mincho"/>
          <w:szCs w:val="22"/>
          <w:lang w:val="hu-HU"/>
        </w:rPr>
      </w:pPr>
    </w:p>
    <w:p w14:paraId="0336DC10" w14:textId="67012877" w:rsidR="00A348B7" w:rsidRPr="000668D8" w:rsidRDefault="00A348B7" w:rsidP="003A2797">
      <w:pPr>
        <w:widowControl w:val="0"/>
        <w:tabs>
          <w:tab w:val="clear" w:pos="567"/>
        </w:tabs>
        <w:spacing w:line="240" w:lineRule="auto"/>
        <w:rPr>
          <w:rFonts w:eastAsia="MS Mincho"/>
          <w:szCs w:val="22"/>
          <w:lang w:val="hu-HU"/>
        </w:rPr>
      </w:pPr>
      <w:r w:rsidRPr="000668D8">
        <w:rPr>
          <w:rFonts w:eastAsia="MS Mincho"/>
          <w:szCs w:val="22"/>
          <w:lang w:val="hu"/>
        </w:rPr>
        <w:t xml:space="preserve">Előfordulhat, hogy látászavarról számolnak be szisztémás és bőrfelszínen alkalmazandó (ideértve az intranasalis, inhalációs és intraocularis) kortikoszteroidok alkalmazása </w:t>
      </w:r>
      <w:r w:rsidR="009A596F" w:rsidRPr="000668D8">
        <w:rPr>
          <w:rFonts w:eastAsia="MS Mincho"/>
          <w:szCs w:val="22"/>
          <w:lang w:val="hu"/>
        </w:rPr>
        <w:t>esetén</w:t>
      </w:r>
      <w:r w:rsidRPr="000668D8">
        <w:rPr>
          <w:rFonts w:eastAsia="MS Mincho"/>
          <w:szCs w:val="22"/>
          <w:lang w:val="hu"/>
        </w:rPr>
        <w:t xml:space="preserve">. </w:t>
      </w:r>
      <w:r w:rsidR="00A800CA" w:rsidRPr="000668D8">
        <w:rPr>
          <w:rFonts w:eastAsia="MS Mincho"/>
          <w:szCs w:val="22"/>
          <w:lang w:val="hu"/>
        </w:rPr>
        <w:t>M</w:t>
      </w:r>
      <w:r w:rsidR="009A596F" w:rsidRPr="000668D8">
        <w:rPr>
          <w:rFonts w:eastAsia="MS Mincho"/>
          <w:szCs w:val="22"/>
          <w:lang w:val="hu"/>
        </w:rPr>
        <w:t>egfontolandó</w:t>
      </w:r>
      <w:r w:rsidRPr="000668D8">
        <w:rPr>
          <w:rFonts w:eastAsia="MS Mincho"/>
          <w:szCs w:val="22"/>
          <w:lang w:val="hu"/>
        </w:rPr>
        <w:t xml:space="preserve"> a homályos látással, egyéb látászavarral vagy hasonló tünetekkel érintett betegek szemészeti </w:t>
      </w:r>
      <w:r w:rsidR="009A596F" w:rsidRPr="000668D8">
        <w:rPr>
          <w:rFonts w:eastAsia="MS Mincho"/>
          <w:szCs w:val="22"/>
          <w:lang w:val="hu"/>
        </w:rPr>
        <w:t xml:space="preserve">vizsgálatra történő </w:t>
      </w:r>
      <w:r w:rsidRPr="000668D8">
        <w:rPr>
          <w:rFonts w:eastAsia="MS Mincho"/>
          <w:szCs w:val="22"/>
          <w:lang w:val="hu"/>
        </w:rPr>
        <w:t>beutalás</w:t>
      </w:r>
      <w:r w:rsidR="009A596F" w:rsidRPr="000668D8">
        <w:rPr>
          <w:rFonts w:eastAsia="MS Mincho"/>
          <w:szCs w:val="22"/>
          <w:lang w:val="hu"/>
        </w:rPr>
        <w:t>a</w:t>
      </w:r>
      <w:r w:rsidRPr="000668D8">
        <w:rPr>
          <w:rFonts w:eastAsia="MS Mincho"/>
          <w:szCs w:val="22"/>
          <w:lang w:val="hu"/>
        </w:rPr>
        <w:t xml:space="preserve"> a látászavarok lehetséges okainak kivizsgálása céljából; ilyen ok lehet a szürkehályog, a glaucoma vagy ritka betegségek, például chorioretinopathia centralis serosa (CSCR)</w:t>
      </w:r>
      <w:r w:rsidR="009A596F" w:rsidRPr="000668D8">
        <w:rPr>
          <w:rFonts w:eastAsia="MS Mincho"/>
          <w:szCs w:val="22"/>
          <w:lang w:val="hu"/>
        </w:rPr>
        <w:t>, amelyekről a</w:t>
      </w:r>
      <w:r w:rsidRPr="000668D8">
        <w:rPr>
          <w:rFonts w:eastAsia="MS Mincho"/>
          <w:szCs w:val="22"/>
          <w:lang w:val="hu"/>
        </w:rPr>
        <w:t xml:space="preserve"> szisztémás és bőrfelszínen alkalmazandó kortikoszteroidok használatát követően számoltak be.</w:t>
      </w:r>
    </w:p>
    <w:p w14:paraId="619D9DEB" w14:textId="77777777" w:rsidR="007A2BEE" w:rsidRPr="000668D8" w:rsidRDefault="007A2BEE" w:rsidP="003A2797">
      <w:pPr>
        <w:pStyle w:val="Text"/>
        <w:widowControl w:val="0"/>
        <w:spacing w:before="0"/>
        <w:jc w:val="left"/>
        <w:rPr>
          <w:sz w:val="22"/>
          <w:szCs w:val="22"/>
          <w:lang w:val="hu"/>
        </w:rPr>
      </w:pPr>
    </w:p>
    <w:p w14:paraId="2127F0E6" w14:textId="327A5DA9" w:rsidR="000D41F7" w:rsidRPr="000668D8" w:rsidRDefault="00A800CA" w:rsidP="003A2797">
      <w:pPr>
        <w:widowControl w:val="0"/>
        <w:tabs>
          <w:tab w:val="clear" w:pos="567"/>
        </w:tabs>
        <w:spacing w:line="240" w:lineRule="auto"/>
        <w:rPr>
          <w:szCs w:val="22"/>
          <w:lang w:val="hu"/>
        </w:rPr>
      </w:pPr>
      <w:r w:rsidRPr="000668D8">
        <w:rPr>
          <w:szCs w:val="22"/>
          <w:lang w:val="hu"/>
        </w:rPr>
        <w:t>Ezt a gyógyszer</w:t>
      </w:r>
      <w:r w:rsidR="000D41F7" w:rsidRPr="000668D8">
        <w:rPr>
          <w:szCs w:val="22"/>
          <w:lang w:val="hu"/>
        </w:rPr>
        <w:t>t elővigyázatossággal kell alkalmazni a tüdőtuberkulózis</w:t>
      </w:r>
      <w:r w:rsidR="009A596F" w:rsidRPr="000668D8">
        <w:rPr>
          <w:szCs w:val="22"/>
          <w:lang w:val="hu"/>
        </w:rPr>
        <w:t>ban</w:t>
      </w:r>
      <w:r w:rsidR="000D41F7" w:rsidRPr="000668D8">
        <w:rPr>
          <w:szCs w:val="22"/>
          <w:lang w:val="hu"/>
        </w:rPr>
        <w:t>, illetve krónikus vagy nem kezelt fertőzésekben szenvedő betegeknél.</w:t>
      </w:r>
    </w:p>
    <w:p w14:paraId="6E7D8CBB" w14:textId="77777777" w:rsidR="00B84FD6" w:rsidRPr="000668D8" w:rsidRDefault="00B84FD6" w:rsidP="003A2797">
      <w:pPr>
        <w:pStyle w:val="Text"/>
        <w:widowControl w:val="0"/>
        <w:spacing w:before="0"/>
        <w:jc w:val="left"/>
        <w:rPr>
          <w:rFonts w:eastAsia="SimSun"/>
          <w:sz w:val="22"/>
          <w:szCs w:val="22"/>
          <w:lang w:val="hu"/>
        </w:rPr>
      </w:pPr>
    </w:p>
    <w:p w14:paraId="618CC73C" w14:textId="77777777" w:rsidR="00B84FD6" w:rsidRPr="000668D8" w:rsidRDefault="00914C40" w:rsidP="003A2797">
      <w:pPr>
        <w:pStyle w:val="Text"/>
        <w:keepNext/>
        <w:widowControl w:val="0"/>
        <w:spacing w:before="0"/>
        <w:jc w:val="left"/>
        <w:rPr>
          <w:rFonts w:eastAsia="SimSun"/>
          <w:sz w:val="22"/>
          <w:szCs w:val="22"/>
          <w:u w:val="single"/>
          <w:lang w:val="hu"/>
        </w:rPr>
      </w:pPr>
      <w:r w:rsidRPr="000668D8">
        <w:rPr>
          <w:rFonts w:eastAsia="SimSun"/>
          <w:sz w:val="22"/>
          <w:szCs w:val="22"/>
          <w:u w:val="single"/>
          <w:lang w:val="hu"/>
        </w:rPr>
        <w:t>Segédanyagok</w:t>
      </w:r>
    </w:p>
    <w:p w14:paraId="70C438D0" w14:textId="77777777" w:rsidR="00B84FD6" w:rsidRPr="000668D8" w:rsidRDefault="00B84FD6" w:rsidP="003A2797">
      <w:pPr>
        <w:keepNext/>
        <w:widowControl w:val="0"/>
        <w:tabs>
          <w:tab w:val="clear" w:pos="567"/>
        </w:tabs>
        <w:autoSpaceDE w:val="0"/>
        <w:autoSpaceDN w:val="0"/>
        <w:adjustRightInd w:val="0"/>
        <w:spacing w:line="240" w:lineRule="auto"/>
        <w:rPr>
          <w:rFonts w:eastAsia="SimSun"/>
          <w:szCs w:val="22"/>
          <w:u w:val="single"/>
          <w:lang w:val="hu"/>
        </w:rPr>
      </w:pPr>
    </w:p>
    <w:p w14:paraId="32C4729B" w14:textId="7A8719B2" w:rsidR="00B84FD6" w:rsidRPr="000668D8" w:rsidRDefault="00914C40" w:rsidP="003A2797">
      <w:pPr>
        <w:widowControl w:val="0"/>
        <w:tabs>
          <w:tab w:val="clear" w:pos="567"/>
        </w:tabs>
        <w:autoSpaceDE w:val="0"/>
        <w:autoSpaceDN w:val="0"/>
        <w:adjustRightInd w:val="0"/>
        <w:spacing w:line="240" w:lineRule="auto"/>
        <w:rPr>
          <w:szCs w:val="22"/>
          <w:lang w:val="hu"/>
        </w:rPr>
      </w:pPr>
      <w:r w:rsidRPr="000668D8">
        <w:rPr>
          <w:lang w:val="hu"/>
        </w:rPr>
        <w:t>Ez a gyógyszer laktózt tartalmaz. Ritkán előforduló, örökletes galaktózintoleranciában, teljes laktáz</w:t>
      </w:r>
      <w:r w:rsidR="00844FF2" w:rsidRPr="000668D8">
        <w:rPr>
          <w:lang w:val="hu"/>
        </w:rPr>
        <w:noBreakHyphen/>
      </w:r>
      <w:r w:rsidRPr="000668D8">
        <w:rPr>
          <w:lang w:val="hu"/>
        </w:rPr>
        <w:t>hiányban vagy glükóz</w:t>
      </w:r>
      <w:r w:rsidR="00EB542D" w:rsidRPr="000668D8">
        <w:rPr>
          <w:lang w:val="hu"/>
        </w:rPr>
        <w:t>-</w:t>
      </w:r>
      <w:r w:rsidRPr="000668D8">
        <w:rPr>
          <w:lang w:val="hu"/>
        </w:rPr>
        <w:t>galaktóz</w:t>
      </w:r>
      <w:r w:rsidR="00AF7C70" w:rsidRPr="000668D8">
        <w:rPr>
          <w:lang w:val="hu"/>
        </w:rPr>
        <w:t xml:space="preserve"> </w:t>
      </w:r>
      <w:r w:rsidRPr="000668D8">
        <w:rPr>
          <w:lang w:val="hu"/>
        </w:rPr>
        <w:t>malabszorpcióban a készítmény nem szedhető.</w:t>
      </w:r>
    </w:p>
    <w:p w14:paraId="356D85A4" w14:textId="77777777" w:rsidR="00B84FD6" w:rsidRPr="000668D8" w:rsidRDefault="00B84FD6" w:rsidP="003A2797">
      <w:pPr>
        <w:pStyle w:val="Text"/>
        <w:widowControl w:val="0"/>
        <w:spacing w:before="0"/>
        <w:jc w:val="left"/>
        <w:rPr>
          <w:sz w:val="22"/>
          <w:szCs w:val="22"/>
          <w:lang w:val="hu"/>
        </w:rPr>
      </w:pPr>
    </w:p>
    <w:p w14:paraId="45ACBC8B" w14:textId="77777777" w:rsidR="00B84FD6" w:rsidRPr="000668D8" w:rsidRDefault="00914C40" w:rsidP="003A2797">
      <w:pPr>
        <w:keepNext/>
        <w:widowControl w:val="0"/>
        <w:tabs>
          <w:tab w:val="clear" w:pos="567"/>
        </w:tabs>
        <w:spacing w:line="240" w:lineRule="auto"/>
        <w:ind w:left="567" w:hanging="567"/>
        <w:rPr>
          <w:szCs w:val="22"/>
          <w:lang w:val="hu"/>
        </w:rPr>
      </w:pPr>
      <w:bookmarkStart w:id="5" w:name="_Toc260903771"/>
      <w:bookmarkEnd w:id="5"/>
      <w:r w:rsidRPr="000668D8">
        <w:rPr>
          <w:b/>
          <w:bCs/>
          <w:szCs w:val="22"/>
          <w:lang w:val="hu"/>
        </w:rPr>
        <w:lastRenderedPageBreak/>
        <w:t>4.5</w:t>
      </w:r>
      <w:r w:rsidRPr="000668D8">
        <w:rPr>
          <w:b/>
          <w:bCs/>
          <w:szCs w:val="22"/>
          <w:lang w:val="hu"/>
        </w:rPr>
        <w:tab/>
        <w:t>Gyógyszerkölcsönhatások és egyéb interakciók</w:t>
      </w:r>
    </w:p>
    <w:p w14:paraId="0ECA03C8" w14:textId="77777777" w:rsidR="00B84FD6" w:rsidRPr="000668D8" w:rsidRDefault="00B84FD6" w:rsidP="003A2797">
      <w:pPr>
        <w:pStyle w:val="Text"/>
        <w:keepNext/>
        <w:widowControl w:val="0"/>
        <w:spacing w:before="0"/>
        <w:jc w:val="left"/>
        <w:rPr>
          <w:sz w:val="22"/>
          <w:szCs w:val="22"/>
          <w:lang w:val="hu"/>
        </w:rPr>
      </w:pPr>
    </w:p>
    <w:p w14:paraId="4E1A3424" w14:textId="52AE0CF5"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Az </w:t>
      </w:r>
      <w:r w:rsidR="00620F8B" w:rsidRPr="000668D8">
        <w:rPr>
          <w:sz w:val="22"/>
          <w:szCs w:val="22"/>
          <w:lang w:val="hu"/>
        </w:rPr>
        <w:t>indakaterol/glikopirrónium/mometazon</w:t>
      </w:r>
      <w:r w:rsidR="00620F8B" w:rsidRPr="000668D8">
        <w:rPr>
          <w:sz w:val="22"/>
          <w:szCs w:val="22"/>
          <w:lang w:val="hu"/>
        </w:rPr>
        <w:noBreakHyphen/>
        <w:t>furoáttal</w:t>
      </w:r>
      <w:r w:rsidRPr="000668D8">
        <w:rPr>
          <w:sz w:val="22"/>
          <w:szCs w:val="22"/>
          <w:lang w:val="hu"/>
        </w:rPr>
        <w:t xml:space="preserve"> specifikus interakciós vizsgálatokat nem végeztek. Az interakciók lehetőségére vonatkozó információk az összetevők monoterápiás alkalmazásakor </w:t>
      </w:r>
      <w:r w:rsidR="009A596F" w:rsidRPr="000668D8">
        <w:rPr>
          <w:sz w:val="22"/>
          <w:szCs w:val="22"/>
          <w:lang w:val="hu"/>
        </w:rPr>
        <w:t xml:space="preserve">jelentkező </w:t>
      </w:r>
      <w:r w:rsidRPr="000668D8">
        <w:rPr>
          <w:sz w:val="22"/>
          <w:szCs w:val="22"/>
          <w:lang w:val="hu"/>
        </w:rPr>
        <w:t>lehetséges kölcsönhatásokon alapulnak.</w:t>
      </w:r>
    </w:p>
    <w:p w14:paraId="5E4F21F1" w14:textId="77777777" w:rsidR="00B84FD6" w:rsidRPr="000668D8" w:rsidRDefault="00B84FD6" w:rsidP="003A2797">
      <w:pPr>
        <w:pStyle w:val="Text"/>
        <w:widowControl w:val="0"/>
        <w:spacing w:before="0"/>
        <w:jc w:val="left"/>
        <w:rPr>
          <w:sz w:val="22"/>
          <w:szCs w:val="22"/>
          <w:lang w:val="hu"/>
        </w:rPr>
      </w:pPr>
    </w:p>
    <w:p w14:paraId="1CD604BA" w14:textId="2BF1B761" w:rsidR="00B84FD6" w:rsidRPr="000668D8" w:rsidRDefault="00914C40" w:rsidP="003A2797">
      <w:pPr>
        <w:pStyle w:val="Text"/>
        <w:keepNext/>
        <w:widowControl w:val="0"/>
        <w:spacing w:before="0"/>
        <w:jc w:val="left"/>
        <w:rPr>
          <w:sz w:val="22"/>
          <w:szCs w:val="22"/>
          <w:lang w:val="hu"/>
        </w:rPr>
      </w:pPr>
      <w:bookmarkStart w:id="6" w:name="_nth_Interactions_linked_to22483"/>
      <w:bookmarkEnd w:id="6"/>
      <w:r w:rsidRPr="000668D8">
        <w:rPr>
          <w:sz w:val="22"/>
          <w:szCs w:val="22"/>
          <w:u w:val="single"/>
          <w:lang w:val="hu"/>
        </w:rPr>
        <w:t>A QTc-távolságot megnyújtó gyógyszerek</w:t>
      </w:r>
    </w:p>
    <w:p w14:paraId="598015CE" w14:textId="77777777" w:rsidR="00B84FD6" w:rsidRPr="000668D8" w:rsidRDefault="00B84FD6" w:rsidP="003A2797">
      <w:pPr>
        <w:pStyle w:val="Text"/>
        <w:keepNext/>
        <w:widowControl w:val="0"/>
        <w:spacing w:before="0"/>
        <w:jc w:val="left"/>
        <w:rPr>
          <w:sz w:val="22"/>
          <w:szCs w:val="22"/>
          <w:lang w:val="hu"/>
        </w:rPr>
      </w:pPr>
    </w:p>
    <w:p w14:paraId="21D16F8E" w14:textId="63E00296" w:rsidR="00B84FD6" w:rsidRPr="000668D8" w:rsidRDefault="00914C40" w:rsidP="003A2797">
      <w:pPr>
        <w:pStyle w:val="Text"/>
        <w:widowControl w:val="0"/>
        <w:spacing w:before="0"/>
        <w:jc w:val="left"/>
        <w:rPr>
          <w:sz w:val="22"/>
          <w:szCs w:val="22"/>
          <w:lang w:val="hu"/>
        </w:rPr>
      </w:pPr>
      <w:r w:rsidRPr="000668D8">
        <w:rPr>
          <w:sz w:val="22"/>
          <w:szCs w:val="22"/>
          <w:lang w:val="hu"/>
        </w:rPr>
        <w:t>Más béta</w:t>
      </w:r>
      <w:r w:rsidRPr="000668D8">
        <w:rPr>
          <w:sz w:val="22"/>
          <w:szCs w:val="22"/>
          <w:lang w:val="hu"/>
        </w:rPr>
        <w:noBreakHyphen/>
        <w:t>2</w:t>
      </w:r>
      <w:r w:rsidRPr="000668D8">
        <w:rPr>
          <w:sz w:val="22"/>
          <w:szCs w:val="22"/>
          <w:lang w:val="hu"/>
        </w:rPr>
        <w:noBreakHyphen/>
        <w:t>adrenerg agonistát</w:t>
      </w:r>
      <w:r w:rsidR="003C0214" w:rsidRPr="000668D8">
        <w:rPr>
          <w:sz w:val="22"/>
          <w:szCs w:val="22"/>
          <w:lang w:val="hu"/>
        </w:rPr>
        <w:t xml:space="preserve"> </w:t>
      </w:r>
      <w:r w:rsidRPr="000668D8">
        <w:rPr>
          <w:sz w:val="22"/>
          <w:szCs w:val="22"/>
          <w:lang w:val="hu"/>
        </w:rPr>
        <w:t xml:space="preserve">tartalmazó gyógyszerekhez hasonlóan </w:t>
      </w:r>
      <w:r w:rsidR="00A800CA" w:rsidRPr="000668D8">
        <w:rPr>
          <w:sz w:val="22"/>
          <w:szCs w:val="22"/>
          <w:lang w:val="hu"/>
        </w:rPr>
        <w:t>ezt a gyógyszert</w:t>
      </w:r>
      <w:r w:rsidRPr="000668D8">
        <w:rPr>
          <w:sz w:val="22"/>
          <w:szCs w:val="22"/>
          <w:lang w:val="hu"/>
        </w:rPr>
        <w:t xml:space="preserve"> is elővigyázatossággal kell alkalmazni monoamin-oxidáz-gátlókkal, triciklusos antidepresszánsokkal vagy a QT</w:t>
      </w:r>
      <w:r w:rsidRPr="000668D8">
        <w:rPr>
          <w:sz w:val="22"/>
          <w:szCs w:val="22"/>
          <w:lang w:val="hu"/>
        </w:rPr>
        <w:noBreakHyphen/>
        <w:t>távolságot megnyújtó gyógyszerekkel, ugyanis felerősödhet ezeknek a QT</w:t>
      </w:r>
      <w:r w:rsidRPr="000668D8">
        <w:rPr>
          <w:sz w:val="22"/>
          <w:szCs w:val="22"/>
          <w:lang w:val="hu"/>
        </w:rPr>
        <w:noBreakHyphen/>
        <w:t>intervallumra kifejtett bármilyen hatása. A QT</w:t>
      </w:r>
      <w:r w:rsidRPr="000668D8">
        <w:rPr>
          <w:sz w:val="22"/>
          <w:szCs w:val="22"/>
          <w:lang w:val="hu"/>
        </w:rPr>
        <w:noBreakHyphen/>
        <w:t>intervallumot megnyújtó gyógyszerek növelhetik a kamrai arrhythmia kockázatát (lásd 4.4 és 5.1 pont).</w:t>
      </w:r>
    </w:p>
    <w:p w14:paraId="7AB16DC1" w14:textId="77777777" w:rsidR="00B84FD6" w:rsidRPr="000668D8" w:rsidRDefault="00B84FD6" w:rsidP="003A2797">
      <w:pPr>
        <w:pStyle w:val="Text"/>
        <w:widowControl w:val="0"/>
        <w:spacing w:before="0"/>
        <w:jc w:val="left"/>
        <w:rPr>
          <w:sz w:val="22"/>
          <w:szCs w:val="22"/>
          <w:lang w:val="hu"/>
        </w:rPr>
      </w:pPr>
    </w:p>
    <w:p w14:paraId="03CC76C9" w14:textId="77777777" w:rsidR="00B84FD6" w:rsidRPr="000668D8" w:rsidRDefault="00914C40" w:rsidP="003A2797">
      <w:pPr>
        <w:pStyle w:val="Text"/>
        <w:keepNext/>
        <w:widowControl w:val="0"/>
        <w:spacing w:before="0"/>
        <w:jc w:val="left"/>
        <w:rPr>
          <w:bCs/>
          <w:sz w:val="22"/>
          <w:szCs w:val="22"/>
          <w:lang w:val="hu"/>
        </w:rPr>
      </w:pPr>
      <w:r w:rsidRPr="000668D8">
        <w:rPr>
          <w:sz w:val="22"/>
          <w:szCs w:val="22"/>
          <w:u w:val="single"/>
          <w:lang w:val="hu"/>
        </w:rPr>
        <w:t>Hypokalaemiát okozó kezelés</w:t>
      </w:r>
    </w:p>
    <w:p w14:paraId="55F59F43" w14:textId="77777777" w:rsidR="00B84FD6" w:rsidRPr="000668D8" w:rsidRDefault="00B84FD6" w:rsidP="003A2797">
      <w:pPr>
        <w:pStyle w:val="Text"/>
        <w:keepNext/>
        <w:widowControl w:val="0"/>
        <w:spacing w:before="0"/>
        <w:jc w:val="left"/>
        <w:rPr>
          <w:sz w:val="22"/>
          <w:szCs w:val="22"/>
          <w:lang w:val="hu"/>
        </w:rPr>
      </w:pPr>
    </w:p>
    <w:p w14:paraId="4AEBA78E" w14:textId="23D02F4D" w:rsidR="00B84FD6" w:rsidRPr="000668D8" w:rsidRDefault="00914C40" w:rsidP="003A2797">
      <w:pPr>
        <w:pStyle w:val="Text"/>
        <w:widowControl w:val="0"/>
        <w:spacing w:before="0"/>
        <w:jc w:val="left"/>
        <w:rPr>
          <w:sz w:val="22"/>
          <w:szCs w:val="22"/>
          <w:lang w:val="hu"/>
        </w:rPr>
      </w:pPr>
      <w:r w:rsidRPr="000668D8">
        <w:rPr>
          <w:sz w:val="22"/>
          <w:szCs w:val="22"/>
          <w:lang w:val="hu"/>
        </w:rPr>
        <w:t>Egyidejű hypokalaemiát okozó kezelés metilxantin</w:t>
      </w:r>
      <w:r w:rsidRPr="000668D8">
        <w:rPr>
          <w:sz w:val="22"/>
          <w:szCs w:val="22"/>
          <w:lang w:val="hu"/>
        </w:rPr>
        <w:noBreakHyphen/>
        <w:t>származékokkal, szteroidokkal vagy káliumot nem megtakarító diuretikumokkal potencírozhatja a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agonisták hypokalaemiát kiváltó esetleges hatását (lásd 4.4 pont).</w:t>
      </w:r>
    </w:p>
    <w:p w14:paraId="4D87C0BC" w14:textId="77777777" w:rsidR="00B84FD6" w:rsidRPr="000668D8" w:rsidRDefault="00B84FD6" w:rsidP="003A2797">
      <w:pPr>
        <w:pStyle w:val="Text"/>
        <w:widowControl w:val="0"/>
        <w:spacing w:before="0"/>
        <w:jc w:val="left"/>
        <w:rPr>
          <w:sz w:val="22"/>
          <w:szCs w:val="22"/>
          <w:lang w:val="hu"/>
        </w:rPr>
      </w:pPr>
    </w:p>
    <w:p w14:paraId="6BF9D771" w14:textId="04B36BA7" w:rsidR="00B84FD6" w:rsidRPr="000668D8" w:rsidRDefault="00914C40" w:rsidP="003A2797">
      <w:pPr>
        <w:pStyle w:val="Text"/>
        <w:keepNext/>
        <w:widowControl w:val="0"/>
        <w:spacing w:before="0"/>
        <w:jc w:val="left"/>
        <w:rPr>
          <w:bCs/>
          <w:sz w:val="22"/>
          <w:szCs w:val="22"/>
          <w:lang w:val="hu"/>
        </w:rPr>
      </w:pPr>
      <w:r w:rsidRPr="000668D8">
        <w:rPr>
          <w:sz w:val="22"/>
          <w:szCs w:val="22"/>
          <w:u w:val="single"/>
          <w:lang w:val="hu"/>
        </w:rPr>
        <w:t>Béta</w:t>
      </w:r>
      <w:r w:rsidRPr="000668D8">
        <w:rPr>
          <w:sz w:val="22"/>
          <w:szCs w:val="22"/>
          <w:u w:val="single"/>
          <w:lang w:val="hu"/>
        </w:rPr>
        <w:noBreakHyphen/>
        <w:t>adrenerg</w:t>
      </w:r>
      <w:r w:rsidR="0062649C" w:rsidRPr="000668D8">
        <w:rPr>
          <w:sz w:val="22"/>
          <w:szCs w:val="22"/>
          <w:u w:val="single"/>
          <w:lang w:val="hu"/>
        </w:rPr>
        <w:t>-</w:t>
      </w:r>
      <w:r w:rsidRPr="000668D8">
        <w:rPr>
          <w:sz w:val="22"/>
          <w:szCs w:val="22"/>
          <w:u w:val="single"/>
          <w:lang w:val="hu"/>
        </w:rPr>
        <w:t>blokkolók</w:t>
      </w:r>
    </w:p>
    <w:p w14:paraId="6ACB0083" w14:textId="77777777" w:rsidR="00B84FD6" w:rsidRPr="000668D8" w:rsidRDefault="00B84FD6" w:rsidP="003A2797">
      <w:pPr>
        <w:pStyle w:val="Text"/>
        <w:keepNext/>
        <w:widowControl w:val="0"/>
        <w:spacing w:before="0"/>
        <w:jc w:val="left"/>
        <w:rPr>
          <w:sz w:val="22"/>
          <w:szCs w:val="22"/>
          <w:lang w:val="hu"/>
        </w:rPr>
      </w:pPr>
    </w:p>
    <w:p w14:paraId="08DF822D" w14:textId="709CC281" w:rsidR="00B84FD6" w:rsidRPr="000668D8" w:rsidRDefault="00914C40" w:rsidP="003A2797">
      <w:pPr>
        <w:pStyle w:val="Text"/>
        <w:widowControl w:val="0"/>
        <w:tabs>
          <w:tab w:val="left" w:pos="5670"/>
        </w:tabs>
        <w:spacing w:before="0"/>
        <w:jc w:val="left"/>
        <w:rPr>
          <w:sz w:val="22"/>
          <w:szCs w:val="22"/>
          <w:lang w:val="hu"/>
        </w:rPr>
      </w:pPr>
      <w:r w:rsidRPr="000668D8">
        <w:rPr>
          <w:sz w:val="22"/>
          <w:szCs w:val="22"/>
          <w:lang w:val="hu"/>
        </w:rPr>
        <w:t>A béta</w:t>
      </w:r>
      <w:r w:rsidRPr="000668D8">
        <w:rPr>
          <w:sz w:val="22"/>
          <w:szCs w:val="22"/>
          <w:lang w:val="hu"/>
        </w:rPr>
        <w:noBreakHyphen/>
        <w:t>adrenerg</w:t>
      </w:r>
      <w:r w:rsidR="0062649C" w:rsidRPr="000668D8">
        <w:rPr>
          <w:sz w:val="22"/>
          <w:szCs w:val="22"/>
          <w:lang w:val="hu"/>
        </w:rPr>
        <w:t>-</w:t>
      </w:r>
      <w:r w:rsidRPr="000668D8">
        <w:rPr>
          <w:sz w:val="22"/>
          <w:szCs w:val="22"/>
          <w:lang w:val="hu"/>
        </w:rPr>
        <w:t>blokkolók gyengíthetik vagy antagonizálhatják a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 xml:space="preserve">agonisták hatását. Ezért </w:t>
      </w:r>
      <w:r w:rsidR="00A800CA" w:rsidRPr="000668D8">
        <w:rPr>
          <w:sz w:val="22"/>
          <w:szCs w:val="22"/>
          <w:lang w:val="hu"/>
        </w:rPr>
        <w:t>ezt a gyógyszer</w:t>
      </w:r>
      <w:r w:rsidRPr="000668D8">
        <w:rPr>
          <w:sz w:val="22"/>
          <w:szCs w:val="22"/>
          <w:lang w:val="hu"/>
        </w:rPr>
        <w:t>t nem szabad béta</w:t>
      </w:r>
      <w:r w:rsidRPr="000668D8">
        <w:rPr>
          <w:sz w:val="22"/>
          <w:szCs w:val="22"/>
          <w:lang w:val="hu"/>
        </w:rPr>
        <w:noBreakHyphen/>
        <w:t>adrenerg</w:t>
      </w:r>
      <w:r w:rsidR="0062649C" w:rsidRPr="000668D8">
        <w:rPr>
          <w:sz w:val="22"/>
          <w:szCs w:val="22"/>
          <w:lang w:val="hu"/>
        </w:rPr>
        <w:t>-</w:t>
      </w:r>
      <w:r w:rsidRPr="000668D8">
        <w:rPr>
          <w:sz w:val="22"/>
          <w:szCs w:val="22"/>
          <w:lang w:val="hu"/>
        </w:rPr>
        <w:t xml:space="preserve">blokkolókkal együtt adni, hacsak nincs kényszerítő körülmény azok alkalmazására. Szükség esetén </w:t>
      </w:r>
      <w:r w:rsidR="00BB7A3A" w:rsidRPr="000668D8">
        <w:rPr>
          <w:sz w:val="22"/>
          <w:szCs w:val="22"/>
          <w:lang w:val="hu"/>
        </w:rPr>
        <w:t>kardioszelektív</w:t>
      </w:r>
      <w:r w:rsidRPr="000668D8">
        <w:rPr>
          <w:sz w:val="22"/>
          <w:szCs w:val="22"/>
          <w:lang w:val="hu"/>
        </w:rPr>
        <w:t xml:space="preserve"> béta</w:t>
      </w:r>
      <w:r w:rsidRPr="000668D8">
        <w:rPr>
          <w:sz w:val="22"/>
          <w:szCs w:val="22"/>
          <w:lang w:val="hu"/>
        </w:rPr>
        <w:noBreakHyphen/>
        <w:t>adrenerg</w:t>
      </w:r>
      <w:r w:rsidR="0062649C" w:rsidRPr="000668D8">
        <w:rPr>
          <w:sz w:val="22"/>
          <w:szCs w:val="22"/>
          <w:lang w:val="hu"/>
        </w:rPr>
        <w:t>-</w:t>
      </w:r>
      <w:r w:rsidRPr="000668D8">
        <w:rPr>
          <w:sz w:val="22"/>
          <w:szCs w:val="22"/>
          <w:lang w:val="hu"/>
        </w:rPr>
        <w:t xml:space="preserve">blokkolókat kell </w:t>
      </w:r>
      <w:r w:rsidR="009A596F" w:rsidRPr="000668D8">
        <w:rPr>
          <w:sz w:val="22"/>
          <w:szCs w:val="22"/>
          <w:lang w:val="hu"/>
        </w:rPr>
        <w:t>választani</w:t>
      </w:r>
      <w:r w:rsidRPr="000668D8">
        <w:rPr>
          <w:sz w:val="22"/>
          <w:szCs w:val="22"/>
          <w:lang w:val="hu"/>
        </w:rPr>
        <w:t>, bár azokat is óvatosan kell alkalmazni.</w:t>
      </w:r>
    </w:p>
    <w:p w14:paraId="0191B113" w14:textId="77777777" w:rsidR="00B84FD6" w:rsidRPr="000668D8" w:rsidRDefault="00B84FD6" w:rsidP="003A2797">
      <w:pPr>
        <w:pStyle w:val="Text"/>
        <w:widowControl w:val="0"/>
        <w:spacing w:before="0"/>
        <w:jc w:val="left"/>
        <w:rPr>
          <w:sz w:val="22"/>
          <w:szCs w:val="22"/>
          <w:lang w:val="hu"/>
        </w:rPr>
      </w:pPr>
    </w:p>
    <w:p w14:paraId="4D42C645" w14:textId="77777777" w:rsidR="00B84FD6" w:rsidRPr="000668D8" w:rsidRDefault="00914C40" w:rsidP="003A2797">
      <w:pPr>
        <w:pStyle w:val="Text"/>
        <w:keepNext/>
        <w:widowControl w:val="0"/>
        <w:spacing w:before="0"/>
        <w:jc w:val="left"/>
        <w:rPr>
          <w:bCs/>
          <w:sz w:val="22"/>
          <w:szCs w:val="22"/>
          <w:lang w:val="hu"/>
        </w:rPr>
      </w:pPr>
      <w:r w:rsidRPr="000668D8">
        <w:rPr>
          <w:sz w:val="22"/>
          <w:szCs w:val="22"/>
          <w:u w:val="single"/>
          <w:lang w:val="hu"/>
        </w:rPr>
        <w:t>Interakció CYP3A4- és P</w:t>
      </w:r>
      <w:r w:rsidRPr="000668D8">
        <w:rPr>
          <w:sz w:val="22"/>
          <w:szCs w:val="22"/>
          <w:u w:val="single"/>
          <w:lang w:val="hu"/>
        </w:rPr>
        <w:noBreakHyphen/>
        <w:t>glikoprotein</w:t>
      </w:r>
      <w:r w:rsidRPr="000668D8">
        <w:rPr>
          <w:sz w:val="22"/>
          <w:szCs w:val="22"/>
          <w:u w:val="single"/>
          <w:lang w:val="hu"/>
        </w:rPr>
        <w:noBreakHyphen/>
        <w:t>gátlókkal</w:t>
      </w:r>
    </w:p>
    <w:p w14:paraId="15BD30E4" w14:textId="77777777" w:rsidR="00B84FD6" w:rsidRPr="000668D8" w:rsidRDefault="00B84FD6" w:rsidP="003A2797">
      <w:pPr>
        <w:pStyle w:val="Text"/>
        <w:keepNext/>
        <w:widowControl w:val="0"/>
        <w:spacing w:before="0"/>
        <w:jc w:val="left"/>
        <w:rPr>
          <w:sz w:val="22"/>
          <w:szCs w:val="22"/>
          <w:lang w:val="hu"/>
        </w:rPr>
      </w:pPr>
    </w:p>
    <w:p w14:paraId="16096862" w14:textId="74A0BCF3" w:rsidR="00B84FD6" w:rsidRPr="000668D8" w:rsidDel="00CC799E" w:rsidRDefault="00914C40" w:rsidP="003A2797">
      <w:pPr>
        <w:pStyle w:val="Text"/>
        <w:widowControl w:val="0"/>
        <w:spacing w:before="0"/>
        <w:jc w:val="left"/>
        <w:rPr>
          <w:sz w:val="22"/>
          <w:szCs w:val="22"/>
          <w:lang w:val="hu"/>
        </w:rPr>
      </w:pPr>
      <w:r w:rsidRPr="000668D8">
        <w:rPr>
          <w:sz w:val="22"/>
          <w:szCs w:val="22"/>
          <w:lang w:val="hu"/>
        </w:rPr>
        <w:t>A CYP3A4 és a P</w:t>
      </w:r>
      <w:r w:rsidRPr="000668D8">
        <w:rPr>
          <w:sz w:val="22"/>
          <w:szCs w:val="22"/>
          <w:lang w:val="hu"/>
        </w:rPr>
        <w:noBreakHyphen/>
        <w:t>glikoprotein (P</w:t>
      </w:r>
      <w:r w:rsidRPr="000668D8">
        <w:rPr>
          <w:sz w:val="22"/>
          <w:szCs w:val="22"/>
          <w:lang w:val="hu"/>
        </w:rPr>
        <w:noBreakHyphen/>
        <w:t>gp) gátlása nem befolyásolja az Enerzair Breezhaler terápiás dózisainak biztonságosságát.</w:t>
      </w:r>
    </w:p>
    <w:p w14:paraId="01F62B02" w14:textId="77777777" w:rsidR="00B84FD6" w:rsidRPr="000668D8" w:rsidRDefault="00B84FD6" w:rsidP="003A2797">
      <w:pPr>
        <w:pStyle w:val="Text"/>
        <w:widowControl w:val="0"/>
        <w:spacing w:before="0"/>
        <w:jc w:val="left"/>
        <w:rPr>
          <w:sz w:val="22"/>
          <w:szCs w:val="22"/>
          <w:lang w:val="hu"/>
        </w:rPr>
      </w:pPr>
    </w:p>
    <w:p w14:paraId="397A67D0" w14:textId="13225607" w:rsidR="00CC799E" w:rsidRPr="000668D8" w:rsidRDefault="00914C40" w:rsidP="003A2797">
      <w:pPr>
        <w:pStyle w:val="Text"/>
        <w:widowControl w:val="0"/>
        <w:spacing w:before="0"/>
        <w:jc w:val="left"/>
        <w:rPr>
          <w:sz w:val="22"/>
          <w:szCs w:val="22"/>
          <w:lang w:val="hu"/>
        </w:rPr>
      </w:pPr>
      <w:r w:rsidRPr="000668D8">
        <w:rPr>
          <w:sz w:val="22"/>
          <w:szCs w:val="22"/>
          <w:lang w:val="hu"/>
        </w:rPr>
        <w:t>Az indakaterol vagy a mometazon-furoát clearance-ében kulcsszerepet játszó tényezők (előbbinél a CYP3A4 és P</w:t>
      </w:r>
      <w:r w:rsidRPr="000668D8">
        <w:rPr>
          <w:sz w:val="22"/>
          <w:szCs w:val="22"/>
          <w:lang w:val="hu"/>
        </w:rPr>
        <w:noBreakHyphen/>
        <w:t>gp, utóbbinál a CYP3A4) gátlása akár kétszeresére növeli az indakaterol vagy a mometazon-furoát szisztémás expozícióját.</w:t>
      </w:r>
    </w:p>
    <w:p w14:paraId="378FB9B1" w14:textId="77777777" w:rsidR="00B84FD6" w:rsidRPr="000668D8" w:rsidRDefault="00B84FD6" w:rsidP="003A2797">
      <w:pPr>
        <w:pStyle w:val="Text"/>
        <w:widowControl w:val="0"/>
        <w:spacing w:before="0"/>
        <w:jc w:val="left"/>
        <w:rPr>
          <w:sz w:val="22"/>
          <w:szCs w:val="22"/>
          <w:lang w:val="hu"/>
        </w:rPr>
      </w:pPr>
    </w:p>
    <w:p w14:paraId="4787400C" w14:textId="0ADD7667" w:rsidR="00B84FD6" w:rsidRPr="000668D8" w:rsidRDefault="00914C40" w:rsidP="003A2797">
      <w:pPr>
        <w:pStyle w:val="Text"/>
        <w:widowControl w:val="0"/>
        <w:spacing w:before="0"/>
        <w:jc w:val="left"/>
        <w:rPr>
          <w:sz w:val="22"/>
          <w:szCs w:val="22"/>
          <w:lang w:val="hu"/>
        </w:rPr>
      </w:pPr>
      <w:r w:rsidRPr="000668D8">
        <w:rPr>
          <w:sz w:val="22"/>
          <w:szCs w:val="22"/>
          <w:lang w:val="hu"/>
        </w:rPr>
        <w:t>Az inhalációs adagolás után nagyon alacsony plazmakoncentráció jön létre, emiatt nem valószínű, hogy klinikailag jelentős gyógyszerinterakciók alakulnának ki mometazon-furoáttal. Mindazonáltal lehetséges, hogy erős CYP3A4-gátlók (pl. ketokonazol, itrakonazol, nelfinavir, ritonavir, kobicisztát) egyidejű alkalmazása esetén megnő a mometazon-furoát szisztémás expozíciója.</w:t>
      </w:r>
    </w:p>
    <w:p w14:paraId="2AB0EB4C" w14:textId="77777777" w:rsidR="00B84FD6" w:rsidRPr="000668D8" w:rsidRDefault="00B84FD6" w:rsidP="003A2797">
      <w:pPr>
        <w:pStyle w:val="Text"/>
        <w:widowControl w:val="0"/>
        <w:spacing w:before="0"/>
        <w:jc w:val="left"/>
        <w:rPr>
          <w:sz w:val="22"/>
          <w:szCs w:val="22"/>
          <w:lang w:val="hu"/>
        </w:rPr>
      </w:pPr>
    </w:p>
    <w:p w14:paraId="603F7B67" w14:textId="77777777" w:rsidR="00B84FD6" w:rsidRPr="000668D8" w:rsidRDefault="00914C40" w:rsidP="003A2797">
      <w:pPr>
        <w:pStyle w:val="Text"/>
        <w:keepNext/>
        <w:widowControl w:val="0"/>
        <w:spacing w:before="0"/>
        <w:jc w:val="left"/>
        <w:rPr>
          <w:sz w:val="22"/>
          <w:szCs w:val="22"/>
          <w:lang w:val="hu"/>
        </w:rPr>
      </w:pPr>
      <w:bookmarkStart w:id="7" w:name="_nth_Interactions_linked_to26290"/>
      <w:bookmarkEnd w:id="7"/>
      <w:r w:rsidRPr="000668D8">
        <w:rPr>
          <w:sz w:val="22"/>
          <w:szCs w:val="22"/>
          <w:u w:val="single"/>
          <w:lang w:val="hu"/>
        </w:rPr>
        <w:t>Cimetidin vagy a szerves kationtranszport egyéb inhibitorai</w:t>
      </w:r>
    </w:p>
    <w:p w14:paraId="7E6E127A" w14:textId="77777777" w:rsidR="00B84FD6" w:rsidRPr="000668D8" w:rsidRDefault="00B84FD6" w:rsidP="003A2797">
      <w:pPr>
        <w:pStyle w:val="Text"/>
        <w:keepNext/>
        <w:widowControl w:val="0"/>
        <w:spacing w:before="0"/>
        <w:jc w:val="left"/>
        <w:rPr>
          <w:sz w:val="22"/>
          <w:szCs w:val="22"/>
          <w:lang w:val="hu"/>
        </w:rPr>
      </w:pPr>
    </w:p>
    <w:p w14:paraId="5FC7E062"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Egy egészséges önkéntesekkel végzett klinikai vizsgálatban a cimetidin, amely a glikopirrónium renalis excretiójában vélhetően részt vevő szerves kationtranszport egy inhibitora, a glikopirrónium teljes expozícióját (AUC) 22%</w:t>
      </w:r>
      <w:r w:rsidRPr="000668D8">
        <w:rPr>
          <w:sz w:val="22"/>
          <w:szCs w:val="22"/>
          <w:lang w:val="hu"/>
        </w:rPr>
        <w:noBreakHyphen/>
        <w:t>kal növelte és 23%</w:t>
      </w:r>
      <w:r w:rsidRPr="000668D8">
        <w:rPr>
          <w:sz w:val="22"/>
          <w:szCs w:val="22"/>
          <w:lang w:val="hu"/>
        </w:rPr>
        <w:noBreakHyphen/>
        <w:t>kal csökkentette a renalis clearance</w:t>
      </w:r>
      <w:r w:rsidRPr="000668D8">
        <w:rPr>
          <w:sz w:val="22"/>
          <w:szCs w:val="22"/>
          <w:lang w:val="hu"/>
        </w:rPr>
        <w:noBreakHyphen/>
        <w:t>ét. Ezeknek a változásoknak a nagysága alapján nem várható klinikailag jelentős gyógyszerkölcsönhatás, ha a glikopirróniumot cimetidinnel vagy a szerves kationtranszport más inhibitoraival egyidejűleg alkalmazzák.</w:t>
      </w:r>
    </w:p>
    <w:p w14:paraId="11F7F86E" w14:textId="77777777" w:rsidR="00B84FD6" w:rsidRPr="000668D8" w:rsidRDefault="00B84FD6" w:rsidP="003A2797">
      <w:pPr>
        <w:pStyle w:val="Text"/>
        <w:widowControl w:val="0"/>
        <w:spacing w:before="0"/>
        <w:jc w:val="left"/>
        <w:rPr>
          <w:sz w:val="22"/>
          <w:szCs w:val="22"/>
          <w:lang w:val="hu"/>
        </w:rPr>
      </w:pPr>
    </w:p>
    <w:p w14:paraId="71024BDB" w14:textId="48DECB8B"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Más hosszú hatású antimuszkarinerg szerek és hosszú hatású béta</w:t>
      </w:r>
      <w:r w:rsidRPr="000668D8">
        <w:rPr>
          <w:sz w:val="22"/>
          <w:szCs w:val="22"/>
          <w:u w:val="single"/>
          <w:lang w:val="hu"/>
        </w:rPr>
        <w:noBreakHyphen/>
        <w:t>2</w:t>
      </w:r>
      <w:r w:rsidRPr="000668D8">
        <w:rPr>
          <w:sz w:val="22"/>
          <w:szCs w:val="22"/>
          <w:u w:val="single"/>
          <w:lang w:val="hu"/>
        </w:rPr>
        <w:noBreakHyphen/>
        <w:t>adrenerg</w:t>
      </w:r>
      <w:r w:rsidR="0062649C" w:rsidRPr="000668D8">
        <w:rPr>
          <w:sz w:val="22"/>
          <w:szCs w:val="22"/>
          <w:u w:val="single"/>
          <w:lang w:val="hu"/>
        </w:rPr>
        <w:t>-</w:t>
      </w:r>
      <w:r w:rsidRPr="000668D8">
        <w:rPr>
          <w:sz w:val="22"/>
          <w:szCs w:val="22"/>
          <w:u w:val="single"/>
          <w:lang w:val="hu"/>
        </w:rPr>
        <w:t>agonisták</w:t>
      </w:r>
    </w:p>
    <w:p w14:paraId="0024FDBC" w14:textId="77777777" w:rsidR="00B84FD6" w:rsidRPr="000668D8" w:rsidRDefault="00B84FD6" w:rsidP="003A2797">
      <w:pPr>
        <w:pStyle w:val="Text"/>
        <w:keepNext/>
        <w:widowControl w:val="0"/>
        <w:spacing w:before="0"/>
        <w:jc w:val="left"/>
        <w:rPr>
          <w:sz w:val="22"/>
          <w:szCs w:val="22"/>
          <w:lang w:val="hu"/>
        </w:rPr>
      </w:pPr>
    </w:p>
    <w:p w14:paraId="2626BB70" w14:textId="263376EE" w:rsidR="00B84FD6" w:rsidRPr="000668D8" w:rsidRDefault="00A800CA" w:rsidP="003A2797">
      <w:pPr>
        <w:pStyle w:val="Text"/>
        <w:widowControl w:val="0"/>
        <w:spacing w:before="0"/>
        <w:jc w:val="left"/>
        <w:rPr>
          <w:sz w:val="22"/>
          <w:szCs w:val="22"/>
          <w:lang w:val="hu"/>
        </w:rPr>
      </w:pPr>
      <w:r w:rsidRPr="000668D8">
        <w:rPr>
          <w:sz w:val="22"/>
          <w:szCs w:val="22"/>
          <w:lang w:val="hu"/>
        </w:rPr>
        <w:t>Ezt a gyógyszert</w:t>
      </w:r>
      <w:r w:rsidR="00914C40" w:rsidRPr="000668D8">
        <w:rPr>
          <w:sz w:val="22"/>
          <w:szCs w:val="22"/>
          <w:lang w:val="hu"/>
        </w:rPr>
        <w:t xml:space="preserve"> és más hosszú hatású muszkarin</w:t>
      </w:r>
      <w:r w:rsidR="00914C40" w:rsidRPr="000668D8">
        <w:rPr>
          <w:sz w:val="22"/>
          <w:szCs w:val="22"/>
          <w:lang w:val="hu"/>
        </w:rPr>
        <w:noBreakHyphen/>
        <w:t>antagonistákat vagy hosszú hatású béta</w:t>
      </w:r>
      <w:r w:rsidR="00914C40" w:rsidRPr="000668D8">
        <w:rPr>
          <w:sz w:val="22"/>
          <w:szCs w:val="22"/>
          <w:lang w:val="hu"/>
        </w:rPr>
        <w:noBreakHyphen/>
        <w:t>2</w:t>
      </w:r>
      <w:r w:rsidR="00914C40" w:rsidRPr="000668D8">
        <w:rPr>
          <w:sz w:val="22"/>
          <w:szCs w:val="22"/>
          <w:lang w:val="hu"/>
        </w:rPr>
        <w:noBreakHyphen/>
        <w:t>adrenerg</w:t>
      </w:r>
      <w:r w:rsidR="0062649C" w:rsidRPr="000668D8">
        <w:rPr>
          <w:sz w:val="22"/>
          <w:szCs w:val="22"/>
          <w:lang w:val="hu"/>
        </w:rPr>
        <w:t>-</w:t>
      </w:r>
      <w:r w:rsidR="00914C40" w:rsidRPr="000668D8">
        <w:rPr>
          <w:sz w:val="22"/>
          <w:szCs w:val="22"/>
          <w:lang w:val="hu"/>
        </w:rPr>
        <w:t>agonistákat tartalmazó gyógyszerek egyidejű alkalmazását nem vizsgálták és ez nem is javasolt, ugyanis mellékhatásokkal járhat (lásd 4.8 és 4.9 pont).</w:t>
      </w:r>
      <w:bookmarkStart w:id="8" w:name="_nth_Interactions_linked_to27655"/>
      <w:bookmarkEnd w:id="8"/>
    </w:p>
    <w:p w14:paraId="36F17CA0" w14:textId="77777777" w:rsidR="00B84FD6" w:rsidRPr="000668D8" w:rsidRDefault="00B84FD6" w:rsidP="003A2797">
      <w:pPr>
        <w:widowControl w:val="0"/>
        <w:tabs>
          <w:tab w:val="clear" w:pos="567"/>
        </w:tabs>
        <w:spacing w:line="240" w:lineRule="auto"/>
        <w:rPr>
          <w:szCs w:val="22"/>
          <w:lang w:val="hu"/>
        </w:rPr>
      </w:pPr>
    </w:p>
    <w:p w14:paraId="6946CC2E"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lastRenderedPageBreak/>
        <w:t>4.6</w:t>
      </w:r>
      <w:r w:rsidRPr="000668D8">
        <w:rPr>
          <w:b/>
          <w:bCs/>
          <w:szCs w:val="22"/>
          <w:lang w:val="hu"/>
        </w:rPr>
        <w:tab/>
        <w:t>Termékenység, terhesség és szoptatás</w:t>
      </w:r>
    </w:p>
    <w:p w14:paraId="5C13FA8B" w14:textId="77777777" w:rsidR="00B84FD6" w:rsidRPr="000668D8" w:rsidRDefault="00B84FD6" w:rsidP="003A2797">
      <w:pPr>
        <w:keepNext/>
        <w:widowControl w:val="0"/>
        <w:tabs>
          <w:tab w:val="clear" w:pos="567"/>
        </w:tabs>
        <w:spacing w:line="240" w:lineRule="auto"/>
        <w:rPr>
          <w:szCs w:val="22"/>
          <w:lang w:val="hu"/>
        </w:rPr>
      </w:pPr>
    </w:p>
    <w:p w14:paraId="057F8DAD" w14:textId="77777777" w:rsidR="00B84FD6" w:rsidRPr="000668D8" w:rsidRDefault="00914C40" w:rsidP="003A2797">
      <w:pPr>
        <w:keepNext/>
        <w:widowControl w:val="0"/>
        <w:tabs>
          <w:tab w:val="clear" w:pos="567"/>
        </w:tabs>
        <w:spacing w:line="240" w:lineRule="auto"/>
        <w:rPr>
          <w:szCs w:val="22"/>
          <w:lang w:val="hu"/>
        </w:rPr>
      </w:pPr>
      <w:r w:rsidRPr="000668D8">
        <w:rPr>
          <w:szCs w:val="22"/>
          <w:u w:val="single"/>
          <w:lang w:val="hu"/>
        </w:rPr>
        <w:t>Terhesség</w:t>
      </w:r>
    </w:p>
    <w:p w14:paraId="096ADDE6" w14:textId="77777777" w:rsidR="00B84FD6" w:rsidRPr="000668D8" w:rsidRDefault="00B84FD6" w:rsidP="003A2797">
      <w:pPr>
        <w:keepNext/>
        <w:widowControl w:val="0"/>
        <w:tabs>
          <w:tab w:val="clear" w:pos="567"/>
        </w:tabs>
        <w:spacing w:line="240" w:lineRule="auto"/>
        <w:rPr>
          <w:szCs w:val="22"/>
          <w:lang w:val="hu"/>
        </w:rPr>
      </w:pPr>
    </w:p>
    <w:p w14:paraId="63CF6EEF" w14:textId="244A9061" w:rsidR="00B84FD6" w:rsidRPr="000668D8" w:rsidRDefault="00914C40" w:rsidP="003A2797">
      <w:pPr>
        <w:widowControl w:val="0"/>
        <w:tabs>
          <w:tab w:val="clear" w:pos="567"/>
        </w:tabs>
        <w:spacing w:line="240" w:lineRule="auto"/>
        <w:rPr>
          <w:szCs w:val="22"/>
          <w:lang w:val="hu"/>
        </w:rPr>
      </w:pPr>
      <w:r w:rsidRPr="000668D8">
        <w:rPr>
          <w:szCs w:val="22"/>
          <w:lang w:val="hu"/>
        </w:rPr>
        <w:t xml:space="preserve">Nem áll rendelkezésre elegendő adat az Enerzair Breezhaler vagy az összetevői (indakaterol, glikopirrónium és mometazon-furoát) önálló alkalmazásáról terhes nőknél </w:t>
      </w:r>
      <w:r w:rsidR="009A596F" w:rsidRPr="000668D8">
        <w:rPr>
          <w:szCs w:val="22"/>
          <w:lang w:val="hu"/>
        </w:rPr>
        <w:t>az esetleges kockázat megállapításához</w:t>
      </w:r>
      <w:r w:rsidRPr="000668D8">
        <w:rPr>
          <w:szCs w:val="22"/>
          <w:lang w:val="hu"/>
        </w:rPr>
        <w:t>.</w:t>
      </w:r>
    </w:p>
    <w:p w14:paraId="27DFB160" w14:textId="77777777" w:rsidR="00B84FD6" w:rsidRPr="000668D8" w:rsidRDefault="00B84FD6" w:rsidP="003A2797">
      <w:pPr>
        <w:widowControl w:val="0"/>
        <w:tabs>
          <w:tab w:val="clear" w:pos="567"/>
        </w:tabs>
        <w:spacing w:line="240" w:lineRule="auto"/>
        <w:rPr>
          <w:szCs w:val="22"/>
          <w:lang w:val="hu"/>
        </w:rPr>
      </w:pPr>
    </w:p>
    <w:p w14:paraId="4BA46E97" w14:textId="304CD567"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Az indakaterol és a glikopirrónium nem </w:t>
      </w:r>
      <w:r w:rsidR="00BB7A3A" w:rsidRPr="000668D8">
        <w:rPr>
          <w:sz w:val="22"/>
          <w:szCs w:val="22"/>
          <w:lang w:val="hu"/>
        </w:rPr>
        <w:t xml:space="preserve">bizonyult </w:t>
      </w:r>
      <w:r w:rsidRPr="000668D8">
        <w:rPr>
          <w:sz w:val="22"/>
          <w:szCs w:val="22"/>
          <w:lang w:val="hu"/>
        </w:rPr>
        <w:t>teratogén</w:t>
      </w:r>
      <w:r w:rsidR="00BB7A3A" w:rsidRPr="000668D8">
        <w:rPr>
          <w:sz w:val="22"/>
          <w:szCs w:val="22"/>
          <w:lang w:val="hu"/>
        </w:rPr>
        <w:t>n</w:t>
      </w:r>
      <w:r w:rsidR="00F86AD1" w:rsidRPr="000668D8">
        <w:rPr>
          <w:sz w:val="22"/>
          <w:szCs w:val="22"/>
          <w:lang w:val="hu"/>
        </w:rPr>
        <w:t>e</w:t>
      </w:r>
      <w:r w:rsidR="00BB7A3A" w:rsidRPr="000668D8">
        <w:rPr>
          <w:sz w:val="22"/>
          <w:szCs w:val="22"/>
          <w:lang w:val="hu"/>
        </w:rPr>
        <w:t>k</w:t>
      </w:r>
      <w:r w:rsidRPr="000668D8">
        <w:rPr>
          <w:sz w:val="22"/>
          <w:szCs w:val="22"/>
          <w:lang w:val="hu"/>
        </w:rPr>
        <w:t xml:space="preserve"> patkánynál és nyúlnál subcutan</w:t>
      </w:r>
      <w:r w:rsidR="00AC1CA8" w:rsidRPr="000668D8">
        <w:rPr>
          <w:sz w:val="22"/>
          <w:szCs w:val="22"/>
          <w:lang w:val="hu"/>
        </w:rPr>
        <w:t>,</w:t>
      </w:r>
      <w:r w:rsidRPr="000668D8">
        <w:rPr>
          <w:sz w:val="22"/>
          <w:szCs w:val="22"/>
          <w:lang w:val="hu"/>
        </w:rPr>
        <w:t xml:space="preserve"> illetve inhalációs alkalmazást követően (lásd 5.3 pont). Vemhes egerekkel, patkányokkal és nyulakkal végzett reprodukciós állatkísérletekben a mometazon-furoát hatására gyakoribbá váltak a magzati fejlődési rendellenességek, valamint csökkent a foetalis túlélés és növekedés.</w:t>
      </w:r>
    </w:p>
    <w:p w14:paraId="1451D947" w14:textId="6FA0B722" w:rsidR="00376546" w:rsidRPr="000668D8" w:rsidRDefault="00376546" w:rsidP="003A2797">
      <w:pPr>
        <w:pStyle w:val="Text"/>
        <w:widowControl w:val="0"/>
        <w:spacing w:before="0"/>
        <w:jc w:val="left"/>
        <w:rPr>
          <w:sz w:val="22"/>
          <w:szCs w:val="22"/>
          <w:lang w:val="hu"/>
        </w:rPr>
      </w:pPr>
    </w:p>
    <w:p w14:paraId="039E748A" w14:textId="0EA3A83D" w:rsidR="00376546" w:rsidRPr="000668D8" w:rsidRDefault="00376546" w:rsidP="003A2797">
      <w:pPr>
        <w:pStyle w:val="Text"/>
        <w:widowControl w:val="0"/>
        <w:spacing w:before="0"/>
        <w:jc w:val="left"/>
        <w:rPr>
          <w:sz w:val="22"/>
          <w:szCs w:val="22"/>
          <w:lang w:val="hu"/>
        </w:rPr>
      </w:pPr>
      <w:r w:rsidRPr="000668D8">
        <w:rPr>
          <w:sz w:val="22"/>
          <w:szCs w:val="22"/>
          <w:lang w:val="hu"/>
        </w:rPr>
        <w:t>Más béta</w:t>
      </w:r>
      <w:r w:rsidRPr="000668D8">
        <w:rPr>
          <w:sz w:val="22"/>
          <w:szCs w:val="22"/>
          <w:lang w:val="hu"/>
        </w:rPr>
        <w:noBreakHyphen/>
        <w:t>2</w:t>
      </w:r>
      <w:r w:rsidRPr="000668D8">
        <w:rPr>
          <w:sz w:val="22"/>
          <w:szCs w:val="22"/>
          <w:lang w:val="hu"/>
        </w:rPr>
        <w:noBreakHyphen/>
        <w:t>adrenerg</w:t>
      </w:r>
      <w:r w:rsidR="0062649C" w:rsidRPr="000668D8">
        <w:rPr>
          <w:sz w:val="22"/>
          <w:szCs w:val="22"/>
          <w:lang w:val="hu"/>
        </w:rPr>
        <w:t>-</w:t>
      </w:r>
      <w:r w:rsidRPr="000668D8">
        <w:rPr>
          <w:sz w:val="22"/>
          <w:szCs w:val="22"/>
          <w:lang w:val="hu"/>
        </w:rPr>
        <w:t>agonistákat tartalmazó gyógyszerekhez hasonlóan az indakaterol akadályozhatja a vajúdást a méh simaizomzatára gyakorolt relaxáns hatása következtében.</w:t>
      </w:r>
    </w:p>
    <w:p w14:paraId="7E3371F7" w14:textId="77777777" w:rsidR="00B84FD6" w:rsidRPr="000668D8" w:rsidRDefault="00B84FD6" w:rsidP="003A2797">
      <w:pPr>
        <w:widowControl w:val="0"/>
        <w:tabs>
          <w:tab w:val="clear" w:pos="567"/>
        </w:tabs>
        <w:spacing w:line="240" w:lineRule="auto"/>
        <w:rPr>
          <w:szCs w:val="22"/>
          <w:lang w:val="hu"/>
        </w:rPr>
      </w:pPr>
    </w:p>
    <w:p w14:paraId="16A80C24" w14:textId="34A93EE8" w:rsidR="00B84FD6" w:rsidRPr="000668D8" w:rsidRDefault="00477998" w:rsidP="003A2797">
      <w:pPr>
        <w:widowControl w:val="0"/>
        <w:tabs>
          <w:tab w:val="clear" w:pos="567"/>
        </w:tabs>
        <w:spacing w:line="240" w:lineRule="auto"/>
        <w:rPr>
          <w:szCs w:val="22"/>
          <w:lang w:val="hu"/>
        </w:rPr>
      </w:pPr>
      <w:r w:rsidRPr="000668D8">
        <w:rPr>
          <w:lang w:val="hu"/>
        </w:rPr>
        <w:t>Ez a gyógyszer</w:t>
      </w:r>
      <w:r w:rsidR="00914C40" w:rsidRPr="000668D8">
        <w:rPr>
          <w:lang w:val="hu"/>
        </w:rPr>
        <w:t xml:space="preserve"> csak akkor alkalmazható terhesség alatt, ha a betegnél várható előny indokolja a magzatot érintő potenciális kockázatot.</w:t>
      </w:r>
    </w:p>
    <w:p w14:paraId="47E67AD9" w14:textId="77777777" w:rsidR="00B84FD6" w:rsidRPr="000668D8" w:rsidRDefault="00B84FD6" w:rsidP="003A2797">
      <w:pPr>
        <w:widowControl w:val="0"/>
        <w:tabs>
          <w:tab w:val="clear" w:pos="567"/>
        </w:tabs>
        <w:spacing w:line="240" w:lineRule="auto"/>
        <w:rPr>
          <w:szCs w:val="22"/>
          <w:lang w:val="hu"/>
        </w:rPr>
      </w:pPr>
    </w:p>
    <w:p w14:paraId="7003B264" w14:textId="77777777" w:rsidR="00B84FD6" w:rsidRPr="000668D8" w:rsidRDefault="00914C40" w:rsidP="003A2797">
      <w:pPr>
        <w:keepNext/>
        <w:widowControl w:val="0"/>
        <w:tabs>
          <w:tab w:val="clear" w:pos="567"/>
        </w:tabs>
        <w:spacing w:line="240" w:lineRule="auto"/>
        <w:rPr>
          <w:szCs w:val="22"/>
          <w:lang w:val="hu"/>
        </w:rPr>
      </w:pPr>
      <w:r w:rsidRPr="000668D8">
        <w:rPr>
          <w:szCs w:val="22"/>
          <w:u w:val="single"/>
          <w:lang w:val="hu"/>
        </w:rPr>
        <w:t>Szoptatás</w:t>
      </w:r>
    </w:p>
    <w:p w14:paraId="58DFA52E" w14:textId="77777777" w:rsidR="00B84FD6" w:rsidRPr="000668D8" w:rsidRDefault="00B84FD6" w:rsidP="003A2797">
      <w:pPr>
        <w:keepNext/>
        <w:widowControl w:val="0"/>
        <w:tabs>
          <w:tab w:val="clear" w:pos="567"/>
        </w:tabs>
        <w:spacing w:line="240" w:lineRule="auto"/>
        <w:rPr>
          <w:szCs w:val="22"/>
          <w:lang w:val="hu"/>
        </w:rPr>
      </w:pPr>
    </w:p>
    <w:p w14:paraId="16D0C37C" w14:textId="37887415" w:rsidR="00B84FD6" w:rsidRPr="003730DE" w:rsidRDefault="00914C40" w:rsidP="003A2797">
      <w:pPr>
        <w:widowControl w:val="0"/>
        <w:tabs>
          <w:tab w:val="clear" w:pos="567"/>
        </w:tabs>
        <w:spacing w:line="240" w:lineRule="auto"/>
        <w:rPr>
          <w:szCs w:val="22"/>
          <w:lang w:val="hu"/>
        </w:rPr>
      </w:pPr>
      <w:r w:rsidRPr="000668D8">
        <w:rPr>
          <w:lang w:val="hu"/>
        </w:rPr>
        <w:t xml:space="preserve">Nem áll rendelkezésre információ az indakaterol, a glikopirrónium vagy a mometazon-furoát megjelenéséről a </w:t>
      </w:r>
      <w:r w:rsidR="009A596F" w:rsidRPr="000668D8">
        <w:rPr>
          <w:lang w:val="hu"/>
        </w:rPr>
        <w:t>humán</w:t>
      </w:r>
      <w:r w:rsidRPr="000668D8">
        <w:rPr>
          <w:lang w:val="hu"/>
        </w:rPr>
        <w:t xml:space="preserve"> anyatejben, a szoptatott csecsemőre kifejtett hatásokról vagy a</w:t>
      </w:r>
      <w:r w:rsidR="009A596F" w:rsidRPr="000668D8">
        <w:rPr>
          <w:lang w:val="hu"/>
        </w:rPr>
        <w:t>z anyatej</w:t>
      </w:r>
      <w:r w:rsidRPr="000668D8">
        <w:rPr>
          <w:lang w:val="hu"/>
        </w:rPr>
        <w:t xml:space="preserve"> termel</w:t>
      </w:r>
      <w:r w:rsidR="009A596F" w:rsidRPr="000668D8">
        <w:rPr>
          <w:lang w:val="hu"/>
        </w:rPr>
        <w:t>őd</w:t>
      </w:r>
      <w:r w:rsidRPr="000668D8">
        <w:rPr>
          <w:lang w:val="hu"/>
        </w:rPr>
        <w:t xml:space="preserve">ésre kifejtett hatásokról. A mometazon-furoáthoz hasonló egyéb inhalációs kortikoszteroidok átjutnak az anyatejbe. Az indakaterolt, a glikopirróniumot és a mometazon-furoátot kimutatták </w:t>
      </w:r>
      <w:r w:rsidR="009A596F" w:rsidRPr="000668D8">
        <w:rPr>
          <w:lang w:val="hu"/>
        </w:rPr>
        <w:t xml:space="preserve">a </w:t>
      </w:r>
      <w:r w:rsidRPr="000668D8">
        <w:rPr>
          <w:lang w:val="hu"/>
        </w:rPr>
        <w:t>szoptató patkányok tejében. A glikopirrónium intravénás beadás után legfeljebb 10</w:t>
      </w:r>
      <w:r w:rsidRPr="000668D8">
        <w:rPr>
          <w:lang w:val="hu"/>
        </w:rPr>
        <w:noBreakHyphen/>
      </w:r>
      <w:r w:rsidRPr="003730DE">
        <w:rPr>
          <w:lang w:val="hu"/>
        </w:rPr>
        <w:t xml:space="preserve">szer </w:t>
      </w:r>
      <w:r w:rsidR="00AE6698" w:rsidRPr="003730DE">
        <w:rPr>
          <w:lang w:val="hu"/>
        </w:rPr>
        <w:t>nagyobb</w:t>
      </w:r>
      <w:r w:rsidRPr="003730DE">
        <w:rPr>
          <w:lang w:val="hu"/>
        </w:rPr>
        <w:t xml:space="preserve"> koncentrációt ért el szoptató patkányok anyatejében, mint az anyaállat vérében.</w:t>
      </w:r>
    </w:p>
    <w:p w14:paraId="61E8237E" w14:textId="77777777" w:rsidR="00B84FD6" w:rsidRPr="003730DE" w:rsidRDefault="00B84FD6" w:rsidP="003A2797">
      <w:pPr>
        <w:widowControl w:val="0"/>
        <w:tabs>
          <w:tab w:val="clear" w:pos="567"/>
        </w:tabs>
        <w:spacing w:line="240" w:lineRule="auto"/>
        <w:rPr>
          <w:szCs w:val="22"/>
          <w:lang w:val="hu"/>
        </w:rPr>
      </w:pPr>
    </w:p>
    <w:p w14:paraId="70AE62F7" w14:textId="159FD834" w:rsidR="00630702" w:rsidRPr="000668D8" w:rsidRDefault="003A1E7C" w:rsidP="003A2797">
      <w:pPr>
        <w:widowControl w:val="0"/>
        <w:tabs>
          <w:tab w:val="clear" w:pos="567"/>
        </w:tabs>
        <w:spacing w:line="240" w:lineRule="auto"/>
        <w:rPr>
          <w:szCs w:val="22"/>
          <w:lang w:val="hu"/>
        </w:rPr>
      </w:pPr>
      <w:r w:rsidRPr="003730DE">
        <w:rPr>
          <w:lang w:val="hu"/>
        </w:rPr>
        <w:t>A</w:t>
      </w:r>
      <w:r w:rsidR="00376546" w:rsidRPr="003730DE">
        <w:rPr>
          <w:lang w:val="hu"/>
        </w:rPr>
        <w:t xml:space="preserve"> terápia alkalmazása előtt</w:t>
      </w:r>
      <w:r w:rsidRPr="003730DE">
        <w:rPr>
          <w:lang w:val="hu"/>
        </w:rPr>
        <w:t xml:space="preserve"> el kell dönteni</w:t>
      </w:r>
      <w:r w:rsidR="00376546" w:rsidRPr="003730DE">
        <w:rPr>
          <w:lang w:val="hu"/>
        </w:rPr>
        <w:t>, hogy a szoptatást függesztik fel, vagy a kezelést</w:t>
      </w:r>
      <w:r w:rsidRPr="003730DE">
        <w:rPr>
          <w:lang w:val="hu"/>
        </w:rPr>
        <w:t xml:space="preserve"> szakítják meg/halasztják el </w:t>
      </w:r>
      <w:r w:rsidR="00376546" w:rsidRPr="003730DE">
        <w:rPr>
          <w:lang w:val="hu"/>
        </w:rPr>
        <w:t xml:space="preserve">– figyelembe véve a szoptatás előnyét a gyermek, </w:t>
      </w:r>
      <w:r w:rsidRPr="003730DE">
        <w:rPr>
          <w:lang w:val="hu"/>
        </w:rPr>
        <w:t>illetve a kezelés</w:t>
      </w:r>
      <w:r w:rsidR="00376546" w:rsidRPr="003730DE">
        <w:rPr>
          <w:lang w:val="hu"/>
        </w:rPr>
        <w:t xml:space="preserve"> előnyét a</w:t>
      </w:r>
      <w:r w:rsidR="00BB7A3A" w:rsidRPr="003730DE">
        <w:rPr>
          <w:lang w:val="hu"/>
        </w:rPr>
        <w:t>z anya szempontjából</w:t>
      </w:r>
      <w:r w:rsidR="00376546" w:rsidRPr="003730DE">
        <w:rPr>
          <w:lang w:val="hu"/>
        </w:rPr>
        <w:t>.</w:t>
      </w:r>
    </w:p>
    <w:p w14:paraId="0BE9274B" w14:textId="77777777" w:rsidR="00B84FD6" w:rsidRPr="000668D8" w:rsidRDefault="00B84FD6" w:rsidP="003A2797">
      <w:pPr>
        <w:widowControl w:val="0"/>
        <w:tabs>
          <w:tab w:val="clear" w:pos="567"/>
        </w:tabs>
        <w:spacing w:line="240" w:lineRule="auto"/>
        <w:rPr>
          <w:szCs w:val="22"/>
          <w:lang w:val="hu"/>
        </w:rPr>
      </w:pPr>
    </w:p>
    <w:p w14:paraId="0A9523F8" w14:textId="77777777" w:rsidR="00B84FD6" w:rsidRPr="000668D8" w:rsidRDefault="00914C40" w:rsidP="003A2797">
      <w:pPr>
        <w:keepNext/>
        <w:widowControl w:val="0"/>
        <w:tabs>
          <w:tab w:val="clear" w:pos="567"/>
        </w:tabs>
        <w:spacing w:line="240" w:lineRule="auto"/>
        <w:rPr>
          <w:szCs w:val="22"/>
          <w:lang w:val="hu"/>
        </w:rPr>
      </w:pPr>
      <w:r w:rsidRPr="000668D8">
        <w:rPr>
          <w:szCs w:val="22"/>
          <w:u w:val="single"/>
          <w:lang w:val="hu"/>
        </w:rPr>
        <w:t>Termékenység</w:t>
      </w:r>
    </w:p>
    <w:p w14:paraId="16918BA8" w14:textId="77777777" w:rsidR="00B84FD6" w:rsidRPr="000668D8" w:rsidRDefault="00B84FD6" w:rsidP="003A2797">
      <w:pPr>
        <w:keepNext/>
        <w:widowControl w:val="0"/>
        <w:tabs>
          <w:tab w:val="clear" w:pos="567"/>
        </w:tabs>
        <w:spacing w:line="240" w:lineRule="auto"/>
        <w:rPr>
          <w:szCs w:val="22"/>
          <w:lang w:val="hu"/>
        </w:rPr>
      </w:pPr>
    </w:p>
    <w:p w14:paraId="68A76619" w14:textId="4657649F" w:rsidR="00B84FD6" w:rsidRPr="000668D8" w:rsidRDefault="00914C40" w:rsidP="003A2797">
      <w:pPr>
        <w:widowControl w:val="0"/>
        <w:tabs>
          <w:tab w:val="clear" w:pos="567"/>
        </w:tabs>
        <w:spacing w:line="240" w:lineRule="auto"/>
        <w:rPr>
          <w:szCs w:val="22"/>
          <w:lang w:val="hu"/>
        </w:rPr>
      </w:pPr>
      <w:r w:rsidRPr="000668D8">
        <w:rPr>
          <w:szCs w:val="22"/>
          <w:lang w:val="hu"/>
        </w:rPr>
        <w:t>A reprodukciós vizsgálatok és egyéb, állatkísérletek adatai nem jeleztek sem a hím, sem a nőstény fertilitással kapcsolatos problémát.</w:t>
      </w:r>
    </w:p>
    <w:p w14:paraId="7904C484" w14:textId="77777777" w:rsidR="00B84FD6" w:rsidRPr="000668D8" w:rsidRDefault="00B84FD6" w:rsidP="003A2797">
      <w:pPr>
        <w:widowControl w:val="0"/>
        <w:tabs>
          <w:tab w:val="clear" w:pos="567"/>
        </w:tabs>
        <w:spacing w:line="240" w:lineRule="auto"/>
        <w:rPr>
          <w:szCs w:val="22"/>
          <w:lang w:val="hu"/>
        </w:rPr>
      </w:pPr>
    </w:p>
    <w:p w14:paraId="46F3EA53"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4.7</w:t>
      </w:r>
      <w:r w:rsidRPr="000668D8">
        <w:rPr>
          <w:b/>
          <w:bCs/>
          <w:szCs w:val="22"/>
          <w:lang w:val="hu"/>
        </w:rPr>
        <w:tab/>
        <w:t>A készítmény hatásai a gépjárművezetéshez és a gépek kezeléséhez szükséges képességekre</w:t>
      </w:r>
    </w:p>
    <w:p w14:paraId="16713B0F" w14:textId="77777777" w:rsidR="00B84FD6" w:rsidRPr="000668D8" w:rsidRDefault="00B84FD6" w:rsidP="003A2797">
      <w:pPr>
        <w:keepNext/>
        <w:widowControl w:val="0"/>
        <w:tabs>
          <w:tab w:val="clear" w:pos="567"/>
        </w:tabs>
        <w:spacing w:line="240" w:lineRule="auto"/>
        <w:rPr>
          <w:szCs w:val="22"/>
          <w:lang w:val="hu"/>
        </w:rPr>
      </w:pPr>
    </w:p>
    <w:p w14:paraId="10F37E2D" w14:textId="0D55D6A0" w:rsidR="00B84FD6" w:rsidRPr="000668D8" w:rsidRDefault="009127E0" w:rsidP="003A2797">
      <w:pPr>
        <w:widowControl w:val="0"/>
        <w:tabs>
          <w:tab w:val="clear" w:pos="567"/>
        </w:tabs>
        <w:spacing w:line="240" w:lineRule="auto"/>
        <w:rPr>
          <w:szCs w:val="22"/>
          <w:lang w:val="hu"/>
        </w:rPr>
      </w:pPr>
      <w:r w:rsidRPr="000668D8">
        <w:rPr>
          <w:szCs w:val="22"/>
          <w:lang w:val="hu"/>
        </w:rPr>
        <w:t>Ez a gyógyszer nem, vagy csak elhanyagolható mértékben befolyásolja a gépjárművezetéshez és a gépek kezeléséhez szükséges képességeket.</w:t>
      </w:r>
    </w:p>
    <w:p w14:paraId="683C4203" w14:textId="77777777" w:rsidR="00B84FD6" w:rsidRPr="000668D8" w:rsidRDefault="00B84FD6" w:rsidP="003A2797">
      <w:pPr>
        <w:widowControl w:val="0"/>
        <w:tabs>
          <w:tab w:val="clear" w:pos="567"/>
        </w:tabs>
        <w:spacing w:line="240" w:lineRule="auto"/>
        <w:rPr>
          <w:szCs w:val="22"/>
          <w:lang w:val="hu"/>
        </w:rPr>
      </w:pPr>
    </w:p>
    <w:p w14:paraId="6ABD59BC" w14:textId="77777777" w:rsidR="00B84FD6" w:rsidRPr="000668D8" w:rsidRDefault="00914C40" w:rsidP="003A2797">
      <w:pPr>
        <w:keepNext/>
        <w:widowControl w:val="0"/>
        <w:tabs>
          <w:tab w:val="clear" w:pos="567"/>
        </w:tabs>
        <w:spacing w:line="240" w:lineRule="auto"/>
        <w:rPr>
          <w:szCs w:val="22"/>
          <w:lang w:val="hu"/>
        </w:rPr>
      </w:pPr>
      <w:r w:rsidRPr="000668D8">
        <w:rPr>
          <w:b/>
          <w:bCs/>
          <w:szCs w:val="22"/>
          <w:lang w:val="hu"/>
        </w:rPr>
        <w:t>4.8</w:t>
      </w:r>
      <w:r w:rsidRPr="000668D8">
        <w:rPr>
          <w:b/>
          <w:bCs/>
          <w:szCs w:val="22"/>
          <w:lang w:val="hu"/>
        </w:rPr>
        <w:tab/>
        <w:t>Nemkívánatos hatások, mellékhatások</w:t>
      </w:r>
    </w:p>
    <w:p w14:paraId="7D2869AB" w14:textId="77777777" w:rsidR="00B84FD6" w:rsidRPr="000668D8" w:rsidRDefault="00B84FD6" w:rsidP="003A2797">
      <w:pPr>
        <w:keepNext/>
        <w:widowControl w:val="0"/>
        <w:tabs>
          <w:tab w:val="clear" w:pos="567"/>
        </w:tabs>
        <w:autoSpaceDE w:val="0"/>
        <w:autoSpaceDN w:val="0"/>
        <w:adjustRightInd w:val="0"/>
        <w:spacing w:line="240" w:lineRule="auto"/>
        <w:rPr>
          <w:szCs w:val="22"/>
          <w:lang w:val="hu"/>
        </w:rPr>
      </w:pPr>
    </w:p>
    <w:p w14:paraId="126AC64D" w14:textId="77777777" w:rsidR="00B84FD6" w:rsidRPr="000668D8" w:rsidRDefault="00914C40" w:rsidP="003A2797">
      <w:pPr>
        <w:keepNext/>
        <w:widowControl w:val="0"/>
        <w:tabs>
          <w:tab w:val="clear" w:pos="567"/>
        </w:tabs>
        <w:autoSpaceDE w:val="0"/>
        <w:autoSpaceDN w:val="0"/>
        <w:adjustRightInd w:val="0"/>
        <w:spacing w:line="240" w:lineRule="auto"/>
        <w:rPr>
          <w:szCs w:val="22"/>
          <w:u w:val="single"/>
          <w:lang w:val="hu"/>
        </w:rPr>
      </w:pPr>
      <w:r w:rsidRPr="000668D8">
        <w:rPr>
          <w:szCs w:val="22"/>
          <w:u w:val="single"/>
          <w:lang w:val="hu"/>
        </w:rPr>
        <w:t>A biztonságossági profil összefoglalása</w:t>
      </w:r>
      <w:bookmarkStart w:id="9" w:name="_nth_Summary_of_the_safety_18962"/>
      <w:bookmarkEnd w:id="9"/>
    </w:p>
    <w:p w14:paraId="40ABC2D1" w14:textId="77777777" w:rsidR="00C0584B" w:rsidRPr="000668D8" w:rsidRDefault="00C0584B" w:rsidP="003A2797">
      <w:pPr>
        <w:pStyle w:val="Text"/>
        <w:keepNext/>
        <w:widowControl w:val="0"/>
        <w:spacing w:before="0"/>
        <w:jc w:val="left"/>
        <w:rPr>
          <w:bCs/>
          <w:sz w:val="22"/>
          <w:szCs w:val="22"/>
          <w:lang w:val="hu"/>
        </w:rPr>
      </w:pPr>
      <w:bookmarkStart w:id="10" w:name="_Toc259713096"/>
    </w:p>
    <w:p w14:paraId="10D822A0" w14:textId="3035F731" w:rsidR="00B84FD6" w:rsidRPr="000668D8" w:rsidRDefault="00914C40" w:rsidP="003A2797">
      <w:pPr>
        <w:pStyle w:val="Text"/>
        <w:widowControl w:val="0"/>
        <w:spacing w:before="0"/>
        <w:jc w:val="left"/>
        <w:rPr>
          <w:sz w:val="22"/>
          <w:szCs w:val="22"/>
          <w:lang w:val="hu"/>
        </w:rPr>
      </w:pPr>
      <w:r w:rsidRPr="000668D8">
        <w:rPr>
          <w:sz w:val="22"/>
          <w:szCs w:val="22"/>
          <w:lang w:val="hu"/>
        </w:rPr>
        <w:t>A leggyakoribb gyógyszer</w:t>
      </w:r>
      <w:r w:rsidR="00712501" w:rsidRPr="000668D8">
        <w:rPr>
          <w:sz w:val="22"/>
          <w:szCs w:val="22"/>
          <w:lang w:val="hu"/>
        </w:rPr>
        <w:t>mellék</w:t>
      </w:r>
      <w:r w:rsidRPr="000668D8">
        <w:rPr>
          <w:sz w:val="22"/>
          <w:szCs w:val="22"/>
          <w:lang w:val="hu"/>
        </w:rPr>
        <w:t>hatás</w:t>
      </w:r>
      <w:r w:rsidR="00712501" w:rsidRPr="000668D8">
        <w:rPr>
          <w:sz w:val="22"/>
          <w:szCs w:val="22"/>
          <w:lang w:val="hu"/>
        </w:rPr>
        <w:t>ok</w:t>
      </w:r>
      <w:r w:rsidRPr="000668D8">
        <w:rPr>
          <w:sz w:val="22"/>
          <w:szCs w:val="22"/>
          <w:lang w:val="hu"/>
        </w:rPr>
        <w:t xml:space="preserve"> </w:t>
      </w:r>
      <w:r w:rsidR="00712501" w:rsidRPr="000668D8">
        <w:rPr>
          <w:sz w:val="22"/>
          <w:szCs w:val="22"/>
          <w:lang w:val="hu"/>
        </w:rPr>
        <w:t>52 hét leforgása alatt az ast</w:t>
      </w:r>
      <w:r w:rsidR="00D313A4">
        <w:rPr>
          <w:sz w:val="22"/>
          <w:szCs w:val="22"/>
          <w:lang w:val="hu"/>
        </w:rPr>
        <w:t>h</w:t>
      </w:r>
      <w:r w:rsidR="00712501" w:rsidRPr="000668D8">
        <w:rPr>
          <w:sz w:val="22"/>
          <w:szCs w:val="22"/>
          <w:lang w:val="hu"/>
        </w:rPr>
        <w:t xml:space="preserve">ma (exacerbatio) (41,8%), a nasopharyngitis (10,9%), a felső légúti fertőzés (5,6%) és </w:t>
      </w:r>
      <w:r w:rsidRPr="000668D8">
        <w:rPr>
          <w:sz w:val="22"/>
          <w:szCs w:val="22"/>
          <w:lang w:val="hu"/>
        </w:rPr>
        <w:t>a fejfájás volt</w:t>
      </w:r>
      <w:r w:rsidR="00712501" w:rsidRPr="000668D8">
        <w:rPr>
          <w:sz w:val="22"/>
          <w:szCs w:val="22"/>
          <w:lang w:val="hu"/>
        </w:rPr>
        <w:t>ak</w:t>
      </w:r>
      <w:r w:rsidR="003B2D89" w:rsidRPr="000668D8">
        <w:rPr>
          <w:sz w:val="22"/>
          <w:szCs w:val="22"/>
          <w:lang w:val="hu"/>
        </w:rPr>
        <w:t xml:space="preserve"> </w:t>
      </w:r>
      <w:r w:rsidR="003B2D89" w:rsidRPr="000668D8">
        <w:rPr>
          <w:rFonts w:eastAsia="Times New Roman"/>
          <w:sz w:val="22"/>
          <w:szCs w:val="22"/>
          <w:lang w:val="hu" w:eastAsia="en-US"/>
        </w:rPr>
        <w:t>(</w:t>
      </w:r>
      <w:r w:rsidR="00712501" w:rsidRPr="000668D8">
        <w:rPr>
          <w:rFonts w:eastAsia="Times New Roman"/>
          <w:sz w:val="22"/>
          <w:szCs w:val="22"/>
          <w:lang w:val="hu" w:eastAsia="en-US"/>
        </w:rPr>
        <w:t>4</w:t>
      </w:r>
      <w:r w:rsidR="003B2D89" w:rsidRPr="000668D8">
        <w:rPr>
          <w:rFonts w:eastAsia="Times New Roman"/>
          <w:sz w:val="22"/>
          <w:szCs w:val="22"/>
          <w:lang w:val="hu" w:eastAsia="en-US"/>
        </w:rPr>
        <w:t>,2%)</w:t>
      </w:r>
      <w:r w:rsidRPr="000668D8">
        <w:rPr>
          <w:sz w:val="22"/>
          <w:szCs w:val="22"/>
          <w:lang w:val="hu"/>
        </w:rPr>
        <w:t>.</w:t>
      </w:r>
    </w:p>
    <w:p w14:paraId="3177DF45" w14:textId="77777777" w:rsidR="00712501" w:rsidRPr="000668D8" w:rsidRDefault="00712501" w:rsidP="003A2797">
      <w:pPr>
        <w:pStyle w:val="Text"/>
        <w:widowControl w:val="0"/>
        <w:spacing w:before="0"/>
        <w:jc w:val="left"/>
        <w:rPr>
          <w:sz w:val="22"/>
          <w:szCs w:val="22"/>
          <w:lang w:val="hu"/>
        </w:rPr>
      </w:pPr>
    </w:p>
    <w:p w14:paraId="10EEBC42" w14:textId="4065A147" w:rsidR="00B84FD6" w:rsidRPr="000668D8" w:rsidRDefault="00914C40" w:rsidP="003A2797">
      <w:pPr>
        <w:keepNext/>
        <w:widowControl w:val="0"/>
        <w:tabs>
          <w:tab w:val="clear" w:pos="567"/>
        </w:tabs>
        <w:autoSpaceDE w:val="0"/>
        <w:autoSpaceDN w:val="0"/>
        <w:adjustRightInd w:val="0"/>
        <w:spacing w:line="240" w:lineRule="auto"/>
        <w:rPr>
          <w:szCs w:val="22"/>
          <w:u w:val="single"/>
          <w:lang w:val="hu"/>
        </w:rPr>
      </w:pPr>
      <w:bookmarkStart w:id="11" w:name="_nth_Adverse_drug_reactions19487"/>
      <w:bookmarkEnd w:id="10"/>
      <w:bookmarkEnd w:id="11"/>
      <w:r w:rsidRPr="000668D8">
        <w:rPr>
          <w:szCs w:val="22"/>
          <w:u w:val="single"/>
          <w:lang w:val="hu"/>
        </w:rPr>
        <w:t xml:space="preserve">A mellékhatások táblázatos </w:t>
      </w:r>
      <w:r w:rsidR="00F800C9" w:rsidRPr="000668D8">
        <w:rPr>
          <w:szCs w:val="22"/>
          <w:u w:val="single"/>
          <w:lang w:val="hu"/>
        </w:rPr>
        <w:t>felsorolása</w:t>
      </w:r>
    </w:p>
    <w:p w14:paraId="31B8FCA1" w14:textId="77777777" w:rsidR="00612BF6" w:rsidRPr="000668D8" w:rsidRDefault="00612BF6" w:rsidP="003A2797">
      <w:pPr>
        <w:keepNext/>
        <w:widowControl w:val="0"/>
        <w:tabs>
          <w:tab w:val="clear" w:pos="567"/>
        </w:tabs>
        <w:spacing w:line="240" w:lineRule="auto"/>
        <w:rPr>
          <w:szCs w:val="22"/>
          <w:lang w:val="hu"/>
        </w:rPr>
      </w:pPr>
    </w:p>
    <w:p w14:paraId="20C07F5C" w14:textId="17BB39F5" w:rsidR="00B84FD6" w:rsidRPr="000668D8" w:rsidRDefault="00914C40" w:rsidP="003A2797">
      <w:pPr>
        <w:pStyle w:val="Text"/>
        <w:widowControl w:val="0"/>
        <w:spacing w:before="0"/>
        <w:jc w:val="left"/>
        <w:rPr>
          <w:sz w:val="22"/>
          <w:szCs w:val="22"/>
          <w:lang w:val="hu"/>
        </w:rPr>
      </w:pPr>
      <w:r w:rsidRPr="000668D8">
        <w:rPr>
          <w:sz w:val="22"/>
          <w:szCs w:val="22"/>
          <w:lang w:val="hu"/>
        </w:rPr>
        <w:t>A nemkívánatos hatások a MedDRA szervrendszeri besorolásnak megfelelően olvashatók (1. táblázat). A nemkívánatos hatások gyakorisága az IRIDIUM vizsgálaton alapszik.</w:t>
      </w:r>
      <w:r w:rsidR="00653420" w:rsidRPr="000668D8">
        <w:rPr>
          <w:sz w:val="22"/>
          <w:szCs w:val="22"/>
          <w:lang w:val="hu"/>
        </w:rPr>
        <w:t xml:space="preserve"> </w:t>
      </w:r>
      <w:r w:rsidRPr="000668D8">
        <w:rPr>
          <w:sz w:val="22"/>
          <w:szCs w:val="22"/>
          <w:lang w:val="hu"/>
        </w:rPr>
        <w:t xml:space="preserve">Az egyes szervrendszeri kategóriákon belül a nemkívánatos hatások gyakoriság szerint vannak felsorolva, a leggyakoribb reakciókkal kezdve. Minden gyakorisági csoportban a nemkívánatos hatások csökkenő súlyossági sorrendben kerülnek felsorolásra. Továbbá az egyes nemkívánatos hatásokhoz rendelt gyakorisági kategóriák a következő besoroláson alapulnak (CIOMS III): nagyon gyakori (≥1/10); </w:t>
      </w:r>
      <w:r w:rsidRPr="000668D8">
        <w:rPr>
          <w:sz w:val="22"/>
          <w:szCs w:val="22"/>
          <w:lang w:val="hu"/>
        </w:rPr>
        <w:lastRenderedPageBreak/>
        <w:t>gyakori (≥1/100</w:t>
      </w:r>
      <w:r w:rsidR="001E6B03" w:rsidRPr="000668D8">
        <w:rPr>
          <w:sz w:val="22"/>
          <w:szCs w:val="22"/>
          <w:lang w:val="hu"/>
        </w:rPr>
        <w:t> </w:t>
      </w:r>
      <w:r w:rsidRPr="000668D8">
        <w:rPr>
          <w:sz w:val="22"/>
          <w:szCs w:val="22"/>
          <w:lang w:val="hu"/>
        </w:rPr>
        <w:t>–</w:t>
      </w:r>
      <w:r w:rsidR="001E6B03" w:rsidRPr="000668D8">
        <w:rPr>
          <w:lang w:val="hu"/>
        </w:rPr>
        <w:t> </w:t>
      </w:r>
      <w:r w:rsidRPr="000668D8">
        <w:rPr>
          <w:sz w:val="22"/>
          <w:szCs w:val="22"/>
          <w:lang w:val="hu"/>
        </w:rPr>
        <w:t>&lt;1/10); nem gyakori (≥1/1000</w:t>
      </w:r>
      <w:r w:rsidR="001E6B03" w:rsidRPr="000668D8">
        <w:rPr>
          <w:sz w:val="22"/>
          <w:szCs w:val="22"/>
          <w:lang w:val="hu"/>
        </w:rPr>
        <w:t> </w:t>
      </w:r>
      <w:r w:rsidRPr="000668D8">
        <w:rPr>
          <w:sz w:val="22"/>
          <w:szCs w:val="22"/>
          <w:lang w:val="hu"/>
        </w:rPr>
        <w:t>–</w:t>
      </w:r>
      <w:r w:rsidR="001E6B03" w:rsidRPr="000668D8">
        <w:rPr>
          <w:sz w:val="22"/>
          <w:szCs w:val="22"/>
          <w:lang w:val="hu"/>
        </w:rPr>
        <w:t> </w:t>
      </w:r>
      <w:r w:rsidRPr="000668D8">
        <w:rPr>
          <w:sz w:val="22"/>
          <w:szCs w:val="22"/>
          <w:lang w:val="hu"/>
        </w:rPr>
        <w:t>&lt;1/100); ritka (≥1/10 000</w:t>
      </w:r>
      <w:r w:rsidR="001E6B03" w:rsidRPr="000668D8">
        <w:rPr>
          <w:sz w:val="22"/>
          <w:szCs w:val="22"/>
          <w:lang w:val="hu"/>
        </w:rPr>
        <w:t> </w:t>
      </w:r>
      <w:r w:rsidRPr="000668D8">
        <w:rPr>
          <w:sz w:val="22"/>
          <w:szCs w:val="22"/>
          <w:lang w:val="hu"/>
        </w:rPr>
        <w:t>–</w:t>
      </w:r>
      <w:r w:rsidR="001E6B03" w:rsidRPr="000668D8">
        <w:rPr>
          <w:sz w:val="22"/>
          <w:szCs w:val="22"/>
          <w:lang w:val="hu"/>
        </w:rPr>
        <w:t> </w:t>
      </w:r>
      <w:r w:rsidRPr="000668D8">
        <w:rPr>
          <w:sz w:val="22"/>
          <w:szCs w:val="22"/>
          <w:lang w:val="hu"/>
        </w:rPr>
        <w:t>&lt;1/1000); nagyon ritka (&lt;1/10 000).</w:t>
      </w:r>
    </w:p>
    <w:p w14:paraId="13E2C238" w14:textId="77777777" w:rsidR="00B84FD6" w:rsidRPr="000668D8" w:rsidRDefault="00B84FD6" w:rsidP="003A2797">
      <w:pPr>
        <w:pStyle w:val="Text"/>
        <w:widowControl w:val="0"/>
        <w:spacing w:before="0"/>
        <w:jc w:val="left"/>
        <w:rPr>
          <w:sz w:val="22"/>
          <w:szCs w:val="22"/>
          <w:lang w:val="hu"/>
        </w:rPr>
      </w:pPr>
    </w:p>
    <w:p w14:paraId="7D4190FE" w14:textId="77777777" w:rsidR="00B84FD6" w:rsidRPr="000668D8" w:rsidRDefault="00914C40" w:rsidP="003A2797">
      <w:pPr>
        <w:pStyle w:val="Text"/>
        <w:keepNext/>
        <w:widowControl w:val="0"/>
        <w:tabs>
          <w:tab w:val="left" w:pos="1134"/>
        </w:tabs>
        <w:spacing w:before="0"/>
        <w:jc w:val="left"/>
        <w:rPr>
          <w:b/>
          <w:sz w:val="22"/>
          <w:szCs w:val="22"/>
        </w:rPr>
      </w:pPr>
      <w:bookmarkStart w:id="12" w:name="_hd6_Table_7_1__Estimated_c20141"/>
      <w:bookmarkEnd w:id="12"/>
      <w:r w:rsidRPr="000668D8">
        <w:rPr>
          <w:b/>
          <w:bCs/>
          <w:sz w:val="22"/>
          <w:szCs w:val="22"/>
          <w:lang w:val="hu"/>
        </w:rPr>
        <w:t>1. táblázat</w:t>
      </w:r>
      <w:r w:rsidRPr="000668D8">
        <w:rPr>
          <w:b/>
          <w:bCs/>
          <w:sz w:val="22"/>
          <w:szCs w:val="22"/>
          <w:lang w:val="hu"/>
        </w:rPr>
        <w:tab/>
        <w:t>Mellékhatások</w:t>
      </w:r>
    </w:p>
    <w:p w14:paraId="57645862" w14:textId="77777777" w:rsidR="00B231C6" w:rsidRPr="000668D8" w:rsidRDefault="00B231C6" w:rsidP="003A2797">
      <w:pPr>
        <w:pStyle w:val="Text"/>
        <w:keepNext/>
        <w:widowControl w:val="0"/>
        <w:spacing w:before="0"/>
        <w:jc w:val="left"/>
        <w:rPr>
          <w:sz w:val="22"/>
          <w:szCs w:val="22"/>
        </w:rPr>
      </w:pPr>
    </w:p>
    <w:tbl>
      <w:tblPr>
        <w:tblW w:w="936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73"/>
        <w:gridCol w:w="2977"/>
        <w:gridCol w:w="1700"/>
        <w:gridCol w:w="16"/>
      </w:tblGrid>
      <w:tr w:rsidR="00B84FD6" w:rsidRPr="000668D8" w14:paraId="4FC99CA6" w14:textId="77777777" w:rsidTr="00C20641">
        <w:trPr>
          <w:gridAfter w:val="1"/>
          <w:wAfter w:w="16" w:type="dxa"/>
          <w:cantSplit/>
          <w:trHeight w:val="556"/>
        </w:trPr>
        <w:tc>
          <w:tcPr>
            <w:tcW w:w="4673" w:type="dxa"/>
          </w:tcPr>
          <w:p w14:paraId="3F9F8809" w14:textId="77777777" w:rsidR="00B84FD6" w:rsidRPr="000668D8" w:rsidRDefault="00914C40"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b/>
                <w:bCs/>
                <w:sz w:val="22"/>
                <w:szCs w:val="22"/>
                <w:lang w:val="hu"/>
              </w:rPr>
              <w:t>Szervrendszer</w:t>
            </w:r>
          </w:p>
        </w:tc>
        <w:tc>
          <w:tcPr>
            <w:tcW w:w="2977" w:type="dxa"/>
          </w:tcPr>
          <w:p w14:paraId="66329257" w14:textId="77777777" w:rsidR="00B84FD6" w:rsidRPr="000668D8" w:rsidRDefault="00914C40" w:rsidP="003A2797">
            <w:pPr>
              <w:pStyle w:val="Table"/>
              <w:keepNext/>
              <w:keepLines w:val="0"/>
              <w:widowControl w:val="0"/>
              <w:spacing w:before="0" w:after="0"/>
              <w:rPr>
                <w:rFonts w:ascii="Times New Roman" w:hAnsi="Times New Roman" w:cs="Times New Roman"/>
                <w:b/>
                <w:sz w:val="22"/>
                <w:szCs w:val="22"/>
              </w:rPr>
            </w:pPr>
            <w:r w:rsidRPr="000668D8">
              <w:rPr>
                <w:rFonts w:ascii="Times New Roman" w:hAnsi="Times New Roman" w:cs="Times New Roman"/>
                <w:b/>
                <w:bCs/>
                <w:sz w:val="22"/>
                <w:szCs w:val="22"/>
                <w:lang w:val="hu"/>
              </w:rPr>
              <w:t>Mellékhatások</w:t>
            </w:r>
          </w:p>
        </w:tc>
        <w:tc>
          <w:tcPr>
            <w:tcW w:w="1700" w:type="dxa"/>
          </w:tcPr>
          <w:p w14:paraId="3D2501FA" w14:textId="77777777" w:rsidR="00B84FD6" w:rsidRPr="000668D8" w:rsidRDefault="00914C40" w:rsidP="003A2797">
            <w:pPr>
              <w:pStyle w:val="Table"/>
              <w:keepNext/>
              <w:keepLines w:val="0"/>
              <w:widowControl w:val="0"/>
              <w:spacing w:before="0" w:after="0"/>
              <w:rPr>
                <w:rFonts w:ascii="Times New Roman" w:hAnsi="Times New Roman" w:cs="Times New Roman"/>
                <w:b/>
                <w:sz w:val="22"/>
                <w:szCs w:val="22"/>
              </w:rPr>
            </w:pPr>
            <w:r w:rsidRPr="000668D8">
              <w:rPr>
                <w:rFonts w:ascii="Times New Roman" w:hAnsi="Times New Roman" w:cs="Times New Roman"/>
                <w:b/>
                <w:bCs/>
                <w:sz w:val="22"/>
                <w:szCs w:val="22"/>
                <w:lang w:val="hu"/>
              </w:rPr>
              <w:t>Gyakorisági kategória</w:t>
            </w:r>
          </w:p>
        </w:tc>
      </w:tr>
      <w:tr w:rsidR="00712501" w:rsidRPr="000668D8" w14:paraId="16AFCBDD" w14:textId="77777777" w:rsidTr="00C20641">
        <w:trPr>
          <w:gridAfter w:val="1"/>
          <w:wAfter w:w="16" w:type="dxa"/>
          <w:cantSplit/>
          <w:trHeight w:val="136"/>
        </w:trPr>
        <w:tc>
          <w:tcPr>
            <w:tcW w:w="4673" w:type="dxa"/>
            <w:vMerge w:val="restart"/>
            <w:vAlign w:val="center"/>
          </w:tcPr>
          <w:p w14:paraId="5E09240F" w14:textId="65E5A144"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sz w:val="22"/>
                <w:szCs w:val="22"/>
                <w:lang w:val="hu"/>
              </w:rPr>
              <w:t>Fertőző betegségek és parazitafertőzések</w:t>
            </w:r>
          </w:p>
        </w:tc>
        <w:tc>
          <w:tcPr>
            <w:tcW w:w="2977" w:type="dxa"/>
          </w:tcPr>
          <w:p w14:paraId="1FB944AB" w14:textId="04AB2434" w:rsidR="00712501" w:rsidRPr="000668D8" w:rsidRDefault="00D313A4" w:rsidP="003A2797">
            <w:pPr>
              <w:pStyle w:val="Table"/>
              <w:keepNext/>
              <w:keepLines w:val="0"/>
              <w:widowControl w:val="0"/>
              <w:spacing w:before="0" w:after="0"/>
              <w:rPr>
                <w:rFonts w:ascii="Times New Roman" w:hAnsi="Times New Roman" w:cs="Times New Roman"/>
                <w:color w:val="000000"/>
                <w:sz w:val="22"/>
                <w:szCs w:val="22"/>
                <w:lang w:val="hu"/>
              </w:rPr>
            </w:pPr>
            <w:r>
              <w:rPr>
                <w:rFonts w:ascii="Times New Roman" w:hAnsi="Times New Roman" w:cs="Times New Roman"/>
                <w:bCs/>
                <w:sz w:val="22"/>
                <w:szCs w:val="22"/>
                <w:lang w:val="hu"/>
              </w:rPr>
              <w:t>n</w:t>
            </w:r>
            <w:r w:rsidR="00712501" w:rsidRPr="000668D8">
              <w:rPr>
                <w:rFonts w:ascii="Times New Roman" w:hAnsi="Times New Roman" w:cs="Times New Roman"/>
                <w:bCs/>
                <w:sz w:val="22"/>
                <w:szCs w:val="22"/>
                <w:lang w:val="hu"/>
              </w:rPr>
              <w:t>asopharyngitis</w:t>
            </w:r>
          </w:p>
        </w:tc>
        <w:tc>
          <w:tcPr>
            <w:tcW w:w="1700" w:type="dxa"/>
          </w:tcPr>
          <w:p w14:paraId="218C1935" w14:textId="0637623E"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Nagyon gyakori</w:t>
            </w:r>
          </w:p>
        </w:tc>
      </w:tr>
      <w:tr w:rsidR="00712501" w:rsidRPr="000668D8" w14:paraId="1B241307" w14:textId="77777777" w:rsidTr="00C20641">
        <w:trPr>
          <w:gridAfter w:val="1"/>
          <w:wAfter w:w="16" w:type="dxa"/>
          <w:cantSplit/>
          <w:trHeight w:val="136"/>
        </w:trPr>
        <w:tc>
          <w:tcPr>
            <w:tcW w:w="4673" w:type="dxa"/>
            <w:vMerge/>
            <w:vAlign w:val="center"/>
          </w:tcPr>
          <w:p w14:paraId="2DC96281" w14:textId="2FEADBF6"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p>
        </w:tc>
        <w:tc>
          <w:tcPr>
            <w:tcW w:w="2977" w:type="dxa"/>
          </w:tcPr>
          <w:p w14:paraId="21D4C149" w14:textId="34989B35" w:rsidR="00712501" w:rsidRPr="000668D8" w:rsidRDefault="00D313A4" w:rsidP="003A2797">
            <w:pPr>
              <w:pStyle w:val="Table"/>
              <w:keepNext/>
              <w:keepLines w:val="0"/>
              <w:widowControl w:val="0"/>
              <w:spacing w:before="0" w:after="0"/>
              <w:rPr>
                <w:rFonts w:ascii="Times New Roman" w:hAnsi="Times New Roman" w:cs="Times New Roman"/>
                <w:color w:val="000000"/>
                <w:sz w:val="22"/>
                <w:szCs w:val="22"/>
                <w:lang w:val="hu"/>
              </w:rPr>
            </w:pPr>
            <w:r>
              <w:rPr>
                <w:rFonts w:ascii="Times New Roman" w:hAnsi="Times New Roman" w:cs="Times New Roman"/>
                <w:bCs/>
                <w:sz w:val="22"/>
                <w:szCs w:val="22"/>
                <w:lang w:val="hu"/>
              </w:rPr>
              <w:t>f</w:t>
            </w:r>
            <w:r w:rsidR="00712501" w:rsidRPr="000668D8">
              <w:rPr>
                <w:rFonts w:ascii="Times New Roman" w:hAnsi="Times New Roman" w:cs="Times New Roman"/>
                <w:bCs/>
                <w:sz w:val="22"/>
                <w:szCs w:val="22"/>
                <w:lang w:val="hu"/>
              </w:rPr>
              <w:t>első légúti fertőzés</w:t>
            </w:r>
          </w:p>
        </w:tc>
        <w:tc>
          <w:tcPr>
            <w:tcW w:w="1700" w:type="dxa"/>
          </w:tcPr>
          <w:p w14:paraId="7A07DFDD" w14:textId="19D5FB31"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Gyakori</w:t>
            </w:r>
          </w:p>
        </w:tc>
      </w:tr>
      <w:tr w:rsidR="00712501" w:rsidRPr="000668D8" w14:paraId="69DB1BFB" w14:textId="77777777" w:rsidTr="00C20641">
        <w:trPr>
          <w:gridAfter w:val="1"/>
          <w:wAfter w:w="16" w:type="dxa"/>
          <w:cantSplit/>
          <w:trHeight w:val="136"/>
        </w:trPr>
        <w:tc>
          <w:tcPr>
            <w:tcW w:w="4673" w:type="dxa"/>
            <w:vMerge/>
            <w:vAlign w:val="center"/>
          </w:tcPr>
          <w:p w14:paraId="048B7B6D" w14:textId="696ED24A"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760AC662" w14:textId="5D87228F" w:rsidR="00712501" w:rsidRPr="000668D8" w:rsidRDefault="00D313A4" w:rsidP="003A2797">
            <w:pPr>
              <w:pStyle w:val="Table"/>
              <w:keepNext/>
              <w:keepLines w:val="0"/>
              <w:widowControl w:val="0"/>
              <w:spacing w:before="0" w:after="0"/>
              <w:rPr>
                <w:rFonts w:ascii="Times New Roman" w:hAnsi="Times New Roman" w:cs="Times New Roman"/>
                <w:b/>
                <w:sz w:val="22"/>
                <w:szCs w:val="22"/>
                <w:vertAlign w:val="superscript"/>
              </w:rPr>
            </w:pPr>
            <w:r>
              <w:rPr>
                <w:rFonts w:ascii="Times New Roman" w:hAnsi="Times New Roman" w:cs="Times New Roman"/>
                <w:color w:val="000000"/>
                <w:sz w:val="22"/>
                <w:szCs w:val="22"/>
                <w:lang w:val="hu"/>
              </w:rPr>
              <w:t>c</w:t>
            </w:r>
            <w:r w:rsidR="00712501" w:rsidRPr="000668D8">
              <w:rPr>
                <w:rFonts w:ascii="Times New Roman" w:hAnsi="Times New Roman" w:cs="Times New Roman"/>
                <w:color w:val="000000"/>
                <w:sz w:val="22"/>
                <w:szCs w:val="22"/>
                <w:lang w:val="hu"/>
              </w:rPr>
              <w:t>andidiasis</w:t>
            </w:r>
            <w:r w:rsidR="00712501" w:rsidRPr="000668D8">
              <w:rPr>
                <w:rFonts w:ascii="Times New Roman" w:hAnsi="Times New Roman" w:cs="Times New Roman"/>
                <w:sz w:val="22"/>
                <w:szCs w:val="22"/>
                <w:lang w:val="hu"/>
              </w:rPr>
              <w:t>*</w:t>
            </w:r>
            <w:r w:rsidR="00712501" w:rsidRPr="000668D8">
              <w:rPr>
                <w:rFonts w:ascii="Times New Roman" w:hAnsi="Times New Roman" w:cs="Times New Roman"/>
                <w:sz w:val="22"/>
                <w:szCs w:val="22"/>
                <w:vertAlign w:val="superscript"/>
                <w:lang w:val="hu"/>
              </w:rPr>
              <w:t>1</w:t>
            </w:r>
          </w:p>
        </w:tc>
        <w:tc>
          <w:tcPr>
            <w:tcW w:w="1700" w:type="dxa"/>
          </w:tcPr>
          <w:p w14:paraId="166989E0"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0969A6FA" w14:textId="77777777" w:rsidTr="00C20641">
        <w:trPr>
          <w:gridAfter w:val="1"/>
          <w:wAfter w:w="16" w:type="dxa"/>
          <w:cantSplit/>
        </w:trPr>
        <w:tc>
          <w:tcPr>
            <w:tcW w:w="4673" w:type="dxa"/>
            <w:vMerge/>
            <w:vAlign w:val="center"/>
          </w:tcPr>
          <w:p w14:paraId="15CD6293"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034B5495" w14:textId="2445ADC7" w:rsidR="00712501" w:rsidRPr="000668D8" w:rsidRDefault="00D313A4" w:rsidP="003A2797">
            <w:pPr>
              <w:pStyle w:val="Table"/>
              <w:keepNext/>
              <w:keepLines w:val="0"/>
              <w:widowControl w:val="0"/>
              <w:spacing w:before="0" w:after="0"/>
              <w:rPr>
                <w:rFonts w:ascii="Times New Roman" w:hAnsi="Times New Roman" w:cs="Times New Roman"/>
                <w:color w:val="000000"/>
                <w:sz w:val="22"/>
                <w:szCs w:val="22"/>
                <w:vertAlign w:val="superscript"/>
              </w:rPr>
            </w:pPr>
            <w:r>
              <w:rPr>
                <w:rFonts w:ascii="Times New Roman" w:hAnsi="Times New Roman" w:cs="Times New Roman"/>
                <w:color w:val="000000"/>
                <w:sz w:val="22"/>
                <w:szCs w:val="22"/>
                <w:lang w:val="hu"/>
              </w:rPr>
              <w:t>h</w:t>
            </w:r>
            <w:r w:rsidR="00712501" w:rsidRPr="000668D8">
              <w:rPr>
                <w:rFonts w:ascii="Times New Roman" w:hAnsi="Times New Roman" w:cs="Times New Roman"/>
                <w:color w:val="000000"/>
                <w:sz w:val="22"/>
                <w:szCs w:val="22"/>
                <w:lang w:val="hu"/>
              </w:rPr>
              <w:t>úgyúti fertőzés</w:t>
            </w:r>
            <w:r w:rsidR="00712501" w:rsidRPr="000668D8">
              <w:rPr>
                <w:rFonts w:ascii="Times New Roman" w:hAnsi="Times New Roman" w:cs="Times New Roman"/>
                <w:sz w:val="22"/>
                <w:szCs w:val="22"/>
                <w:lang w:val="hu"/>
              </w:rPr>
              <w:t>*</w:t>
            </w:r>
            <w:r w:rsidR="00712501" w:rsidRPr="000668D8">
              <w:rPr>
                <w:rFonts w:ascii="Times New Roman" w:hAnsi="Times New Roman" w:cs="Times New Roman"/>
                <w:sz w:val="22"/>
                <w:szCs w:val="22"/>
                <w:vertAlign w:val="superscript"/>
                <w:lang w:val="hu"/>
              </w:rPr>
              <w:t>2</w:t>
            </w:r>
          </w:p>
        </w:tc>
        <w:tc>
          <w:tcPr>
            <w:tcW w:w="1700" w:type="dxa"/>
          </w:tcPr>
          <w:p w14:paraId="7BF88DED"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rPr>
            </w:pPr>
            <w:r w:rsidRPr="000668D8">
              <w:rPr>
                <w:rFonts w:ascii="Times New Roman" w:hAnsi="Times New Roman" w:cs="Times New Roman"/>
                <w:color w:val="000000"/>
                <w:sz w:val="22"/>
                <w:szCs w:val="22"/>
                <w:lang w:val="hu"/>
              </w:rPr>
              <w:t>Gyakori</w:t>
            </w:r>
          </w:p>
        </w:tc>
      </w:tr>
      <w:tr w:rsidR="00712501" w:rsidRPr="000668D8" w14:paraId="203B4FDA" w14:textId="77777777" w:rsidTr="00C20641">
        <w:trPr>
          <w:gridAfter w:val="1"/>
          <w:wAfter w:w="16" w:type="dxa"/>
          <w:cantSplit/>
        </w:trPr>
        <w:tc>
          <w:tcPr>
            <w:tcW w:w="4673" w:type="dxa"/>
            <w:vAlign w:val="center"/>
          </w:tcPr>
          <w:p w14:paraId="35378230"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color w:val="000000"/>
                <w:sz w:val="22"/>
                <w:szCs w:val="22"/>
                <w:shd w:val="clear" w:color="auto" w:fill="FFFFFF"/>
                <w:lang w:val="hu"/>
              </w:rPr>
              <w:t>Immunrendszeri betegségek és tünetek</w:t>
            </w:r>
          </w:p>
        </w:tc>
        <w:tc>
          <w:tcPr>
            <w:tcW w:w="2977" w:type="dxa"/>
            <w:vAlign w:val="center"/>
          </w:tcPr>
          <w:p w14:paraId="2D8A3C36" w14:textId="20287F5D" w:rsidR="00712501" w:rsidRPr="000668D8" w:rsidRDefault="00D313A4" w:rsidP="003A2797">
            <w:pPr>
              <w:pStyle w:val="Table"/>
              <w:keepNext/>
              <w:keepLines w:val="0"/>
              <w:widowControl w:val="0"/>
              <w:spacing w:before="0" w:after="0"/>
              <w:rPr>
                <w:rFonts w:ascii="Times New Roman" w:hAnsi="Times New Roman" w:cs="Times New Roman"/>
                <w:b/>
                <w:color w:val="000000"/>
                <w:sz w:val="22"/>
                <w:szCs w:val="22"/>
                <w:shd w:val="clear" w:color="auto" w:fill="FFFFFF"/>
                <w:vertAlign w:val="superscript"/>
              </w:rPr>
            </w:pPr>
            <w:r>
              <w:rPr>
                <w:rFonts w:ascii="Times New Roman" w:hAnsi="Times New Roman" w:cs="Times New Roman"/>
                <w:color w:val="000000"/>
                <w:sz w:val="22"/>
                <w:szCs w:val="22"/>
                <w:lang w:val="hu"/>
              </w:rPr>
              <w:t>t</w:t>
            </w:r>
            <w:r w:rsidR="00712501" w:rsidRPr="000668D8">
              <w:rPr>
                <w:rFonts w:ascii="Times New Roman" w:hAnsi="Times New Roman" w:cs="Times New Roman"/>
                <w:color w:val="000000"/>
                <w:sz w:val="22"/>
                <w:szCs w:val="22"/>
                <w:lang w:val="hu"/>
              </w:rPr>
              <w:t>úlérzékenység</w:t>
            </w:r>
            <w:r w:rsidR="00712501" w:rsidRPr="000668D8">
              <w:rPr>
                <w:rFonts w:ascii="Times New Roman" w:hAnsi="Times New Roman" w:cs="Times New Roman"/>
                <w:sz w:val="22"/>
                <w:szCs w:val="22"/>
                <w:lang w:val="hu"/>
              </w:rPr>
              <w:t>*</w:t>
            </w:r>
            <w:r w:rsidR="00712501" w:rsidRPr="000668D8">
              <w:rPr>
                <w:rFonts w:ascii="Times New Roman" w:hAnsi="Times New Roman" w:cs="Times New Roman"/>
                <w:sz w:val="22"/>
                <w:szCs w:val="22"/>
                <w:vertAlign w:val="superscript"/>
                <w:lang w:val="hu"/>
              </w:rPr>
              <w:t>3</w:t>
            </w:r>
          </w:p>
        </w:tc>
        <w:tc>
          <w:tcPr>
            <w:tcW w:w="1700" w:type="dxa"/>
          </w:tcPr>
          <w:p w14:paraId="2B34B61D"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r w:rsidRPr="000668D8">
              <w:rPr>
                <w:rFonts w:ascii="Times New Roman" w:hAnsi="Times New Roman" w:cs="Times New Roman"/>
                <w:color w:val="000000"/>
                <w:sz w:val="22"/>
                <w:szCs w:val="22"/>
                <w:shd w:val="clear" w:color="auto" w:fill="FFFFFF"/>
                <w:lang w:val="hu"/>
              </w:rPr>
              <w:t>Gyakori</w:t>
            </w:r>
          </w:p>
        </w:tc>
      </w:tr>
      <w:tr w:rsidR="00712501" w:rsidRPr="000668D8" w14:paraId="5BB1A97D" w14:textId="77777777" w:rsidTr="00C20641">
        <w:trPr>
          <w:gridAfter w:val="1"/>
          <w:wAfter w:w="16" w:type="dxa"/>
          <w:cantSplit/>
        </w:trPr>
        <w:tc>
          <w:tcPr>
            <w:tcW w:w="4673" w:type="dxa"/>
            <w:vAlign w:val="center"/>
          </w:tcPr>
          <w:p w14:paraId="1E732574"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color w:val="000000"/>
                <w:sz w:val="22"/>
                <w:szCs w:val="22"/>
                <w:shd w:val="clear" w:color="auto" w:fill="FFFFFF"/>
                <w:lang w:val="hu"/>
              </w:rPr>
              <w:t>Anyagcsere- és táplálkozási betegségek és tünetek</w:t>
            </w:r>
          </w:p>
        </w:tc>
        <w:tc>
          <w:tcPr>
            <w:tcW w:w="2977" w:type="dxa"/>
          </w:tcPr>
          <w:p w14:paraId="4270A304" w14:textId="4CAAE4FB" w:rsidR="00712501" w:rsidRPr="000668D8" w:rsidRDefault="00D313A4" w:rsidP="003A2797">
            <w:pPr>
              <w:pStyle w:val="Table"/>
              <w:keepNext/>
              <w:keepLines w:val="0"/>
              <w:widowControl w:val="0"/>
              <w:spacing w:before="0" w:after="0"/>
              <w:rPr>
                <w:rFonts w:ascii="Times New Roman" w:hAnsi="Times New Roman" w:cs="Times New Roman"/>
                <w:b/>
                <w:color w:val="000000"/>
                <w:sz w:val="22"/>
                <w:szCs w:val="22"/>
                <w:shd w:val="clear" w:color="auto" w:fill="FFFFFF"/>
                <w:vertAlign w:val="superscript"/>
              </w:rPr>
            </w:pPr>
            <w:r>
              <w:rPr>
                <w:rFonts w:ascii="Times New Roman" w:hAnsi="Times New Roman" w:cs="Times New Roman"/>
                <w:sz w:val="22"/>
                <w:szCs w:val="22"/>
                <w:lang w:val="hu"/>
              </w:rPr>
              <w:t>h</w:t>
            </w:r>
            <w:r w:rsidR="00712501" w:rsidRPr="000668D8">
              <w:rPr>
                <w:rFonts w:ascii="Times New Roman" w:hAnsi="Times New Roman" w:cs="Times New Roman"/>
                <w:sz w:val="22"/>
                <w:szCs w:val="22"/>
                <w:lang w:val="hu"/>
              </w:rPr>
              <w:t>yperglykaemia*</w:t>
            </w:r>
            <w:r w:rsidR="00712501" w:rsidRPr="000668D8">
              <w:rPr>
                <w:rFonts w:ascii="Times New Roman" w:hAnsi="Times New Roman" w:cs="Times New Roman"/>
                <w:sz w:val="22"/>
                <w:szCs w:val="22"/>
                <w:vertAlign w:val="superscript"/>
                <w:lang w:val="hu"/>
              </w:rPr>
              <w:t>4</w:t>
            </w:r>
          </w:p>
        </w:tc>
        <w:tc>
          <w:tcPr>
            <w:tcW w:w="1700" w:type="dxa"/>
          </w:tcPr>
          <w:p w14:paraId="762A9C0E"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r w:rsidRPr="000668D8">
              <w:rPr>
                <w:rFonts w:ascii="Times New Roman" w:hAnsi="Times New Roman" w:cs="Times New Roman"/>
                <w:color w:val="000000"/>
                <w:sz w:val="22"/>
                <w:szCs w:val="22"/>
                <w:shd w:val="clear" w:color="auto" w:fill="FFFFFF"/>
                <w:lang w:val="hu"/>
              </w:rPr>
              <w:t>Nem gyakori</w:t>
            </w:r>
          </w:p>
        </w:tc>
      </w:tr>
      <w:tr w:rsidR="00712501" w:rsidRPr="000668D8" w14:paraId="25FF0837" w14:textId="77777777" w:rsidTr="00C20641">
        <w:trPr>
          <w:gridAfter w:val="1"/>
          <w:wAfter w:w="16" w:type="dxa"/>
          <w:cantSplit/>
        </w:trPr>
        <w:tc>
          <w:tcPr>
            <w:tcW w:w="4673" w:type="dxa"/>
            <w:vAlign w:val="center"/>
          </w:tcPr>
          <w:p w14:paraId="49C00989"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Idegrendszeri betegségek és tünetek</w:t>
            </w:r>
          </w:p>
        </w:tc>
        <w:tc>
          <w:tcPr>
            <w:tcW w:w="2977" w:type="dxa"/>
          </w:tcPr>
          <w:p w14:paraId="673AA08A" w14:textId="531F54FD" w:rsidR="00712501" w:rsidRPr="000668D8" w:rsidRDefault="00D313A4" w:rsidP="003A2797">
            <w:pPr>
              <w:pStyle w:val="Table"/>
              <w:keepNext/>
              <w:keepLines w:val="0"/>
              <w:widowControl w:val="0"/>
              <w:spacing w:before="0" w:after="0"/>
              <w:rPr>
                <w:rFonts w:ascii="Times New Roman" w:hAnsi="Times New Roman" w:cs="Times New Roman"/>
                <w:b/>
                <w:sz w:val="22"/>
                <w:szCs w:val="22"/>
                <w:vertAlign w:val="superscript"/>
              </w:rPr>
            </w:pPr>
            <w:r>
              <w:rPr>
                <w:rFonts w:ascii="Times New Roman" w:hAnsi="Times New Roman" w:cs="Times New Roman"/>
                <w:sz w:val="22"/>
                <w:szCs w:val="22"/>
                <w:lang w:val="hu"/>
              </w:rPr>
              <w:t>f</w:t>
            </w:r>
            <w:r w:rsidR="00712501" w:rsidRPr="000668D8">
              <w:rPr>
                <w:rFonts w:ascii="Times New Roman" w:hAnsi="Times New Roman" w:cs="Times New Roman"/>
                <w:sz w:val="22"/>
                <w:szCs w:val="22"/>
                <w:lang w:val="hu"/>
              </w:rPr>
              <w:t>ejfájás*</w:t>
            </w:r>
            <w:r w:rsidR="00712501" w:rsidRPr="000668D8">
              <w:rPr>
                <w:rFonts w:ascii="Times New Roman" w:hAnsi="Times New Roman" w:cs="Times New Roman"/>
                <w:sz w:val="22"/>
                <w:szCs w:val="22"/>
                <w:vertAlign w:val="superscript"/>
                <w:lang w:val="hu"/>
              </w:rPr>
              <w:t>5</w:t>
            </w:r>
          </w:p>
        </w:tc>
        <w:tc>
          <w:tcPr>
            <w:tcW w:w="1700" w:type="dxa"/>
          </w:tcPr>
          <w:p w14:paraId="4F2DAAD2"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2047DB35" w14:textId="77777777" w:rsidTr="00C20641">
        <w:trPr>
          <w:gridAfter w:val="1"/>
          <w:wAfter w:w="16" w:type="dxa"/>
          <w:cantSplit/>
        </w:trPr>
        <w:tc>
          <w:tcPr>
            <w:tcW w:w="4673" w:type="dxa"/>
            <w:vAlign w:val="center"/>
          </w:tcPr>
          <w:p w14:paraId="59BE17B6" w14:textId="2ACE077F"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sz w:val="22"/>
                <w:szCs w:val="22"/>
                <w:lang w:val="hu"/>
              </w:rPr>
              <w:t>Szembetegségek és szemészeti tünetek</w:t>
            </w:r>
          </w:p>
        </w:tc>
        <w:tc>
          <w:tcPr>
            <w:tcW w:w="2977" w:type="dxa"/>
          </w:tcPr>
          <w:p w14:paraId="6CA07FD3" w14:textId="740C45A6" w:rsidR="00712501" w:rsidRPr="000668D8" w:rsidRDefault="00D313A4" w:rsidP="003A2797">
            <w:pPr>
              <w:pStyle w:val="Table"/>
              <w:keepNext/>
              <w:keepLines w:val="0"/>
              <w:widowControl w:val="0"/>
              <w:spacing w:before="0" w:after="0"/>
              <w:rPr>
                <w:rFonts w:ascii="Times New Roman" w:hAnsi="Times New Roman" w:cs="Times New Roman"/>
                <w:sz w:val="22"/>
                <w:szCs w:val="22"/>
                <w:lang w:val="hu"/>
              </w:rPr>
            </w:pPr>
            <w:r>
              <w:rPr>
                <w:rFonts w:ascii="Times New Roman" w:hAnsi="Times New Roman" w:cs="Times New Roman"/>
                <w:sz w:val="22"/>
                <w:szCs w:val="22"/>
                <w:lang w:val="hu"/>
              </w:rPr>
              <w:t>s</w:t>
            </w:r>
            <w:r w:rsidR="00712501" w:rsidRPr="000668D8">
              <w:rPr>
                <w:rFonts w:ascii="Times New Roman" w:hAnsi="Times New Roman" w:cs="Times New Roman"/>
                <w:sz w:val="22"/>
                <w:szCs w:val="22"/>
                <w:lang w:val="hu"/>
              </w:rPr>
              <w:t>zürkehályog</w:t>
            </w:r>
          </w:p>
        </w:tc>
        <w:tc>
          <w:tcPr>
            <w:tcW w:w="1700" w:type="dxa"/>
          </w:tcPr>
          <w:p w14:paraId="6454B245" w14:textId="2E0D4C76"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sz w:val="22"/>
                <w:szCs w:val="22"/>
                <w:lang w:val="hu"/>
              </w:rPr>
              <w:t>Nem gyakori</w:t>
            </w:r>
          </w:p>
        </w:tc>
      </w:tr>
      <w:tr w:rsidR="00712501" w:rsidRPr="000668D8" w14:paraId="556740F8" w14:textId="77777777" w:rsidTr="00C20641">
        <w:trPr>
          <w:gridAfter w:val="1"/>
          <w:wAfter w:w="16" w:type="dxa"/>
          <w:cantSplit/>
        </w:trPr>
        <w:tc>
          <w:tcPr>
            <w:tcW w:w="4673" w:type="dxa"/>
            <w:vAlign w:val="center"/>
          </w:tcPr>
          <w:p w14:paraId="43EAFC39"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Szívbetegségek és a szívvel kapcsolatos tünetek</w:t>
            </w:r>
          </w:p>
        </w:tc>
        <w:tc>
          <w:tcPr>
            <w:tcW w:w="2977" w:type="dxa"/>
          </w:tcPr>
          <w:p w14:paraId="28DAF32C" w14:textId="15D8E60C" w:rsidR="00712501" w:rsidRPr="000668D8" w:rsidRDefault="00D313A4" w:rsidP="003A2797">
            <w:pPr>
              <w:pStyle w:val="Table"/>
              <w:keepNext/>
              <w:keepLines w:val="0"/>
              <w:widowControl w:val="0"/>
              <w:spacing w:before="0" w:after="0"/>
              <w:rPr>
                <w:rFonts w:ascii="Times New Roman" w:hAnsi="Times New Roman" w:cs="Times New Roman"/>
                <w:b/>
                <w:sz w:val="22"/>
                <w:szCs w:val="22"/>
                <w:vertAlign w:val="superscript"/>
              </w:rPr>
            </w:pPr>
            <w:r>
              <w:rPr>
                <w:rFonts w:ascii="Times New Roman" w:hAnsi="Times New Roman" w:cs="Times New Roman"/>
                <w:sz w:val="22"/>
                <w:szCs w:val="22"/>
                <w:lang w:val="hu"/>
              </w:rPr>
              <w:t>t</w:t>
            </w:r>
            <w:r w:rsidR="00712501" w:rsidRPr="000668D8">
              <w:rPr>
                <w:rFonts w:ascii="Times New Roman" w:hAnsi="Times New Roman" w:cs="Times New Roman"/>
                <w:sz w:val="22"/>
                <w:szCs w:val="22"/>
                <w:lang w:val="hu"/>
              </w:rPr>
              <w:t>achycardia*</w:t>
            </w:r>
            <w:r w:rsidR="00712501" w:rsidRPr="000668D8">
              <w:rPr>
                <w:rFonts w:ascii="Times New Roman" w:hAnsi="Times New Roman" w:cs="Times New Roman"/>
                <w:sz w:val="22"/>
                <w:szCs w:val="22"/>
                <w:vertAlign w:val="superscript"/>
                <w:lang w:val="hu"/>
              </w:rPr>
              <w:t>6</w:t>
            </w:r>
          </w:p>
        </w:tc>
        <w:tc>
          <w:tcPr>
            <w:tcW w:w="1700" w:type="dxa"/>
          </w:tcPr>
          <w:p w14:paraId="72AF9801"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51D6CF65" w14:textId="77777777" w:rsidTr="00C20641">
        <w:trPr>
          <w:gridAfter w:val="1"/>
          <w:wAfter w:w="16" w:type="dxa"/>
          <w:cantSplit/>
        </w:trPr>
        <w:tc>
          <w:tcPr>
            <w:tcW w:w="4673" w:type="dxa"/>
            <w:vMerge w:val="restart"/>
            <w:vAlign w:val="center"/>
          </w:tcPr>
          <w:p w14:paraId="459AC377" w14:textId="433EBDE0"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sz w:val="22"/>
                <w:szCs w:val="22"/>
                <w:lang w:val="hu"/>
              </w:rPr>
              <w:t>Légzőrendszeri, mellkasi és mediastinalis betegségek és tünetek</w:t>
            </w:r>
          </w:p>
        </w:tc>
        <w:tc>
          <w:tcPr>
            <w:tcW w:w="2977" w:type="dxa"/>
          </w:tcPr>
          <w:p w14:paraId="5D497EF3" w14:textId="79659C69" w:rsidR="00712501" w:rsidRPr="000668D8" w:rsidRDefault="00D313A4" w:rsidP="003A2797">
            <w:pPr>
              <w:pStyle w:val="Table"/>
              <w:keepNext/>
              <w:keepLines w:val="0"/>
              <w:widowControl w:val="0"/>
              <w:spacing w:before="0" w:after="0"/>
              <w:rPr>
                <w:rFonts w:ascii="Times New Roman" w:hAnsi="Times New Roman" w:cs="Times New Roman"/>
                <w:sz w:val="22"/>
                <w:szCs w:val="22"/>
                <w:lang w:val="hu"/>
              </w:rPr>
            </w:pPr>
            <w:r>
              <w:rPr>
                <w:rFonts w:ascii="Times New Roman" w:hAnsi="Times New Roman" w:cs="Times New Roman"/>
                <w:sz w:val="22"/>
                <w:szCs w:val="22"/>
                <w:lang w:val="hu"/>
              </w:rPr>
              <w:t>a</w:t>
            </w:r>
            <w:r w:rsidR="00712501" w:rsidRPr="000668D8">
              <w:rPr>
                <w:rFonts w:ascii="Times New Roman" w:hAnsi="Times New Roman" w:cs="Times New Roman"/>
                <w:sz w:val="22"/>
                <w:szCs w:val="22"/>
                <w:lang w:val="hu"/>
              </w:rPr>
              <w:t>st</w:t>
            </w:r>
            <w:r>
              <w:rPr>
                <w:rFonts w:ascii="Times New Roman" w:hAnsi="Times New Roman" w:cs="Times New Roman"/>
                <w:sz w:val="22"/>
                <w:szCs w:val="22"/>
                <w:lang w:val="hu"/>
              </w:rPr>
              <w:t>h</w:t>
            </w:r>
            <w:r w:rsidR="00712501" w:rsidRPr="000668D8">
              <w:rPr>
                <w:rFonts w:ascii="Times New Roman" w:hAnsi="Times New Roman" w:cs="Times New Roman"/>
                <w:sz w:val="22"/>
                <w:szCs w:val="22"/>
                <w:lang w:val="hu"/>
              </w:rPr>
              <w:t>ma (exacerbatio)</w:t>
            </w:r>
          </w:p>
        </w:tc>
        <w:tc>
          <w:tcPr>
            <w:tcW w:w="1700" w:type="dxa"/>
          </w:tcPr>
          <w:p w14:paraId="67981E7F" w14:textId="16BE9323" w:rsidR="00712501" w:rsidRPr="000668D8" w:rsidRDefault="00712501" w:rsidP="003A2797">
            <w:pPr>
              <w:pStyle w:val="Table"/>
              <w:keepNext/>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sz w:val="22"/>
                <w:szCs w:val="22"/>
                <w:lang w:val="hu"/>
              </w:rPr>
              <w:t>Nagyon gyakori</w:t>
            </w:r>
          </w:p>
        </w:tc>
      </w:tr>
      <w:tr w:rsidR="00712501" w:rsidRPr="000668D8" w14:paraId="693E4B23" w14:textId="77777777" w:rsidTr="00C20641">
        <w:trPr>
          <w:gridAfter w:val="1"/>
          <w:wAfter w:w="16" w:type="dxa"/>
          <w:cantSplit/>
        </w:trPr>
        <w:tc>
          <w:tcPr>
            <w:tcW w:w="4673" w:type="dxa"/>
            <w:vMerge/>
            <w:vAlign w:val="center"/>
          </w:tcPr>
          <w:p w14:paraId="7534456E" w14:textId="708977AD"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715876E8" w14:textId="4A2E67E6" w:rsidR="00712501" w:rsidRPr="000668D8" w:rsidRDefault="00D313A4" w:rsidP="003A2797">
            <w:pPr>
              <w:pStyle w:val="Table"/>
              <w:keepNext/>
              <w:keepLines w:val="0"/>
              <w:widowControl w:val="0"/>
              <w:spacing w:before="0" w:after="0"/>
              <w:rPr>
                <w:rFonts w:ascii="Times New Roman" w:hAnsi="Times New Roman" w:cs="Times New Roman"/>
                <w:b/>
                <w:sz w:val="22"/>
                <w:szCs w:val="22"/>
              </w:rPr>
            </w:pPr>
            <w:r>
              <w:rPr>
                <w:rFonts w:ascii="Times New Roman" w:hAnsi="Times New Roman" w:cs="Times New Roman"/>
                <w:sz w:val="22"/>
                <w:szCs w:val="22"/>
                <w:lang w:val="hu"/>
              </w:rPr>
              <w:t>o</w:t>
            </w:r>
            <w:r w:rsidR="00712501" w:rsidRPr="000668D8">
              <w:rPr>
                <w:rFonts w:ascii="Times New Roman" w:hAnsi="Times New Roman" w:cs="Times New Roman"/>
                <w:sz w:val="22"/>
                <w:szCs w:val="22"/>
                <w:lang w:val="hu"/>
              </w:rPr>
              <w:t>ropharyngealis fájdalom*</w:t>
            </w:r>
            <w:r w:rsidR="00712501" w:rsidRPr="000668D8">
              <w:rPr>
                <w:rFonts w:ascii="Times New Roman" w:hAnsi="Times New Roman" w:cs="Times New Roman"/>
                <w:sz w:val="22"/>
                <w:szCs w:val="22"/>
                <w:vertAlign w:val="superscript"/>
                <w:lang w:val="hu"/>
              </w:rPr>
              <w:t>7</w:t>
            </w:r>
          </w:p>
        </w:tc>
        <w:tc>
          <w:tcPr>
            <w:tcW w:w="1700" w:type="dxa"/>
          </w:tcPr>
          <w:p w14:paraId="69D69C7D"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4B5760A8" w14:textId="77777777" w:rsidTr="00C20641">
        <w:trPr>
          <w:gridAfter w:val="1"/>
          <w:wAfter w:w="16" w:type="dxa"/>
          <w:cantSplit/>
        </w:trPr>
        <w:tc>
          <w:tcPr>
            <w:tcW w:w="4673" w:type="dxa"/>
            <w:vMerge/>
            <w:vAlign w:val="center"/>
          </w:tcPr>
          <w:p w14:paraId="15D574DB"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38F0A1B1" w14:textId="7154B0DA" w:rsidR="00712501" w:rsidRPr="000668D8" w:rsidRDefault="00D313A4" w:rsidP="003A2797">
            <w:pPr>
              <w:pStyle w:val="Table"/>
              <w:keepNext/>
              <w:keepLines w:val="0"/>
              <w:widowControl w:val="0"/>
              <w:spacing w:before="0" w:after="0"/>
              <w:rPr>
                <w:rFonts w:ascii="Times New Roman" w:hAnsi="Times New Roman" w:cs="Times New Roman"/>
                <w:sz w:val="22"/>
                <w:szCs w:val="22"/>
              </w:rPr>
            </w:pPr>
            <w:r>
              <w:rPr>
                <w:rFonts w:ascii="Times New Roman" w:hAnsi="Times New Roman" w:cs="Times New Roman"/>
                <w:sz w:val="22"/>
                <w:szCs w:val="22"/>
                <w:lang w:val="hu"/>
              </w:rPr>
              <w:t>k</w:t>
            </w:r>
            <w:r w:rsidR="00712501" w:rsidRPr="000668D8">
              <w:rPr>
                <w:rFonts w:ascii="Times New Roman" w:hAnsi="Times New Roman" w:cs="Times New Roman"/>
                <w:sz w:val="22"/>
                <w:szCs w:val="22"/>
                <w:lang w:val="hu"/>
              </w:rPr>
              <w:t>öhögés</w:t>
            </w:r>
          </w:p>
        </w:tc>
        <w:tc>
          <w:tcPr>
            <w:tcW w:w="1700" w:type="dxa"/>
          </w:tcPr>
          <w:p w14:paraId="0277DC9F"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62D7476B" w14:textId="77777777" w:rsidTr="00C20641">
        <w:trPr>
          <w:gridAfter w:val="1"/>
          <w:wAfter w:w="16" w:type="dxa"/>
          <w:cantSplit/>
        </w:trPr>
        <w:tc>
          <w:tcPr>
            <w:tcW w:w="4673" w:type="dxa"/>
            <w:vMerge/>
            <w:vAlign w:val="center"/>
          </w:tcPr>
          <w:p w14:paraId="7223DCE8"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64DE92E3" w14:textId="59119447" w:rsidR="00712501" w:rsidRPr="000668D8" w:rsidRDefault="00D313A4" w:rsidP="003A2797">
            <w:pPr>
              <w:pStyle w:val="Table"/>
              <w:keepNext/>
              <w:keepLines w:val="0"/>
              <w:widowControl w:val="0"/>
              <w:spacing w:before="0" w:after="0"/>
              <w:rPr>
                <w:rFonts w:ascii="Times New Roman" w:hAnsi="Times New Roman" w:cs="Times New Roman"/>
                <w:sz w:val="22"/>
                <w:szCs w:val="22"/>
              </w:rPr>
            </w:pPr>
            <w:r>
              <w:rPr>
                <w:rFonts w:ascii="Times New Roman" w:hAnsi="Times New Roman" w:cs="Times New Roman"/>
                <w:sz w:val="22"/>
                <w:szCs w:val="22"/>
                <w:lang w:val="hu"/>
              </w:rPr>
              <w:t>d</w:t>
            </w:r>
            <w:r w:rsidR="00712501" w:rsidRPr="000668D8">
              <w:rPr>
                <w:rFonts w:ascii="Times New Roman" w:hAnsi="Times New Roman" w:cs="Times New Roman"/>
                <w:sz w:val="22"/>
                <w:szCs w:val="22"/>
                <w:lang w:val="hu"/>
              </w:rPr>
              <w:t>ysphonia</w:t>
            </w:r>
          </w:p>
        </w:tc>
        <w:tc>
          <w:tcPr>
            <w:tcW w:w="1700" w:type="dxa"/>
          </w:tcPr>
          <w:p w14:paraId="49B5E9CD"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0C5E8759" w14:textId="77777777" w:rsidTr="00C20641">
        <w:trPr>
          <w:gridAfter w:val="1"/>
          <w:wAfter w:w="16" w:type="dxa"/>
          <w:cantSplit/>
        </w:trPr>
        <w:tc>
          <w:tcPr>
            <w:tcW w:w="4673" w:type="dxa"/>
            <w:vMerge w:val="restart"/>
            <w:vAlign w:val="center"/>
          </w:tcPr>
          <w:p w14:paraId="77DBCDED"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color w:val="000000"/>
                <w:sz w:val="22"/>
                <w:szCs w:val="22"/>
                <w:shd w:val="clear" w:color="auto" w:fill="FFFFFF"/>
                <w:lang w:val="hu"/>
              </w:rPr>
              <w:t>Emésztőrendszeri betegségek és tünetek</w:t>
            </w:r>
          </w:p>
        </w:tc>
        <w:tc>
          <w:tcPr>
            <w:tcW w:w="2977" w:type="dxa"/>
            <w:vAlign w:val="center"/>
          </w:tcPr>
          <w:p w14:paraId="4677F92E" w14:textId="12725604" w:rsidR="00712501" w:rsidRPr="000668D8" w:rsidRDefault="00D313A4" w:rsidP="003A2797">
            <w:pPr>
              <w:pStyle w:val="Table"/>
              <w:keepNext/>
              <w:keepLines w:val="0"/>
              <w:widowControl w:val="0"/>
              <w:spacing w:before="0" w:after="0"/>
              <w:rPr>
                <w:rFonts w:ascii="Times New Roman" w:hAnsi="Times New Roman" w:cs="Times New Roman"/>
                <w:b/>
                <w:color w:val="000000"/>
                <w:sz w:val="22"/>
                <w:szCs w:val="22"/>
                <w:shd w:val="clear" w:color="auto" w:fill="FFFFFF"/>
                <w:vertAlign w:val="superscript"/>
              </w:rPr>
            </w:pPr>
            <w:r>
              <w:rPr>
                <w:rFonts w:ascii="Times New Roman" w:hAnsi="Times New Roman" w:cs="Times New Roman"/>
                <w:sz w:val="22"/>
                <w:szCs w:val="22"/>
                <w:lang w:val="hu"/>
              </w:rPr>
              <w:t>g</w:t>
            </w:r>
            <w:r w:rsidR="00712501" w:rsidRPr="000668D8">
              <w:rPr>
                <w:rFonts w:ascii="Times New Roman" w:hAnsi="Times New Roman" w:cs="Times New Roman"/>
                <w:sz w:val="22"/>
                <w:szCs w:val="22"/>
                <w:lang w:val="hu"/>
              </w:rPr>
              <w:t>astroenteritis*</w:t>
            </w:r>
            <w:r w:rsidR="00712501" w:rsidRPr="000668D8">
              <w:rPr>
                <w:rFonts w:ascii="Times New Roman" w:hAnsi="Times New Roman" w:cs="Times New Roman"/>
                <w:sz w:val="22"/>
                <w:szCs w:val="22"/>
                <w:vertAlign w:val="superscript"/>
                <w:lang w:val="hu"/>
              </w:rPr>
              <w:t>8</w:t>
            </w:r>
          </w:p>
        </w:tc>
        <w:tc>
          <w:tcPr>
            <w:tcW w:w="1700" w:type="dxa"/>
          </w:tcPr>
          <w:p w14:paraId="039F2BC3"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r w:rsidRPr="000668D8">
              <w:rPr>
                <w:rFonts w:ascii="Times New Roman" w:hAnsi="Times New Roman" w:cs="Times New Roman"/>
                <w:color w:val="000000"/>
                <w:sz w:val="22"/>
                <w:szCs w:val="22"/>
                <w:shd w:val="clear" w:color="auto" w:fill="FFFFFF"/>
                <w:lang w:val="hu"/>
              </w:rPr>
              <w:t>Gyakori</w:t>
            </w:r>
          </w:p>
        </w:tc>
      </w:tr>
      <w:tr w:rsidR="00712501" w:rsidRPr="000668D8" w14:paraId="0EE50C46" w14:textId="77777777" w:rsidTr="00C20641">
        <w:trPr>
          <w:gridAfter w:val="1"/>
          <w:wAfter w:w="16" w:type="dxa"/>
          <w:cantSplit/>
        </w:trPr>
        <w:tc>
          <w:tcPr>
            <w:tcW w:w="4673" w:type="dxa"/>
            <w:vMerge/>
            <w:vAlign w:val="center"/>
          </w:tcPr>
          <w:p w14:paraId="217B1AF4"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p>
        </w:tc>
        <w:tc>
          <w:tcPr>
            <w:tcW w:w="2977" w:type="dxa"/>
            <w:vAlign w:val="center"/>
          </w:tcPr>
          <w:p w14:paraId="0AC5D045" w14:textId="475A9259" w:rsidR="00712501" w:rsidRPr="000668D8" w:rsidRDefault="00D313A4" w:rsidP="003A2797">
            <w:pPr>
              <w:pStyle w:val="Table"/>
              <w:keepNext/>
              <w:keepLines w:val="0"/>
              <w:widowControl w:val="0"/>
              <w:spacing w:before="0" w:after="0"/>
              <w:rPr>
                <w:rFonts w:ascii="Times New Roman" w:hAnsi="Times New Roman" w:cs="Times New Roman"/>
                <w:color w:val="000000"/>
                <w:sz w:val="22"/>
                <w:szCs w:val="22"/>
                <w:vertAlign w:val="superscript"/>
              </w:rPr>
            </w:pPr>
            <w:r>
              <w:rPr>
                <w:rFonts w:ascii="Times New Roman" w:hAnsi="Times New Roman" w:cs="Times New Roman"/>
                <w:sz w:val="22"/>
                <w:szCs w:val="22"/>
                <w:lang w:val="hu"/>
              </w:rPr>
              <w:t>s</w:t>
            </w:r>
            <w:r w:rsidR="00712501" w:rsidRPr="000668D8">
              <w:rPr>
                <w:rFonts w:ascii="Times New Roman" w:hAnsi="Times New Roman" w:cs="Times New Roman"/>
                <w:sz w:val="22"/>
                <w:szCs w:val="22"/>
                <w:lang w:val="hu"/>
              </w:rPr>
              <w:t>zájszárazság*</w:t>
            </w:r>
            <w:r w:rsidR="00712501" w:rsidRPr="000668D8">
              <w:rPr>
                <w:rFonts w:ascii="Times New Roman" w:hAnsi="Times New Roman" w:cs="Times New Roman"/>
                <w:sz w:val="22"/>
                <w:szCs w:val="22"/>
                <w:vertAlign w:val="superscript"/>
                <w:lang w:val="hu"/>
              </w:rPr>
              <w:t>9</w:t>
            </w:r>
          </w:p>
        </w:tc>
        <w:tc>
          <w:tcPr>
            <w:tcW w:w="1700" w:type="dxa"/>
          </w:tcPr>
          <w:p w14:paraId="61D3A16F" w14:textId="0FFE4DA4"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r w:rsidRPr="000668D8">
              <w:rPr>
                <w:rFonts w:ascii="Times New Roman" w:hAnsi="Times New Roman" w:cs="Times New Roman"/>
                <w:color w:val="000000"/>
                <w:sz w:val="22"/>
                <w:szCs w:val="22"/>
                <w:shd w:val="clear" w:color="auto" w:fill="FFFFFF"/>
                <w:lang w:val="hu"/>
              </w:rPr>
              <w:t>Nem gyakori</w:t>
            </w:r>
          </w:p>
        </w:tc>
      </w:tr>
      <w:tr w:rsidR="00712501" w:rsidRPr="000668D8" w14:paraId="2DFA2715" w14:textId="77777777" w:rsidTr="00C20641">
        <w:trPr>
          <w:gridAfter w:val="1"/>
          <w:wAfter w:w="16" w:type="dxa"/>
          <w:cantSplit/>
        </w:trPr>
        <w:tc>
          <w:tcPr>
            <w:tcW w:w="4673" w:type="dxa"/>
            <w:vMerge w:val="restart"/>
            <w:vAlign w:val="center"/>
          </w:tcPr>
          <w:p w14:paraId="041490F5"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A bőr és a bőr alatti szövet betegségei és tünetei</w:t>
            </w:r>
          </w:p>
        </w:tc>
        <w:tc>
          <w:tcPr>
            <w:tcW w:w="2977" w:type="dxa"/>
            <w:vAlign w:val="center"/>
          </w:tcPr>
          <w:p w14:paraId="2409AAF9" w14:textId="78AD3154" w:rsidR="00712501" w:rsidRPr="000668D8" w:rsidRDefault="00D313A4" w:rsidP="003A2797">
            <w:pPr>
              <w:pStyle w:val="Table"/>
              <w:keepNext/>
              <w:keepLines w:val="0"/>
              <w:widowControl w:val="0"/>
              <w:spacing w:before="0" w:after="0"/>
              <w:rPr>
                <w:rFonts w:ascii="Times New Roman" w:hAnsi="Times New Roman" w:cs="Times New Roman"/>
                <w:b/>
                <w:sz w:val="22"/>
                <w:szCs w:val="22"/>
                <w:vertAlign w:val="superscript"/>
              </w:rPr>
            </w:pPr>
            <w:r>
              <w:rPr>
                <w:rFonts w:ascii="Times New Roman" w:hAnsi="Times New Roman" w:cs="Times New Roman"/>
                <w:sz w:val="22"/>
                <w:szCs w:val="22"/>
                <w:lang w:val="hu"/>
              </w:rPr>
              <w:t>b</w:t>
            </w:r>
            <w:r w:rsidR="00712501" w:rsidRPr="000668D8">
              <w:rPr>
                <w:rFonts w:ascii="Times New Roman" w:hAnsi="Times New Roman" w:cs="Times New Roman"/>
                <w:sz w:val="22"/>
                <w:szCs w:val="22"/>
                <w:lang w:val="hu"/>
              </w:rPr>
              <w:t>őrkiütés*</w:t>
            </w:r>
            <w:r w:rsidR="00712501" w:rsidRPr="000668D8">
              <w:rPr>
                <w:rFonts w:ascii="Times New Roman" w:hAnsi="Times New Roman" w:cs="Times New Roman"/>
                <w:sz w:val="22"/>
                <w:szCs w:val="22"/>
                <w:vertAlign w:val="superscript"/>
                <w:lang w:val="hu"/>
              </w:rPr>
              <w:t>10</w:t>
            </w:r>
          </w:p>
        </w:tc>
        <w:tc>
          <w:tcPr>
            <w:tcW w:w="1700" w:type="dxa"/>
          </w:tcPr>
          <w:p w14:paraId="21F0CD21" w14:textId="3FD27454"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Nem gyakori</w:t>
            </w:r>
          </w:p>
        </w:tc>
      </w:tr>
      <w:tr w:rsidR="00712501" w:rsidRPr="000668D8" w14:paraId="7869CE48" w14:textId="77777777" w:rsidTr="00C20641">
        <w:trPr>
          <w:gridAfter w:val="1"/>
          <w:wAfter w:w="16" w:type="dxa"/>
          <w:cantSplit/>
        </w:trPr>
        <w:tc>
          <w:tcPr>
            <w:tcW w:w="4673" w:type="dxa"/>
            <w:vMerge/>
            <w:vAlign w:val="center"/>
          </w:tcPr>
          <w:p w14:paraId="70BA1E07"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2F1EE4BC" w14:textId="274A4AEB" w:rsidR="00712501" w:rsidRPr="000668D8" w:rsidRDefault="00D313A4" w:rsidP="003A2797">
            <w:pPr>
              <w:pStyle w:val="Table"/>
              <w:keepNext/>
              <w:keepLines w:val="0"/>
              <w:widowControl w:val="0"/>
              <w:spacing w:before="0" w:after="0"/>
              <w:rPr>
                <w:rFonts w:ascii="Times New Roman" w:hAnsi="Times New Roman" w:cs="Times New Roman"/>
                <w:color w:val="000000"/>
                <w:sz w:val="22"/>
                <w:szCs w:val="22"/>
                <w:vertAlign w:val="superscript"/>
              </w:rPr>
            </w:pPr>
            <w:r>
              <w:rPr>
                <w:rFonts w:ascii="Times New Roman" w:hAnsi="Times New Roman" w:cs="Times New Roman"/>
                <w:sz w:val="22"/>
                <w:szCs w:val="22"/>
                <w:lang w:val="hu"/>
              </w:rPr>
              <w:t>v</w:t>
            </w:r>
            <w:r w:rsidR="00712501" w:rsidRPr="000668D8">
              <w:rPr>
                <w:rFonts w:ascii="Times New Roman" w:hAnsi="Times New Roman" w:cs="Times New Roman"/>
                <w:sz w:val="22"/>
                <w:szCs w:val="22"/>
                <w:lang w:val="hu"/>
              </w:rPr>
              <w:t>iszketés*</w:t>
            </w:r>
            <w:r w:rsidR="00712501" w:rsidRPr="000668D8">
              <w:rPr>
                <w:rFonts w:ascii="Times New Roman" w:hAnsi="Times New Roman" w:cs="Times New Roman"/>
                <w:sz w:val="22"/>
                <w:szCs w:val="22"/>
                <w:vertAlign w:val="superscript"/>
                <w:lang w:val="hu"/>
              </w:rPr>
              <w:t>11</w:t>
            </w:r>
          </w:p>
        </w:tc>
        <w:tc>
          <w:tcPr>
            <w:tcW w:w="1700" w:type="dxa"/>
          </w:tcPr>
          <w:p w14:paraId="4F39D33E"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rPr>
            </w:pPr>
            <w:r w:rsidRPr="000668D8">
              <w:rPr>
                <w:rFonts w:ascii="Times New Roman" w:hAnsi="Times New Roman" w:cs="Times New Roman"/>
                <w:color w:val="000000"/>
                <w:sz w:val="22"/>
                <w:szCs w:val="22"/>
                <w:lang w:val="hu"/>
              </w:rPr>
              <w:t>Nem gyakori</w:t>
            </w:r>
          </w:p>
        </w:tc>
      </w:tr>
      <w:tr w:rsidR="00712501" w:rsidRPr="000668D8" w14:paraId="426CF9E8" w14:textId="77777777" w:rsidTr="00C20641">
        <w:trPr>
          <w:gridAfter w:val="1"/>
          <w:wAfter w:w="16" w:type="dxa"/>
          <w:cantSplit/>
        </w:trPr>
        <w:tc>
          <w:tcPr>
            <w:tcW w:w="4673" w:type="dxa"/>
            <w:vMerge w:val="restart"/>
            <w:vAlign w:val="center"/>
          </w:tcPr>
          <w:p w14:paraId="0E1B9B6B"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A csont- és izomrendszer, valamint a kötőszövet betegségei és tünetei</w:t>
            </w:r>
          </w:p>
        </w:tc>
        <w:tc>
          <w:tcPr>
            <w:tcW w:w="2977" w:type="dxa"/>
            <w:vAlign w:val="center"/>
          </w:tcPr>
          <w:p w14:paraId="542603B4" w14:textId="6828E652" w:rsidR="00712501" w:rsidRPr="000668D8" w:rsidRDefault="00D313A4" w:rsidP="003A2797">
            <w:pPr>
              <w:pStyle w:val="Table"/>
              <w:keepNext/>
              <w:keepLines w:val="0"/>
              <w:widowControl w:val="0"/>
              <w:spacing w:before="0" w:after="0"/>
              <w:rPr>
                <w:rFonts w:ascii="Times New Roman" w:hAnsi="Times New Roman" w:cs="Times New Roman"/>
                <w:b/>
                <w:sz w:val="22"/>
                <w:szCs w:val="22"/>
                <w:vertAlign w:val="superscript"/>
              </w:rPr>
            </w:pPr>
            <w:r>
              <w:rPr>
                <w:rFonts w:ascii="Times New Roman" w:hAnsi="Times New Roman" w:cs="Times New Roman"/>
                <w:sz w:val="22"/>
                <w:szCs w:val="22"/>
                <w:lang w:val="hu"/>
              </w:rPr>
              <w:t>m</w:t>
            </w:r>
            <w:r w:rsidR="00712501" w:rsidRPr="000668D8">
              <w:rPr>
                <w:rFonts w:ascii="Times New Roman" w:hAnsi="Times New Roman" w:cs="Times New Roman"/>
                <w:sz w:val="22"/>
                <w:szCs w:val="22"/>
                <w:lang w:val="hu"/>
              </w:rPr>
              <w:t>usculoskeletalis fájdalom*</w:t>
            </w:r>
            <w:r w:rsidR="00712501" w:rsidRPr="000668D8">
              <w:rPr>
                <w:rFonts w:ascii="Times New Roman" w:hAnsi="Times New Roman" w:cs="Times New Roman"/>
                <w:sz w:val="22"/>
                <w:szCs w:val="22"/>
                <w:vertAlign w:val="superscript"/>
                <w:lang w:val="hu"/>
              </w:rPr>
              <w:t>12</w:t>
            </w:r>
          </w:p>
        </w:tc>
        <w:tc>
          <w:tcPr>
            <w:tcW w:w="1700" w:type="dxa"/>
          </w:tcPr>
          <w:p w14:paraId="5168F432"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Gyakori</w:t>
            </w:r>
          </w:p>
        </w:tc>
      </w:tr>
      <w:tr w:rsidR="00712501" w:rsidRPr="000668D8" w14:paraId="13BAE42F" w14:textId="77777777" w:rsidTr="00C20641">
        <w:trPr>
          <w:gridAfter w:val="1"/>
          <w:wAfter w:w="16" w:type="dxa"/>
          <w:cantSplit/>
        </w:trPr>
        <w:tc>
          <w:tcPr>
            <w:tcW w:w="4673" w:type="dxa"/>
            <w:vMerge/>
            <w:vAlign w:val="center"/>
          </w:tcPr>
          <w:p w14:paraId="69BC07A7"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p>
        </w:tc>
        <w:tc>
          <w:tcPr>
            <w:tcW w:w="2977" w:type="dxa"/>
            <w:vAlign w:val="center"/>
          </w:tcPr>
          <w:p w14:paraId="6D7E91B8" w14:textId="0418C689" w:rsidR="00712501" w:rsidRPr="000668D8" w:rsidRDefault="00D313A4" w:rsidP="003A2797">
            <w:pPr>
              <w:pStyle w:val="Table"/>
              <w:keepNext/>
              <w:keepLines w:val="0"/>
              <w:widowControl w:val="0"/>
              <w:spacing w:before="0" w:after="0"/>
              <w:rPr>
                <w:rFonts w:ascii="Times New Roman" w:hAnsi="Times New Roman" w:cs="Times New Roman"/>
                <w:color w:val="000000"/>
                <w:sz w:val="22"/>
                <w:szCs w:val="22"/>
              </w:rPr>
            </w:pPr>
            <w:r>
              <w:rPr>
                <w:rFonts w:ascii="Times New Roman" w:hAnsi="Times New Roman" w:cs="Times New Roman"/>
                <w:color w:val="000000"/>
                <w:sz w:val="22"/>
                <w:szCs w:val="22"/>
                <w:lang w:val="hu"/>
              </w:rPr>
              <w:t>i</w:t>
            </w:r>
            <w:r w:rsidR="00712501" w:rsidRPr="000668D8">
              <w:rPr>
                <w:rFonts w:ascii="Times New Roman" w:hAnsi="Times New Roman" w:cs="Times New Roman"/>
                <w:color w:val="000000"/>
                <w:sz w:val="22"/>
                <w:szCs w:val="22"/>
                <w:lang w:val="hu"/>
              </w:rPr>
              <w:t>zomgörcsök</w:t>
            </w:r>
          </w:p>
        </w:tc>
        <w:tc>
          <w:tcPr>
            <w:tcW w:w="1700" w:type="dxa"/>
          </w:tcPr>
          <w:p w14:paraId="2BA929F2"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rPr>
            </w:pPr>
            <w:r w:rsidRPr="000668D8">
              <w:rPr>
                <w:rFonts w:ascii="Times New Roman" w:hAnsi="Times New Roman" w:cs="Times New Roman"/>
                <w:color w:val="000000"/>
                <w:sz w:val="22"/>
                <w:szCs w:val="22"/>
                <w:lang w:val="hu"/>
              </w:rPr>
              <w:t>Gyakori</w:t>
            </w:r>
          </w:p>
        </w:tc>
      </w:tr>
      <w:tr w:rsidR="00712501" w:rsidRPr="000668D8" w14:paraId="3A65F6B7" w14:textId="77777777" w:rsidTr="00C20641">
        <w:trPr>
          <w:gridAfter w:val="1"/>
          <w:wAfter w:w="16" w:type="dxa"/>
          <w:cantSplit/>
        </w:trPr>
        <w:tc>
          <w:tcPr>
            <w:tcW w:w="4673" w:type="dxa"/>
            <w:vAlign w:val="center"/>
          </w:tcPr>
          <w:p w14:paraId="03D0AC8E"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r w:rsidRPr="000668D8">
              <w:rPr>
                <w:rFonts w:ascii="Times New Roman" w:hAnsi="Times New Roman" w:cs="Times New Roman"/>
                <w:sz w:val="22"/>
                <w:szCs w:val="22"/>
                <w:lang w:val="hu"/>
              </w:rPr>
              <w:t>Vese- és húgyúti betegségek és tünetek</w:t>
            </w:r>
          </w:p>
        </w:tc>
        <w:tc>
          <w:tcPr>
            <w:tcW w:w="2977" w:type="dxa"/>
          </w:tcPr>
          <w:p w14:paraId="77787004" w14:textId="45853B14" w:rsidR="00712501" w:rsidRPr="000668D8" w:rsidRDefault="00D313A4" w:rsidP="003A2797">
            <w:pPr>
              <w:pStyle w:val="Table"/>
              <w:keepNext/>
              <w:keepLines w:val="0"/>
              <w:widowControl w:val="0"/>
              <w:spacing w:before="0" w:after="0"/>
              <w:rPr>
                <w:rFonts w:ascii="Times New Roman" w:hAnsi="Times New Roman" w:cs="Times New Roman"/>
                <w:b/>
                <w:sz w:val="22"/>
                <w:szCs w:val="22"/>
              </w:rPr>
            </w:pPr>
            <w:r>
              <w:rPr>
                <w:rFonts w:ascii="Times New Roman" w:hAnsi="Times New Roman" w:cs="Times New Roman"/>
                <w:color w:val="000000"/>
                <w:sz w:val="22"/>
                <w:szCs w:val="22"/>
                <w:lang w:val="hu"/>
              </w:rPr>
              <w:t>d</w:t>
            </w:r>
            <w:r w:rsidR="00712501" w:rsidRPr="000668D8">
              <w:rPr>
                <w:rFonts w:ascii="Times New Roman" w:hAnsi="Times New Roman" w:cs="Times New Roman"/>
                <w:color w:val="000000"/>
                <w:sz w:val="22"/>
                <w:szCs w:val="22"/>
                <w:lang w:val="hu"/>
              </w:rPr>
              <w:t>ysuria</w:t>
            </w:r>
          </w:p>
        </w:tc>
        <w:tc>
          <w:tcPr>
            <w:tcW w:w="1700" w:type="dxa"/>
          </w:tcPr>
          <w:p w14:paraId="626E3EA4"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sz w:val="22"/>
                <w:szCs w:val="22"/>
                <w:lang w:val="hu"/>
              </w:rPr>
              <w:t>Nem gyakori</w:t>
            </w:r>
          </w:p>
        </w:tc>
      </w:tr>
      <w:tr w:rsidR="00712501" w:rsidRPr="000668D8" w14:paraId="2107FA29" w14:textId="77777777" w:rsidTr="00C20641">
        <w:trPr>
          <w:gridAfter w:val="1"/>
          <w:wAfter w:w="16" w:type="dxa"/>
          <w:cantSplit/>
        </w:trPr>
        <w:tc>
          <w:tcPr>
            <w:tcW w:w="4673" w:type="dxa"/>
            <w:vAlign w:val="center"/>
          </w:tcPr>
          <w:p w14:paraId="74B69BDA" w14:textId="77777777" w:rsidR="00712501" w:rsidRPr="000668D8" w:rsidRDefault="00712501" w:rsidP="003A2797">
            <w:pPr>
              <w:pStyle w:val="Table"/>
              <w:keepNext/>
              <w:keepLines w:val="0"/>
              <w:widowControl w:val="0"/>
              <w:spacing w:before="0" w:after="0"/>
              <w:rPr>
                <w:rFonts w:ascii="Times New Roman" w:hAnsi="Times New Roman" w:cs="Times New Roman"/>
                <w:sz w:val="22"/>
                <w:szCs w:val="22"/>
              </w:rPr>
            </w:pPr>
            <w:r w:rsidRPr="000668D8">
              <w:rPr>
                <w:rFonts w:ascii="Times New Roman" w:hAnsi="Times New Roman" w:cs="Times New Roman"/>
                <w:color w:val="000000"/>
                <w:sz w:val="22"/>
                <w:szCs w:val="22"/>
                <w:shd w:val="clear" w:color="auto" w:fill="FFFFFF"/>
                <w:lang w:val="hu"/>
              </w:rPr>
              <w:t>Általános tünetek, az alkalmazás helyén fellépő reakciók</w:t>
            </w:r>
          </w:p>
        </w:tc>
        <w:tc>
          <w:tcPr>
            <w:tcW w:w="2977" w:type="dxa"/>
          </w:tcPr>
          <w:p w14:paraId="1C85DE14" w14:textId="233848C8" w:rsidR="00712501" w:rsidRPr="000668D8" w:rsidRDefault="00D313A4" w:rsidP="003A2797">
            <w:pPr>
              <w:pStyle w:val="Table"/>
              <w:keepNext/>
              <w:keepLines w:val="0"/>
              <w:widowControl w:val="0"/>
              <w:spacing w:before="0" w:after="0"/>
              <w:rPr>
                <w:rFonts w:ascii="Times New Roman" w:hAnsi="Times New Roman" w:cs="Times New Roman"/>
                <w:b/>
                <w:color w:val="000000"/>
                <w:sz w:val="22"/>
                <w:szCs w:val="22"/>
                <w:shd w:val="clear" w:color="auto" w:fill="FFFFFF"/>
              </w:rPr>
            </w:pPr>
            <w:r>
              <w:rPr>
                <w:rFonts w:ascii="Times New Roman" w:hAnsi="Times New Roman" w:cs="Times New Roman"/>
                <w:sz w:val="22"/>
                <w:szCs w:val="22"/>
                <w:lang w:val="hu"/>
              </w:rPr>
              <w:t>p</w:t>
            </w:r>
            <w:r w:rsidR="00712501" w:rsidRPr="000668D8">
              <w:rPr>
                <w:rFonts w:ascii="Times New Roman" w:hAnsi="Times New Roman" w:cs="Times New Roman"/>
                <w:sz w:val="22"/>
                <w:szCs w:val="22"/>
                <w:lang w:val="hu"/>
              </w:rPr>
              <w:t>yrexia</w:t>
            </w:r>
          </w:p>
        </w:tc>
        <w:tc>
          <w:tcPr>
            <w:tcW w:w="1700" w:type="dxa"/>
          </w:tcPr>
          <w:p w14:paraId="56A55DB0" w14:textId="77777777" w:rsidR="00712501" w:rsidRPr="000668D8" w:rsidRDefault="00712501" w:rsidP="003A2797">
            <w:pPr>
              <w:pStyle w:val="Table"/>
              <w:keepNext/>
              <w:keepLines w:val="0"/>
              <w:widowControl w:val="0"/>
              <w:spacing w:before="0" w:after="0"/>
              <w:rPr>
                <w:rFonts w:ascii="Times New Roman" w:hAnsi="Times New Roman" w:cs="Times New Roman"/>
                <w:color w:val="000000"/>
                <w:sz w:val="22"/>
                <w:szCs w:val="22"/>
                <w:shd w:val="clear" w:color="auto" w:fill="FFFFFF"/>
              </w:rPr>
            </w:pPr>
            <w:r w:rsidRPr="000668D8">
              <w:rPr>
                <w:rFonts w:ascii="Times New Roman" w:hAnsi="Times New Roman" w:cs="Times New Roman"/>
                <w:color w:val="000000"/>
                <w:sz w:val="22"/>
                <w:szCs w:val="22"/>
                <w:shd w:val="clear" w:color="auto" w:fill="FFFFFF"/>
                <w:lang w:val="hu"/>
              </w:rPr>
              <w:t>Gyakori</w:t>
            </w:r>
          </w:p>
        </w:tc>
      </w:tr>
      <w:tr w:rsidR="00712501" w:rsidRPr="002135AF" w14:paraId="1B0314B2" w14:textId="77777777" w:rsidTr="00C20641">
        <w:trPr>
          <w:cantSplit/>
          <w:trHeight w:val="2793"/>
        </w:trPr>
        <w:tc>
          <w:tcPr>
            <w:tcW w:w="9366" w:type="dxa"/>
            <w:gridSpan w:val="4"/>
            <w:vAlign w:val="center"/>
          </w:tcPr>
          <w:p w14:paraId="56DB95C6" w14:textId="77E8900F"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w:t>
            </w:r>
            <w:r w:rsidRPr="000668D8">
              <w:rPr>
                <w:rFonts w:ascii="Times New Roman" w:hAnsi="Times New Roman" w:cs="Times New Roman"/>
                <w:szCs w:val="20"/>
                <w:lang w:val="hu"/>
              </w:rPr>
              <w:tab/>
              <w:t xml:space="preserve">Ez a következő </w:t>
            </w:r>
            <w:r w:rsidR="00BB7A3A" w:rsidRPr="000668D8">
              <w:rPr>
                <w:rFonts w:ascii="Times New Roman" w:hAnsi="Times New Roman" w:cs="Times New Roman"/>
                <w:szCs w:val="20"/>
                <w:lang w:val="hu"/>
              </w:rPr>
              <w:t>PT-k (preferred terms)</w:t>
            </w:r>
            <w:r w:rsidRPr="000668D8">
              <w:rPr>
                <w:rFonts w:ascii="Times New Roman" w:hAnsi="Times New Roman" w:cs="Times New Roman"/>
                <w:szCs w:val="20"/>
                <w:lang w:val="hu"/>
              </w:rPr>
              <w:t xml:space="preserve"> csoportosítását jelenti:</w:t>
            </w:r>
          </w:p>
          <w:p w14:paraId="410DBCB9" w14:textId="0B368C9B"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1 Oralis candidiasis, oropharyngealis candidiasis.</w:t>
            </w:r>
          </w:p>
          <w:p w14:paraId="470DDF58" w14:textId="6948FB95"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2 Panaszmentes bacteriuria, bacteriuria, cystitis, urethritis, húgyúti fertőzés, húgyúti vírusos fertőzés.</w:t>
            </w:r>
          </w:p>
          <w:p w14:paraId="7A3E2083" w14:textId="7A6732E3"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3 Gyógyszer okozta kiütés, gyógyszer-hiperszensitivitás, hiperszensitivitás, bőrkiütés, viszkető kiütés, urticaria.</w:t>
            </w:r>
          </w:p>
          <w:p w14:paraId="3C7230DC" w14:textId="64181E2E"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4 Emelkedett vércukorszint, hyperglycaemia.</w:t>
            </w:r>
          </w:p>
          <w:p w14:paraId="03C937B9" w14:textId="77777777"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5 Fejfájás, tensiós fejfájás.</w:t>
            </w:r>
          </w:p>
          <w:p w14:paraId="596B78D7" w14:textId="77777777"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6 Sinus tachycardia, supraventricularis tachycardia, tachycardia.</w:t>
            </w:r>
          </w:p>
          <w:p w14:paraId="0B07B8A2" w14:textId="7A5E33F6" w:rsidR="00712501" w:rsidRPr="000668D8" w:rsidRDefault="00712501" w:rsidP="003A2797">
            <w:pPr>
              <w:pStyle w:val="Table"/>
              <w:keepLines w:val="0"/>
              <w:widowControl w:val="0"/>
              <w:spacing w:before="0" w:after="0"/>
              <w:rPr>
                <w:rFonts w:ascii="Times New Roman" w:hAnsi="Times New Roman" w:cs="Times New Roman"/>
                <w:szCs w:val="20"/>
              </w:rPr>
            </w:pPr>
            <w:r w:rsidRPr="000668D8">
              <w:rPr>
                <w:rFonts w:ascii="Times New Roman" w:hAnsi="Times New Roman" w:cs="Times New Roman"/>
                <w:szCs w:val="20"/>
                <w:lang w:val="hu"/>
              </w:rPr>
              <w:t>7 Odynophagia, oropharyngealis diszkomfort</w:t>
            </w:r>
            <w:r w:rsidR="00BB7A3A" w:rsidRPr="000668D8">
              <w:rPr>
                <w:rFonts w:ascii="Times New Roman" w:hAnsi="Times New Roman" w:cs="Times New Roman"/>
                <w:szCs w:val="20"/>
                <w:lang w:val="hu"/>
              </w:rPr>
              <w:t>érzés</w:t>
            </w:r>
            <w:r w:rsidRPr="000668D8">
              <w:rPr>
                <w:rFonts w:ascii="Times New Roman" w:hAnsi="Times New Roman" w:cs="Times New Roman"/>
                <w:szCs w:val="20"/>
                <w:lang w:val="hu"/>
              </w:rPr>
              <w:t>, oropharyngealis fájdalom, torok irritatio.</w:t>
            </w:r>
          </w:p>
          <w:p w14:paraId="4242E13D" w14:textId="3D0261BD" w:rsidR="00712501" w:rsidRPr="000668D8" w:rsidRDefault="00712501" w:rsidP="003A2797">
            <w:pPr>
              <w:pStyle w:val="Table"/>
              <w:keepLines w:val="0"/>
              <w:widowControl w:val="0"/>
              <w:spacing w:before="0" w:after="0"/>
              <w:rPr>
                <w:rFonts w:ascii="Times New Roman" w:hAnsi="Times New Roman" w:cs="Times New Roman"/>
                <w:szCs w:val="20"/>
                <w:lang w:val="de-CH"/>
              </w:rPr>
            </w:pPr>
            <w:r w:rsidRPr="000668D8">
              <w:rPr>
                <w:rFonts w:ascii="Times New Roman" w:hAnsi="Times New Roman" w:cs="Times New Roman"/>
                <w:szCs w:val="20"/>
                <w:lang w:val="hu"/>
              </w:rPr>
              <w:t>8 Krónikus gastritis, enteritis, gastritis, gastroenteritis, gastrointestinalis gyulladás.</w:t>
            </w:r>
          </w:p>
          <w:p w14:paraId="1AC7B874" w14:textId="4E06BFF9" w:rsidR="00712501" w:rsidRPr="000668D8" w:rsidRDefault="00712501" w:rsidP="003A2797">
            <w:pPr>
              <w:pStyle w:val="Table"/>
              <w:keepLines w:val="0"/>
              <w:widowControl w:val="0"/>
              <w:spacing w:before="0" w:after="0"/>
              <w:rPr>
                <w:rFonts w:ascii="Times New Roman" w:hAnsi="Times New Roman" w:cs="Times New Roman"/>
                <w:szCs w:val="20"/>
                <w:lang w:val="de-CH"/>
              </w:rPr>
            </w:pPr>
            <w:r w:rsidRPr="000668D8">
              <w:rPr>
                <w:rFonts w:ascii="Times New Roman" w:hAnsi="Times New Roman" w:cs="Times New Roman"/>
                <w:szCs w:val="20"/>
                <w:lang w:val="hu"/>
              </w:rPr>
              <w:t>9 Száraz száj, száraz garat.</w:t>
            </w:r>
          </w:p>
          <w:p w14:paraId="7AFC0511" w14:textId="797198B2" w:rsidR="00712501" w:rsidRPr="000668D8" w:rsidRDefault="00712501" w:rsidP="003A2797">
            <w:pPr>
              <w:pStyle w:val="Table"/>
              <w:keepLines w:val="0"/>
              <w:widowControl w:val="0"/>
              <w:spacing w:before="0" w:after="0"/>
              <w:rPr>
                <w:rFonts w:ascii="Times New Roman" w:hAnsi="Times New Roman" w:cs="Times New Roman"/>
                <w:szCs w:val="20"/>
                <w:lang w:val="de-CH"/>
              </w:rPr>
            </w:pPr>
            <w:r w:rsidRPr="000668D8">
              <w:rPr>
                <w:rFonts w:ascii="Times New Roman" w:hAnsi="Times New Roman" w:cs="Times New Roman"/>
                <w:szCs w:val="20"/>
                <w:lang w:val="hu"/>
              </w:rPr>
              <w:t>10 Gyógyszer okozta kiütés, bőrkiütés, papulosus exanthema, viszkető kiütés.</w:t>
            </w:r>
          </w:p>
          <w:p w14:paraId="315B4F98" w14:textId="2F497DDC" w:rsidR="00712501" w:rsidRPr="000668D8" w:rsidRDefault="00712501" w:rsidP="003A2797">
            <w:pPr>
              <w:pStyle w:val="Table"/>
              <w:keepLines w:val="0"/>
              <w:widowControl w:val="0"/>
              <w:spacing w:before="0" w:after="0"/>
              <w:rPr>
                <w:rFonts w:ascii="Times New Roman" w:hAnsi="Times New Roman" w:cs="Times New Roman"/>
                <w:szCs w:val="20"/>
                <w:lang w:val="de-CH"/>
              </w:rPr>
            </w:pPr>
            <w:r w:rsidRPr="000668D8">
              <w:rPr>
                <w:rFonts w:ascii="Times New Roman" w:hAnsi="Times New Roman" w:cs="Times New Roman"/>
                <w:szCs w:val="20"/>
                <w:lang w:val="hu"/>
              </w:rPr>
              <w:t>11 Viszkető érzés a szemben, viszketés, genitalis viszketés.</w:t>
            </w:r>
          </w:p>
          <w:p w14:paraId="4A14CCD6" w14:textId="611EB106" w:rsidR="00712501" w:rsidRPr="000668D8" w:rsidRDefault="00712501" w:rsidP="003A2797">
            <w:pPr>
              <w:pStyle w:val="Table"/>
              <w:keepLines w:val="0"/>
              <w:widowControl w:val="0"/>
              <w:tabs>
                <w:tab w:val="clear" w:pos="284"/>
              </w:tabs>
              <w:spacing w:before="0" w:after="0"/>
              <w:ind w:left="567" w:hanging="567"/>
              <w:rPr>
                <w:rFonts w:ascii="Times New Roman" w:hAnsi="Times New Roman" w:cs="Times New Roman"/>
                <w:color w:val="000000"/>
                <w:szCs w:val="20"/>
                <w:shd w:val="clear" w:color="auto" w:fill="FFFFFF"/>
                <w:lang w:val="de-CH"/>
              </w:rPr>
            </w:pPr>
            <w:r w:rsidRPr="000668D8">
              <w:rPr>
                <w:rFonts w:ascii="Times New Roman" w:hAnsi="Times New Roman" w:cs="Times New Roman"/>
                <w:szCs w:val="20"/>
                <w:lang w:val="hu"/>
              </w:rPr>
              <w:t>12 Hátfájás, musculoskeletalis mellkasi fájdalom, musculoskeletalis fájdalom, myalgia, a nyak fájdalma.</w:t>
            </w:r>
          </w:p>
        </w:tc>
      </w:tr>
    </w:tbl>
    <w:p w14:paraId="603DBA2B" w14:textId="77777777" w:rsidR="00F30116" w:rsidRPr="000668D8" w:rsidRDefault="00F30116" w:rsidP="003A2797">
      <w:pPr>
        <w:pStyle w:val="Text"/>
        <w:widowControl w:val="0"/>
        <w:spacing w:before="0"/>
        <w:jc w:val="left"/>
        <w:rPr>
          <w:sz w:val="22"/>
          <w:szCs w:val="22"/>
          <w:lang w:val="de-CH"/>
        </w:rPr>
      </w:pPr>
    </w:p>
    <w:p w14:paraId="3B1BE4BB" w14:textId="77777777" w:rsidR="00B231C6" w:rsidRPr="000668D8" w:rsidRDefault="00B231C6" w:rsidP="003A2797">
      <w:pPr>
        <w:keepNext/>
        <w:widowControl w:val="0"/>
        <w:tabs>
          <w:tab w:val="clear" w:pos="567"/>
        </w:tabs>
        <w:autoSpaceDE w:val="0"/>
        <w:autoSpaceDN w:val="0"/>
        <w:adjustRightInd w:val="0"/>
        <w:spacing w:line="240" w:lineRule="auto"/>
        <w:rPr>
          <w:szCs w:val="22"/>
          <w:u w:val="single"/>
          <w:lang w:val="de-CH"/>
        </w:rPr>
      </w:pPr>
      <w:bookmarkStart w:id="13" w:name="_nth_Special_populations__d21686"/>
      <w:bookmarkEnd w:id="13"/>
      <w:r w:rsidRPr="000668D8">
        <w:rPr>
          <w:szCs w:val="22"/>
          <w:u w:val="single"/>
          <w:lang w:val="hu"/>
        </w:rPr>
        <w:t>Feltételezett mellékhatások bejelentése</w:t>
      </w:r>
    </w:p>
    <w:p w14:paraId="38229CFF" w14:textId="77777777" w:rsidR="00B231C6" w:rsidRPr="000668D8" w:rsidRDefault="00B231C6" w:rsidP="003A2797">
      <w:pPr>
        <w:keepNext/>
        <w:widowControl w:val="0"/>
        <w:tabs>
          <w:tab w:val="clear" w:pos="567"/>
        </w:tabs>
        <w:autoSpaceDE w:val="0"/>
        <w:autoSpaceDN w:val="0"/>
        <w:adjustRightInd w:val="0"/>
        <w:spacing w:line="240" w:lineRule="auto"/>
        <w:rPr>
          <w:szCs w:val="22"/>
          <w:lang w:val="de-CH"/>
        </w:rPr>
      </w:pPr>
    </w:p>
    <w:p w14:paraId="22EDABEB" w14:textId="3DDFD217" w:rsidR="00B84FD6" w:rsidRPr="000668D8" w:rsidRDefault="00914C40" w:rsidP="003A2797">
      <w:pPr>
        <w:widowControl w:val="0"/>
        <w:tabs>
          <w:tab w:val="clear" w:pos="567"/>
        </w:tabs>
        <w:autoSpaceDE w:val="0"/>
        <w:autoSpaceDN w:val="0"/>
        <w:adjustRightInd w:val="0"/>
        <w:spacing w:line="240" w:lineRule="auto"/>
        <w:rPr>
          <w:szCs w:val="22"/>
          <w:lang w:val="hu"/>
        </w:rPr>
      </w:pPr>
      <w:r w:rsidRPr="000668D8">
        <w:rPr>
          <w:szCs w:val="22"/>
          <w:lang w:val="hu"/>
        </w:rPr>
        <w:t xml:space="preserve">A gyógyszer engedélyezését követően lényeges a feltételezett mellékhatások bejelentése, mert ez fontos eszköze annak, hogy a gyógyszer előny/kockázat profilját folyamatosan figyelemmel lehessen kísérni. Az egészségügyi szakembereket kérjük, hogy jelentsék be a feltételezett mellékhatásokat a hatóság részére az </w:t>
      </w:r>
      <w:hyperlink r:id="rId10" w:history="1">
        <w:r w:rsidR="00DF398C" w:rsidRPr="009A1D9F">
          <w:rPr>
            <w:rStyle w:val="Hyperlink"/>
            <w:szCs w:val="22"/>
            <w:shd w:val="pct15" w:color="auto" w:fill="auto"/>
            <w:lang w:val="hu"/>
          </w:rPr>
          <w:t>V. függelékben</w:t>
        </w:r>
      </w:hyperlink>
      <w:r w:rsidR="00DF398C">
        <w:rPr>
          <w:rStyle w:val="Hyperlink"/>
          <w:szCs w:val="22"/>
          <w:shd w:val="pct15" w:color="auto" w:fill="auto"/>
          <w:lang w:val="hu"/>
        </w:rPr>
        <w:t xml:space="preserve"> </w:t>
      </w:r>
      <w:r w:rsidRPr="000668D8">
        <w:rPr>
          <w:szCs w:val="22"/>
          <w:shd w:val="pct15" w:color="auto" w:fill="auto"/>
          <w:lang w:val="hu"/>
        </w:rPr>
        <w:t>található elérhetőségek valamelyikén keresztül</w:t>
      </w:r>
      <w:r w:rsidRPr="000668D8">
        <w:rPr>
          <w:szCs w:val="22"/>
          <w:lang w:val="hu"/>
        </w:rPr>
        <w:t>.</w:t>
      </w:r>
    </w:p>
    <w:p w14:paraId="12E92294" w14:textId="77777777" w:rsidR="00B84FD6" w:rsidRPr="000668D8" w:rsidRDefault="00B84FD6" w:rsidP="003A2797">
      <w:pPr>
        <w:widowControl w:val="0"/>
        <w:tabs>
          <w:tab w:val="clear" w:pos="567"/>
        </w:tabs>
        <w:autoSpaceDE w:val="0"/>
        <w:autoSpaceDN w:val="0"/>
        <w:adjustRightInd w:val="0"/>
        <w:spacing w:line="240" w:lineRule="auto"/>
        <w:rPr>
          <w:szCs w:val="22"/>
          <w:lang w:val="hu"/>
        </w:rPr>
      </w:pPr>
    </w:p>
    <w:p w14:paraId="14E030D4"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4.9</w:t>
      </w:r>
      <w:r w:rsidRPr="000668D8">
        <w:rPr>
          <w:b/>
          <w:bCs/>
          <w:szCs w:val="22"/>
          <w:lang w:val="hu"/>
        </w:rPr>
        <w:tab/>
        <w:t>Túladagolás</w:t>
      </w:r>
    </w:p>
    <w:p w14:paraId="77BDFD2B" w14:textId="77777777" w:rsidR="00B84FD6" w:rsidRPr="000668D8" w:rsidRDefault="00B84FD6" w:rsidP="003A2797">
      <w:pPr>
        <w:keepNext/>
        <w:widowControl w:val="0"/>
        <w:tabs>
          <w:tab w:val="clear" w:pos="567"/>
        </w:tabs>
        <w:autoSpaceDE w:val="0"/>
        <w:autoSpaceDN w:val="0"/>
        <w:adjustRightInd w:val="0"/>
        <w:spacing w:line="240" w:lineRule="auto"/>
        <w:rPr>
          <w:szCs w:val="22"/>
          <w:lang w:val="hu"/>
        </w:rPr>
      </w:pPr>
    </w:p>
    <w:p w14:paraId="4EA657C0" w14:textId="30732890" w:rsidR="00FA0148" w:rsidRPr="000668D8" w:rsidRDefault="00FA0148" w:rsidP="003A2797">
      <w:pPr>
        <w:widowControl w:val="0"/>
        <w:tabs>
          <w:tab w:val="clear" w:pos="567"/>
        </w:tabs>
        <w:spacing w:line="240" w:lineRule="auto"/>
        <w:rPr>
          <w:szCs w:val="22"/>
          <w:lang w:val="hu"/>
        </w:rPr>
      </w:pPr>
      <w:r w:rsidRPr="000668D8">
        <w:rPr>
          <w:szCs w:val="22"/>
          <w:lang w:val="hu"/>
        </w:rPr>
        <w:t xml:space="preserve">Feltételezett túladagolás esetén </w:t>
      </w:r>
      <w:r w:rsidR="002C3DAE" w:rsidRPr="000668D8">
        <w:rPr>
          <w:szCs w:val="22"/>
          <w:lang w:val="hu"/>
        </w:rPr>
        <w:t xml:space="preserve">általános </w:t>
      </w:r>
      <w:r w:rsidRPr="000668D8">
        <w:rPr>
          <w:szCs w:val="22"/>
          <w:lang w:val="hu"/>
        </w:rPr>
        <w:t>támogató intézkedéseket kell tenni és tüneti kezelést kell nyújtani.</w:t>
      </w:r>
    </w:p>
    <w:p w14:paraId="5E8147C6" w14:textId="77777777" w:rsidR="00FA0148" w:rsidRPr="000668D8" w:rsidRDefault="00FA0148" w:rsidP="003A2797">
      <w:pPr>
        <w:widowControl w:val="0"/>
        <w:tabs>
          <w:tab w:val="clear" w:pos="567"/>
        </w:tabs>
        <w:spacing w:line="240" w:lineRule="auto"/>
        <w:rPr>
          <w:szCs w:val="22"/>
          <w:lang w:val="hu"/>
        </w:rPr>
      </w:pPr>
    </w:p>
    <w:p w14:paraId="20AB6DC5" w14:textId="2FEB85B0" w:rsidR="00FA0148" w:rsidRPr="000668D8" w:rsidRDefault="00FA0148" w:rsidP="003A2797">
      <w:pPr>
        <w:widowControl w:val="0"/>
        <w:tabs>
          <w:tab w:val="clear" w:pos="567"/>
        </w:tabs>
        <w:spacing w:line="240" w:lineRule="auto"/>
        <w:rPr>
          <w:szCs w:val="22"/>
          <w:lang w:val="hu"/>
        </w:rPr>
      </w:pPr>
      <w:r w:rsidRPr="000668D8">
        <w:rPr>
          <w:szCs w:val="22"/>
          <w:lang w:val="hu"/>
        </w:rPr>
        <w:t xml:space="preserve">A túladagolás valószínűleg az egyes összetevők gyógyszertani hatásaival összefüggő jeleket, tüneteket vagy mellékhatásokat produkál (pl. tachycardia, tremor, szívdobogásérzés, fejfájás, hányinger, hányás, </w:t>
      </w:r>
      <w:r w:rsidRPr="000668D8">
        <w:rPr>
          <w:szCs w:val="22"/>
          <w:lang w:val="hu"/>
        </w:rPr>
        <w:lastRenderedPageBreak/>
        <w:t>álmosság, kamrai arrhythmiák, metabolikus acidózis, hypokalaemia, hyperglykaemia, emelkedett szembelnyomás [amely fájdalommal, látászavarokkal vagy a szem kivörösödésével jár], székrekedés vagy ürítési nehézségek, a hypothalamus-hypophysis-mellékvese</w:t>
      </w:r>
      <w:r w:rsidR="0057120A" w:rsidRPr="000668D8">
        <w:rPr>
          <w:szCs w:val="22"/>
          <w:lang w:val="hu"/>
        </w:rPr>
        <w:t>-</w:t>
      </w:r>
      <w:r w:rsidRPr="000668D8">
        <w:rPr>
          <w:szCs w:val="22"/>
          <w:lang w:val="hu"/>
        </w:rPr>
        <w:t xml:space="preserve">tengely működésének </w:t>
      </w:r>
      <w:r w:rsidR="002C3DAE" w:rsidRPr="000668D8">
        <w:rPr>
          <w:szCs w:val="22"/>
          <w:lang w:val="hu"/>
        </w:rPr>
        <w:t>csökkenése</w:t>
      </w:r>
      <w:r w:rsidRPr="000668D8">
        <w:rPr>
          <w:szCs w:val="22"/>
          <w:lang w:val="hu"/>
        </w:rPr>
        <w:t>).</w:t>
      </w:r>
    </w:p>
    <w:p w14:paraId="6B9ED530" w14:textId="77777777" w:rsidR="00FA0148" w:rsidRPr="000668D8" w:rsidRDefault="00FA0148" w:rsidP="003A2797">
      <w:pPr>
        <w:widowControl w:val="0"/>
        <w:tabs>
          <w:tab w:val="clear" w:pos="567"/>
        </w:tabs>
        <w:spacing w:line="240" w:lineRule="auto"/>
        <w:rPr>
          <w:szCs w:val="22"/>
          <w:lang w:val="hu"/>
        </w:rPr>
      </w:pPr>
    </w:p>
    <w:p w14:paraId="47657C3C" w14:textId="79747CB0" w:rsidR="00B84FD6" w:rsidRPr="000668D8" w:rsidRDefault="00BB7A3A" w:rsidP="003A2797">
      <w:pPr>
        <w:widowControl w:val="0"/>
        <w:tabs>
          <w:tab w:val="clear" w:pos="567"/>
        </w:tabs>
        <w:spacing w:line="240" w:lineRule="auto"/>
        <w:rPr>
          <w:szCs w:val="22"/>
          <w:lang w:val="hu"/>
        </w:rPr>
      </w:pPr>
      <w:r w:rsidRPr="000668D8">
        <w:rPr>
          <w:szCs w:val="22"/>
          <w:lang w:val="hu"/>
        </w:rPr>
        <w:t>Kardioszelektív</w:t>
      </w:r>
      <w:r w:rsidR="00FA0148" w:rsidRPr="000668D8">
        <w:rPr>
          <w:szCs w:val="22"/>
          <w:lang w:val="hu"/>
        </w:rPr>
        <w:t xml:space="preserve"> béta</w:t>
      </w:r>
      <w:r w:rsidR="00FA0148" w:rsidRPr="000668D8">
        <w:rPr>
          <w:szCs w:val="22"/>
          <w:lang w:val="hu"/>
        </w:rPr>
        <w:noBreakHyphen/>
        <w:t>blokkolók alkalmazását lehet mérlegelni béta</w:t>
      </w:r>
      <w:r w:rsidR="00FA0148" w:rsidRPr="000668D8">
        <w:rPr>
          <w:szCs w:val="22"/>
          <w:lang w:val="hu"/>
        </w:rPr>
        <w:noBreakHyphen/>
        <w:t>2</w:t>
      </w:r>
      <w:r w:rsidR="00FA0148" w:rsidRPr="000668D8">
        <w:rPr>
          <w:szCs w:val="22"/>
          <w:lang w:val="hu"/>
        </w:rPr>
        <w:noBreakHyphen/>
        <w:t>adrenerg hatások kezelésére, de csak orvosi felügyelet mellett, és csak rendkívül körültekintően, mivel a béta</w:t>
      </w:r>
      <w:r w:rsidR="00FA0148" w:rsidRPr="000668D8">
        <w:rPr>
          <w:szCs w:val="22"/>
          <w:lang w:val="hu"/>
        </w:rPr>
        <w:noBreakHyphen/>
        <w:t>2</w:t>
      </w:r>
      <w:r w:rsidR="00FA0148" w:rsidRPr="000668D8">
        <w:rPr>
          <w:szCs w:val="22"/>
          <w:lang w:val="hu"/>
        </w:rPr>
        <w:noBreakHyphen/>
        <w:t>adrenerg blokkolók alkalmazása bronchospasmust provokálhat. Súlyos esetekben a betegeket hospitalizálni kell.</w:t>
      </w:r>
    </w:p>
    <w:p w14:paraId="1B5BF5EC" w14:textId="77777777" w:rsidR="00FA0148" w:rsidRPr="000668D8" w:rsidRDefault="00FA0148" w:rsidP="003A2797">
      <w:pPr>
        <w:widowControl w:val="0"/>
        <w:tabs>
          <w:tab w:val="clear" w:pos="567"/>
        </w:tabs>
        <w:spacing w:line="240" w:lineRule="auto"/>
        <w:rPr>
          <w:szCs w:val="22"/>
          <w:lang w:val="hu"/>
        </w:rPr>
      </w:pPr>
    </w:p>
    <w:p w14:paraId="31F61655" w14:textId="77777777" w:rsidR="00B231C6" w:rsidRPr="000668D8" w:rsidRDefault="00B231C6" w:rsidP="003A2797">
      <w:pPr>
        <w:widowControl w:val="0"/>
        <w:tabs>
          <w:tab w:val="clear" w:pos="567"/>
        </w:tabs>
        <w:spacing w:line="240" w:lineRule="auto"/>
        <w:rPr>
          <w:szCs w:val="22"/>
          <w:lang w:val="hu"/>
        </w:rPr>
      </w:pPr>
    </w:p>
    <w:p w14:paraId="48C38C2D" w14:textId="77777777" w:rsidR="00B84FD6" w:rsidRPr="000668D8" w:rsidRDefault="00914C40" w:rsidP="003A2797">
      <w:pPr>
        <w:keepNext/>
        <w:keepLines/>
        <w:widowControl w:val="0"/>
        <w:tabs>
          <w:tab w:val="clear" w:pos="567"/>
        </w:tabs>
        <w:suppressAutoHyphens/>
        <w:spacing w:line="240" w:lineRule="auto"/>
        <w:ind w:left="567" w:hanging="567"/>
        <w:rPr>
          <w:szCs w:val="22"/>
          <w:lang w:val="hu"/>
        </w:rPr>
      </w:pPr>
      <w:r w:rsidRPr="000668D8">
        <w:rPr>
          <w:b/>
          <w:bCs/>
          <w:szCs w:val="22"/>
          <w:lang w:val="hu"/>
        </w:rPr>
        <w:t>5.</w:t>
      </w:r>
      <w:r w:rsidRPr="000668D8">
        <w:rPr>
          <w:b/>
          <w:bCs/>
          <w:szCs w:val="22"/>
          <w:lang w:val="hu"/>
        </w:rPr>
        <w:tab/>
        <w:t>FARMAKOLÓGIAI TULAJDONSÁGOK</w:t>
      </w:r>
    </w:p>
    <w:p w14:paraId="10E57743" w14:textId="77777777" w:rsidR="00B84FD6" w:rsidRPr="000668D8" w:rsidRDefault="00B84FD6" w:rsidP="003A2797">
      <w:pPr>
        <w:keepNext/>
        <w:keepLines/>
        <w:widowControl w:val="0"/>
        <w:tabs>
          <w:tab w:val="clear" w:pos="567"/>
        </w:tabs>
        <w:spacing w:line="240" w:lineRule="auto"/>
        <w:rPr>
          <w:szCs w:val="22"/>
          <w:lang w:val="hu"/>
        </w:rPr>
      </w:pPr>
    </w:p>
    <w:p w14:paraId="4E1D01CE" w14:textId="77777777" w:rsidR="00B84FD6" w:rsidRPr="000668D8" w:rsidRDefault="00914C40" w:rsidP="003A2797">
      <w:pPr>
        <w:keepNext/>
        <w:keepLines/>
        <w:widowControl w:val="0"/>
        <w:tabs>
          <w:tab w:val="clear" w:pos="567"/>
        </w:tabs>
        <w:spacing w:line="240" w:lineRule="auto"/>
        <w:ind w:left="567" w:hanging="567"/>
        <w:rPr>
          <w:szCs w:val="22"/>
          <w:lang w:val="hu"/>
        </w:rPr>
      </w:pPr>
      <w:r w:rsidRPr="000668D8">
        <w:rPr>
          <w:b/>
          <w:bCs/>
          <w:szCs w:val="22"/>
          <w:lang w:val="hu"/>
        </w:rPr>
        <w:t>5.1</w:t>
      </w:r>
      <w:r w:rsidRPr="000668D8">
        <w:rPr>
          <w:b/>
          <w:bCs/>
          <w:szCs w:val="22"/>
          <w:lang w:val="hu"/>
        </w:rPr>
        <w:tab/>
        <w:t>Farmakodinámiás tulajdonságok</w:t>
      </w:r>
    </w:p>
    <w:p w14:paraId="49DB2C14" w14:textId="77777777" w:rsidR="00B84FD6" w:rsidRPr="000668D8" w:rsidRDefault="00B84FD6" w:rsidP="003A2797">
      <w:pPr>
        <w:keepNext/>
        <w:keepLines/>
        <w:widowControl w:val="0"/>
        <w:tabs>
          <w:tab w:val="clear" w:pos="567"/>
        </w:tabs>
        <w:spacing w:line="240" w:lineRule="auto"/>
        <w:rPr>
          <w:szCs w:val="22"/>
          <w:lang w:val="hu"/>
        </w:rPr>
      </w:pPr>
    </w:p>
    <w:p w14:paraId="7836D8D9" w14:textId="4E8B8DF4" w:rsidR="00B84FD6" w:rsidRPr="000668D8" w:rsidRDefault="00914C40" w:rsidP="003A2797">
      <w:pPr>
        <w:keepNext/>
        <w:keepLines/>
        <w:widowControl w:val="0"/>
        <w:tabs>
          <w:tab w:val="clear" w:pos="567"/>
        </w:tabs>
        <w:spacing w:line="240" w:lineRule="auto"/>
        <w:rPr>
          <w:szCs w:val="22"/>
          <w:lang w:val="hu"/>
        </w:rPr>
      </w:pPr>
      <w:r w:rsidRPr="000668D8">
        <w:rPr>
          <w:szCs w:val="22"/>
          <w:lang w:val="hu"/>
        </w:rPr>
        <w:t>Farmakoterápiás csoport:</w:t>
      </w:r>
      <w:r w:rsidR="004C0F85" w:rsidRPr="000668D8">
        <w:rPr>
          <w:szCs w:val="22"/>
          <w:lang w:val="hu"/>
        </w:rPr>
        <w:t xml:space="preserve"> </w:t>
      </w:r>
      <w:r w:rsidRPr="000668D8">
        <w:rPr>
          <w:szCs w:val="22"/>
          <w:lang w:val="hu"/>
        </w:rPr>
        <w:t xml:space="preserve">Obstructiv légúti betegségekre ható szerek, </w:t>
      </w:r>
      <w:r w:rsidR="000C4EEB" w:rsidRPr="000668D8">
        <w:rPr>
          <w:lang w:val="hu"/>
        </w:rPr>
        <w:t>adrenerg szerek antikolinerg szerekkel kombinációban, beleértve a kortikoszteroidokkal kiegészített hármas kombinációkat is</w:t>
      </w:r>
      <w:r w:rsidR="00DF398C">
        <w:rPr>
          <w:lang w:val="hu"/>
        </w:rPr>
        <w:t>,</w:t>
      </w:r>
      <w:r w:rsidR="000C4EEB" w:rsidRPr="000668D8">
        <w:rPr>
          <w:szCs w:val="22"/>
          <w:lang w:val="hu"/>
        </w:rPr>
        <w:t xml:space="preserve"> </w:t>
      </w:r>
      <w:r w:rsidRPr="000668D8">
        <w:rPr>
          <w:szCs w:val="22"/>
          <w:lang w:val="hu"/>
        </w:rPr>
        <w:t xml:space="preserve">ATC kód: </w:t>
      </w:r>
      <w:r w:rsidR="000C4EEB" w:rsidRPr="000668D8">
        <w:rPr>
          <w:szCs w:val="22"/>
          <w:lang w:val="hu"/>
        </w:rPr>
        <w:t>R03AL12</w:t>
      </w:r>
    </w:p>
    <w:p w14:paraId="6B29F803" w14:textId="77777777" w:rsidR="00B84FD6" w:rsidRPr="000668D8" w:rsidRDefault="00B84FD6" w:rsidP="003A2797">
      <w:pPr>
        <w:keepNext/>
        <w:keepLines/>
        <w:widowControl w:val="0"/>
        <w:tabs>
          <w:tab w:val="clear" w:pos="567"/>
        </w:tabs>
        <w:spacing w:line="240" w:lineRule="auto"/>
        <w:rPr>
          <w:szCs w:val="22"/>
          <w:lang w:val="hu"/>
        </w:rPr>
      </w:pPr>
    </w:p>
    <w:p w14:paraId="441C7C9B" w14:textId="77777777" w:rsidR="00B84FD6" w:rsidRPr="000668D8" w:rsidRDefault="00914C40" w:rsidP="003A2797">
      <w:pPr>
        <w:keepNext/>
        <w:keepLines/>
        <w:widowControl w:val="0"/>
        <w:tabs>
          <w:tab w:val="clear" w:pos="567"/>
        </w:tabs>
        <w:autoSpaceDE w:val="0"/>
        <w:autoSpaceDN w:val="0"/>
        <w:adjustRightInd w:val="0"/>
        <w:spacing w:line="240" w:lineRule="auto"/>
        <w:rPr>
          <w:szCs w:val="22"/>
          <w:lang w:val="hu"/>
        </w:rPr>
      </w:pPr>
      <w:r w:rsidRPr="000668D8">
        <w:rPr>
          <w:szCs w:val="22"/>
          <w:u w:val="single"/>
          <w:lang w:val="hu"/>
        </w:rPr>
        <w:t>Hatásmechanizmus</w:t>
      </w:r>
    </w:p>
    <w:p w14:paraId="13E52758" w14:textId="77777777" w:rsidR="00B84FD6" w:rsidRPr="000668D8" w:rsidRDefault="00B84FD6" w:rsidP="003A2797">
      <w:pPr>
        <w:keepNext/>
        <w:keepLines/>
        <w:widowControl w:val="0"/>
        <w:tabs>
          <w:tab w:val="clear" w:pos="567"/>
        </w:tabs>
        <w:autoSpaceDE w:val="0"/>
        <w:autoSpaceDN w:val="0"/>
        <w:adjustRightInd w:val="0"/>
        <w:spacing w:line="240" w:lineRule="auto"/>
        <w:rPr>
          <w:szCs w:val="22"/>
          <w:u w:val="single"/>
          <w:lang w:val="hu"/>
        </w:rPr>
      </w:pPr>
    </w:p>
    <w:p w14:paraId="32388E37" w14:textId="0C4AC453" w:rsidR="00B84FD6" w:rsidRPr="000668D8" w:rsidRDefault="00E1140D" w:rsidP="003A2797">
      <w:pPr>
        <w:widowControl w:val="0"/>
        <w:tabs>
          <w:tab w:val="clear" w:pos="567"/>
        </w:tabs>
        <w:autoSpaceDE w:val="0"/>
        <w:autoSpaceDN w:val="0"/>
        <w:adjustRightInd w:val="0"/>
        <w:spacing w:line="240" w:lineRule="auto"/>
        <w:rPr>
          <w:szCs w:val="22"/>
          <w:shd w:val="clear" w:color="auto" w:fill="FFFFFF"/>
          <w:lang w:val="hu"/>
        </w:rPr>
      </w:pPr>
      <w:r w:rsidRPr="000668D8">
        <w:rPr>
          <w:lang w:val="hu"/>
        </w:rPr>
        <w:t>Ez a gyógyszer</w:t>
      </w:r>
      <w:r w:rsidR="00914C40" w:rsidRPr="000668D8">
        <w:rPr>
          <w:lang w:val="hu"/>
        </w:rPr>
        <w:t xml:space="preserve"> az indakaterol (egy hosszú hatású béta</w:t>
      </w:r>
      <w:r w:rsidR="00914C40" w:rsidRPr="000668D8">
        <w:rPr>
          <w:lang w:val="hu"/>
        </w:rPr>
        <w:noBreakHyphen/>
        <w:t>2</w:t>
      </w:r>
      <w:r w:rsidR="00914C40" w:rsidRPr="000668D8">
        <w:rPr>
          <w:lang w:val="hu"/>
        </w:rPr>
        <w:noBreakHyphen/>
        <w:t>adrenerg agonista, LABA), a glikopirrónium (egy hosszú hatású muszkarinreceptor</w:t>
      </w:r>
      <w:r w:rsidR="00914C40" w:rsidRPr="000668D8">
        <w:rPr>
          <w:lang w:val="hu"/>
        </w:rPr>
        <w:noBreakHyphen/>
        <w:t xml:space="preserve">antagonista, LAMA) és a mometazon-furoát (egy </w:t>
      </w:r>
      <w:r w:rsidR="00C34E26" w:rsidRPr="000668D8">
        <w:rPr>
          <w:lang w:val="hu"/>
        </w:rPr>
        <w:t xml:space="preserve">inhalációs </w:t>
      </w:r>
      <w:r w:rsidR="00914C40" w:rsidRPr="000668D8">
        <w:rPr>
          <w:lang w:val="hu"/>
        </w:rPr>
        <w:t>szintetikus kortikoszteroid, ICS) kombinációját tartalmazza.</w:t>
      </w:r>
    </w:p>
    <w:p w14:paraId="3EB49FCF" w14:textId="77777777" w:rsidR="00B84FD6" w:rsidRPr="000668D8" w:rsidRDefault="00B84FD6" w:rsidP="003A2797">
      <w:pPr>
        <w:widowControl w:val="0"/>
        <w:tabs>
          <w:tab w:val="clear" w:pos="567"/>
        </w:tabs>
        <w:autoSpaceDE w:val="0"/>
        <w:autoSpaceDN w:val="0"/>
        <w:adjustRightInd w:val="0"/>
        <w:spacing w:line="240" w:lineRule="auto"/>
        <w:rPr>
          <w:szCs w:val="22"/>
          <w:u w:val="single"/>
          <w:lang w:val="hu"/>
        </w:rPr>
      </w:pPr>
    </w:p>
    <w:p w14:paraId="32639B25" w14:textId="77777777" w:rsidR="00B84FD6" w:rsidRPr="000668D8" w:rsidRDefault="00914C40" w:rsidP="003A2797">
      <w:pPr>
        <w:keepNext/>
        <w:widowControl w:val="0"/>
        <w:tabs>
          <w:tab w:val="clear" w:pos="567"/>
        </w:tabs>
        <w:autoSpaceDE w:val="0"/>
        <w:autoSpaceDN w:val="0"/>
        <w:adjustRightInd w:val="0"/>
        <w:spacing w:line="240" w:lineRule="auto"/>
        <w:rPr>
          <w:szCs w:val="22"/>
          <w:u w:val="single"/>
          <w:lang w:val="hu"/>
        </w:rPr>
      </w:pPr>
      <w:r w:rsidRPr="000668D8">
        <w:rPr>
          <w:i/>
          <w:iCs/>
          <w:szCs w:val="22"/>
          <w:u w:val="single"/>
          <w:lang w:val="hu"/>
        </w:rPr>
        <w:t>Indakaterol</w:t>
      </w:r>
    </w:p>
    <w:p w14:paraId="3243B734" w14:textId="01FA712A" w:rsidR="00B84FD6" w:rsidRPr="000668D8" w:rsidRDefault="00914C40" w:rsidP="003A2797">
      <w:pPr>
        <w:widowControl w:val="0"/>
        <w:tabs>
          <w:tab w:val="clear" w:pos="567"/>
        </w:tabs>
        <w:autoSpaceDE w:val="0"/>
        <w:autoSpaceDN w:val="0"/>
        <w:adjustRightInd w:val="0"/>
        <w:spacing w:line="240" w:lineRule="auto"/>
        <w:rPr>
          <w:szCs w:val="22"/>
          <w:shd w:val="clear" w:color="auto" w:fill="FFFFFF"/>
          <w:lang w:val="hu"/>
        </w:rPr>
      </w:pPr>
      <w:r w:rsidRPr="000668D8">
        <w:rPr>
          <w:szCs w:val="22"/>
          <w:shd w:val="clear" w:color="auto" w:fill="FFFFFF"/>
          <w:lang w:val="hu"/>
        </w:rPr>
        <w:t>A béta</w:t>
      </w:r>
      <w:r w:rsidRPr="000668D8">
        <w:rPr>
          <w:szCs w:val="22"/>
          <w:shd w:val="clear" w:color="auto" w:fill="FFFFFF"/>
          <w:lang w:val="hu"/>
        </w:rPr>
        <w:noBreakHyphen/>
        <w:t>2</w:t>
      </w:r>
      <w:r w:rsidRPr="000668D8">
        <w:rPr>
          <w:szCs w:val="22"/>
          <w:shd w:val="clear" w:color="auto" w:fill="FFFFFF"/>
          <w:lang w:val="hu"/>
        </w:rPr>
        <w:noBreakHyphen/>
        <w:t>adrenoceptor agonisták, köztük az indakaterol farmakológiai hatásai legalább részben a ciklikus 3’,5’</w:t>
      </w:r>
      <w:r w:rsidRPr="000668D8">
        <w:rPr>
          <w:szCs w:val="22"/>
          <w:shd w:val="clear" w:color="auto" w:fill="FFFFFF"/>
          <w:lang w:val="hu"/>
        </w:rPr>
        <w:noBreakHyphen/>
        <w:t>adenozin</w:t>
      </w:r>
      <w:r w:rsidRPr="000668D8">
        <w:rPr>
          <w:szCs w:val="22"/>
          <w:shd w:val="clear" w:color="auto" w:fill="FFFFFF"/>
          <w:lang w:val="hu"/>
        </w:rPr>
        <w:noBreakHyphen/>
        <w:t>monofoszfát (</w:t>
      </w:r>
      <w:r w:rsidR="00C34E26" w:rsidRPr="000668D8">
        <w:rPr>
          <w:szCs w:val="22"/>
          <w:shd w:val="clear" w:color="auto" w:fill="FFFFFF"/>
          <w:lang w:val="hu"/>
        </w:rPr>
        <w:t xml:space="preserve">ciklikus </w:t>
      </w:r>
      <w:r w:rsidRPr="000668D8">
        <w:rPr>
          <w:szCs w:val="22"/>
          <w:shd w:val="clear" w:color="auto" w:fill="FFFFFF"/>
          <w:lang w:val="hu"/>
        </w:rPr>
        <w:t>AMP) szintjének emelkedésének tulajdoníthatók, amely a bronchialis simaizmok elernyedését váltja ki.</w:t>
      </w:r>
    </w:p>
    <w:p w14:paraId="6AD81AC8" w14:textId="77777777" w:rsidR="00B84FD6" w:rsidRPr="000668D8" w:rsidRDefault="00B84FD6" w:rsidP="003A2797">
      <w:pPr>
        <w:widowControl w:val="0"/>
        <w:tabs>
          <w:tab w:val="clear" w:pos="567"/>
        </w:tabs>
        <w:autoSpaceDE w:val="0"/>
        <w:autoSpaceDN w:val="0"/>
        <w:adjustRightInd w:val="0"/>
        <w:spacing w:line="240" w:lineRule="auto"/>
        <w:rPr>
          <w:szCs w:val="22"/>
          <w:shd w:val="clear" w:color="auto" w:fill="FFFFFF"/>
          <w:lang w:val="hu"/>
        </w:rPr>
      </w:pPr>
    </w:p>
    <w:p w14:paraId="7F886323" w14:textId="2B5A5010" w:rsidR="00B84FD6" w:rsidRPr="000668D8" w:rsidRDefault="00914C40" w:rsidP="003A2797">
      <w:pPr>
        <w:widowControl w:val="0"/>
        <w:tabs>
          <w:tab w:val="clear" w:pos="567"/>
        </w:tabs>
        <w:autoSpaceDE w:val="0"/>
        <w:autoSpaceDN w:val="0"/>
        <w:adjustRightInd w:val="0"/>
        <w:spacing w:line="240" w:lineRule="auto"/>
        <w:rPr>
          <w:szCs w:val="22"/>
          <w:shd w:val="clear" w:color="auto" w:fill="FFFFFF"/>
          <w:lang w:val="hu"/>
        </w:rPr>
      </w:pPr>
      <w:r w:rsidRPr="000668D8">
        <w:rPr>
          <w:szCs w:val="22"/>
          <w:shd w:val="clear" w:color="auto" w:fill="FFFFFF"/>
          <w:lang w:val="hu"/>
        </w:rPr>
        <w:t>Inhaláláskor az indakaterol lokálisan hat bronchodilatátorként a tüdőben. Az indakaterol a humán béta</w:t>
      </w:r>
      <w:r w:rsidRPr="000668D8">
        <w:rPr>
          <w:szCs w:val="22"/>
          <w:shd w:val="clear" w:color="auto" w:fill="FFFFFF"/>
          <w:lang w:val="hu"/>
        </w:rPr>
        <w:noBreakHyphen/>
        <w:t>2</w:t>
      </w:r>
      <w:r w:rsidRPr="000668D8">
        <w:rPr>
          <w:szCs w:val="22"/>
          <w:shd w:val="clear" w:color="auto" w:fill="FFFFFF"/>
          <w:lang w:val="hu"/>
        </w:rPr>
        <w:noBreakHyphen/>
        <w:t xml:space="preserve">adrenerg receptoron nanomoláris potenciállal rendelkező parciális agonista. Izolált humán bronchusban az indakaterol hatása gyorsan alakul </w:t>
      </w:r>
      <w:r w:rsidR="00712501" w:rsidRPr="000668D8">
        <w:rPr>
          <w:szCs w:val="22"/>
          <w:shd w:val="clear" w:color="auto" w:fill="FFFFFF"/>
          <w:lang w:val="hu"/>
        </w:rPr>
        <w:t xml:space="preserve">ki </w:t>
      </w:r>
      <w:r w:rsidRPr="000668D8">
        <w:rPr>
          <w:szCs w:val="22"/>
          <w:shd w:val="clear" w:color="auto" w:fill="FFFFFF"/>
          <w:lang w:val="hu"/>
        </w:rPr>
        <w:t>és sokáig fennmarad.</w:t>
      </w:r>
    </w:p>
    <w:p w14:paraId="2E5038EA" w14:textId="77777777" w:rsidR="00B231C6" w:rsidRPr="000668D8" w:rsidRDefault="00B231C6" w:rsidP="003A2797">
      <w:pPr>
        <w:widowControl w:val="0"/>
        <w:tabs>
          <w:tab w:val="clear" w:pos="567"/>
        </w:tabs>
        <w:autoSpaceDE w:val="0"/>
        <w:autoSpaceDN w:val="0"/>
        <w:adjustRightInd w:val="0"/>
        <w:spacing w:line="240" w:lineRule="auto"/>
        <w:rPr>
          <w:szCs w:val="22"/>
          <w:shd w:val="clear" w:color="auto" w:fill="FFFFFF"/>
          <w:lang w:val="hu"/>
        </w:rPr>
      </w:pPr>
    </w:p>
    <w:p w14:paraId="4EC1D331" w14:textId="386EEB81" w:rsidR="00B84FD6" w:rsidRPr="000668D8" w:rsidRDefault="00914C40" w:rsidP="003A2797">
      <w:pPr>
        <w:widowControl w:val="0"/>
        <w:tabs>
          <w:tab w:val="clear" w:pos="567"/>
        </w:tabs>
        <w:autoSpaceDE w:val="0"/>
        <w:autoSpaceDN w:val="0"/>
        <w:adjustRightInd w:val="0"/>
        <w:spacing w:line="240" w:lineRule="auto"/>
        <w:rPr>
          <w:szCs w:val="22"/>
          <w:shd w:val="clear" w:color="auto" w:fill="FFFFFF"/>
          <w:lang w:val="hu"/>
        </w:rPr>
      </w:pPr>
      <w:r w:rsidRPr="000668D8">
        <w:rPr>
          <w:szCs w:val="22"/>
          <w:shd w:val="clear" w:color="auto" w:fill="FFFFFF"/>
          <w:lang w:val="hu"/>
        </w:rPr>
        <w:t>Noha a béta</w:t>
      </w:r>
      <w:r w:rsidRPr="000668D8">
        <w:rPr>
          <w:szCs w:val="22"/>
          <w:shd w:val="clear" w:color="auto" w:fill="FFFFFF"/>
          <w:lang w:val="hu"/>
        </w:rPr>
        <w:noBreakHyphen/>
        <w:t>2</w:t>
      </w:r>
      <w:r w:rsidRPr="000668D8">
        <w:rPr>
          <w:szCs w:val="22"/>
          <w:shd w:val="clear" w:color="auto" w:fill="FFFFFF"/>
          <w:lang w:val="hu"/>
        </w:rPr>
        <w:noBreakHyphen/>
        <w:t>adrenerg receptorok a túlsúlyban lévő adrenerg receptorok a bronchiális simaizomban, és a béta</w:t>
      </w:r>
      <w:r w:rsidRPr="000668D8">
        <w:rPr>
          <w:szCs w:val="22"/>
          <w:shd w:val="clear" w:color="auto" w:fill="FFFFFF"/>
          <w:lang w:val="hu"/>
        </w:rPr>
        <w:noBreakHyphen/>
        <w:t>1</w:t>
      </w:r>
      <w:r w:rsidRPr="000668D8">
        <w:rPr>
          <w:szCs w:val="22"/>
          <w:shd w:val="clear" w:color="auto" w:fill="FFFFFF"/>
          <w:lang w:val="hu"/>
        </w:rPr>
        <w:noBreakHyphen/>
        <w:t>receptorok a túlsúlyban lévő receptorok az emberi szívben, vannak béta</w:t>
      </w:r>
      <w:r w:rsidRPr="000668D8">
        <w:rPr>
          <w:szCs w:val="22"/>
          <w:shd w:val="clear" w:color="auto" w:fill="FFFFFF"/>
          <w:lang w:val="hu"/>
        </w:rPr>
        <w:noBreakHyphen/>
        <w:t>2</w:t>
      </w:r>
      <w:r w:rsidRPr="000668D8">
        <w:rPr>
          <w:szCs w:val="22"/>
          <w:shd w:val="clear" w:color="auto" w:fill="FFFFFF"/>
          <w:lang w:val="hu"/>
        </w:rPr>
        <w:noBreakHyphen/>
        <w:t>adrenerg receptorok is az emberi szívben, melyek az összes adrenerg receptor 10</w:t>
      </w:r>
      <w:r w:rsidRPr="000668D8">
        <w:rPr>
          <w:szCs w:val="22"/>
          <w:shd w:val="clear" w:color="auto" w:fill="FFFFFF"/>
          <w:lang w:val="hu"/>
        </w:rPr>
        <w:noBreakHyphen/>
        <w:t>50%</w:t>
      </w:r>
      <w:r w:rsidRPr="000668D8">
        <w:rPr>
          <w:szCs w:val="22"/>
          <w:shd w:val="clear" w:color="auto" w:fill="FFFFFF"/>
          <w:lang w:val="hu"/>
        </w:rPr>
        <w:noBreakHyphen/>
        <w:t>át teszik ki.</w:t>
      </w:r>
    </w:p>
    <w:p w14:paraId="7CCFD796" w14:textId="77777777" w:rsidR="00B84FD6" w:rsidRPr="000668D8" w:rsidRDefault="00B84FD6" w:rsidP="003A2797">
      <w:pPr>
        <w:widowControl w:val="0"/>
        <w:tabs>
          <w:tab w:val="clear" w:pos="567"/>
        </w:tabs>
        <w:autoSpaceDE w:val="0"/>
        <w:autoSpaceDN w:val="0"/>
        <w:adjustRightInd w:val="0"/>
        <w:spacing w:line="240" w:lineRule="auto"/>
        <w:rPr>
          <w:szCs w:val="22"/>
          <w:shd w:val="clear" w:color="auto" w:fill="FFFFFF"/>
          <w:lang w:val="hu"/>
        </w:rPr>
      </w:pPr>
    </w:p>
    <w:p w14:paraId="4C8E9F0F" w14:textId="77777777" w:rsidR="00B84FD6" w:rsidRPr="000668D8" w:rsidRDefault="00914C40" w:rsidP="003A2797">
      <w:pPr>
        <w:keepNext/>
        <w:widowControl w:val="0"/>
        <w:tabs>
          <w:tab w:val="clear" w:pos="567"/>
        </w:tabs>
        <w:autoSpaceDE w:val="0"/>
        <w:autoSpaceDN w:val="0"/>
        <w:adjustRightInd w:val="0"/>
        <w:spacing w:line="240" w:lineRule="auto"/>
        <w:rPr>
          <w:szCs w:val="22"/>
          <w:u w:val="single"/>
          <w:lang w:val="hu"/>
        </w:rPr>
      </w:pPr>
      <w:r w:rsidRPr="000668D8">
        <w:rPr>
          <w:i/>
          <w:iCs/>
          <w:szCs w:val="22"/>
          <w:u w:val="single"/>
          <w:lang w:val="hu"/>
        </w:rPr>
        <w:t>Glikopirrónium</w:t>
      </w:r>
    </w:p>
    <w:p w14:paraId="1678EF2C" w14:textId="3BFA7B20" w:rsidR="00B84FD6" w:rsidRPr="000668D8" w:rsidRDefault="00914C40" w:rsidP="003A2797">
      <w:pPr>
        <w:widowControl w:val="0"/>
        <w:tabs>
          <w:tab w:val="clear" w:pos="567"/>
        </w:tabs>
        <w:autoSpaceDE w:val="0"/>
        <w:autoSpaceDN w:val="0"/>
        <w:adjustRightInd w:val="0"/>
        <w:spacing w:line="240" w:lineRule="auto"/>
        <w:rPr>
          <w:szCs w:val="22"/>
          <w:shd w:val="clear" w:color="auto" w:fill="FFFFFF"/>
          <w:lang w:val="hu"/>
        </w:rPr>
      </w:pPr>
      <w:r w:rsidRPr="000668D8">
        <w:rPr>
          <w:szCs w:val="22"/>
          <w:shd w:val="clear" w:color="auto" w:fill="FFFFFF"/>
          <w:lang w:val="hu"/>
        </w:rPr>
        <w:t>A glikopirrónium úgy hat, hogy gátolja az acetilkolinnak a légutak simaizomsejtjeire gyakorolt bronchoconstrictor hatását, ezáltal tágítva ki a légutakat. A glikopirrónium</w:t>
      </w:r>
      <w:r w:rsidRPr="000668D8">
        <w:rPr>
          <w:szCs w:val="22"/>
          <w:shd w:val="clear" w:color="auto" w:fill="FFFFFF"/>
          <w:lang w:val="hu"/>
        </w:rPr>
        <w:noBreakHyphen/>
        <w:t>bromid egy nagy affinitású muszkarinreceptor</w:t>
      </w:r>
      <w:r w:rsidRPr="000668D8">
        <w:rPr>
          <w:szCs w:val="22"/>
          <w:shd w:val="clear" w:color="auto" w:fill="FFFFFF"/>
          <w:lang w:val="hu"/>
        </w:rPr>
        <w:noBreakHyphen/>
        <w:t>antagonista. Kompetitív kötődési vizsgálatokban 4–5</w:t>
      </w:r>
      <w:r w:rsidRPr="000668D8">
        <w:rPr>
          <w:szCs w:val="22"/>
          <w:shd w:val="clear" w:color="auto" w:fill="FFFFFF"/>
          <w:lang w:val="hu"/>
        </w:rPr>
        <w:noBreakHyphen/>
        <w:t>szörös szelektivitását igazolták a humán M3- és M1-receptorokon a humán M2-receptorhoz képest. Hatása gyorsan kialakul, amit a megfigyelt receptorasszociációs/-disszociációs kinetikai paraméterek és a hatás klinikai vizsgálatokban inhaláció utáni kialakulása támaszt alá. A hosszú hatástartam részben annak tulajdonítható, hogy a gyógyszer koncentrációja fennmarad a tüdőben; ezt alátámasztja, hogy az inhalátorral történő belégzés után hosszabb a glikopirrónium terminális eliminációs felezési ideje, mint intravénás alkalmazást követően (lásd 5.2 pont).</w:t>
      </w:r>
    </w:p>
    <w:p w14:paraId="387C33F7" w14:textId="77777777" w:rsidR="00B84FD6" w:rsidRPr="000668D8" w:rsidRDefault="00B84FD6" w:rsidP="003A2797">
      <w:pPr>
        <w:widowControl w:val="0"/>
        <w:tabs>
          <w:tab w:val="clear" w:pos="567"/>
        </w:tabs>
        <w:autoSpaceDE w:val="0"/>
        <w:autoSpaceDN w:val="0"/>
        <w:adjustRightInd w:val="0"/>
        <w:spacing w:line="240" w:lineRule="auto"/>
        <w:rPr>
          <w:szCs w:val="22"/>
          <w:shd w:val="clear" w:color="auto" w:fill="FFFFFF"/>
          <w:lang w:val="hu"/>
        </w:rPr>
      </w:pPr>
    </w:p>
    <w:p w14:paraId="0FE2616D" w14:textId="77777777" w:rsidR="00B84FD6" w:rsidRPr="000668D8" w:rsidRDefault="00914C40" w:rsidP="003A2797">
      <w:pPr>
        <w:keepNext/>
        <w:widowControl w:val="0"/>
        <w:tabs>
          <w:tab w:val="clear" w:pos="567"/>
        </w:tabs>
        <w:autoSpaceDE w:val="0"/>
        <w:autoSpaceDN w:val="0"/>
        <w:adjustRightInd w:val="0"/>
        <w:spacing w:line="240" w:lineRule="auto"/>
        <w:rPr>
          <w:szCs w:val="22"/>
          <w:u w:val="single"/>
          <w:lang w:val="hu"/>
        </w:rPr>
      </w:pPr>
      <w:r w:rsidRPr="000668D8">
        <w:rPr>
          <w:i/>
          <w:iCs/>
          <w:szCs w:val="22"/>
          <w:u w:val="single"/>
          <w:lang w:val="hu"/>
        </w:rPr>
        <w:t>Mometazon-furoát</w:t>
      </w:r>
    </w:p>
    <w:p w14:paraId="7AC04C24" w14:textId="451E0F19" w:rsidR="00B84FD6" w:rsidRPr="000668D8" w:rsidRDefault="00914C40" w:rsidP="003A2797">
      <w:pPr>
        <w:widowControl w:val="0"/>
        <w:tabs>
          <w:tab w:val="clear" w:pos="567"/>
        </w:tabs>
        <w:autoSpaceDE w:val="0"/>
        <w:autoSpaceDN w:val="0"/>
        <w:adjustRightInd w:val="0"/>
        <w:spacing w:line="240" w:lineRule="auto"/>
        <w:rPr>
          <w:szCs w:val="22"/>
          <w:lang w:val="hu"/>
        </w:rPr>
      </w:pPr>
      <w:r w:rsidRPr="000668D8">
        <w:rPr>
          <w:szCs w:val="22"/>
          <w:lang w:val="hu"/>
        </w:rPr>
        <w:t xml:space="preserve">A mometazon-furoát </w:t>
      </w:r>
      <w:r w:rsidR="00A000CB" w:rsidRPr="000668D8">
        <w:rPr>
          <w:szCs w:val="22"/>
          <w:lang w:val="hu"/>
        </w:rPr>
        <w:t>egy szintetikus kortikoszteroid, amely nagy affinitású a glükokortikoid receptorok iránt és helyi gyulladásgátló tulajdonságokkal rendelkezik</w:t>
      </w:r>
      <w:r w:rsidRPr="000668D8">
        <w:rPr>
          <w:szCs w:val="22"/>
          <w:lang w:val="hu"/>
        </w:rPr>
        <w:t xml:space="preserve">. </w:t>
      </w:r>
      <w:r w:rsidRPr="000668D8">
        <w:rPr>
          <w:i/>
          <w:iCs/>
          <w:szCs w:val="22"/>
          <w:lang w:val="hu"/>
        </w:rPr>
        <w:t>In vitro</w:t>
      </w:r>
      <w:r w:rsidRPr="000668D8">
        <w:rPr>
          <w:szCs w:val="22"/>
          <w:lang w:val="hu"/>
        </w:rPr>
        <w:t xml:space="preserve"> a mometazon-furoát gátolja a leukotriének felszabadulását allergiás betegek leukocytáiból. Sejtkultúrában a mometazon-furoát nagy hatásossággal gátolta az IL</w:t>
      </w:r>
      <w:r w:rsidRPr="000668D8">
        <w:rPr>
          <w:szCs w:val="22"/>
          <w:lang w:val="hu"/>
        </w:rPr>
        <w:noBreakHyphen/>
        <w:t>1, IL</w:t>
      </w:r>
      <w:r w:rsidRPr="000668D8">
        <w:rPr>
          <w:szCs w:val="22"/>
          <w:lang w:val="hu"/>
        </w:rPr>
        <w:noBreakHyphen/>
        <w:t>5, IL</w:t>
      </w:r>
      <w:r w:rsidRPr="000668D8">
        <w:rPr>
          <w:szCs w:val="22"/>
          <w:lang w:val="hu"/>
        </w:rPr>
        <w:noBreakHyphen/>
        <w:t>6 és TNF</w:t>
      </w:r>
      <w:r w:rsidRPr="000668D8">
        <w:rPr>
          <w:szCs w:val="22"/>
          <w:lang w:val="hu"/>
        </w:rPr>
        <w:noBreakHyphen/>
        <w:t>alfa szintézisét és felszabadulását. A hatóanyag továbbá</w:t>
      </w:r>
      <w:r w:rsidR="007B1C8F" w:rsidRPr="000668D8">
        <w:rPr>
          <w:szCs w:val="22"/>
          <w:lang w:val="hu"/>
        </w:rPr>
        <w:t xml:space="preserve"> potens gátlója</w:t>
      </w:r>
      <w:r w:rsidRPr="000668D8">
        <w:rPr>
          <w:szCs w:val="22"/>
          <w:lang w:val="hu"/>
        </w:rPr>
        <w:t xml:space="preserve"> a leukotrién-termelés, valamint a Th2-sejtek citokinjei (IL</w:t>
      </w:r>
      <w:r w:rsidRPr="000668D8">
        <w:rPr>
          <w:szCs w:val="22"/>
          <w:lang w:val="hu"/>
        </w:rPr>
        <w:noBreakHyphen/>
        <w:t>4 és IL</w:t>
      </w:r>
      <w:r w:rsidRPr="000668D8">
        <w:rPr>
          <w:szCs w:val="22"/>
          <w:lang w:val="hu"/>
        </w:rPr>
        <w:noBreakHyphen/>
        <w:t>5) termelődésének humán CD4+ T</w:t>
      </w:r>
      <w:r w:rsidRPr="000668D8">
        <w:rPr>
          <w:szCs w:val="22"/>
          <w:lang w:val="hu"/>
        </w:rPr>
        <w:noBreakHyphen/>
        <w:t>sejtekben.</w:t>
      </w:r>
    </w:p>
    <w:p w14:paraId="3E35EE19" w14:textId="77777777" w:rsidR="00B84FD6" w:rsidRPr="000668D8" w:rsidRDefault="00B84FD6" w:rsidP="003A2797">
      <w:pPr>
        <w:widowControl w:val="0"/>
        <w:tabs>
          <w:tab w:val="clear" w:pos="567"/>
        </w:tabs>
        <w:autoSpaceDE w:val="0"/>
        <w:autoSpaceDN w:val="0"/>
        <w:adjustRightInd w:val="0"/>
        <w:spacing w:line="240" w:lineRule="auto"/>
        <w:rPr>
          <w:szCs w:val="22"/>
          <w:lang w:val="hu"/>
        </w:rPr>
      </w:pPr>
    </w:p>
    <w:p w14:paraId="35FC1A03" w14:textId="77777777" w:rsidR="00B84FD6" w:rsidRPr="000668D8" w:rsidRDefault="00914C40" w:rsidP="003A2797">
      <w:pPr>
        <w:keepNext/>
        <w:widowControl w:val="0"/>
        <w:tabs>
          <w:tab w:val="clear" w:pos="567"/>
        </w:tabs>
        <w:autoSpaceDE w:val="0"/>
        <w:autoSpaceDN w:val="0"/>
        <w:adjustRightInd w:val="0"/>
        <w:spacing w:line="240" w:lineRule="auto"/>
        <w:rPr>
          <w:szCs w:val="22"/>
          <w:lang w:val="hu"/>
        </w:rPr>
      </w:pPr>
      <w:r w:rsidRPr="000668D8">
        <w:rPr>
          <w:szCs w:val="22"/>
          <w:u w:val="single"/>
          <w:lang w:val="hu"/>
        </w:rPr>
        <w:lastRenderedPageBreak/>
        <w:t>Farmakodinámiás hatások</w:t>
      </w:r>
    </w:p>
    <w:p w14:paraId="14644439" w14:textId="77777777" w:rsidR="0046574F" w:rsidRPr="000668D8" w:rsidRDefault="0046574F" w:rsidP="003A2797">
      <w:pPr>
        <w:keepNext/>
        <w:widowControl w:val="0"/>
        <w:tabs>
          <w:tab w:val="clear" w:pos="567"/>
        </w:tabs>
        <w:autoSpaceDE w:val="0"/>
        <w:autoSpaceDN w:val="0"/>
        <w:adjustRightInd w:val="0"/>
        <w:spacing w:line="240" w:lineRule="auto"/>
        <w:rPr>
          <w:szCs w:val="22"/>
          <w:lang w:val="hu"/>
        </w:rPr>
      </w:pPr>
    </w:p>
    <w:p w14:paraId="362B5427" w14:textId="2D360A46" w:rsidR="00B84FD6" w:rsidRPr="000668D8" w:rsidRDefault="00E1140D" w:rsidP="003A2797">
      <w:pPr>
        <w:pStyle w:val="Text"/>
        <w:widowControl w:val="0"/>
        <w:spacing w:before="0"/>
        <w:jc w:val="left"/>
        <w:rPr>
          <w:bCs/>
          <w:sz w:val="22"/>
          <w:szCs w:val="22"/>
          <w:lang w:val="hu"/>
        </w:rPr>
      </w:pPr>
      <w:r w:rsidRPr="000668D8">
        <w:rPr>
          <w:sz w:val="22"/>
          <w:szCs w:val="22"/>
          <w:lang w:val="hu"/>
        </w:rPr>
        <w:t>Ezen gyógyszer</w:t>
      </w:r>
      <w:r w:rsidR="00914C40" w:rsidRPr="000668D8">
        <w:rPr>
          <w:sz w:val="22"/>
          <w:szCs w:val="22"/>
          <w:lang w:val="hu"/>
        </w:rPr>
        <w:t xml:space="preserve"> farmakodinámiás válaszprofiljára jellemző a hatás gyors kialakulása az adagolás után 5 percen belül, valamint a teljes 24 órás adagolási intervallum során fennmaradó hatás.</w:t>
      </w:r>
    </w:p>
    <w:p w14:paraId="37483363" w14:textId="77777777" w:rsidR="0046574F" w:rsidRPr="000668D8" w:rsidRDefault="0046574F" w:rsidP="003A2797">
      <w:pPr>
        <w:pStyle w:val="Text"/>
        <w:widowControl w:val="0"/>
        <w:spacing w:before="0"/>
        <w:jc w:val="left"/>
        <w:rPr>
          <w:sz w:val="22"/>
          <w:szCs w:val="22"/>
          <w:lang w:val="hu"/>
        </w:rPr>
      </w:pPr>
    </w:p>
    <w:p w14:paraId="10149379" w14:textId="49ED7C40" w:rsidR="00B84FD6" w:rsidRPr="000668D8" w:rsidRDefault="00914C40" w:rsidP="003A2797">
      <w:pPr>
        <w:pStyle w:val="Text"/>
        <w:widowControl w:val="0"/>
        <w:spacing w:before="0"/>
        <w:jc w:val="left"/>
        <w:rPr>
          <w:sz w:val="22"/>
          <w:szCs w:val="22"/>
          <w:lang w:val="hu"/>
        </w:rPr>
      </w:pPr>
      <w:r w:rsidRPr="000668D8">
        <w:rPr>
          <w:sz w:val="22"/>
          <w:szCs w:val="22"/>
          <w:lang w:val="hu"/>
        </w:rPr>
        <w:t>A farmakodinámiás válaszprofil még jobb jellemzését teszi lehetővé az, hogy az első másodperc alatti erőltetett kilégzési térfogat (FEV</w:t>
      </w:r>
      <w:r w:rsidRPr="000668D8">
        <w:rPr>
          <w:sz w:val="22"/>
          <w:szCs w:val="22"/>
          <w:vertAlign w:val="subscript"/>
          <w:lang w:val="hu"/>
        </w:rPr>
        <w:t>1</w:t>
      </w:r>
      <w:r w:rsidRPr="000668D8">
        <w:rPr>
          <w:sz w:val="22"/>
          <w:szCs w:val="22"/>
          <w:lang w:val="hu"/>
        </w:rPr>
        <w:t xml:space="preserve">, forced expiratory volume) átlagos csúcsértéke </w:t>
      </w:r>
      <w:r w:rsidR="00E1140D" w:rsidRPr="000668D8">
        <w:rPr>
          <w:sz w:val="22"/>
          <w:szCs w:val="22"/>
          <w:lang w:val="hu"/>
        </w:rPr>
        <w:t>indakaterol/glikopirrónium/mometazon-furoát</w:t>
      </w:r>
      <w:r w:rsidRPr="000668D8">
        <w:rPr>
          <w:sz w:val="22"/>
          <w:szCs w:val="22"/>
          <w:lang w:val="hu"/>
        </w:rPr>
        <w:t xml:space="preserve"> 114 mikrogramm/46 mikrogramm/136 mikrogramm </w:t>
      </w:r>
      <w:r w:rsidR="00367F55" w:rsidRPr="000668D8">
        <w:rPr>
          <w:sz w:val="22"/>
          <w:szCs w:val="22"/>
          <w:lang w:val="hu"/>
        </w:rPr>
        <w:t xml:space="preserve">napi egyszeri </w:t>
      </w:r>
      <w:r w:rsidRPr="000668D8">
        <w:rPr>
          <w:sz w:val="22"/>
          <w:szCs w:val="22"/>
          <w:lang w:val="hu"/>
        </w:rPr>
        <w:t>alkalmazásakor 172 ml-re nőtt napi kétszer alkalmazott szalmeterol/flutikazon 50 mikrogramm/500 mikrogrammal összehasonlítva.</w:t>
      </w:r>
    </w:p>
    <w:p w14:paraId="006A395D" w14:textId="77777777" w:rsidR="00A03734" w:rsidRPr="000668D8" w:rsidRDefault="00A03734" w:rsidP="003A2797">
      <w:pPr>
        <w:pStyle w:val="Text"/>
        <w:widowControl w:val="0"/>
        <w:spacing w:before="0"/>
        <w:jc w:val="left"/>
        <w:rPr>
          <w:bCs/>
          <w:sz w:val="22"/>
          <w:szCs w:val="22"/>
          <w:lang w:val="hu"/>
        </w:rPr>
      </w:pPr>
    </w:p>
    <w:p w14:paraId="0627654D" w14:textId="1827A44C"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Hosszú távon </w:t>
      </w:r>
      <w:r w:rsidR="00C34E26" w:rsidRPr="000668D8">
        <w:rPr>
          <w:sz w:val="22"/>
          <w:szCs w:val="22"/>
          <w:lang w:val="hu"/>
        </w:rPr>
        <w:t>a</w:t>
      </w:r>
      <w:r w:rsidR="00E1140D" w:rsidRPr="000668D8">
        <w:rPr>
          <w:sz w:val="22"/>
          <w:szCs w:val="22"/>
          <w:lang w:val="hu"/>
        </w:rPr>
        <w:t>z Enerzair Breezhaler</w:t>
      </w:r>
      <w:r w:rsidR="00C34E26" w:rsidRPr="000668D8">
        <w:rPr>
          <w:sz w:val="22"/>
          <w:szCs w:val="22"/>
          <w:lang w:val="hu"/>
        </w:rPr>
        <w:t xml:space="preserve"> hatásával kapcsolatosan tachyphylaxia előfordulásáról nem számoltak be</w:t>
      </w:r>
      <w:r w:rsidRPr="000668D8">
        <w:rPr>
          <w:sz w:val="22"/>
          <w:szCs w:val="22"/>
          <w:lang w:val="hu"/>
        </w:rPr>
        <w:t>.</w:t>
      </w:r>
    </w:p>
    <w:p w14:paraId="3065FD83" w14:textId="77777777" w:rsidR="00B84FD6" w:rsidRPr="000668D8" w:rsidRDefault="00B84FD6" w:rsidP="003A2797">
      <w:pPr>
        <w:pStyle w:val="Text"/>
        <w:widowControl w:val="0"/>
        <w:spacing w:before="0"/>
        <w:jc w:val="left"/>
        <w:rPr>
          <w:sz w:val="22"/>
          <w:szCs w:val="22"/>
          <w:lang w:val="hu"/>
        </w:rPr>
      </w:pPr>
    </w:p>
    <w:p w14:paraId="53BB54F3" w14:textId="77777777" w:rsidR="00A03734" w:rsidRPr="000668D8" w:rsidRDefault="00914C40" w:rsidP="003A2797">
      <w:pPr>
        <w:keepNext/>
        <w:widowControl w:val="0"/>
        <w:tabs>
          <w:tab w:val="clear" w:pos="567"/>
        </w:tabs>
        <w:autoSpaceDE w:val="0"/>
        <w:autoSpaceDN w:val="0"/>
        <w:adjustRightInd w:val="0"/>
        <w:spacing w:line="240" w:lineRule="auto"/>
        <w:rPr>
          <w:szCs w:val="22"/>
          <w:lang w:val="hu"/>
        </w:rPr>
      </w:pPr>
      <w:r w:rsidRPr="000668D8">
        <w:rPr>
          <w:i/>
          <w:iCs/>
          <w:szCs w:val="22"/>
          <w:u w:val="single"/>
          <w:lang w:val="hu"/>
        </w:rPr>
        <w:t>QTc-intervallum</w:t>
      </w:r>
      <w:bookmarkStart w:id="14" w:name="_nth_Safety_assessment__QTc58562"/>
      <w:bookmarkStart w:id="15" w:name="_nth_Effects_on_the_QTc_int94189"/>
      <w:bookmarkEnd w:id="14"/>
      <w:bookmarkEnd w:id="15"/>
    </w:p>
    <w:p w14:paraId="68040713" w14:textId="43D6B474" w:rsidR="00FA0148" w:rsidRPr="000668D8" w:rsidRDefault="00E1140D" w:rsidP="003A2797">
      <w:pPr>
        <w:widowControl w:val="0"/>
        <w:tabs>
          <w:tab w:val="clear" w:pos="567"/>
        </w:tabs>
        <w:autoSpaceDE w:val="0"/>
        <w:autoSpaceDN w:val="0"/>
        <w:adjustRightInd w:val="0"/>
        <w:spacing w:line="240" w:lineRule="auto"/>
        <w:rPr>
          <w:szCs w:val="22"/>
          <w:lang w:val="hu"/>
        </w:rPr>
      </w:pPr>
      <w:r w:rsidRPr="000668D8">
        <w:rPr>
          <w:szCs w:val="22"/>
          <w:lang w:val="hu"/>
        </w:rPr>
        <w:t>Ezen gyógyszer</w:t>
      </w:r>
      <w:r w:rsidR="00FA0148" w:rsidRPr="000668D8">
        <w:rPr>
          <w:szCs w:val="22"/>
          <w:lang w:val="hu"/>
        </w:rPr>
        <w:t xml:space="preserve"> QTc</w:t>
      </w:r>
      <w:r w:rsidR="00FA0148" w:rsidRPr="000668D8">
        <w:rPr>
          <w:szCs w:val="22"/>
          <w:lang w:val="hu"/>
        </w:rPr>
        <w:noBreakHyphen/>
        <w:t>intervallumra kifejtett hatását nem tanulmányozták részletes QT (TQT) vizsgálatban.</w:t>
      </w:r>
      <w:r w:rsidR="00136817" w:rsidRPr="000668D8">
        <w:rPr>
          <w:szCs w:val="22"/>
          <w:lang w:val="hu"/>
        </w:rPr>
        <w:t xml:space="preserve"> </w:t>
      </w:r>
      <w:r w:rsidR="00FA0148" w:rsidRPr="000668D8">
        <w:rPr>
          <w:szCs w:val="22"/>
          <w:lang w:val="hu"/>
        </w:rPr>
        <w:t>A mometazon-furoátnak nincsenek ismert QTc</w:t>
      </w:r>
      <w:r w:rsidR="00FA0148" w:rsidRPr="000668D8">
        <w:rPr>
          <w:szCs w:val="22"/>
          <w:lang w:val="hu"/>
        </w:rPr>
        <w:noBreakHyphen/>
      </w:r>
      <w:r w:rsidR="00C34E26" w:rsidRPr="000668D8">
        <w:rPr>
          <w:szCs w:val="22"/>
          <w:lang w:val="hu"/>
        </w:rPr>
        <w:t xml:space="preserve">szakasz </w:t>
      </w:r>
      <w:r w:rsidR="00FA0148" w:rsidRPr="000668D8">
        <w:rPr>
          <w:szCs w:val="22"/>
          <w:lang w:val="hu"/>
        </w:rPr>
        <w:t>megnyújtó tulajdonságai.</w:t>
      </w:r>
    </w:p>
    <w:p w14:paraId="7F0D52ED" w14:textId="77777777" w:rsidR="00FA0148" w:rsidRPr="000668D8" w:rsidRDefault="00FA0148" w:rsidP="003A2797">
      <w:pPr>
        <w:widowControl w:val="0"/>
        <w:tabs>
          <w:tab w:val="clear" w:pos="567"/>
        </w:tabs>
        <w:autoSpaceDE w:val="0"/>
        <w:autoSpaceDN w:val="0"/>
        <w:adjustRightInd w:val="0"/>
        <w:spacing w:line="240" w:lineRule="auto"/>
        <w:rPr>
          <w:szCs w:val="22"/>
          <w:lang w:val="hu"/>
        </w:rPr>
      </w:pPr>
    </w:p>
    <w:p w14:paraId="3D333F64" w14:textId="77777777" w:rsidR="00B84FD6" w:rsidRPr="000668D8" w:rsidRDefault="00914C40" w:rsidP="003A2797">
      <w:pPr>
        <w:keepNext/>
        <w:widowControl w:val="0"/>
        <w:tabs>
          <w:tab w:val="clear" w:pos="567"/>
        </w:tabs>
        <w:autoSpaceDE w:val="0"/>
        <w:autoSpaceDN w:val="0"/>
        <w:adjustRightInd w:val="0"/>
        <w:spacing w:line="240" w:lineRule="auto"/>
        <w:rPr>
          <w:szCs w:val="22"/>
          <w:u w:val="single"/>
          <w:lang w:val="hu"/>
        </w:rPr>
      </w:pPr>
      <w:r w:rsidRPr="000668D8">
        <w:rPr>
          <w:szCs w:val="22"/>
          <w:u w:val="single"/>
          <w:lang w:val="hu"/>
        </w:rPr>
        <w:t>Klinikai hatásosság és biztonságosság</w:t>
      </w:r>
    </w:p>
    <w:p w14:paraId="7213AB61" w14:textId="77777777" w:rsidR="00386FB1" w:rsidRPr="000668D8" w:rsidRDefault="00386FB1" w:rsidP="003A2797">
      <w:pPr>
        <w:pStyle w:val="Text"/>
        <w:keepNext/>
        <w:widowControl w:val="0"/>
        <w:spacing w:before="0"/>
        <w:jc w:val="left"/>
        <w:rPr>
          <w:sz w:val="22"/>
          <w:szCs w:val="22"/>
          <w:lang w:val="hu"/>
        </w:rPr>
      </w:pPr>
    </w:p>
    <w:p w14:paraId="15FEAD29" w14:textId="1E588C85" w:rsidR="000E269E" w:rsidRPr="000668D8" w:rsidRDefault="000E269E" w:rsidP="003A2797">
      <w:pPr>
        <w:pStyle w:val="Text"/>
        <w:keepNext/>
        <w:keepLines/>
        <w:spacing w:before="0"/>
        <w:jc w:val="left"/>
        <w:rPr>
          <w:i/>
          <w:iCs/>
          <w:sz w:val="22"/>
          <w:szCs w:val="22"/>
          <w:u w:val="single"/>
          <w:lang w:val="hu"/>
        </w:rPr>
      </w:pPr>
      <w:r w:rsidRPr="000668D8">
        <w:rPr>
          <w:i/>
          <w:iCs/>
          <w:sz w:val="22"/>
          <w:szCs w:val="22"/>
          <w:u w:val="single"/>
          <w:lang w:val="hu"/>
        </w:rPr>
        <w:t>Enerzair Breezhaler összehasonlítása LABA/ICS fix kombinációival</w:t>
      </w:r>
    </w:p>
    <w:p w14:paraId="77A29016" w14:textId="365CE429"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Az Enerzair Breezhaler biztonságosságát és hatásosságát a III. fázisú, </w:t>
      </w:r>
      <w:r w:rsidR="00C34E26" w:rsidRPr="000668D8">
        <w:rPr>
          <w:sz w:val="22"/>
          <w:szCs w:val="22"/>
          <w:lang w:val="hu"/>
        </w:rPr>
        <w:t xml:space="preserve">random </w:t>
      </w:r>
      <w:r w:rsidRPr="000668D8">
        <w:rPr>
          <w:sz w:val="22"/>
          <w:szCs w:val="22"/>
          <w:lang w:val="hu"/>
        </w:rPr>
        <w:t xml:space="preserve">besorolásos, kettős vak IRIDIUM vizsgálatban értékelték perzisztáló asztmás felnőtt betegeknél. Az IRIDIUM vizsgálat egy 52 hetes vizsgálat volt, amelyben a napi egyszer alkalmazott Enerzair Breezhaler 114 mikrogramm/46 mikrogramm/68 mikrogramm készítményt (N=620) hasonlították össze napi egyszer 125 mikrogramm/127,5 mikrogramm indakaterol/mometazon-furoáttal (N=617), illetve a napi egyszer alkalmazott 114 mikrogramm/46 mikrogramm/136 mikrogramm készítményt (N=619) napi 125 mikrogramm/260 mikrogramm indakaterol/mometazon-furoáttal (N=618). Egy aktív kontrollos harmadik vizsgálati karon napi kétszer 50 mikrogramm/500 mikrogramm szalmeterol/flutikazon-propionáttal kezelt résztvevők szerepeltek (N=618). Minden résztvevőnél </w:t>
      </w:r>
      <w:r w:rsidR="00CE2055" w:rsidRPr="000668D8">
        <w:rPr>
          <w:sz w:val="22"/>
          <w:szCs w:val="22"/>
          <w:lang w:val="hu"/>
        </w:rPr>
        <w:t xml:space="preserve">tünetekkel jelentkező asztmának </w:t>
      </w:r>
      <w:r w:rsidR="00CE2055" w:rsidRPr="000668D8">
        <w:rPr>
          <w:rFonts w:eastAsia="Times New Roman"/>
          <w:sz w:val="22"/>
          <w:szCs w:val="22"/>
          <w:lang w:val="hu" w:eastAsia="en-US"/>
        </w:rPr>
        <w:t>(ACQ</w:t>
      </w:r>
      <w:r w:rsidR="00CE2055" w:rsidRPr="000668D8">
        <w:rPr>
          <w:rFonts w:eastAsia="Times New Roman"/>
          <w:sz w:val="22"/>
          <w:szCs w:val="22"/>
          <w:lang w:val="hu" w:eastAsia="en-US"/>
        </w:rPr>
        <w:noBreakHyphen/>
        <w:t xml:space="preserve">7 pontszám ≥1,5) </w:t>
      </w:r>
      <w:r w:rsidR="00CE2055" w:rsidRPr="000668D8">
        <w:rPr>
          <w:sz w:val="22"/>
          <w:szCs w:val="22"/>
          <w:lang w:val="hu"/>
        </w:rPr>
        <w:t xml:space="preserve">kellett </w:t>
      </w:r>
      <w:r w:rsidRPr="000668D8">
        <w:rPr>
          <w:sz w:val="22"/>
          <w:szCs w:val="22"/>
          <w:lang w:val="hu"/>
        </w:rPr>
        <w:t>fennállnia és ast</w:t>
      </w:r>
      <w:r w:rsidR="00D313A4">
        <w:rPr>
          <w:sz w:val="22"/>
          <w:szCs w:val="22"/>
          <w:lang w:val="hu"/>
        </w:rPr>
        <w:t>h</w:t>
      </w:r>
      <w:r w:rsidRPr="000668D8">
        <w:rPr>
          <w:sz w:val="22"/>
          <w:szCs w:val="22"/>
          <w:lang w:val="hu"/>
        </w:rPr>
        <w:t>mafenntartó</w:t>
      </w:r>
      <w:r w:rsidR="004E2895" w:rsidRPr="000668D8">
        <w:rPr>
          <w:sz w:val="22"/>
          <w:szCs w:val="22"/>
          <w:lang w:val="hu"/>
        </w:rPr>
        <w:t>-</w:t>
      </w:r>
      <w:r w:rsidRPr="000668D8">
        <w:rPr>
          <w:sz w:val="22"/>
          <w:szCs w:val="22"/>
          <w:lang w:val="hu"/>
        </w:rPr>
        <w:t>kezelést kellett alkalmazniuk közepes vagy nagy dózisú inhalációs kortikoszteroid (ICS) + LABA kombinációs terápiával legalább 3 hónapig a vizsgálatba való belépést megelőzően. Az életkor átlaga 52,2 év volt. Szűréskor a betegek 99,9%-a számolt exacerb</w:t>
      </w:r>
      <w:r w:rsidR="00C34E26" w:rsidRPr="000668D8">
        <w:rPr>
          <w:sz w:val="22"/>
          <w:szCs w:val="22"/>
          <w:lang w:val="hu"/>
        </w:rPr>
        <w:t>atio</w:t>
      </w:r>
      <w:r w:rsidRPr="000668D8">
        <w:rPr>
          <w:sz w:val="22"/>
          <w:szCs w:val="22"/>
          <w:lang w:val="hu"/>
        </w:rPr>
        <w:t xml:space="preserve"> kórelőzményéről az előző év során. A vizsgálatba való belépéskor a leggyakrabban jelentett ast</w:t>
      </w:r>
      <w:r w:rsidR="00D313A4">
        <w:rPr>
          <w:sz w:val="22"/>
          <w:szCs w:val="22"/>
          <w:lang w:val="hu"/>
        </w:rPr>
        <w:t>h</w:t>
      </w:r>
      <w:r w:rsidRPr="000668D8">
        <w:rPr>
          <w:sz w:val="22"/>
          <w:szCs w:val="22"/>
          <w:lang w:val="hu"/>
        </w:rPr>
        <w:t>magyógyszerek közepes dózisú ICS-ek és egy LABA kombinációja (62,6%), illetve LABA-val kombinált nagy dózisú ICS-ek (36,7%) voltak.</w:t>
      </w:r>
    </w:p>
    <w:p w14:paraId="327E92E8" w14:textId="77777777" w:rsidR="00386FB1" w:rsidRPr="000668D8" w:rsidRDefault="00386FB1" w:rsidP="003A2797">
      <w:pPr>
        <w:pStyle w:val="Text"/>
        <w:widowControl w:val="0"/>
        <w:tabs>
          <w:tab w:val="left" w:pos="993"/>
        </w:tabs>
        <w:spacing w:before="0"/>
        <w:jc w:val="left"/>
        <w:rPr>
          <w:sz w:val="22"/>
          <w:szCs w:val="22"/>
          <w:lang w:val="hu"/>
        </w:rPr>
      </w:pPr>
    </w:p>
    <w:p w14:paraId="3CD68BF3" w14:textId="5083D614" w:rsidR="00B84FD6" w:rsidRPr="000668D8" w:rsidRDefault="00914C40" w:rsidP="003A2797">
      <w:pPr>
        <w:pStyle w:val="Text"/>
        <w:widowControl w:val="0"/>
        <w:tabs>
          <w:tab w:val="left" w:pos="993"/>
        </w:tabs>
        <w:spacing w:before="0"/>
        <w:jc w:val="left"/>
        <w:rPr>
          <w:sz w:val="22"/>
          <w:szCs w:val="22"/>
          <w:lang w:val="hu"/>
        </w:rPr>
      </w:pPr>
      <w:r w:rsidRPr="000668D8">
        <w:rPr>
          <w:sz w:val="22"/>
          <w:szCs w:val="22"/>
          <w:lang w:val="hu"/>
        </w:rPr>
        <w:t>A vizsgálat elsődleges célja a következők valamelyikének igazolása volt: a napi egyszeri 114 mikrogramm/46 mikrogramm/68 mikrogramm Enerzair Breezhaler jobb, mint a napi egyszeri 125 mikrogramm/127,5 mikrogramm indakaterol/mometazon-furoát, vagy pedig a napi egyszeri 114 mikrogramm/46 mikrogramm/136 mikrogramm Enerzair Breezhaler jobb, mint a napi egyszeri 125 mikrogramm/260 mikrogramm indakaterol/mometazon-furoát a FEV</w:t>
      </w:r>
      <w:r w:rsidRPr="000668D8">
        <w:rPr>
          <w:sz w:val="22"/>
          <w:szCs w:val="22"/>
          <w:vertAlign w:val="subscript"/>
          <w:lang w:val="hu"/>
        </w:rPr>
        <w:t>1</w:t>
      </w:r>
      <w:r w:rsidRPr="000668D8">
        <w:rPr>
          <w:sz w:val="22"/>
          <w:szCs w:val="22"/>
          <w:lang w:val="hu"/>
        </w:rPr>
        <w:t xml:space="preserve"> 26. heti mélyponti értékét tekintve.</w:t>
      </w:r>
    </w:p>
    <w:p w14:paraId="0DC3AF90" w14:textId="77777777" w:rsidR="007865C2" w:rsidRPr="000668D8" w:rsidRDefault="007865C2" w:rsidP="003A2797">
      <w:pPr>
        <w:pStyle w:val="Text"/>
        <w:widowControl w:val="0"/>
        <w:tabs>
          <w:tab w:val="left" w:pos="993"/>
        </w:tabs>
        <w:spacing w:before="0"/>
        <w:jc w:val="left"/>
        <w:rPr>
          <w:sz w:val="22"/>
          <w:szCs w:val="22"/>
          <w:lang w:val="hu"/>
        </w:rPr>
      </w:pPr>
    </w:p>
    <w:p w14:paraId="2732E953" w14:textId="099F372D" w:rsidR="00B84FD6" w:rsidRPr="000668D8" w:rsidRDefault="00914C40" w:rsidP="003A2797">
      <w:pPr>
        <w:pStyle w:val="Text"/>
        <w:widowControl w:val="0"/>
        <w:tabs>
          <w:tab w:val="left" w:pos="993"/>
        </w:tabs>
        <w:spacing w:before="0"/>
        <w:jc w:val="left"/>
        <w:rPr>
          <w:sz w:val="22"/>
          <w:szCs w:val="22"/>
          <w:lang w:val="hu"/>
        </w:rPr>
      </w:pPr>
      <w:r w:rsidRPr="000668D8">
        <w:rPr>
          <w:sz w:val="22"/>
          <w:szCs w:val="22"/>
          <w:lang w:val="hu"/>
        </w:rPr>
        <w:t>A napi egyszer 114 mikrogramm/46 mikrogramm/136 mikrogramm Enerzair Breezhaler esetén statisztikailag szignifikáns mértékben javult a mélyponti FEV</w:t>
      </w:r>
      <w:r w:rsidRPr="000668D8">
        <w:rPr>
          <w:sz w:val="22"/>
          <w:szCs w:val="22"/>
          <w:vertAlign w:val="subscript"/>
          <w:lang w:val="hu"/>
        </w:rPr>
        <w:t>1</w:t>
      </w:r>
      <w:r w:rsidRPr="000668D8">
        <w:rPr>
          <w:sz w:val="22"/>
          <w:szCs w:val="22"/>
          <w:lang w:val="hu"/>
        </w:rPr>
        <w:t xml:space="preserve"> a 26. hétre az indakaterol/mometazon-furoát megfelelő dózisaival összehasonlítva. A tüdőfunkció (a mélyponti FEV</w:t>
      </w:r>
      <w:r w:rsidRPr="000668D8">
        <w:rPr>
          <w:sz w:val="22"/>
          <w:szCs w:val="22"/>
          <w:vertAlign w:val="subscript"/>
          <w:lang w:val="hu"/>
        </w:rPr>
        <w:t>1</w:t>
      </w:r>
      <w:r w:rsidRPr="000668D8">
        <w:rPr>
          <w:sz w:val="22"/>
          <w:szCs w:val="22"/>
          <w:lang w:val="hu"/>
        </w:rPr>
        <w:t xml:space="preserve"> változása a kiinduláshoz képest a 26. héten, reggeli és esti kilégzési csúcsáramlás) klinikailag jelentős javulását is észlelték napi kétszer 50 mikrogramm/500 mikrogramm szalmeterol/flutikazon-propionáttal összehasonlítva. Az 52. heti eredmények konzisztensek voltak a 26. heti eredményekkel (lásd 2. táblázat).</w:t>
      </w:r>
    </w:p>
    <w:p w14:paraId="59A91F1F" w14:textId="77777777" w:rsidR="00952293" w:rsidRPr="000668D8" w:rsidRDefault="00952293" w:rsidP="003A2797">
      <w:pPr>
        <w:pStyle w:val="Text"/>
        <w:widowControl w:val="0"/>
        <w:tabs>
          <w:tab w:val="left" w:pos="993"/>
        </w:tabs>
        <w:spacing w:before="0"/>
        <w:jc w:val="left"/>
        <w:rPr>
          <w:sz w:val="22"/>
          <w:szCs w:val="22"/>
          <w:lang w:val="hu"/>
        </w:rPr>
      </w:pPr>
    </w:p>
    <w:p w14:paraId="00FEA7FE" w14:textId="080C8AB2" w:rsidR="00952293" w:rsidRPr="000668D8" w:rsidRDefault="00952293" w:rsidP="003A2797">
      <w:pPr>
        <w:pStyle w:val="Text"/>
        <w:widowControl w:val="0"/>
        <w:tabs>
          <w:tab w:val="left" w:pos="993"/>
        </w:tabs>
        <w:spacing w:before="0"/>
        <w:jc w:val="left"/>
        <w:rPr>
          <w:sz w:val="22"/>
          <w:szCs w:val="22"/>
          <w:lang w:val="hu"/>
        </w:rPr>
      </w:pPr>
      <w:r w:rsidRPr="000668D8">
        <w:rPr>
          <w:sz w:val="22"/>
          <w:szCs w:val="22"/>
          <w:lang w:val="hu"/>
        </w:rPr>
        <w:t>Mindegyik kezelési csoportban klinikailag releváns mértékben javult az ACQ</w:t>
      </w:r>
      <w:r w:rsidRPr="000668D8">
        <w:rPr>
          <w:sz w:val="22"/>
          <w:szCs w:val="22"/>
          <w:lang w:val="hu"/>
        </w:rPr>
        <w:noBreakHyphen/>
        <w:t>7 a kiindulástól a 26. hétig, azonban nem figyeltek meg statisztikailag szignifikáns eltéréseket a csoportok között. Az ACQ</w:t>
      </w:r>
      <w:r w:rsidRPr="000668D8">
        <w:rPr>
          <w:sz w:val="22"/>
          <w:szCs w:val="22"/>
          <w:lang w:val="hu"/>
        </w:rPr>
        <w:noBreakHyphen/>
        <w:t>7 átlagos változása a kiindulási értékhez képest a 26. héten (kulcsfontosságú másodlagos végpont) és az 52. héten körülbelül –1 volt az összes kezelési csoportban. Az ACQ</w:t>
      </w:r>
      <w:r w:rsidRPr="000668D8">
        <w:rPr>
          <w:sz w:val="22"/>
          <w:szCs w:val="22"/>
          <w:lang w:val="hu"/>
        </w:rPr>
        <w:noBreakHyphen/>
        <w:t xml:space="preserve">7 válaszadói arányt (meghatározása: a pontszám változásának csökkenése ≥0,5) a 2. táblázat mutatja be különböző </w:t>
      </w:r>
      <w:r w:rsidRPr="000668D8">
        <w:rPr>
          <w:sz w:val="22"/>
          <w:szCs w:val="22"/>
          <w:lang w:val="hu"/>
        </w:rPr>
        <w:lastRenderedPageBreak/>
        <w:t>időpontokban.</w:t>
      </w:r>
    </w:p>
    <w:p w14:paraId="672DEFF7" w14:textId="67DBE572" w:rsidR="00483700" w:rsidRPr="000668D8" w:rsidRDefault="00483700" w:rsidP="003A2797">
      <w:pPr>
        <w:pStyle w:val="Text"/>
        <w:widowControl w:val="0"/>
        <w:tabs>
          <w:tab w:val="left" w:pos="993"/>
        </w:tabs>
        <w:spacing w:before="0"/>
        <w:jc w:val="left"/>
        <w:rPr>
          <w:sz w:val="22"/>
          <w:szCs w:val="22"/>
          <w:lang w:val="hu"/>
        </w:rPr>
      </w:pPr>
    </w:p>
    <w:p w14:paraId="79FE4377" w14:textId="31988D47" w:rsidR="00952293" w:rsidRPr="000668D8" w:rsidRDefault="00CE2055" w:rsidP="003A2797">
      <w:pPr>
        <w:pStyle w:val="Text"/>
        <w:widowControl w:val="0"/>
        <w:tabs>
          <w:tab w:val="left" w:pos="993"/>
        </w:tabs>
        <w:spacing w:before="0"/>
        <w:jc w:val="left"/>
        <w:rPr>
          <w:sz w:val="22"/>
          <w:szCs w:val="22"/>
          <w:lang w:val="hu"/>
        </w:rPr>
      </w:pPr>
      <w:r w:rsidRPr="000668D8">
        <w:rPr>
          <w:rFonts w:eastAsia="Times New Roman"/>
          <w:sz w:val="22"/>
          <w:szCs w:val="22"/>
          <w:lang w:val="hu" w:eastAsia="en-US"/>
        </w:rPr>
        <w:t>Az exacerb</w:t>
      </w:r>
      <w:r w:rsidR="00E41DD5" w:rsidRPr="000668D8">
        <w:rPr>
          <w:rFonts w:eastAsia="Times New Roman"/>
          <w:sz w:val="22"/>
          <w:szCs w:val="22"/>
          <w:lang w:val="hu" w:eastAsia="en-US"/>
        </w:rPr>
        <w:t>atio</w:t>
      </w:r>
      <w:r w:rsidRPr="000668D8">
        <w:rPr>
          <w:rFonts w:eastAsia="Times New Roman"/>
          <w:sz w:val="22"/>
          <w:szCs w:val="22"/>
          <w:lang w:val="hu" w:eastAsia="en-US"/>
        </w:rPr>
        <w:t>k másodlagos végpont</w:t>
      </w:r>
      <w:r w:rsidR="007C2A6F" w:rsidRPr="000668D8">
        <w:rPr>
          <w:rFonts w:eastAsia="Times New Roman"/>
          <w:sz w:val="22"/>
          <w:szCs w:val="22"/>
          <w:lang w:val="hu" w:eastAsia="en-US"/>
        </w:rPr>
        <w:t>ok</w:t>
      </w:r>
      <w:r w:rsidRPr="000668D8">
        <w:rPr>
          <w:rFonts w:eastAsia="Times New Roman"/>
          <w:sz w:val="22"/>
          <w:szCs w:val="22"/>
          <w:lang w:val="hu" w:eastAsia="en-US"/>
        </w:rPr>
        <w:t xml:space="preserve"> voltak (nem voltak része a megerősítő tesztelési stratégiának). </w:t>
      </w:r>
      <w:r w:rsidR="00952293" w:rsidRPr="000668D8">
        <w:rPr>
          <w:sz w:val="22"/>
          <w:szCs w:val="22"/>
          <w:lang w:val="hu"/>
        </w:rPr>
        <w:t>A napi egyszeri 114 mikrogramm/46 mikrogramm/136 mikrogramm Enerzair Breezhaler alkalmazása az exacerb</w:t>
      </w:r>
      <w:r w:rsidR="00E41DD5" w:rsidRPr="000668D8">
        <w:rPr>
          <w:sz w:val="22"/>
          <w:szCs w:val="22"/>
          <w:lang w:val="hu"/>
        </w:rPr>
        <w:t>atio</w:t>
      </w:r>
      <w:r w:rsidR="00952293" w:rsidRPr="000668D8">
        <w:rPr>
          <w:sz w:val="22"/>
          <w:szCs w:val="22"/>
          <w:lang w:val="hu"/>
        </w:rPr>
        <w:t>k éves számának csökkenését igazolta a napi kétszeri 50 mikrogramm/500 mikrogramm szalmeterol/flutikazon-propionáttal, valamint a napi egyszer 125 mikrogramm/260 mikrogramm indakaterol/mometazon-furoáttal összehasonlítva (lásd 2. táblázat).</w:t>
      </w:r>
    </w:p>
    <w:p w14:paraId="782E82E6" w14:textId="1ED1D007" w:rsidR="00952293" w:rsidRPr="000668D8" w:rsidRDefault="00952293" w:rsidP="003A2797">
      <w:pPr>
        <w:pStyle w:val="Text"/>
        <w:widowControl w:val="0"/>
        <w:tabs>
          <w:tab w:val="left" w:pos="993"/>
        </w:tabs>
        <w:spacing w:before="0"/>
        <w:jc w:val="left"/>
        <w:rPr>
          <w:sz w:val="22"/>
          <w:szCs w:val="22"/>
          <w:lang w:val="hu"/>
        </w:rPr>
      </w:pPr>
    </w:p>
    <w:p w14:paraId="722666A5" w14:textId="011A5F88" w:rsidR="00952293" w:rsidRPr="000668D8" w:rsidRDefault="00952293" w:rsidP="003A2797">
      <w:pPr>
        <w:pStyle w:val="Text"/>
        <w:widowControl w:val="0"/>
        <w:tabs>
          <w:tab w:val="left" w:pos="993"/>
        </w:tabs>
        <w:spacing w:before="0"/>
        <w:jc w:val="left"/>
        <w:rPr>
          <w:sz w:val="22"/>
          <w:szCs w:val="22"/>
          <w:lang w:val="hu"/>
        </w:rPr>
      </w:pPr>
      <w:r w:rsidRPr="000668D8">
        <w:rPr>
          <w:sz w:val="22"/>
          <w:szCs w:val="22"/>
          <w:lang w:val="hu"/>
        </w:rPr>
        <w:t>A klinikailag leginkább releváns végpontok eredményeit a 2. táblázat mutatja be.</w:t>
      </w:r>
    </w:p>
    <w:p w14:paraId="216C18E2" w14:textId="77777777" w:rsidR="00C7593E" w:rsidRPr="000668D8" w:rsidRDefault="00C7593E" w:rsidP="003A2797">
      <w:pPr>
        <w:pStyle w:val="Text"/>
        <w:widowControl w:val="0"/>
        <w:tabs>
          <w:tab w:val="left" w:pos="993"/>
        </w:tabs>
        <w:spacing w:before="0"/>
        <w:jc w:val="left"/>
        <w:rPr>
          <w:sz w:val="22"/>
          <w:szCs w:val="22"/>
          <w:lang w:val="hu"/>
        </w:rPr>
      </w:pPr>
    </w:p>
    <w:p w14:paraId="4B036932" w14:textId="34043176" w:rsidR="00B84FD6" w:rsidRPr="000668D8" w:rsidRDefault="00C7593E" w:rsidP="003A2797">
      <w:pPr>
        <w:pStyle w:val="Text"/>
        <w:keepNext/>
        <w:keepLines/>
        <w:widowControl w:val="0"/>
        <w:spacing w:before="0"/>
        <w:ind w:left="1170" w:hanging="1170"/>
        <w:jc w:val="left"/>
        <w:rPr>
          <w:b/>
          <w:sz w:val="22"/>
          <w:szCs w:val="22"/>
          <w:lang w:val="hu"/>
        </w:rPr>
      </w:pPr>
      <w:r w:rsidRPr="000668D8">
        <w:rPr>
          <w:b/>
          <w:bCs/>
          <w:sz w:val="22"/>
          <w:szCs w:val="22"/>
          <w:lang w:val="hu"/>
        </w:rPr>
        <w:t>2. táblázat</w:t>
      </w:r>
      <w:r w:rsidR="00F0160C" w:rsidRPr="000668D8">
        <w:rPr>
          <w:b/>
          <w:sz w:val="22"/>
          <w:szCs w:val="22"/>
          <w:lang w:val="hu"/>
        </w:rPr>
        <w:tab/>
      </w:r>
      <w:r w:rsidRPr="000668D8">
        <w:rPr>
          <w:b/>
          <w:bCs/>
          <w:sz w:val="22"/>
          <w:szCs w:val="22"/>
          <w:lang w:val="hu"/>
        </w:rPr>
        <w:t>Elsődleges és másodlagos végpontok eredményei</w:t>
      </w:r>
      <w:r w:rsidR="00E41DD5" w:rsidRPr="000668D8">
        <w:rPr>
          <w:b/>
          <w:bCs/>
          <w:sz w:val="22"/>
          <w:szCs w:val="22"/>
          <w:lang w:val="hu"/>
        </w:rPr>
        <w:t xml:space="preserve"> az IRIDIUM vizsgálatban a</w:t>
      </w:r>
      <w:r w:rsidR="00F0160C" w:rsidRPr="000668D8">
        <w:rPr>
          <w:b/>
          <w:bCs/>
          <w:sz w:val="22"/>
          <w:szCs w:val="22"/>
          <w:lang w:val="hu"/>
        </w:rPr>
        <w:t> </w:t>
      </w:r>
      <w:r w:rsidR="00E41DD5" w:rsidRPr="000668D8">
        <w:rPr>
          <w:b/>
          <w:bCs/>
          <w:sz w:val="22"/>
          <w:szCs w:val="22"/>
          <w:lang w:val="hu"/>
        </w:rPr>
        <w:t>26. és az</w:t>
      </w:r>
      <w:r w:rsidR="00F0160C" w:rsidRPr="000668D8">
        <w:rPr>
          <w:b/>
          <w:bCs/>
          <w:sz w:val="22"/>
          <w:szCs w:val="22"/>
          <w:lang w:val="hu"/>
        </w:rPr>
        <w:t> </w:t>
      </w:r>
      <w:r w:rsidR="00E41DD5" w:rsidRPr="000668D8">
        <w:rPr>
          <w:b/>
          <w:bCs/>
          <w:sz w:val="22"/>
          <w:szCs w:val="22"/>
          <w:lang w:val="hu"/>
        </w:rPr>
        <w:t>52. héten</w:t>
      </w:r>
    </w:p>
    <w:p w14:paraId="28D931D9" w14:textId="122172FC" w:rsidR="003734E7" w:rsidRPr="000668D8" w:rsidRDefault="003734E7" w:rsidP="003A2797">
      <w:pPr>
        <w:pStyle w:val="Text"/>
        <w:keepNext/>
        <w:keepLines/>
        <w:widowControl w:val="0"/>
        <w:tabs>
          <w:tab w:val="left" w:pos="993"/>
        </w:tabs>
        <w:spacing w:before="0"/>
        <w:jc w:val="left"/>
        <w:rPr>
          <w:sz w:val="22"/>
          <w:szCs w:val="22"/>
          <w:lang w:val="hu"/>
        </w:rPr>
      </w:pPr>
    </w:p>
    <w:tbl>
      <w:tblPr>
        <w:tblStyle w:val="TableGrid"/>
        <w:tblW w:w="0" w:type="auto"/>
        <w:tblLook w:val="04A0" w:firstRow="1" w:lastRow="0" w:firstColumn="1" w:lastColumn="0" w:noHBand="0" w:noVBand="1"/>
      </w:tblPr>
      <w:tblGrid>
        <w:gridCol w:w="1508"/>
        <w:gridCol w:w="1509"/>
        <w:gridCol w:w="3022"/>
        <w:gridCol w:w="3022"/>
      </w:tblGrid>
      <w:tr w:rsidR="000B09FA" w:rsidRPr="000668D8" w14:paraId="4C93F6FD" w14:textId="77777777" w:rsidTr="00F0160C">
        <w:trPr>
          <w:cantSplit/>
        </w:trPr>
        <w:tc>
          <w:tcPr>
            <w:tcW w:w="1508" w:type="dxa"/>
          </w:tcPr>
          <w:p w14:paraId="643FD976" w14:textId="510A687D" w:rsidR="000B09FA" w:rsidRPr="000668D8" w:rsidRDefault="000B09FA" w:rsidP="003A2797">
            <w:pPr>
              <w:pStyle w:val="Text"/>
              <w:keepNext/>
              <w:widowControl w:val="0"/>
              <w:tabs>
                <w:tab w:val="left" w:pos="993"/>
              </w:tabs>
              <w:spacing w:before="0"/>
              <w:jc w:val="center"/>
              <w:rPr>
                <w:b/>
                <w:sz w:val="20"/>
              </w:rPr>
            </w:pPr>
            <w:r w:rsidRPr="000668D8">
              <w:rPr>
                <w:b/>
                <w:bCs/>
                <w:sz w:val="20"/>
                <w:lang w:val="hu"/>
              </w:rPr>
              <w:t>Végpont</w:t>
            </w:r>
          </w:p>
        </w:tc>
        <w:tc>
          <w:tcPr>
            <w:tcW w:w="1509" w:type="dxa"/>
          </w:tcPr>
          <w:p w14:paraId="00867713" w14:textId="1B165117" w:rsidR="000B09FA" w:rsidRPr="000668D8" w:rsidRDefault="000B09FA" w:rsidP="003A2797">
            <w:pPr>
              <w:pStyle w:val="Text"/>
              <w:keepNext/>
              <w:widowControl w:val="0"/>
              <w:tabs>
                <w:tab w:val="left" w:pos="993"/>
              </w:tabs>
              <w:spacing w:before="0"/>
              <w:jc w:val="center"/>
              <w:rPr>
                <w:b/>
                <w:sz w:val="20"/>
              </w:rPr>
            </w:pPr>
            <w:r w:rsidRPr="000668D8">
              <w:rPr>
                <w:b/>
                <w:bCs/>
                <w:sz w:val="20"/>
                <w:lang w:val="hu"/>
              </w:rPr>
              <w:t>Időpont/</w:t>
            </w:r>
            <w:r w:rsidRPr="000668D8">
              <w:rPr>
                <w:sz w:val="20"/>
                <w:lang w:val="hu"/>
              </w:rPr>
              <w:br/>
            </w:r>
            <w:r w:rsidRPr="000668D8">
              <w:rPr>
                <w:b/>
                <w:bCs/>
                <w:sz w:val="20"/>
                <w:lang w:val="hu"/>
              </w:rPr>
              <w:t>Időtartam</w:t>
            </w:r>
          </w:p>
        </w:tc>
        <w:tc>
          <w:tcPr>
            <w:tcW w:w="3022" w:type="dxa"/>
          </w:tcPr>
          <w:p w14:paraId="35A7550B" w14:textId="6881FB2F" w:rsidR="000B09FA" w:rsidRPr="000668D8" w:rsidRDefault="000B09FA" w:rsidP="003A2797">
            <w:pPr>
              <w:pStyle w:val="Text"/>
              <w:keepNext/>
              <w:widowControl w:val="0"/>
              <w:tabs>
                <w:tab w:val="left" w:pos="993"/>
              </w:tabs>
              <w:spacing w:before="0"/>
              <w:jc w:val="center"/>
              <w:rPr>
                <w:b/>
                <w:sz w:val="20"/>
                <w:lang w:val="de-CH"/>
              </w:rPr>
            </w:pPr>
            <w:r w:rsidRPr="000668D8">
              <w:rPr>
                <w:b/>
                <w:bCs/>
                <w:sz w:val="20"/>
                <w:lang w:val="hu"/>
              </w:rPr>
              <w:t>Enerzair Breezhaler</w:t>
            </w:r>
            <w:r w:rsidRPr="000668D8">
              <w:rPr>
                <w:b/>
                <w:bCs/>
                <w:sz w:val="20"/>
                <w:vertAlign w:val="superscript"/>
                <w:lang w:val="hu"/>
              </w:rPr>
              <w:t>1</w:t>
            </w:r>
            <w:r w:rsidRPr="000668D8">
              <w:rPr>
                <w:b/>
                <w:bCs/>
                <w:sz w:val="20"/>
                <w:lang w:val="hu"/>
              </w:rPr>
              <w:t xml:space="preserve"> ill. IND/MF</w:t>
            </w:r>
            <w:r w:rsidRPr="000668D8">
              <w:rPr>
                <w:b/>
                <w:bCs/>
                <w:sz w:val="20"/>
                <w:vertAlign w:val="superscript"/>
                <w:lang w:val="hu"/>
              </w:rPr>
              <w:t>2</w:t>
            </w:r>
          </w:p>
        </w:tc>
        <w:tc>
          <w:tcPr>
            <w:tcW w:w="3022" w:type="dxa"/>
          </w:tcPr>
          <w:p w14:paraId="2A990CFC" w14:textId="2E87F142" w:rsidR="000B09FA" w:rsidRPr="000668D8" w:rsidRDefault="000B09FA" w:rsidP="003A2797">
            <w:pPr>
              <w:pStyle w:val="Text"/>
              <w:keepNext/>
              <w:widowControl w:val="0"/>
              <w:tabs>
                <w:tab w:val="left" w:pos="993"/>
              </w:tabs>
              <w:spacing w:before="0"/>
              <w:jc w:val="center"/>
              <w:rPr>
                <w:b/>
                <w:sz w:val="20"/>
              </w:rPr>
            </w:pPr>
            <w:r w:rsidRPr="000668D8">
              <w:rPr>
                <w:b/>
                <w:bCs/>
                <w:sz w:val="20"/>
                <w:lang w:val="hu"/>
              </w:rPr>
              <w:t>Enerzair Breezhaler</w:t>
            </w:r>
            <w:r w:rsidRPr="000668D8">
              <w:rPr>
                <w:b/>
                <w:bCs/>
                <w:sz w:val="20"/>
                <w:vertAlign w:val="superscript"/>
                <w:lang w:val="hu"/>
              </w:rPr>
              <w:t>1</w:t>
            </w:r>
            <w:r w:rsidRPr="000668D8">
              <w:rPr>
                <w:b/>
                <w:bCs/>
                <w:sz w:val="20"/>
                <w:lang w:val="hu"/>
              </w:rPr>
              <w:t xml:space="preserve"> ill. SAL/FP</w:t>
            </w:r>
            <w:r w:rsidRPr="000668D8">
              <w:rPr>
                <w:b/>
                <w:bCs/>
                <w:sz w:val="20"/>
                <w:vertAlign w:val="superscript"/>
                <w:lang w:val="hu"/>
              </w:rPr>
              <w:t>3</w:t>
            </w:r>
          </w:p>
        </w:tc>
      </w:tr>
      <w:tr w:rsidR="000B09FA" w:rsidRPr="000668D8" w14:paraId="294ED559" w14:textId="77777777" w:rsidTr="001725D9">
        <w:trPr>
          <w:cantSplit/>
        </w:trPr>
        <w:tc>
          <w:tcPr>
            <w:tcW w:w="9061" w:type="dxa"/>
            <w:gridSpan w:val="4"/>
          </w:tcPr>
          <w:p w14:paraId="02DE682A" w14:textId="57409A47" w:rsidR="000B09FA" w:rsidRPr="000668D8" w:rsidRDefault="000B09FA" w:rsidP="003A2797">
            <w:pPr>
              <w:pStyle w:val="Text"/>
              <w:keepNext/>
              <w:widowControl w:val="0"/>
              <w:tabs>
                <w:tab w:val="left" w:pos="993"/>
              </w:tabs>
              <w:spacing w:before="0"/>
              <w:jc w:val="left"/>
              <w:rPr>
                <w:b/>
                <w:sz w:val="20"/>
              </w:rPr>
            </w:pPr>
            <w:r w:rsidRPr="000668D8">
              <w:rPr>
                <w:b/>
                <w:bCs/>
                <w:sz w:val="20"/>
                <w:lang w:val="hu"/>
              </w:rPr>
              <w:t>Tüdőfunkció</w:t>
            </w:r>
          </w:p>
        </w:tc>
      </w:tr>
      <w:tr w:rsidR="000B09FA" w:rsidRPr="000668D8" w14:paraId="064D731D" w14:textId="77777777" w:rsidTr="001725D9">
        <w:trPr>
          <w:cantSplit/>
        </w:trPr>
        <w:tc>
          <w:tcPr>
            <w:tcW w:w="9061" w:type="dxa"/>
            <w:gridSpan w:val="4"/>
          </w:tcPr>
          <w:p w14:paraId="7959D501" w14:textId="6B09A1C6" w:rsidR="000B09FA" w:rsidRPr="000668D8" w:rsidRDefault="000B09FA" w:rsidP="003A2797">
            <w:pPr>
              <w:pStyle w:val="Text"/>
              <w:keepNext/>
              <w:widowControl w:val="0"/>
              <w:tabs>
                <w:tab w:val="left" w:pos="993"/>
              </w:tabs>
              <w:spacing w:before="0"/>
              <w:jc w:val="left"/>
              <w:rPr>
                <w:i/>
                <w:sz w:val="20"/>
              </w:rPr>
            </w:pPr>
            <w:r w:rsidRPr="000668D8">
              <w:rPr>
                <w:i/>
                <w:iCs/>
                <w:sz w:val="20"/>
                <w:lang w:val="hu"/>
              </w:rPr>
              <w:t>Mélyponti FEV</w:t>
            </w:r>
            <w:r w:rsidRPr="000668D8">
              <w:rPr>
                <w:i/>
                <w:iCs/>
                <w:sz w:val="20"/>
                <w:vertAlign w:val="subscript"/>
                <w:lang w:val="hu"/>
              </w:rPr>
              <w:t>1</w:t>
            </w:r>
            <w:r w:rsidRPr="000668D8">
              <w:rPr>
                <w:i/>
                <w:iCs/>
                <w:sz w:val="20"/>
                <w:vertAlign w:val="superscript"/>
                <w:lang w:val="hu"/>
              </w:rPr>
              <w:t>4</w:t>
            </w:r>
          </w:p>
        </w:tc>
      </w:tr>
      <w:tr w:rsidR="00E41DD5" w:rsidRPr="000668D8" w14:paraId="371423C1" w14:textId="77777777" w:rsidTr="00F0160C">
        <w:trPr>
          <w:cantSplit/>
        </w:trPr>
        <w:tc>
          <w:tcPr>
            <w:tcW w:w="1508" w:type="dxa"/>
            <w:vMerge w:val="restart"/>
            <w:vAlign w:val="center"/>
          </w:tcPr>
          <w:p w14:paraId="2682C243" w14:textId="77777777" w:rsidR="00E41DD5" w:rsidRPr="000668D8" w:rsidRDefault="00E41DD5" w:rsidP="003A2797">
            <w:pPr>
              <w:pStyle w:val="Text"/>
              <w:keepNext/>
              <w:widowControl w:val="0"/>
              <w:tabs>
                <w:tab w:val="left" w:pos="993"/>
              </w:tabs>
              <w:spacing w:before="0"/>
              <w:jc w:val="left"/>
              <w:rPr>
                <w:sz w:val="20"/>
              </w:rPr>
            </w:pPr>
            <w:r w:rsidRPr="000668D8">
              <w:rPr>
                <w:sz w:val="20"/>
                <w:lang w:val="hu"/>
              </w:rPr>
              <w:t>Kezelések közti különbség</w:t>
            </w:r>
          </w:p>
          <w:p w14:paraId="476C3332" w14:textId="77777777" w:rsidR="00E41DD5" w:rsidRPr="000668D8" w:rsidRDefault="00E41DD5" w:rsidP="003A2797">
            <w:pPr>
              <w:pStyle w:val="Text"/>
              <w:keepNext/>
              <w:widowControl w:val="0"/>
              <w:tabs>
                <w:tab w:val="left" w:pos="993"/>
              </w:tabs>
              <w:spacing w:before="0"/>
              <w:jc w:val="left"/>
              <w:rPr>
                <w:sz w:val="20"/>
              </w:rPr>
            </w:pPr>
            <w:r w:rsidRPr="000668D8">
              <w:rPr>
                <w:sz w:val="20"/>
                <w:lang w:val="hu"/>
              </w:rPr>
              <w:t>P-értéke</w:t>
            </w:r>
          </w:p>
          <w:p w14:paraId="6445DACD" w14:textId="5745825C" w:rsidR="00E41DD5" w:rsidRPr="000668D8" w:rsidRDefault="00E41DD5" w:rsidP="003A2797">
            <w:pPr>
              <w:pStyle w:val="Text"/>
              <w:keepNext/>
              <w:widowControl w:val="0"/>
              <w:tabs>
                <w:tab w:val="left" w:pos="993"/>
              </w:tabs>
              <w:spacing w:before="0"/>
              <w:jc w:val="left"/>
              <w:rPr>
                <w:sz w:val="20"/>
              </w:rPr>
            </w:pPr>
            <w:r w:rsidRPr="000668D8">
              <w:rPr>
                <w:sz w:val="20"/>
                <w:lang w:val="hu"/>
              </w:rPr>
              <w:t>(95%-os CI)</w:t>
            </w:r>
          </w:p>
        </w:tc>
        <w:tc>
          <w:tcPr>
            <w:tcW w:w="1509" w:type="dxa"/>
            <w:vAlign w:val="center"/>
          </w:tcPr>
          <w:p w14:paraId="317B8CA8" w14:textId="77777777" w:rsidR="00E41DD5" w:rsidRPr="000668D8" w:rsidRDefault="00E41DD5" w:rsidP="003A2797">
            <w:pPr>
              <w:pStyle w:val="Text"/>
              <w:keepNext/>
              <w:widowControl w:val="0"/>
              <w:tabs>
                <w:tab w:val="left" w:pos="993"/>
              </w:tabs>
              <w:spacing w:before="0"/>
              <w:jc w:val="left"/>
              <w:rPr>
                <w:sz w:val="20"/>
              </w:rPr>
            </w:pPr>
            <w:r w:rsidRPr="000668D8">
              <w:rPr>
                <w:sz w:val="20"/>
                <w:lang w:val="hu"/>
              </w:rPr>
              <w:t>26. hét</w:t>
            </w:r>
          </w:p>
          <w:p w14:paraId="66E7DE4F" w14:textId="7F20504F" w:rsidR="00E41DD5" w:rsidRPr="000668D8" w:rsidRDefault="00E41DD5" w:rsidP="003A2797">
            <w:pPr>
              <w:pStyle w:val="Text"/>
              <w:keepNext/>
              <w:widowControl w:val="0"/>
              <w:tabs>
                <w:tab w:val="left" w:pos="993"/>
              </w:tabs>
              <w:spacing w:before="0"/>
              <w:jc w:val="left"/>
              <w:rPr>
                <w:sz w:val="20"/>
              </w:rPr>
            </w:pPr>
            <w:r w:rsidRPr="000668D8">
              <w:rPr>
                <w:sz w:val="20"/>
                <w:lang w:val="hu"/>
              </w:rPr>
              <w:t>(elsődleges végpont)</w:t>
            </w:r>
          </w:p>
        </w:tc>
        <w:tc>
          <w:tcPr>
            <w:tcW w:w="3022" w:type="dxa"/>
            <w:vAlign w:val="center"/>
          </w:tcPr>
          <w:p w14:paraId="3F9D77B9"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65 ml</w:t>
            </w:r>
          </w:p>
          <w:p w14:paraId="64417963"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&lt;0,001</w:t>
            </w:r>
          </w:p>
          <w:p w14:paraId="3EDE47BF" w14:textId="0BDF431D" w:rsidR="00E41DD5" w:rsidRPr="000668D8" w:rsidRDefault="00E41DD5" w:rsidP="003A2797">
            <w:pPr>
              <w:pStyle w:val="Text"/>
              <w:keepNext/>
              <w:widowControl w:val="0"/>
              <w:tabs>
                <w:tab w:val="left" w:pos="993"/>
              </w:tabs>
              <w:spacing w:before="0"/>
              <w:jc w:val="center"/>
              <w:rPr>
                <w:sz w:val="20"/>
              </w:rPr>
            </w:pPr>
            <w:r w:rsidRPr="000668D8">
              <w:rPr>
                <w:sz w:val="20"/>
                <w:lang w:val="hu"/>
              </w:rPr>
              <w:t>(31</w:t>
            </w:r>
            <w:r w:rsidR="0070333D" w:rsidRPr="000668D8">
              <w:rPr>
                <w:color w:val="202122"/>
                <w:sz w:val="22"/>
                <w:szCs w:val="22"/>
                <w:shd w:val="clear" w:color="auto" w:fill="FFFFFF"/>
              </w:rPr>
              <w:t>–</w:t>
            </w:r>
            <w:r w:rsidRPr="000668D8">
              <w:rPr>
                <w:sz w:val="20"/>
                <w:lang w:val="hu"/>
              </w:rPr>
              <w:t>99)</w:t>
            </w:r>
          </w:p>
        </w:tc>
        <w:tc>
          <w:tcPr>
            <w:tcW w:w="3022" w:type="dxa"/>
            <w:vAlign w:val="center"/>
          </w:tcPr>
          <w:p w14:paraId="236ABE40"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119 ml</w:t>
            </w:r>
          </w:p>
          <w:p w14:paraId="13F74D9B"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&lt;0,001</w:t>
            </w:r>
          </w:p>
          <w:p w14:paraId="118BB10E" w14:textId="0F1E5693" w:rsidR="00E41DD5" w:rsidRPr="000668D8" w:rsidRDefault="00E41DD5" w:rsidP="003A2797">
            <w:pPr>
              <w:pStyle w:val="Text"/>
              <w:keepNext/>
              <w:widowControl w:val="0"/>
              <w:tabs>
                <w:tab w:val="left" w:pos="993"/>
              </w:tabs>
              <w:spacing w:before="0"/>
              <w:jc w:val="center"/>
              <w:rPr>
                <w:sz w:val="20"/>
              </w:rPr>
            </w:pPr>
            <w:r w:rsidRPr="000668D8">
              <w:rPr>
                <w:sz w:val="20"/>
                <w:lang w:val="hu"/>
              </w:rPr>
              <w:t>(85</w:t>
            </w:r>
            <w:r w:rsidR="0070333D" w:rsidRPr="000668D8">
              <w:rPr>
                <w:color w:val="202122"/>
                <w:sz w:val="22"/>
                <w:szCs w:val="22"/>
                <w:shd w:val="clear" w:color="auto" w:fill="FFFFFF"/>
              </w:rPr>
              <w:t>–</w:t>
            </w:r>
            <w:r w:rsidRPr="000668D8">
              <w:rPr>
                <w:sz w:val="20"/>
                <w:lang w:val="hu"/>
              </w:rPr>
              <w:t>154)</w:t>
            </w:r>
          </w:p>
        </w:tc>
      </w:tr>
      <w:tr w:rsidR="00E41DD5" w:rsidRPr="000668D8" w14:paraId="4ACD93C3" w14:textId="77777777" w:rsidTr="00F0160C">
        <w:trPr>
          <w:cantSplit/>
        </w:trPr>
        <w:tc>
          <w:tcPr>
            <w:tcW w:w="1508" w:type="dxa"/>
            <w:vMerge/>
            <w:vAlign w:val="center"/>
          </w:tcPr>
          <w:p w14:paraId="1AAC6966" w14:textId="77777777" w:rsidR="00E41DD5" w:rsidRPr="000668D8" w:rsidRDefault="00E41DD5" w:rsidP="003A2797">
            <w:pPr>
              <w:pStyle w:val="Text"/>
              <w:keepNext/>
              <w:widowControl w:val="0"/>
              <w:tabs>
                <w:tab w:val="left" w:pos="993"/>
              </w:tabs>
              <w:spacing w:before="0"/>
              <w:jc w:val="left"/>
              <w:rPr>
                <w:sz w:val="20"/>
              </w:rPr>
            </w:pPr>
          </w:p>
        </w:tc>
        <w:tc>
          <w:tcPr>
            <w:tcW w:w="1509" w:type="dxa"/>
            <w:vAlign w:val="center"/>
          </w:tcPr>
          <w:p w14:paraId="63543011" w14:textId="7BCA8A2B" w:rsidR="00E41DD5" w:rsidRPr="000668D8" w:rsidRDefault="00E41DD5" w:rsidP="003A2797">
            <w:pPr>
              <w:pStyle w:val="Text"/>
              <w:keepNext/>
              <w:widowControl w:val="0"/>
              <w:tabs>
                <w:tab w:val="left" w:pos="993"/>
              </w:tabs>
              <w:spacing w:before="0"/>
              <w:jc w:val="left"/>
              <w:rPr>
                <w:sz w:val="20"/>
              </w:rPr>
            </w:pPr>
            <w:r w:rsidRPr="000668D8">
              <w:rPr>
                <w:sz w:val="20"/>
                <w:lang w:val="hu"/>
              </w:rPr>
              <w:t>52. hét</w:t>
            </w:r>
          </w:p>
        </w:tc>
        <w:tc>
          <w:tcPr>
            <w:tcW w:w="3022" w:type="dxa"/>
            <w:vAlign w:val="center"/>
          </w:tcPr>
          <w:p w14:paraId="06175554"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86 ml</w:t>
            </w:r>
          </w:p>
          <w:p w14:paraId="749A9BDC"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&lt;0,001</w:t>
            </w:r>
          </w:p>
          <w:p w14:paraId="2D788772" w14:textId="105DD762" w:rsidR="00E41DD5" w:rsidRPr="000668D8" w:rsidRDefault="00E41DD5" w:rsidP="003A2797">
            <w:pPr>
              <w:pStyle w:val="Text"/>
              <w:keepNext/>
              <w:widowControl w:val="0"/>
              <w:tabs>
                <w:tab w:val="left" w:pos="993"/>
              </w:tabs>
              <w:spacing w:before="0"/>
              <w:jc w:val="center"/>
              <w:rPr>
                <w:sz w:val="20"/>
              </w:rPr>
            </w:pPr>
            <w:r w:rsidRPr="000668D8">
              <w:rPr>
                <w:sz w:val="20"/>
                <w:lang w:val="hu"/>
              </w:rPr>
              <w:t>(51</w:t>
            </w:r>
            <w:r w:rsidR="0070333D" w:rsidRPr="000668D8">
              <w:rPr>
                <w:color w:val="202122"/>
                <w:sz w:val="22"/>
                <w:szCs w:val="22"/>
                <w:shd w:val="clear" w:color="auto" w:fill="FFFFFF"/>
              </w:rPr>
              <w:t>–</w:t>
            </w:r>
            <w:r w:rsidRPr="000668D8">
              <w:rPr>
                <w:sz w:val="20"/>
                <w:lang w:val="hu"/>
              </w:rPr>
              <w:t>120)</w:t>
            </w:r>
          </w:p>
        </w:tc>
        <w:tc>
          <w:tcPr>
            <w:tcW w:w="3022" w:type="dxa"/>
            <w:vAlign w:val="center"/>
          </w:tcPr>
          <w:p w14:paraId="73BD5627"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145 ml</w:t>
            </w:r>
          </w:p>
          <w:p w14:paraId="1236CF6A" w14:textId="77777777" w:rsidR="00E41DD5" w:rsidRPr="000668D8" w:rsidRDefault="00E41DD5" w:rsidP="003A2797">
            <w:pPr>
              <w:pStyle w:val="Text"/>
              <w:keepNext/>
              <w:widowControl w:val="0"/>
              <w:tabs>
                <w:tab w:val="left" w:pos="993"/>
              </w:tabs>
              <w:spacing w:before="0"/>
              <w:jc w:val="center"/>
              <w:rPr>
                <w:sz w:val="20"/>
              </w:rPr>
            </w:pPr>
            <w:r w:rsidRPr="000668D8">
              <w:rPr>
                <w:sz w:val="20"/>
                <w:lang w:val="hu"/>
              </w:rPr>
              <w:t>&lt;0,001</w:t>
            </w:r>
          </w:p>
          <w:p w14:paraId="4C649C50" w14:textId="0F8DB1E6" w:rsidR="00E41DD5" w:rsidRPr="000668D8" w:rsidRDefault="00E41DD5" w:rsidP="003A2797">
            <w:pPr>
              <w:pStyle w:val="Text"/>
              <w:keepNext/>
              <w:widowControl w:val="0"/>
              <w:tabs>
                <w:tab w:val="left" w:pos="993"/>
              </w:tabs>
              <w:spacing w:before="0"/>
              <w:jc w:val="center"/>
              <w:rPr>
                <w:sz w:val="20"/>
              </w:rPr>
            </w:pPr>
            <w:r w:rsidRPr="000668D8">
              <w:rPr>
                <w:sz w:val="20"/>
                <w:lang w:val="hu"/>
              </w:rPr>
              <w:t>(111</w:t>
            </w:r>
            <w:r w:rsidR="0070333D" w:rsidRPr="000668D8">
              <w:rPr>
                <w:color w:val="202122"/>
                <w:sz w:val="22"/>
                <w:szCs w:val="22"/>
                <w:shd w:val="clear" w:color="auto" w:fill="FFFFFF"/>
              </w:rPr>
              <w:t>–</w:t>
            </w:r>
            <w:r w:rsidRPr="000668D8">
              <w:rPr>
                <w:sz w:val="20"/>
                <w:lang w:val="hu"/>
              </w:rPr>
              <w:t>180)</w:t>
            </w:r>
          </w:p>
        </w:tc>
      </w:tr>
      <w:tr w:rsidR="00DC7B13" w:rsidRPr="000668D8" w14:paraId="53782F0D" w14:textId="77777777" w:rsidTr="001725D9">
        <w:trPr>
          <w:cantSplit/>
        </w:trPr>
        <w:tc>
          <w:tcPr>
            <w:tcW w:w="9061" w:type="dxa"/>
            <w:gridSpan w:val="4"/>
          </w:tcPr>
          <w:p w14:paraId="3780638F" w14:textId="5FB911CE" w:rsidR="00DC7B13" w:rsidRPr="000668D8" w:rsidRDefault="00DC7B13" w:rsidP="003A2797">
            <w:pPr>
              <w:pStyle w:val="Text"/>
              <w:keepNext/>
              <w:widowControl w:val="0"/>
              <w:tabs>
                <w:tab w:val="left" w:pos="993"/>
              </w:tabs>
              <w:spacing w:before="0"/>
              <w:jc w:val="left"/>
              <w:rPr>
                <w:i/>
                <w:sz w:val="20"/>
              </w:rPr>
            </w:pPr>
            <w:r w:rsidRPr="000668D8">
              <w:rPr>
                <w:i/>
                <w:iCs/>
                <w:sz w:val="20"/>
                <w:lang w:val="hu"/>
              </w:rPr>
              <w:t>Átlagos reggeli kilégzési csúcsáramlás (PEF)</w:t>
            </w:r>
          </w:p>
        </w:tc>
      </w:tr>
      <w:tr w:rsidR="00A24F3B" w:rsidRPr="000668D8" w14:paraId="1B2A1D50" w14:textId="77777777" w:rsidTr="00F0160C">
        <w:trPr>
          <w:cantSplit/>
        </w:trPr>
        <w:tc>
          <w:tcPr>
            <w:tcW w:w="1508" w:type="dxa"/>
            <w:vAlign w:val="center"/>
          </w:tcPr>
          <w:p w14:paraId="3B26CF0B" w14:textId="77777777" w:rsidR="00A24F3B" w:rsidRPr="000668D8" w:rsidRDefault="00A24F3B" w:rsidP="003A2797">
            <w:pPr>
              <w:pStyle w:val="Text"/>
              <w:keepNext/>
              <w:widowControl w:val="0"/>
              <w:tabs>
                <w:tab w:val="left" w:pos="993"/>
              </w:tabs>
              <w:spacing w:before="0"/>
              <w:jc w:val="left"/>
              <w:rPr>
                <w:sz w:val="20"/>
              </w:rPr>
            </w:pPr>
            <w:r w:rsidRPr="000668D8">
              <w:rPr>
                <w:sz w:val="20"/>
                <w:lang w:val="hu"/>
              </w:rPr>
              <w:t>Kezelések közti különbség</w:t>
            </w:r>
          </w:p>
          <w:p w14:paraId="0F286006" w14:textId="1BD9587B" w:rsidR="00A24F3B" w:rsidRPr="000668D8" w:rsidRDefault="00A24F3B" w:rsidP="003A2797">
            <w:pPr>
              <w:pStyle w:val="Text"/>
              <w:keepNext/>
              <w:widowControl w:val="0"/>
              <w:tabs>
                <w:tab w:val="left" w:pos="993"/>
              </w:tabs>
              <w:spacing w:before="0"/>
              <w:jc w:val="left"/>
              <w:rPr>
                <w:sz w:val="20"/>
              </w:rPr>
            </w:pPr>
            <w:r w:rsidRPr="000668D8">
              <w:rPr>
                <w:sz w:val="20"/>
                <w:lang w:val="hu"/>
              </w:rPr>
              <w:t>(95%-os CI)</w:t>
            </w:r>
          </w:p>
        </w:tc>
        <w:tc>
          <w:tcPr>
            <w:tcW w:w="1509" w:type="dxa"/>
            <w:vAlign w:val="center"/>
          </w:tcPr>
          <w:p w14:paraId="1AF890F6" w14:textId="4E052BF8" w:rsidR="00A24F3B" w:rsidRPr="000668D8" w:rsidRDefault="00A24F3B" w:rsidP="003A2797">
            <w:pPr>
              <w:pStyle w:val="Text"/>
              <w:keepNext/>
              <w:widowControl w:val="0"/>
              <w:tabs>
                <w:tab w:val="left" w:pos="993"/>
              </w:tabs>
              <w:spacing w:before="0"/>
              <w:jc w:val="left"/>
              <w:rPr>
                <w:sz w:val="20"/>
              </w:rPr>
            </w:pPr>
            <w:r w:rsidRPr="000668D8">
              <w:rPr>
                <w:sz w:val="20"/>
                <w:lang w:val="hu"/>
              </w:rPr>
              <w:t>52. hét*</w:t>
            </w:r>
          </w:p>
        </w:tc>
        <w:tc>
          <w:tcPr>
            <w:tcW w:w="3022" w:type="dxa"/>
            <w:vAlign w:val="center"/>
          </w:tcPr>
          <w:p w14:paraId="1A200847"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18,7 l/perc</w:t>
            </w:r>
          </w:p>
          <w:p w14:paraId="789FBDC6" w14:textId="49EE7063" w:rsidR="00A24F3B" w:rsidRPr="000668D8" w:rsidRDefault="00A24F3B" w:rsidP="003A2797">
            <w:pPr>
              <w:pStyle w:val="Text"/>
              <w:keepNext/>
              <w:widowControl w:val="0"/>
              <w:tabs>
                <w:tab w:val="left" w:pos="993"/>
              </w:tabs>
              <w:spacing w:before="0"/>
              <w:jc w:val="center"/>
              <w:rPr>
                <w:sz w:val="20"/>
              </w:rPr>
            </w:pPr>
            <w:r w:rsidRPr="000668D8">
              <w:rPr>
                <w:sz w:val="20"/>
                <w:lang w:val="hu"/>
              </w:rPr>
              <w:t>(13,4</w:t>
            </w:r>
            <w:r w:rsidR="0070333D" w:rsidRPr="000668D8">
              <w:rPr>
                <w:color w:val="202122"/>
                <w:sz w:val="22"/>
                <w:szCs w:val="22"/>
                <w:shd w:val="clear" w:color="auto" w:fill="FFFFFF"/>
              </w:rPr>
              <w:t>–</w:t>
            </w:r>
            <w:r w:rsidRPr="000668D8">
              <w:rPr>
                <w:sz w:val="20"/>
                <w:lang w:val="hu"/>
              </w:rPr>
              <w:t>24,1)</w:t>
            </w:r>
          </w:p>
        </w:tc>
        <w:tc>
          <w:tcPr>
            <w:tcW w:w="3022" w:type="dxa"/>
            <w:vAlign w:val="center"/>
          </w:tcPr>
          <w:p w14:paraId="1DCEE912"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34,8 l/perc</w:t>
            </w:r>
          </w:p>
          <w:p w14:paraId="7487DCAF" w14:textId="5B5A69C5" w:rsidR="00A24F3B" w:rsidRPr="000668D8" w:rsidRDefault="00A24F3B" w:rsidP="003A2797">
            <w:pPr>
              <w:pStyle w:val="Text"/>
              <w:keepNext/>
              <w:widowControl w:val="0"/>
              <w:tabs>
                <w:tab w:val="left" w:pos="993"/>
              </w:tabs>
              <w:spacing w:before="0"/>
              <w:jc w:val="center"/>
              <w:rPr>
                <w:sz w:val="20"/>
              </w:rPr>
            </w:pPr>
            <w:r w:rsidRPr="000668D8">
              <w:rPr>
                <w:sz w:val="20"/>
                <w:lang w:val="hu"/>
              </w:rPr>
              <w:t>(29,5</w:t>
            </w:r>
            <w:r w:rsidR="0070333D" w:rsidRPr="000668D8">
              <w:rPr>
                <w:color w:val="202122"/>
                <w:sz w:val="22"/>
                <w:szCs w:val="22"/>
                <w:shd w:val="clear" w:color="auto" w:fill="FFFFFF"/>
              </w:rPr>
              <w:t>–</w:t>
            </w:r>
            <w:r w:rsidRPr="000668D8">
              <w:rPr>
                <w:sz w:val="20"/>
                <w:lang w:val="hu"/>
              </w:rPr>
              <w:t>40,1)</w:t>
            </w:r>
          </w:p>
        </w:tc>
      </w:tr>
      <w:tr w:rsidR="00DC7B13" w:rsidRPr="000668D8" w14:paraId="2CCBDBBB" w14:textId="77777777" w:rsidTr="001725D9">
        <w:trPr>
          <w:cantSplit/>
        </w:trPr>
        <w:tc>
          <w:tcPr>
            <w:tcW w:w="9061" w:type="dxa"/>
            <w:gridSpan w:val="4"/>
          </w:tcPr>
          <w:p w14:paraId="02A91D0B" w14:textId="66E532A5" w:rsidR="00DC7B13" w:rsidRPr="000668D8" w:rsidRDefault="00DC7B13" w:rsidP="003A2797">
            <w:pPr>
              <w:pStyle w:val="Text"/>
              <w:keepNext/>
              <w:widowControl w:val="0"/>
              <w:tabs>
                <w:tab w:val="left" w:pos="993"/>
              </w:tabs>
              <w:spacing w:before="0"/>
              <w:jc w:val="left"/>
              <w:rPr>
                <w:i/>
                <w:sz w:val="20"/>
                <w:lang w:val="es-ES"/>
              </w:rPr>
            </w:pPr>
            <w:r w:rsidRPr="000668D8">
              <w:rPr>
                <w:i/>
                <w:iCs/>
                <w:sz w:val="20"/>
                <w:lang w:val="hu"/>
              </w:rPr>
              <w:t>Átlagos esti kilégzési csúcsáramlás (PEF)</w:t>
            </w:r>
          </w:p>
        </w:tc>
      </w:tr>
      <w:tr w:rsidR="00A24F3B" w:rsidRPr="000668D8" w14:paraId="7E2C8987" w14:textId="77777777" w:rsidTr="00F0160C">
        <w:trPr>
          <w:cantSplit/>
        </w:trPr>
        <w:tc>
          <w:tcPr>
            <w:tcW w:w="1508" w:type="dxa"/>
            <w:vAlign w:val="center"/>
          </w:tcPr>
          <w:p w14:paraId="4A5E02D6" w14:textId="77777777" w:rsidR="00A24F3B" w:rsidRPr="000668D8" w:rsidRDefault="00A24F3B" w:rsidP="003A2797">
            <w:pPr>
              <w:pStyle w:val="Text"/>
              <w:widowControl w:val="0"/>
              <w:tabs>
                <w:tab w:val="left" w:pos="993"/>
              </w:tabs>
              <w:spacing w:before="0"/>
              <w:jc w:val="left"/>
              <w:rPr>
                <w:sz w:val="20"/>
                <w:lang w:val="es-ES"/>
              </w:rPr>
            </w:pPr>
            <w:r w:rsidRPr="000668D8">
              <w:rPr>
                <w:sz w:val="20"/>
                <w:lang w:val="hu"/>
              </w:rPr>
              <w:t>Kezelések közti különbség</w:t>
            </w:r>
          </w:p>
          <w:p w14:paraId="23B95946" w14:textId="706EE1FA" w:rsidR="00A24F3B" w:rsidRPr="000668D8" w:rsidRDefault="00A24F3B" w:rsidP="003A2797">
            <w:pPr>
              <w:pStyle w:val="Text"/>
              <w:widowControl w:val="0"/>
              <w:tabs>
                <w:tab w:val="left" w:pos="993"/>
              </w:tabs>
              <w:spacing w:before="0"/>
              <w:jc w:val="left"/>
              <w:rPr>
                <w:sz w:val="20"/>
                <w:lang w:val="es-ES"/>
              </w:rPr>
            </w:pPr>
            <w:r w:rsidRPr="000668D8">
              <w:rPr>
                <w:sz w:val="20"/>
                <w:lang w:val="hu"/>
              </w:rPr>
              <w:t>(95%-os CI)</w:t>
            </w:r>
          </w:p>
        </w:tc>
        <w:tc>
          <w:tcPr>
            <w:tcW w:w="1509" w:type="dxa"/>
            <w:vAlign w:val="center"/>
          </w:tcPr>
          <w:p w14:paraId="18A28FB9" w14:textId="4B68C07E" w:rsidR="00A24F3B" w:rsidRPr="000668D8" w:rsidRDefault="00A24F3B" w:rsidP="003A2797">
            <w:pPr>
              <w:pStyle w:val="Text"/>
              <w:widowControl w:val="0"/>
              <w:tabs>
                <w:tab w:val="left" w:pos="993"/>
              </w:tabs>
              <w:spacing w:before="0"/>
              <w:jc w:val="left"/>
              <w:rPr>
                <w:sz w:val="20"/>
              </w:rPr>
            </w:pPr>
            <w:r w:rsidRPr="000668D8">
              <w:rPr>
                <w:sz w:val="20"/>
                <w:lang w:val="hu"/>
              </w:rPr>
              <w:t>52. hét*</w:t>
            </w:r>
          </w:p>
        </w:tc>
        <w:tc>
          <w:tcPr>
            <w:tcW w:w="3022" w:type="dxa"/>
            <w:vAlign w:val="center"/>
          </w:tcPr>
          <w:p w14:paraId="5B54960F" w14:textId="77777777" w:rsidR="00A24F3B" w:rsidRPr="000668D8" w:rsidRDefault="00A24F3B" w:rsidP="003A2797">
            <w:pPr>
              <w:pStyle w:val="Text"/>
              <w:widowControl w:val="0"/>
              <w:tabs>
                <w:tab w:val="left" w:pos="993"/>
              </w:tabs>
              <w:spacing w:before="0"/>
              <w:jc w:val="center"/>
              <w:rPr>
                <w:sz w:val="20"/>
              </w:rPr>
            </w:pPr>
            <w:r w:rsidRPr="000668D8">
              <w:rPr>
                <w:sz w:val="20"/>
                <w:lang w:val="hu"/>
              </w:rPr>
              <w:t>17,5 l/perc</w:t>
            </w:r>
          </w:p>
          <w:p w14:paraId="086C27B6" w14:textId="3698824F" w:rsidR="00A24F3B" w:rsidRPr="000668D8" w:rsidRDefault="00A24F3B" w:rsidP="003A2797">
            <w:pPr>
              <w:pStyle w:val="Text"/>
              <w:widowControl w:val="0"/>
              <w:tabs>
                <w:tab w:val="left" w:pos="993"/>
              </w:tabs>
              <w:spacing w:before="0"/>
              <w:jc w:val="center"/>
              <w:rPr>
                <w:sz w:val="20"/>
              </w:rPr>
            </w:pPr>
            <w:r w:rsidRPr="000668D8">
              <w:rPr>
                <w:sz w:val="20"/>
                <w:lang w:val="hu"/>
              </w:rPr>
              <w:t>(12,3</w:t>
            </w:r>
            <w:r w:rsidR="0070333D" w:rsidRPr="000668D8">
              <w:rPr>
                <w:color w:val="202122"/>
                <w:sz w:val="22"/>
                <w:szCs w:val="22"/>
                <w:shd w:val="clear" w:color="auto" w:fill="FFFFFF"/>
              </w:rPr>
              <w:t>–</w:t>
            </w:r>
            <w:r w:rsidRPr="000668D8">
              <w:rPr>
                <w:sz w:val="20"/>
                <w:lang w:val="hu"/>
              </w:rPr>
              <w:t>22,8)</w:t>
            </w:r>
          </w:p>
        </w:tc>
        <w:tc>
          <w:tcPr>
            <w:tcW w:w="3022" w:type="dxa"/>
            <w:vAlign w:val="center"/>
          </w:tcPr>
          <w:p w14:paraId="721A0648" w14:textId="77777777" w:rsidR="00A24F3B" w:rsidRPr="000668D8" w:rsidRDefault="00A24F3B" w:rsidP="003A2797">
            <w:pPr>
              <w:pStyle w:val="Text"/>
              <w:widowControl w:val="0"/>
              <w:tabs>
                <w:tab w:val="left" w:pos="993"/>
              </w:tabs>
              <w:spacing w:before="0"/>
              <w:jc w:val="center"/>
              <w:rPr>
                <w:sz w:val="20"/>
              </w:rPr>
            </w:pPr>
            <w:r w:rsidRPr="000668D8">
              <w:rPr>
                <w:sz w:val="20"/>
                <w:lang w:val="hu"/>
              </w:rPr>
              <w:t>29,5 l/perc</w:t>
            </w:r>
          </w:p>
          <w:p w14:paraId="76322E71" w14:textId="13CBDF14" w:rsidR="00A24F3B" w:rsidRPr="000668D8" w:rsidRDefault="00A24F3B" w:rsidP="003A2797">
            <w:pPr>
              <w:pStyle w:val="Text"/>
              <w:widowControl w:val="0"/>
              <w:tabs>
                <w:tab w:val="left" w:pos="993"/>
              </w:tabs>
              <w:spacing w:before="0"/>
              <w:jc w:val="center"/>
              <w:rPr>
                <w:sz w:val="20"/>
              </w:rPr>
            </w:pPr>
            <w:r w:rsidRPr="000668D8">
              <w:rPr>
                <w:sz w:val="20"/>
                <w:lang w:val="hu"/>
              </w:rPr>
              <w:t>(24,2</w:t>
            </w:r>
            <w:r w:rsidR="0070333D" w:rsidRPr="000668D8">
              <w:rPr>
                <w:color w:val="202122"/>
                <w:sz w:val="22"/>
                <w:szCs w:val="22"/>
                <w:shd w:val="clear" w:color="auto" w:fill="FFFFFF"/>
              </w:rPr>
              <w:t>–</w:t>
            </w:r>
            <w:r w:rsidRPr="000668D8">
              <w:rPr>
                <w:sz w:val="20"/>
                <w:lang w:val="hu"/>
              </w:rPr>
              <w:t>34,7)</w:t>
            </w:r>
          </w:p>
        </w:tc>
      </w:tr>
      <w:tr w:rsidR="00790596" w:rsidRPr="000668D8" w14:paraId="284D5882" w14:textId="77777777" w:rsidTr="001725D9">
        <w:trPr>
          <w:cantSplit/>
        </w:trPr>
        <w:tc>
          <w:tcPr>
            <w:tcW w:w="9061" w:type="dxa"/>
            <w:gridSpan w:val="4"/>
            <w:vAlign w:val="center"/>
          </w:tcPr>
          <w:p w14:paraId="010141FE" w14:textId="40A5B1B0" w:rsidR="00790596" w:rsidRPr="000668D8" w:rsidRDefault="00790596" w:rsidP="003A2797">
            <w:pPr>
              <w:pStyle w:val="Text"/>
              <w:keepNext/>
              <w:widowControl w:val="0"/>
              <w:tabs>
                <w:tab w:val="left" w:pos="993"/>
              </w:tabs>
              <w:spacing w:before="0"/>
              <w:jc w:val="left"/>
              <w:rPr>
                <w:b/>
                <w:sz w:val="20"/>
              </w:rPr>
            </w:pPr>
            <w:r w:rsidRPr="000668D8">
              <w:rPr>
                <w:b/>
                <w:bCs/>
                <w:sz w:val="20"/>
                <w:lang w:val="hu"/>
              </w:rPr>
              <w:t>Tünetek</w:t>
            </w:r>
          </w:p>
        </w:tc>
      </w:tr>
      <w:tr w:rsidR="00DC7B13" w:rsidRPr="000668D8" w14:paraId="6F30DA6B" w14:textId="77777777" w:rsidTr="001725D9">
        <w:trPr>
          <w:cantSplit/>
        </w:trPr>
        <w:tc>
          <w:tcPr>
            <w:tcW w:w="9061" w:type="dxa"/>
            <w:gridSpan w:val="4"/>
            <w:vAlign w:val="center"/>
          </w:tcPr>
          <w:p w14:paraId="02115D31" w14:textId="7110ED50" w:rsidR="00DC7B13" w:rsidRPr="000668D8" w:rsidRDefault="00DC7B13" w:rsidP="003A2797">
            <w:pPr>
              <w:pStyle w:val="Text"/>
              <w:keepNext/>
              <w:widowControl w:val="0"/>
              <w:tabs>
                <w:tab w:val="left" w:pos="993"/>
              </w:tabs>
              <w:spacing w:before="0"/>
              <w:jc w:val="left"/>
              <w:rPr>
                <w:i/>
                <w:sz w:val="20"/>
              </w:rPr>
            </w:pPr>
            <w:r w:rsidRPr="000668D8">
              <w:rPr>
                <w:i/>
                <w:iCs/>
                <w:sz w:val="20"/>
                <w:lang w:val="hu"/>
              </w:rPr>
              <w:t>ACQ válaszadók (azon betegek százalékos aránya, akik elérik a minimális klinikailag jelentős különbséget (MCID) a kiinduláshoz képest úgy, hogy az ACQ ≥0,5)</w:t>
            </w:r>
          </w:p>
        </w:tc>
      </w:tr>
      <w:tr w:rsidR="00A24F3B" w:rsidRPr="000668D8" w14:paraId="1C45A71B" w14:textId="77777777" w:rsidTr="00F0160C">
        <w:trPr>
          <w:cantSplit/>
        </w:trPr>
        <w:tc>
          <w:tcPr>
            <w:tcW w:w="1508" w:type="dxa"/>
            <w:vAlign w:val="center"/>
          </w:tcPr>
          <w:p w14:paraId="74FFC074" w14:textId="187E52FF" w:rsidR="00A24F3B" w:rsidRPr="000668D8" w:rsidRDefault="00A24F3B" w:rsidP="003A2797">
            <w:pPr>
              <w:pStyle w:val="Text"/>
              <w:keepNext/>
              <w:widowControl w:val="0"/>
              <w:tabs>
                <w:tab w:val="left" w:pos="993"/>
              </w:tabs>
              <w:spacing w:before="0"/>
              <w:jc w:val="left"/>
              <w:rPr>
                <w:sz w:val="20"/>
              </w:rPr>
            </w:pPr>
            <w:r w:rsidRPr="000668D8">
              <w:rPr>
                <w:sz w:val="20"/>
                <w:lang w:val="hu"/>
              </w:rPr>
              <w:t>Százalékos arány</w:t>
            </w:r>
          </w:p>
        </w:tc>
        <w:tc>
          <w:tcPr>
            <w:tcW w:w="1509" w:type="dxa"/>
            <w:vMerge w:val="restart"/>
          </w:tcPr>
          <w:p w14:paraId="12870E1E" w14:textId="46CB7F95" w:rsidR="00A24F3B" w:rsidRPr="000668D8" w:rsidRDefault="00A24F3B" w:rsidP="003A2797">
            <w:pPr>
              <w:pStyle w:val="Text"/>
              <w:keepNext/>
              <w:widowControl w:val="0"/>
              <w:tabs>
                <w:tab w:val="left" w:pos="993"/>
              </w:tabs>
              <w:spacing w:before="0"/>
              <w:jc w:val="left"/>
              <w:rPr>
                <w:sz w:val="20"/>
              </w:rPr>
            </w:pPr>
            <w:r w:rsidRPr="000668D8">
              <w:rPr>
                <w:sz w:val="20"/>
                <w:lang w:val="hu"/>
              </w:rPr>
              <w:t>4. hét</w:t>
            </w:r>
          </w:p>
        </w:tc>
        <w:tc>
          <w:tcPr>
            <w:tcW w:w="3022" w:type="dxa"/>
            <w:vAlign w:val="center"/>
          </w:tcPr>
          <w:p w14:paraId="2FB0AD5C" w14:textId="1E2BF6D8" w:rsidR="00A24F3B" w:rsidRPr="000668D8" w:rsidRDefault="00A24F3B" w:rsidP="003A2797">
            <w:pPr>
              <w:pStyle w:val="Text"/>
              <w:keepNext/>
              <w:widowControl w:val="0"/>
              <w:tabs>
                <w:tab w:val="left" w:pos="993"/>
              </w:tabs>
              <w:spacing w:before="0"/>
              <w:jc w:val="center"/>
              <w:rPr>
                <w:sz w:val="20"/>
              </w:rPr>
            </w:pPr>
            <w:r w:rsidRPr="000668D8">
              <w:rPr>
                <w:sz w:val="20"/>
                <w:lang w:val="hu"/>
              </w:rPr>
              <w:t>66% ill. 63%</w:t>
            </w:r>
          </w:p>
        </w:tc>
        <w:tc>
          <w:tcPr>
            <w:tcW w:w="3022" w:type="dxa"/>
            <w:vAlign w:val="center"/>
          </w:tcPr>
          <w:p w14:paraId="5C21EB1D" w14:textId="75F72DE4" w:rsidR="00A24F3B" w:rsidRPr="000668D8" w:rsidRDefault="00A24F3B" w:rsidP="003A2797">
            <w:pPr>
              <w:pStyle w:val="Text"/>
              <w:keepNext/>
              <w:widowControl w:val="0"/>
              <w:tabs>
                <w:tab w:val="left" w:pos="993"/>
              </w:tabs>
              <w:spacing w:before="0"/>
              <w:jc w:val="center"/>
              <w:rPr>
                <w:sz w:val="20"/>
              </w:rPr>
            </w:pPr>
            <w:r w:rsidRPr="000668D8">
              <w:rPr>
                <w:sz w:val="20"/>
                <w:lang w:val="hu"/>
              </w:rPr>
              <w:t>66% ill. 53%</w:t>
            </w:r>
          </w:p>
        </w:tc>
      </w:tr>
      <w:tr w:rsidR="00A24F3B" w:rsidRPr="000668D8" w14:paraId="3B439DFB" w14:textId="77777777" w:rsidTr="00F0160C">
        <w:trPr>
          <w:cantSplit/>
        </w:trPr>
        <w:tc>
          <w:tcPr>
            <w:tcW w:w="1508" w:type="dxa"/>
            <w:vAlign w:val="center"/>
          </w:tcPr>
          <w:p w14:paraId="5B5529B3" w14:textId="77777777" w:rsidR="00A24F3B" w:rsidRPr="000668D8" w:rsidRDefault="00A24F3B" w:rsidP="003A2797">
            <w:pPr>
              <w:pStyle w:val="Text"/>
              <w:keepNext/>
              <w:widowControl w:val="0"/>
              <w:tabs>
                <w:tab w:val="left" w:pos="993"/>
              </w:tabs>
              <w:spacing w:before="0"/>
              <w:jc w:val="left"/>
              <w:rPr>
                <w:sz w:val="20"/>
              </w:rPr>
            </w:pPr>
            <w:r w:rsidRPr="000668D8">
              <w:rPr>
                <w:sz w:val="20"/>
                <w:lang w:val="hu"/>
              </w:rPr>
              <w:t>Esélyhányados</w:t>
            </w:r>
          </w:p>
          <w:p w14:paraId="37287C0B" w14:textId="3334AA15" w:rsidR="00A24F3B" w:rsidRPr="000668D8" w:rsidRDefault="00A24F3B" w:rsidP="003A2797">
            <w:pPr>
              <w:pStyle w:val="Text"/>
              <w:keepNext/>
              <w:widowControl w:val="0"/>
              <w:tabs>
                <w:tab w:val="left" w:pos="993"/>
              </w:tabs>
              <w:spacing w:before="0"/>
              <w:jc w:val="left"/>
              <w:rPr>
                <w:sz w:val="20"/>
              </w:rPr>
            </w:pPr>
            <w:r w:rsidRPr="000668D8">
              <w:rPr>
                <w:sz w:val="20"/>
                <w:lang w:val="hu"/>
              </w:rPr>
              <w:t>(95%-os CI)</w:t>
            </w:r>
          </w:p>
        </w:tc>
        <w:tc>
          <w:tcPr>
            <w:tcW w:w="1509" w:type="dxa"/>
            <w:vMerge/>
          </w:tcPr>
          <w:p w14:paraId="272B858B" w14:textId="77777777" w:rsidR="00A24F3B" w:rsidRPr="000668D8" w:rsidRDefault="00A24F3B" w:rsidP="003A2797">
            <w:pPr>
              <w:pStyle w:val="Text"/>
              <w:keepNext/>
              <w:widowControl w:val="0"/>
              <w:tabs>
                <w:tab w:val="left" w:pos="993"/>
              </w:tabs>
              <w:spacing w:before="0"/>
              <w:jc w:val="left"/>
              <w:rPr>
                <w:sz w:val="20"/>
              </w:rPr>
            </w:pPr>
          </w:p>
        </w:tc>
        <w:tc>
          <w:tcPr>
            <w:tcW w:w="3022" w:type="dxa"/>
            <w:vAlign w:val="center"/>
          </w:tcPr>
          <w:p w14:paraId="39A76C19"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1,21</w:t>
            </w:r>
          </w:p>
          <w:p w14:paraId="10D19716" w14:textId="0F39B598" w:rsidR="00A24F3B" w:rsidRPr="000668D8" w:rsidRDefault="00A24F3B" w:rsidP="003A2797">
            <w:pPr>
              <w:pStyle w:val="Text"/>
              <w:keepNext/>
              <w:widowControl w:val="0"/>
              <w:tabs>
                <w:tab w:val="left" w:pos="993"/>
              </w:tabs>
              <w:spacing w:before="0"/>
              <w:jc w:val="center"/>
              <w:rPr>
                <w:sz w:val="20"/>
              </w:rPr>
            </w:pPr>
            <w:r w:rsidRPr="000668D8">
              <w:rPr>
                <w:sz w:val="20"/>
                <w:lang w:val="hu"/>
              </w:rPr>
              <w:t>(0,94</w:t>
            </w:r>
            <w:r w:rsidR="0070333D" w:rsidRPr="000668D8">
              <w:rPr>
                <w:color w:val="202122"/>
                <w:sz w:val="22"/>
                <w:szCs w:val="22"/>
                <w:shd w:val="clear" w:color="auto" w:fill="FFFFFF"/>
              </w:rPr>
              <w:t>–</w:t>
            </w:r>
            <w:r w:rsidRPr="000668D8">
              <w:rPr>
                <w:sz w:val="20"/>
                <w:lang w:val="hu"/>
              </w:rPr>
              <w:t>1,54)</w:t>
            </w:r>
          </w:p>
        </w:tc>
        <w:tc>
          <w:tcPr>
            <w:tcW w:w="3022" w:type="dxa"/>
            <w:vAlign w:val="center"/>
          </w:tcPr>
          <w:p w14:paraId="19500C81"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1,72</w:t>
            </w:r>
          </w:p>
          <w:p w14:paraId="691DE769" w14:textId="33F84BF4" w:rsidR="00A24F3B" w:rsidRPr="000668D8" w:rsidRDefault="00A24F3B" w:rsidP="003A2797">
            <w:pPr>
              <w:pStyle w:val="Text"/>
              <w:keepNext/>
              <w:widowControl w:val="0"/>
              <w:tabs>
                <w:tab w:val="left" w:pos="993"/>
              </w:tabs>
              <w:spacing w:before="0"/>
              <w:jc w:val="center"/>
              <w:rPr>
                <w:sz w:val="20"/>
              </w:rPr>
            </w:pPr>
            <w:r w:rsidRPr="000668D8">
              <w:rPr>
                <w:sz w:val="20"/>
                <w:lang w:val="hu"/>
              </w:rPr>
              <w:t>(1,35</w:t>
            </w:r>
            <w:r w:rsidR="0070333D" w:rsidRPr="000668D8">
              <w:rPr>
                <w:color w:val="202122"/>
                <w:sz w:val="22"/>
                <w:szCs w:val="22"/>
                <w:shd w:val="clear" w:color="auto" w:fill="FFFFFF"/>
              </w:rPr>
              <w:t>–</w:t>
            </w:r>
            <w:r w:rsidRPr="000668D8">
              <w:rPr>
                <w:sz w:val="20"/>
                <w:lang w:val="hu"/>
              </w:rPr>
              <w:t>2,20)</w:t>
            </w:r>
          </w:p>
        </w:tc>
      </w:tr>
      <w:tr w:rsidR="00A24F3B" w:rsidRPr="000668D8" w14:paraId="5DFCCF30" w14:textId="77777777" w:rsidTr="00F0160C">
        <w:trPr>
          <w:cantSplit/>
        </w:trPr>
        <w:tc>
          <w:tcPr>
            <w:tcW w:w="1508" w:type="dxa"/>
            <w:vAlign w:val="center"/>
          </w:tcPr>
          <w:p w14:paraId="2C10832C" w14:textId="1A8F42E5" w:rsidR="00A24F3B" w:rsidRPr="000668D8" w:rsidRDefault="00A24F3B" w:rsidP="003A2797">
            <w:pPr>
              <w:pStyle w:val="Text"/>
              <w:keepNext/>
              <w:widowControl w:val="0"/>
              <w:tabs>
                <w:tab w:val="left" w:pos="993"/>
              </w:tabs>
              <w:spacing w:before="0"/>
              <w:jc w:val="left"/>
              <w:rPr>
                <w:sz w:val="20"/>
              </w:rPr>
            </w:pPr>
            <w:r w:rsidRPr="000668D8">
              <w:rPr>
                <w:sz w:val="20"/>
                <w:lang w:val="hu"/>
              </w:rPr>
              <w:t>Százalékos arány</w:t>
            </w:r>
          </w:p>
        </w:tc>
        <w:tc>
          <w:tcPr>
            <w:tcW w:w="1509" w:type="dxa"/>
            <w:vMerge w:val="restart"/>
          </w:tcPr>
          <w:p w14:paraId="1084F26C" w14:textId="13525576" w:rsidR="00A24F3B" w:rsidRPr="000668D8" w:rsidRDefault="00A24F3B" w:rsidP="003A2797">
            <w:pPr>
              <w:pStyle w:val="Text"/>
              <w:keepNext/>
              <w:widowControl w:val="0"/>
              <w:tabs>
                <w:tab w:val="left" w:pos="993"/>
              </w:tabs>
              <w:spacing w:before="0"/>
              <w:jc w:val="left"/>
              <w:rPr>
                <w:sz w:val="20"/>
              </w:rPr>
            </w:pPr>
            <w:r w:rsidRPr="000668D8">
              <w:rPr>
                <w:sz w:val="20"/>
                <w:lang w:val="hu"/>
              </w:rPr>
              <w:t>12. hét</w:t>
            </w:r>
          </w:p>
        </w:tc>
        <w:tc>
          <w:tcPr>
            <w:tcW w:w="3022" w:type="dxa"/>
            <w:vAlign w:val="center"/>
          </w:tcPr>
          <w:p w14:paraId="6DFB943B" w14:textId="3874B788" w:rsidR="00A24F3B" w:rsidRPr="000668D8" w:rsidRDefault="00A24F3B" w:rsidP="003A2797">
            <w:pPr>
              <w:pStyle w:val="Text"/>
              <w:keepNext/>
              <w:widowControl w:val="0"/>
              <w:tabs>
                <w:tab w:val="left" w:pos="993"/>
              </w:tabs>
              <w:spacing w:before="0"/>
              <w:jc w:val="center"/>
              <w:rPr>
                <w:sz w:val="20"/>
              </w:rPr>
            </w:pPr>
            <w:r w:rsidRPr="000668D8">
              <w:rPr>
                <w:sz w:val="20"/>
                <w:lang w:val="hu"/>
              </w:rPr>
              <w:t>68% ill. 67%</w:t>
            </w:r>
          </w:p>
        </w:tc>
        <w:tc>
          <w:tcPr>
            <w:tcW w:w="3022" w:type="dxa"/>
            <w:vAlign w:val="center"/>
          </w:tcPr>
          <w:p w14:paraId="3181DCB5" w14:textId="784122D2" w:rsidR="00A24F3B" w:rsidRPr="000668D8" w:rsidRDefault="00A24F3B" w:rsidP="003A2797">
            <w:pPr>
              <w:pStyle w:val="Text"/>
              <w:keepNext/>
              <w:widowControl w:val="0"/>
              <w:tabs>
                <w:tab w:val="left" w:pos="993"/>
              </w:tabs>
              <w:spacing w:before="0"/>
              <w:jc w:val="center"/>
              <w:rPr>
                <w:sz w:val="20"/>
              </w:rPr>
            </w:pPr>
            <w:r w:rsidRPr="000668D8">
              <w:rPr>
                <w:sz w:val="20"/>
                <w:lang w:val="hu"/>
              </w:rPr>
              <w:t>68% ill. 61%</w:t>
            </w:r>
          </w:p>
        </w:tc>
      </w:tr>
      <w:tr w:rsidR="00A24F3B" w:rsidRPr="000668D8" w14:paraId="1339F2DF" w14:textId="77777777" w:rsidTr="00F0160C">
        <w:trPr>
          <w:cantSplit/>
        </w:trPr>
        <w:tc>
          <w:tcPr>
            <w:tcW w:w="1508" w:type="dxa"/>
            <w:vAlign w:val="center"/>
          </w:tcPr>
          <w:p w14:paraId="65416C14" w14:textId="77777777" w:rsidR="00A24F3B" w:rsidRPr="000668D8" w:rsidRDefault="00A24F3B" w:rsidP="003A2797">
            <w:pPr>
              <w:pStyle w:val="Text"/>
              <w:keepNext/>
              <w:widowControl w:val="0"/>
              <w:tabs>
                <w:tab w:val="left" w:pos="993"/>
              </w:tabs>
              <w:spacing w:before="0"/>
              <w:jc w:val="left"/>
              <w:rPr>
                <w:sz w:val="20"/>
              </w:rPr>
            </w:pPr>
            <w:r w:rsidRPr="000668D8">
              <w:rPr>
                <w:sz w:val="20"/>
                <w:lang w:val="hu"/>
              </w:rPr>
              <w:t>Esélyhányados</w:t>
            </w:r>
          </w:p>
          <w:p w14:paraId="46A5508F" w14:textId="2E55B9A0" w:rsidR="00A24F3B" w:rsidRPr="000668D8" w:rsidRDefault="00A24F3B" w:rsidP="003A2797">
            <w:pPr>
              <w:pStyle w:val="Text"/>
              <w:keepNext/>
              <w:widowControl w:val="0"/>
              <w:tabs>
                <w:tab w:val="left" w:pos="993"/>
              </w:tabs>
              <w:spacing w:before="0"/>
              <w:jc w:val="left"/>
              <w:rPr>
                <w:sz w:val="20"/>
              </w:rPr>
            </w:pPr>
            <w:r w:rsidRPr="000668D8">
              <w:rPr>
                <w:sz w:val="20"/>
                <w:lang w:val="hu"/>
              </w:rPr>
              <w:t>(95%-os CI)</w:t>
            </w:r>
          </w:p>
        </w:tc>
        <w:tc>
          <w:tcPr>
            <w:tcW w:w="1509" w:type="dxa"/>
            <w:vMerge/>
          </w:tcPr>
          <w:p w14:paraId="4F105BE9" w14:textId="77777777" w:rsidR="00A24F3B" w:rsidRPr="000668D8" w:rsidRDefault="00A24F3B" w:rsidP="003A2797">
            <w:pPr>
              <w:pStyle w:val="Text"/>
              <w:keepNext/>
              <w:widowControl w:val="0"/>
              <w:tabs>
                <w:tab w:val="left" w:pos="993"/>
              </w:tabs>
              <w:spacing w:before="0"/>
              <w:jc w:val="left"/>
              <w:rPr>
                <w:sz w:val="20"/>
              </w:rPr>
            </w:pPr>
          </w:p>
        </w:tc>
        <w:tc>
          <w:tcPr>
            <w:tcW w:w="3022" w:type="dxa"/>
            <w:vAlign w:val="center"/>
          </w:tcPr>
          <w:p w14:paraId="01493654"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1,11</w:t>
            </w:r>
          </w:p>
          <w:p w14:paraId="1D505C77" w14:textId="5786B145" w:rsidR="00A24F3B" w:rsidRPr="000668D8" w:rsidRDefault="00A24F3B" w:rsidP="003A2797">
            <w:pPr>
              <w:pStyle w:val="Text"/>
              <w:keepNext/>
              <w:widowControl w:val="0"/>
              <w:tabs>
                <w:tab w:val="left" w:pos="993"/>
              </w:tabs>
              <w:spacing w:before="0"/>
              <w:jc w:val="center"/>
              <w:rPr>
                <w:sz w:val="20"/>
              </w:rPr>
            </w:pPr>
            <w:r w:rsidRPr="000668D8">
              <w:rPr>
                <w:sz w:val="20"/>
                <w:lang w:val="hu"/>
              </w:rPr>
              <w:t>(0,86</w:t>
            </w:r>
            <w:r w:rsidR="0070333D" w:rsidRPr="000668D8">
              <w:rPr>
                <w:color w:val="202122"/>
                <w:sz w:val="22"/>
                <w:szCs w:val="22"/>
                <w:shd w:val="clear" w:color="auto" w:fill="FFFFFF"/>
              </w:rPr>
              <w:t>–</w:t>
            </w:r>
            <w:r w:rsidRPr="000668D8">
              <w:rPr>
                <w:sz w:val="20"/>
                <w:lang w:val="hu"/>
              </w:rPr>
              <w:t>1,42)</w:t>
            </w:r>
          </w:p>
        </w:tc>
        <w:tc>
          <w:tcPr>
            <w:tcW w:w="3022" w:type="dxa"/>
            <w:vAlign w:val="center"/>
          </w:tcPr>
          <w:p w14:paraId="14F43424"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1,35</w:t>
            </w:r>
          </w:p>
          <w:p w14:paraId="7ACC85E7" w14:textId="654B97E7" w:rsidR="00A24F3B" w:rsidRPr="000668D8" w:rsidRDefault="00A24F3B" w:rsidP="003A2797">
            <w:pPr>
              <w:pStyle w:val="Text"/>
              <w:keepNext/>
              <w:widowControl w:val="0"/>
              <w:tabs>
                <w:tab w:val="left" w:pos="993"/>
              </w:tabs>
              <w:spacing w:before="0"/>
              <w:jc w:val="center"/>
              <w:rPr>
                <w:sz w:val="20"/>
              </w:rPr>
            </w:pPr>
            <w:r w:rsidRPr="000668D8">
              <w:rPr>
                <w:sz w:val="20"/>
                <w:lang w:val="hu"/>
              </w:rPr>
              <w:t>(1,05</w:t>
            </w:r>
            <w:r w:rsidR="0070333D" w:rsidRPr="000668D8">
              <w:rPr>
                <w:color w:val="202122"/>
                <w:sz w:val="22"/>
                <w:szCs w:val="22"/>
                <w:shd w:val="clear" w:color="auto" w:fill="FFFFFF"/>
              </w:rPr>
              <w:t>–</w:t>
            </w:r>
            <w:r w:rsidRPr="000668D8">
              <w:rPr>
                <w:sz w:val="20"/>
                <w:lang w:val="hu"/>
              </w:rPr>
              <w:t>1,73)</w:t>
            </w:r>
          </w:p>
        </w:tc>
      </w:tr>
      <w:tr w:rsidR="00A24F3B" w:rsidRPr="000668D8" w14:paraId="791FE241" w14:textId="77777777" w:rsidTr="00F0160C">
        <w:trPr>
          <w:cantSplit/>
        </w:trPr>
        <w:tc>
          <w:tcPr>
            <w:tcW w:w="1508" w:type="dxa"/>
            <w:vAlign w:val="center"/>
          </w:tcPr>
          <w:p w14:paraId="3127038B" w14:textId="4AFDA4A1" w:rsidR="00A24F3B" w:rsidRPr="000668D8" w:rsidRDefault="00A24F3B" w:rsidP="003A2797">
            <w:pPr>
              <w:pStyle w:val="Text"/>
              <w:keepNext/>
              <w:widowControl w:val="0"/>
              <w:tabs>
                <w:tab w:val="left" w:pos="993"/>
              </w:tabs>
              <w:spacing w:before="0"/>
              <w:jc w:val="left"/>
              <w:rPr>
                <w:sz w:val="20"/>
              </w:rPr>
            </w:pPr>
            <w:r w:rsidRPr="000668D8">
              <w:rPr>
                <w:sz w:val="20"/>
                <w:lang w:val="hu"/>
              </w:rPr>
              <w:t>Százalékos arány</w:t>
            </w:r>
          </w:p>
        </w:tc>
        <w:tc>
          <w:tcPr>
            <w:tcW w:w="1509" w:type="dxa"/>
            <w:vMerge w:val="restart"/>
          </w:tcPr>
          <w:p w14:paraId="40BFBD9E" w14:textId="3E18A410" w:rsidR="00A24F3B" w:rsidRPr="000668D8" w:rsidRDefault="00A24F3B" w:rsidP="003A2797">
            <w:pPr>
              <w:pStyle w:val="Text"/>
              <w:keepNext/>
              <w:widowControl w:val="0"/>
              <w:tabs>
                <w:tab w:val="left" w:pos="993"/>
              </w:tabs>
              <w:spacing w:before="0"/>
              <w:jc w:val="left"/>
              <w:rPr>
                <w:sz w:val="20"/>
              </w:rPr>
            </w:pPr>
            <w:r w:rsidRPr="000668D8">
              <w:rPr>
                <w:sz w:val="20"/>
                <w:lang w:val="hu"/>
              </w:rPr>
              <w:t>26. hét</w:t>
            </w:r>
          </w:p>
        </w:tc>
        <w:tc>
          <w:tcPr>
            <w:tcW w:w="3022" w:type="dxa"/>
            <w:vAlign w:val="center"/>
          </w:tcPr>
          <w:p w14:paraId="4BEC60A9" w14:textId="3C8BB4DA" w:rsidR="00A24F3B" w:rsidRPr="000668D8" w:rsidRDefault="00A24F3B" w:rsidP="003A2797">
            <w:pPr>
              <w:pStyle w:val="Text"/>
              <w:keepNext/>
              <w:widowControl w:val="0"/>
              <w:tabs>
                <w:tab w:val="left" w:pos="993"/>
              </w:tabs>
              <w:spacing w:before="0"/>
              <w:jc w:val="center"/>
              <w:rPr>
                <w:sz w:val="20"/>
              </w:rPr>
            </w:pPr>
            <w:r w:rsidRPr="000668D8">
              <w:rPr>
                <w:sz w:val="20"/>
                <w:lang w:val="hu"/>
              </w:rPr>
              <w:t>71% ill. 74%</w:t>
            </w:r>
          </w:p>
        </w:tc>
        <w:tc>
          <w:tcPr>
            <w:tcW w:w="3022" w:type="dxa"/>
            <w:vAlign w:val="center"/>
          </w:tcPr>
          <w:p w14:paraId="60535CE7" w14:textId="3303E462" w:rsidR="00A24F3B" w:rsidRPr="000668D8" w:rsidRDefault="00A24F3B" w:rsidP="003A2797">
            <w:pPr>
              <w:pStyle w:val="Text"/>
              <w:keepNext/>
              <w:widowControl w:val="0"/>
              <w:tabs>
                <w:tab w:val="left" w:pos="993"/>
              </w:tabs>
              <w:spacing w:before="0"/>
              <w:jc w:val="center"/>
              <w:rPr>
                <w:sz w:val="20"/>
              </w:rPr>
            </w:pPr>
            <w:r w:rsidRPr="000668D8">
              <w:rPr>
                <w:sz w:val="20"/>
                <w:lang w:val="hu"/>
              </w:rPr>
              <w:t>71% ill. 67%</w:t>
            </w:r>
          </w:p>
        </w:tc>
      </w:tr>
      <w:tr w:rsidR="00A24F3B" w:rsidRPr="000668D8" w14:paraId="110614A1" w14:textId="77777777" w:rsidTr="00F0160C">
        <w:trPr>
          <w:cantSplit/>
        </w:trPr>
        <w:tc>
          <w:tcPr>
            <w:tcW w:w="1508" w:type="dxa"/>
          </w:tcPr>
          <w:p w14:paraId="72810EC9" w14:textId="77777777" w:rsidR="00A24F3B" w:rsidRPr="000668D8" w:rsidRDefault="00A24F3B" w:rsidP="003A2797">
            <w:pPr>
              <w:pStyle w:val="Text"/>
              <w:keepNext/>
              <w:widowControl w:val="0"/>
              <w:tabs>
                <w:tab w:val="left" w:pos="993"/>
              </w:tabs>
              <w:spacing w:before="0"/>
              <w:jc w:val="left"/>
              <w:rPr>
                <w:sz w:val="20"/>
              </w:rPr>
            </w:pPr>
            <w:r w:rsidRPr="000668D8">
              <w:rPr>
                <w:sz w:val="20"/>
                <w:lang w:val="hu"/>
              </w:rPr>
              <w:t>Esélyhányados</w:t>
            </w:r>
          </w:p>
          <w:p w14:paraId="7F389D68" w14:textId="7C801170" w:rsidR="00A24F3B" w:rsidRPr="000668D8" w:rsidRDefault="00A24F3B" w:rsidP="003A2797">
            <w:pPr>
              <w:pStyle w:val="Text"/>
              <w:keepNext/>
              <w:widowControl w:val="0"/>
              <w:tabs>
                <w:tab w:val="left" w:pos="993"/>
              </w:tabs>
              <w:spacing w:before="0"/>
              <w:jc w:val="left"/>
              <w:rPr>
                <w:sz w:val="20"/>
              </w:rPr>
            </w:pPr>
            <w:r w:rsidRPr="000668D8">
              <w:rPr>
                <w:sz w:val="20"/>
                <w:lang w:val="hu"/>
              </w:rPr>
              <w:t>(95%-os CI)</w:t>
            </w:r>
          </w:p>
        </w:tc>
        <w:tc>
          <w:tcPr>
            <w:tcW w:w="1509" w:type="dxa"/>
            <w:vMerge/>
          </w:tcPr>
          <w:p w14:paraId="39FB9B50" w14:textId="77777777" w:rsidR="00A24F3B" w:rsidRPr="000668D8" w:rsidRDefault="00A24F3B" w:rsidP="003A2797">
            <w:pPr>
              <w:pStyle w:val="Text"/>
              <w:keepNext/>
              <w:widowControl w:val="0"/>
              <w:tabs>
                <w:tab w:val="left" w:pos="993"/>
              </w:tabs>
              <w:spacing w:before="0"/>
              <w:jc w:val="left"/>
              <w:rPr>
                <w:sz w:val="20"/>
              </w:rPr>
            </w:pPr>
          </w:p>
        </w:tc>
        <w:tc>
          <w:tcPr>
            <w:tcW w:w="3022" w:type="dxa"/>
          </w:tcPr>
          <w:p w14:paraId="1D083F23"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0,92</w:t>
            </w:r>
          </w:p>
          <w:p w14:paraId="0F53E7D6" w14:textId="200F7214" w:rsidR="00A24F3B" w:rsidRPr="000668D8" w:rsidRDefault="00A24F3B" w:rsidP="003A2797">
            <w:pPr>
              <w:pStyle w:val="Text"/>
              <w:keepNext/>
              <w:widowControl w:val="0"/>
              <w:tabs>
                <w:tab w:val="left" w:pos="993"/>
              </w:tabs>
              <w:spacing w:before="0"/>
              <w:jc w:val="center"/>
              <w:rPr>
                <w:sz w:val="20"/>
              </w:rPr>
            </w:pPr>
            <w:r w:rsidRPr="000668D8">
              <w:rPr>
                <w:sz w:val="20"/>
                <w:lang w:val="hu"/>
              </w:rPr>
              <w:t>(0,70</w:t>
            </w:r>
            <w:r w:rsidR="0070333D" w:rsidRPr="000668D8">
              <w:rPr>
                <w:color w:val="202122"/>
                <w:sz w:val="22"/>
                <w:szCs w:val="22"/>
                <w:shd w:val="clear" w:color="auto" w:fill="FFFFFF"/>
              </w:rPr>
              <w:t>–</w:t>
            </w:r>
            <w:r w:rsidRPr="000668D8">
              <w:rPr>
                <w:sz w:val="20"/>
                <w:lang w:val="hu"/>
              </w:rPr>
              <w:t>1,20)</w:t>
            </w:r>
          </w:p>
        </w:tc>
        <w:tc>
          <w:tcPr>
            <w:tcW w:w="3022" w:type="dxa"/>
          </w:tcPr>
          <w:p w14:paraId="0A919EA9"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1,21</w:t>
            </w:r>
          </w:p>
          <w:p w14:paraId="7307E5C1" w14:textId="0B983818" w:rsidR="00A24F3B" w:rsidRPr="000668D8" w:rsidRDefault="00A24F3B" w:rsidP="003A2797">
            <w:pPr>
              <w:pStyle w:val="Text"/>
              <w:keepNext/>
              <w:widowControl w:val="0"/>
              <w:tabs>
                <w:tab w:val="left" w:pos="993"/>
              </w:tabs>
              <w:spacing w:before="0"/>
              <w:jc w:val="center"/>
              <w:rPr>
                <w:sz w:val="20"/>
              </w:rPr>
            </w:pPr>
            <w:r w:rsidRPr="000668D8">
              <w:rPr>
                <w:sz w:val="20"/>
                <w:lang w:val="hu"/>
              </w:rPr>
              <w:t>(0,93</w:t>
            </w:r>
            <w:r w:rsidR="0070333D" w:rsidRPr="000668D8">
              <w:rPr>
                <w:color w:val="202122"/>
                <w:sz w:val="22"/>
                <w:szCs w:val="22"/>
                <w:shd w:val="clear" w:color="auto" w:fill="FFFFFF"/>
              </w:rPr>
              <w:t>–</w:t>
            </w:r>
            <w:r w:rsidRPr="000668D8">
              <w:rPr>
                <w:sz w:val="20"/>
                <w:lang w:val="hu"/>
              </w:rPr>
              <w:t>1,57)</w:t>
            </w:r>
          </w:p>
        </w:tc>
      </w:tr>
      <w:tr w:rsidR="00A24F3B" w:rsidRPr="000668D8" w14:paraId="3BF6F920" w14:textId="77777777" w:rsidTr="00F0160C">
        <w:trPr>
          <w:cantSplit/>
        </w:trPr>
        <w:tc>
          <w:tcPr>
            <w:tcW w:w="1508" w:type="dxa"/>
          </w:tcPr>
          <w:p w14:paraId="31520D2D" w14:textId="02203EA3" w:rsidR="00A24F3B" w:rsidRPr="000668D8" w:rsidRDefault="00A24F3B" w:rsidP="003A2797">
            <w:pPr>
              <w:pStyle w:val="Text"/>
              <w:keepNext/>
              <w:widowControl w:val="0"/>
              <w:tabs>
                <w:tab w:val="left" w:pos="993"/>
              </w:tabs>
              <w:spacing w:before="0"/>
              <w:jc w:val="left"/>
              <w:rPr>
                <w:sz w:val="20"/>
              </w:rPr>
            </w:pPr>
            <w:r w:rsidRPr="000668D8">
              <w:rPr>
                <w:sz w:val="20"/>
                <w:lang w:val="hu"/>
              </w:rPr>
              <w:t>Százalékos arány</w:t>
            </w:r>
          </w:p>
        </w:tc>
        <w:tc>
          <w:tcPr>
            <w:tcW w:w="1509" w:type="dxa"/>
            <w:vMerge w:val="restart"/>
          </w:tcPr>
          <w:p w14:paraId="33D04307" w14:textId="164CC63D" w:rsidR="00A24F3B" w:rsidRPr="000668D8" w:rsidRDefault="00A24F3B" w:rsidP="003A2797">
            <w:pPr>
              <w:pStyle w:val="Text"/>
              <w:keepNext/>
              <w:widowControl w:val="0"/>
              <w:tabs>
                <w:tab w:val="left" w:pos="993"/>
              </w:tabs>
              <w:spacing w:before="0"/>
              <w:jc w:val="left"/>
              <w:rPr>
                <w:sz w:val="20"/>
              </w:rPr>
            </w:pPr>
            <w:r w:rsidRPr="000668D8">
              <w:rPr>
                <w:sz w:val="20"/>
                <w:lang w:val="hu"/>
              </w:rPr>
              <w:t>52. hét</w:t>
            </w:r>
          </w:p>
        </w:tc>
        <w:tc>
          <w:tcPr>
            <w:tcW w:w="3022" w:type="dxa"/>
          </w:tcPr>
          <w:p w14:paraId="69288E39" w14:textId="4656BA4D" w:rsidR="00A24F3B" w:rsidRPr="000668D8" w:rsidRDefault="00A24F3B" w:rsidP="003A2797">
            <w:pPr>
              <w:pStyle w:val="Text"/>
              <w:keepNext/>
              <w:widowControl w:val="0"/>
              <w:tabs>
                <w:tab w:val="left" w:pos="993"/>
              </w:tabs>
              <w:spacing w:before="0"/>
              <w:jc w:val="center"/>
              <w:rPr>
                <w:sz w:val="20"/>
              </w:rPr>
            </w:pPr>
            <w:r w:rsidRPr="000668D8">
              <w:rPr>
                <w:sz w:val="20"/>
                <w:lang w:val="hu"/>
              </w:rPr>
              <w:t>79% ill. 78%</w:t>
            </w:r>
          </w:p>
        </w:tc>
        <w:tc>
          <w:tcPr>
            <w:tcW w:w="3022" w:type="dxa"/>
          </w:tcPr>
          <w:p w14:paraId="1751E626" w14:textId="235BEF79" w:rsidR="00A24F3B" w:rsidRPr="000668D8" w:rsidRDefault="00A24F3B" w:rsidP="003A2797">
            <w:pPr>
              <w:pStyle w:val="Text"/>
              <w:keepNext/>
              <w:widowControl w:val="0"/>
              <w:tabs>
                <w:tab w:val="left" w:pos="993"/>
              </w:tabs>
              <w:spacing w:before="0"/>
              <w:jc w:val="center"/>
              <w:rPr>
                <w:sz w:val="20"/>
              </w:rPr>
            </w:pPr>
            <w:r w:rsidRPr="000668D8">
              <w:rPr>
                <w:sz w:val="20"/>
                <w:lang w:val="hu"/>
              </w:rPr>
              <w:t>79% ill. 73%</w:t>
            </w:r>
          </w:p>
        </w:tc>
      </w:tr>
      <w:tr w:rsidR="00A24F3B" w:rsidRPr="000668D8" w14:paraId="050C0A65" w14:textId="77777777" w:rsidTr="00F0160C">
        <w:trPr>
          <w:cantSplit/>
        </w:trPr>
        <w:tc>
          <w:tcPr>
            <w:tcW w:w="1508" w:type="dxa"/>
          </w:tcPr>
          <w:p w14:paraId="2E4CA3C3" w14:textId="77777777" w:rsidR="00A24F3B" w:rsidRPr="000668D8" w:rsidRDefault="00A24F3B" w:rsidP="003A2797">
            <w:pPr>
              <w:pStyle w:val="Text"/>
              <w:widowControl w:val="0"/>
              <w:tabs>
                <w:tab w:val="left" w:pos="993"/>
              </w:tabs>
              <w:spacing w:before="0"/>
              <w:jc w:val="left"/>
              <w:rPr>
                <w:sz w:val="20"/>
              </w:rPr>
            </w:pPr>
            <w:r w:rsidRPr="000668D8">
              <w:rPr>
                <w:sz w:val="20"/>
                <w:lang w:val="hu"/>
              </w:rPr>
              <w:t>Esélyhányados</w:t>
            </w:r>
          </w:p>
          <w:p w14:paraId="0CC018BE" w14:textId="3FC1965F" w:rsidR="00A24F3B" w:rsidRPr="000668D8" w:rsidRDefault="00A24F3B" w:rsidP="003A2797">
            <w:pPr>
              <w:pStyle w:val="Text"/>
              <w:widowControl w:val="0"/>
              <w:tabs>
                <w:tab w:val="left" w:pos="993"/>
              </w:tabs>
              <w:spacing w:before="0"/>
              <w:jc w:val="left"/>
              <w:rPr>
                <w:sz w:val="20"/>
              </w:rPr>
            </w:pPr>
            <w:r w:rsidRPr="000668D8">
              <w:rPr>
                <w:sz w:val="20"/>
                <w:lang w:val="hu"/>
              </w:rPr>
              <w:t>(95%-os CI)</w:t>
            </w:r>
          </w:p>
        </w:tc>
        <w:tc>
          <w:tcPr>
            <w:tcW w:w="1509" w:type="dxa"/>
            <w:vMerge/>
          </w:tcPr>
          <w:p w14:paraId="4081FBE1" w14:textId="77777777" w:rsidR="00A24F3B" w:rsidRPr="000668D8" w:rsidRDefault="00A24F3B" w:rsidP="003A2797">
            <w:pPr>
              <w:pStyle w:val="Text"/>
              <w:widowControl w:val="0"/>
              <w:tabs>
                <w:tab w:val="left" w:pos="993"/>
              </w:tabs>
              <w:spacing w:before="0"/>
              <w:jc w:val="left"/>
              <w:rPr>
                <w:sz w:val="20"/>
              </w:rPr>
            </w:pPr>
          </w:p>
        </w:tc>
        <w:tc>
          <w:tcPr>
            <w:tcW w:w="3022" w:type="dxa"/>
          </w:tcPr>
          <w:p w14:paraId="02097CBD" w14:textId="77777777" w:rsidR="00A24F3B" w:rsidRPr="000668D8" w:rsidRDefault="00A24F3B" w:rsidP="003A2797">
            <w:pPr>
              <w:pStyle w:val="Text"/>
              <w:widowControl w:val="0"/>
              <w:tabs>
                <w:tab w:val="left" w:pos="993"/>
              </w:tabs>
              <w:spacing w:before="0"/>
              <w:jc w:val="center"/>
              <w:rPr>
                <w:sz w:val="20"/>
              </w:rPr>
            </w:pPr>
            <w:r w:rsidRPr="000668D8">
              <w:rPr>
                <w:sz w:val="20"/>
                <w:lang w:val="hu"/>
              </w:rPr>
              <w:t>1,10</w:t>
            </w:r>
          </w:p>
          <w:p w14:paraId="42D48343" w14:textId="69ACA77D" w:rsidR="00A24F3B" w:rsidRPr="000668D8" w:rsidRDefault="00A24F3B" w:rsidP="003A2797">
            <w:pPr>
              <w:pStyle w:val="Text"/>
              <w:widowControl w:val="0"/>
              <w:tabs>
                <w:tab w:val="left" w:pos="993"/>
              </w:tabs>
              <w:spacing w:before="0"/>
              <w:jc w:val="center"/>
              <w:rPr>
                <w:sz w:val="20"/>
              </w:rPr>
            </w:pPr>
            <w:r w:rsidRPr="000668D8">
              <w:rPr>
                <w:sz w:val="20"/>
                <w:lang w:val="hu"/>
              </w:rPr>
              <w:t>(0,83</w:t>
            </w:r>
            <w:r w:rsidR="0070333D" w:rsidRPr="000668D8">
              <w:rPr>
                <w:color w:val="202122"/>
                <w:sz w:val="22"/>
                <w:szCs w:val="22"/>
                <w:shd w:val="clear" w:color="auto" w:fill="FFFFFF"/>
              </w:rPr>
              <w:t>–</w:t>
            </w:r>
            <w:r w:rsidRPr="000668D8">
              <w:rPr>
                <w:sz w:val="20"/>
                <w:lang w:val="hu"/>
              </w:rPr>
              <w:t>1,47)</w:t>
            </w:r>
          </w:p>
        </w:tc>
        <w:tc>
          <w:tcPr>
            <w:tcW w:w="3022" w:type="dxa"/>
          </w:tcPr>
          <w:p w14:paraId="378D7C02" w14:textId="77777777" w:rsidR="00A24F3B" w:rsidRPr="000668D8" w:rsidRDefault="00A24F3B" w:rsidP="003A2797">
            <w:pPr>
              <w:pStyle w:val="Text"/>
              <w:widowControl w:val="0"/>
              <w:tabs>
                <w:tab w:val="left" w:pos="993"/>
              </w:tabs>
              <w:spacing w:before="0"/>
              <w:jc w:val="center"/>
              <w:rPr>
                <w:sz w:val="20"/>
              </w:rPr>
            </w:pPr>
            <w:r w:rsidRPr="000668D8">
              <w:rPr>
                <w:sz w:val="20"/>
                <w:lang w:val="hu"/>
              </w:rPr>
              <w:t>1,41</w:t>
            </w:r>
          </w:p>
          <w:p w14:paraId="7155D652" w14:textId="1FA25E26" w:rsidR="00A24F3B" w:rsidRPr="000668D8" w:rsidRDefault="00A24F3B" w:rsidP="003A2797">
            <w:pPr>
              <w:pStyle w:val="Text"/>
              <w:widowControl w:val="0"/>
              <w:tabs>
                <w:tab w:val="left" w:pos="993"/>
              </w:tabs>
              <w:spacing w:before="0"/>
              <w:jc w:val="center"/>
              <w:rPr>
                <w:sz w:val="20"/>
              </w:rPr>
            </w:pPr>
            <w:r w:rsidRPr="000668D8">
              <w:rPr>
                <w:sz w:val="20"/>
                <w:lang w:val="hu"/>
              </w:rPr>
              <w:t>(1,06</w:t>
            </w:r>
            <w:r w:rsidR="0070333D" w:rsidRPr="000668D8">
              <w:rPr>
                <w:color w:val="202122"/>
                <w:sz w:val="22"/>
                <w:szCs w:val="22"/>
                <w:shd w:val="clear" w:color="auto" w:fill="FFFFFF"/>
              </w:rPr>
              <w:t>–</w:t>
            </w:r>
            <w:r w:rsidRPr="000668D8">
              <w:rPr>
                <w:sz w:val="20"/>
                <w:lang w:val="hu"/>
              </w:rPr>
              <w:t>1,86)</w:t>
            </w:r>
          </w:p>
        </w:tc>
      </w:tr>
      <w:tr w:rsidR="00D90931" w:rsidRPr="000668D8" w14:paraId="2460B22B" w14:textId="77777777" w:rsidTr="001725D9">
        <w:trPr>
          <w:cantSplit/>
        </w:trPr>
        <w:tc>
          <w:tcPr>
            <w:tcW w:w="9061" w:type="dxa"/>
            <w:gridSpan w:val="4"/>
          </w:tcPr>
          <w:p w14:paraId="32B35215" w14:textId="24A9C446" w:rsidR="00D90931" w:rsidRPr="000668D8" w:rsidRDefault="00D90931" w:rsidP="003A2797">
            <w:pPr>
              <w:pStyle w:val="Text"/>
              <w:keepNext/>
              <w:widowControl w:val="0"/>
              <w:tabs>
                <w:tab w:val="left" w:pos="993"/>
              </w:tabs>
              <w:spacing w:before="0"/>
              <w:jc w:val="left"/>
              <w:rPr>
                <w:b/>
                <w:sz w:val="20"/>
                <w:lang w:val="es-ES"/>
              </w:rPr>
            </w:pPr>
            <w:r w:rsidRPr="000668D8">
              <w:rPr>
                <w:b/>
                <w:bCs/>
                <w:sz w:val="20"/>
                <w:lang w:val="hu"/>
              </w:rPr>
              <w:lastRenderedPageBreak/>
              <w:t>Az ast</w:t>
            </w:r>
            <w:r w:rsidR="00D313A4">
              <w:rPr>
                <w:b/>
                <w:bCs/>
                <w:sz w:val="20"/>
                <w:lang w:val="hu"/>
              </w:rPr>
              <w:t>h</w:t>
            </w:r>
            <w:r w:rsidRPr="000668D8">
              <w:rPr>
                <w:b/>
                <w:bCs/>
                <w:sz w:val="20"/>
                <w:lang w:val="hu"/>
              </w:rPr>
              <w:t>ma exacerb</w:t>
            </w:r>
            <w:r w:rsidR="00E41DD5" w:rsidRPr="000668D8">
              <w:rPr>
                <w:b/>
                <w:bCs/>
                <w:sz w:val="20"/>
                <w:lang w:val="hu"/>
              </w:rPr>
              <w:t>atio</w:t>
            </w:r>
            <w:r w:rsidRPr="000668D8">
              <w:rPr>
                <w:b/>
                <w:bCs/>
                <w:sz w:val="20"/>
                <w:lang w:val="hu"/>
              </w:rPr>
              <w:t>k éves aránya</w:t>
            </w:r>
          </w:p>
        </w:tc>
      </w:tr>
      <w:tr w:rsidR="00D90931" w:rsidRPr="000668D8" w14:paraId="7801A929" w14:textId="77777777" w:rsidTr="001725D9">
        <w:trPr>
          <w:cantSplit/>
        </w:trPr>
        <w:tc>
          <w:tcPr>
            <w:tcW w:w="9061" w:type="dxa"/>
            <w:gridSpan w:val="4"/>
          </w:tcPr>
          <w:p w14:paraId="221AC4EE" w14:textId="05274981" w:rsidR="00D90931" w:rsidRPr="000668D8" w:rsidRDefault="00EA4CB2" w:rsidP="003A2797">
            <w:pPr>
              <w:pStyle w:val="Text"/>
              <w:keepNext/>
              <w:widowControl w:val="0"/>
              <w:tabs>
                <w:tab w:val="left" w:pos="993"/>
              </w:tabs>
              <w:spacing w:before="0"/>
              <w:jc w:val="left"/>
              <w:rPr>
                <w:i/>
                <w:sz w:val="20"/>
              </w:rPr>
            </w:pPr>
            <w:r w:rsidRPr="000668D8">
              <w:rPr>
                <w:i/>
                <w:iCs/>
                <w:sz w:val="20"/>
                <w:lang w:val="hu"/>
              </w:rPr>
              <w:t>Köz</w:t>
            </w:r>
            <w:r w:rsidR="008C5904" w:rsidRPr="000668D8">
              <w:rPr>
                <w:i/>
                <w:iCs/>
                <w:sz w:val="20"/>
                <w:lang w:val="hu"/>
              </w:rPr>
              <w:t>e</w:t>
            </w:r>
            <w:r w:rsidRPr="000668D8">
              <w:rPr>
                <w:i/>
                <w:iCs/>
                <w:sz w:val="20"/>
                <w:lang w:val="hu"/>
              </w:rPr>
              <w:t xml:space="preserve">pes </w:t>
            </w:r>
            <w:r w:rsidR="00D90931" w:rsidRPr="000668D8">
              <w:rPr>
                <w:i/>
                <w:iCs/>
                <w:sz w:val="20"/>
                <w:lang w:val="hu"/>
              </w:rPr>
              <w:t>vagy súlyos exacerb</w:t>
            </w:r>
            <w:r w:rsidR="00E41DD5" w:rsidRPr="000668D8">
              <w:rPr>
                <w:i/>
                <w:iCs/>
                <w:sz w:val="20"/>
                <w:lang w:val="hu"/>
              </w:rPr>
              <w:t>atio</w:t>
            </w:r>
            <w:r w:rsidR="00D90931" w:rsidRPr="000668D8">
              <w:rPr>
                <w:i/>
                <w:iCs/>
                <w:sz w:val="20"/>
                <w:lang w:val="hu"/>
              </w:rPr>
              <w:t>k</w:t>
            </w:r>
          </w:p>
        </w:tc>
      </w:tr>
      <w:tr w:rsidR="00A24F3B" w:rsidRPr="000668D8" w14:paraId="5E462746" w14:textId="77777777" w:rsidTr="00C20641">
        <w:trPr>
          <w:cantSplit/>
        </w:trPr>
        <w:tc>
          <w:tcPr>
            <w:tcW w:w="1508" w:type="dxa"/>
          </w:tcPr>
          <w:p w14:paraId="72C38DC4" w14:textId="319EA6A7" w:rsidR="00A24F3B" w:rsidRPr="000668D8" w:rsidRDefault="00A24F3B" w:rsidP="003A2797">
            <w:pPr>
              <w:pStyle w:val="Text"/>
              <w:keepNext/>
              <w:widowControl w:val="0"/>
              <w:tabs>
                <w:tab w:val="left" w:pos="993"/>
              </w:tabs>
              <w:spacing w:before="0"/>
              <w:jc w:val="left"/>
              <w:rPr>
                <w:sz w:val="20"/>
              </w:rPr>
            </w:pPr>
            <w:r w:rsidRPr="000668D8">
              <w:rPr>
                <w:sz w:val="20"/>
                <w:lang w:val="hu"/>
              </w:rPr>
              <w:t>AR</w:t>
            </w:r>
          </w:p>
        </w:tc>
        <w:tc>
          <w:tcPr>
            <w:tcW w:w="1509" w:type="dxa"/>
          </w:tcPr>
          <w:p w14:paraId="53228C6B" w14:textId="3FAA0F00" w:rsidR="00A24F3B" w:rsidRPr="000668D8" w:rsidRDefault="00A24F3B" w:rsidP="003A2797">
            <w:pPr>
              <w:pStyle w:val="Text"/>
              <w:keepNext/>
              <w:widowControl w:val="0"/>
              <w:tabs>
                <w:tab w:val="left" w:pos="993"/>
              </w:tabs>
              <w:spacing w:before="0"/>
              <w:jc w:val="left"/>
              <w:rPr>
                <w:sz w:val="20"/>
              </w:rPr>
            </w:pPr>
            <w:r w:rsidRPr="000668D8">
              <w:rPr>
                <w:sz w:val="20"/>
                <w:lang w:val="hu"/>
              </w:rPr>
              <w:t>52. hét</w:t>
            </w:r>
          </w:p>
        </w:tc>
        <w:tc>
          <w:tcPr>
            <w:tcW w:w="3022" w:type="dxa"/>
          </w:tcPr>
          <w:p w14:paraId="781BAFE4" w14:textId="5492A45A" w:rsidR="00A24F3B" w:rsidRPr="000668D8" w:rsidRDefault="00A24F3B" w:rsidP="003A2797">
            <w:pPr>
              <w:pStyle w:val="Text"/>
              <w:keepNext/>
              <w:widowControl w:val="0"/>
              <w:tabs>
                <w:tab w:val="left" w:pos="993"/>
              </w:tabs>
              <w:spacing w:before="0"/>
              <w:jc w:val="center"/>
              <w:rPr>
                <w:sz w:val="20"/>
              </w:rPr>
            </w:pPr>
            <w:r w:rsidRPr="000668D8">
              <w:rPr>
                <w:sz w:val="20"/>
                <w:lang w:val="hu"/>
              </w:rPr>
              <w:t>0,46 ill. 0,54</w:t>
            </w:r>
          </w:p>
        </w:tc>
        <w:tc>
          <w:tcPr>
            <w:tcW w:w="3022" w:type="dxa"/>
          </w:tcPr>
          <w:p w14:paraId="4AB00895" w14:textId="050E8901" w:rsidR="00A24F3B" w:rsidRPr="000668D8" w:rsidRDefault="00A24F3B" w:rsidP="003A2797">
            <w:pPr>
              <w:pStyle w:val="Text"/>
              <w:keepNext/>
              <w:widowControl w:val="0"/>
              <w:tabs>
                <w:tab w:val="left" w:pos="993"/>
              </w:tabs>
              <w:spacing w:before="0"/>
              <w:jc w:val="center"/>
              <w:rPr>
                <w:sz w:val="20"/>
              </w:rPr>
            </w:pPr>
            <w:r w:rsidRPr="000668D8">
              <w:rPr>
                <w:sz w:val="20"/>
                <w:lang w:val="hu"/>
              </w:rPr>
              <w:t>0,46 ill. 0,72</w:t>
            </w:r>
          </w:p>
        </w:tc>
      </w:tr>
      <w:tr w:rsidR="00A24F3B" w:rsidRPr="000668D8" w14:paraId="1C5AA9C0" w14:textId="77777777" w:rsidTr="00C20641">
        <w:trPr>
          <w:cantSplit/>
        </w:trPr>
        <w:tc>
          <w:tcPr>
            <w:tcW w:w="1508" w:type="dxa"/>
          </w:tcPr>
          <w:p w14:paraId="48DC82DB" w14:textId="11070B41" w:rsidR="00A24F3B" w:rsidRPr="000668D8" w:rsidRDefault="00A24F3B" w:rsidP="003A2797">
            <w:pPr>
              <w:pStyle w:val="Text"/>
              <w:keepNext/>
              <w:widowControl w:val="0"/>
              <w:tabs>
                <w:tab w:val="left" w:pos="993"/>
              </w:tabs>
              <w:spacing w:before="0"/>
              <w:jc w:val="left"/>
              <w:rPr>
                <w:sz w:val="20"/>
                <w:lang w:val="fr-CH"/>
              </w:rPr>
            </w:pPr>
            <w:r w:rsidRPr="000668D8">
              <w:rPr>
                <w:sz w:val="20"/>
                <w:lang w:val="hu"/>
              </w:rPr>
              <w:t>RR</w:t>
            </w:r>
            <w:r w:rsidR="0049441B" w:rsidRPr="000668D8">
              <w:rPr>
                <w:rFonts w:eastAsia="Times New Roman"/>
                <w:sz w:val="20"/>
                <w:lang w:val="hu"/>
              </w:rPr>
              <w:t>**</w:t>
            </w:r>
          </w:p>
          <w:p w14:paraId="57886FB0" w14:textId="18DC5303" w:rsidR="00A24F3B" w:rsidRPr="000668D8" w:rsidRDefault="00A24F3B" w:rsidP="003A2797">
            <w:pPr>
              <w:pStyle w:val="Text"/>
              <w:keepNext/>
              <w:widowControl w:val="0"/>
              <w:tabs>
                <w:tab w:val="left" w:pos="993"/>
              </w:tabs>
              <w:spacing w:before="0"/>
              <w:jc w:val="left"/>
              <w:rPr>
                <w:sz w:val="20"/>
                <w:lang w:val="fr-CH"/>
              </w:rPr>
            </w:pPr>
            <w:r w:rsidRPr="000668D8">
              <w:rPr>
                <w:sz w:val="20"/>
                <w:lang w:val="hu"/>
              </w:rPr>
              <w:t>(95%-os CI)</w:t>
            </w:r>
          </w:p>
        </w:tc>
        <w:tc>
          <w:tcPr>
            <w:tcW w:w="1509" w:type="dxa"/>
          </w:tcPr>
          <w:p w14:paraId="28319D30" w14:textId="3CA4D4EC" w:rsidR="00A24F3B" w:rsidRPr="000668D8" w:rsidRDefault="00A24F3B" w:rsidP="003A2797">
            <w:pPr>
              <w:pStyle w:val="Text"/>
              <w:keepNext/>
              <w:widowControl w:val="0"/>
              <w:tabs>
                <w:tab w:val="left" w:pos="993"/>
              </w:tabs>
              <w:spacing w:before="0"/>
              <w:jc w:val="left"/>
              <w:rPr>
                <w:sz w:val="20"/>
              </w:rPr>
            </w:pPr>
            <w:r w:rsidRPr="000668D8">
              <w:rPr>
                <w:sz w:val="20"/>
                <w:lang w:val="hu"/>
              </w:rPr>
              <w:t>52. hét</w:t>
            </w:r>
          </w:p>
        </w:tc>
        <w:tc>
          <w:tcPr>
            <w:tcW w:w="3022" w:type="dxa"/>
          </w:tcPr>
          <w:p w14:paraId="24B264E8"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0,85</w:t>
            </w:r>
          </w:p>
          <w:p w14:paraId="3B60962D" w14:textId="4F3B7DC1" w:rsidR="00A24F3B" w:rsidRPr="000668D8" w:rsidRDefault="00A24F3B" w:rsidP="003A2797">
            <w:pPr>
              <w:pStyle w:val="Text"/>
              <w:keepNext/>
              <w:widowControl w:val="0"/>
              <w:tabs>
                <w:tab w:val="left" w:pos="993"/>
              </w:tabs>
              <w:spacing w:before="0"/>
              <w:jc w:val="center"/>
              <w:rPr>
                <w:sz w:val="20"/>
              </w:rPr>
            </w:pPr>
            <w:r w:rsidRPr="000668D8">
              <w:rPr>
                <w:sz w:val="20"/>
                <w:lang w:val="hu"/>
              </w:rPr>
              <w:t>(0,68</w:t>
            </w:r>
            <w:r w:rsidR="0070333D" w:rsidRPr="000668D8">
              <w:rPr>
                <w:color w:val="202122"/>
                <w:sz w:val="22"/>
                <w:szCs w:val="22"/>
                <w:shd w:val="clear" w:color="auto" w:fill="FFFFFF"/>
              </w:rPr>
              <w:t>–</w:t>
            </w:r>
            <w:r w:rsidRPr="000668D8">
              <w:rPr>
                <w:sz w:val="20"/>
                <w:lang w:val="hu"/>
              </w:rPr>
              <w:t>1,04)</w:t>
            </w:r>
          </w:p>
        </w:tc>
        <w:tc>
          <w:tcPr>
            <w:tcW w:w="3022" w:type="dxa"/>
          </w:tcPr>
          <w:p w14:paraId="4579D5C3"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0,64</w:t>
            </w:r>
          </w:p>
          <w:p w14:paraId="30648BF9" w14:textId="38542F2E" w:rsidR="00A24F3B" w:rsidRPr="000668D8" w:rsidRDefault="00A24F3B" w:rsidP="003A2797">
            <w:pPr>
              <w:pStyle w:val="Text"/>
              <w:keepNext/>
              <w:widowControl w:val="0"/>
              <w:tabs>
                <w:tab w:val="left" w:pos="993"/>
              </w:tabs>
              <w:spacing w:before="0"/>
              <w:jc w:val="center"/>
              <w:rPr>
                <w:sz w:val="20"/>
              </w:rPr>
            </w:pPr>
            <w:r w:rsidRPr="000668D8">
              <w:rPr>
                <w:sz w:val="20"/>
                <w:lang w:val="hu"/>
              </w:rPr>
              <w:t>(0,52</w:t>
            </w:r>
            <w:r w:rsidR="0070333D" w:rsidRPr="000668D8">
              <w:rPr>
                <w:color w:val="202122"/>
                <w:sz w:val="22"/>
                <w:szCs w:val="22"/>
                <w:shd w:val="clear" w:color="auto" w:fill="FFFFFF"/>
              </w:rPr>
              <w:t>–</w:t>
            </w:r>
            <w:r w:rsidRPr="000668D8">
              <w:rPr>
                <w:sz w:val="20"/>
                <w:lang w:val="hu"/>
              </w:rPr>
              <w:t>0,78)</w:t>
            </w:r>
          </w:p>
        </w:tc>
      </w:tr>
      <w:tr w:rsidR="001272FC" w:rsidRPr="000668D8" w14:paraId="3BFC922E" w14:textId="77777777" w:rsidTr="001725D9">
        <w:trPr>
          <w:cantSplit/>
        </w:trPr>
        <w:tc>
          <w:tcPr>
            <w:tcW w:w="9061" w:type="dxa"/>
            <w:gridSpan w:val="4"/>
          </w:tcPr>
          <w:p w14:paraId="0133D199" w14:textId="690A13FA" w:rsidR="001272FC" w:rsidRPr="000668D8" w:rsidRDefault="001272FC" w:rsidP="003A2797">
            <w:pPr>
              <w:pStyle w:val="Text"/>
              <w:keepNext/>
              <w:widowControl w:val="0"/>
              <w:tabs>
                <w:tab w:val="left" w:pos="993"/>
              </w:tabs>
              <w:spacing w:before="0"/>
              <w:jc w:val="left"/>
              <w:rPr>
                <w:i/>
                <w:sz w:val="20"/>
              </w:rPr>
            </w:pPr>
            <w:r w:rsidRPr="000668D8">
              <w:rPr>
                <w:i/>
                <w:iCs/>
                <w:sz w:val="20"/>
                <w:lang w:val="hu"/>
              </w:rPr>
              <w:t>Súlyos exacerb</w:t>
            </w:r>
            <w:r w:rsidR="00E41DD5" w:rsidRPr="000668D8">
              <w:rPr>
                <w:i/>
                <w:iCs/>
                <w:sz w:val="20"/>
                <w:lang w:val="hu"/>
              </w:rPr>
              <w:t>atio</w:t>
            </w:r>
            <w:r w:rsidRPr="000668D8">
              <w:rPr>
                <w:i/>
                <w:iCs/>
                <w:sz w:val="20"/>
                <w:lang w:val="hu"/>
              </w:rPr>
              <w:t>k</w:t>
            </w:r>
          </w:p>
        </w:tc>
      </w:tr>
      <w:tr w:rsidR="00A24F3B" w:rsidRPr="000668D8" w14:paraId="097A9919" w14:textId="77777777" w:rsidTr="009B0911">
        <w:trPr>
          <w:cantSplit/>
        </w:trPr>
        <w:tc>
          <w:tcPr>
            <w:tcW w:w="1508" w:type="dxa"/>
          </w:tcPr>
          <w:p w14:paraId="6380C002" w14:textId="2BF39D88" w:rsidR="00A24F3B" w:rsidRPr="000668D8" w:rsidRDefault="00A24F3B" w:rsidP="003A2797">
            <w:pPr>
              <w:pStyle w:val="Text"/>
              <w:keepNext/>
              <w:widowControl w:val="0"/>
              <w:tabs>
                <w:tab w:val="left" w:pos="993"/>
              </w:tabs>
              <w:spacing w:before="0"/>
              <w:jc w:val="left"/>
              <w:rPr>
                <w:sz w:val="20"/>
              </w:rPr>
            </w:pPr>
            <w:r w:rsidRPr="000668D8">
              <w:rPr>
                <w:sz w:val="20"/>
                <w:lang w:val="hu"/>
              </w:rPr>
              <w:t>AR</w:t>
            </w:r>
          </w:p>
        </w:tc>
        <w:tc>
          <w:tcPr>
            <w:tcW w:w="1509" w:type="dxa"/>
          </w:tcPr>
          <w:p w14:paraId="5D52F51A" w14:textId="36180461" w:rsidR="00A24F3B" w:rsidRPr="000668D8" w:rsidRDefault="00A24F3B" w:rsidP="003A2797">
            <w:pPr>
              <w:pStyle w:val="Text"/>
              <w:keepNext/>
              <w:widowControl w:val="0"/>
              <w:tabs>
                <w:tab w:val="left" w:pos="993"/>
              </w:tabs>
              <w:spacing w:before="0"/>
              <w:jc w:val="left"/>
              <w:rPr>
                <w:sz w:val="20"/>
              </w:rPr>
            </w:pPr>
            <w:r w:rsidRPr="000668D8">
              <w:rPr>
                <w:sz w:val="20"/>
                <w:lang w:val="hu"/>
              </w:rPr>
              <w:t>52. hét</w:t>
            </w:r>
          </w:p>
        </w:tc>
        <w:tc>
          <w:tcPr>
            <w:tcW w:w="3022" w:type="dxa"/>
          </w:tcPr>
          <w:p w14:paraId="3CAFE083" w14:textId="4950E7AA" w:rsidR="00A24F3B" w:rsidRPr="000668D8" w:rsidRDefault="00A24F3B" w:rsidP="003A2797">
            <w:pPr>
              <w:pStyle w:val="Text"/>
              <w:keepNext/>
              <w:widowControl w:val="0"/>
              <w:tabs>
                <w:tab w:val="left" w:pos="993"/>
              </w:tabs>
              <w:spacing w:before="0"/>
              <w:jc w:val="center"/>
              <w:rPr>
                <w:sz w:val="20"/>
              </w:rPr>
            </w:pPr>
            <w:r w:rsidRPr="000668D8">
              <w:rPr>
                <w:sz w:val="20"/>
                <w:lang w:val="hu"/>
              </w:rPr>
              <w:t>0,26 ill. 0,33</w:t>
            </w:r>
          </w:p>
        </w:tc>
        <w:tc>
          <w:tcPr>
            <w:tcW w:w="3022" w:type="dxa"/>
          </w:tcPr>
          <w:p w14:paraId="644A17A9" w14:textId="3DDFAB68" w:rsidR="00A24F3B" w:rsidRPr="000668D8" w:rsidRDefault="00A24F3B" w:rsidP="003A2797">
            <w:pPr>
              <w:pStyle w:val="Text"/>
              <w:keepNext/>
              <w:widowControl w:val="0"/>
              <w:tabs>
                <w:tab w:val="left" w:pos="993"/>
              </w:tabs>
              <w:spacing w:before="0"/>
              <w:jc w:val="center"/>
              <w:rPr>
                <w:sz w:val="20"/>
              </w:rPr>
            </w:pPr>
            <w:r w:rsidRPr="000668D8">
              <w:rPr>
                <w:sz w:val="20"/>
                <w:lang w:val="hu"/>
              </w:rPr>
              <w:t>0,26 ill. 0,45</w:t>
            </w:r>
          </w:p>
        </w:tc>
      </w:tr>
      <w:tr w:rsidR="00A24F3B" w:rsidRPr="000668D8" w14:paraId="0DF2C55E" w14:textId="77777777" w:rsidTr="009B0911">
        <w:trPr>
          <w:cantSplit/>
        </w:trPr>
        <w:tc>
          <w:tcPr>
            <w:tcW w:w="1508" w:type="dxa"/>
          </w:tcPr>
          <w:p w14:paraId="0A4E05E9" w14:textId="110C59EB" w:rsidR="00A24F3B" w:rsidRPr="000668D8" w:rsidRDefault="00A24F3B" w:rsidP="003A2797">
            <w:pPr>
              <w:pStyle w:val="Text"/>
              <w:keepNext/>
              <w:widowControl w:val="0"/>
              <w:tabs>
                <w:tab w:val="left" w:pos="993"/>
              </w:tabs>
              <w:spacing w:before="0"/>
              <w:jc w:val="left"/>
              <w:rPr>
                <w:sz w:val="20"/>
                <w:lang w:val="fr-CH"/>
              </w:rPr>
            </w:pPr>
            <w:r w:rsidRPr="000668D8">
              <w:rPr>
                <w:sz w:val="20"/>
                <w:lang w:val="hu"/>
              </w:rPr>
              <w:t>RR</w:t>
            </w:r>
            <w:r w:rsidR="0049441B" w:rsidRPr="000668D8">
              <w:rPr>
                <w:rFonts w:eastAsia="Times New Roman"/>
                <w:sz w:val="20"/>
                <w:lang w:val="hu"/>
              </w:rPr>
              <w:t>**</w:t>
            </w:r>
          </w:p>
          <w:p w14:paraId="71BAD085" w14:textId="78C1EA0F" w:rsidR="00A24F3B" w:rsidRPr="000668D8" w:rsidRDefault="00A24F3B" w:rsidP="003A2797">
            <w:pPr>
              <w:pStyle w:val="Text"/>
              <w:keepNext/>
              <w:widowControl w:val="0"/>
              <w:tabs>
                <w:tab w:val="left" w:pos="993"/>
              </w:tabs>
              <w:spacing w:before="0"/>
              <w:jc w:val="left"/>
              <w:rPr>
                <w:sz w:val="20"/>
                <w:lang w:val="fr-CH"/>
              </w:rPr>
            </w:pPr>
            <w:r w:rsidRPr="000668D8">
              <w:rPr>
                <w:sz w:val="20"/>
                <w:lang w:val="hu"/>
              </w:rPr>
              <w:t>(95%-os CI)</w:t>
            </w:r>
          </w:p>
        </w:tc>
        <w:tc>
          <w:tcPr>
            <w:tcW w:w="1509" w:type="dxa"/>
          </w:tcPr>
          <w:p w14:paraId="26DE7694" w14:textId="4C735B4D" w:rsidR="00A24F3B" w:rsidRPr="000668D8" w:rsidRDefault="00A24F3B" w:rsidP="003A2797">
            <w:pPr>
              <w:pStyle w:val="Text"/>
              <w:keepNext/>
              <w:widowControl w:val="0"/>
              <w:tabs>
                <w:tab w:val="left" w:pos="993"/>
              </w:tabs>
              <w:spacing w:before="0"/>
              <w:jc w:val="left"/>
              <w:rPr>
                <w:sz w:val="20"/>
              </w:rPr>
            </w:pPr>
            <w:r w:rsidRPr="000668D8">
              <w:rPr>
                <w:sz w:val="20"/>
                <w:lang w:val="hu"/>
              </w:rPr>
              <w:t>52. hét</w:t>
            </w:r>
          </w:p>
        </w:tc>
        <w:tc>
          <w:tcPr>
            <w:tcW w:w="3022" w:type="dxa"/>
          </w:tcPr>
          <w:p w14:paraId="4B7D8195"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0,78</w:t>
            </w:r>
          </w:p>
          <w:p w14:paraId="73041BC2" w14:textId="10A2B7ED" w:rsidR="00A24F3B" w:rsidRPr="000668D8" w:rsidRDefault="00A24F3B" w:rsidP="003A2797">
            <w:pPr>
              <w:pStyle w:val="Text"/>
              <w:keepNext/>
              <w:widowControl w:val="0"/>
              <w:tabs>
                <w:tab w:val="left" w:pos="993"/>
              </w:tabs>
              <w:spacing w:before="0"/>
              <w:jc w:val="center"/>
              <w:rPr>
                <w:sz w:val="20"/>
              </w:rPr>
            </w:pPr>
            <w:r w:rsidRPr="000668D8">
              <w:rPr>
                <w:sz w:val="20"/>
                <w:lang w:val="hu"/>
              </w:rPr>
              <w:t>(0,61</w:t>
            </w:r>
            <w:r w:rsidR="0070333D" w:rsidRPr="000668D8">
              <w:rPr>
                <w:color w:val="202122"/>
                <w:sz w:val="22"/>
                <w:szCs w:val="22"/>
                <w:shd w:val="clear" w:color="auto" w:fill="FFFFFF"/>
              </w:rPr>
              <w:t>–</w:t>
            </w:r>
            <w:r w:rsidRPr="000668D8">
              <w:rPr>
                <w:sz w:val="20"/>
                <w:lang w:val="hu"/>
              </w:rPr>
              <w:t>1,00)</w:t>
            </w:r>
          </w:p>
        </w:tc>
        <w:tc>
          <w:tcPr>
            <w:tcW w:w="3022" w:type="dxa"/>
          </w:tcPr>
          <w:p w14:paraId="4F80976E" w14:textId="77777777" w:rsidR="00A24F3B" w:rsidRPr="000668D8" w:rsidRDefault="00A24F3B" w:rsidP="003A2797">
            <w:pPr>
              <w:pStyle w:val="Text"/>
              <w:keepNext/>
              <w:widowControl w:val="0"/>
              <w:tabs>
                <w:tab w:val="left" w:pos="993"/>
              </w:tabs>
              <w:spacing w:before="0"/>
              <w:jc w:val="center"/>
              <w:rPr>
                <w:sz w:val="20"/>
              </w:rPr>
            </w:pPr>
            <w:r w:rsidRPr="000668D8">
              <w:rPr>
                <w:sz w:val="20"/>
                <w:lang w:val="hu"/>
              </w:rPr>
              <w:t>0,58</w:t>
            </w:r>
          </w:p>
          <w:p w14:paraId="30B43F72" w14:textId="1ED60B2E" w:rsidR="00A24F3B" w:rsidRPr="000668D8" w:rsidRDefault="00A24F3B" w:rsidP="003A2797">
            <w:pPr>
              <w:pStyle w:val="Text"/>
              <w:keepNext/>
              <w:widowControl w:val="0"/>
              <w:tabs>
                <w:tab w:val="left" w:pos="993"/>
              </w:tabs>
              <w:spacing w:before="0"/>
              <w:jc w:val="center"/>
              <w:rPr>
                <w:sz w:val="20"/>
              </w:rPr>
            </w:pPr>
            <w:r w:rsidRPr="000668D8">
              <w:rPr>
                <w:sz w:val="20"/>
                <w:lang w:val="hu"/>
              </w:rPr>
              <w:t>(0,45,</w:t>
            </w:r>
            <w:r w:rsidR="0070333D" w:rsidRPr="000668D8">
              <w:rPr>
                <w:color w:val="202122"/>
                <w:sz w:val="22"/>
                <w:szCs w:val="22"/>
                <w:shd w:val="clear" w:color="auto" w:fill="FFFFFF"/>
              </w:rPr>
              <w:t xml:space="preserve"> –</w:t>
            </w:r>
            <w:r w:rsidRPr="000668D8">
              <w:rPr>
                <w:sz w:val="20"/>
                <w:lang w:val="hu"/>
              </w:rPr>
              <w:t xml:space="preserve"> 0,73)</w:t>
            </w:r>
          </w:p>
        </w:tc>
      </w:tr>
      <w:tr w:rsidR="001725D9" w:rsidRPr="002135AF" w14:paraId="2A04BDFF" w14:textId="77777777" w:rsidTr="001725D9">
        <w:trPr>
          <w:cantSplit/>
        </w:trPr>
        <w:tc>
          <w:tcPr>
            <w:tcW w:w="9061" w:type="dxa"/>
            <w:gridSpan w:val="4"/>
          </w:tcPr>
          <w:p w14:paraId="226B1D51" w14:textId="219A04C1" w:rsidR="001725D9" w:rsidRPr="000668D8" w:rsidRDefault="001725D9" w:rsidP="003A2797">
            <w:pPr>
              <w:widowControl w:val="0"/>
              <w:spacing w:line="240" w:lineRule="auto"/>
              <w:ind w:left="567" w:hanging="567"/>
              <w:rPr>
                <w:sz w:val="20"/>
              </w:rPr>
            </w:pPr>
            <w:r w:rsidRPr="000668D8">
              <w:rPr>
                <w:sz w:val="20"/>
                <w:lang w:val="hu"/>
              </w:rPr>
              <w:t>*</w:t>
            </w:r>
            <w:r w:rsidRPr="000668D8">
              <w:rPr>
                <w:sz w:val="20"/>
                <w:lang w:val="hu"/>
              </w:rPr>
              <w:tab/>
              <w:t>A kezelés időtartamára vonatkozó átlagérték.</w:t>
            </w:r>
          </w:p>
          <w:p w14:paraId="2812BEED" w14:textId="77777777" w:rsidR="00C43269" w:rsidRPr="000668D8" w:rsidRDefault="00C43269" w:rsidP="003A2797">
            <w:pPr>
              <w:pStyle w:val="Text"/>
              <w:keepNext/>
              <w:keepLines/>
              <w:widowControl w:val="0"/>
              <w:spacing w:before="0"/>
              <w:ind w:left="567" w:hanging="567"/>
              <w:jc w:val="left"/>
              <w:rPr>
                <w:rFonts w:eastAsia="Times New Roman"/>
                <w:sz w:val="20"/>
                <w:lang w:val="hu"/>
              </w:rPr>
            </w:pPr>
            <w:r w:rsidRPr="000668D8">
              <w:rPr>
                <w:rFonts w:eastAsia="Times New Roman"/>
                <w:sz w:val="20"/>
                <w:lang w:val="hu"/>
              </w:rPr>
              <w:t>**</w:t>
            </w:r>
            <w:r w:rsidRPr="000668D8">
              <w:rPr>
                <w:rFonts w:eastAsia="Times New Roman"/>
                <w:sz w:val="20"/>
                <w:lang w:val="hu"/>
              </w:rPr>
              <w:tab/>
              <w:t>Az RR &lt;1,00 az indakaterol/glikopirrónium/mometazon-furoát előnyét mutatja.</w:t>
            </w:r>
          </w:p>
          <w:p w14:paraId="6580D8C7" w14:textId="42AD4C1D" w:rsidR="001725D9" w:rsidRPr="000668D8" w:rsidRDefault="001725D9" w:rsidP="003A2797">
            <w:pPr>
              <w:pStyle w:val="Text"/>
              <w:keepNext/>
              <w:keepLines/>
              <w:widowControl w:val="0"/>
              <w:spacing w:before="0"/>
              <w:ind w:left="567" w:hanging="567"/>
              <w:jc w:val="left"/>
              <w:rPr>
                <w:sz w:val="20"/>
                <w:lang w:val="hu"/>
              </w:rPr>
            </w:pPr>
            <w:r w:rsidRPr="000668D8">
              <w:rPr>
                <w:sz w:val="20"/>
                <w:vertAlign w:val="superscript"/>
                <w:lang w:val="hu"/>
              </w:rPr>
              <w:t>1</w:t>
            </w:r>
            <w:r w:rsidRPr="000668D8">
              <w:rPr>
                <w:sz w:val="20"/>
                <w:lang w:val="hu"/>
              </w:rPr>
              <w:tab/>
              <w:t>Az Enerzair Breezhaler 114 mikrogramm/46 mikrogramm/136 mikrogramm napi egyszer.</w:t>
            </w:r>
          </w:p>
          <w:p w14:paraId="1B094960" w14:textId="7F1AF1B6" w:rsidR="001725D9" w:rsidRPr="000668D8" w:rsidRDefault="001725D9" w:rsidP="003A2797">
            <w:pPr>
              <w:pStyle w:val="Text"/>
              <w:keepNext/>
              <w:keepLines/>
              <w:widowControl w:val="0"/>
              <w:spacing w:before="0"/>
              <w:ind w:left="567" w:hanging="567"/>
              <w:jc w:val="left"/>
              <w:rPr>
                <w:sz w:val="20"/>
                <w:lang w:val="hu"/>
              </w:rPr>
            </w:pPr>
            <w:r w:rsidRPr="000668D8">
              <w:rPr>
                <w:sz w:val="20"/>
                <w:vertAlign w:val="superscript"/>
                <w:lang w:val="hu"/>
              </w:rPr>
              <w:t>2</w:t>
            </w:r>
            <w:r w:rsidRPr="000668D8">
              <w:rPr>
                <w:sz w:val="20"/>
                <w:lang w:val="hu"/>
              </w:rPr>
              <w:tab/>
              <w:t xml:space="preserve">IND/MF: indakaterol/mometazon-furoát nagy </w:t>
            </w:r>
            <w:r w:rsidR="00A24F3B" w:rsidRPr="000668D8">
              <w:rPr>
                <w:sz w:val="20"/>
                <w:lang w:val="hu"/>
              </w:rPr>
              <w:t>dózis</w:t>
            </w:r>
            <w:r w:rsidRPr="000668D8">
              <w:rPr>
                <w:sz w:val="20"/>
                <w:lang w:val="hu"/>
              </w:rPr>
              <w:t>a: 125 mikrogramm/260 mikrogramm napi egyszer.</w:t>
            </w:r>
          </w:p>
          <w:p w14:paraId="4E50B4C0" w14:textId="74496A7A" w:rsidR="001725D9" w:rsidRPr="000668D8" w:rsidRDefault="001725D9" w:rsidP="003A2797">
            <w:pPr>
              <w:pStyle w:val="Text"/>
              <w:keepNext/>
              <w:keepLines/>
              <w:widowControl w:val="0"/>
              <w:spacing w:before="0"/>
              <w:ind w:left="567"/>
              <w:jc w:val="left"/>
              <w:rPr>
                <w:sz w:val="20"/>
                <w:lang w:val="hu"/>
              </w:rPr>
            </w:pPr>
            <w:r w:rsidRPr="000668D8">
              <w:rPr>
                <w:sz w:val="20"/>
                <w:lang w:val="hu"/>
              </w:rPr>
              <w:t>Az Enerzair Breezhaler-ben található 136 mikrogramm mometazon-furoát összehasonlítható az indakaterol/mometazon-furoátban található 260 mikrogramm mometazon-furoáttal.</w:t>
            </w:r>
          </w:p>
          <w:p w14:paraId="09331188" w14:textId="3F86D1CA" w:rsidR="001725D9" w:rsidRPr="000668D8" w:rsidRDefault="001725D9" w:rsidP="003A2797">
            <w:pPr>
              <w:pStyle w:val="Text"/>
              <w:keepNext/>
              <w:keepLines/>
              <w:widowControl w:val="0"/>
              <w:spacing w:before="0"/>
              <w:ind w:left="567" w:hanging="567"/>
              <w:jc w:val="left"/>
              <w:rPr>
                <w:sz w:val="20"/>
                <w:lang w:val="hu"/>
              </w:rPr>
            </w:pPr>
            <w:r w:rsidRPr="000668D8">
              <w:rPr>
                <w:sz w:val="20"/>
                <w:vertAlign w:val="superscript"/>
                <w:lang w:val="hu"/>
              </w:rPr>
              <w:t>3</w:t>
            </w:r>
            <w:r w:rsidRPr="000668D8">
              <w:rPr>
                <w:sz w:val="20"/>
                <w:lang w:val="hu"/>
              </w:rPr>
              <w:tab/>
              <w:t xml:space="preserve">SAL/FP: szalmeterol/flutikazon-propionát, nagy </w:t>
            </w:r>
            <w:r w:rsidR="002311FF" w:rsidRPr="000668D8">
              <w:rPr>
                <w:sz w:val="20"/>
                <w:lang w:val="hu"/>
              </w:rPr>
              <w:t>dózis</w:t>
            </w:r>
            <w:r w:rsidRPr="000668D8">
              <w:rPr>
                <w:sz w:val="20"/>
                <w:lang w:val="hu"/>
              </w:rPr>
              <w:t>a: 50 mikrogramm/500 mikrogramm napi kétszer (</w:t>
            </w:r>
            <w:r w:rsidR="009F0381" w:rsidRPr="000668D8">
              <w:rPr>
                <w:sz w:val="20"/>
                <w:lang w:val="hu"/>
              </w:rPr>
              <w:t xml:space="preserve">készítményben található </w:t>
            </w:r>
            <w:r w:rsidRPr="000668D8">
              <w:rPr>
                <w:sz w:val="20"/>
                <w:lang w:val="hu"/>
              </w:rPr>
              <w:t>adag).</w:t>
            </w:r>
          </w:p>
          <w:p w14:paraId="0734317A" w14:textId="77777777" w:rsidR="001725D9" w:rsidRPr="000668D8" w:rsidRDefault="001725D9" w:rsidP="003A2797">
            <w:pPr>
              <w:pStyle w:val="Text"/>
              <w:keepNext/>
              <w:keepLines/>
              <w:widowControl w:val="0"/>
              <w:spacing w:before="0"/>
              <w:ind w:left="567" w:hanging="567"/>
              <w:jc w:val="left"/>
              <w:rPr>
                <w:sz w:val="20"/>
                <w:lang w:val="hu"/>
              </w:rPr>
            </w:pPr>
            <w:r w:rsidRPr="000668D8">
              <w:rPr>
                <w:sz w:val="20"/>
                <w:vertAlign w:val="superscript"/>
                <w:lang w:val="hu"/>
              </w:rPr>
              <w:t xml:space="preserve">4 </w:t>
            </w:r>
            <w:r w:rsidRPr="000668D8">
              <w:rPr>
                <w:sz w:val="20"/>
                <w:lang w:val="hu"/>
              </w:rPr>
              <w:tab/>
              <w:t>Mélyponti FEV</w:t>
            </w:r>
            <w:r w:rsidRPr="000668D8">
              <w:rPr>
                <w:sz w:val="20"/>
                <w:vertAlign w:val="subscript"/>
                <w:lang w:val="hu"/>
              </w:rPr>
              <w:t>1</w:t>
            </w:r>
            <w:r w:rsidRPr="000668D8">
              <w:rPr>
                <w:sz w:val="20"/>
                <w:lang w:val="hu"/>
              </w:rPr>
              <w:t>: az esti adag után 23 óra 15 perccel, illetve 23 óra 45 perccel mért két FEV</w:t>
            </w:r>
            <w:r w:rsidRPr="000668D8">
              <w:rPr>
                <w:sz w:val="20"/>
                <w:vertAlign w:val="subscript"/>
                <w:lang w:val="hu"/>
              </w:rPr>
              <w:t>1</w:t>
            </w:r>
            <w:r w:rsidRPr="000668D8">
              <w:rPr>
                <w:sz w:val="20"/>
                <w:lang w:val="hu"/>
              </w:rPr>
              <w:t xml:space="preserve"> érték átlaga.</w:t>
            </w:r>
          </w:p>
          <w:p w14:paraId="757E0E7E" w14:textId="77777777" w:rsidR="00C43269" w:rsidRPr="000668D8" w:rsidRDefault="00C43269" w:rsidP="003A2797">
            <w:pPr>
              <w:widowControl w:val="0"/>
              <w:spacing w:line="240" w:lineRule="auto"/>
              <w:rPr>
                <w:rFonts w:eastAsia="MS Mincho"/>
                <w:sz w:val="20"/>
                <w:lang w:val="hu"/>
              </w:rPr>
            </w:pPr>
            <w:r w:rsidRPr="000668D8">
              <w:rPr>
                <w:rFonts w:eastAsia="MS Mincho"/>
                <w:sz w:val="20"/>
                <w:lang w:val="hu"/>
              </w:rPr>
              <w:t>Az elsődleges végpont (a 26. heti mélyponti FEV</w:t>
            </w:r>
            <w:r w:rsidRPr="000668D8">
              <w:rPr>
                <w:rFonts w:eastAsia="MS Mincho"/>
                <w:sz w:val="20"/>
                <w:vertAlign w:val="subscript"/>
                <w:lang w:val="hu"/>
              </w:rPr>
              <w:t>1</w:t>
            </w:r>
            <w:r w:rsidRPr="000668D8">
              <w:rPr>
                <w:rFonts w:eastAsia="MS Mincho"/>
                <w:sz w:val="20"/>
                <w:lang w:val="hu"/>
              </w:rPr>
              <w:t>) és a kulcsfontosságú másodlagos végpont (a 26. heti ACQ</w:t>
            </w:r>
            <w:r w:rsidRPr="000668D8">
              <w:rPr>
                <w:rFonts w:eastAsia="MS Mincho"/>
                <w:sz w:val="20"/>
                <w:lang w:val="hu"/>
              </w:rPr>
              <w:noBreakHyphen/>
              <w:t>7-pontszám) része volt a megerősítő tesztelési stratégiának, emiatt ezeket ellenőrizték multiplicitásra. Az összes többi végpont nem volt része a megerősítő tesztelési stratégiának.</w:t>
            </w:r>
          </w:p>
          <w:p w14:paraId="069C01FB" w14:textId="5890D680" w:rsidR="001725D9" w:rsidRPr="000668D8" w:rsidRDefault="001725D9" w:rsidP="003A2797">
            <w:pPr>
              <w:widowControl w:val="0"/>
              <w:spacing w:line="240" w:lineRule="auto"/>
              <w:rPr>
                <w:sz w:val="20"/>
                <w:lang w:val="hu"/>
              </w:rPr>
            </w:pPr>
            <w:r w:rsidRPr="000668D8">
              <w:rPr>
                <w:sz w:val="20"/>
                <w:lang w:val="hu"/>
              </w:rPr>
              <w:t>RR = arányhányados, AR = éves arány</w:t>
            </w:r>
          </w:p>
        </w:tc>
      </w:tr>
    </w:tbl>
    <w:p w14:paraId="18500341" w14:textId="77777777" w:rsidR="00775DAE" w:rsidRPr="000668D8" w:rsidRDefault="00775DAE" w:rsidP="003A2797">
      <w:pPr>
        <w:widowControl w:val="0"/>
        <w:autoSpaceDE w:val="0"/>
        <w:autoSpaceDN w:val="0"/>
        <w:spacing w:line="240" w:lineRule="auto"/>
        <w:rPr>
          <w:szCs w:val="22"/>
          <w:lang w:val="hu"/>
        </w:rPr>
      </w:pPr>
    </w:p>
    <w:p w14:paraId="49302F84" w14:textId="0D14FD82" w:rsidR="00EA0BCC" w:rsidRPr="000668D8" w:rsidRDefault="00EA0BCC" w:rsidP="003A2797">
      <w:pPr>
        <w:pStyle w:val="Text"/>
        <w:keepNext/>
        <w:keepLines/>
        <w:spacing w:before="0"/>
        <w:jc w:val="left"/>
        <w:rPr>
          <w:bCs/>
          <w:i/>
          <w:sz w:val="22"/>
          <w:szCs w:val="22"/>
          <w:u w:val="single"/>
          <w:lang w:val="hu"/>
        </w:rPr>
      </w:pPr>
      <w:bookmarkStart w:id="16" w:name="_hd6_Table_12_4_Results_of_66279"/>
      <w:bookmarkStart w:id="17" w:name="_hd6_Table_12_2_Results_of_61431"/>
      <w:bookmarkEnd w:id="16"/>
      <w:bookmarkEnd w:id="17"/>
      <w:r w:rsidRPr="000668D8">
        <w:rPr>
          <w:i/>
          <w:iCs/>
          <w:sz w:val="22"/>
          <w:szCs w:val="22"/>
          <w:u w:val="single"/>
          <w:lang w:val="hu-HU"/>
        </w:rPr>
        <w:t>Enerzair Breezhaler összehasonlítása szalmeterol/flutikazon + tiotropium egyidejű, nyílt elrendezés</w:t>
      </w:r>
      <w:r w:rsidR="00783042" w:rsidRPr="000668D8">
        <w:rPr>
          <w:i/>
          <w:iCs/>
          <w:sz w:val="22"/>
          <w:szCs w:val="22"/>
          <w:u w:val="single"/>
          <w:lang w:val="hu-HU"/>
        </w:rPr>
        <w:t>ű</w:t>
      </w:r>
      <w:r w:rsidRPr="000668D8">
        <w:rPr>
          <w:i/>
          <w:iCs/>
          <w:sz w:val="22"/>
          <w:szCs w:val="22"/>
          <w:u w:val="single"/>
          <w:lang w:val="hu-HU"/>
        </w:rPr>
        <w:t xml:space="preserve"> alkalmazásával</w:t>
      </w:r>
    </w:p>
    <w:p w14:paraId="589BA941" w14:textId="6CB07EEA" w:rsidR="00EA0BCC" w:rsidRPr="000668D8" w:rsidRDefault="00EA0BCC" w:rsidP="003A2797">
      <w:pPr>
        <w:pStyle w:val="Text"/>
        <w:spacing w:before="0"/>
        <w:jc w:val="left"/>
        <w:rPr>
          <w:sz w:val="22"/>
          <w:szCs w:val="22"/>
          <w:lang w:val="hu-HU"/>
        </w:rPr>
      </w:pPr>
      <w:r w:rsidRPr="000668D8">
        <w:rPr>
          <w:sz w:val="22"/>
          <w:szCs w:val="22"/>
          <w:lang w:val="hu-HU"/>
        </w:rPr>
        <w:t>Randomizált, részben vak elrendezésű, aktív kontrollos non-inferioritási vizsgálatot (ARGON) végeztek</w:t>
      </w:r>
      <w:r w:rsidR="005E3938" w:rsidRPr="000668D8">
        <w:rPr>
          <w:sz w:val="22"/>
          <w:szCs w:val="22"/>
          <w:lang w:val="hu-HU"/>
        </w:rPr>
        <w:t>, melyben</w:t>
      </w:r>
      <w:r w:rsidRPr="000668D8">
        <w:rPr>
          <w:sz w:val="22"/>
          <w:szCs w:val="22"/>
          <w:lang w:val="hu-HU"/>
        </w:rPr>
        <w:t xml:space="preserve"> naponta egyszer 114 mikrogramm/46 mikrogramm/136 mikrogramm Enerzair Breezhaler</w:t>
      </w:r>
      <w:r w:rsidRPr="000668D8">
        <w:rPr>
          <w:sz w:val="22"/>
          <w:szCs w:val="22"/>
          <w:lang w:val="hu-HU"/>
        </w:rPr>
        <w:noBreakHyphen/>
        <w:t>t (N=476) és naponta egyszer 114 mikrogramm/46 mikrogramm/68 mikrogramm Enerzair Breezhaler</w:t>
      </w:r>
      <w:r w:rsidRPr="000668D8">
        <w:rPr>
          <w:sz w:val="22"/>
          <w:szCs w:val="22"/>
          <w:lang w:val="hu-HU"/>
        </w:rPr>
        <w:noBreakHyphen/>
        <w:t>t (N=474) hasonlítottak össze naponta kétszer 50 mikrogramm/500 mikrogramm szalmeterol/flutikazon</w:t>
      </w:r>
      <w:r w:rsidR="00A928C5" w:rsidRPr="000668D8">
        <w:rPr>
          <w:sz w:val="22"/>
          <w:szCs w:val="22"/>
          <w:lang w:val="hu-HU"/>
        </w:rPr>
        <w:noBreakHyphen/>
      </w:r>
      <w:r w:rsidRPr="000668D8">
        <w:rPr>
          <w:sz w:val="22"/>
          <w:szCs w:val="22"/>
          <w:lang w:val="hu-HU"/>
        </w:rPr>
        <w:t xml:space="preserve">propionát + naponta egyszer 5 mikrogramm tiotropium </w:t>
      </w:r>
      <w:r w:rsidR="00A928C5" w:rsidRPr="000668D8">
        <w:rPr>
          <w:sz w:val="22"/>
          <w:szCs w:val="22"/>
          <w:lang w:val="hu-HU"/>
        </w:rPr>
        <w:t xml:space="preserve">(N=475) </w:t>
      </w:r>
      <w:r w:rsidRPr="000668D8">
        <w:rPr>
          <w:sz w:val="22"/>
          <w:szCs w:val="22"/>
          <w:lang w:val="hu-HU"/>
        </w:rPr>
        <w:t>egyidejű alkalmazásával 24 hétig tartó kezelés során.</w:t>
      </w:r>
    </w:p>
    <w:p w14:paraId="66B8F555" w14:textId="77777777" w:rsidR="00EA0BCC" w:rsidRPr="000668D8" w:rsidRDefault="00EA0BCC" w:rsidP="003A2797">
      <w:pPr>
        <w:pStyle w:val="Text"/>
        <w:spacing w:before="0"/>
        <w:jc w:val="left"/>
        <w:rPr>
          <w:sz w:val="22"/>
          <w:szCs w:val="22"/>
          <w:lang w:val="hu-HU"/>
        </w:rPr>
      </w:pPr>
    </w:p>
    <w:p w14:paraId="60A8AC19" w14:textId="5B436B04" w:rsidR="00EA0BCC" w:rsidRPr="000668D8" w:rsidRDefault="00EA0BCC" w:rsidP="003A2797">
      <w:pPr>
        <w:pStyle w:val="Text"/>
        <w:tabs>
          <w:tab w:val="left" w:pos="993"/>
        </w:tabs>
        <w:spacing w:before="0"/>
        <w:jc w:val="left"/>
        <w:rPr>
          <w:sz w:val="22"/>
          <w:szCs w:val="22"/>
          <w:lang w:val="hu-HU"/>
        </w:rPr>
      </w:pPr>
      <w:r w:rsidRPr="000668D8">
        <w:rPr>
          <w:sz w:val="22"/>
          <w:szCs w:val="22"/>
          <w:lang w:val="hu-HU"/>
        </w:rPr>
        <w:t xml:space="preserve">A vizsgálat igazolta, hogy az Enerzair Breezhaler </w:t>
      </w:r>
      <w:r w:rsidRPr="003730DE">
        <w:rPr>
          <w:sz w:val="22"/>
          <w:szCs w:val="22"/>
          <w:lang w:val="hu-HU"/>
        </w:rPr>
        <w:t xml:space="preserve">nem </w:t>
      </w:r>
      <w:r w:rsidR="00C63801" w:rsidRPr="003730DE">
        <w:rPr>
          <w:sz w:val="22"/>
          <w:szCs w:val="22"/>
          <w:lang w:val="hu-HU"/>
        </w:rPr>
        <w:t>kise</w:t>
      </w:r>
      <w:r w:rsidR="004422AB" w:rsidRPr="003730DE">
        <w:rPr>
          <w:sz w:val="22"/>
          <w:szCs w:val="22"/>
          <w:lang w:val="hu-HU"/>
        </w:rPr>
        <w:t>bb hatékonyságú</w:t>
      </w:r>
      <w:r w:rsidRPr="000668D8">
        <w:rPr>
          <w:sz w:val="22"/>
          <w:szCs w:val="22"/>
          <w:lang w:val="hu-HU"/>
        </w:rPr>
        <w:t>, mint a szalmeterol/flutikazon + tiotropium az elsődleges végpontot illetően (az AQLQ</w:t>
      </w:r>
      <w:r w:rsidRPr="000668D8">
        <w:rPr>
          <w:sz w:val="22"/>
          <w:szCs w:val="22"/>
          <w:lang w:val="hu-HU"/>
        </w:rPr>
        <w:noBreakHyphen/>
        <w:t>S ast</w:t>
      </w:r>
      <w:r w:rsidR="00D313A4">
        <w:rPr>
          <w:sz w:val="22"/>
          <w:szCs w:val="22"/>
          <w:lang w:val="hu-HU"/>
        </w:rPr>
        <w:t>h</w:t>
      </w:r>
      <w:r w:rsidRPr="000668D8">
        <w:rPr>
          <w:sz w:val="22"/>
          <w:szCs w:val="22"/>
          <w:lang w:val="hu-HU"/>
        </w:rPr>
        <w:t>ma-életminőségi kérdőív változása a kiinduláshoz képest) olyan betegeknél, akiknél korábban tünetek léptek fel ICS- és LABA-terápia során, 0,073</w:t>
      </w:r>
      <w:r w:rsidRPr="000668D8">
        <w:rPr>
          <w:sz w:val="22"/>
          <w:szCs w:val="22"/>
          <w:lang w:val="hu-HU"/>
        </w:rPr>
        <w:noBreakHyphen/>
        <w:t>as különbséggel (egyoldalú, alsó 97,5%</w:t>
      </w:r>
      <w:r w:rsidRPr="000668D8">
        <w:rPr>
          <w:sz w:val="22"/>
          <w:szCs w:val="22"/>
          <w:lang w:val="hu-HU"/>
        </w:rPr>
        <w:noBreakHyphen/>
        <w:t xml:space="preserve">os megbízhatósági határérték [CL]: </w:t>
      </w:r>
      <w:r w:rsidRPr="000668D8">
        <w:rPr>
          <w:sz w:val="22"/>
          <w:szCs w:val="22"/>
          <w:lang w:val="hu-HU"/>
        </w:rPr>
        <w:noBreakHyphen/>
        <w:t>0,027).</w:t>
      </w:r>
    </w:p>
    <w:p w14:paraId="41DF1C57" w14:textId="77777777" w:rsidR="00EA0BCC" w:rsidRPr="000668D8" w:rsidRDefault="00EA0BCC" w:rsidP="003A2797">
      <w:pPr>
        <w:pStyle w:val="Text"/>
        <w:tabs>
          <w:tab w:val="left" w:pos="993"/>
        </w:tabs>
        <w:spacing w:before="0"/>
        <w:jc w:val="left"/>
        <w:rPr>
          <w:sz w:val="22"/>
          <w:szCs w:val="22"/>
          <w:lang w:val="hu-HU"/>
        </w:rPr>
      </w:pPr>
    </w:p>
    <w:p w14:paraId="1F3A62A6" w14:textId="0267AC6D" w:rsidR="00B84FD6" w:rsidRPr="000668D8" w:rsidRDefault="00914C40" w:rsidP="003A2797">
      <w:pPr>
        <w:keepNext/>
        <w:widowControl w:val="0"/>
        <w:tabs>
          <w:tab w:val="clear" w:pos="567"/>
        </w:tabs>
        <w:spacing w:line="240" w:lineRule="auto"/>
        <w:rPr>
          <w:bCs/>
          <w:iCs/>
          <w:szCs w:val="22"/>
          <w:lang w:val="hu"/>
        </w:rPr>
      </w:pPr>
      <w:r w:rsidRPr="000668D8">
        <w:rPr>
          <w:szCs w:val="22"/>
          <w:u w:val="single"/>
          <w:lang w:val="hu"/>
        </w:rPr>
        <w:t>Gyermekek és serdülők</w:t>
      </w:r>
    </w:p>
    <w:p w14:paraId="1DE742EA" w14:textId="77777777" w:rsidR="00B84FD6" w:rsidRPr="000668D8" w:rsidRDefault="00B84FD6" w:rsidP="003A2797">
      <w:pPr>
        <w:keepNext/>
        <w:widowControl w:val="0"/>
        <w:tabs>
          <w:tab w:val="clear" w:pos="567"/>
        </w:tabs>
        <w:spacing w:line="240" w:lineRule="auto"/>
        <w:rPr>
          <w:bCs/>
          <w:iCs/>
          <w:szCs w:val="22"/>
          <w:lang w:val="hu"/>
        </w:rPr>
      </w:pPr>
    </w:p>
    <w:p w14:paraId="4BFEBEDC" w14:textId="6E11BED2" w:rsidR="00B84FD6" w:rsidRPr="000668D8" w:rsidRDefault="00914C40" w:rsidP="003A2797">
      <w:pPr>
        <w:widowControl w:val="0"/>
        <w:tabs>
          <w:tab w:val="clear" w:pos="567"/>
        </w:tabs>
        <w:spacing w:line="240" w:lineRule="auto"/>
        <w:rPr>
          <w:szCs w:val="22"/>
          <w:lang w:val="hu"/>
        </w:rPr>
      </w:pPr>
      <w:r w:rsidRPr="000668D8">
        <w:rPr>
          <w:szCs w:val="22"/>
          <w:lang w:val="hu"/>
        </w:rPr>
        <w:t xml:space="preserve">Az Európai Gyógyszerügynökség a gyermekek </w:t>
      </w:r>
      <w:r w:rsidR="003C39DD">
        <w:rPr>
          <w:szCs w:val="22"/>
          <w:lang w:val="hu"/>
        </w:rPr>
        <w:t>és se</w:t>
      </w:r>
      <w:r w:rsidR="004934CF">
        <w:rPr>
          <w:szCs w:val="22"/>
          <w:lang w:val="hu"/>
        </w:rPr>
        <w:t>r</w:t>
      </w:r>
      <w:r w:rsidR="003C39DD">
        <w:rPr>
          <w:szCs w:val="22"/>
          <w:lang w:val="hu"/>
        </w:rPr>
        <w:t xml:space="preserve">dülők </w:t>
      </w:r>
      <w:r w:rsidRPr="000668D8">
        <w:rPr>
          <w:szCs w:val="22"/>
          <w:lang w:val="hu"/>
        </w:rPr>
        <w:t xml:space="preserve">esetén egy vagy több korosztálynál halasztást engedélyez az </w:t>
      </w:r>
      <w:r w:rsidR="00C63D92" w:rsidRPr="000668D8">
        <w:rPr>
          <w:lang w:val="hu"/>
        </w:rPr>
        <w:t>indakaterol/glikopirrónium/mometazon-furoát</w:t>
      </w:r>
      <w:r w:rsidR="00C63D92" w:rsidRPr="000668D8">
        <w:rPr>
          <w:szCs w:val="22"/>
          <w:lang w:val="hu"/>
        </w:rPr>
        <w:t xml:space="preserve"> </w:t>
      </w:r>
      <w:r w:rsidRPr="000668D8">
        <w:rPr>
          <w:szCs w:val="22"/>
          <w:lang w:val="hu"/>
        </w:rPr>
        <w:t>vizsgálati eredményeinek benyújtási kötelezettségét illetően asztmában (lásd 4.2 pont, gyermekgyógyászati alkalmazásra vonatkozó információk).</w:t>
      </w:r>
    </w:p>
    <w:p w14:paraId="06ECCC13" w14:textId="77777777" w:rsidR="00B84FD6" w:rsidRPr="000668D8" w:rsidRDefault="00B84FD6" w:rsidP="003A2797">
      <w:pPr>
        <w:widowControl w:val="0"/>
        <w:tabs>
          <w:tab w:val="clear" w:pos="567"/>
        </w:tabs>
        <w:spacing w:line="240" w:lineRule="auto"/>
        <w:rPr>
          <w:szCs w:val="22"/>
          <w:lang w:val="hu"/>
        </w:rPr>
      </w:pPr>
    </w:p>
    <w:p w14:paraId="455DB9B0"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5.2</w:t>
      </w:r>
      <w:r w:rsidRPr="000668D8">
        <w:rPr>
          <w:b/>
          <w:bCs/>
          <w:szCs w:val="22"/>
          <w:lang w:val="hu"/>
        </w:rPr>
        <w:tab/>
        <w:t>Farmakokinetikai tulajdonságok</w:t>
      </w:r>
    </w:p>
    <w:p w14:paraId="37A96509" w14:textId="77777777" w:rsidR="00B84FD6" w:rsidRPr="000668D8" w:rsidRDefault="00B84FD6" w:rsidP="003A2797">
      <w:pPr>
        <w:keepNext/>
        <w:widowControl w:val="0"/>
        <w:tabs>
          <w:tab w:val="clear" w:pos="567"/>
        </w:tabs>
        <w:spacing w:line="240" w:lineRule="auto"/>
        <w:ind w:left="567" w:hanging="567"/>
        <w:rPr>
          <w:szCs w:val="22"/>
          <w:lang w:val="hu"/>
        </w:rPr>
      </w:pPr>
    </w:p>
    <w:p w14:paraId="7895EAC6" w14:textId="77777777" w:rsidR="00B84FD6" w:rsidRPr="000668D8" w:rsidRDefault="00914C40" w:rsidP="003A2797">
      <w:pPr>
        <w:keepNext/>
        <w:widowControl w:val="0"/>
        <w:numPr>
          <w:ilvl w:val="12"/>
          <w:numId w:val="0"/>
        </w:numPr>
        <w:tabs>
          <w:tab w:val="clear" w:pos="567"/>
        </w:tabs>
        <w:spacing w:line="240" w:lineRule="auto"/>
        <w:ind w:right="-2"/>
        <w:rPr>
          <w:szCs w:val="22"/>
          <w:lang w:val="hu"/>
        </w:rPr>
      </w:pPr>
      <w:r w:rsidRPr="000668D8">
        <w:rPr>
          <w:szCs w:val="22"/>
          <w:u w:val="single"/>
          <w:lang w:val="hu"/>
        </w:rPr>
        <w:t>Felszívódás</w:t>
      </w:r>
    </w:p>
    <w:p w14:paraId="2A5CAC56" w14:textId="77777777" w:rsidR="00B84FD6" w:rsidRPr="000668D8" w:rsidRDefault="00B84FD6" w:rsidP="003A2797">
      <w:pPr>
        <w:keepNext/>
        <w:widowControl w:val="0"/>
        <w:numPr>
          <w:ilvl w:val="12"/>
          <w:numId w:val="0"/>
        </w:numPr>
        <w:tabs>
          <w:tab w:val="clear" w:pos="567"/>
        </w:tabs>
        <w:spacing w:line="240" w:lineRule="auto"/>
        <w:ind w:right="-2"/>
        <w:rPr>
          <w:szCs w:val="22"/>
          <w:lang w:val="hu"/>
        </w:rPr>
      </w:pPr>
    </w:p>
    <w:p w14:paraId="43EF5210" w14:textId="4D76CC20" w:rsidR="00B84FD6" w:rsidRPr="000668D8" w:rsidRDefault="00914C40" w:rsidP="003A2797">
      <w:pPr>
        <w:widowControl w:val="0"/>
        <w:numPr>
          <w:ilvl w:val="12"/>
          <w:numId w:val="0"/>
        </w:numPr>
        <w:tabs>
          <w:tab w:val="clear" w:pos="567"/>
        </w:tabs>
        <w:spacing w:line="240" w:lineRule="auto"/>
        <w:ind w:right="-2"/>
        <w:rPr>
          <w:bCs/>
          <w:iCs/>
          <w:szCs w:val="22"/>
          <w:lang w:val="hu"/>
        </w:rPr>
      </w:pPr>
      <w:r w:rsidRPr="000668D8">
        <w:rPr>
          <w:szCs w:val="22"/>
          <w:lang w:val="hu"/>
        </w:rPr>
        <w:t>Az Enerzair Breezhaler inhalációja után a plazma</w:t>
      </w:r>
      <w:r w:rsidR="00D04167" w:rsidRPr="000668D8">
        <w:rPr>
          <w:szCs w:val="22"/>
          <w:lang w:val="hu"/>
        </w:rPr>
        <w:t>-</w:t>
      </w:r>
      <w:r w:rsidRPr="000668D8">
        <w:rPr>
          <w:szCs w:val="22"/>
          <w:lang w:val="hu"/>
        </w:rPr>
        <w:t>csúcskoncentráció eléréséig tartó medián időtartam az indakaterol, a glikopirrónium és a mometazon-furoát esetén sorrendben megközelítőleg 15 perc, 5 perc és 1 óra volt.</w:t>
      </w:r>
    </w:p>
    <w:p w14:paraId="4F2C174A" w14:textId="77777777" w:rsidR="00B84FD6" w:rsidRPr="000668D8" w:rsidRDefault="00B84FD6" w:rsidP="003A2797">
      <w:pPr>
        <w:widowControl w:val="0"/>
        <w:numPr>
          <w:ilvl w:val="12"/>
          <w:numId w:val="0"/>
        </w:numPr>
        <w:tabs>
          <w:tab w:val="clear" w:pos="567"/>
        </w:tabs>
        <w:spacing w:line="240" w:lineRule="auto"/>
        <w:ind w:right="-2"/>
        <w:rPr>
          <w:bCs/>
          <w:iCs/>
          <w:szCs w:val="22"/>
          <w:lang w:val="hu"/>
        </w:rPr>
      </w:pPr>
    </w:p>
    <w:p w14:paraId="698645CD" w14:textId="0CD1659E" w:rsidR="00B84FD6" w:rsidRPr="000668D8" w:rsidRDefault="00914C40" w:rsidP="003A2797">
      <w:pPr>
        <w:pStyle w:val="Text"/>
        <w:widowControl w:val="0"/>
        <w:spacing w:before="0"/>
        <w:jc w:val="left"/>
        <w:rPr>
          <w:bCs/>
          <w:iCs/>
          <w:sz w:val="22"/>
          <w:szCs w:val="22"/>
          <w:lang w:val="hu"/>
        </w:rPr>
      </w:pPr>
      <w:r w:rsidRPr="000668D8">
        <w:rPr>
          <w:sz w:val="22"/>
          <w:szCs w:val="22"/>
          <w:lang w:val="hu"/>
        </w:rPr>
        <w:t xml:space="preserve">Az </w:t>
      </w:r>
      <w:r w:rsidRPr="000668D8">
        <w:rPr>
          <w:i/>
          <w:iCs/>
          <w:sz w:val="22"/>
          <w:szCs w:val="22"/>
          <w:lang w:val="hu"/>
        </w:rPr>
        <w:t>in vitro</w:t>
      </w:r>
      <w:r w:rsidRPr="000668D8">
        <w:rPr>
          <w:sz w:val="22"/>
          <w:szCs w:val="22"/>
          <w:lang w:val="hu"/>
        </w:rPr>
        <w:t xml:space="preserve"> teljesítményadatok alapján az egyes összetevők monoterápiában tüdőkbe juttatott dózisa az </w:t>
      </w:r>
      <w:r w:rsidR="00E1140D" w:rsidRPr="000668D8">
        <w:rPr>
          <w:sz w:val="22"/>
          <w:szCs w:val="22"/>
          <w:lang w:val="hu"/>
        </w:rPr>
        <w:t>indakaterol/glikopirrónium/mometazon-furoát</w:t>
      </w:r>
      <w:r w:rsidR="00151752" w:rsidRPr="000668D8">
        <w:rPr>
          <w:sz w:val="22"/>
          <w:szCs w:val="22"/>
          <w:lang w:val="hu"/>
        </w:rPr>
        <w:t>-</w:t>
      </w:r>
      <w:r w:rsidR="005D494E" w:rsidRPr="000668D8">
        <w:rPr>
          <w:sz w:val="22"/>
          <w:szCs w:val="22"/>
          <w:lang w:val="hu"/>
        </w:rPr>
        <w:t>kombináció</w:t>
      </w:r>
      <w:r w:rsidRPr="000668D8">
        <w:rPr>
          <w:sz w:val="22"/>
          <w:szCs w:val="22"/>
          <w:lang w:val="hu"/>
        </w:rPr>
        <w:t xml:space="preserve"> és a monoterápiás</w:t>
      </w:r>
      <w:r w:rsidR="00151752" w:rsidRPr="000668D8">
        <w:rPr>
          <w:sz w:val="22"/>
          <w:szCs w:val="22"/>
          <w:lang w:val="hu"/>
        </w:rPr>
        <w:t>-</w:t>
      </w:r>
      <w:r w:rsidRPr="000668D8">
        <w:rPr>
          <w:sz w:val="22"/>
          <w:szCs w:val="22"/>
          <w:lang w:val="hu"/>
        </w:rPr>
        <w:t xml:space="preserve">készítmények esetén várhatóan hasonló. Az indakaterol, a glikopirrónium és a mometazon-furoát dinamikus egyensúlyi plazmaexpozíciója </w:t>
      </w:r>
      <w:r w:rsidR="005D494E" w:rsidRPr="000668D8">
        <w:rPr>
          <w:sz w:val="22"/>
          <w:szCs w:val="22"/>
          <w:lang w:val="hu"/>
        </w:rPr>
        <w:t>a kombináció</w:t>
      </w:r>
      <w:r w:rsidRPr="000668D8">
        <w:rPr>
          <w:sz w:val="22"/>
          <w:szCs w:val="22"/>
          <w:lang w:val="hu"/>
        </w:rPr>
        <w:t xml:space="preserve"> inhalálása után hasonló volt a monoterápiás</w:t>
      </w:r>
      <w:r w:rsidR="00151752" w:rsidRPr="000668D8">
        <w:rPr>
          <w:sz w:val="22"/>
          <w:szCs w:val="22"/>
          <w:lang w:val="hu"/>
        </w:rPr>
        <w:t>-</w:t>
      </w:r>
      <w:r w:rsidRPr="000668D8">
        <w:rPr>
          <w:sz w:val="22"/>
          <w:szCs w:val="22"/>
          <w:lang w:val="hu"/>
        </w:rPr>
        <w:t xml:space="preserve">készítményként </w:t>
      </w:r>
      <w:r w:rsidRPr="000668D8">
        <w:rPr>
          <w:sz w:val="22"/>
          <w:szCs w:val="22"/>
          <w:lang w:val="hu"/>
        </w:rPr>
        <w:lastRenderedPageBreak/>
        <w:t>alkalmazott indakaterol-maleát, glikopirrónium vagy mometazon-furoát inhalálása utáni szisztémás expozícióhoz.</w:t>
      </w:r>
    </w:p>
    <w:p w14:paraId="5F30B418" w14:textId="77777777" w:rsidR="00B84FD6" w:rsidRPr="000668D8" w:rsidRDefault="00B84FD6" w:rsidP="003A2797">
      <w:pPr>
        <w:pStyle w:val="Text"/>
        <w:widowControl w:val="0"/>
        <w:spacing w:before="0"/>
        <w:jc w:val="left"/>
        <w:rPr>
          <w:bCs/>
          <w:iCs/>
          <w:sz w:val="22"/>
          <w:szCs w:val="22"/>
          <w:lang w:val="hu"/>
        </w:rPr>
      </w:pPr>
    </w:p>
    <w:p w14:paraId="6A79E8C3" w14:textId="5F8D2AE3" w:rsidR="00B84FD6" w:rsidRPr="000668D8" w:rsidRDefault="005D494E" w:rsidP="003A2797">
      <w:pPr>
        <w:pStyle w:val="Text"/>
        <w:widowControl w:val="0"/>
        <w:spacing w:before="0"/>
        <w:jc w:val="left"/>
        <w:rPr>
          <w:sz w:val="22"/>
          <w:szCs w:val="22"/>
          <w:lang w:val="hu"/>
        </w:rPr>
      </w:pPr>
      <w:r w:rsidRPr="000668D8">
        <w:rPr>
          <w:sz w:val="22"/>
          <w:szCs w:val="22"/>
          <w:lang w:val="hu"/>
        </w:rPr>
        <w:t>A kombináció</w:t>
      </w:r>
      <w:r w:rsidR="00914C40" w:rsidRPr="000668D8">
        <w:rPr>
          <w:sz w:val="22"/>
          <w:szCs w:val="22"/>
          <w:lang w:val="hu"/>
        </w:rPr>
        <w:t xml:space="preserve"> inhalálása után az indakaterol becsült abszolút biohasznosulása 45%, a glikopirróniumé 40%, míg a mometazon-furoáté kevesebb mint 10% volt.</w:t>
      </w:r>
    </w:p>
    <w:p w14:paraId="61E37E31" w14:textId="77777777" w:rsidR="00B84FD6" w:rsidRPr="000668D8" w:rsidRDefault="00B84FD6" w:rsidP="003A2797">
      <w:pPr>
        <w:pStyle w:val="Text"/>
        <w:widowControl w:val="0"/>
        <w:spacing w:before="0"/>
        <w:jc w:val="left"/>
        <w:rPr>
          <w:sz w:val="22"/>
          <w:szCs w:val="22"/>
          <w:lang w:val="hu"/>
        </w:rPr>
      </w:pPr>
    </w:p>
    <w:p w14:paraId="6F6D1994" w14:textId="77777777" w:rsidR="00B84FD6" w:rsidRPr="000668D8" w:rsidRDefault="00914C40" w:rsidP="003A2797">
      <w:pPr>
        <w:keepNext/>
        <w:widowControl w:val="0"/>
        <w:numPr>
          <w:ilvl w:val="12"/>
          <w:numId w:val="0"/>
        </w:numPr>
        <w:tabs>
          <w:tab w:val="clear" w:pos="567"/>
        </w:tabs>
        <w:spacing w:line="240" w:lineRule="auto"/>
        <w:rPr>
          <w:szCs w:val="22"/>
          <w:u w:val="single"/>
          <w:lang w:val="hu"/>
        </w:rPr>
      </w:pPr>
      <w:r w:rsidRPr="000668D8">
        <w:rPr>
          <w:i/>
          <w:iCs/>
          <w:szCs w:val="22"/>
          <w:u w:val="single"/>
          <w:lang w:val="hu"/>
        </w:rPr>
        <w:t>Indakaterol</w:t>
      </w:r>
      <w:bookmarkStart w:id="18" w:name="_4633565Indacaterol_"/>
      <w:bookmarkEnd w:id="18"/>
    </w:p>
    <w:p w14:paraId="477B45AA" w14:textId="77777777" w:rsidR="00B84FD6" w:rsidRPr="000668D8" w:rsidRDefault="00914C40" w:rsidP="003A2797">
      <w:pPr>
        <w:widowControl w:val="0"/>
        <w:numPr>
          <w:ilvl w:val="12"/>
          <w:numId w:val="0"/>
        </w:numPr>
        <w:tabs>
          <w:tab w:val="clear" w:pos="567"/>
        </w:tabs>
        <w:spacing w:line="240" w:lineRule="auto"/>
        <w:ind w:right="-2"/>
        <w:rPr>
          <w:szCs w:val="22"/>
          <w:lang w:val="hu"/>
        </w:rPr>
      </w:pPr>
      <w:r w:rsidRPr="000668D8">
        <w:rPr>
          <w:lang w:val="hu"/>
        </w:rPr>
        <w:t>Az indakaterol koncentrációja az ismételt napi egyszeri alkalmazással emelkedett. A dinamikus egyensúlyi állapot 12-14 napon belül állt be. Az indakaterol átlagos akkumulációs aránya, azaz a 24 órás adagolási intervallum alatti AUC a 14. napon az 1. nappal összehasonlítva 2,9–3,8 közé esett a napi egyszeri 60 és 480 mikrogramm közötti inhalációs dózisok (távozó dózis) esetén. A szisztémás expozíciót a tüdőbeli és a gyomor-bélrendszeri felszívódás együttesen határozza meg; a szisztémás expozíció körülbelül 75%-a a tüdőbeli, körülbelül 25%-a pedig a gyomor-bélrendszeri felszívódásból eredt.</w:t>
      </w:r>
    </w:p>
    <w:p w14:paraId="5F2C712F"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46FEFD87" w14:textId="77777777" w:rsidR="00B84FD6" w:rsidRPr="000668D8" w:rsidRDefault="00914C40" w:rsidP="003A2797">
      <w:pPr>
        <w:keepNext/>
        <w:widowControl w:val="0"/>
        <w:numPr>
          <w:ilvl w:val="12"/>
          <w:numId w:val="0"/>
        </w:numPr>
        <w:tabs>
          <w:tab w:val="clear" w:pos="567"/>
        </w:tabs>
        <w:spacing w:line="240" w:lineRule="auto"/>
        <w:rPr>
          <w:szCs w:val="22"/>
          <w:u w:val="single"/>
          <w:lang w:val="hu"/>
        </w:rPr>
      </w:pPr>
      <w:r w:rsidRPr="000668D8">
        <w:rPr>
          <w:i/>
          <w:iCs/>
          <w:szCs w:val="22"/>
          <w:u w:val="single"/>
          <w:lang w:val="hu"/>
        </w:rPr>
        <w:t>Glikopirrónium</w:t>
      </w:r>
      <w:bookmarkStart w:id="19" w:name="_4734359Glycopyrronium_"/>
      <w:bookmarkEnd w:id="19"/>
    </w:p>
    <w:p w14:paraId="3F50FBA2" w14:textId="77777777" w:rsidR="00B84FD6" w:rsidRPr="000668D8" w:rsidRDefault="00914C40" w:rsidP="003A2797">
      <w:pPr>
        <w:widowControl w:val="0"/>
        <w:numPr>
          <w:ilvl w:val="12"/>
          <w:numId w:val="0"/>
        </w:numPr>
        <w:tabs>
          <w:tab w:val="clear" w:pos="567"/>
        </w:tabs>
        <w:spacing w:line="240" w:lineRule="auto"/>
        <w:ind w:right="-2"/>
        <w:rPr>
          <w:szCs w:val="22"/>
          <w:lang w:val="hu"/>
        </w:rPr>
      </w:pPr>
      <w:r w:rsidRPr="000668D8">
        <w:rPr>
          <w:szCs w:val="22"/>
          <w:lang w:val="hu"/>
        </w:rPr>
        <w:t xml:space="preserve">Az inhalációt követő szisztémás expozíció körülbelül 90%-a a tüdőbeli, 10%-a pedig a gyomor-bélrendszeri felszívódásból ered. A </w:t>
      </w:r>
      <w:r w:rsidRPr="000668D8">
        <w:rPr>
          <w:i/>
          <w:szCs w:val="22"/>
          <w:lang w:val="hu"/>
        </w:rPr>
        <w:t>per os</w:t>
      </w:r>
      <w:r w:rsidRPr="000668D8">
        <w:rPr>
          <w:szCs w:val="22"/>
          <w:lang w:val="hu"/>
        </w:rPr>
        <w:t xml:space="preserve"> alkalmazott glikopirrónium becsült abszolút biohasznosulása körülbelül 5% volt.</w:t>
      </w:r>
    </w:p>
    <w:p w14:paraId="20D25CA8"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41395499" w14:textId="77777777" w:rsidR="00B84FD6" w:rsidRPr="000668D8" w:rsidRDefault="00914C40" w:rsidP="003A2797">
      <w:pPr>
        <w:keepNext/>
        <w:widowControl w:val="0"/>
        <w:numPr>
          <w:ilvl w:val="12"/>
          <w:numId w:val="0"/>
        </w:numPr>
        <w:tabs>
          <w:tab w:val="clear" w:pos="567"/>
        </w:tabs>
        <w:spacing w:line="240" w:lineRule="auto"/>
        <w:rPr>
          <w:szCs w:val="22"/>
          <w:u w:val="single"/>
          <w:lang w:val="hu"/>
        </w:rPr>
      </w:pPr>
      <w:r w:rsidRPr="000668D8">
        <w:rPr>
          <w:i/>
          <w:iCs/>
          <w:szCs w:val="22"/>
          <w:u w:val="single"/>
          <w:lang w:val="hu"/>
        </w:rPr>
        <w:t>Mometazon-furoát</w:t>
      </w:r>
    </w:p>
    <w:p w14:paraId="4F6F5AEE" w14:textId="45B334FC" w:rsidR="00B84FD6" w:rsidRPr="000668D8" w:rsidRDefault="00914C40" w:rsidP="003A2797">
      <w:pPr>
        <w:widowControl w:val="0"/>
        <w:numPr>
          <w:ilvl w:val="12"/>
          <w:numId w:val="0"/>
        </w:numPr>
        <w:tabs>
          <w:tab w:val="clear" w:pos="567"/>
        </w:tabs>
        <w:spacing w:line="240" w:lineRule="auto"/>
        <w:ind w:right="-2"/>
        <w:rPr>
          <w:szCs w:val="22"/>
          <w:lang w:val="hu"/>
        </w:rPr>
      </w:pPr>
      <w:r w:rsidRPr="000668D8">
        <w:rPr>
          <w:szCs w:val="22"/>
          <w:lang w:val="hu"/>
        </w:rPr>
        <w:t xml:space="preserve">A mometazon-furoát koncentrációja a Breezhaler inhalátorral végzett ismételt napi egyszeri alkalmazással emelkedett. A dinamikus egyensúlyi állapot 12 nap után állt be. A mometazon-furoát akkumulációs aránya, azaz a 24 órás adagolási intervallum alatti AUC a 14. napon az 1. nappal összehasonlítva 1,28–1,40 közé esett az </w:t>
      </w:r>
      <w:r w:rsidR="005D494E" w:rsidRPr="000668D8">
        <w:rPr>
          <w:szCs w:val="22"/>
          <w:lang w:val="hu"/>
        </w:rPr>
        <w:t>indakaterol/glikopirrónium/mometazon-furoát kombináció</w:t>
      </w:r>
      <w:r w:rsidRPr="000668D8">
        <w:rPr>
          <w:szCs w:val="22"/>
          <w:lang w:val="hu"/>
        </w:rPr>
        <w:t xml:space="preserve"> részeként alkalmazott napi egyszeri 68 és 136 mikrogramm közötti inhalációs dózisok esetén.</w:t>
      </w:r>
    </w:p>
    <w:p w14:paraId="7E004522"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6B692009" w14:textId="40E105B5" w:rsidR="00B84FD6" w:rsidRPr="000668D8" w:rsidRDefault="00914C40" w:rsidP="003A2797">
      <w:pPr>
        <w:widowControl w:val="0"/>
        <w:tabs>
          <w:tab w:val="clear" w:pos="567"/>
        </w:tabs>
        <w:spacing w:line="240" w:lineRule="auto"/>
        <w:rPr>
          <w:szCs w:val="22"/>
          <w:lang w:val="hu"/>
        </w:rPr>
      </w:pPr>
      <w:r w:rsidRPr="000668D8">
        <w:rPr>
          <w:szCs w:val="22"/>
          <w:lang w:val="hu"/>
        </w:rPr>
        <w:t xml:space="preserve">A mometazon-furoát </w:t>
      </w:r>
      <w:r w:rsidRPr="000668D8">
        <w:rPr>
          <w:i/>
          <w:szCs w:val="22"/>
          <w:lang w:val="hu"/>
        </w:rPr>
        <w:t>per os</w:t>
      </w:r>
      <w:r w:rsidRPr="000668D8">
        <w:rPr>
          <w:szCs w:val="22"/>
          <w:lang w:val="hu"/>
        </w:rPr>
        <w:t xml:space="preserve"> alkalmazása után a szer abszolút </w:t>
      </w:r>
      <w:r w:rsidRPr="000668D8">
        <w:rPr>
          <w:i/>
          <w:szCs w:val="22"/>
          <w:lang w:val="hu"/>
        </w:rPr>
        <w:t>per os</w:t>
      </w:r>
      <w:r w:rsidRPr="000668D8">
        <w:rPr>
          <w:szCs w:val="22"/>
          <w:lang w:val="hu"/>
        </w:rPr>
        <w:t xml:space="preserve"> szisztémás biohasznosulását nagyon alacsonynak (&lt;2%) becsülték.</w:t>
      </w:r>
    </w:p>
    <w:p w14:paraId="3AFEEEAF"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61177B53" w14:textId="77777777" w:rsidR="00B84FD6" w:rsidRPr="000668D8" w:rsidRDefault="00914C40" w:rsidP="003A2797">
      <w:pPr>
        <w:keepNext/>
        <w:widowControl w:val="0"/>
        <w:numPr>
          <w:ilvl w:val="12"/>
          <w:numId w:val="0"/>
        </w:numPr>
        <w:tabs>
          <w:tab w:val="clear" w:pos="567"/>
        </w:tabs>
        <w:spacing w:line="240" w:lineRule="auto"/>
        <w:rPr>
          <w:szCs w:val="22"/>
          <w:lang w:val="hu"/>
        </w:rPr>
      </w:pPr>
      <w:r w:rsidRPr="000668D8">
        <w:rPr>
          <w:szCs w:val="22"/>
          <w:u w:val="single"/>
          <w:lang w:val="hu"/>
        </w:rPr>
        <w:t>Eloszlás</w:t>
      </w:r>
    </w:p>
    <w:p w14:paraId="5CE3117E" w14:textId="77777777" w:rsidR="00B84FD6" w:rsidRPr="000668D8" w:rsidRDefault="00B84FD6" w:rsidP="003A2797">
      <w:pPr>
        <w:keepNext/>
        <w:widowControl w:val="0"/>
        <w:numPr>
          <w:ilvl w:val="12"/>
          <w:numId w:val="0"/>
        </w:numPr>
        <w:tabs>
          <w:tab w:val="clear" w:pos="567"/>
        </w:tabs>
        <w:spacing w:line="240" w:lineRule="auto"/>
        <w:rPr>
          <w:szCs w:val="22"/>
          <w:lang w:val="hu"/>
        </w:rPr>
      </w:pPr>
    </w:p>
    <w:p w14:paraId="0E22EFA9" w14:textId="77777777" w:rsidR="00B84FD6" w:rsidRPr="000668D8" w:rsidRDefault="00914C40" w:rsidP="003A2797">
      <w:pPr>
        <w:keepNext/>
        <w:widowControl w:val="0"/>
        <w:numPr>
          <w:ilvl w:val="12"/>
          <w:numId w:val="0"/>
        </w:numPr>
        <w:tabs>
          <w:tab w:val="clear" w:pos="567"/>
        </w:tabs>
        <w:spacing w:line="240" w:lineRule="auto"/>
        <w:rPr>
          <w:szCs w:val="22"/>
          <w:u w:val="single"/>
          <w:lang w:val="hu"/>
        </w:rPr>
      </w:pPr>
      <w:r w:rsidRPr="000668D8">
        <w:rPr>
          <w:i/>
          <w:iCs/>
          <w:szCs w:val="22"/>
          <w:u w:val="single"/>
          <w:lang w:val="hu"/>
        </w:rPr>
        <w:t>Indakaterol</w:t>
      </w:r>
      <w:bookmarkStart w:id="20" w:name="_4935512Indacaterol_"/>
      <w:bookmarkEnd w:id="20"/>
    </w:p>
    <w:p w14:paraId="6D50D48C" w14:textId="2E6D43D3" w:rsidR="00B84FD6" w:rsidRPr="000668D8" w:rsidRDefault="00914C40" w:rsidP="003A2797">
      <w:pPr>
        <w:widowControl w:val="0"/>
        <w:numPr>
          <w:ilvl w:val="12"/>
          <w:numId w:val="0"/>
        </w:numPr>
        <w:tabs>
          <w:tab w:val="clear" w:pos="567"/>
        </w:tabs>
        <w:spacing w:line="240" w:lineRule="auto"/>
        <w:ind w:right="-2"/>
        <w:rPr>
          <w:szCs w:val="22"/>
          <w:lang w:val="hu"/>
        </w:rPr>
      </w:pPr>
      <w:r w:rsidRPr="000668D8">
        <w:rPr>
          <w:szCs w:val="22"/>
          <w:lang w:val="hu"/>
        </w:rPr>
        <w:t>Intravénás infúziós beadást követően az indakaterol eloszlási térfogata (V</w:t>
      </w:r>
      <w:r w:rsidRPr="000668D8">
        <w:rPr>
          <w:szCs w:val="22"/>
          <w:vertAlign w:val="subscript"/>
          <w:lang w:val="hu"/>
        </w:rPr>
        <w:t>z</w:t>
      </w:r>
      <w:r w:rsidRPr="000668D8">
        <w:rPr>
          <w:szCs w:val="22"/>
          <w:lang w:val="hu"/>
        </w:rPr>
        <w:t xml:space="preserve">) 2361–2557 liter volt, ami kiterjedt eloszlást jelez. Az </w:t>
      </w:r>
      <w:r w:rsidRPr="000668D8">
        <w:rPr>
          <w:i/>
          <w:iCs/>
          <w:szCs w:val="22"/>
          <w:lang w:val="hu"/>
        </w:rPr>
        <w:t>in vitro</w:t>
      </w:r>
      <w:r w:rsidRPr="000668D8">
        <w:rPr>
          <w:szCs w:val="22"/>
          <w:lang w:val="hu"/>
        </w:rPr>
        <w:t xml:space="preserve"> humán szérum- és plazmafehérje-kötődés 94,1–95,3%, illetve 95,1–96,2% volt.</w:t>
      </w:r>
    </w:p>
    <w:p w14:paraId="50F6FADD"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2E02E1CE" w14:textId="77777777" w:rsidR="00B84FD6" w:rsidRPr="000668D8" w:rsidRDefault="00914C40" w:rsidP="003A2797">
      <w:pPr>
        <w:keepNext/>
        <w:widowControl w:val="0"/>
        <w:numPr>
          <w:ilvl w:val="12"/>
          <w:numId w:val="0"/>
        </w:numPr>
        <w:tabs>
          <w:tab w:val="clear" w:pos="567"/>
        </w:tabs>
        <w:spacing w:line="240" w:lineRule="auto"/>
        <w:rPr>
          <w:szCs w:val="22"/>
          <w:u w:val="single"/>
          <w:lang w:val="hu"/>
        </w:rPr>
      </w:pPr>
      <w:r w:rsidRPr="000668D8">
        <w:rPr>
          <w:i/>
          <w:iCs/>
          <w:szCs w:val="22"/>
          <w:u w:val="single"/>
          <w:lang w:val="hu"/>
        </w:rPr>
        <w:t>Glikopirrónium</w:t>
      </w:r>
      <w:bookmarkStart w:id="21" w:name="_5035757Glycopyrronium_"/>
      <w:bookmarkEnd w:id="21"/>
    </w:p>
    <w:p w14:paraId="3F9D566E" w14:textId="58341E89" w:rsidR="00B84FD6" w:rsidRPr="000668D8" w:rsidRDefault="00914C40" w:rsidP="003A2797">
      <w:pPr>
        <w:widowControl w:val="0"/>
        <w:numPr>
          <w:ilvl w:val="12"/>
          <w:numId w:val="0"/>
        </w:numPr>
        <w:tabs>
          <w:tab w:val="clear" w:pos="567"/>
        </w:tabs>
        <w:spacing w:line="240" w:lineRule="auto"/>
        <w:ind w:right="-2"/>
        <w:rPr>
          <w:szCs w:val="22"/>
          <w:lang w:val="hu"/>
        </w:rPr>
      </w:pPr>
      <w:r w:rsidRPr="000668D8">
        <w:rPr>
          <w:szCs w:val="22"/>
          <w:lang w:val="hu"/>
        </w:rPr>
        <w:t>Intravénás adagolás után a glikopirrónium dinamikus egyensúlyi állapotú eloszlási térfogata (V</w:t>
      </w:r>
      <w:r w:rsidRPr="000668D8">
        <w:rPr>
          <w:szCs w:val="22"/>
          <w:vertAlign w:val="subscript"/>
          <w:lang w:val="hu"/>
        </w:rPr>
        <w:t>ss</w:t>
      </w:r>
      <w:r w:rsidRPr="000668D8">
        <w:rPr>
          <w:szCs w:val="22"/>
          <w:lang w:val="hu"/>
        </w:rPr>
        <w:t>) 83 liter és a terminális fázisban az eloszlási térfogat (V</w:t>
      </w:r>
      <w:r w:rsidRPr="000668D8">
        <w:rPr>
          <w:szCs w:val="22"/>
          <w:vertAlign w:val="subscript"/>
          <w:lang w:val="hu"/>
        </w:rPr>
        <w:t>z</w:t>
      </w:r>
      <w:r w:rsidRPr="000668D8">
        <w:rPr>
          <w:szCs w:val="22"/>
          <w:lang w:val="hu"/>
        </w:rPr>
        <w:t>) 376 liter volt. Inhaláció után a terminális fázisban a látszólagos eloszlási térfogat (V</w:t>
      </w:r>
      <w:r w:rsidRPr="000668D8">
        <w:rPr>
          <w:szCs w:val="22"/>
          <w:vertAlign w:val="subscript"/>
          <w:lang w:val="hu"/>
        </w:rPr>
        <w:t>z/F</w:t>
      </w:r>
      <w:r w:rsidRPr="000668D8">
        <w:rPr>
          <w:szCs w:val="22"/>
          <w:lang w:val="hu"/>
        </w:rPr>
        <w:t xml:space="preserve">) 7310 liter volt, ami az inhalációt követő, sokkal lassabb eliminációra utal. A glikopirrónium </w:t>
      </w:r>
      <w:r w:rsidRPr="000668D8">
        <w:rPr>
          <w:i/>
          <w:iCs/>
          <w:szCs w:val="22"/>
          <w:lang w:val="hu"/>
        </w:rPr>
        <w:t>in vitro</w:t>
      </w:r>
      <w:r w:rsidRPr="000668D8">
        <w:rPr>
          <w:szCs w:val="22"/>
          <w:lang w:val="hu"/>
        </w:rPr>
        <w:t xml:space="preserve"> humán plazmafehérje kötődése 1</w:t>
      </w:r>
      <w:r w:rsidR="00FE2230" w:rsidRPr="000668D8">
        <w:rPr>
          <w:szCs w:val="22"/>
          <w:lang w:val="hu"/>
        </w:rPr>
        <w:t>–</w:t>
      </w:r>
      <w:r w:rsidRPr="000668D8">
        <w:rPr>
          <w:szCs w:val="22"/>
          <w:lang w:val="hu"/>
        </w:rPr>
        <w:t>10 nanogramm/ml</w:t>
      </w:r>
      <w:r w:rsidRPr="000668D8">
        <w:rPr>
          <w:szCs w:val="22"/>
          <w:lang w:val="hu"/>
        </w:rPr>
        <w:noBreakHyphen/>
        <w:t>es koncentrációk mellett 38–41% volt. Ezek a koncentrációk legalább 6</w:t>
      </w:r>
      <w:r w:rsidRPr="000668D8">
        <w:rPr>
          <w:szCs w:val="22"/>
          <w:lang w:val="hu"/>
        </w:rPr>
        <w:noBreakHyphen/>
        <w:t>szorosan meghaladták a napi egyszeri 44 mikrogrammos adagolási renddel a plazmában elért dinamikus egyensúlyi átlagos csúcsértékeket.</w:t>
      </w:r>
    </w:p>
    <w:p w14:paraId="12099574"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14B72E4D" w14:textId="77777777" w:rsidR="00B84FD6" w:rsidRPr="000668D8" w:rsidRDefault="00914C40" w:rsidP="003A2797">
      <w:pPr>
        <w:keepNext/>
        <w:widowControl w:val="0"/>
        <w:numPr>
          <w:ilvl w:val="12"/>
          <w:numId w:val="0"/>
        </w:numPr>
        <w:tabs>
          <w:tab w:val="clear" w:pos="567"/>
        </w:tabs>
        <w:spacing w:line="240" w:lineRule="auto"/>
        <w:rPr>
          <w:szCs w:val="22"/>
          <w:u w:val="single"/>
          <w:lang w:val="hu"/>
        </w:rPr>
      </w:pPr>
      <w:r w:rsidRPr="000668D8">
        <w:rPr>
          <w:i/>
          <w:iCs/>
          <w:szCs w:val="22"/>
          <w:u w:val="single"/>
          <w:lang w:val="hu"/>
        </w:rPr>
        <w:t>Mometazon-furoát</w:t>
      </w:r>
    </w:p>
    <w:p w14:paraId="52780B6D" w14:textId="446D4C99" w:rsidR="00B84FD6" w:rsidRPr="000668D8" w:rsidRDefault="00914C40" w:rsidP="003A2797">
      <w:pPr>
        <w:widowControl w:val="0"/>
        <w:numPr>
          <w:ilvl w:val="12"/>
          <w:numId w:val="0"/>
        </w:numPr>
        <w:tabs>
          <w:tab w:val="clear" w:pos="567"/>
        </w:tabs>
        <w:spacing w:line="240" w:lineRule="auto"/>
        <w:ind w:right="-2"/>
        <w:rPr>
          <w:szCs w:val="22"/>
          <w:lang w:val="hu"/>
        </w:rPr>
      </w:pPr>
      <w:r w:rsidRPr="000668D8">
        <w:rPr>
          <w:szCs w:val="22"/>
          <w:lang w:val="hu"/>
        </w:rPr>
        <w:t>Intravénás bólusban történő alkalmazás után a V</w:t>
      </w:r>
      <w:r w:rsidRPr="000668D8">
        <w:rPr>
          <w:szCs w:val="22"/>
          <w:vertAlign w:val="subscript"/>
          <w:lang w:val="hu"/>
        </w:rPr>
        <w:t>d</w:t>
      </w:r>
      <w:r w:rsidRPr="000668D8">
        <w:rPr>
          <w:szCs w:val="22"/>
          <w:lang w:val="hu"/>
        </w:rPr>
        <w:t xml:space="preserve"> 332 liter. A mometazon-furoát </w:t>
      </w:r>
      <w:r w:rsidRPr="000668D8">
        <w:rPr>
          <w:i/>
          <w:iCs/>
          <w:szCs w:val="22"/>
          <w:lang w:val="hu"/>
        </w:rPr>
        <w:t>in vitro</w:t>
      </w:r>
      <w:r w:rsidRPr="000668D8">
        <w:rPr>
          <w:szCs w:val="22"/>
          <w:lang w:val="hu"/>
        </w:rPr>
        <w:t xml:space="preserve"> </w:t>
      </w:r>
      <w:r w:rsidRPr="003730DE">
        <w:rPr>
          <w:szCs w:val="22"/>
          <w:lang w:val="hu"/>
        </w:rPr>
        <w:t xml:space="preserve">fehérjekötődése </w:t>
      </w:r>
      <w:r w:rsidR="00AE6698" w:rsidRPr="003730DE">
        <w:rPr>
          <w:szCs w:val="22"/>
          <w:lang w:val="hu"/>
        </w:rPr>
        <w:t>nagy</w:t>
      </w:r>
      <w:r w:rsidRPr="003730DE">
        <w:rPr>
          <w:szCs w:val="22"/>
          <w:lang w:val="hu"/>
        </w:rPr>
        <w:t>, 98</w:t>
      </w:r>
      <w:r w:rsidRPr="000668D8">
        <w:rPr>
          <w:szCs w:val="22"/>
          <w:lang w:val="hu"/>
        </w:rPr>
        <w:t>-99% az 5–500 ng/ml koncentrációtartományban.</w:t>
      </w:r>
    </w:p>
    <w:p w14:paraId="625B2B10"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5E8FF62D" w14:textId="77777777" w:rsidR="00B84FD6" w:rsidRPr="000668D8" w:rsidRDefault="00914C40" w:rsidP="003A2797">
      <w:pPr>
        <w:keepNext/>
        <w:widowControl w:val="0"/>
        <w:numPr>
          <w:ilvl w:val="12"/>
          <w:numId w:val="0"/>
        </w:numPr>
        <w:tabs>
          <w:tab w:val="clear" w:pos="567"/>
        </w:tabs>
        <w:spacing w:line="240" w:lineRule="auto"/>
        <w:ind w:right="-2"/>
        <w:rPr>
          <w:szCs w:val="22"/>
          <w:lang w:val="hu"/>
        </w:rPr>
      </w:pPr>
      <w:r w:rsidRPr="000668D8">
        <w:rPr>
          <w:szCs w:val="22"/>
          <w:u w:val="single"/>
          <w:lang w:val="hu"/>
        </w:rPr>
        <w:t>Biotranszformáció</w:t>
      </w:r>
    </w:p>
    <w:p w14:paraId="53E415BB" w14:textId="77777777" w:rsidR="00B84FD6" w:rsidRPr="000668D8" w:rsidRDefault="00B84FD6" w:rsidP="003A2797">
      <w:pPr>
        <w:pStyle w:val="Text"/>
        <w:keepNext/>
        <w:widowControl w:val="0"/>
        <w:spacing w:before="0"/>
        <w:jc w:val="left"/>
        <w:rPr>
          <w:bCs/>
          <w:iCs/>
          <w:sz w:val="22"/>
          <w:szCs w:val="22"/>
          <w:lang w:val="hu"/>
        </w:rPr>
      </w:pPr>
    </w:p>
    <w:p w14:paraId="70228AA9" w14:textId="77777777" w:rsidR="00B84FD6" w:rsidRPr="000668D8" w:rsidRDefault="00914C40" w:rsidP="003A2797">
      <w:pPr>
        <w:pStyle w:val="Text"/>
        <w:keepNext/>
        <w:widowControl w:val="0"/>
        <w:spacing w:before="0"/>
        <w:jc w:val="left"/>
        <w:rPr>
          <w:sz w:val="22"/>
          <w:szCs w:val="22"/>
          <w:u w:val="single"/>
          <w:lang w:val="hu"/>
        </w:rPr>
      </w:pPr>
      <w:r w:rsidRPr="000668D8">
        <w:rPr>
          <w:i/>
          <w:iCs/>
          <w:sz w:val="22"/>
          <w:szCs w:val="22"/>
          <w:u w:val="single"/>
          <w:lang w:val="hu"/>
        </w:rPr>
        <w:t>Indakaterol</w:t>
      </w:r>
      <w:bookmarkStart w:id="22" w:name="_5236381Indacaterol_"/>
      <w:bookmarkEnd w:id="22"/>
    </w:p>
    <w:p w14:paraId="782E6C87" w14:textId="62845A30"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Izotóppal jelzett indakaterol </w:t>
      </w:r>
      <w:r w:rsidRPr="000668D8">
        <w:rPr>
          <w:i/>
          <w:iCs/>
          <w:sz w:val="22"/>
          <w:szCs w:val="22"/>
          <w:lang w:val="hu"/>
        </w:rPr>
        <w:t>per os</w:t>
      </w:r>
      <w:r w:rsidRPr="000668D8">
        <w:rPr>
          <w:sz w:val="22"/>
          <w:szCs w:val="22"/>
          <w:lang w:val="hu"/>
        </w:rPr>
        <w:t xml:space="preserve"> adását követően egy humán ADME (absorption, distribution, metabolism, excretion – felszívódás, megoszlás, metabolizmus, kiválasztás) vizsgálatban a szérumban a változatlan indakaterol volt a fő komponens, amely a teljes, gyógyszerrel összefüggő, 24 óra alatti AUC mintegy egyharmadáért volt felelős. Egy hidroxilált származék volt a szérumban a legnagyobb </w:t>
      </w:r>
      <w:r w:rsidRPr="000668D8">
        <w:rPr>
          <w:sz w:val="22"/>
          <w:szCs w:val="22"/>
          <w:lang w:val="hu"/>
        </w:rPr>
        <w:lastRenderedPageBreak/>
        <w:t>mennyiségben előforduló metabolit. Az indakaterol fenolos O</w:t>
      </w:r>
      <w:r w:rsidRPr="000668D8">
        <w:rPr>
          <w:sz w:val="22"/>
          <w:szCs w:val="22"/>
          <w:lang w:val="hu"/>
        </w:rPr>
        <w:noBreakHyphen/>
        <w:t>glükuronidjai és a hidroxilált indakaterol voltak további lényeges metabolitok. További metabolitként azonosították a hidroxilált</w:t>
      </w:r>
      <w:r w:rsidR="00F73F8E" w:rsidRPr="000668D8">
        <w:rPr>
          <w:sz w:val="22"/>
          <w:szCs w:val="22"/>
          <w:lang w:val="hu"/>
        </w:rPr>
        <w:t>-</w:t>
      </w:r>
      <w:r w:rsidRPr="000668D8">
        <w:rPr>
          <w:sz w:val="22"/>
          <w:szCs w:val="22"/>
          <w:lang w:val="hu"/>
        </w:rPr>
        <w:t>származék diasztereomerjét, az indakaterol egy N</w:t>
      </w:r>
      <w:r w:rsidRPr="000668D8">
        <w:rPr>
          <w:sz w:val="22"/>
          <w:szCs w:val="22"/>
          <w:lang w:val="hu"/>
        </w:rPr>
        <w:noBreakHyphen/>
        <w:t>glükuronidját, valamint C</w:t>
      </w:r>
      <w:r w:rsidRPr="000668D8">
        <w:rPr>
          <w:sz w:val="22"/>
          <w:szCs w:val="22"/>
          <w:lang w:val="hu"/>
        </w:rPr>
        <w:noBreakHyphen/>
        <w:t xml:space="preserve"> és N</w:t>
      </w:r>
      <w:r w:rsidRPr="000668D8">
        <w:rPr>
          <w:sz w:val="22"/>
          <w:szCs w:val="22"/>
          <w:lang w:val="hu"/>
        </w:rPr>
        <w:noBreakHyphen/>
        <w:t>dealkilált termékeket.</w:t>
      </w:r>
    </w:p>
    <w:p w14:paraId="2806700E" w14:textId="77777777" w:rsidR="00B84FD6" w:rsidRPr="000668D8" w:rsidRDefault="00B84FD6" w:rsidP="003A2797">
      <w:pPr>
        <w:pStyle w:val="Text"/>
        <w:widowControl w:val="0"/>
        <w:spacing w:before="0"/>
        <w:jc w:val="left"/>
        <w:rPr>
          <w:bCs/>
          <w:iCs/>
          <w:sz w:val="22"/>
          <w:szCs w:val="22"/>
          <w:lang w:val="hu"/>
        </w:rPr>
      </w:pPr>
    </w:p>
    <w:p w14:paraId="1A058A0D" w14:textId="302062BF" w:rsidR="00B84FD6" w:rsidRPr="003730DE" w:rsidRDefault="00914C40" w:rsidP="003A2797">
      <w:pPr>
        <w:pStyle w:val="Text"/>
        <w:widowControl w:val="0"/>
        <w:spacing w:before="0"/>
        <w:jc w:val="left"/>
        <w:rPr>
          <w:sz w:val="22"/>
          <w:szCs w:val="22"/>
          <w:lang w:val="hu"/>
        </w:rPr>
      </w:pPr>
      <w:r w:rsidRPr="000668D8">
        <w:rPr>
          <w:i/>
          <w:iCs/>
          <w:sz w:val="22"/>
          <w:szCs w:val="22"/>
          <w:lang w:val="hu"/>
        </w:rPr>
        <w:t>In vitro</w:t>
      </w:r>
      <w:r w:rsidRPr="000668D8">
        <w:rPr>
          <w:sz w:val="22"/>
          <w:szCs w:val="22"/>
          <w:lang w:val="hu"/>
        </w:rPr>
        <w:t xml:space="preserve"> vizsgálatok azt mutatták, hogy az UGT1A1 volt az UGT egyetlen olyan izoformája, amely az indakaterolt a fenolos O</w:t>
      </w:r>
      <w:r w:rsidRPr="000668D8">
        <w:rPr>
          <w:sz w:val="22"/>
          <w:szCs w:val="22"/>
          <w:lang w:val="hu"/>
        </w:rPr>
        <w:noBreakHyphen/>
        <w:t xml:space="preserve">glükuroniddá metabolizálta. Az oxidatív metabolitokat a rekombináns CYP1A1, CYP2D6 és CYP3A4 enzimekkel találták inkubációban. Arra a következtetésre jutottak, hogy a CYP3A4 az indakaterol hidroxilációjáért elsősorban felelős izoenzim. </w:t>
      </w:r>
      <w:r w:rsidRPr="000668D8">
        <w:rPr>
          <w:i/>
          <w:iCs/>
          <w:sz w:val="22"/>
          <w:szCs w:val="22"/>
          <w:lang w:val="hu"/>
        </w:rPr>
        <w:t>In vitro</w:t>
      </w:r>
      <w:r w:rsidRPr="000668D8">
        <w:rPr>
          <w:sz w:val="22"/>
          <w:szCs w:val="22"/>
          <w:lang w:val="hu"/>
        </w:rPr>
        <w:t xml:space="preserve"> vizsgálatok azt is jelzik továbbá, hogy az indakaterol a P</w:t>
      </w:r>
      <w:r w:rsidRPr="000668D8">
        <w:rPr>
          <w:sz w:val="22"/>
          <w:szCs w:val="22"/>
          <w:lang w:val="hu"/>
        </w:rPr>
        <w:noBreakHyphen/>
        <w:t xml:space="preserve">gp efflux </w:t>
      </w:r>
      <w:r w:rsidRPr="003730DE">
        <w:rPr>
          <w:sz w:val="22"/>
          <w:szCs w:val="22"/>
          <w:lang w:val="hu"/>
        </w:rPr>
        <w:t xml:space="preserve">pumpa </w:t>
      </w:r>
      <w:r w:rsidR="002666B7" w:rsidRPr="003730DE">
        <w:rPr>
          <w:sz w:val="22"/>
          <w:szCs w:val="22"/>
          <w:lang w:val="hu"/>
        </w:rPr>
        <w:t xml:space="preserve">kis </w:t>
      </w:r>
      <w:r w:rsidRPr="003730DE">
        <w:rPr>
          <w:sz w:val="22"/>
          <w:szCs w:val="22"/>
          <w:lang w:val="hu"/>
        </w:rPr>
        <w:t>affinitású szubsztrátja.</w:t>
      </w:r>
    </w:p>
    <w:p w14:paraId="618DDAB4" w14:textId="77777777" w:rsidR="00B84FD6" w:rsidRPr="003730DE" w:rsidRDefault="00B84FD6" w:rsidP="003A2797">
      <w:pPr>
        <w:pStyle w:val="Text"/>
        <w:widowControl w:val="0"/>
        <w:spacing w:before="0"/>
        <w:jc w:val="left"/>
        <w:rPr>
          <w:sz w:val="22"/>
          <w:szCs w:val="22"/>
          <w:lang w:val="hu"/>
        </w:rPr>
      </w:pPr>
    </w:p>
    <w:p w14:paraId="1A0C1E42" w14:textId="77777777" w:rsidR="00B84FD6" w:rsidRPr="003730DE" w:rsidRDefault="00914C40" w:rsidP="003A2797">
      <w:pPr>
        <w:pStyle w:val="Text"/>
        <w:widowControl w:val="0"/>
        <w:spacing w:before="0"/>
        <w:jc w:val="left"/>
        <w:rPr>
          <w:sz w:val="22"/>
          <w:szCs w:val="22"/>
          <w:lang w:val="hu"/>
        </w:rPr>
      </w:pPr>
      <w:r w:rsidRPr="003730DE">
        <w:rPr>
          <w:i/>
          <w:iCs/>
          <w:sz w:val="22"/>
          <w:szCs w:val="22"/>
          <w:lang w:val="hu"/>
        </w:rPr>
        <w:t>In vitro</w:t>
      </w:r>
      <w:r w:rsidRPr="003730DE">
        <w:rPr>
          <w:sz w:val="22"/>
          <w:szCs w:val="22"/>
          <w:lang w:val="hu"/>
        </w:rPr>
        <w:t xml:space="preserve"> az UGT1A1 izoenzim nagymértékben közreműködik az indakaterol metabolikus clearance</w:t>
      </w:r>
      <w:r w:rsidRPr="003730DE">
        <w:rPr>
          <w:sz w:val="22"/>
          <w:szCs w:val="22"/>
          <w:lang w:val="hu"/>
        </w:rPr>
        <w:noBreakHyphen/>
        <w:t>ében. Ugyanakkor, amint azt egy eltérő UGT1A1 genotípusú populációkkal végzett klinikai vizsgálat kimutatta, az indakaterol szisztémás expozícióját nem befolyásolta jelentősen az UGT1A1 genotípus.</w:t>
      </w:r>
    </w:p>
    <w:p w14:paraId="5DF18EE9" w14:textId="77777777" w:rsidR="00B84FD6" w:rsidRPr="003730DE" w:rsidRDefault="00B84FD6" w:rsidP="003A2797">
      <w:pPr>
        <w:pStyle w:val="Text"/>
        <w:widowControl w:val="0"/>
        <w:spacing w:before="0"/>
        <w:jc w:val="left"/>
        <w:rPr>
          <w:sz w:val="22"/>
          <w:szCs w:val="22"/>
          <w:lang w:val="hu"/>
        </w:rPr>
      </w:pPr>
    </w:p>
    <w:p w14:paraId="17045EAF" w14:textId="77777777" w:rsidR="00B84FD6" w:rsidRPr="003730DE" w:rsidRDefault="00914C40" w:rsidP="003A2797">
      <w:pPr>
        <w:pStyle w:val="Text"/>
        <w:keepNext/>
        <w:widowControl w:val="0"/>
        <w:spacing w:before="0"/>
        <w:jc w:val="left"/>
        <w:rPr>
          <w:bCs/>
          <w:iCs/>
          <w:sz w:val="22"/>
          <w:szCs w:val="22"/>
          <w:u w:val="single"/>
          <w:lang w:val="hu"/>
        </w:rPr>
      </w:pPr>
      <w:r w:rsidRPr="003730DE">
        <w:rPr>
          <w:i/>
          <w:iCs/>
          <w:sz w:val="22"/>
          <w:szCs w:val="22"/>
          <w:u w:val="single"/>
          <w:lang w:val="hu"/>
        </w:rPr>
        <w:t>Glikopirrónium</w:t>
      </w:r>
    </w:p>
    <w:p w14:paraId="1DB1117B" w14:textId="77777777" w:rsidR="00B84FD6" w:rsidRPr="003730DE" w:rsidRDefault="00914C40" w:rsidP="003A2797">
      <w:pPr>
        <w:pStyle w:val="Text"/>
        <w:widowControl w:val="0"/>
        <w:spacing w:before="0"/>
        <w:jc w:val="left"/>
        <w:rPr>
          <w:sz w:val="22"/>
          <w:szCs w:val="22"/>
          <w:lang w:val="hu"/>
        </w:rPr>
      </w:pPr>
      <w:r w:rsidRPr="003730DE">
        <w:rPr>
          <w:i/>
          <w:iCs/>
          <w:sz w:val="22"/>
          <w:szCs w:val="22"/>
          <w:lang w:val="hu"/>
        </w:rPr>
        <w:t>In vitro</w:t>
      </w:r>
      <w:r w:rsidRPr="003730DE">
        <w:rPr>
          <w:sz w:val="22"/>
          <w:szCs w:val="22"/>
          <w:lang w:val="hu"/>
        </w:rPr>
        <w:t xml:space="preserve"> metabolizmusvizsgálatok állatok és emberek esetén a glikopirrónium</w:t>
      </w:r>
      <w:r w:rsidRPr="003730DE">
        <w:rPr>
          <w:sz w:val="22"/>
          <w:szCs w:val="22"/>
          <w:lang w:val="hu"/>
        </w:rPr>
        <w:noBreakHyphen/>
        <w:t>bromid azonos metabolikus útvonalait mutatták. Nem észleltek emberre specifikus metabolitokat. Különböző mono</w:t>
      </w:r>
      <w:r w:rsidRPr="003730DE">
        <w:rPr>
          <w:sz w:val="22"/>
          <w:szCs w:val="22"/>
          <w:lang w:val="hu"/>
        </w:rPr>
        <w:noBreakHyphen/>
        <w:t xml:space="preserve"> és bisz</w:t>
      </w:r>
      <w:r w:rsidRPr="003730DE">
        <w:rPr>
          <w:sz w:val="22"/>
          <w:szCs w:val="22"/>
          <w:lang w:val="hu"/>
        </w:rPr>
        <w:noBreakHyphen/>
        <w:t>hidroxilált metabolitokat eredményező hidroxilációt és egy karboxilsav</w:t>
      </w:r>
      <w:r w:rsidRPr="003730DE">
        <w:rPr>
          <w:sz w:val="22"/>
          <w:szCs w:val="22"/>
          <w:lang w:val="hu"/>
        </w:rPr>
        <w:noBreakHyphen/>
        <w:t>származék (M9) képződését eredményező hidrolízist észleltek.</w:t>
      </w:r>
    </w:p>
    <w:p w14:paraId="2CF84E1D" w14:textId="77777777" w:rsidR="00B84FD6" w:rsidRPr="003730DE" w:rsidRDefault="00B84FD6" w:rsidP="003A2797">
      <w:pPr>
        <w:pStyle w:val="Text"/>
        <w:widowControl w:val="0"/>
        <w:spacing w:before="0"/>
        <w:jc w:val="left"/>
        <w:rPr>
          <w:sz w:val="22"/>
          <w:szCs w:val="22"/>
          <w:lang w:val="hu"/>
        </w:rPr>
      </w:pPr>
    </w:p>
    <w:p w14:paraId="4CD96B60" w14:textId="77777777" w:rsidR="00B84FD6" w:rsidRPr="003730DE" w:rsidRDefault="00914C40" w:rsidP="003A2797">
      <w:pPr>
        <w:pStyle w:val="Text"/>
        <w:widowControl w:val="0"/>
        <w:spacing w:before="0"/>
        <w:jc w:val="left"/>
        <w:rPr>
          <w:sz w:val="22"/>
          <w:szCs w:val="22"/>
          <w:lang w:val="hu"/>
        </w:rPr>
      </w:pPr>
      <w:r w:rsidRPr="003730DE">
        <w:rPr>
          <w:i/>
          <w:iCs/>
          <w:sz w:val="22"/>
          <w:szCs w:val="22"/>
          <w:lang w:val="hu"/>
        </w:rPr>
        <w:t>In vitro</w:t>
      </w:r>
      <w:r w:rsidRPr="003730DE">
        <w:rPr>
          <w:sz w:val="22"/>
          <w:szCs w:val="22"/>
          <w:lang w:val="hu"/>
        </w:rPr>
        <w:t xml:space="preserve"> vizsgálatok alapján több CYP izoenzim felelős a glikopirrónium oxidatív biotranszformációjáért. Az M9 hidrolízisét valószínűleg kolinészterázok katalizálják.</w:t>
      </w:r>
    </w:p>
    <w:p w14:paraId="4BF92E98" w14:textId="77777777" w:rsidR="00B84FD6" w:rsidRPr="003730DE" w:rsidRDefault="00B84FD6" w:rsidP="003A2797">
      <w:pPr>
        <w:pStyle w:val="Text"/>
        <w:widowControl w:val="0"/>
        <w:spacing w:before="0"/>
        <w:jc w:val="left"/>
        <w:rPr>
          <w:sz w:val="22"/>
          <w:szCs w:val="22"/>
          <w:lang w:val="hu"/>
        </w:rPr>
      </w:pPr>
    </w:p>
    <w:p w14:paraId="317D6C90" w14:textId="65791911" w:rsidR="00B84FD6" w:rsidRPr="000668D8" w:rsidRDefault="00914C40" w:rsidP="003A2797">
      <w:pPr>
        <w:pStyle w:val="Text"/>
        <w:widowControl w:val="0"/>
        <w:spacing w:before="0"/>
        <w:jc w:val="left"/>
        <w:rPr>
          <w:sz w:val="22"/>
          <w:szCs w:val="22"/>
          <w:lang w:val="hu"/>
        </w:rPr>
      </w:pPr>
      <w:r w:rsidRPr="003730DE">
        <w:rPr>
          <w:sz w:val="22"/>
          <w:szCs w:val="22"/>
          <w:lang w:val="hu"/>
        </w:rPr>
        <w:t xml:space="preserve">Belégzés után az M9 szisztémás expozíciója átlagosan hasonló nagyságrendű volt, mint az anyavegyületé. </w:t>
      </w:r>
      <w:r w:rsidRPr="003730DE">
        <w:rPr>
          <w:i/>
          <w:iCs/>
          <w:sz w:val="22"/>
          <w:szCs w:val="22"/>
          <w:lang w:val="hu"/>
        </w:rPr>
        <w:t>In vitro</w:t>
      </w:r>
      <w:r w:rsidRPr="003730DE">
        <w:rPr>
          <w:sz w:val="22"/>
          <w:szCs w:val="22"/>
          <w:lang w:val="hu"/>
        </w:rPr>
        <w:t xml:space="preserve"> vizsgálatok nem igazoltak a tüdőben végbemenő metabolizmust és az M9 csekély mennyiségben fordult elő a keringésben (körülbelül 4%-a az anyavegyület </w:t>
      </w:r>
      <w:r w:rsidR="00C63801" w:rsidRPr="003730DE">
        <w:rPr>
          <w:sz w:val="22"/>
          <w:szCs w:val="22"/>
          <w:lang w:val="hu"/>
        </w:rPr>
        <w:t>c</w:t>
      </w:r>
      <w:r w:rsidRPr="003730DE">
        <w:rPr>
          <w:sz w:val="22"/>
          <w:szCs w:val="22"/>
          <w:vertAlign w:val="subscript"/>
          <w:lang w:val="hu"/>
        </w:rPr>
        <w:t>max</w:t>
      </w:r>
      <w:r w:rsidRPr="003730DE">
        <w:rPr>
          <w:sz w:val="22"/>
          <w:szCs w:val="22"/>
          <w:lang w:val="hu"/>
        </w:rPr>
        <w:t xml:space="preserve">- és AUC-értékének), ezért azt feltételezik, hogy az M9 a </w:t>
      </w:r>
      <w:r w:rsidRPr="003730DE">
        <w:rPr>
          <w:i/>
          <w:sz w:val="22"/>
          <w:szCs w:val="22"/>
          <w:lang w:val="hu"/>
        </w:rPr>
        <w:t>per os</w:t>
      </w:r>
      <w:r w:rsidRPr="003730DE">
        <w:rPr>
          <w:sz w:val="22"/>
          <w:szCs w:val="22"/>
          <w:lang w:val="hu"/>
        </w:rPr>
        <w:t xml:space="preserve"> inhalált glikopirrónium</w:t>
      </w:r>
      <w:r w:rsidRPr="003730DE">
        <w:rPr>
          <w:sz w:val="22"/>
          <w:szCs w:val="22"/>
          <w:lang w:val="hu"/>
        </w:rPr>
        <w:noBreakHyphen/>
        <w:t>bromid dózisának lenyelt részéből képződik preszisztémás hidrolízis és/vagy first-pass metabolizmus által. Inhalálás és intravénás alkalmazás után csak minimális mennyiségű M9-et találtak a vizeletben (azaz</w:t>
      </w:r>
      <w:r w:rsidRPr="000668D8">
        <w:rPr>
          <w:sz w:val="22"/>
          <w:szCs w:val="22"/>
          <w:lang w:val="hu"/>
        </w:rPr>
        <w:t xml:space="preserve"> a dózis ≤0,5%-át). A glikopirrónium glükuronid</w:t>
      </w:r>
      <w:r w:rsidRPr="000668D8">
        <w:rPr>
          <w:sz w:val="22"/>
          <w:szCs w:val="22"/>
          <w:lang w:val="hu"/>
        </w:rPr>
        <w:noBreakHyphen/>
        <w:t xml:space="preserve"> és/vagy szulfát</w:t>
      </w:r>
      <w:r w:rsidRPr="000668D8">
        <w:rPr>
          <w:sz w:val="22"/>
          <w:szCs w:val="22"/>
          <w:lang w:val="hu"/>
        </w:rPr>
        <w:noBreakHyphen/>
        <w:t>konjugátumait ismételt inhaláció után kimutatták az emberi vizeletben, ami a dózis körülbelül 3%</w:t>
      </w:r>
      <w:r w:rsidRPr="000668D8">
        <w:rPr>
          <w:sz w:val="22"/>
          <w:szCs w:val="22"/>
          <w:lang w:val="hu"/>
        </w:rPr>
        <w:noBreakHyphen/>
        <w:t>át tette ki.</w:t>
      </w:r>
    </w:p>
    <w:p w14:paraId="33BAA701" w14:textId="77777777" w:rsidR="00B84FD6" w:rsidRPr="000668D8" w:rsidRDefault="00B84FD6" w:rsidP="003A2797">
      <w:pPr>
        <w:pStyle w:val="Text"/>
        <w:widowControl w:val="0"/>
        <w:spacing w:before="0"/>
        <w:jc w:val="left"/>
        <w:rPr>
          <w:sz w:val="22"/>
          <w:szCs w:val="22"/>
          <w:lang w:val="hu"/>
        </w:rPr>
      </w:pPr>
    </w:p>
    <w:p w14:paraId="1AA5B146" w14:textId="77777777" w:rsidR="00B84FD6" w:rsidRPr="000668D8" w:rsidRDefault="00914C40" w:rsidP="003A2797">
      <w:pPr>
        <w:pStyle w:val="Text"/>
        <w:widowControl w:val="0"/>
        <w:spacing w:before="0"/>
        <w:jc w:val="left"/>
        <w:rPr>
          <w:sz w:val="22"/>
          <w:szCs w:val="22"/>
          <w:lang w:val="hu"/>
        </w:rPr>
      </w:pPr>
      <w:r w:rsidRPr="000668D8">
        <w:rPr>
          <w:i/>
          <w:iCs/>
          <w:sz w:val="22"/>
          <w:szCs w:val="22"/>
          <w:lang w:val="hu"/>
        </w:rPr>
        <w:t>In vitro</w:t>
      </w:r>
      <w:r w:rsidRPr="000668D8">
        <w:rPr>
          <w:sz w:val="22"/>
          <w:szCs w:val="22"/>
          <w:lang w:val="hu"/>
        </w:rPr>
        <w:t xml:space="preserve"> inhibiciós vizsgálatok igazolták, hogy a glikopirrónium</w:t>
      </w:r>
      <w:r w:rsidRPr="000668D8">
        <w:rPr>
          <w:sz w:val="22"/>
          <w:szCs w:val="22"/>
          <w:lang w:val="hu"/>
        </w:rPr>
        <w:noBreakHyphen/>
        <w:t>bromidnak nincs jelentős CYP1A2, CYP2A6, CYP2C8, CYP2C9, CYP2C19, CYP2D6, CYP2E1 vagy CYP3A4/5 izoenzimekre vagy az MDR1, MRP2 vagy MXR efflux</w:t>
      </w:r>
      <w:r w:rsidRPr="000668D8">
        <w:rPr>
          <w:sz w:val="22"/>
          <w:szCs w:val="22"/>
          <w:lang w:val="hu"/>
        </w:rPr>
        <w:noBreakHyphen/>
        <w:t>transzporterekre és az OATP1B1, OATP1B3, OAT1, OAT3, OCT1 vagy OCT2 uptake</w:t>
      </w:r>
      <w:r w:rsidRPr="000668D8">
        <w:rPr>
          <w:sz w:val="22"/>
          <w:szCs w:val="22"/>
          <w:lang w:val="hu"/>
        </w:rPr>
        <w:noBreakHyphen/>
        <w:t xml:space="preserve">transzporterekre gyakorolt inhibíciós kapacitása. </w:t>
      </w:r>
      <w:r w:rsidRPr="000668D8">
        <w:rPr>
          <w:i/>
          <w:iCs/>
          <w:sz w:val="22"/>
          <w:szCs w:val="22"/>
          <w:lang w:val="hu"/>
        </w:rPr>
        <w:t>In vitro</w:t>
      </w:r>
      <w:r w:rsidRPr="000668D8">
        <w:rPr>
          <w:sz w:val="22"/>
          <w:szCs w:val="22"/>
          <w:lang w:val="hu"/>
        </w:rPr>
        <w:t xml:space="preserve"> enzimindukciós vizsgálatok nem jelezték, hogy a glikopirrónium</w:t>
      </w:r>
      <w:r w:rsidRPr="000668D8">
        <w:rPr>
          <w:sz w:val="22"/>
          <w:szCs w:val="22"/>
          <w:lang w:val="hu"/>
        </w:rPr>
        <w:noBreakHyphen/>
        <w:t>bromid klinikailag jelentős mértékben indukálná a vizsgált citokróm P450 izoenzimeket, valamint az UGT1A1</w:t>
      </w:r>
      <w:r w:rsidRPr="000668D8">
        <w:rPr>
          <w:sz w:val="22"/>
          <w:szCs w:val="22"/>
          <w:lang w:val="hu"/>
        </w:rPr>
        <w:noBreakHyphen/>
        <w:t>et és az MDR1</w:t>
      </w:r>
      <w:r w:rsidRPr="000668D8">
        <w:rPr>
          <w:sz w:val="22"/>
          <w:szCs w:val="22"/>
          <w:lang w:val="hu"/>
        </w:rPr>
        <w:noBreakHyphen/>
        <w:t xml:space="preserve"> és MRP2</w:t>
      </w:r>
      <w:r w:rsidRPr="000668D8">
        <w:rPr>
          <w:sz w:val="22"/>
          <w:szCs w:val="22"/>
          <w:lang w:val="hu"/>
        </w:rPr>
        <w:noBreakHyphen/>
        <w:t>transzportereket.</w:t>
      </w:r>
    </w:p>
    <w:p w14:paraId="618E9116" w14:textId="77777777" w:rsidR="00B84FD6" w:rsidRPr="000668D8" w:rsidRDefault="00B84FD6" w:rsidP="003A2797">
      <w:pPr>
        <w:pStyle w:val="Text"/>
        <w:widowControl w:val="0"/>
        <w:spacing w:before="0"/>
        <w:jc w:val="left"/>
        <w:rPr>
          <w:sz w:val="22"/>
          <w:szCs w:val="22"/>
          <w:lang w:val="hu"/>
        </w:rPr>
      </w:pPr>
    </w:p>
    <w:p w14:paraId="3560DDD9" w14:textId="77777777" w:rsidR="00B84FD6" w:rsidRPr="000668D8" w:rsidRDefault="00914C40" w:rsidP="003A2797">
      <w:pPr>
        <w:pStyle w:val="Text"/>
        <w:keepNext/>
        <w:widowControl w:val="0"/>
        <w:spacing w:before="0"/>
        <w:jc w:val="left"/>
        <w:rPr>
          <w:sz w:val="22"/>
          <w:szCs w:val="22"/>
          <w:u w:val="single"/>
          <w:lang w:val="hu"/>
        </w:rPr>
      </w:pPr>
      <w:r w:rsidRPr="000668D8">
        <w:rPr>
          <w:i/>
          <w:iCs/>
          <w:sz w:val="22"/>
          <w:szCs w:val="22"/>
          <w:u w:val="single"/>
          <w:lang w:val="hu"/>
        </w:rPr>
        <w:t>Mometazon-furoát</w:t>
      </w:r>
    </w:p>
    <w:p w14:paraId="602B940A" w14:textId="0A84DD46" w:rsidR="00B84FD6" w:rsidRPr="000668D8" w:rsidRDefault="00914C40" w:rsidP="003A2797">
      <w:pPr>
        <w:pStyle w:val="Text"/>
        <w:widowControl w:val="0"/>
        <w:spacing w:before="0"/>
        <w:jc w:val="left"/>
        <w:rPr>
          <w:sz w:val="22"/>
          <w:szCs w:val="22"/>
          <w:lang w:val="hu"/>
        </w:rPr>
      </w:pPr>
      <w:r w:rsidRPr="000668D8">
        <w:rPr>
          <w:sz w:val="22"/>
          <w:szCs w:val="22"/>
          <w:lang w:val="hu"/>
        </w:rPr>
        <w:t>A mometazon-furoát belélegzett dózisának a beteg által lenyelt és a gyomor-bélrendszeri</w:t>
      </w:r>
      <w:r w:rsidR="00F73F8E" w:rsidRPr="000668D8">
        <w:rPr>
          <w:sz w:val="22"/>
          <w:szCs w:val="22"/>
          <w:lang w:val="hu"/>
        </w:rPr>
        <w:t>-</w:t>
      </w:r>
      <w:r w:rsidRPr="000668D8">
        <w:rPr>
          <w:sz w:val="22"/>
          <w:szCs w:val="22"/>
          <w:lang w:val="hu"/>
        </w:rPr>
        <w:t>csatornából felszívódó része nagy mértékű metabolizmuson esik át, melynek során több metabolit keletkezik. Nem lehetett jelentős metabolitokat észlelni a plazmában. Az emberi máj mikroszómákban a CYP3A4 metabolizálja a mometazon-furoátot.</w:t>
      </w:r>
    </w:p>
    <w:p w14:paraId="02DB250B"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2C28CF92" w14:textId="77777777" w:rsidR="00B84FD6" w:rsidRPr="000668D8" w:rsidRDefault="00914C40" w:rsidP="003A2797">
      <w:pPr>
        <w:keepNext/>
        <w:widowControl w:val="0"/>
        <w:numPr>
          <w:ilvl w:val="12"/>
          <w:numId w:val="0"/>
        </w:numPr>
        <w:tabs>
          <w:tab w:val="clear" w:pos="567"/>
        </w:tabs>
        <w:spacing w:line="240" w:lineRule="auto"/>
        <w:ind w:right="-2"/>
        <w:rPr>
          <w:szCs w:val="22"/>
          <w:lang w:val="hu"/>
        </w:rPr>
      </w:pPr>
      <w:r w:rsidRPr="000668D8">
        <w:rPr>
          <w:szCs w:val="22"/>
          <w:u w:val="single"/>
          <w:lang w:val="hu"/>
        </w:rPr>
        <w:t>Elimináció</w:t>
      </w:r>
    </w:p>
    <w:p w14:paraId="34AFCCD7" w14:textId="77777777" w:rsidR="00B84FD6" w:rsidRPr="000668D8" w:rsidRDefault="00B84FD6" w:rsidP="003A2797">
      <w:pPr>
        <w:pStyle w:val="Text"/>
        <w:keepNext/>
        <w:widowControl w:val="0"/>
        <w:spacing w:before="0"/>
        <w:jc w:val="left"/>
        <w:rPr>
          <w:bCs/>
          <w:iCs/>
          <w:sz w:val="22"/>
          <w:szCs w:val="22"/>
          <w:lang w:val="hu"/>
        </w:rPr>
      </w:pPr>
      <w:bookmarkStart w:id="23" w:name="_Toc259713128"/>
    </w:p>
    <w:p w14:paraId="57521272" w14:textId="77777777" w:rsidR="00B84FD6" w:rsidRPr="000668D8" w:rsidRDefault="00914C40" w:rsidP="003A2797">
      <w:pPr>
        <w:pStyle w:val="Text"/>
        <w:keepNext/>
        <w:widowControl w:val="0"/>
        <w:spacing w:before="0"/>
        <w:jc w:val="left"/>
        <w:rPr>
          <w:bCs/>
          <w:iCs/>
          <w:sz w:val="22"/>
          <w:szCs w:val="22"/>
          <w:u w:val="single"/>
          <w:lang w:val="hu"/>
        </w:rPr>
      </w:pPr>
      <w:r w:rsidRPr="000668D8">
        <w:rPr>
          <w:i/>
          <w:iCs/>
          <w:sz w:val="22"/>
          <w:szCs w:val="22"/>
          <w:u w:val="single"/>
          <w:lang w:val="hu"/>
        </w:rPr>
        <w:t>Indakaterol</w:t>
      </w:r>
      <w:bookmarkStart w:id="24" w:name="_5539216Indacaterol_maleate"/>
      <w:bookmarkEnd w:id="24"/>
    </w:p>
    <w:p w14:paraId="029A7E0D" w14:textId="2629873F" w:rsidR="00B84FD6" w:rsidRPr="000668D8" w:rsidRDefault="00914C40" w:rsidP="003A2797">
      <w:pPr>
        <w:pStyle w:val="Text"/>
        <w:widowControl w:val="0"/>
        <w:spacing w:before="0"/>
        <w:jc w:val="left"/>
        <w:rPr>
          <w:sz w:val="22"/>
          <w:szCs w:val="22"/>
          <w:lang w:val="hu"/>
        </w:rPr>
      </w:pPr>
      <w:r w:rsidRPr="000668D8">
        <w:rPr>
          <w:sz w:val="22"/>
          <w:szCs w:val="22"/>
          <w:lang w:val="hu"/>
        </w:rPr>
        <w:t>A vizelet gyűjtésével is járó klinikai vizsgálatokban a vizelettel változatlan formában kiválasztott indakaterol mennyisége általában a dózis kevesebb mint 2%-a volt. Az indakaterol átlagos renalis clearance</w:t>
      </w:r>
      <w:r w:rsidRPr="000668D8">
        <w:rPr>
          <w:sz w:val="22"/>
          <w:szCs w:val="22"/>
          <w:lang w:val="hu"/>
        </w:rPr>
        <w:noBreakHyphen/>
        <w:t>e 0,46 és 1,20 liter/óra között volt. Az indakaterol 18,8–23,3 liter/órás szérum clearance</w:t>
      </w:r>
      <w:r w:rsidRPr="000668D8">
        <w:rPr>
          <w:sz w:val="22"/>
          <w:szCs w:val="22"/>
          <w:lang w:val="hu"/>
        </w:rPr>
        <w:noBreakHyphen/>
        <w:t>ével összehasonlítva nyilvánvalóvá válik, hogy a renalis clearance csekély szerepet játszik a szisztémásan hozzáférhető indakaterol eliminációjában (a szisztémás clearance kb. 2</w:t>
      </w:r>
      <w:r w:rsidR="003D170C" w:rsidRPr="000668D8">
        <w:rPr>
          <w:sz w:val="22"/>
          <w:szCs w:val="22"/>
          <w:lang w:val="hu"/>
        </w:rPr>
        <w:t>–</w:t>
      </w:r>
      <w:r w:rsidRPr="000668D8">
        <w:rPr>
          <w:sz w:val="22"/>
          <w:szCs w:val="22"/>
          <w:lang w:val="hu"/>
        </w:rPr>
        <w:t>6%</w:t>
      </w:r>
      <w:r w:rsidRPr="000668D8">
        <w:rPr>
          <w:sz w:val="22"/>
          <w:szCs w:val="22"/>
          <w:lang w:val="hu"/>
        </w:rPr>
        <w:noBreakHyphen/>
        <w:t>a).</w:t>
      </w:r>
    </w:p>
    <w:p w14:paraId="7BE27C01" w14:textId="77777777" w:rsidR="00B84FD6" w:rsidRPr="000668D8" w:rsidRDefault="00B84FD6" w:rsidP="003A2797">
      <w:pPr>
        <w:pStyle w:val="Text"/>
        <w:widowControl w:val="0"/>
        <w:spacing w:before="0"/>
        <w:jc w:val="left"/>
        <w:rPr>
          <w:sz w:val="22"/>
          <w:szCs w:val="22"/>
          <w:lang w:val="hu"/>
        </w:rPr>
      </w:pPr>
    </w:p>
    <w:p w14:paraId="3ABC36EA"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lastRenderedPageBreak/>
        <w:t xml:space="preserve">Egy humán ADME vizsgálatban, amelyben az indakaterolt </w:t>
      </w:r>
      <w:r w:rsidRPr="000668D8">
        <w:rPr>
          <w:i/>
          <w:sz w:val="22"/>
          <w:szCs w:val="22"/>
          <w:lang w:val="hu"/>
        </w:rPr>
        <w:t>per os</w:t>
      </w:r>
      <w:r w:rsidRPr="000668D8">
        <w:rPr>
          <w:sz w:val="22"/>
          <w:szCs w:val="22"/>
          <w:lang w:val="hu"/>
        </w:rPr>
        <w:t xml:space="preserve"> alkalmazták, a széklettel való kiválasztódás dominált a vizelettel való kiválasztódás felett. Az indakaterol az emberi székletbe elsősorban változatlan anyavegyület formájában (a dózis 54%</w:t>
      </w:r>
      <w:r w:rsidRPr="000668D8">
        <w:rPr>
          <w:sz w:val="22"/>
          <w:szCs w:val="22"/>
          <w:lang w:val="hu"/>
        </w:rPr>
        <w:noBreakHyphen/>
        <w:t>a) és kisebb mértékben hidroxilált indakaterol metabolitok (a dózis 23%</w:t>
      </w:r>
      <w:r w:rsidRPr="000668D8">
        <w:rPr>
          <w:sz w:val="22"/>
          <w:szCs w:val="22"/>
          <w:lang w:val="hu"/>
        </w:rPr>
        <w:noBreakHyphen/>
        <w:t>a) formájában választódott ki. A tömegegyensúly teljes volt az excretumból visszanyert dózis ≥90%-ával.</w:t>
      </w:r>
    </w:p>
    <w:p w14:paraId="619385D9" w14:textId="77777777" w:rsidR="00B84FD6" w:rsidRPr="000668D8" w:rsidRDefault="00B84FD6" w:rsidP="003A2797">
      <w:pPr>
        <w:pStyle w:val="Text"/>
        <w:widowControl w:val="0"/>
        <w:spacing w:before="0"/>
        <w:jc w:val="left"/>
        <w:rPr>
          <w:sz w:val="22"/>
          <w:szCs w:val="22"/>
          <w:lang w:val="hu"/>
        </w:rPr>
      </w:pPr>
    </w:p>
    <w:p w14:paraId="7382C3AD" w14:textId="223633EF" w:rsidR="00B84FD6" w:rsidRPr="000668D8" w:rsidRDefault="00914C40" w:rsidP="003A2797">
      <w:pPr>
        <w:pStyle w:val="Text"/>
        <w:widowControl w:val="0"/>
        <w:spacing w:before="0"/>
        <w:jc w:val="left"/>
        <w:rPr>
          <w:sz w:val="22"/>
          <w:szCs w:val="22"/>
          <w:lang w:val="hu"/>
        </w:rPr>
      </w:pPr>
      <w:r w:rsidRPr="000668D8">
        <w:rPr>
          <w:sz w:val="22"/>
          <w:szCs w:val="22"/>
          <w:lang w:val="hu"/>
        </w:rPr>
        <w:t>Az indakaterol szérumkoncentrációk multifázisos módon csökkentek, 45,5 és 126 óra közé eső átlagos terminális felezési idővel. Az indakaterol ismételt adagolását követő akkumulációjából számított effektív felezési idő 40 és 52 óra közé esett, ami összeegyeztethető a dinamikus egyensúlyi állapot kialakulásáig szükséges kb. 12</w:t>
      </w:r>
      <w:r w:rsidR="00226E00" w:rsidRPr="000668D8">
        <w:rPr>
          <w:sz w:val="22"/>
          <w:szCs w:val="22"/>
          <w:lang w:val="hu"/>
        </w:rPr>
        <w:t>–</w:t>
      </w:r>
      <w:r w:rsidRPr="000668D8">
        <w:rPr>
          <w:sz w:val="22"/>
          <w:szCs w:val="22"/>
          <w:lang w:val="hu"/>
        </w:rPr>
        <w:t>14 nappal.</w:t>
      </w:r>
    </w:p>
    <w:p w14:paraId="7A99A89F" w14:textId="77777777" w:rsidR="00B84FD6" w:rsidRPr="000668D8" w:rsidRDefault="00B84FD6" w:rsidP="003A2797">
      <w:pPr>
        <w:pStyle w:val="Text"/>
        <w:widowControl w:val="0"/>
        <w:spacing w:before="0"/>
        <w:jc w:val="left"/>
        <w:rPr>
          <w:sz w:val="22"/>
          <w:szCs w:val="22"/>
          <w:lang w:val="hu"/>
        </w:rPr>
      </w:pPr>
    </w:p>
    <w:p w14:paraId="73E6E7CD" w14:textId="77777777" w:rsidR="00B84FD6" w:rsidRPr="000668D8" w:rsidRDefault="00914C40" w:rsidP="003A2797">
      <w:pPr>
        <w:pStyle w:val="Nottoc-headings"/>
        <w:keepLines w:val="0"/>
        <w:widowControl w:val="0"/>
        <w:spacing w:before="0" w:after="0"/>
        <w:rPr>
          <w:rFonts w:ascii="Times New Roman" w:hAnsi="Times New Roman" w:cs="Times New Roman"/>
          <w:b w:val="0"/>
          <w:sz w:val="22"/>
          <w:szCs w:val="22"/>
          <w:u w:val="single"/>
          <w:lang w:val="hu"/>
        </w:rPr>
      </w:pPr>
      <w:r w:rsidRPr="000668D8">
        <w:rPr>
          <w:rFonts w:ascii="Times New Roman" w:hAnsi="Times New Roman" w:cs="Times New Roman"/>
          <w:b w:val="0"/>
          <w:i/>
          <w:iCs/>
          <w:sz w:val="22"/>
          <w:szCs w:val="22"/>
          <w:u w:val="single"/>
          <w:lang w:val="hu"/>
        </w:rPr>
        <w:t>Glikopirrónium</w:t>
      </w:r>
      <w:bookmarkStart w:id="25" w:name="_5640420Glycopyrronium_"/>
      <w:bookmarkEnd w:id="25"/>
    </w:p>
    <w:p w14:paraId="7C57900A" w14:textId="77777777" w:rsidR="00B84FD6" w:rsidRPr="000668D8" w:rsidRDefault="00914C40" w:rsidP="003A2797">
      <w:pPr>
        <w:pStyle w:val="Nottoc-headings"/>
        <w:keepNext w:val="0"/>
        <w:keepLines w:val="0"/>
        <w:widowControl w:val="0"/>
        <w:spacing w:before="0" w:after="0"/>
        <w:rPr>
          <w:rFonts w:ascii="Times New Roman" w:hAnsi="Times New Roman" w:cs="Times New Roman"/>
          <w:b w:val="0"/>
          <w:sz w:val="22"/>
          <w:szCs w:val="22"/>
          <w:lang w:val="hu"/>
        </w:rPr>
      </w:pPr>
      <w:r w:rsidRPr="000668D8">
        <w:rPr>
          <w:rFonts w:ascii="Times New Roman" w:hAnsi="Times New Roman" w:cs="Times New Roman"/>
          <w:b w:val="0"/>
          <w:sz w:val="22"/>
          <w:szCs w:val="22"/>
          <w:lang w:val="hu"/>
        </w:rPr>
        <w:t>[</w:t>
      </w:r>
      <w:r w:rsidRPr="000668D8">
        <w:rPr>
          <w:rFonts w:ascii="Times New Roman" w:hAnsi="Times New Roman" w:cs="Times New Roman"/>
          <w:b w:val="0"/>
          <w:sz w:val="22"/>
          <w:szCs w:val="22"/>
          <w:vertAlign w:val="superscript"/>
          <w:lang w:val="hu"/>
        </w:rPr>
        <w:t>3</w:t>
      </w:r>
      <w:r w:rsidRPr="000668D8">
        <w:rPr>
          <w:rFonts w:ascii="Times New Roman" w:hAnsi="Times New Roman" w:cs="Times New Roman"/>
          <w:b w:val="0"/>
          <w:sz w:val="22"/>
          <w:szCs w:val="22"/>
          <w:lang w:val="hu"/>
        </w:rPr>
        <w:t>H]</w:t>
      </w:r>
      <w:r w:rsidRPr="000668D8">
        <w:rPr>
          <w:rFonts w:ascii="Times New Roman" w:hAnsi="Times New Roman" w:cs="Times New Roman"/>
          <w:b w:val="0"/>
          <w:sz w:val="22"/>
          <w:szCs w:val="22"/>
          <w:lang w:val="hu"/>
        </w:rPr>
        <w:noBreakHyphen/>
        <w:t>izotóppal jelölt glikopirrónium</w:t>
      </w:r>
      <w:r w:rsidRPr="000668D8">
        <w:rPr>
          <w:rFonts w:ascii="Times New Roman" w:hAnsi="Times New Roman" w:cs="Times New Roman"/>
          <w:b w:val="0"/>
          <w:sz w:val="22"/>
          <w:szCs w:val="22"/>
          <w:lang w:val="hu"/>
        </w:rPr>
        <w:noBreakHyphen/>
        <w:t>bromid emberek részére történő intravénás beadása után a radioaktivitás vizeletbe történő átlagos kiválasztása 48 óra alatt a dózis 85%</w:t>
      </w:r>
      <w:r w:rsidRPr="000668D8">
        <w:rPr>
          <w:rFonts w:ascii="Times New Roman" w:hAnsi="Times New Roman" w:cs="Times New Roman"/>
          <w:b w:val="0"/>
          <w:sz w:val="22"/>
          <w:szCs w:val="22"/>
          <w:lang w:val="hu"/>
        </w:rPr>
        <w:noBreakHyphen/>
        <w:t>át tette ki. A dózis további 5%</w:t>
      </w:r>
      <w:r w:rsidRPr="000668D8">
        <w:rPr>
          <w:rFonts w:ascii="Times New Roman" w:hAnsi="Times New Roman" w:cs="Times New Roman"/>
          <w:b w:val="0"/>
          <w:sz w:val="22"/>
          <w:szCs w:val="22"/>
          <w:lang w:val="hu"/>
        </w:rPr>
        <w:noBreakHyphen/>
        <w:t>át az epében mutatták ki. Így a tömegegyensúly közel teljes volt.</w:t>
      </w:r>
    </w:p>
    <w:p w14:paraId="463DD77A" w14:textId="77777777" w:rsidR="00B84FD6" w:rsidRPr="000668D8" w:rsidRDefault="00B84FD6" w:rsidP="003A2797">
      <w:pPr>
        <w:pStyle w:val="Text"/>
        <w:widowControl w:val="0"/>
        <w:spacing w:before="0"/>
        <w:jc w:val="left"/>
        <w:rPr>
          <w:sz w:val="22"/>
          <w:szCs w:val="22"/>
          <w:lang w:val="hu"/>
        </w:rPr>
      </w:pPr>
    </w:p>
    <w:p w14:paraId="4D80494C" w14:textId="2181A13A" w:rsidR="00B84FD6" w:rsidRPr="000668D8" w:rsidRDefault="00914C40" w:rsidP="003A2797">
      <w:pPr>
        <w:pStyle w:val="Text"/>
        <w:widowControl w:val="0"/>
        <w:spacing w:before="0"/>
        <w:jc w:val="left"/>
        <w:rPr>
          <w:sz w:val="22"/>
          <w:szCs w:val="22"/>
          <w:lang w:val="hu"/>
        </w:rPr>
      </w:pPr>
      <w:r w:rsidRPr="000668D8">
        <w:rPr>
          <w:sz w:val="22"/>
          <w:szCs w:val="22"/>
          <w:lang w:val="hu"/>
        </w:rPr>
        <w:t>Az anyavegyület renalis eliminációja a szisztémásan rendelkezésre álló glikopirrónium teljes clearance</w:t>
      </w:r>
      <w:r w:rsidRPr="000668D8">
        <w:rPr>
          <w:sz w:val="22"/>
          <w:szCs w:val="22"/>
          <w:lang w:val="hu"/>
        </w:rPr>
        <w:noBreakHyphen/>
        <w:t>ének körülbelül a 60</w:t>
      </w:r>
      <w:r w:rsidR="00705BD6" w:rsidRPr="000668D8">
        <w:rPr>
          <w:sz w:val="22"/>
          <w:szCs w:val="22"/>
          <w:lang w:val="hu"/>
        </w:rPr>
        <w:t>–</w:t>
      </w:r>
      <w:r w:rsidRPr="000668D8">
        <w:rPr>
          <w:sz w:val="22"/>
          <w:szCs w:val="22"/>
          <w:lang w:val="hu"/>
        </w:rPr>
        <w:t>70%</w:t>
      </w:r>
      <w:r w:rsidRPr="000668D8">
        <w:rPr>
          <w:sz w:val="22"/>
          <w:szCs w:val="22"/>
          <w:lang w:val="hu"/>
        </w:rPr>
        <w:noBreakHyphen/>
        <w:t>át teszi ki, míg a nem renalis clearance</w:t>
      </w:r>
      <w:r w:rsidRPr="000668D8">
        <w:rPr>
          <w:sz w:val="22"/>
          <w:szCs w:val="22"/>
          <w:lang w:val="hu"/>
        </w:rPr>
        <w:noBreakHyphen/>
        <w:t>folyamatok megközelítőleg a 30</w:t>
      </w:r>
      <w:r w:rsidR="00705BD6" w:rsidRPr="000668D8">
        <w:rPr>
          <w:sz w:val="22"/>
          <w:szCs w:val="22"/>
          <w:lang w:val="hu"/>
        </w:rPr>
        <w:t>–</w:t>
      </w:r>
      <w:r w:rsidRPr="000668D8">
        <w:rPr>
          <w:sz w:val="22"/>
          <w:szCs w:val="22"/>
          <w:lang w:val="hu"/>
        </w:rPr>
        <w:t>40%</w:t>
      </w:r>
      <w:r w:rsidRPr="000668D8">
        <w:rPr>
          <w:sz w:val="22"/>
          <w:szCs w:val="22"/>
          <w:lang w:val="hu"/>
        </w:rPr>
        <w:noBreakHyphen/>
        <w:t>ért felelősek. A biliaris clearance hozzájárul a nem renalis clearance</w:t>
      </w:r>
      <w:r w:rsidRPr="000668D8">
        <w:rPr>
          <w:sz w:val="22"/>
          <w:szCs w:val="22"/>
          <w:lang w:val="hu"/>
        </w:rPr>
        <w:noBreakHyphen/>
        <w:t>hez, de az elképzelések szerint a nem renalis clearance jelentős része a metabolizmus következménye.</w:t>
      </w:r>
    </w:p>
    <w:p w14:paraId="4D88CA9D" w14:textId="77777777" w:rsidR="00B84FD6" w:rsidRPr="000668D8" w:rsidRDefault="00B84FD6" w:rsidP="003A2797">
      <w:pPr>
        <w:pStyle w:val="Text"/>
        <w:widowControl w:val="0"/>
        <w:spacing w:before="0"/>
        <w:jc w:val="left"/>
        <w:rPr>
          <w:sz w:val="22"/>
          <w:szCs w:val="22"/>
          <w:lang w:val="hu"/>
        </w:rPr>
      </w:pPr>
    </w:p>
    <w:p w14:paraId="13D1D95B"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A glikopirrónium átlagos renalis clearance</w:t>
      </w:r>
      <w:r w:rsidRPr="000668D8">
        <w:rPr>
          <w:sz w:val="22"/>
          <w:szCs w:val="22"/>
          <w:lang w:val="hu"/>
        </w:rPr>
        <w:noBreakHyphen/>
        <w:t>e a 17,4–24,4 liter/óra tartományba esett. A glikopirrónium renalis eliminációjában aktív tubuláris szekréció működik közre. A vizeletben legfeljebb a távozó dózis 20%</w:t>
      </w:r>
      <w:r w:rsidRPr="000668D8">
        <w:rPr>
          <w:sz w:val="22"/>
          <w:szCs w:val="22"/>
          <w:lang w:val="hu"/>
        </w:rPr>
        <w:noBreakHyphen/>
        <w:t>a volt az anyavegyület.</w:t>
      </w:r>
    </w:p>
    <w:p w14:paraId="748C363F" w14:textId="77777777" w:rsidR="00B84FD6" w:rsidRPr="000668D8" w:rsidRDefault="00B84FD6" w:rsidP="003A2797">
      <w:pPr>
        <w:pStyle w:val="Text"/>
        <w:widowControl w:val="0"/>
        <w:spacing w:before="0"/>
        <w:jc w:val="left"/>
        <w:rPr>
          <w:sz w:val="22"/>
          <w:szCs w:val="22"/>
          <w:lang w:val="hu"/>
        </w:rPr>
      </w:pPr>
    </w:p>
    <w:p w14:paraId="420A05F3"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A glikopirrónium plazmakoncentrációja többfázisos módon csökkent. Az átlagos terminális eliminációs felezési idő sokkal hosszabb volt inhaláció után (33–57 óra), mint intravénás (6,2 óra) és oralis alkalmazást követően (2,8 óra). Az eliminációs mintázat az inhaláció utáni 24. órában és azt követően is hosszan tartó pulmonalis abszorpcióra és/vagy a glikopirróniumnak a szisztémás keringésbe történő transzportjára utal.</w:t>
      </w:r>
    </w:p>
    <w:p w14:paraId="159306E2" w14:textId="77777777" w:rsidR="00B84FD6" w:rsidRPr="000668D8" w:rsidRDefault="00B84FD6" w:rsidP="003A2797">
      <w:pPr>
        <w:pStyle w:val="Text"/>
        <w:widowControl w:val="0"/>
        <w:spacing w:before="0"/>
        <w:jc w:val="left"/>
        <w:rPr>
          <w:sz w:val="22"/>
          <w:szCs w:val="22"/>
          <w:lang w:val="hu"/>
        </w:rPr>
      </w:pPr>
    </w:p>
    <w:bookmarkEnd w:id="23"/>
    <w:p w14:paraId="447BCA24" w14:textId="77777777" w:rsidR="00B84FD6" w:rsidRPr="000668D8" w:rsidRDefault="00914C40" w:rsidP="003A2797">
      <w:pPr>
        <w:pStyle w:val="Text"/>
        <w:keepNext/>
        <w:widowControl w:val="0"/>
        <w:spacing w:before="0"/>
        <w:jc w:val="left"/>
        <w:rPr>
          <w:bCs/>
          <w:iCs/>
          <w:sz w:val="22"/>
          <w:szCs w:val="22"/>
          <w:u w:val="single"/>
          <w:lang w:val="hu"/>
        </w:rPr>
      </w:pPr>
      <w:r w:rsidRPr="000668D8">
        <w:rPr>
          <w:i/>
          <w:iCs/>
          <w:sz w:val="22"/>
          <w:szCs w:val="22"/>
          <w:u w:val="single"/>
          <w:lang w:val="hu"/>
        </w:rPr>
        <w:t>Mometazon-furoát</w:t>
      </w:r>
    </w:p>
    <w:p w14:paraId="5C06B033"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Intravénás bólusban történő beadás után a mometazon-furoát terminális eliminációs t</w:t>
      </w:r>
      <w:r w:rsidRPr="000668D8">
        <w:rPr>
          <w:sz w:val="22"/>
          <w:szCs w:val="22"/>
          <w:vertAlign w:val="subscript"/>
          <w:lang w:val="hu"/>
        </w:rPr>
        <w:t>½</w:t>
      </w:r>
      <w:r w:rsidRPr="000668D8">
        <w:rPr>
          <w:sz w:val="22"/>
          <w:szCs w:val="22"/>
          <w:lang w:val="hu"/>
        </w:rPr>
        <w:t xml:space="preserve">-e körülbelül 4,5 óra. Izotóppal jelzett, </w:t>
      </w:r>
      <w:r w:rsidRPr="000668D8">
        <w:rPr>
          <w:i/>
          <w:sz w:val="22"/>
          <w:szCs w:val="22"/>
          <w:lang w:val="hu"/>
        </w:rPr>
        <w:t>per os</w:t>
      </w:r>
      <w:r w:rsidRPr="000668D8">
        <w:rPr>
          <w:sz w:val="22"/>
          <w:szCs w:val="22"/>
          <w:lang w:val="hu"/>
        </w:rPr>
        <w:t xml:space="preserve"> inhalált dózisa főként a székletbe (74%), kisebb mértékben pedig a vizeletbe (8%) választódik ki.</w:t>
      </w:r>
    </w:p>
    <w:p w14:paraId="66418700" w14:textId="77777777" w:rsidR="005D494E" w:rsidRPr="000668D8" w:rsidRDefault="005D494E" w:rsidP="003A2797">
      <w:pPr>
        <w:widowControl w:val="0"/>
        <w:numPr>
          <w:ilvl w:val="12"/>
          <w:numId w:val="0"/>
        </w:numPr>
        <w:tabs>
          <w:tab w:val="clear" w:pos="567"/>
          <w:tab w:val="left" w:pos="720"/>
        </w:tabs>
        <w:spacing w:line="240" w:lineRule="auto"/>
        <w:ind w:right="-2"/>
        <w:rPr>
          <w:szCs w:val="22"/>
          <w:lang w:val="hu-HU"/>
        </w:rPr>
      </w:pPr>
    </w:p>
    <w:p w14:paraId="7AE4F3AC" w14:textId="77777777" w:rsidR="005D494E" w:rsidRPr="000668D8" w:rsidRDefault="005D494E" w:rsidP="003A2797">
      <w:pPr>
        <w:keepNext/>
        <w:widowControl w:val="0"/>
        <w:numPr>
          <w:ilvl w:val="12"/>
          <w:numId w:val="0"/>
        </w:numPr>
        <w:tabs>
          <w:tab w:val="clear" w:pos="567"/>
          <w:tab w:val="left" w:pos="720"/>
        </w:tabs>
        <w:spacing w:line="240" w:lineRule="auto"/>
        <w:ind w:right="-2"/>
        <w:rPr>
          <w:szCs w:val="22"/>
          <w:u w:val="single"/>
          <w:lang w:val="hu-HU"/>
        </w:rPr>
      </w:pPr>
      <w:r w:rsidRPr="000668D8">
        <w:rPr>
          <w:szCs w:val="22"/>
          <w:u w:val="single"/>
          <w:lang w:val="hu-HU"/>
        </w:rPr>
        <w:t>Interakciók</w:t>
      </w:r>
    </w:p>
    <w:p w14:paraId="3C65042C" w14:textId="77777777" w:rsidR="005D494E" w:rsidRPr="000668D8" w:rsidRDefault="005D494E" w:rsidP="003A2797">
      <w:pPr>
        <w:keepNext/>
        <w:widowControl w:val="0"/>
        <w:numPr>
          <w:ilvl w:val="12"/>
          <w:numId w:val="0"/>
        </w:numPr>
        <w:tabs>
          <w:tab w:val="clear" w:pos="567"/>
          <w:tab w:val="left" w:pos="720"/>
        </w:tabs>
        <w:spacing w:line="240" w:lineRule="auto"/>
        <w:rPr>
          <w:szCs w:val="22"/>
          <w:lang w:val="hu-HU"/>
        </w:rPr>
      </w:pPr>
    </w:p>
    <w:p w14:paraId="0A5DDB0A" w14:textId="3A81E590" w:rsidR="005D494E" w:rsidRPr="000668D8" w:rsidRDefault="005D494E" w:rsidP="003A2797">
      <w:pPr>
        <w:widowControl w:val="0"/>
        <w:tabs>
          <w:tab w:val="clear" w:pos="567"/>
          <w:tab w:val="left" w:pos="720"/>
        </w:tabs>
        <w:spacing w:line="240" w:lineRule="auto"/>
        <w:rPr>
          <w:szCs w:val="22"/>
          <w:lang w:val="hu-HU"/>
        </w:rPr>
      </w:pPr>
      <w:r w:rsidRPr="000668D8">
        <w:rPr>
          <w:lang w:val="hu-HU"/>
        </w:rPr>
        <w:t>A szájon át inhalált indakaterol, glikopirrónium és mometazon-furoát egyidejű alkalmazása dinamikus egyensúlyi állapot mellett egyik hatóanyag farmakokinetikáját sem befolyásolta.</w:t>
      </w:r>
    </w:p>
    <w:p w14:paraId="07A28EAA" w14:textId="77777777" w:rsidR="00B84FD6" w:rsidRPr="000668D8" w:rsidRDefault="00B84FD6" w:rsidP="003A2797">
      <w:pPr>
        <w:widowControl w:val="0"/>
        <w:numPr>
          <w:ilvl w:val="12"/>
          <w:numId w:val="0"/>
        </w:numPr>
        <w:tabs>
          <w:tab w:val="clear" w:pos="567"/>
        </w:tabs>
        <w:spacing w:line="240" w:lineRule="auto"/>
        <w:ind w:right="-2"/>
        <w:rPr>
          <w:szCs w:val="22"/>
          <w:lang w:val="hu"/>
        </w:rPr>
      </w:pPr>
    </w:p>
    <w:p w14:paraId="7FE8C1E6" w14:textId="76D7CD6D" w:rsidR="00B84FD6" w:rsidRPr="000668D8" w:rsidRDefault="00A24F3B" w:rsidP="003A2797">
      <w:pPr>
        <w:keepNext/>
        <w:widowControl w:val="0"/>
        <w:tabs>
          <w:tab w:val="clear" w:pos="567"/>
        </w:tabs>
        <w:spacing w:line="240" w:lineRule="auto"/>
        <w:rPr>
          <w:iCs/>
          <w:szCs w:val="22"/>
          <w:lang w:val="hu"/>
        </w:rPr>
      </w:pPr>
      <w:r w:rsidRPr="000668D8">
        <w:rPr>
          <w:szCs w:val="22"/>
          <w:u w:val="single"/>
          <w:lang w:val="hu"/>
        </w:rPr>
        <w:t>Különleges betegcsoportok</w:t>
      </w:r>
    </w:p>
    <w:p w14:paraId="1F6390AD" w14:textId="77777777" w:rsidR="001D0D33" w:rsidRPr="000668D8" w:rsidRDefault="001D0D33" w:rsidP="003A2797">
      <w:pPr>
        <w:pStyle w:val="Text"/>
        <w:keepNext/>
        <w:widowControl w:val="0"/>
        <w:spacing w:before="0"/>
        <w:jc w:val="left"/>
        <w:rPr>
          <w:iCs/>
          <w:sz w:val="22"/>
          <w:szCs w:val="22"/>
          <w:lang w:val="hu"/>
        </w:rPr>
      </w:pPr>
    </w:p>
    <w:p w14:paraId="49B20DB2" w14:textId="62E20B65"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Egy asztmás betegeknél Enerzair Breezhaler inhalálása után végzett </w:t>
      </w:r>
      <w:r w:rsidR="00A55D67" w:rsidRPr="000668D8">
        <w:rPr>
          <w:sz w:val="22"/>
          <w:szCs w:val="22"/>
          <w:lang w:val="hu"/>
        </w:rPr>
        <w:t xml:space="preserve">betegcsoportos </w:t>
      </w:r>
      <w:r w:rsidRPr="000668D8">
        <w:rPr>
          <w:sz w:val="22"/>
          <w:szCs w:val="22"/>
          <w:lang w:val="hu"/>
        </w:rPr>
        <w:t>farmakokinetikai elemzés nem mutatta azt, hogy az életkor, a nem, a testtömeg, a dohányzási státusz, a kiindulási becsült glomeruláris filtrációs ráta (eGFR) és a kiindulási FEV</w:t>
      </w:r>
      <w:r w:rsidRPr="000668D8">
        <w:rPr>
          <w:sz w:val="22"/>
          <w:szCs w:val="22"/>
          <w:vertAlign w:val="subscript"/>
          <w:lang w:val="hu"/>
        </w:rPr>
        <w:t>1</w:t>
      </w:r>
      <w:r w:rsidRPr="000668D8">
        <w:rPr>
          <w:sz w:val="22"/>
          <w:szCs w:val="22"/>
          <w:lang w:val="hu"/>
        </w:rPr>
        <w:t xml:space="preserve"> jelentősen befolyásolná az indakaterol, a glikopirrónium és a mometazon-furoát szisztémás expozícióját.</w:t>
      </w:r>
    </w:p>
    <w:p w14:paraId="4EC43F21" w14:textId="77777777" w:rsidR="00B84FD6" w:rsidRPr="000668D8" w:rsidRDefault="00B84FD6" w:rsidP="003A2797">
      <w:pPr>
        <w:pStyle w:val="Text"/>
        <w:widowControl w:val="0"/>
        <w:spacing w:before="0"/>
        <w:jc w:val="left"/>
        <w:rPr>
          <w:sz w:val="22"/>
          <w:szCs w:val="22"/>
          <w:lang w:val="hu"/>
        </w:rPr>
      </w:pPr>
    </w:p>
    <w:p w14:paraId="59B6AA2E" w14:textId="4FF0D458" w:rsidR="00B84FD6" w:rsidRPr="000668D8" w:rsidRDefault="00914C40" w:rsidP="003A2797">
      <w:pPr>
        <w:pStyle w:val="Text"/>
        <w:keepNext/>
        <w:widowControl w:val="0"/>
        <w:spacing w:before="0"/>
        <w:jc w:val="left"/>
        <w:rPr>
          <w:sz w:val="22"/>
          <w:szCs w:val="22"/>
          <w:lang w:val="hu"/>
        </w:rPr>
      </w:pPr>
      <w:r w:rsidRPr="000668D8">
        <w:rPr>
          <w:i/>
          <w:iCs/>
          <w:sz w:val="22"/>
          <w:szCs w:val="22"/>
          <w:u w:val="single"/>
          <w:lang w:val="hu"/>
        </w:rPr>
        <w:t>Vesekárosodás</w:t>
      </w:r>
    </w:p>
    <w:p w14:paraId="4FAB94B4" w14:textId="77777777" w:rsidR="001D0D33" w:rsidRPr="000668D8" w:rsidRDefault="00914C40" w:rsidP="003A2797">
      <w:pPr>
        <w:pStyle w:val="Text"/>
        <w:widowControl w:val="0"/>
        <w:spacing w:before="0"/>
        <w:jc w:val="left"/>
        <w:rPr>
          <w:iCs/>
          <w:sz w:val="22"/>
          <w:szCs w:val="22"/>
          <w:lang w:val="hu"/>
        </w:rPr>
      </w:pPr>
      <w:r w:rsidRPr="000668D8">
        <w:rPr>
          <w:sz w:val="22"/>
          <w:szCs w:val="22"/>
          <w:lang w:val="hu"/>
        </w:rPr>
        <w:t>Nem végeztek kifejezetten arra irányuló vizsgálatokat Enerzair Breezhaler</w:t>
      </w:r>
      <w:r w:rsidRPr="000668D8">
        <w:rPr>
          <w:sz w:val="22"/>
          <w:szCs w:val="22"/>
          <w:lang w:val="hu"/>
        </w:rPr>
        <w:noBreakHyphen/>
        <w:t>rel arról, hogy a vesekárosodás hogyan befolyásolja az indakaterol, a glikopirrónium és a mometazon-furoát farmakokinetikáját. Egy populációs farmakokinetikai elemzésben a becsült glomeruláris filtrációs ráta (eGFR) nem volt az indakaterol, a glikopirrónium és a mometazon-furoát szisztémás expozíciójának statisztikailag szignifikáns együttjáró változója az Enerzair Breezhaler asztmás betegeknél történt alkalmazása után.</w:t>
      </w:r>
    </w:p>
    <w:p w14:paraId="0474B01C" w14:textId="77777777" w:rsidR="00B84FD6" w:rsidRPr="000668D8" w:rsidRDefault="00B84FD6" w:rsidP="003A2797">
      <w:pPr>
        <w:pStyle w:val="Text"/>
        <w:widowControl w:val="0"/>
        <w:spacing w:before="0"/>
        <w:jc w:val="left"/>
        <w:rPr>
          <w:sz w:val="22"/>
          <w:szCs w:val="22"/>
          <w:lang w:val="hu"/>
        </w:rPr>
      </w:pPr>
    </w:p>
    <w:p w14:paraId="0B94D92C" w14:textId="4BBCCB10" w:rsidR="001D0D33" w:rsidRPr="000668D8" w:rsidRDefault="00914C40" w:rsidP="003A2797">
      <w:pPr>
        <w:pStyle w:val="Text"/>
        <w:widowControl w:val="0"/>
        <w:spacing w:before="0"/>
        <w:jc w:val="left"/>
        <w:rPr>
          <w:sz w:val="22"/>
          <w:szCs w:val="22"/>
          <w:lang w:val="hu"/>
        </w:rPr>
      </w:pPr>
      <w:r w:rsidRPr="000668D8">
        <w:rPr>
          <w:sz w:val="22"/>
          <w:szCs w:val="22"/>
          <w:lang w:val="hu"/>
        </w:rPr>
        <w:t xml:space="preserve">Az indakaterol és a mometazon-furoát nagyon kis mértékben választódik ki a vizelettel, ezért nem </w:t>
      </w:r>
      <w:r w:rsidRPr="000668D8">
        <w:rPr>
          <w:sz w:val="22"/>
          <w:szCs w:val="22"/>
          <w:lang w:val="hu"/>
        </w:rPr>
        <w:lastRenderedPageBreak/>
        <w:t>vizsgálták, hogy a vesekárosodás milyen hatással van e szerek szisztémás expozíciójára (lásd 4.2 és 4.4 pont).</w:t>
      </w:r>
    </w:p>
    <w:p w14:paraId="685C2CE5" w14:textId="77777777" w:rsidR="00B84FD6" w:rsidRPr="000668D8" w:rsidRDefault="00B84FD6" w:rsidP="003A2797">
      <w:pPr>
        <w:pStyle w:val="Text"/>
        <w:widowControl w:val="0"/>
        <w:spacing w:before="0"/>
        <w:jc w:val="left"/>
        <w:rPr>
          <w:sz w:val="22"/>
          <w:szCs w:val="22"/>
          <w:lang w:val="hu"/>
        </w:rPr>
      </w:pPr>
    </w:p>
    <w:p w14:paraId="33334B12" w14:textId="573BF758" w:rsidR="00B84FD6" w:rsidRPr="000668D8" w:rsidRDefault="00914C40" w:rsidP="003A2797">
      <w:pPr>
        <w:pStyle w:val="Text"/>
        <w:widowControl w:val="0"/>
        <w:tabs>
          <w:tab w:val="left" w:pos="8505"/>
        </w:tabs>
        <w:spacing w:before="0"/>
        <w:jc w:val="left"/>
        <w:rPr>
          <w:bCs/>
          <w:sz w:val="22"/>
          <w:szCs w:val="22"/>
          <w:lang w:val="hu"/>
        </w:rPr>
      </w:pPr>
      <w:r w:rsidRPr="000668D8">
        <w:rPr>
          <w:sz w:val="22"/>
          <w:szCs w:val="22"/>
          <w:lang w:val="hu"/>
        </w:rPr>
        <w:t>A veseműködés károsodása kihat a monoterápiában alkalmazott glikopirrónium</w:t>
      </w:r>
      <w:r w:rsidRPr="000668D8">
        <w:rPr>
          <w:sz w:val="22"/>
          <w:szCs w:val="22"/>
          <w:lang w:val="hu"/>
        </w:rPr>
        <w:noBreakHyphen/>
        <w:t>bromid szisztémás expozíciójára. A teljes szisztémás expozíció (AUC</w:t>
      </w:r>
      <w:r w:rsidRPr="000668D8">
        <w:rPr>
          <w:sz w:val="22"/>
          <w:szCs w:val="22"/>
          <w:vertAlign w:val="subscript"/>
          <w:lang w:val="hu"/>
        </w:rPr>
        <w:t>last</w:t>
      </w:r>
      <w:r w:rsidRPr="000668D8">
        <w:rPr>
          <w:sz w:val="22"/>
          <w:szCs w:val="22"/>
          <w:lang w:val="hu"/>
        </w:rPr>
        <w:t>) legfeljebb 1,4</w:t>
      </w:r>
      <w:r w:rsidRPr="000668D8">
        <w:rPr>
          <w:sz w:val="22"/>
          <w:szCs w:val="22"/>
          <w:lang w:val="hu"/>
        </w:rPr>
        <w:noBreakHyphen/>
        <w:t>szeres, közepes mértékű átlagos emelkedését észlelték az enyhe és a közepes mértékben károsodott veseműködésű, valamint a 2,2</w:t>
      </w:r>
      <w:r w:rsidRPr="000668D8">
        <w:rPr>
          <w:sz w:val="22"/>
          <w:szCs w:val="22"/>
          <w:lang w:val="hu"/>
        </w:rPr>
        <w:noBreakHyphen/>
        <w:t>szeres emelkedését észlelték a súlyosan károsodott veseműködésű és végstádiumú vesebetegségben szenvedő betegeknél. A glikopirrónium asztmás betegeknél végzett, az Enerzair Breezhaler alkalmazását követő populációs farmakokinetikai elemzése alapján az AUC</w:t>
      </w:r>
      <w:r w:rsidRPr="000668D8">
        <w:rPr>
          <w:sz w:val="22"/>
          <w:szCs w:val="22"/>
          <w:vertAlign w:val="subscript"/>
          <w:lang w:val="hu"/>
        </w:rPr>
        <w:t>0</w:t>
      </w:r>
      <w:r w:rsidRPr="000668D8">
        <w:rPr>
          <w:sz w:val="22"/>
          <w:szCs w:val="22"/>
          <w:vertAlign w:val="subscript"/>
          <w:lang w:val="hu"/>
        </w:rPr>
        <w:noBreakHyphen/>
        <w:t>24h</w:t>
      </w:r>
      <w:r w:rsidRPr="000668D8">
        <w:rPr>
          <w:sz w:val="22"/>
          <w:szCs w:val="22"/>
          <w:lang w:val="hu"/>
        </w:rPr>
        <w:t xml:space="preserve"> 27%-kal emelkedett azoknál a betegeknél, akiknek az abszolút GFR-je 58 ml/perc volt és 19%-kal csökkent azoknál, akiknek 143 ml/perc volt, 93 ml/perc abszolút GFR-értékű beteggel összehasonlítva. A glikopirrónium enyhe</w:t>
      </w:r>
      <w:r w:rsidRPr="000668D8">
        <w:rPr>
          <w:sz w:val="22"/>
          <w:szCs w:val="22"/>
          <w:lang w:val="hu"/>
        </w:rPr>
        <w:noBreakHyphen/>
      </w:r>
      <w:r w:rsidR="000102F9" w:rsidRPr="000668D8">
        <w:rPr>
          <w:sz w:val="22"/>
          <w:szCs w:val="22"/>
          <w:lang w:val="hu"/>
        </w:rPr>
        <w:t>közep</w:t>
      </w:r>
      <w:r w:rsidR="00BF235C" w:rsidRPr="000668D8">
        <w:rPr>
          <w:sz w:val="22"/>
          <w:szCs w:val="22"/>
          <w:lang w:val="hu"/>
        </w:rPr>
        <w:t>es fokú</w:t>
      </w:r>
      <w:r w:rsidR="000102F9" w:rsidRPr="000668D8">
        <w:rPr>
          <w:sz w:val="22"/>
          <w:szCs w:val="22"/>
          <w:lang w:val="hu"/>
        </w:rPr>
        <w:t xml:space="preserve"> </w:t>
      </w:r>
      <w:r w:rsidRPr="000668D8">
        <w:rPr>
          <w:sz w:val="22"/>
          <w:szCs w:val="22"/>
          <w:lang w:val="hu"/>
        </w:rPr>
        <w:t>vesekárosodásos (eGFR ≥30 ml/perc/1,73 m</w:t>
      </w:r>
      <w:r w:rsidRPr="000668D8">
        <w:rPr>
          <w:sz w:val="22"/>
          <w:szCs w:val="22"/>
          <w:vertAlign w:val="superscript"/>
          <w:lang w:val="hu"/>
        </w:rPr>
        <w:t>2</w:t>
      </w:r>
      <w:r w:rsidRPr="000668D8">
        <w:rPr>
          <w:sz w:val="22"/>
          <w:szCs w:val="22"/>
          <w:lang w:val="hu"/>
        </w:rPr>
        <w:t xml:space="preserve">), krónikus obstruktív tüdőbetegségben szenvedő betegeknél végzett </w:t>
      </w:r>
      <w:r w:rsidR="000102F9" w:rsidRPr="000668D8">
        <w:rPr>
          <w:sz w:val="22"/>
          <w:szCs w:val="22"/>
          <w:lang w:val="hu"/>
        </w:rPr>
        <w:t>betegcsoporto</w:t>
      </w:r>
      <w:r w:rsidRPr="000668D8">
        <w:rPr>
          <w:sz w:val="22"/>
          <w:szCs w:val="22"/>
          <w:lang w:val="hu"/>
        </w:rPr>
        <w:t>s farmakokinetikai elemzése alapján a glikopirrónium alkalmazható az ajánlott dózisban.</w:t>
      </w:r>
    </w:p>
    <w:p w14:paraId="7264E75B" w14:textId="035B77FA" w:rsidR="00661B37" w:rsidRPr="000668D8" w:rsidRDefault="00661B37" w:rsidP="003A2797">
      <w:pPr>
        <w:pStyle w:val="Text"/>
        <w:widowControl w:val="0"/>
        <w:tabs>
          <w:tab w:val="left" w:pos="8505"/>
        </w:tabs>
        <w:spacing w:before="0"/>
        <w:jc w:val="left"/>
        <w:rPr>
          <w:sz w:val="22"/>
          <w:szCs w:val="22"/>
          <w:lang w:val="hu"/>
        </w:rPr>
      </w:pPr>
    </w:p>
    <w:p w14:paraId="46140F90" w14:textId="650F16A6" w:rsidR="00B84FD6" w:rsidRPr="000668D8" w:rsidRDefault="00914C40" w:rsidP="003A2797">
      <w:pPr>
        <w:pStyle w:val="Nottoc-headings"/>
        <w:keepLines w:val="0"/>
        <w:widowControl w:val="0"/>
        <w:spacing w:before="0" w:after="0"/>
        <w:rPr>
          <w:rFonts w:ascii="Times New Roman" w:hAnsi="Times New Roman" w:cs="Times New Roman"/>
          <w:b w:val="0"/>
          <w:sz w:val="22"/>
          <w:szCs w:val="22"/>
          <w:lang w:val="hu"/>
        </w:rPr>
      </w:pPr>
      <w:bookmarkStart w:id="26" w:name="_nth_Hepatic_impairment55977"/>
      <w:bookmarkStart w:id="27" w:name="_6043455Glycopyrronium_"/>
      <w:bookmarkStart w:id="28" w:name="_5942169Indacaterol_"/>
      <w:bookmarkEnd w:id="26"/>
      <w:bookmarkEnd w:id="27"/>
      <w:bookmarkEnd w:id="28"/>
      <w:r w:rsidRPr="000668D8">
        <w:rPr>
          <w:rFonts w:ascii="Times New Roman" w:hAnsi="Times New Roman" w:cs="Times New Roman"/>
          <w:b w:val="0"/>
          <w:i/>
          <w:iCs/>
          <w:sz w:val="22"/>
          <w:szCs w:val="22"/>
          <w:u w:val="single"/>
          <w:lang w:val="hu"/>
        </w:rPr>
        <w:t>Májkárosodás</w:t>
      </w:r>
    </w:p>
    <w:p w14:paraId="0AA5F04A" w14:textId="2E7DDB24" w:rsidR="00B84FD6" w:rsidRPr="000668D8" w:rsidRDefault="00914C40" w:rsidP="003A2797">
      <w:pPr>
        <w:pStyle w:val="Text"/>
        <w:widowControl w:val="0"/>
        <w:spacing w:before="0"/>
        <w:jc w:val="left"/>
        <w:rPr>
          <w:sz w:val="22"/>
          <w:szCs w:val="22"/>
          <w:lang w:val="hu"/>
        </w:rPr>
      </w:pPr>
      <w:bookmarkStart w:id="29" w:name="_Toc259713130"/>
      <w:r w:rsidRPr="000668D8">
        <w:rPr>
          <w:sz w:val="22"/>
          <w:szCs w:val="22"/>
          <w:lang w:val="hu"/>
        </w:rPr>
        <w:t>Nem végeztek kifejezetten arra irányuló vizsgálatokat Enerzair Breezhaler</w:t>
      </w:r>
      <w:r w:rsidRPr="000668D8">
        <w:rPr>
          <w:sz w:val="22"/>
          <w:szCs w:val="22"/>
          <w:lang w:val="hu"/>
        </w:rPr>
        <w:noBreakHyphen/>
        <w:t>rel arról, hogy a májkárosodás hogyan befolyásolja az indakaterol, a glikopirrónium és a mometazon-furoát farmakokinetikáját az Enerzair Breezhaler belégzését követően májkárosodásos vizsgálati alanyoknál. A monoterápiában alkalmazott indakaterol és mometazon-furoát összetevőkkel azonban végeztek vizsgálatokat (lásd 4.2 pont).</w:t>
      </w:r>
    </w:p>
    <w:p w14:paraId="1B000CB8" w14:textId="77777777" w:rsidR="00B84FD6" w:rsidRPr="000668D8" w:rsidRDefault="00B84FD6" w:rsidP="003A2797">
      <w:pPr>
        <w:pStyle w:val="Text"/>
        <w:widowControl w:val="0"/>
        <w:spacing w:before="0"/>
        <w:jc w:val="left"/>
        <w:rPr>
          <w:iCs/>
          <w:sz w:val="22"/>
          <w:szCs w:val="22"/>
          <w:lang w:val="hu"/>
        </w:rPr>
      </w:pPr>
    </w:p>
    <w:p w14:paraId="6BF4AD68" w14:textId="77777777" w:rsidR="00B84FD6" w:rsidRPr="000668D8" w:rsidRDefault="00914C40" w:rsidP="003A2797">
      <w:pPr>
        <w:pStyle w:val="Text"/>
        <w:keepNext/>
        <w:widowControl w:val="0"/>
        <w:spacing w:before="0"/>
        <w:jc w:val="left"/>
        <w:rPr>
          <w:sz w:val="22"/>
          <w:szCs w:val="22"/>
          <w:lang w:val="hu"/>
        </w:rPr>
      </w:pPr>
      <w:r w:rsidRPr="000668D8">
        <w:rPr>
          <w:i/>
          <w:iCs/>
          <w:sz w:val="22"/>
          <w:szCs w:val="22"/>
          <w:lang w:val="hu"/>
        </w:rPr>
        <w:t>Indakaterol</w:t>
      </w:r>
    </w:p>
    <w:p w14:paraId="24AD6253" w14:textId="78D0BAE2" w:rsidR="00B84FD6" w:rsidRPr="003730DE" w:rsidRDefault="00914C40" w:rsidP="003A2797">
      <w:pPr>
        <w:pStyle w:val="Text"/>
        <w:widowControl w:val="0"/>
        <w:spacing w:before="0"/>
        <w:jc w:val="left"/>
        <w:rPr>
          <w:sz w:val="22"/>
          <w:szCs w:val="22"/>
          <w:lang w:val="hu"/>
        </w:rPr>
      </w:pPr>
      <w:r w:rsidRPr="000668D8">
        <w:rPr>
          <w:sz w:val="22"/>
          <w:szCs w:val="22"/>
          <w:lang w:val="hu"/>
        </w:rPr>
        <w:t xml:space="preserve">Az </w:t>
      </w:r>
      <w:r w:rsidRPr="003730DE">
        <w:rPr>
          <w:sz w:val="22"/>
          <w:szCs w:val="22"/>
          <w:lang w:val="hu"/>
        </w:rPr>
        <w:t>enyhe és közepes</w:t>
      </w:r>
      <w:r w:rsidR="00744B4B" w:rsidRPr="003730DE">
        <w:rPr>
          <w:sz w:val="22"/>
          <w:szCs w:val="22"/>
          <w:lang w:val="hu"/>
        </w:rPr>
        <w:t>en súlyos</w:t>
      </w:r>
      <w:r w:rsidR="00AE0CC3" w:rsidRPr="003730DE">
        <w:rPr>
          <w:sz w:val="22"/>
          <w:szCs w:val="22"/>
          <w:lang w:val="hu"/>
        </w:rPr>
        <w:t xml:space="preserve"> </w:t>
      </w:r>
      <w:r w:rsidR="002311FF" w:rsidRPr="003730DE">
        <w:rPr>
          <w:sz w:val="22"/>
          <w:szCs w:val="22"/>
          <w:lang w:val="hu"/>
        </w:rPr>
        <w:t>májkárosodásban szenvedő</w:t>
      </w:r>
      <w:r w:rsidRPr="003730DE">
        <w:rPr>
          <w:sz w:val="22"/>
          <w:szCs w:val="22"/>
          <w:lang w:val="hu"/>
        </w:rPr>
        <w:t xml:space="preserve"> betegeknél nem észlelték az indakaterol </w:t>
      </w:r>
      <w:r w:rsidR="00C63801" w:rsidRPr="003730DE">
        <w:rPr>
          <w:sz w:val="22"/>
          <w:szCs w:val="22"/>
          <w:lang w:val="hu"/>
        </w:rPr>
        <w:t>c</w:t>
      </w:r>
      <w:r w:rsidRPr="003730DE">
        <w:rPr>
          <w:sz w:val="22"/>
          <w:szCs w:val="22"/>
          <w:vertAlign w:val="subscript"/>
          <w:lang w:val="hu"/>
        </w:rPr>
        <w:t>max</w:t>
      </w:r>
      <w:r w:rsidRPr="003730DE">
        <w:rPr>
          <w:sz w:val="22"/>
          <w:szCs w:val="22"/>
          <w:lang w:val="hu"/>
        </w:rPr>
        <w:noBreakHyphen/>
        <w:t>ban vagy AUC</w:t>
      </w:r>
      <w:r w:rsidRPr="003730DE">
        <w:rPr>
          <w:sz w:val="22"/>
          <w:szCs w:val="22"/>
          <w:lang w:val="hu"/>
        </w:rPr>
        <w:noBreakHyphen/>
      </w:r>
      <w:r w:rsidR="000903E2" w:rsidRPr="003730DE">
        <w:rPr>
          <w:sz w:val="22"/>
          <w:szCs w:val="22"/>
          <w:lang w:val="hu"/>
        </w:rPr>
        <w:t>érték</w:t>
      </w:r>
      <w:r w:rsidRPr="003730DE">
        <w:rPr>
          <w:sz w:val="22"/>
          <w:szCs w:val="22"/>
          <w:lang w:val="hu"/>
        </w:rPr>
        <w:t>b</w:t>
      </w:r>
      <w:r w:rsidR="000903E2" w:rsidRPr="003730DE">
        <w:rPr>
          <w:sz w:val="22"/>
          <w:szCs w:val="22"/>
          <w:lang w:val="hu"/>
        </w:rPr>
        <w:t>e</w:t>
      </w:r>
      <w:r w:rsidRPr="003730DE">
        <w:rPr>
          <w:sz w:val="22"/>
          <w:szCs w:val="22"/>
          <w:lang w:val="hu"/>
        </w:rPr>
        <w:t>n bekövetkező lényeges változást, és a fehérjekötődés sem különbözött az enyhe és a közepes mértékben károsodott májműködésű betegek és az ő egészséges kontrolljaik között. Súlyosan károsodott májműködésű betegekkel nem végeztek vizsgálatokat.</w:t>
      </w:r>
    </w:p>
    <w:p w14:paraId="2AA1C13A" w14:textId="77777777" w:rsidR="00B84FD6" w:rsidRPr="003730DE" w:rsidRDefault="00B84FD6" w:rsidP="003A2797">
      <w:pPr>
        <w:pStyle w:val="Text"/>
        <w:widowControl w:val="0"/>
        <w:spacing w:before="0"/>
        <w:jc w:val="left"/>
        <w:rPr>
          <w:sz w:val="22"/>
          <w:szCs w:val="22"/>
          <w:lang w:val="hu"/>
        </w:rPr>
      </w:pPr>
    </w:p>
    <w:p w14:paraId="1A7E94F5" w14:textId="77777777" w:rsidR="00B84FD6" w:rsidRPr="003730DE" w:rsidRDefault="00914C40" w:rsidP="003A2797">
      <w:pPr>
        <w:pStyle w:val="Text"/>
        <w:keepNext/>
        <w:widowControl w:val="0"/>
        <w:spacing w:before="0"/>
        <w:jc w:val="left"/>
        <w:rPr>
          <w:bCs/>
          <w:sz w:val="22"/>
          <w:szCs w:val="22"/>
          <w:lang w:val="hu"/>
        </w:rPr>
      </w:pPr>
      <w:r w:rsidRPr="003730DE">
        <w:rPr>
          <w:i/>
          <w:iCs/>
          <w:sz w:val="22"/>
          <w:szCs w:val="22"/>
          <w:lang w:val="hu"/>
        </w:rPr>
        <w:t>Glikopirrónium</w:t>
      </w:r>
    </w:p>
    <w:p w14:paraId="0525280A" w14:textId="77777777" w:rsidR="00B84FD6" w:rsidRPr="003730DE" w:rsidRDefault="00914C40" w:rsidP="003A2797">
      <w:pPr>
        <w:pStyle w:val="Text"/>
        <w:widowControl w:val="0"/>
        <w:spacing w:before="0"/>
        <w:jc w:val="left"/>
        <w:rPr>
          <w:sz w:val="22"/>
          <w:szCs w:val="22"/>
          <w:lang w:val="hu"/>
        </w:rPr>
      </w:pPr>
      <w:r w:rsidRPr="003730DE">
        <w:rPr>
          <w:sz w:val="22"/>
          <w:szCs w:val="22"/>
          <w:lang w:val="hu"/>
        </w:rPr>
        <w:t>Károsodott májműködésű betegekkel nem végeztek klinikai vizsgálatokat. A glikopirrónium a szisztémás keringésből főként renalis excretióval ürül. Az elképzelések szerint a glikopirrónium hepaticus metabolizmusának károsodása nem eredményezi a szisztémás expozíció klinikailag jelentős emelkedését.</w:t>
      </w:r>
    </w:p>
    <w:p w14:paraId="7D7DC179" w14:textId="77777777" w:rsidR="00B84FD6" w:rsidRPr="003730DE" w:rsidRDefault="00B84FD6" w:rsidP="003A2797">
      <w:pPr>
        <w:pStyle w:val="Text"/>
        <w:widowControl w:val="0"/>
        <w:spacing w:before="0"/>
        <w:jc w:val="left"/>
        <w:rPr>
          <w:sz w:val="22"/>
          <w:szCs w:val="22"/>
          <w:lang w:val="hu"/>
        </w:rPr>
      </w:pPr>
    </w:p>
    <w:p w14:paraId="5C7447DA" w14:textId="77777777" w:rsidR="00B84FD6" w:rsidRPr="003730DE" w:rsidRDefault="00914C40" w:rsidP="003A2797">
      <w:pPr>
        <w:pStyle w:val="Text"/>
        <w:keepNext/>
        <w:widowControl w:val="0"/>
        <w:spacing w:before="0"/>
        <w:jc w:val="left"/>
        <w:rPr>
          <w:sz w:val="22"/>
          <w:szCs w:val="22"/>
          <w:lang w:val="hu"/>
        </w:rPr>
      </w:pPr>
      <w:r w:rsidRPr="003730DE">
        <w:rPr>
          <w:i/>
          <w:iCs/>
          <w:sz w:val="22"/>
          <w:szCs w:val="22"/>
          <w:lang w:val="hu"/>
        </w:rPr>
        <w:t>Mometazon-furoát</w:t>
      </w:r>
    </w:p>
    <w:p w14:paraId="73F54AA3" w14:textId="670F6558" w:rsidR="00B84FD6" w:rsidRPr="003730DE" w:rsidRDefault="00914C40" w:rsidP="003A2797">
      <w:pPr>
        <w:pStyle w:val="Text"/>
        <w:widowControl w:val="0"/>
        <w:spacing w:before="0"/>
        <w:jc w:val="left"/>
        <w:rPr>
          <w:sz w:val="22"/>
          <w:szCs w:val="22"/>
          <w:lang w:val="hu"/>
        </w:rPr>
      </w:pPr>
      <w:r w:rsidRPr="003730DE">
        <w:rPr>
          <w:sz w:val="22"/>
          <w:szCs w:val="22"/>
          <w:lang w:val="hu"/>
        </w:rPr>
        <w:t xml:space="preserve">Egy vizsgálatban, amelyben 400 mikrogramm mometazon-furoát egyszeri dózisának szárazpor-inhalátorral történő alkalmazását vizsgálták enyhe (n=4), </w:t>
      </w:r>
      <w:r w:rsidR="00D30A41" w:rsidRPr="003730DE">
        <w:rPr>
          <w:sz w:val="22"/>
          <w:szCs w:val="22"/>
          <w:lang w:val="hu"/>
        </w:rPr>
        <w:t>közepes</w:t>
      </w:r>
      <w:r w:rsidR="00662ABD" w:rsidRPr="003730DE">
        <w:rPr>
          <w:sz w:val="22"/>
          <w:szCs w:val="22"/>
          <w:lang w:val="hu"/>
        </w:rPr>
        <w:t xml:space="preserve">en súlyos </w:t>
      </w:r>
      <w:r w:rsidRPr="003730DE">
        <w:rPr>
          <w:sz w:val="22"/>
          <w:szCs w:val="22"/>
          <w:lang w:val="hu"/>
        </w:rPr>
        <w:t>(n=4) és súlyos (n=4) májkárosodásos résztvevőknél, a májkárosodás csoportonként csak 1 vagy 2 résztvevőnél okozott észrevehető mometazon-furoát csúcs plazmakoncentrációt (tartománya: 50–105 pikogramm/ml). Úgy tűnik, hogy a megfigyelt csúcs plazmakoncentráció a májkárosodás súlyosságával arányosan nő; mindazonáltal az észlelhető szintek száma (a mennyiségi meghatározás alsó határértéke a vizsgálatban 50 pikogramm/ml volt) csekély volt.</w:t>
      </w:r>
    </w:p>
    <w:p w14:paraId="243D4441" w14:textId="77777777" w:rsidR="00B84FD6" w:rsidRPr="003730DE" w:rsidRDefault="00B84FD6" w:rsidP="003A2797">
      <w:pPr>
        <w:pStyle w:val="Text"/>
        <w:widowControl w:val="0"/>
        <w:spacing w:before="0"/>
        <w:jc w:val="left"/>
        <w:rPr>
          <w:sz w:val="22"/>
          <w:szCs w:val="22"/>
          <w:lang w:val="hu"/>
        </w:rPr>
      </w:pPr>
      <w:bookmarkStart w:id="30" w:name="_nth_Renal_impairment54843"/>
      <w:bookmarkEnd w:id="29"/>
      <w:bookmarkEnd w:id="30"/>
    </w:p>
    <w:p w14:paraId="5D7040F6" w14:textId="78BE067F" w:rsidR="00B84FD6" w:rsidRPr="003730DE" w:rsidRDefault="00914C40" w:rsidP="003A2797">
      <w:pPr>
        <w:pStyle w:val="Nottoc-headings"/>
        <w:keepLines w:val="0"/>
        <w:widowControl w:val="0"/>
        <w:spacing w:before="0" w:after="0"/>
        <w:rPr>
          <w:rFonts w:ascii="Times New Roman" w:hAnsi="Times New Roman" w:cs="Times New Roman"/>
          <w:b w:val="0"/>
          <w:i/>
          <w:sz w:val="22"/>
          <w:szCs w:val="22"/>
          <w:u w:val="single"/>
          <w:lang w:val="hu"/>
        </w:rPr>
      </w:pPr>
      <w:bookmarkStart w:id="31" w:name="_6344755Ethnicity"/>
      <w:bookmarkStart w:id="32" w:name="_3626581Ethnicity"/>
      <w:bookmarkStart w:id="33" w:name="_3626525Ethnicity"/>
      <w:bookmarkStart w:id="34" w:name="_3626413Ethnicity"/>
      <w:bookmarkStart w:id="35" w:name="_3626314Ethnicity"/>
      <w:bookmarkStart w:id="36" w:name="_3626315Ethnicity"/>
      <w:bookmarkStart w:id="37" w:name="_3626261Ethnicity"/>
      <w:bookmarkStart w:id="38" w:name="_3626207Ethnicity"/>
      <w:bookmarkStart w:id="39" w:name="_5423953114615Ethnicity"/>
      <w:bookmarkEnd w:id="31"/>
      <w:bookmarkEnd w:id="32"/>
      <w:bookmarkEnd w:id="33"/>
      <w:bookmarkEnd w:id="34"/>
      <w:bookmarkEnd w:id="35"/>
      <w:bookmarkEnd w:id="36"/>
      <w:bookmarkEnd w:id="37"/>
      <w:bookmarkEnd w:id="38"/>
      <w:bookmarkEnd w:id="39"/>
      <w:r w:rsidRPr="003730DE">
        <w:rPr>
          <w:rFonts w:ascii="Times New Roman" w:hAnsi="Times New Roman" w:cs="Times New Roman"/>
          <w:b w:val="0"/>
          <w:i/>
          <w:iCs/>
          <w:sz w:val="22"/>
          <w:szCs w:val="22"/>
          <w:u w:val="single"/>
          <w:lang w:val="hu"/>
        </w:rPr>
        <w:t xml:space="preserve">További </w:t>
      </w:r>
      <w:r w:rsidR="002311FF" w:rsidRPr="003730DE">
        <w:rPr>
          <w:rFonts w:ascii="Times New Roman" w:hAnsi="Times New Roman" w:cs="Times New Roman"/>
          <w:b w:val="0"/>
          <w:i/>
          <w:iCs/>
          <w:sz w:val="22"/>
          <w:szCs w:val="22"/>
          <w:u w:val="single"/>
          <w:lang w:val="hu"/>
        </w:rPr>
        <w:t>különleges betegcsoportok</w:t>
      </w:r>
    </w:p>
    <w:p w14:paraId="367904EB" w14:textId="47C7E8A1" w:rsidR="00B84FD6" w:rsidRPr="000668D8" w:rsidRDefault="00914C40" w:rsidP="003A2797">
      <w:pPr>
        <w:pStyle w:val="Text"/>
        <w:widowControl w:val="0"/>
        <w:spacing w:before="0"/>
        <w:jc w:val="left"/>
        <w:rPr>
          <w:sz w:val="22"/>
          <w:szCs w:val="22"/>
          <w:lang w:val="hu"/>
        </w:rPr>
      </w:pPr>
      <w:r w:rsidRPr="003730DE">
        <w:rPr>
          <w:sz w:val="22"/>
          <w:szCs w:val="22"/>
          <w:lang w:val="hu"/>
        </w:rPr>
        <w:t>Az indakaterol, a glikopirrónium vagy a mometazon-furoát esetén sem volt lényeges különbség a teljes szisztémás expozícióban (AUC) a japán és a fehér bőrű vizsgálati alanyok között. Más etnikumok és rasszok esetén nem áll rendelkezésre elegendő farmakokinetikai adat.</w:t>
      </w:r>
      <w:r w:rsidR="00C2487B" w:rsidRPr="003730DE">
        <w:rPr>
          <w:sz w:val="22"/>
          <w:szCs w:val="22"/>
          <w:lang w:val="hu"/>
        </w:rPr>
        <w:t xml:space="preserve"> </w:t>
      </w:r>
      <w:r w:rsidR="00C2487B" w:rsidRPr="003730DE">
        <w:rPr>
          <w:rFonts w:eastAsia="Times New Roman"/>
          <w:sz w:val="22"/>
          <w:szCs w:val="22"/>
          <w:lang w:val="hu" w:eastAsia="en-US"/>
        </w:rPr>
        <w:t>A glikopirrónium teljes szisztémás expozíciója (AUC) akár 1,8</w:t>
      </w:r>
      <w:r w:rsidR="00C2487B" w:rsidRPr="003730DE">
        <w:rPr>
          <w:rFonts w:eastAsia="Times New Roman"/>
          <w:sz w:val="22"/>
          <w:szCs w:val="22"/>
          <w:lang w:val="hu" w:eastAsia="en-US"/>
        </w:rPr>
        <w:noBreakHyphen/>
        <w:t xml:space="preserve">szorosan </w:t>
      </w:r>
      <w:r w:rsidR="00AE6698" w:rsidRPr="003730DE">
        <w:rPr>
          <w:rFonts w:eastAsia="Times New Roman"/>
          <w:sz w:val="22"/>
          <w:szCs w:val="22"/>
          <w:lang w:val="hu" w:eastAsia="en-US"/>
        </w:rPr>
        <w:t>nagyobb</w:t>
      </w:r>
      <w:r w:rsidR="00C2487B" w:rsidRPr="003730DE">
        <w:rPr>
          <w:rFonts w:eastAsia="Times New Roman"/>
          <w:sz w:val="22"/>
          <w:szCs w:val="22"/>
          <w:lang w:val="hu" w:eastAsia="en-US"/>
        </w:rPr>
        <w:t xml:space="preserve"> lehet kis testtömegű (35 kg) asztmás betegeknél, valamint akár 2,5</w:t>
      </w:r>
      <w:r w:rsidR="00C2487B" w:rsidRPr="003730DE">
        <w:rPr>
          <w:rFonts w:eastAsia="Times New Roman"/>
          <w:sz w:val="22"/>
          <w:szCs w:val="22"/>
          <w:lang w:val="hu" w:eastAsia="en-US"/>
        </w:rPr>
        <w:noBreakHyphen/>
        <w:t xml:space="preserve">szeresen </w:t>
      </w:r>
      <w:r w:rsidR="00AE6698" w:rsidRPr="003730DE">
        <w:rPr>
          <w:rFonts w:eastAsia="Times New Roman"/>
          <w:sz w:val="22"/>
          <w:szCs w:val="22"/>
          <w:lang w:val="hu" w:eastAsia="en-US"/>
        </w:rPr>
        <w:t>nagyo</w:t>
      </w:r>
      <w:r w:rsidR="00C2487B" w:rsidRPr="003730DE">
        <w:rPr>
          <w:rFonts w:eastAsia="Times New Roman"/>
          <w:sz w:val="22"/>
          <w:szCs w:val="22"/>
          <w:lang w:val="hu" w:eastAsia="en-US"/>
        </w:rPr>
        <w:t>bb lehet kis testtömegű (35 kg) és alacsony abszolút GRF</w:t>
      </w:r>
      <w:r w:rsidR="00C2487B" w:rsidRPr="003730DE">
        <w:rPr>
          <w:rFonts w:eastAsia="Times New Roman"/>
          <w:sz w:val="22"/>
          <w:szCs w:val="22"/>
          <w:lang w:val="hu" w:eastAsia="en-US"/>
        </w:rPr>
        <w:noBreakHyphen/>
        <w:t>értékű (45 ml/perc) asztmás betegeknél.</w:t>
      </w:r>
    </w:p>
    <w:p w14:paraId="5BBE8642" w14:textId="77777777" w:rsidR="00B84FD6" w:rsidRPr="000668D8" w:rsidRDefault="00B84FD6" w:rsidP="003A2797">
      <w:pPr>
        <w:widowControl w:val="0"/>
        <w:numPr>
          <w:ilvl w:val="12"/>
          <w:numId w:val="0"/>
        </w:numPr>
        <w:tabs>
          <w:tab w:val="clear" w:pos="567"/>
        </w:tabs>
        <w:spacing w:line="240" w:lineRule="auto"/>
        <w:ind w:right="-2"/>
        <w:rPr>
          <w:iCs/>
          <w:szCs w:val="22"/>
          <w:lang w:val="hu"/>
        </w:rPr>
      </w:pPr>
    </w:p>
    <w:p w14:paraId="3731787B"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5.3</w:t>
      </w:r>
      <w:r w:rsidRPr="000668D8">
        <w:rPr>
          <w:b/>
          <w:bCs/>
          <w:szCs w:val="22"/>
          <w:lang w:val="hu"/>
        </w:rPr>
        <w:tab/>
        <w:t>A preklinikai biztonságossági vizsgálatok eredményei</w:t>
      </w:r>
    </w:p>
    <w:p w14:paraId="7FE7CCBD" w14:textId="77777777" w:rsidR="00B84FD6" w:rsidRPr="000668D8" w:rsidRDefault="00B84FD6" w:rsidP="003A2797">
      <w:pPr>
        <w:pStyle w:val="Text"/>
        <w:keepNext/>
        <w:widowControl w:val="0"/>
        <w:spacing w:before="0"/>
        <w:jc w:val="left"/>
        <w:rPr>
          <w:sz w:val="22"/>
          <w:szCs w:val="22"/>
          <w:lang w:val="hu"/>
        </w:rPr>
      </w:pPr>
    </w:p>
    <w:p w14:paraId="7AA6687E" w14:textId="0CCF3753" w:rsidR="00B84FD6" w:rsidRPr="000668D8" w:rsidRDefault="00914C40" w:rsidP="003A2797">
      <w:pPr>
        <w:pStyle w:val="Text"/>
        <w:keepNext/>
        <w:widowControl w:val="0"/>
        <w:spacing w:before="0"/>
        <w:jc w:val="left"/>
        <w:rPr>
          <w:sz w:val="22"/>
          <w:szCs w:val="22"/>
          <w:lang w:val="hu"/>
        </w:rPr>
      </w:pPr>
      <w:r w:rsidRPr="000668D8">
        <w:rPr>
          <w:sz w:val="22"/>
          <w:szCs w:val="22"/>
          <w:lang w:val="hu"/>
        </w:rPr>
        <w:t xml:space="preserve">Nem végeztek állatkísérleteket indakaterol, glikopirrónium és mometazon-furoát kombinációjával. Az alábbiakban a monoterápiában önállóan alkalmazott összetevők, valamint az indakaterol/mometazon </w:t>
      </w:r>
      <w:r w:rsidRPr="000668D8">
        <w:rPr>
          <w:sz w:val="22"/>
          <w:szCs w:val="22"/>
          <w:lang w:val="hu"/>
        </w:rPr>
        <w:lastRenderedPageBreak/>
        <w:t>és az indakaterol/glikopirrónium kombinációs készítmények nem klin</w:t>
      </w:r>
      <w:r w:rsidR="00DE7692" w:rsidRPr="000668D8">
        <w:rPr>
          <w:sz w:val="22"/>
          <w:szCs w:val="22"/>
          <w:lang w:val="hu"/>
        </w:rPr>
        <w:t>i</w:t>
      </w:r>
      <w:r w:rsidRPr="000668D8">
        <w:rPr>
          <w:sz w:val="22"/>
          <w:szCs w:val="22"/>
          <w:lang w:val="hu"/>
        </w:rPr>
        <w:t>kai értékelése olvasható:</w:t>
      </w:r>
    </w:p>
    <w:p w14:paraId="5D039119" w14:textId="77777777" w:rsidR="00B84FD6" w:rsidRPr="000668D8" w:rsidRDefault="00B84FD6" w:rsidP="003A2797">
      <w:pPr>
        <w:pStyle w:val="Text"/>
        <w:keepNext/>
        <w:widowControl w:val="0"/>
        <w:spacing w:before="0"/>
        <w:jc w:val="left"/>
        <w:rPr>
          <w:sz w:val="22"/>
          <w:szCs w:val="22"/>
          <w:lang w:val="hu"/>
        </w:rPr>
      </w:pPr>
    </w:p>
    <w:p w14:paraId="6CE25880" w14:textId="77777777" w:rsidR="00B84FD6" w:rsidRPr="000668D8" w:rsidRDefault="00914C40" w:rsidP="003A2797">
      <w:pPr>
        <w:pStyle w:val="Nottoc-headings"/>
        <w:keepLines w:val="0"/>
        <w:widowControl w:val="0"/>
        <w:spacing w:before="0" w:after="0"/>
        <w:rPr>
          <w:rFonts w:ascii="Times New Roman" w:hAnsi="Times New Roman" w:cs="Times New Roman"/>
          <w:b w:val="0"/>
          <w:sz w:val="22"/>
          <w:szCs w:val="22"/>
          <w:lang w:val="hu"/>
        </w:rPr>
      </w:pPr>
      <w:r w:rsidRPr="000668D8">
        <w:rPr>
          <w:rFonts w:ascii="Times New Roman" w:hAnsi="Times New Roman" w:cs="Times New Roman"/>
          <w:b w:val="0"/>
          <w:sz w:val="22"/>
          <w:szCs w:val="22"/>
          <w:u w:val="single"/>
          <w:lang w:val="hu"/>
        </w:rPr>
        <w:t>Indakaterol</w:t>
      </w:r>
      <w:bookmarkStart w:id="40" w:name="_nth_Indacaterol68878"/>
      <w:bookmarkEnd w:id="40"/>
    </w:p>
    <w:p w14:paraId="426A2055" w14:textId="77777777" w:rsidR="006E09D4" w:rsidRPr="000668D8" w:rsidRDefault="006E09D4" w:rsidP="003A2797">
      <w:pPr>
        <w:pStyle w:val="Text"/>
        <w:keepNext/>
        <w:widowControl w:val="0"/>
        <w:spacing w:before="0"/>
        <w:jc w:val="left"/>
        <w:rPr>
          <w:sz w:val="22"/>
          <w:szCs w:val="22"/>
          <w:lang w:val="hu"/>
        </w:rPr>
      </w:pPr>
    </w:p>
    <w:p w14:paraId="7C674434" w14:textId="54AFD82E" w:rsidR="001D0D33" w:rsidRPr="000668D8" w:rsidRDefault="00914C40" w:rsidP="003A2797">
      <w:pPr>
        <w:pStyle w:val="Text"/>
        <w:widowControl w:val="0"/>
        <w:spacing w:before="0"/>
        <w:jc w:val="left"/>
        <w:rPr>
          <w:sz w:val="22"/>
          <w:szCs w:val="22"/>
          <w:lang w:val="hu"/>
        </w:rPr>
      </w:pPr>
      <w:r w:rsidRPr="000668D8">
        <w:rPr>
          <w:sz w:val="22"/>
          <w:szCs w:val="22"/>
          <w:lang w:val="hu"/>
        </w:rPr>
        <w:t>Kutyáknál az indakaterol béta</w:t>
      </w:r>
      <w:r w:rsidRPr="000668D8">
        <w:rPr>
          <w:sz w:val="22"/>
          <w:szCs w:val="22"/>
          <w:lang w:val="hu"/>
        </w:rPr>
        <w:noBreakHyphen/>
        <w:t>2</w:t>
      </w:r>
      <w:r w:rsidRPr="000668D8">
        <w:rPr>
          <w:sz w:val="22"/>
          <w:szCs w:val="22"/>
          <w:lang w:val="hu"/>
        </w:rPr>
        <w:noBreakHyphen/>
        <w:t>agonista tulajdonságainak tulajdonítható, a szív- és érrendszerre gyakorolt hatásai a tachycardia, az arrhythmiák és a myocardialis</w:t>
      </w:r>
      <w:r w:rsidR="00DD2683" w:rsidRPr="000668D8">
        <w:rPr>
          <w:sz w:val="22"/>
          <w:szCs w:val="22"/>
          <w:lang w:val="hu"/>
        </w:rPr>
        <w:t>-</w:t>
      </w:r>
      <w:r w:rsidRPr="000668D8">
        <w:rPr>
          <w:sz w:val="22"/>
          <w:szCs w:val="22"/>
          <w:lang w:val="hu"/>
        </w:rPr>
        <w:t>léziók voltak. Rágcsálóknál az orrüreg és a gége enyhe irritációját észlelték.</w:t>
      </w:r>
    </w:p>
    <w:p w14:paraId="20B06B3D" w14:textId="77777777" w:rsidR="00B84FD6" w:rsidRPr="000668D8" w:rsidRDefault="00B84FD6" w:rsidP="003A2797">
      <w:pPr>
        <w:pStyle w:val="Text"/>
        <w:widowControl w:val="0"/>
        <w:spacing w:before="0"/>
        <w:jc w:val="left"/>
        <w:rPr>
          <w:sz w:val="22"/>
          <w:szCs w:val="22"/>
          <w:lang w:val="hu"/>
        </w:rPr>
      </w:pPr>
    </w:p>
    <w:p w14:paraId="2B0ECFD0" w14:textId="77777777" w:rsidR="00B84FD6" w:rsidRPr="000668D8" w:rsidRDefault="00681D4D" w:rsidP="003A2797">
      <w:pPr>
        <w:pStyle w:val="Text"/>
        <w:widowControl w:val="0"/>
        <w:spacing w:before="0"/>
        <w:jc w:val="left"/>
        <w:rPr>
          <w:sz w:val="22"/>
          <w:szCs w:val="22"/>
          <w:lang w:val="hu"/>
        </w:rPr>
      </w:pPr>
      <w:r w:rsidRPr="000668D8">
        <w:rPr>
          <w:sz w:val="22"/>
          <w:szCs w:val="22"/>
          <w:lang w:val="hu"/>
        </w:rPr>
        <w:t>Genotoxicitási vizsgálatok nem jeleztek semmilyen mutagén vagy klasztogén potenciált.</w:t>
      </w:r>
    </w:p>
    <w:p w14:paraId="7247316E" w14:textId="77777777" w:rsidR="001D0D33" w:rsidRPr="000668D8" w:rsidRDefault="001D0D33" w:rsidP="003A2797">
      <w:pPr>
        <w:pStyle w:val="Text"/>
        <w:widowControl w:val="0"/>
        <w:spacing w:before="0"/>
        <w:jc w:val="left"/>
        <w:rPr>
          <w:sz w:val="22"/>
          <w:szCs w:val="22"/>
          <w:lang w:val="hu"/>
        </w:rPr>
      </w:pPr>
    </w:p>
    <w:p w14:paraId="3040451E" w14:textId="7F728B9E" w:rsidR="00B84FD6" w:rsidRPr="003730DE" w:rsidRDefault="00914C40" w:rsidP="003A2797">
      <w:pPr>
        <w:pStyle w:val="Text"/>
        <w:widowControl w:val="0"/>
        <w:spacing w:before="0"/>
        <w:jc w:val="left"/>
        <w:rPr>
          <w:sz w:val="22"/>
          <w:szCs w:val="22"/>
          <w:lang w:val="hu"/>
        </w:rPr>
      </w:pPr>
      <w:r w:rsidRPr="000668D8">
        <w:rPr>
          <w:sz w:val="22"/>
          <w:szCs w:val="22"/>
          <w:lang w:val="hu"/>
        </w:rPr>
        <w:t xml:space="preserve">A karcinogenitást egy </w:t>
      </w:r>
      <w:r w:rsidRPr="003730DE">
        <w:rPr>
          <w:sz w:val="22"/>
          <w:szCs w:val="22"/>
          <w:lang w:val="hu"/>
        </w:rPr>
        <w:t>patkányo</w:t>
      </w:r>
      <w:r w:rsidR="005A0A70" w:rsidRPr="003730DE">
        <w:rPr>
          <w:sz w:val="22"/>
          <w:szCs w:val="22"/>
          <w:lang w:val="hu"/>
        </w:rPr>
        <w:t xml:space="preserve">knál </w:t>
      </w:r>
      <w:r w:rsidRPr="003730DE">
        <w:rPr>
          <w:sz w:val="22"/>
          <w:szCs w:val="22"/>
          <w:lang w:val="hu"/>
        </w:rPr>
        <w:t>végzett, két évig tartó, és egy transzgenikus egerek</w:t>
      </w:r>
      <w:r w:rsidR="005A0A70" w:rsidRPr="003730DE">
        <w:rPr>
          <w:sz w:val="22"/>
          <w:szCs w:val="22"/>
          <w:lang w:val="hu"/>
        </w:rPr>
        <w:t>nél</w:t>
      </w:r>
      <w:r w:rsidRPr="003730DE">
        <w:rPr>
          <w:sz w:val="22"/>
          <w:szCs w:val="22"/>
          <w:lang w:val="hu"/>
        </w:rPr>
        <w:t xml:space="preserve"> végzett, hat hónapig tartó vizsgálatban értékelték. A benignus ovarium leiomyoma és az ovarium simaizomzat focalis hyperplasiájának patkányoknál észlelt emelkedett incidenciája egybevágott a más béta</w:t>
      </w:r>
      <w:r w:rsidRPr="003730DE">
        <w:rPr>
          <w:sz w:val="22"/>
          <w:szCs w:val="22"/>
          <w:lang w:val="hu"/>
        </w:rPr>
        <w:noBreakHyphen/>
        <w:t>2</w:t>
      </w:r>
      <w:r w:rsidRPr="003730DE">
        <w:rPr>
          <w:sz w:val="22"/>
          <w:szCs w:val="22"/>
          <w:lang w:val="hu"/>
        </w:rPr>
        <w:noBreakHyphen/>
        <w:t>adrenerg</w:t>
      </w:r>
      <w:r w:rsidR="0062649C" w:rsidRPr="003730DE">
        <w:rPr>
          <w:sz w:val="22"/>
          <w:szCs w:val="22"/>
          <w:lang w:val="hu"/>
        </w:rPr>
        <w:t>-</w:t>
      </w:r>
      <w:r w:rsidRPr="003730DE">
        <w:rPr>
          <w:sz w:val="22"/>
          <w:szCs w:val="22"/>
          <w:lang w:val="hu"/>
        </w:rPr>
        <w:t>agonisták esetén jelentett hasonló eltérésekkel. Egereknél nem észleltek karcinogenitásra utaló bizonyítékot.</w:t>
      </w:r>
    </w:p>
    <w:p w14:paraId="2CA868FD" w14:textId="77777777" w:rsidR="001D0D33" w:rsidRPr="003730DE" w:rsidRDefault="001D0D33" w:rsidP="003A2797">
      <w:pPr>
        <w:pStyle w:val="Text"/>
        <w:widowControl w:val="0"/>
        <w:spacing w:before="0"/>
        <w:jc w:val="left"/>
        <w:rPr>
          <w:sz w:val="22"/>
          <w:szCs w:val="22"/>
          <w:lang w:val="hu"/>
        </w:rPr>
      </w:pPr>
    </w:p>
    <w:p w14:paraId="53D08AA0" w14:textId="77777777" w:rsidR="001D0D33" w:rsidRPr="003730DE" w:rsidRDefault="00914C40" w:rsidP="003A2797">
      <w:pPr>
        <w:pStyle w:val="Text"/>
        <w:widowControl w:val="0"/>
        <w:spacing w:before="0"/>
        <w:jc w:val="left"/>
        <w:rPr>
          <w:sz w:val="22"/>
          <w:szCs w:val="22"/>
          <w:lang w:val="hu"/>
        </w:rPr>
      </w:pPr>
      <w:r w:rsidRPr="003730DE">
        <w:rPr>
          <w:sz w:val="22"/>
          <w:szCs w:val="22"/>
          <w:lang w:val="hu"/>
        </w:rPr>
        <w:t>Mindezek a hatások az embereknél várt értékeket jóval meghaladó expozíciók esetén voltak észlelhetőek.</w:t>
      </w:r>
    </w:p>
    <w:p w14:paraId="0262F85E" w14:textId="77777777" w:rsidR="00B84FD6" w:rsidRPr="003730DE" w:rsidRDefault="00B84FD6" w:rsidP="003A2797">
      <w:pPr>
        <w:pStyle w:val="Text"/>
        <w:widowControl w:val="0"/>
        <w:spacing w:before="0"/>
        <w:jc w:val="left"/>
        <w:rPr>
          <w:sz w:val="22"/>
          <w:szCs w:val="22"/>
          <w:lang w:val="hu"/>
        </w:rPr>
      </w:pPr>
    </w:p>
    <w:p w14:paraId="29DED244" w14:textId="4B4A5858" w:rsidR="00B84FD6" w:rsidRPr="003730DE" w:rsidRDefault="00487F0B" w:rsidP="003A2797">
      <w:pPr>
        <w:pStyle w:val="Text"/>
        <w:widowControl w:val="0"/>
        <w:spacing w:before="0"/>
        <w:jc w:val="left"/>
        <w:rPr>
          <w:sz w:val="22"/>
          <w:szCs w:val="22"/>
          <w:lang w:val="hu"/>
        </w:rPr>
      </w:pPr>
      <w:r w:rsidRPr="003730DE">
        <w:rPr>
          <w:sz w:val="22"/>
          <w:szCs w:val="22"/>
          <w:lang w:val="hu"/>
        </w:rPr>
        <w:t>Egy nyulakkal végzett vizsgálatban sub</w:t>
      </w:r>
      <w:r w:rsidR="002311FF" w:rsidRPr="003730DE">
        <w:rPr>
          <w:sz w:val="22"/>
          <w:szCs w:val="22"/>
          <w:lang w:val="hu"/>
        </w:rPr>
        <w:t>c</w:t>
      </w:r>
      <w:r w:rsidRPr="003730DE">
        <w:rPr>
          <w:sz w:val="22"/>
          <w:szCs w:val="22"/>
          <w:lang w:val="hu"/>
        </w:rPr>
        <w:t>ut</w:t>
      </w:r>
      <w:r w:rsidR="002311FF" w:rsidRPr="003730DE">
        <w:rPr>
          <w:sz w:val="22"/>
          <w:szCs w:val="22"/>
          <w:lang w:val="hu"/>
        </w:rPr>
        <w:t>a</w:t>
      </w:r>
      <w:r w:rsidRPr="003730DE">
        <w:rPr>
          <w:sz w:val="22"/>
          <w:szCs w:val="22"/>
          <w:lang w:val="hu"/>
        </w:rPr>
        <w:t>n alkalmazás után az indakaterol vemhességre és embryofoetalis fejlődésre kifejtett nemkívánatos hatásait kizárólag olyan adagok mellett lehetett kimutatni, amelyek több mint 500-szorosan meghaladták az embereknél 150 mikrogramm mindennapi inhalálása után kialakuló dózisokat (az AUC</w:t>
      </w:r>
      <w:r w:rsidRPr="003730DE">
        <w:rPr>
          <w:sz w:val="22"/>
          <w:szCs w:val="22"/>
          <w:vertAlign w:val="subscript"/>
          <w:lang w:val="hu"/>
        </w:rPr>
        <w:t>0</w:t>
      </w:r>
      <w:r w:rsidRPr="003730DE">
        <w:rPr>
          <w:sz w:val="22"/>
          <w:szCs w:val="22"/>
          <w:vertAlign w:val="subscript"/>
          <w:lang w:val="hu"/>
        </w:rPr>
        <w:noBreakHyphen/>
        <w:t>24 h</w:t>
      </w:r>
      <w:r w:rsidRPr="003730DE">
        <w:rPr>
          <w:sz w:val="22"/>
          <w:szCs w:val="22"/>
          <w:lang w:val="hu"/>
        </w:rPr>
        <w:t xml:space="preserve"> alapján).</w:t>
      </w:r>
    </w:p>
    <w:p w14:paraId="6435434F" w14:textId="77777777" w:rsidR="00487F0B" w:rsidRPr="003730DE" w:rsidRDefault="00487F0B" w:rsidP="003A2797">
      <w:pPr>
        <w:pStyle w:val="Text"/>
        <w:widowControl w:val="0"/>
        <w:spacing w:before="0"/>
        <w:jc w:val="left"/>
        <w:rPr>
          <w:sz w:val="22"/>
          <w:szCs w:val="22"/>
          <w:lang w:val="hu"/>
        </w:rPr>
      </w:pPr>
    </w:p>
    <w:p w14:paraId="6A641EEA" w14:textId="6863185E" w:rsidR="00B84FD6" w:rsidRPr="000668D8" w:rsidRDefault="00914C40" w:rsidP="003A2797">
      <w:pPr>
        <w:pStyle w:val="Text"/>
        <w:widowControl w:val="0"/>
        <w:spacing w:before="0"/>
        <w:jc w:val="left"/>
        <w:rPr>
          <w:sz w:val="22"/>
          <w:szCs w:val="22"/>
          <w:lang w:val="hu"/>
        </w:rPr>
      </w:pPr>
      <w:r w:rsidRPr="003730DE">
        <w:rPr>
          <w:sz w:val="22"/>
          <w:szCs w:val="22"/>
          <w:lang w:val="hu"/>
        </w:rPr>
        <w:t>Jóllehet egy patkányokkal végzett fertilitási vizsgálatban az indakaterol nem befolyásolta az általános reproduktív teljesítményt, az indakaterollal kezelt embereknél kialakuló expozíciónál 14</w:t>
      </w:r>
      <w:r w:rsidRPr="003730DE">
        <w:rPr>
          <w:sz w:val="22"/>
          <w:szCs w:val="22"/>
          <w:lang w:val="hu"/>
        </w:rPr>
        <w:noBreakHyphen/>
        <w:t xml:space="preserve">szer </w:t>
      </w:r>
      <w:r w:rsidR="00AE6698" w:rsidRPr="003730DE">
        <w:rPr>
          <w:sz w:val="22"/>
          <w:szCs w:val="22"/>
          <w:lang w:val="hu"/>
        </w:rPr>
        <w:t>nagyobb</w:t>
      </w:r>
      <w:r w:rsidRPr="003730DE">
        <w:rPr>
          <w:sz w:val="22"/>
          <w:szCs w:val="22"/>
          <w:lang w:val="hu"/>
        </w:rPr>
        <w:t xml:space="preserve"> expozíció mellett patkányoknál a születés előtti és utáni fejlődési vizsgálatokban a vemhes F</w:t>
      </w:r>
      <w:r w:rsidRPr="003730DE">
        <w:rPr>
          <w:sz w:val="22"/>
          <w:szCs w:val="22"/>
          <w:vertAlign w:val="subscript"/>
          <w:lang w:val="hu"/>
        </w:rPr>
        <w:t>1</w:t>
      </w:r>
      <w:r w:rsidRPr="003730DE">
        <w:rPr>
          <w:sz w:val="22"/>
          <w:szCs w:val="22"/>
          <w:lang w:val="hu"/>
        </w:rPr>
        <w:t xml:space="preserve"> utódok számának csökkenését észlelték. Az indakaterol nem volt embryotoxikus vagy teratogén patkánynál vagy nyúlnál.</w:t>
      </w:r>
    </w:p>
    <w:p w14:paraId="1E02E275" w14:textId="77777777" w:rsidR="00B84FD6" w:rsidRPr="000668D8" w:rsidRDefault="00B84FD6" w:rsidP="003A2797">
      <w:pPr>
        <w:pStyle w:val="Text"/>
        <w:widowControl w:val="0"/>
        <w:spacing w:before="0"/>
        <w:jc w:val="left"/>
        <w:rPr>
          <w:sz w:val="22"/>
          <w:szCs w:val="22"/>
          <w:lang w:val="hu"/>
        </w:rPr>
      </w:pPr>
    </w:p>
    <w:p w14:paraId="6FB6681C" w14:textId="77777777" w:rsidR="00B84FD6" w:rsidRPr="000668D8" w:rsidRDefault="00914C40" w:rsidP="003A2797">
      <w:pPr>
        <w:pStyle w:val="Nottoc-headings"/>
        <w:keepLines w:val="0"/>
        <w:widowControl w:val="0"/>
        <w:spacing w:before="0" w:after="0"/>
        <w:rPr>
          <w:rFonts w:ascii="Times New Roman" w:hAnsi="Times New Roman" w:cs="Times New Roman"/>
          <w:b w:val="0"/>
          <w:sz w:val="22"/>
          <w:szCs w:val="22"/>
          <w:lang w:val="hu"/>
        </w:rPr>
      </w:pPr>
      <w:r w:rsidRPr="000668D8">
        <w:rPr>
          <w:rFonts w:ascii="Times New Roman" w:hAnsi="Times New Roman" w:cs="Times New Roman"/>
          <w:b w:val="0"/>
          <w:sz w:val="22"/>
          <w:szCs w:val="22"/>
          <w:u w:val="single"/>
          <w:lang w:val="hu"/>
        </w:rPr>
        <w:t>Glikopirrónium</w:t>
      </w:r>
      <w:bookmarkStart w:id="41" w:name="_nth_Glycopyrronium70399"/>
      <w:bookmarkEnd w:id="41"/>
    </w:p>
    <w:p w14:paraId="43C4F08F" w14:textId="77777777" w:rsidR="00E91DA3" w:rsidRPr="000668D8" w:rsidRDefault="00E91DA3" w:rsidP="003A2797">
      <w:pPr>
        <w:pStyle w:val="Text"/>
        <w:keepNext/>
        <w:widowControl w:val="0"/>
        <w:spacing w:before="0"/>
        <w:jc w:val="left"/>
        <w:rPr>
          <w:sz w:val="22"/>
          <w:szCs w:val="22"/>
          <w:lang w:val="hu"/>
        </w:rPr>
      </w:pPr>
    </w:p>
    <w:p w14:paraId="754D777C"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A glikopirrónium muszkarinreceptor</w:t>
      </w:r>
      <w:r w:rsidRPr="000668D8">
        <w:rPr>
          <w:sz w:val="22"/>
          <w:szCs w:val="22"/>
          <w:lang w:val="hu"/>
        </w:rPr>
        <w:noBreakHyphen/>
        <w:t>antagonista tulajdonságainak tulajdonítható hatások közé tartozott a szívverésszám enyhe</w:t>
      </w:r>
      <w:r w:rsidRPr="000668D8">
        <w:rPr>
          <w:sz w:val="22"/>
          <w:szCs w:val="22"/>
          <w:lang w:val="hu"/>
        </w:rPr>
        <w:noBreakHyphen/>
        <w:t>közepes fokú emelkedése kutyáknál, a lencsehomály patkányoknál, valamint a csökkent glandularis szekrécióval járó, reverzíbilis változások bekövetkezése patkányoknál és kutyáknál. Patkányoknál a légutak enyhe irritabilitását vagy adaptív változásait észlelték. Mindezek a hatások az embereknél várt értékeket jóval meghaladó expozíciók esetén voltak észlelhetőek.</w:t>
      </w:r>
    </w:p>
    <w:p w14:paraId="37EDD293" w14:textId="77777777" w:rsidR="00E91DA3" w:rsidRPr="000668D8" w:rsidRDefault="00E91DA3" w:rsidP="003A2797">
      <w:pPr>
        <w:pStyle w:val="Text"/>
        <w:widowControl w:val="0"/>
        <w:spacing w:before="0"/>
        <w:jc w:val="left"/>
        <w:rPr>
          <w:sz w:val="22"/>
          <w:szCs w:val="22"/>
          <w:lang w:val="hu"/>
        </w:rPr>
      </w:pPr>
    </w:p>
    <w:p w14:paraId="39B41510" w14:textId="77777777" w:rsidR="00E91DA3" w:rsidRPr="000668D8" w:rsidRDefault="00914C40" w:rsidP="003A2797">
      <w:pPr>
        <w:pStyle w:val="Text"/>
        <w:widowControl w:val="0"/>
        <w:spacing w:before="0"/>
        <w:jc w:val="left"/>
        <w:rPr>
          <w:sz w:val="22"/>
          <w:szCs w:val="22"/>
          <w:lang w:val="hu"/>
        </w:rPr>
      </w:pPr>
      <w:r w:rsidRPr="000668D8">
        <w:rPr>
          <w:sz w:val="22"/>
          <w:szCs w:val="22"/>
          <w:lang w:val="hu"/>
        </w:rPr>
        <w:t xml:space="preserve">Genotoxicitási vizsgálatok nem jeleztek semmilyen mutagén vagy klasztogén potenciált a glikopirróniumra vonatkozóan. Transzgén egereknél </w:t>
      </w:r>
      <w:r w:rsidRPr="000668D8">
        <w:rPr>
          <w:i/>
          <w:sz w:val="22"/>
          <w:szCs w:val="22"/>
          <w:lang w:val="hu"/>
        </w:rPr>
        <w:t>per os</w:t>
      </w:r>
      <w:r w:rsidRPr="000668D8">
        <w:rPr>
          <w:sz w:val="22"/>
          <w:szCs w:val="22"/>
          <w:lang w:val="hu"/>
        </w:rPr>
        <w:t xml:space="preserve"> alkalmazással, valamint patkányoknál inhalációs alkalmazással végzett karcinogenitási vizsgálatok nem igazoltak karcinogenitásra utaló bizonyítékot.</w:t>
      </w:r>
    </w:p>
    <w:p w14:paraId="4C98E17A" w14:textId="77777777" w:rsidR="00B84FD6" w:rsidRPr="000668D8" w:rsidRDefault="00B84FD6" w:rsidP="003A2797">
      <w:pPr>
        <w:pStyle w:val="Text"/>
        <w:widowControl w:val="0"/>
        <w:spacing w:before="0"/>
        <w:jc w:val="left"/>
        <w:rPr>
          <w:sz w:val="22"/>
          <w:szCs w:val="22"/>
          <w:lang w:val="hu"/>
        </w:rPr>
      </w:pPr>
    </w:p>
    <w:p w14:paraId="200ED6EB"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Inhalációs alkalmazás után a glikopirrónium sem patkányoknál, sem nyulaknál nem volt teratogén. A glikopirrónium és annak metabolitjai vemhes egereknél, nyulaknál és kutyáknál nem jutnak át jelentős mennyiségben a placentán. A glikopirrónium kapcsán közölt állatkísérletes adatok nem utalnak a reproduktív toxicitással kapcsolatos problémákra. A termékenység és a születés utáni fejlődés nem változott patkányoknál.</w:t>
      </w:r>
    </w:p>
    <w:p w14:paraId="7457C7CA" w14:textId="77777777" w:rsidR="00B84FD6" w:rsidRPr="000668D8" w:rsidRDefault="00B84FD6" w:rsidP="003A2797">
      <w:pPr>
        <w:pStyle w:val="Text"/>
        <w:widowControl w:val="0"/>
        <w:spacing w:before="0"/>
        <w:jc w:val="left"/>
        <w:rPr>
          <w:sz w:val="22"/>
          <w:szCs w:val="22"/>
          <w:lang w:val="hu"/>
        </w:rPr>
      </w:pPr>
    </w:p>
    <w:p w14:paraId="66988917" w14:textId="77777777" w:rsidR="00B84FD6" w:rsidRPr="000668D8" w:rsidRDefault="00914C40" w:rsidP="003A2797">
      <w:pPr>
        <w:pStyle w:val="Nottoc-headings"/>
        <w:keepLines w:val="0"/>
        <w:widowControl w:val="0"/>
        <w:spacing w:before="0" w:after="0"/>
        <w:rPr>
          <w:rFonts w:ascii="Times New Roman" w:hAnsi="Times New Roman" w:cs="Times New Roman"/>
          <w:b w:val="0"/>
          <w:sz w:val="22"/>
          <w:szCs w:val="22"/>
          <w:lang w:val="hu"/>
        </w:rPr>
      </w:pPr>
      <w:r w:rsidRPr="000668D8">
        <w:rPr>
          <w:rFonts w:ascii="Times New Roman" w:hAnsi="Times New Roman" w:cs="Times New Roman"/>
          <w:b w:val="0"/>
          <w:sz w:val="22"/>
          <w:szCs w:val="22"/>
          <w:u w:val="single"/>
          <w:lang w:val="hu"/>
        </w:rPr>
        <w:t>Mometazon-furoát</w:t>
      </w:r>
    </w:p>
    <w:p w14:paraId="04D0292D" w14:textId="77777777" w:rsidR="00E91DA3" w:rsidRPr="000668D8" w:rsidRDefault="00E91DA3" w:rsidP="003A2797">
      <w:pPr>
        <w:pStyle w:val="Text"/>
        <w:keepNext/>
        <w:widowControl w:val="0"/>
        <w:spacing w:before="0"/>
        <w:jc w:val="left"/>
        <w:rPr>
          <w:sz w:val="22"/>
          <w:szCs w:val="22"/>
          <w:lang w:val="hu"/>
        </w:rPr>
      </w:pPr>
    </w:p>
    <w:p w14:paraId="40C85374"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A szer összes megfigyelt hatása a glükokortikoidok családjába tartozó vegyületek jellegzetes hatása, és a glükokortikoidok túlzott farmakológiai hatásával áll összefüggésben.</w:t>
      </w:r>
    </w:p>
    <w:p w14:paraId="60365424" w14:textId="77777777" w:rsidR="00E91DA3" w:rsidRPr="000668D8" w:rsidRDefault="00E91DA3" w:rsidP="003A2797">
      <w:pPr>
        <w:pStyle w:val="Text"/>
        <w:widowControl w:val="0"/>
        <w:spacing w:before="0"/>
        <w:jc w:val="left"/>
        <w:rPr>
          <w:sz w:val="22"/>
          <w:szCs w:val="22"/>
          <w:lang w:val="hu"/>
        </w:rPr>
      </w:pPr>
    </w:p>
    <w:p w14:paraId="1F46E277"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A mometazon-furoát nem mutatott genotoxikus aktivitást egy standard </w:t>
      </w:r>
      <w:r w:rsidRPr="000668D8">
        <w:rPr>
          <w:i/>
          <w:iCs/>
          <w:sz w:val="22"/>
          <w:szCs w:val="22"/>
          <w:lang w:val="hu"/>
        </w:rPr>
        <w:t>in vitro</w:t>
      </w:r>
      <w:r w:rsidRPr="000668D8">
        <w:rPr>
          <w:sz w:val="22"/>
          <w:szCs w:val="22"/>
          <w:lang w:val="hu"/>
        </w:rPr>
        <w:t xml:space="preserve"> és </w:t>
      </w:r>
      <w:r w:rsidRPr="000668D8">
        <w:rPr>
          <w:i/>
          <w:iCs/>
          <w:sz w:val="22"/>
          <w:szCs w:val="22"/>
          <w:lang w:val="hu"/>
        </w:rPr>
        <w:t>in vivo</w:t>
      </w:r>
      <w:r w:rsidRPr="000668D8">
        <w:rPr>
          <w:sz w:val="22"/>
          <w:szCs w:val="22"/>
          <w:lang w:val="hu"/>
        </w:rPr>
        <w:t xml:space="preserve"> tesztsorozatban.</w:t>
      </w:r>
    </w:p>
    <w:p w14:paraId="7D6AAC98" w14:textId="77777777" w:rsidR="00E91DA3" w:rsidRPr="000668D8" w:rsidRDefault="00E91DA3" w:rsidP="003A2797">
      <w:pPr>
        <w:pStyle w:val="Text"/>
        <w:widowControl w:val="0"/>
        <w:spacing w:before="0"/>
        <w:jc w:val="left"/>
        <w:rPr>
          <w:sz w:val="22"/>
          <w:szCs w:val="22"/>
          <w:lang w:val="hu"/>
        </w:rPr>
      </w:pPr>
    </w:p>
    <w:p w14:paraId="006C3A5C" w14:textId="7E45752D" w:rsidR="00E91DA3" w:rsidRPr="000668D8" w:rsidRDefault="00681D4D" w:rsidP="003A2797">
      <w:pPr>
        <w:pStyle w:val="Text"/>
        <w:widowControl w:val="0"/>
        <w:spacing w:before="0"/>
        <w:jc w:val="left"/>
        <w:rPr>
          <w:sz w:val="22"/>
          <w:szCs w:val="22"/>
          <w:lang w:val="hu"/>
        </w:rPr>
      </w:pPr>
      <w:r w:rsidRPr="003730DE">
        <w:rPr>
          <w:sz w:val="22"/>
          <w:szCs w:val="22"/>
          <w:lang w:val="hu"/>
        </w:rPr>
        <w:lastRenderedPageBreak/>
        <w:t>Egér</w:t>
      </w:r>
      <w:r w:rsidR="00E2649F" w:rsidRPr="003730DE">
        <w:rPr>
          <w:sz w:val="22"/>
          <w:szCs w:val="22"/>
          <w:lang w:val="hu"/>
        </w:rPr>
        <w:t>nél</w:t>
      </w:r>
      <w:r w:rsidRPr="003730DE">
        <w:rPr>
          <w:sz w:val="22"/>
          <w:szCs w:val="22"/>
          <w:lang w:val="hu"/>
        </w:rPr>
        <w:t xml:space="preserve"> és patkány</w:t>
      </w:r>
      <w:r w:rsidR="00E2649F" w:rsidRPr="003730DE">
        <w:rPr>
          <w:sz w:val="22"/>
          <w:szCs w:val="22"/>
          <w:lang w:val="hu"/>
        </w:rPr>
        <w:t>nál</w:t>
      </w:r>
      <w:r w:rsidRPr="003730DE">
        <w:rPr>
          <w:sz w:val="22"/>
          <w:szCs w:val="22"/>
          <w:lang w:val="hu"/>
        </w:rPr>
        <w:t xml:space="preserve"> végzett</w:t>
      </w:r>
      <w:r w:rsidRPr="000668D8">
        <w:rPr>
          <w:sz w:val="22"/>
          <w:szCs w:val="22"/>
          <w:lang w:val="hu"/>
        </w:rPr>
        <w:t xml:space="preserve"> karcinogenitási vizsgálatokban nem igazolódott, hogy az inhalált mometazon-furoát hatására statisztikailag szignifikánsan növekedne a daganatok előfordulási gyakorisága.</w:t>
      </w:r>
    </w:p>
    <w:p w14:paraId="530787B4" w14:textId="77777777" w:rsidR="00B84FD6" w:rsidRPr="000668D8" w:rsidRDefault="00B84FD6" w:rsidP="003A2797">
      <w:pPr>
        <w:pStyle w:val="Text"/>
        <w:widowControl w:val="0"/>
        <w:spacing w:before="0"/>
        <w:jc w:val="left"/>
        <w:rPr>
          <w:sz w:val="22"/>
          <w:szCs w:val="22"/>
          <w:lang w:val="hu"/>
        </w:rPr>
      </w:pPr>
    </w:p>
    <w:p w14:paraId="62EDEBA4" w14:textId="5633B67D" w:rsidR="00B84FD6" w:rsidRPr="000668D8" w:rsidRDefault="00914C40" w:rsidP="003A2797">
      <w:pPr>
        <w:pStyle w:val="Text"/>
        <w:widowControl w:val="0"/>
        <w:spacing w:before="0"/>
        <w:jc w:val="left"/>
        <w:rPr>
          <w:sz w:val="22"/>
          <w:szCs w:val="22"/>
          <w:lang w:val="hu"/>
        </w:rPr>
      </w:pPr>
      <w:r w:rsidRPr="000668D8">
        <w:rPr>
          <w:sz w:val="22"/>
          <w:szCs w:val="22"/>
          <w:lang w:val="hu"/>
        </w:rPr>
        <w:t>Más glükokortikoidokhoz hasonlóan a mometazon-furoát teratogén rágcsálóknál és nyulaknál. A következő hatásokat figyelték meg: köldöksérv patkánynál, szájpadhasadék egérnél, epehólyag-agenesia, köldöksérv, valamint flexiós kontraktúra az állatok mellső mancsain nyulaknál. Továbbá patkánynál, egérnél és nyúlnál csökkent az anyai testtömeg gyarapodása, előfordultak a magzati növekedésre kifejtett hatások (kisebb foetalis testtömeg és/vagy késleltetett csontosodás), egérnél pedig csökkent az ivadékok túlélése. A reproduktív funkció vizsgálataiban a 15 mikrogramm/ttkg dózisban adott sub</w:t>
      </w:r>
      <w:r w:rsidR="002311FF" w:rsidRPr="000668D8">
        <w:rPr>
          <w:sz w:val="22"/>
          <w:szCs w:val="22"/>
          <w:lang w:val="hu"/>
        </w:rPr>
        <w:t>c</w:t>
      </w:r>
      <w:r w:rsidRPr="000668D8">
        <w:rPr>
          <w:sz w:val="22"/>
          <w:szCs w:val="22"/>
          <w:lang w:val="hu"/>
        </w:rPr>
        <w:t>ut</w:t>
      </w:r>
      <w:r w:rsidR="002311FF" w:rsidRPr="000668D8">
        <w:rPr>
          <w:sz w:val="22"/>
          <w:szCs w:val="22"/>
          <w:lang w:val="hu"/>
        </w:rPr>
        <w:t>a</w:t>
      </w:r>
      <w:r w:rsidRPr="000668D8">
        <w:rPr>
          <w:sz w:val="22"/>
          <w:szCs w:val="22"/>
          <w:lang w:val="hu"/>
        </w:rPr>
        <w:t>n mometazon-furoát megnyújtotta a graviditást és nehéz szülés fordult elő, csökkent az ivadék túlélése és testtömege.</w:t>
      </w:r>
    </w:p>
    <w:p w14:paraId="5C75E36B" w14:textId="77777777" w:rsidR="00B84FD6" w:rsidRDefault="00B84FD6" w:rsidP="003A2797">
      <w:pPr>
        <w:pStyle w:val="Text"/>
        <w:widowControl w:val="0"/>
        <w:spacing w:before="0"/>
        <w:jc w:val="left"/>
        <w:rPr>
          <w:sz w:val="22"/>
          <w:szCs w:val="22"/>
          <w:lang w:val="hu"/>
        </w:rPr>
      </w:pPr>
    </w:p>
    <w:p w14:paraId="7C6A752B" w14:textId="77777777" w:rsidR="004934CF" w:rsidRPr="00480D3E" w:rsidRDefault="004934CF" w:rsidP="004934CF">
      <w:pPr>
        <w:pStyle w:val="Text"/>
        <w:spacing w:before="0"/>
        <w:jc w:val="left"/>
        <w:rPr>
          <w:i/>
          <w:iCs/>
          <w:sz w:val="22"/>
          <w:szCs w:val="22"/>
          <w:lang w:val="hu"/>
        </w:rPr>
      </w:pPr>
      <w:r w:rsidRPr="00480D3E">
        <w:rPr>
          <w:i/>
          <w:iCs/>
          <w:sz w:val="22"/>
          <w:szCs w:val="22"/>
          <w:u w:val="single"/>
          <w:lang w:val="hu-HU"/>
        </w:rPr>
        <w:t>Becsült környezeti kockázat</w:t>
      </w:r>
    </w:p>
    <w:p w14:paraId="1B1DFDD7" w14:textId="77777777" w:rsidR="004934CF" w:rsidRPr="000668D8" w:rsidRDefault="004934CF" w:rsidP="004934CF">
      <w:pPr>
        <w:pStyle w:val="Text"/>
        <w:widowControl w:val="0"/>
        <w:spacing w:before="0"/>
        <w:jc w:val="left"/>
        <w:rPr>
          <w:sz w:val="22"/>
          <w:szCs w:val="22"/>
          <w:lang w:val="hu"/>
        </w:rPr>
      </w:pPr>
      <w:r w:rsidRPr="000668D8">
        <w:rPr>
          <w:sz w:val="22"/>
          <w:szCs w:val="22"/>
          <w:lang w:val="hu"/>
        </w:rPr>
        <w:t>A környezeti kockázatértékelési vizsgálatok kimutatták, hogy a mometazon kockázatot jelenthet a felszíni vizekre (lásd 6.6 pont).</w:t>
      </w:r>
    </w:p>
    <w:p w14:paraId="373B923C" w14:textId="77777777" w:rsidR="004934CF" w:rsidRPr="000668D8" w:rsidRDefault="004934CF" w:rsidP="003A2797">
      <w:pPr>
        <w:pStyle w:val="Text"/>
        <w:widowControl w:val="0"/>
        <w:spacing w:before="0"/>
        <w:jc w:val="left"/>
        <w:rPr>
          <w:sz w:val="22"/>
          <w:szCs w:val="22"/>
          <w:lang w:val="hu"/>
        </w:rPr>
      </w:pPr>
    </w:p>
    <w:p w14:paraId="31A26ED7" w14:textId="77777777" w:rsidR="00B84FD6" w:rsidRPr="000668D8" w:rsidRDefault="00914C40" w:rsidP="003A2797">
      <w:pPr>
        <w:pStyle w:val="Text"/>
        <w:keepNext/>
        <w:widowControl w:val="0"/>
        <w:spacing w:before="0"/>
        <w:jc w:val="left"/>
        <w:rPr>
          <w:sz w:val="22"/>
          <w:szCs w:val="22"/>
          <w:lang w:val="hu"/>
        </w:rPr>
      </w:pPr>
      <w:r w:rsidRPr="000668D8">
        <w:rPr>
          <w:sz w:val="22"/>
          <w:szCs w:val="22"/>
          <w:u w:val="single"/>
          <w:lang w:val="hu"/>
        </w:rPr>
        <w:t>Indakaterol és glikopirrónium kombinációja</w:t>
      </w:r>
    </w:p>
    <w:p w14:paraId="3F830852" w14:textId="77777777" w:rsidR="00E91DA3" w:rsidRPr="000668D8" w:rsidRDefault="00E91DA3" w:rsidP="003A2797">
      <w:pPr>
        <w:pStyle w:val="Text"/>
        <w:keepNext/>
        <w:widowControl w:val="0"/>
        <w:spacing w:before="0"/>
        <w:jc w:val="left"/>
        <w:rPr>
          <w:sz w:val="22"/>
          <w:szCs w:val="22"/>
          <w:lang w:val="hu"/>
        </w:rPr>
      </w:pPr>
    </w:p>
    <w:p w14:paraId="20E2FFF1"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Az indakaterol/glikopirrónium nem klinikai vizsgálataiban tapasztalt eredmények konzisztensek voltak a monoterápiában alkalmazott indakaterol vagy glikopirrónium ismert farmakológiai hatásaival.</w:t>
      </w:r>
    </w:p>
    <w:p w14:paraId="3F818556" w14:textId="77777777" w:rsidR="00E91DA3" w:rsidRPr="000668D8" w:rsidRDefault="00E91DA3" w:rsidP="003A2797">
      <w:pPr>
        <w:pStyle w:val="Text"/>
        <w:widowControl w:val="0"/>
        <w:spacing w:before="0"/>
        <w:jc w:val="left"/>
        <w:rPr>
          <w:sz w:val="22"/>
          <w:szCs w:val="22"/>
          <w:lang w:val="hu"/>
        </w:rPr>
      </w:pPr>
    </w:p>
    <w:p w14:paraId="66E50457" w14:textId="1B1F2B32" w:rsidR="00B84FD6" w:rsidRPr="000668D8" w:rsidRDefault="00914C40" w:rsidP="003A2797">
      <w:pPr>
        <w:pStyle w:val="Text"/>
        <w:widowControl w:val="0"/>
        <w:spacing w:before="0"/>
        <w:jc w:val="left"/>
        <w:rPr>
          <w:sz w:val="22"/>
          <w:szCs w:val="22"/>
          <w:lang w:val="hu"/>
        </w:rPr>
      </w:pPr>
      <w:r w:rsidRPr="000668D8">
        <w:rPr>
          <w:sz w:val="22"/>
          <w:szCs w:val="22"/>
          <w:lang w:val="hu"/>
        </w:rPr>
        <w:t>A szívfrekvenciára kifejtett hatás nagyobb mértékű és hosszabb idejű volt indakaterol/glikopirrónium esetén, mint amekkora változást az önmagukban alkalmazott egyes komponenseknél észleltek.</w:t>
      </w:r>
    </w:p>
    <w:p w14:paraId="15C8CD45" w14:textId="7232D1B6" w:rsidR="002A0239" w:rsidRPr="000668D8" w:rsidRDefault="002A0239" w:rsidP="003A2797">
      <w:pPr>
        <w:pStyle w:val="Text"/>
        <w:widowControl w:val="0"/>
        <w:spacing w:before="0"/>
        <w:jc w:val="left"/>
        <w:rPr>
          <w:sz w:val="22"/>
          <w:szCs w:val="22"/>
          <w:lang w:val="hu"/>
        </w:rPr>
      </w:pPr>
    </w:p>
    <w:p w14:paraId="22A4321F" w14:textId="211C356A" w:rsidR="002A0239" w:rsidRPr="000668D8" w:rsidRDefault="002A0239" w:rsidP="003A2797">
      <w:pPr>
        <w:pStyle w:val="Text"/>
        <w:widowControl w:val="0"/>
        <w:spacing w:before="0"/>
        <w:jc w:val="left"/>
        <w:rPr>
          <w:sz w:val="22"/>
          <w:szCs w:val="22"/>
          <w:lang w:val="hu"/>
        </w:rPr>
      </w:pPr>
      <w:r w:rsidRPr="000668D8">
        <w:rPr>
          <w:sz w:val="22"/>
          <w:szCs w:val="22"/>
          <w:lang w:val="hu"/>
        </w:rPr>
        <w:t>Az elektrokardiogram intervallumok rövidülése és a csökkent szisztolés és diasztolés vérnyomás szintén nyilvánvaló volt. Kutyáknál az önmagában vagy indakaterol/glikopirrónium kombinációban alkalmazott indakaterol a myocardialis léziók hasonló előfordulási gyakoriságával járt.</w:t>
      </w:r>
    </w:p>
    <w:p w14:paraId="7AE45E1C" w14:textId="77777777" w:rsidR="00B84FD6" w:rsidRPr="000668D8" w:rsidRDefault="00B84FD6" w:rsidP="003A2797">
      <w:pPr>
        <w:pStyle w:val="Text"/>
        <w:widowControl w:val="0"/>
        <w:spacing w:before="0"/>
        <w:jc w:val="left"/>
        <w:rPr>
          <w:sz w:val="20"/>
          <w:lang w:val="hu"/>
        </w:rPr>
      </w:pPr>
    </w:p>
    <w:p w14:paraId="25FB5694" w14:textId="77777777" w:rsidR="00B84FD6" w:rsidRPr="000668D8" w:rsidRDefault="00914C40" w:rsidP="003A2797">
      <w:pPr>
        <w:pStyle w:val="Text"/>
        <w:keepNext/>
        <w:widowControl w:val="0"/>
        <w:spacing w:before="0"/>
        <w:jc w:val="left"/>
        <w:rPr>
          <w:bCs/>
          <w:sz w:val="20"/>
          <w:lang w:val="hu"/>
        </w:rPr>
      </w:pPr>
      <w:r w:rsidRPr="000668D8">
        <w:rPr>
          <w:sz w:val="22"/>
          <w:szCs w:val="18"/>
          <w:u w:val="single"/>
          <w:lang w:val="hu"/>
        </w:rPr>
        <w:t>Indakaterol és mometazon-furoát kombinációja</w:t>
      </w:r>
    </w:p>
    <w:p w14:paraId="36352FBA" w14:textId="77777777" w:rsidR="00B84FD6" w:rsidRPr="000668D8" w:rsidRDefault="00B84FD6" w:rsidP="003A2797">
      <w:pPr>
        <w:pStyle w:val="Text"/>
        <w:keepNext/>
        <w:widowControl w:val="0"/>
        <w:spacing w:before="0"/>
        <w:jc w:val="left"/>
        <w:rPr>
          <w:bCs/>
          <w:sz w:val="20"/>
          <w:lang w:val="hu"/>
        </w:rPr>
      </w:pPr>
    </w:p>
    <w:p w14:paraId="3174C2BF" w14:textId="49AD3DC0" w:rsidR="00B84FD6" w:rsidRPr="000668D8" w:rsidRDefault="00914C40" w:rsidP="003A2797">
      <w:pPr>
        <w:pStyle w:val="Text"/>
        <w:widowControl w:val="0"/>
        <w:spacing w:before="0"/>
        <w:jc w:val="left"/>
        <w:rPr>
          <w:sz w:val="20"/>
          <w:lang w:val="hu"/>
        </w:rPr>
      </w:pPr>
      <w:r w:rsidRPr="000668D8">
        <w:rPr>
          <w:sz w:val="22"/>
          <w:szCs w:val="18"/>
          <w:lang w:val="hu"/>
        </w:rPr>
        <w:t xml:space="preserve">Az inhalációs toxicitás 13 hetes vizsgálati eredményeit elsősorban a mometazon-furoát komponensnek lehetett tulajdonítani, és </w:t>
      </w:r>
      <w:r w:rsidRPr="003730DE">
        <w:rPr>
          <w:sz w:val="22"/>
          <w:szCs w:val="18"/>
          <w:lang w:val="hu"/>
        </w:rPr>
        <w:t xml:space="preserve">ezek a glükokortikoidok jellegzetes farmakológiai hatásai voltak. Az indakaterollal összefüggésben </w:t>
      </w:r>
      <w:r w:rsidR="00AE6698" w:rsidRPr="003730DE">
        <w:rPr>
          <w:sz w:val="22"/>
          <w:szCs w:val="18"/>
          <w:lang w:val="hu"/>
        </w:rPr>
        <w:t>nagyo</w:t>
      </w:r>
      <w:r w:rsidRPr="003730DE">
        <w:rPr>
          <w:sz w:val="22"/>
          <w:szCs w:val="18"/>
          <w:lang w:val="hu"/>
        </w:rPr>
        <w:t>bb szívfrekvenciát</w:t>
      </w:r>
      <w:r w:rsidRPr="000668D8">
        <w:rPr>
          <w:sz w:val="22"/>
          <w:szCs w:val="18"/>
          <w:lang w:val="hu"/>
        </w:rPr>
        <w:t xml:space="preserve"> észleltek kutyáknál indakaterol/mometazon-furoát, illetve csak indakaterol alkalmazását követően.</w:t>
      </w:r>
    </w:p>
    <w:p w14:paraId="675FDA7F" w14:textId="77777777" w:rsidR="00E91DA3" w:rsidRPr="000668D8" w:rsidRDefault="00E91DA3" w:rsidP="003A2797">
      <w:pPr>
        <w:pStyle w:val="Text"/>
        <w:widowControl w:val="0"/>
        <w:spacing w:before="0"/>
        <w:jc w:val="left"/>
        <w:rPr>
          <w:sz w:val="22"/>
          <w:szCs w:val="22"/>
          <w:lang w:val="hu"/>
        </w:rPr>
      </w:pPr>
    </w:p>
    <w:p w14:paraId="634E346B" w14:textId="77777777" w:rsidR="00B84FD6" w:rsidRPr="000668D8" w:rsidRDefault="00B84FD6" w:rsidP="003A2797">
      <w:pPr>
        <w:widowControl w:val="0"/>
        <w:tabs>
          <w:tab w:val="clear" w:pos="567"/>
        </w:tabs>
        <w:spacing w:line="240" w:lineRule="auto"/>
        <w:rPr>
          <w:szCs w:val="22"/>
          <w:lang w:val="hu"/>
        </w:rPr>
      </w:pPr>
    </w:p>
    <w:p w14:paraId="4A3DD77E" w14:textId="77777777" w:rsidR="00B84FD6" w:rsidRPr="000668D8" w:rsidRDefault="00914C40" w:rsidP="003A2797">
      <w:pPr>
        <w:keepNext/>
        <w:widowControl w:val="0"/>
        <w:tabs>
          <w:tab w:val="clear" w:pos="567"/>
        </w:tabs>
        <w:suppressAutoHyphens/>
        <w:spacing w:line="240" w:lineRule="auto"/>
        <w:ind w:left="567" w:hanging="567"/>
        <w:rPr>
          <w:szCs w:val="22"/>
          <w:lang w:val="hu"/>
        </w:rPr>
      </w:pPr>
      <w:r w:rsidRPr="000668D8">
        <w:rPr>
          <w:b/>
          <w:bCs/>
          <w:szCs w:val="22"/>
          <w:lang w:val="hu"/>
        </w:rPr>
        <w:t>6.</w:t>
      </w:r>
      <w:r w:rsidRPr="000668D8">
        <w:rPr>
          <w:b/>
          <w:bCs/>
          <w:szCs w:val="22"/>
          <w:lang w:val="hu"/>
        </w:rPr>
        <w:tab/>
        <w:t>GYÓGYSZERÉSZETI JELLEMZŐK</w:t>
      </w:r>
    </w:p>
    <w:p w14:paraId="4180E8D2" w14:textId="77777777" w:rsidR="00B84FD6" w:rsidRPr="000668D8" w:rsidRDefault="00B84FD6" w:rsidP="003A2797">
      <w:pPr>
        <w:keepNext/>
        <w:widowControl w:val="0"/>
        <w:tabs>
          <w:tab w:val="clear" w:pos="567"/>
        </w:tabs>
        <w:spacing w:line="240" w:lineRule="auto"/>
        <w:rPr>
          <w:szCs w:val="22"/>
          <w:lang w:val="hu"/>
        </w:rPr>
      </w:pPr>
    </w:p>
    <w:p w14:paraId="09709749"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6.1</w:t>
      </w:r>
      <w:r w:rsidRPr="000668D8">
        <w:rPr>
          <w:b/>
          <w:bCs/>
          <w:szCs w:val="22"/>
          <w:lang w:val="hu"/>
        </w:rPr>
        <w:tab/>
        <w:t>Segédanyagok felsorolása</w:t>
      </w:r>
    </w:p>
    <w:p w14:paraId="3F687A93" w14:textId="77777777" w:rsidR="00B84FD6" w:rsidRPr="000668D8" w:rsidRDefault="00B84FD6" w:rsidP="003A2797">
      <w:pPr>
        <w:keepNext/>
        <w:widowControl w:val="0"/>
        <w:tabs>
          <w:tab w:val="clear" w:pos="567"/>
        </w:tabs>
        <w:spacing w:line="240" w:lineRule="auto"/>
        <w:rPr>
          <w:szCs w:val="22"/>
          <w:lang w:val="hu"/>
        </w:rPr>
      </w:pPr>
    </w:p>
    <w:p w14:paraId="263335F1" w14:textId="77777777" w:rsidR="00B84FD6" w:rsidRPr="000668D8" w:rsidRDefault="00914C40" w:rsidP="003A2797">
      <w:pPr>
        <w:keepNext/>
        <w:widowControl w:val="0"/>
        <w:tabs>
          <w:tab w:val="clear" w:pos="567"/>
        </w:tabs>
        <w:spacing w:line="240" w:lineRule="auto"/>
        <w:rPr>
          <w:szCs w:val="22"/>
          <w:lang w:val="hu"/>
        </w:rPr>
      </w:pPr>
      <w:r w:rsidRPr="000668D8">
        <w:rPr>
          <w:szCs w:val="22"/>
          <w:u w:val="single"/>
          <w:lang w:val="hu"/>
        </w:rPr>
        <w:t>Kapszulatartalom</w:t>
      </w:r>
    </w:p>
    <w:p w14:paraId="15A91E8B" w14:textId="77777777" w:rsidR="00B84FD6" w:rsidRPr="000668D8" w:rsidRDefault="00B84FD6" w:rsidP="003A2797">
      <w:pPr>
        <w:keepNext/>
        <w:widowControl w:val="0"/>
        <w:tabs>
          <w:tab w:val="clear" w:pos="567"/>
        </w:tabs>
        <w:spacing w:line="240" w:lineRule="auto"/>
        <w:rPr>
          <w:szCs w:val="22"/>
          <w:lang w:val="hu"/>
        </w:rPr>
      </w:pPr>
    </w:p>
    <w:p w14:paraId="1405729F" w14:textId="57FC318A" w:rsidR="00B84FD6" w:rsidRPr="000668D8" w:rsidRDefault="001826AA" w:rsidP="003A2797">
      <w:pPr>
        <w:keepNext/>
        <w:widowControl w:val="0"/>
        <w:tabs>
          <w:tab w:val="clear" w:pos="567"/>
        </w:tabs>
        <w:spacing w:line="240" w:lineRule="auto"/>
        <w:rPr>
          <w:szCs w:val="22"/>
          <w:lang w:val="hu"/>
        </w:rPr>
      </w:pPr>
      <w:r w:rsidRPr="000668D8">
        <w:rPr>
          <w:szCs w:val="22"/>
          <w:lang w:val="hu"/>
        </w:rPr>
        <w:t>laktóz</w:t>
      </w:r>
      <w:r w:rsidR="00914C40" w:rsidRPr="000668D8">
        <w:rPr>
          <w:szCs w:val="22"/>
          <w:lang w:val="hu"/>
        </w:rPr>
        <w:t>-monohidrát</w:t>
      </w:r>
    </w:p>
    <w:p w14:paraId="300AF31D" w14:textId="01056935" w:rsidR="00B84FD6" w:rsidRPr="000668D8" w:rsidRDefault="001826AA" w:rsidP="003A2797">
      <w:pPr>
        <w:widowControl w:val="0"/>
        <w:tabs>
          <w:tab w:val="clear" w:pos="567"/>
        </w:tabs>
        <w:spacing w:line="240" w:lineRule="auto"/>
        <w:rPr>
          <w:szCs w:val="22"/>
          <w:lang w:val="hu"/>
        </w:rPr>
      </w:pPr>
      <w:r w:rsidRPr="000668D8">
        <w:rPr>
          <w:szCs w:val="22"/>
          <w:lang w:val="hu"/>
        </w:rPr>
        <w:t>magnézium</w:t>
      </w:r>
      <w:r w:rsidR="00914C40" w:rsidRPr="000668D8">
        <w:rPr>
          <w:szCs w:val="22"/>
          <w:lang w:val="hu"/>
        </w:rPr>
        <w:t>-sztearát</w:t>
      </w:r>
    </w:p>
    <w:p w14:paraId="2F1D5F9A" w14:textId="1F74E8AB" w:rsidR="00B84FD6" w:rsidRPr="000668D8" w:rsidRDefault="00B84FD6" w:rsidP="003A2797">
      <w:pPr>
        <w:widowControl w:val="0"/>
        <w:tabs>
          <w:tab w:val="clear" w:pos="567"/>
        </w:tabs>
        <w:spacing w:line="240" w:lineRule="auto"/>
        <w:rPr>
          <w:szCs w:val="22"/>
          <w:lang w:val="hu"/>
        </w:rPr>
      </w:pPr>
    </w:p>
    <w:p w14:paraId="79A34D10" w14:textId="77777777" w:rsidR="005D1D00" w:rsidRPr="000668D8" w:rsidRDefault="005D1D00" w:rsidP="003A2797">
      <w:pPr>
        <w:keepNext/>
        <w:widowControl w:val="0"/>
        <w:tabs>
          <w:tab w:val="clear" w:pos="567"/>
        </w:tabs>
        <w:spacing w:line="240" w:lineRule="auto"/>
        <w:rPr>
          <w:szCs w:val="22"/>
          <w:u w:val="single"/>
          <w:lang w:val="hu-HU"/>
        </w:rPr>
      </w:pPr>
      <w:r w:rsidRPr="000668D8">
        <w:rPr>
          <w:szCs w:val="22"/>
          <w:u w:val="single"/>
          <w:lang w:val="hu"/>
        </w:rPr>
        <w:t>Kapszulahéj</w:t>
      </w:r>
    </w:p>
    <w:p w14:paraId="08D0476B" w14:textId="77777777" w:rsidR="005D1D00" w:rsidRPr="000668D8" w:rsidRDefault="005D1D00" w:rsidP="003A2797">
      <w:pPr>
        <w:keepNext/>
        <w:widowControl w:val="0"/>
        <w:tabs>
          <w:tab w:val="clear" w:pos="567"/>
        </w:tabs>
        <w:spacing w:line="240" w:lineRule="auto"/>
        <w:rPr>
          <w:szCs w:val="22"/>
          <w:lang w:val="hu-HU"/>
        </w:rPr>
      </w:pPr>
    </w:p>
    <w:p w14:paraId="395076DD" w14:textId="47A1C336" w:rsidR="005D1D00" w:rsidRPr="000668D8" w:rsidRDefault="001826AA" w:rsidP="003A2797">
      <w:pPr>
        <w:keepNext/>
        <w:widowControl w:val="0"/>
        <w:tabs>
          <w:tab w:val="clear" w:pos="567"/>
        </w:tabs>
        <w:spacing w:line="240" w:lineRule="auto"/>
        <w:rPr>
          <w:szCs w:val="22"/>
          <w:lang w:val="hu-HU"/>
        </w:rPr>
      </w:pPr>
      <w:r w:rsidRPr="000668D8">
        <w:rPr>
          <w:szCs w:val="22"/>
          <w:lang w:val="hu"/>
        </w:rPr>
        <w:t>hipromellóz</w:t>
      </w:r>
    </w:p>
    <w:p w14:paraId="4547794D" w14:textId="7F90BFFA" w:rsidR="004934CF" w:rsidRPr="003730DE" w:rsidRDefault="00D244BD" w:rsidP="00CF3CA4">
      <w:pPr>
        <w:keepNext/>
        <w:widowControl w:val="0"/>
        <w:tabs>
          <w:tab w:val="clear" w:pos="567"/>
        </w:tabs>
        <w:spacing w:line="240" w:lineRule="auto"/>
        <w:rPr>
          <w:szCs w:val="22"/>
          <w:lang w:val="hu"/>
        </w:rPr>
      </w:pPr>
      <w:r w:rsidRPr="003730DE">
        <w:rPr>
          <w:szCs w:val="22"/>
          <w:lang w:val="hu"/>
        </w:rPr>
        <w:t>k</w:t>
      </w:r>
      <w:r w:rsidR="004934CF" w:rsidRPr="003730DE">
        <w:rPr>
          <w:szCs w:val="22"/>
          <w:lang w:val="hu"/>
        </w:rPr>
        <w:t>arragén</w:t>
      </w:r>
    </w:p>
    <w:p w14:paraId="1B372DE5" w14:textId="67957233" w:rsidR="004934CF" w:rsidRPr="003730DE" w:rsidRDefault="00D244BD" w:rsidP="00CF3CA4">
      <w:pPr>
        <w:keepNext/>
        <w:widowControl w:val="0"/>
        <w:tabs>
          <w:tab w:val="clear" w:pos="567"/>
        </w:tabs>
        <w:spacing w:line="240" w:lineRule="auto"/>
        <w:rPr>
          <w:szCs w:val="22"/>
          <w:lang w:val="hu"/>
        </w:rPr>
      </w:pPr>
      <w:r w:rsidRPr="003730DE">
        <w:rPr>
          <w:szCs w:val="22"/>
          <w:lang w:val="hu"/>
        </w:rPr>
        <w:t>k</w:t>
      </w:r>
      <w:r w:rsidR="004934CF" w:rsidRPr="003730DE">
        <w:rPr>
          <w:szCs w:val="22"/>
          <w:lang w:val="hu"/>
        </w:rPr>
        <w:t>álium-klorid</w:t>
      </w:r>
    </w:p>
    <w:p w14:paraId="1A28D572" w14:textId="259EAD3F" w:rsidR="004934CF" w:rsidRPr="003730DE" w:rsidRDefault="00B16A78" w:rsidP="00CF3CA4">
      <w:pPr>
        <w:keepNext/>
        <w:widowControl w:val="0"/>
        <w:tabs>
          <w:tab w:val="clear" w:pos="567"/>
        </w:tabs>
        <w:spacing w:line="240" w:lineRule="auto"/>
        <w:rPr>
          <w:szCs w:val="22"/>
          <w:lang w:val="hu"/>
        </w:rPr>
      </w:pPr>
      <w:r w:rsidRPr="003730DE">
        <w:rPr>
          <w:szCs w:val="22"/>
          <w:lang w:val="hu"/>
        </w:rPr>
        <w:t xml:space="preserve">sárga </w:t>
      </w:r>
      <w:r w:rsidR="00D244BD" w:rsidRPr="003730DE">
        <w:rPr>
          <w:szCs w:val="22"/>
          <w:lang w:val="hu"/>
        </w:rPr>
        <w:t>v</w:t>
      </w:r>
      <w:r w:rsidR="004934CF" w:rsidRPr="003730DE">
        <w:rPr>
          <w:szCs w:val="22"/>
          <w:lang w:val="hu"/>
        </w:rPr>
        <w:t>as-oxid (E172)</w:t>
      </w:r>
    </w:p>
    <w:p w14:paraId="67D65F47" w14:textId="37D88A1E" w:rsidR="004934CF" w:rsidRPr="003730DE" w:rsidRDefault="00D244BD" w:rsidP="00CF3CA4">
      <w:pPr>
        <w:keepNext/>
        <w:widowControl w:val="0"/>
        <w:tabs>
          <w:tab w:val="clear" w:pos="567"/>
        </w:tabs>
        <w:spacing w:line="240" w:lineRule="auto"/>
        <w:rPr>
          <w:szCs w:val="22"/>
          <w:lang w:val="hu"/>
        </w:rPr>
      </w:pPr>
      <w:r w:rsidRPr="003730DE">
        <w:rPr>
          <w:szCs w:val="22"/>
          <w:lang w:val="hu"/>
        </w:rPr>
        <w:t>i</w:t>
      </w:r>
      <w:r w:rsidR="004934CF" w:rsidRPr="003730DE">
        <w:rPr>
          <w:szCs w:val="22"/>
          <w:lang w:val="hu"/>
        </w:rPr>
        <w:t>ndigókarmin (E132)</w:t>
      </w:r>
    </w:p>
    <w:p w14:paraId="27D42224" w14:textId="59F2E130" w:rsidR="004934CF" w:rsidRPr="003730DE" w:rsidRDefault="00D244BD" w:rsidP="003A2797">
      <w:pPr>
        <w:widowControl w:val="0"/>
        <w:tabs>
          <w:tab w:val="clear" w:pos="567"/>
        </w:tabs>
        <w:spacing w:line="240" w:lineRule="auto"/>
        <w:rPr>
          <w:szCs w:val="22"/>
          <w:lang w:val="hu"/>
        </w:rPr>
      </w:pPr>
      <w:r w:rsidRPr="003730DE">
        <w:rPr>
          <w:szCs w:val="22"/>
          <w:lang w:val="hu"/>
        </w:rPr>
        <w:t>t</w:t>
      </w:r>
      <w:r w:rsidR="004934CF" w:rsidRPr="003730DE">
        <w:rPr>
          <w:szCs w:val="22"/>
          <w:lang w:val="hu"/>
        </w:rPr>
        <w:t>isztított víz</w:t>
      </w:r>
    </w:p>
    <w:p w14:paraId="429A0517" w14:textId="77777777" w:rsidR="004934CF" w:rsidRPr="003730DE" w:rsidRDefault="004934CF" w:rsidP="003A2797">
      <w:pPr>
        <w:widowControl w:val="0"/>
        <w:tabs>
          <w:tab w:val="clear" w:pos="567"/>
        </w:tabs>
        <w:spacing w:line="240" w:lineRule="auto"/>
        <w:rPr>
          <w:szCs w:val="22"/>
          <w:lang w:val="hu"/>
        </w:rPr>
      </w:pPr>
    </w:p>
    <w:p w14:paraId="5EECCF74" w14:textId="2DAB16C5" w:rsidR="005D1D00" w:rsidRPr="00CF3CA4" w:rsidRDefault="00D244BD" w:rsidP="00CF3CA4">
      <w:pPr>
        <w:keepNext/>
        <w:widowControl w:val="0"/>
        <w:tabs>
          <w:tab w:val="clear" w:pos="567"/>
        </w:tabs>
        <w:spacing w:line="240" w:lineRule="auto"/>
        <w:rPr>
          <w:szCs w:val="22"/>
          <w:u w:val="single"/>
          <w:lang w:val="hu-HU"/>
        </w:rPr>
      </w:pPr>
      <w:r w:rsidRPr="003730DE">
        <w:rPr>
          <w:szCs w:val="22"/>
          <w:u w:val="single"/>
          <w:lang w:val="hu"/>
        </w:rPr>
        <w:lastRenderedPageBreak/>
        <w:t>A</w:t>
      </w:r>
      <w:r w:rsidRPr="00CF3CA4">
        <w:rPr>
          <w:szCs w:val="22"/>
          <w:u w:val="single"/>
          <w:lang w:val="hu"/>
        </w:rPr>
        <w:t xml:space="preserve"> </w:t>
      </w:r>
      <w:bookmarkStart w:id="42" w:name="_Hlk184635496"/>
      <w:r w:rsidR="005D1D00" w:rsidRPr="00CF3CA4">
        <w:rPr>
          <w:szCs w:val="22"/>
          <w:u w:val="single"/>
          <w:lang w:val="hu"/>
        </w:rPr>
        <w:t xml:space="preserve">nyomtatáshoz </w:t>
      </w:r>
      <w:bookmarkEnd w:id="42"/>
      <w:r w:rsidR="005D1D00" w:rsidRPr="00CF3CA4">
        <w:rPr>
          <w:szCs w:val="22"/>
          <w:u w:val="single"/>
          <w:lang w:val="hu"/>
        </w:rPr>
        <w:t>használt festék</w:t>
      </w:r>
    </w:p>
    <w:p w14:paraId="630EAACE" w14:textId="77777777" w:rsidR="005D1D00" w:rsidRPr="003730DE" w:rsidRDefault="005D1D00" w:rsidP="00CF3CA4">
      <w:pPr>
        <w:keepNext/>
        <w:widowControl w:val="0"/>
        <w:tabs>
          <w:tab w:val="clear" w:pos="567"/>
        </w:tabs>
        <w:spacing w:line="240" w:lineRule="auto"/>
        <w:rPr>
          <w:szCs w:val="22"/>
          <w:lang w:val="hu"/>
        </w:rPr>
      </w:pPr>
    </w:p>
    <w:p w14:paraId="5B034FF2" w14:textId="2C3C68B6" w:rsidR="004934CF" w:rsidRPr="003730DE" w:rsidRDefault="00D244BD" w:rsidP="00CF3CA4">
      <w:pPr>
        <w:keepNext/>
        <w:widowControl w:val="0"/>
        <w:tabs>
          <w:tab w:val="clear" w:pos="567"/>
        </w:tabs>
        <w:spacing w:line="240" w:lineRule="auto"/>
        <w:rPr>
          <w:szCs w:val="22"/>
          <w:lang w:val="hu"/>
        </w:rPr>
      </w:pPr>
      <w:r w:rsidRPr="003730DE">
        <w:rPr>
          <w:szCs w:val="22"/>
          <w:lang w:val="hu"/>
        </w:rPr>
        <w:t>t</w:t>
      </w:r>
      <w:r w:rsidR="004934CF" w:rsidRPr="003730DE">
        <w:rPr>
          <w:szCs w:val="22"/>
          <w:lang w:val="hu"/>
        </w:rPr>
        <w:t>isztított víz</w:t>
      </w:r>
    </w:p>
    <w:p w14:paraId="65316475" w14:textId="1AA149D3" w:rsidR="004934CF" w:rsidRPr="003730DE" w:rsidRDefault="00B16A78" w:rsidP="00CF3CA4">
      <w:pPr>
        <w:keepNext/>
        <w:widowControl w:val="0"/>
        <w:tabs>
          <w:tab w:val="clear" w:pos="567"/>
        </w:tabs>
        <w:spacing w:line="240" w:lineRule="auto"/>
        <w:rPr>
          <w:szCs w:val="22"/>
          <w:lang w:val="hu"/>
        </w:rPr>
      </w:pPr>
      <w:r w:rsidRPr="003730DE">
        <w:rPr>
          <w:szCs w:val="22"/>
          <w:lang w:val="hu"/>
        </w:rPr>
        <w:t xml:space="preserve">fekete </w:t>
      </w:r>
      <w:r w:rsidR="00D244BD" w:rsidRPr="003730DE">
        <w:rPr>
          <w:szCs w:val="22"/>
          <w:lang w:val="hu"/>
        </w:rPr>
        <w:t>v</w:t>
      </w:r>
      <w:r w:rsidR="004934CF" w:rsidRPr="003730DE">
        <w:rPr>
          <w:szCs w:val="22"/>
          <w:lang w:val="hu"/>
        </w:rPr>
        <w:t>as-oxid (E172)</w:t>
      </w:r>
    </w:p>
    <w:p w14:paraId="355F049F" w14:textId="0060D9E8" w:rsidR="004934CF" w:rsidRPr="003730DE" w:rsidRDefault="00D244BD" w:rsidP="00CF3CA4">
      <w:pPr>
        <w:keepNext/>
        <w:widowControl w:val="0"/>
        <w:tabs>
          <w:tab w:val="clear" w:pos="567"/>
        </w:tabs>
        <w:spacing w:line="240" w:lineRule="auto"/>
        <w:rPr>
          <w:szCs w:val="22"/>
          <w:lang w:val="hu"/>
        </w:rPr>
      </w:pPr>
      <w:r w:rsidRPr="003730DE">
        <w:rPr>
          <w:szCs w:val="22"/>
          <w:lang w:val="hu"/>
        </w:rPr>
        <w:t>i</w:t>
      </w:r>
      <w:r w:rsidR="004934CF" w:rsidRPr="003730DE">
        <w:rPr>
          <w:szCs w:val="22"/>
          <w:lang w:val="hu"/>
        </w:rPr>
        <w:t>zopropil-alkohol</w:t>
      </w:r>
    </w:p>
    <w:p w14:paraId="283D169C" w14:textId="3899F5C6" w:rsidR="004934CF" w:rsidRPr="003730DE" w:rsidRDefault="00D244BD" w:rsidP="00CF3CA4">
      <w:pPr>
        <w:keepNext/>
        <w:widowControl w:val="0"/>
        <w:tabs>
          <w:tab w:val="clear" w:pos="567"/>
        </w:tabs>
        <w:spacing w:line="240" w:lineRule="auto"/>
        <w:rPr>
          <w:szCs w:val="22"/>
          <w:lang w:val="hu"/>
        </w:rPr>
      </w:pPr>
      <w:r w:rsidRPr="003730DE">
        <w:rPr>
          <w:szCs w:val="22"/>
          <w:lang w:val="hu"/>
        </w:rPr>
        <w:t>p</w:t>
      </w:r>
      <w:r w:rsidR="004934CF" w:rsidRPr="003730DE">
        <w:rPr>
          <w:szCs w:val="22"/>
          <w:lang w:val="hu"/>
        </w:rPr>
        <w:t>ropil</w:t>
      </w:r>
      <w:r w:rsidR="00B16A78" w:rsidRPr="003730DE">
        <w:rPr>
          <w:szCs w:val="22"/>
          <w:lang w:val="hu"/>
        </w:rPr>
        <w:t>éng</w:t>
      </w:r>
      <w:r w:rsidR="004934CF" w:rsidRPr="003730DE">
        <w:rPr>
          <w:szCs w:val="22"/>
          <w:lang w:val="hu"/>
        </w:rPr>
        <w:t>likol (E1520)</w:t>
      </w:r>
    </w:p>
    <w:p w14:paraId="58948D9D" w14:textId="0CBA44FA" w:rsidR="004934CF" w:rsidRPr="003730DE" w:rsidRDefault="00D244BD" w:rsidP="003A2797">
      <w:pPr>
        <w:widowControl w:val="0"/>
        <w:tabs>
          <w:tab w:val="clear" w:pos="567"/>
        </w:tabs>
        <w:spacing w:line="240" w:lineRule="auto"/>
        <w:rPr>
          <w:szCs w:val="22"/>
          <w:lang w:val="hu"/>
        </w:rPr>
      </w:pPr>
      <w:r w:rsidRPr="003730DE">
        <w:rPr>
          <w:szCs w:val="22"/>
          <w:lang w:val="hu"/>
        </w:rPr>
        <w:t>h</w:t>
      </w:r>
      <w:r w:rsidR="004934CF" w:rsidRPr="003730DE">
        <w:rPr>
          <w:szCs w:val="22"/>
          <w:lang w:val="hu"/>
        </w:rPr>
        <w:t>ipromellóz (E464)</w:t>
      </w:r>
    </w:p>
    <w:p w14:paraId="185947C7" w14:textId="77777777" w:rsidR="004934CF" w:rsidRPr="003730DE" w:rsidRDefault="004934CF" w:rsidP="003A2797">
      <w:pPr>
        <w:widowControl w:val="0"/>
        <w:tabs>
          <w:tab w:val="clear" w:pos="567"/>
        </w:tabs>
        <w:spacing w:line="240" w:lineRule="auto"/>
        <w:rPr>
          <w:szCs w:val="22"/>
          <w:lang w:val="hu"/>
        </w:rPr>
      </w:pPr>
    </w:p>
    <w:p w14:paraId="14E9560A" w14:textId="77777777" w:rsidR="00B84FD6" w:rsidRPr="000668D8" w:rsidRDefault="00914C40" w:rsidP="003A2797">
      <w:pPr>
        <w:keepNext/>
        <w:widowControl w:val="0"/>
        <w:tabs>
          <w:tab w:val="clear" w:pos="567"/>
        </w:tabs>
        <w:spacing w:line="240" w:lineRule="auto"/>
        <w:ind w:left="567" w:hanging="567"/>
        <w:rPr>
          <w:szCs w:val="22"/>
          <w:lang w:val="hu"/>
        </w:rPr>
      </w:pPr>
      <w:r w:rsidRPr="003730DE">
        <w:rPr>
          <w:b/>
          <w:bCs/>
          <w:szCs w:val="22"/>
          <w:lang w:val="hu"/>
        </w:rPr>
        <w:t>6.2</w:t>
      </w:r>
      <w:r w:rsidRPr="003730DE">
        <w:rPr>
          <w:b/>
          <w:bCs/>
          <w:szCs w:val="22"/>
          <w:lang w:val="hu"/>
        </w:rPr>
        <w:tab/>
        <w:t>Inkompatibilitások</w:t>
      </w:r>
    </w:p>
    <w:p w14:paraId="56966EDC" w14:textId="77777777" w:rsidR="00B84FD6" w:rsidRPr="000668D8" w:rsidRDefault="00B84FD6" w:rsidP="003A2797">
      <w:pPr>
        <w:keepNext/>
        <w:widowControl w:val="0"/>
        <w:tabs>
          <w:tab w:val="clear" w:pos="567"/>
        </w:tabs>
        <w:spacing w:line="240" w:lineRule="auto"/>
        <w:rPr>
          <w:szCs w:val="22"/>
          <w:lang w:val="hu"/>
        </w:rPr>
      </w:pPr>
    </w:p>
    <w:p w14:paraId="6427D4B9" w14:textId="77777777" w:rsidR="00B84FD6" w:rsidRPr="000668D8" w:rsidRDefault="00914C40" w:rsidP="003A2797">
      <w:pPr>
        <w:widowControl w:val="0"/>
        <w:tabs>
          <w:tab w:val="clear" w:pos="567"/>
        </w:tabs>
        <w:spacing w:line="240" w:lineRule="auto"/>
        <w:rPr>
          <w:szCs w:val="22"/>
          <w:lang w:val="hu"/>
        </w:rPr>
      </w:pPr>
      <w:r w:rsidRPr="000668D8">
        <w:rPr>
          <w:szCs w:val="22"/>
          <w:lang w:val="hu"/>
        </w:rPr>
        <w:t>Nem értelmezhető.</w:t>
      </w:r>
    </w:p>
    <w:p w14:paraId="67189F23" w14:textId="77777777" w:rsidR="00B84FD6" w:rsidRPr="000668D8" w:rsidRDefault="00B84FD6" w:rsidP="003A2797">
      <w:pPr>
        <w:widowControl w:val="0"/>
        <w:tabs>
          <w:tab w:val="clear" w:pos="567"/>
        </w:tabs>
        <w:spacing w:line="240" w:lineRule="auto"/>
        <w:rPr>
          <w:szCs w:val="22"/>
          <w:lang w:val="hu"/>
        </w:rPr>
      </w:pPr>
    </w:p>
    <w:p w14:paraId="369DEB11"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6.3</w:t>
      </w:r>
      <w:r w:rsidRPr="000668D8">
        <w:rPr>
          <w:b/>
          <w:bCs/>
          <w:szCs w:val="22"/>
          <w:lang w:val="hu"/>
        </w:rPr>
        <w:tab/>
        <w:t>Felhasználhatósági időtartam</w:t>
      </w:r>
    </w:p>
    <w:p w14:paraId="634FAD7C" w14:textId="77777777" w:rsidR="00671575" w:rsidRPr="000668D8" w:rsidRDefault="00671575" w:rsidP="003A2797">
      <w:pPr>
        <w:keepNext/>
        <w:widowControl w:val="0"/>
        <w:tabs>
          <w:tab w:val="clear" w:pos="567"/>
        </w:tabs>
        <w:spacing w:line="240" w:lineRule="auto"/>
        <w:rPr>
          <w:szCs w:val="22"/>
          <w:lang w:val="hu"/>
        </w:rPr>
      </w:pPr>
    </w:p>
    <w:p w14:paraId="02BF64BD" w14:textId="1BF159C1" w:rsidR="00671575" w:rsidRPr="000668D8" w:rsidRDefault="005533B8" w:rsidP="003A2797">
      <w:pPr>
        <w:widowControl w:val="0"/>
        <w:tabs>
          <w:tab w:val="clear" w:pos="567"/>
        </w:tabs>
        <w:spacing w:line="240" w:lineRule="auto"/>
        <w:rPr>
          <w:szCs w:val="22"/>
          <w:lang w:val="hu"/>
        </w:rPr>
      </w:pPr>
      <w:r w:rsidRPr="00A014D4">
        <w:rPr>
          <w:szCs w:val="22"/>
          <w:lang w:val="hu"/>
        </w:rPr>
        <w:t>3</w:t>
      </w:r>
      <w:bookmarkStart w:id="43" w:name="_Hlk186647796"/>
      <w:r w:rsidRPr="00A014D4">
        <w:rPr>
          <w:szCs w:val="22"/>
          <w:lang w:val="hu"/>
        </w:rPr>
        <w:t> </w:t>
      </w:r>
      <w:bookmarkEnd w:id="43"/>
      <w:r w:rsidRPr="00A014D4">
        <w:rPr>
          <w:lang w:val="hu-HU"/>
        </w:rPr>
        <w:t>év</w:t>
      </w:r>
      <w:r w:rsidR="0049441B" w:rsidRPr="000668D8">
        <w:rPr>
          <w:szCs w:val="22"/>
          <w:lang w:val="hu"/>
        </w:rPr>
        <w:t>.</w:t>
      </w:r>
    </w:p>
    <w:p w14:paraId="03884F5A" w14:textId="77777777" w:rsidR="00671575" w:rsidRPr="000668D8" w:rsidRDefault="00671575" w:rsidP="003A2797">
      <w:pPr>
        <w:widowControl w:val="0"/>
        <w:tabs>
          <w:tab w:val="clear" w:pos="567"/>
        </w:tabs>
        <w:spacing w:line="240" w:lineRule="auto"/>
        <w:rPr>
          <w:szCs w:val="22"/>
          <w:lang w:val="hu"/>
        </w:rPr>
      </w:pPr>
    </w:p>
    <w:p w14:paraId="1F58D504"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6.4</w:t>
      </w:r>
      <w:r w:rsidRPr="000668D8">
        <w:rPr>
          <w:b/>
          <w:bCs/>
          <w:szCs w:val="22"/>
          <w:lang w:val="hu"/>
        </w:rPr>
        <w:tab/>
        <w:t>Különleges tárolási előírások</w:t>
      </w:r>
    </w:p>
    <w:p w14:paraId="2DF0B018" w14:textId="77777777" w:rsidR="00B84FD6" w:rsidRPr="000668D8" w:rsidRDefault="00B84FD6" w:rsidP="003A2797">
      <w:pPr>
        <w:pStyle w:val="Text"/>
        <w:keepNext/>
        <w:widowControl w:val="0"/>
        <w:spacing w:before="0"/>
        <w:jc w:val="left"/>
        <w:rPr>
          <w:sz w:val="22"/>
          <w:szCs w:val="22"/>
          <w:lang w:val="hu"/>
        </w:rPr>
      </w:pPr>
    </w:p>
    <w:p w14:paraId="095872D8" w14:textId="2D1A064A" w:rsidR="008F7CCA" w:rsidRPr="000668D8" w:rsidRDefault="008F7CCA" w:rsidP="003A2797">
      <w:pPr>
        <w:widowControl w:val="0"/>
        <w:tabs>
          <w:tab w:val="clear" w:pos="567"/>
        </w:tabs>
        <w:spacing w:line="240" w:lineRule="auto"/>
        <w:rPr>
          <w:noProof/>
          <w:lang w:val="hu-HU"/>
        </w:rPr>
      </w:pPr>
      <w:r w:rsidRPr="000668D8">
        <w:rPr>
          <w:noProof/>
          <w:lang w:val="hu-HU"/>
        </w:rPr>
        <w:t>Legfeljebb 30</w:t>
      </w:r>
      <w:r w:rsidR="00A21120" w:rsidRPr="00A014D4">
        <w:rPr>
          <w:szCs w:val="22"/>
          <w:lang w:val="hu"/>
        </w:rPr>
        <w:t> </w:t>
      </w:r>
      <w:r w:rsidRPr="000668D8">
        <w:rPr>
          <w:noProof/>
          <w:lang w:val="hu-HU"/>
        </w:rPr>
        <w:t>°C-on tárolandó.</w:t>
      </w:r>
    </w:p>
    <w:p w14:paraId="0E8B57F2" w14:textId="77777777" w:rsidR="008F7CCA" w:rsidRPr="000668D8" w:rsidRDefault="008F7CCA" w:rsidP="003A2797">
      <w:pPr>
        <w:widowControl w:val="0"/>
        <w:tabs>
          <w:tab w:val="clear" w:pos="567"/>
        </w:tabs>
        <w:spacing w:line="240" w:lineRule="auto"/>
        <w:rPr>
          <w:noProof/>
          <w:lang w:val="hu-HU"/>
        </w:rPr>
      </w:pPr>
    </w:p>
    <w:p w14:paraId="72F96051" w14:textId="04D23015" w:rsidR="00B84FD6" w:rsidRPr="000668D8" w:rsidRDefault="00892456" w:rsidP="003A2797">
      <w:pPr>
        <w:widowControl w:val="0"/>
        <w:tabs>
          <w:tab w:val="clear" w:pos="567"/>
        </w:tabs>
        <w:spacing w:line="240" w:lineRule="auto"/>
        <w:rPr>
          <w:szCs w:val="22"/>
          <w:lang w:val="hu"/>
        </w:rPr>
      </w:pPr>
      <w:r w:rsidRPr="000668D8">
        <w:rPr>
          <w:lang w:val="hu"/>
        </w:rPr>
        <w:t>A fénytől és a nedvességtől való védelem érdekében az eredeti csomagolásban tárolandó.</w:t>
      </w:r>
    </w:p>
    <w:p w14:paraId="63F0EA57" w14:textId="77777777" w:rsidR="00B84FD6" w:rsidRPr="000668D8" w:rsidRDefault="00B84FD6" w:rsidP="003A2797">
      <w:pPr>
        <w:widowControl w:val="0"/>
        <w:tabs>
          <w:tab w:val="clear" w:pos="567"/>
        </w:tabs>
        <w:spacing w:line="240" w:lineRule="auto"/>
        <w:ind w:left="567" w:hanging="567"/>
        <w:rPr>
          <w:szCs w:val="22"/>
          <w:lang w:val="hu"/>
        </w:rPr>
      </w:pPr>
    </w:p>
    <w:p w14:paraId="2C5AE4D9" w14:textId="77777777" w:rsidR="00B84FD6" w:rsidRPr="000668D8" w:rsidRDefault="00914C40" w:rsidP="003A2797">
      <w:pPr>
        <w:keepNext/>
        <w:widowControl w:val="0"/>
        <w:tabs>
          <w:tab w:val="clear" w:pos="567"/>
        </w:tabs>
        <w:spacing w:line="240" w:lineRule="auto"/>
        <w:ind w:left="567" w:hanging="567"/>
        <w:rPr>
          <w:szCs w:val="22"/>
          <w:lang w:val="hu"/>
        </w:rPr>
      </w:pPr>
      <w:r w:rsidRPr="000668D8">
        <w:rPr>
          <w:b/>
          <w:bCs/>
          <w:szCs w:val="22"/>
          <w:lang w:val="hu"/>
        </w:rPr>
        <w:t>6.5</w:t>
      </w:r>
      <w:r w:rsidRPr="000668D8">
        <w:rPr>
          <w:b/>
          <w:bCs/>
          <w:szCs w:val="22"/>
          <w:lang w:val="hu"/>
        </w:rPr>
        <w:tab/>
        <w:t>Csomagolás típusa és kiszerelése</w:t>
      </w:r>
    </w:p>
    <w:p w14:paraId="360A191F" w14:textId="77777777" w:rsidR="00B84FD6" w:rsidRPr="000668D8" w:rsidRDefault="00B84FD6" w:rsidP="003A2797">
      <w:pPr>
        <w:keepNext/>
        <w:widowControl w:val="0"/>
        <w:tabs>
          <w:tab w:val="clear" w:pos="567"/>
        </w:tabs>
        <w:spacing w:line="240" w:lineRule="auto"/>
        <w:rPr>
          <w:szCs w:val="22"/>
          <w:lang w:val="hu"/>
        </w:rPr>
      </w:pPr>
    </w:p>
    <w:p w14:paraId="3C728E42" w14:textId="18ECC0BD" w:rsidR="00B84FD6" w:rsidRPr="000668D8" w:rsidRDefault="00914C40" w:rsidP="003A2797">
      <w:pPr>
        <w:widowControl w:val="0"/>
        <w:tabs>
          <w:tab w:val="clear" w:pos="567"/>
        </w:tabs>
        <w:spacing w:line="240" w:lineRule="auto"/>
        <w:rPr>
          <w:szCs w:val="22"/>
          <w:lang w:val="hu"/>
        </w:rPr>
      </w:pPr>
      <w:r w:rsidRPr="000668D8">
        <w:rPr>
          <w:szCs w:val="22"/>
          <w:lang w:val="hu"/>
        </w:rPr>
        <w:t xml:space="preserve">Az inhalátor és </w:t>
      </w:r>
      <w:r w:rsidR="002311FF" w:rsidRPr="000668D8">
        <w:rPr>
          <w:szCs w:val="22"/>
          <w:lang w:val="hu"/>
        </w:rPr>
        <w:t xml:space="preserve">a </w:t>
      </w:r>
      <w:r w:rsidRPr="000668D8">
        <w:rPr>
          <w:szCs w:val="22"/>
          <w:lang w:val="hu"/>
        </w:rPr>
        <w:t>kupakja akrilonitril-butadién-sztirolból készült, a nyomógombok metil-metakrilát-akrilonitril-butadién-sztirolból készültek. A tűk és a rugók rozsdamentes acélból készültek.</w:t>
      </w:r>
    </w:p>
    <w:p w14:paraId="11C84535" w14:textId="77777777" w:rsidR="00B84FD6" w:rsidRPr="000668D8" w:rsidRDefault="00B84FD6" w:rsidP="003A2797">
      <w:pPr>
        <w:widowControl w:val="0"/>
        <w:tabs>
          <w:tab w:val="clear" w:pos="567"/>
        </w:tabs>
        <w:spacing w:line="240" w:lineRule="auto"/>
        <w:rPr>
          <w:szCs w:val="22"/>
          <w:lang w:val="hu"/>
        </w:rPr>
      </w:pPr>
    </w:p>
    <w:p w14:paraId="4B13C3D1" w14:textId="057689C5" w:rsidR="00B84FD6" w:rsidRPr="003730DE" w:rsidRDefault="00914C40" w:rsidP="003A2797">
      <w:pPr>
        <w:widowControl w:val="0"/>
        <w:tabs>
          <w:tab w:val="clear" w:pos="567"/>
        </w:tabs>
        <w:spacing w:line="240" w:lineRule="auto"/>
        <w:rPr>
          <w:szCs w:val="22"/>
          <w:lang w:val="hu"/>
        </w:rPr>
      </w:pPr>
      <w:r w:rsidRPr="000668D8">
        <w:rPr>
          <w:szCs w:val="22"/>
          <w:lang w:val="hu"/>
        </w:rPr>
        <w:t>PA/Alu/PVC</w:t>
      </w:r>
      <w:r w:rsidR="001E1667">
        <w:rPr>
          <w:szCs w:val="22"/>
          <w:lang w:val="hu"/>
        </w:rPr>
        <w:t>//</w:t>
      </w:r>
      <w:r w:rsidRPr="000668D8">
        <w:rPr>
          <w:szCs w:val="22"/>
          <w:lang w:val="hu"/>
        </w:rPr>
        <w:t>Alu adagonként perforált buborékcsomagolás. Buborékcsomagolásonként 10 </w:t>
      </w:r>
      <w:r w:rsidR="00154365" w:rsidRPr="000668D8">
        <w:rPr>
          <w:szCs w:val="22"/>
          <w:lang w:val="hu"/>
        </w:rPr>
        <w:t xml:space="preserve">db </w:t>
      </w:r>
      <w:r w:rsidRPr="000668D8">
        <w:rPr>
          <w:szCs w:val="22"/>
          <w:lang w:val="hu"/>
        </w:rPr>
        <w:t xml:space="preserve">kemény kapszulát </w:t>
      </w:r>
      <w:r w:rsidRPr="003730DE">
        <w:rPr>
          <w:szCs w:val="22"/>
          <w:lang w:val="hu"/>
        </w:rPr>
        <w:t>tartalmaz.</w:t>
      </w:r>
    </w:p>
    <w:p w14:paraId="504C004B" w14:textId="77777777" w:rsidR="00B84FD6" w:rsidRPr="003730DE" w:rsidRDefault="00B84FD6" w:rsidP="003A2797">
      <w:pPr>
        <w:widowControl w:val="0"/>
        <w:tabs>
          <w:tab w:val="clear" w:pos="567"/>
        </w:tabs>
        <w:spacing w:line="240" w:lineRule="auto"/>
        <w:rPr>
          <w:szCs w:val="22"/>
          <w:lang w:val="hu"/>
        </w:rPr>
      </w:pPr>
    </w:p>
    <w:p w14:paraId="6F4F433F" w14:textId="3D7D47AA" w:rsidR="00467CCC" w:rsidRPr="003730DE" w:rsidRDefault="00467CCC" w:rsidP="003A2797">
      <w:pPr>
        <w:keepNext/>
        <w:keepLines/>
        <w:widowControl w:val="0"/>
        <w:tabs>
          <w:tab w:val="clear" w:pos="567"/>
        </w:tabs>
        <w:spacing w:line="240" w:lineRule="auto"/>
        <w:rPr>
          <w:szCs w:val="22"/>
          <w:lang w:val="hu-HU"/>
        </w:rPr>
      </w:pPr>
      <w:r w:rsidRPr="003730DE">
        <w:rPr>
          <w:szCs w:val="22"/>
          <w:lang w:val="hu"/>
        </w:rPr>
        <w:t xml:space="preserve">Egyszeres csomagolás, amely 10×1, 30×1 vagy 90×1 </w:t>
      </w:r>
      <w:r w:rsidR="00291E6C" w:rsidRPr="003730DE">
        <w:rPr>
          <w:szCs w:val="22"/>
          <w:lang w:val="hu"/>
        </w:rPr>
        <w:t>d</w:t>
      </w:r>
      <w:r w:rsidR="004B0123" w:rsidRPr="003730DE">
        <w:rPr>
          <w:szCs w:val="22"/>
          <w:lang w:val="hu"/>
        </w:rPr>
        <w:t>b</w:t>
      </w:r>
      <w:r w:rsidR="00291E6C" w:rsidRPr="003730DE">
        <w:rPr>
          <w:szCs w:val="22"/>
          <w:lang w:val="hu"/>
        </w:rPr>
        <w:t xml:space="preserve"> </w:t>
      </w:r>
      <w:r w:rsidRPr="003730DE">
        <w:rPr>
          <w:szCs w:val="22"/>
          <w:lang w:val="hu"/>
        </w:rPr>
        <w:t>kemény kapszulát tartalmaz 1 </w:t>
      </w:r>
      <w:r w:rsidR="00291E6C" w:rsidRPr="003730DE">
        <w:rPr>
          <w:szCs w:val="22"/>
          <w:lang w:val="hu"/>
        </w:rPr>
        <w:t>d</w:t>
      </w:r>
      <w:r w:rsidR="004B0123" w:rsidRPr="003730DE">
        <w:rPr>
          <w:szCs w:val="22"/>
          <w:lang w:val="hu"/>
        </w:rPr>
        <w:t xml:space="preserve">b </w:t>
      </w:r>
      <w:r w:rsidRPr="003730DE">
        <w:rPr>
          <w:szCs w:val="22"/>
          <w:lang w:val="hu"/>
        </w:rPr>
        <w:t>inhalátorral együtt.</w:t>
      </w:r>
    </w:p>
    <w:p w14:paraId="2CFDB41F" w14:textId="08AFA723" w:rsidR="00467CCC" w:rsidRPr="000668D8" w:rsidRDefault="00467CCC" w:rsidP="003A2797">
      <w:pPr>
        <w:widowControl w:val="0"/>
        <w:tabs>
          <w:tab w:val="clear" w:pos="567"/>
        </w:tabs>
        <w:spacing w:line="240" w:lineRule="auto"/>
        <w:rPr>
          <w:szCs w:val="22"/>
          <w:lang w:val="hu-HU"/>
        </w:rPr>
      </w:pPr>
      <w:r w:rsidRPr="003730DE">
        <w:rPr>
          <w:szCs w:val="22"/>
          <w:lang w:val="hu"/>
        </w:rPr>
        <w:t xml:space="preserve">Gyűjtőcsomagolás, amely 150 (15 csomagban 10×1) </w:t>
      </w:r>
      <w:r w:rsidR="00291E6C" w:rsidRPr="003730DE">
        <w:rPr>
          <w:szCs w:val="22"/>
          <w:lang w:val="hu"/>
        </w:rPr>
        <w:t>d</w:t>
      </w:r>
      <w:r w:rsidR="004B0123" w:rsidRPr="003730DE">
        <w:rPr>
          <w:szCs w:val="22"/>
          <w:lang w:val="hu"/>
        </w:rPr>
        <w:t>b</w:t>
      </w:r>
      <w:r w:rsidR="00291E6C" w:rsidRPr="003730DE">
        <w:rPr>
          <w:szCs w:val="22"/>
          <w:lang w:val="hu"/>
        </w:rPr>
        <w:t xml:space="preserve"> </w:t>
      </w:r>
      <w:r w:rsidRPr="003730DE">
        <w:rPr>
          <w:szCs w:val="22"/>
          <w:lang w:val="hu"/>
        </w:rPr>
        <w:t>kemény</w:t>
      </w:r>
      <w:r w:rsidRPr="000668D8">
        <w:rPr>
          <w:szCs w:val="22"/>
          <w:lang w:val="hu"/>
        </w:rPr>
        <w:t xml:space="preserve"> kapszulát és 15 </w:t>
      </w:r>
      <w:r w:rsidR="00291E6C" w:rsidRPr="000668D8">
        <w:rPr>
          <w:szCs w:val="22"/>
          <w:lang w:val="hu"/>
        </w:rPr>
        <w:t>d</w:t>
      </w:r>
      <w:r w:rsidR="004B0123" w:rsidRPr="000668D8">
        <w:rPr>
          <w:szCs w:val="22"/>
          <w:lang w:val="hu"/>
        </w:rPr>
        <w:t>b</w:t>
      </w:r>
      <w:r w:rsidR="00291E6C" w:rsidRPr="000668D8">
        <w:rPr>
          <w:szCs w:val="22"/>
          <w:lang w:val="hu"/>
        </w:rPr>
        <w:t xml:space="preserve"> </w:t>
      </w:r>
      <w:r w:rsidRPr="000668D8">
        <w:rPr>
          <w:szCs w:val="22"/>
          <w:lang w:val="hu"/>
        </w:rPr>
        <w:t>inhalátort tartalmaz.</w:t>
      </w:r>
    </w:p>
    <w:p w14:paraId="44740682" w14:textId="77777777" w:rsidR="00467CCC" w:rsidRPr="000668D8" w:rsidRDefault="00467CCC" w:rsidP="003A2797">
      <w:pPr>
        <w:widowControl w:val="0"/>
        <w:tabs>
          <w:tab w:val="clear" w:pos="567"/>
        </w:tabs>
        <w:spacing w:line="240" w:lineRule="auto"/>
        <w:rPr>
          <w:szCs w:val="22"/>
          <w:lang w:val="hu"/>
        </w:rPr>
      </w:pPr>
    </w:p>
    <w:p w14:paraId="55CBD48B" w14:textId="77777777" w:rsidR="00B84FD6" w:rsidRPr="000668D8" w:rsidRDefault="00914C40" w:rsidP="003A2797">
      <w:pPr>
        <w:widowControl w:val="0"/>
        <w:tabs>
          <w:tab w:val="clear" w:pos="567"/>
        </w:tabs>
        <w:spacing w:line="240" w:lineRule="auto"/>
        <w:rPr>
          <w:szCs w:val="22"/>
          <w:lang w:val="hu"/>
        </w:rPr>
      </w:pPr>
      <w:r w:rsidRPr="000668D8">
        <w:rPr>
          <w:szCs w:val="22"/>
          <w:lang w:val="hu"/>
        </w:rPr>
        <w:t>Nem feltétlenül mindegyik kiszerelés kerül kereskedelmi forgalomba.</w:t>
      </w:r>
    </w:p>
    <w:p w14:paraId="07A5C84C" w14:textId="77777777" w:rsidR="00B84FD6" w:rsidRPr="000668D8" w:rsidRDefault="00B84FD6" w:rsidP="003A2797">
      <w:pPr>
        <w:widowControl w:val="0"/>
        <w:tabs>
          <w:tab w:val="clear" w:pos="567"/>
        </w:tabs>
        <w:spacing w:line="240" w:lineRule="auto"/>
        <w:rPr>
          <w:szCs w:val="22"/>
          <w:lang w:val="hu"/>
        </w:rPr>
      </w:pPr>
    </w:p>
    <w:p w14:paraId="7E01B005" w14:textId="691107B4" w:rsidR="00B84FD6" w:rsidRPr="000668D8" w:rsidRDefault="00914C40" w:rsidP="003A2797">
      <w:pPr>
        <w:keepNext/>
        <w:widowControl w:val="0"/>
        <w:tabs>
          <w:tab w:val="clear" w:pos="567"/>
        </w:tabs>
        <w:spacing w:line="240" w:lineRule="auto"/>
        <w:ind w:left="567" w:hanging="567"/>
        <w:rPr>
          <w:szCs w:val="22"/>
          <w:lang w:val="hu"/>
        </w:rPr>
      </w:pPr>
      <w:bookmarkStart w:id="44" w:name="OLE_LINK1"/>
      <w:r w:rsidRPr="000668D8">
        <w:rPr>
          <w:b/>
          <w:bCs/>
          <w:szCs w:val="22"/>
          <w:lang w:val="hu"/>
        </w:rPr>
        <w:t>6.6</w:t>
      </w:r>
      <w:r w:rsidRPr="000668D8">
        <w:rPr>
          <w:b/>
          <w:bCs/>
          <w:szCs w:val="22"/>
          <w:lang w:val="hu"/>
        </w:rPr>
        <w:tab/>
        <w:t>A megsemmisítésre vonatkozó különleges óvintézkedések</w:t>
      </w:r>
    </w:p>
    <w:p w14:paraId="21CABAA9" w14:textId="77777777" w:rsidR="00B84FD6" w:rsidRPr="000668D8" w:rsidRDefault="00B84FD6" w:rsidP="003A2797">
      <w:pPr>
        <w:pStyle w:val="Text"/>
        <w:keepNext/>
        <w:widowControl w:val="0"/>
        <w:spacing w:before="0"/>
        <w:jc w:val="left"/>
        <w:rPr>
          <w:sz w:val="22"/>
          <w:szCs w:val="22"/>
          <w:lang w:val="hu"/>
        </w:rPr>
      </w:pPr>
    </w:p>
    <w:p w14:paraId="7967AF32" w14:textId="7DDA0BB9" w:rsidR="00B84FD6" w:rsidRPr="000668D8" w:rsidRDefault="00914C40" w:rsidP="003A2797">
      <w:pPr>
        <w:pStyle w:val="Text"/>
        <w:widowControl w:val="0"/>
        <w:spacing w:before="0"/>
        <w:jc w:val="left"/>
        <w:rPr>
          <w:sz w:val="22"/>
          <w:szCs w:val="22"/>
          <w:lang w:val="hu"/>
        </w:rPr>
      </w:pPr>
      <w:r w:rsidRPr="000668D8">
        <w:rPr>
          <w:sz w:val="22"/>
          <w:szCs w:val="22"/>
          <w:lang w:val="hu"/>
        </w:rPr>
        <w:t xml:space="preserve">Minden új gyógyszerfelírásnál az </w:t>
      </w:r>
      <w:r w:rsidR="002311FF" w:rsidRPr="000668D8">
        <w:rPr>
          <w:sz w:val="22"/>
          <w:szCs w:val="22"/>
          <w:lang w:val="hu"/>
        </w:rPr>
        <w:t xml:space="preserve">újonnan </w:t>
      </w:r>
      <w:r w:rsidRPr="000668D8">
        <w:rPr>
          <w:sz w:val="22"/>
          <w:szCs w:val="22"/>
          <w:lang w:val="hu"/>
        </w:rPr>
        <w:t>kapott inhalátort kell használni. A csomagolásban lévő inhalátort ki kell dobni, miután a csomagolásban található összes kapszulát felhasználták!</w:t>
      </w:r>
    </w:p>
    <w:p w14:paraId="72FE7C9B" w14:textId="77777777" w:rsidR="00307ABF" w:rsidRPr="000668D8" w:rsidRDefault="00307ABF" w:rsidP="00307ABF">
      <w:pPr>
        <w:widowControl w:val="0"/>
        <w:tabs>
          <w:tab w:val="clear" w:pos="567"/>
        </w:tabs>
        <w:spacing w:line="240" w:lineRule="auto"/>
        <w:rPr>
          <w:rFonts w:eastAsia="MS Mincho"/>
          <w:szCs w:val="22"/>
          <w:lang w:val="hu"/>
        </w:rPr>
      </w:pPr>
    </w:p>
    <w:p w14:paraId="27FF44A4" w14:textId="77777777" w:rsidR="00307ABF" w:rsidRPr="000668D8" w:rsidRDefault="00307ABF" w:rsidP="00307ABF">
      <w:pPr>
        <w:widowControl w:val="0"/>
        <w:tabs>
          <w:tab w:val="clear" w:pos="567"/>
        </w:tabs>
        <w:spacing w:line="240" w:lineRule="auto"/>
        <w:rPr>
          <w:rFonts w:eastAsia="MS Mincho"/>
          <w:szCs w:val="22"/>
          <w:lang w:val="hu"/>
        </w:rPr>
      </w:pPr>
      <w:r w:rsidRPr="000668D8">
        <w:rPr>
          <w:rFonts w:eastAsia="MS Mincho"/>
          <w:szCs w:val="22"/>
          <w:lang w:val="hu"/>
        </w:rPr>
        <w:t>Ez a gyógyszer kockázatot jelenthet a környezetre (lásd 5.3 pont).</w:t>
      </w:r>
    </w:p>
    <w:p w14:paraId="19B90E26" w14:textId="77777777" w:rsidR="00B84FD6" w:rsidRPr="000668D8" w:rsidRDefault="00B84FD6" w:rsidP="003A2797">
      <w:pPr>
        <w:pStyle w:val="Text"/>
        <w:widowControl w:val="0"/>
        <w:spacing w:before="0"/>
        <w:jc w:val="left"/>
        <w:rPr>
          <w:sz w:val="22"/>
          <w:szCs w:val="22"/>
          <w:lang w:val="hu"/>
        </w:rPr>
      </w:pPr>
    </w:p>
    <w:p w14:paraId="6B607A61" w14:textId="77777777" w:rsidR="00B84FD6" w:rsidRPr="000668D8" w:rsidRDefault="00914C40" w:rsidP="003A2797">
      <w:pPr>
        <w:pStyle w:val="Text"/>
        <w:widowControl w:val="0"/>
        <w:spacing w:before="0"/>
        <w:jc w:val="left"/>
        <w:rPr>
          <w:sz w:val="22"/>
          <w:szCs w:val="22"/>
          <w:lang w:val="hu"/>
        </w:rPr>
      </w:pPr>
      <w:r w:rsidRPr="000668D8">
        <w:rPr>
          <w:sz w:val="22"/>
          <w:szCs w:val="22"/>
          <w:lang w:val="hu"/>
        </w:rPr>
        <w:t>Bármilyen fel nem használt gyógyszer, illetve hulladékanyag megsemmisítését a gyógyszerekre vonatkozó előírások szerint kell végrehajtani.</w:t>
      </w:r>
    </w:p>
    <w:p w14:paraId="6F43CC61" w14:textId="77777777" w:rsidR="00B84FD6" w:rsidRPr="000668D8" w:rsidRDefault="00B84FD6" w:rsidP="003A2797">
      <w:pPr>
        <w:widowControl w:val="0"/>
        <w:tabs>
          <w:tab w:val="clear" w:pos="567"/>
        </w:tabs>
        <w:spacing w:line="240" w:lineRule="auto"/>
        <w:rPr>
          <w:szCs w:val="22"/>
          <w:lang w:val="hu"/>
        </w:rPr>
      </w:pPr>
    </w:p>
    <w:p w14:paraId="170489DF" w14:textId="77777777" w:rsidR="00B84FD6" w:rsidRPr="000668D8" w:rsidRDefault="00914C40" w:rsidP="003A2797">
      <w:pPr>
        <w:keepNext/>
        <w:keepLines/>
        <w:widowControl w:val="0"/>
        <w:tabs>
          <w:tab w:val="clear" w:pos="567"/>
        </w:tabs>
        <w:spacing w:line="240" w:lineRule="auto"/>
        <w:rPr>
          <w:szCs w:val="22"/>
          <w:u w:val="single"/>
          <w:lang w:val="hu"/>
        </w:rPr>
      </w:pPr>
      <w:r w:rsidRPr="000668D8">
        <w:rPr>
          <w:szCs w:val="22"/>
          <w:u w:val="single"/>
          <w:lang w:val="hu"/>
        </w:rPr>
        <w:lastRenderedPageBreak/>
        <w:t>Kezelési és használati útmutató</w:t>
      </w:r>
    </w:p>
    <w:p w14:paraId="2429E164" w14:textId="77777777" w:rsidR="00B84FD6" w:rsidRPr="000668D8" w:rsidRDefault="00B84FD6" w:rsidP="003A2797">
      <w:pPr>
        <w:keepNext/>
        <w:keepLines/>
        <w:widowControl w:val="0"/>
        <w:tabs>
          <w:tab w:val="clear" w:pos="567"/>
        </w:tabs>
        <w:spacing w:line="240" w:lineRule="auto"/>
        <w:rPr>
          <w:szCs w:val="22"/>
          <w:u w:val="single"/>
          <w:lang w:val="hu"/>
        </w:rPr>
      </w:pPr>
    </w:p>
    <w:p w14:paraId="75B887B3" w14:textId="77777777" w:rsidR="00B84FD6" w:rsidRPr="000668D8" w:rsidRDefault="00914C40" w:rsidP="003A2797">
      <w:pPr>
        <w:keepNext/>
        <w:keepLines/>
        <w:widowControl w:val="0"/>
        <w:tabs>
          <w:tab w:val="clear" w:pos="567"/>
        </w:tabs>
        <w:spacing w:line="240" w:lineRule="auto"/>
        <w:rPr>
          <w:szCs w:val="22"/>
          <w:lang w:val="hu"/>
        </w:rPr>
      </w:pPr>
      <w:r w:rsidRPr="000668D8">
        <w:rPr>
          <w:lang w:val="hu"/>
        </w:rPr>
        <w:t xml:space="preserve">Kérjük, olvassa végig a </w:t>
      </w:r>
      <w:r w:rsidRPr="000668D8">
        <w:rPr>
          <w:b/>
          <w:bCs/>
          <w:lang w:val="hu"/>
        </w:rPr>
        <w:t>használati utasítást</w:t>
      </w:r>
      <w:r w:rsidRPr="000668D8">
        <w:rPr>
          <w:lang w:val="hu"/>
        </w:rPr>
        <w:t>, mielőtt elkezdi alkalmazni az Enerzair Breezhaler</w:t>
      </w:r>
      <w:r w:rsidRPr="000668D8">
        <w:rPr>
          <w:lang w:val="hu"/>
        </w:rPr>
        <w:noBreakHyphen/>
        <w:t>t.</w:t>
      </w:r>
    </w:p>
    <w:p w14:paraId="433ADE14" w14:textId="77777777" w:rsidR="00B84FD6" w:rsidRPr="000668D8" w:rsidRDefault="00B84FD6" w:rsidP="003A2797">
      <w:pPr>
        <w:keepNext/>
        <w:keepLines/>
        <w:widowControl w:val="0"/>
        <w:tabs>
          <w:tab w:val="clear" w:pos="567"/>
        </w:tabs>
        <w:spacing w:line="240" w:lineRule="auto"/>
        <w:rPr>
          <w:szCs w:val="22"/>
          <w:u w:val="single"/>
          <w:lang w:val="hu"/>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B84FD6" w:rsidRPr="000668D8" w14:paraId="52FD5755" w14:textId="77777777" w:rsidTr="00611B0C">
        <w:trPr>
          <w:cantSplit/>
          <w:trHeight w:val="1919"/>
        </w:trPr>
        <w:tc>
          <w:tcPr>
            <w:tcW w:w="2376" w:type="dxa"/>
            <w:tcBorders>
              <w:top w:val="nil"/>
              <w:left w:val="nil"/>
              <w:bottom w:val="nil"/>
              <w:right w:val="nil"/>
            </w:tcBorders>
            <w:vAlign w:val="center"/>
            <w:hideMark/>
          </w:tcPr>
          <w:bookmarkEnd w:id="44"/>
          <w:p w14:paraId="44668F70" w14:textId="77777777" w:rsidR="00B84FD6" w:rsidRPr="000668D8" w:rsidRDefault="00CF56C5" w:rsidP="003A2797">
            <w:pPr>
              <w:pStyle w:val="Table"/>
              <w:keepNext/>
              <w:widowControl w:val="0"/>
              <w:spacing w:before="0" w:after="0"/>
              <w:jc w:val="center"/>
              <w:rPr>
                <w:rFonts w:ascii="Times New Roman" w:eastAsia="Arial" w:hAnsi="Times New Roman"/>
                <w:b/>
                <w:sz w:val="22"/>
                <w:szCs w:val="22"/>
              </w:rPr>
            </w:pPr>
            <w:r w:rsidRPr="000668D8">
              <w:rPr>
                <w:noProof/>
                <w:lang w:val="hu-HU" w:eastAsia="hu-HU"/>
              </w:rPr>
              <w:drawing>
                <wp:inline distT="0" distB="0" distL="0" distR="0" wp14:anchorId="7E031358" wp14:editId="355E08F8">
                  <wp:extent cx="1173480" cy="848360"/>
                  <wp:effectExtent l="0" t="0" r="0" b="0"/>
                  <wp:docPr id="1"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D99A44A" w14:textId="77777777" w:rsidR="00B84FD6" w:rsidRPr="000668D8" w:rsidRDefault="00CF56C5" w:rsidP="003A2797">
            <w:pPr>
              <w:pStyle w:val="Text"/>
              <w:keepNext/>
              <w:keepLines/>
              <w:widowControl w:val="0"/>
              <w:spacing w:before="0"/>
              <w:jc w:val="center"/>
              <w:rPr>
                <w:b/>
                <w:sz w:val="22"/>
                <w:szCs w:val="22"/>
              </w:rPr>
            </w:pPr>
            <w:r w:rsidRPr="000668D8">
              <w:rPr>
                <w:noProof/>
                <w:lang w:val="hu-HU" w:eastAsia="hu-HU"/>
              </w:rPr>
              <w:drawing>
                <wp:inline distT="0" distB="0" distL="0" distR="0" wp14:anchorId="3786F78F" wp14:editId="4FD40004">
                  <wp:extent cx="1310640" cy="1005840"/>
                  <wp:effectExtent l="0" t="0" r="0" b="0"/>
                  <wp:docPr id="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7A40743C" w14:textId="77777777" w:rsidR="00B84FD6" w:rsidRPr="000668D8" w:rsidRDefault="00CF56C5" w:rsidP="003A2797">
            <w:pPr>
              <w:pStyle w:val="Text"/>
              <w:keepNext/>
              <w:keepLines/>
              <w:widowControl w:val="0"/>
              <w:spacing w:before="0"/>
              <w:jc w:val="center"/>
              <w:rPr>
                <w:b/>
                <w:sz w:val="22"/>
                <w:szCs w:val="22"/>
              </w:rPr>
            </w:pPr>
            <w:r w:rsidRPr="000668D8">
              <w:rPr>
                <w:noProof/>
                <w:lang w:val="hu-HU" w:eastAsia="hu-HU"/>
              </w:rPr>
              <w:drawing>
                <wp:inline distT="0" distB="0" distL="0" distR="0" wp14:anchorId="131175D8" wp14:editId="14059627">
                  <wp:extent cx="1153160" cy="1005840"/>
                  <wp:effectExtent l="0" t="0" r="0" b="0"/>
                  <wp:docPr id="3"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15B81B55" w14:textId="1C5F52D7" w:rsidR="00B84FD6" w:rsidRPr="000668D8" w:rsidRDefault="00914C40" w:rsidP="003A2797">
            <w:pPr>
              <w:pStyle w:val="Text"/>
              <w:keepNext/>
              <w:keepLines/>
              <w:widowControl w:val="0"/>
              <w:spacing w:before="0"/>
              <w:jc w:val="center"/>
              <w:rPr>
                <w:b/>
                <w:sz w:val="20"/>
              </w:rPr>
            </w:pPr>
            <w:r w:rsidRPr="000668D8">
              <w:rPr>
                <w:noProof/>
                <w:lang w:val="hu-HU" w:eastAsia="hu-HU"/>
              </w:rPr>
              <w:drawing>
                <wp:inline distT="0" distB="0" distL="0" distR="0" wp14:anchorId="51F5820B" wp14:editId="528ABAF5">
                  <wp:extent cx="990600" cy="1270000"/>
                  <wp:effectExtent l="0" t="0" r="0" b="0"/>
                  <wp:docPr id="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B84FD6" w:rsidRPr="002135AF" w14:paraId="57041250" w14:textId="77777777" w:rsidTr="00611B0C">
        <w:trPr>
          <w:cantSplit/>
        </w:trPr>
        <w:tc>
          <w:tcPr>
            <w:tcW w:w="2376" w:type="dxa"/>
            <w:tcBorders>
              <w:top w:val="nil"/>
              <w:left w:val="nil"/>
              <w:bottom w:val="nil"/>
              <w:right w:val="nil"/>
            </w:tcBorders>
            <w:hideMark/>
          </w:tcPr>
          <w:p w14:paraId="5C0C2E58" w14:textId="2C582D85" w:rsidR="00B84FD6" w:rsidRPr="000668D8" w:rsidRDefault="00CF56C5" w:rsidP="003A2797">
            <w:pPr>
              <w:pStyle w:val="Table"/>
              <w:keepNext/>
              <w:widowControl w:val="0"/>
              <w:spacing w:before="0" w:after="0"/>
              <w:jc w:val="center"/>
              <w:rPr>
                <w:rFonts w:ascii="Times New Roman" w:eastAsia="Arial" w:hAnsi="Times New Roman"/>
                <w:b/>
                <w:sz w:val="22"/>
                <w:szCs w:val="22"/>
              </w:rPr>
            </w:pPr>
            <w:r w:rsidRPr="000668D8">
              <w:rPr>
                <w:rFonts w:ascii="Times New Roman" w:hAnsi="Times New Roman"/>
                <w:b/>
                <w:bCs/>
                <w:sz w:val="22"/>
                <w:szCs w:val="22"/>
                <w:lang w:val="hu"/>
              </w:rPr>
              <w:t>Helyezze be a kapszulát</w:t>
            </w:r>
          </w:p>
        </w:tc>
        <w:tc>
          <w:tcPr>
            <w:tcW w:w="2268" w:type="dxa"/>
            <w:tcBorders>
              <w:top w:val="nil"/>
              <w:left w:val="nil"/>
              <w:bottom w:val="nil"/>
              <w:right w:val="nil"/>
            </w:tcBorders>
            <w:hideMark/>
          </w:tcPr>
          <w:p w14:paraId="5A5AD755" w14:textId="3FD4F371" w:rsidR="00B84FD6" w:rsidRPr="000668D8" w:rsidRDefault="00CF56C5" w:rsidP="003A2797">
            <w:pPr>
              <w:pStyle w:val="Table"/>
              <w:keepNext/>
              <w:widowControl w:val="0"/>
              <w:spacing w:before="0" w:after="0"/>
              <w:jc w:val="center"/>
              <w:rPr>
                <w:rFonts w:ascii="Times New Roman" w:hAnsi="Times New Roman"/>
                <w:b/>
                <w:sz w:val="22"/>
                <w:szCs w:val="22"/>
                <w:lang w:val="es-ES"/>
              </w:rPr>
            </w:pPr>
            <w:r w:rsidRPr="000668D8">
              <w:rPr>
                <w:rFonts w:ascii="Times New Roman" w:hAnsi="Times New Roman"/>
                <w:b/>
                <w:bCs/>
                <w:sz w:val="22"/>
                <w:szCs w:val="22"/>
                <w:lang w:val="hu"/>
              </w:rPr>
              <w:t>Szúrja át, és engedje el</w:t>
            </w:r>
          </w:p>
        </w:tc>
        <w:tc>
          <w:tcPr>
            <w:tcW w:w="2268" w:type="dxa"/>
            <w:tcBorders>
              <w:top w:val="nil"/>
              <w:left w:val="nil"/>
              <w:bottom w:val="nil"/>
              <w:right w:val="nil"/>
            </w:tcBorders>
            <w:hideMark/>
          </w:tcPr>
          <w:p w14:paraId="6A03D143" w14:textId="6316BBA9" w:rsidR="00B84FD6" w:rsidRPr="000668D8" w:rsidRDefault="00CF56C5" w:rsidP="003A2797">
            <w:pPr>
              <w:pStyle w:val="Table"/>
              <w:keepNext/>
              <w:widowControl w:val="0"/>
              <w:spacing w:before="0" w:after="0"/>
              <w:jc w:val="center"/>
              <w:rPr>
                <w:rFonts w:ascii="Times New Roman" w:hAnsi="Times New Roman"/>
                <w:b/>
                <w:sz w:val="22"/>
                <w:szCs w:val="22"/>
              </w:rPr>
            </w:pPr>
            <w:r w:rsidRPr="000668D8">
              <w:rPr>
                <w:rFonts w:ascii="Times New Roman" w:hAnsi="Times New Roman"/>
                <w:b/>
                <w:bCs/>
                <w:sz w:val="22"/>
                <w:szCs w:val="22"/>
                <w:lang w:val="hu"/>
              </w:rPr>
              <w:t>Lélegezze be mélyen</w:t>
            </w:r>
          </w:p>
        </w:tc>
        <w:tc>
          <w:tcPr>
            <w:tcW w:w="2415" w:type="dxa"/>
            <w:tcBorders>
              <w:top w:val="nil"/>
              <w:left w:val="nil"/>
              <w:bottom w:val="nil"/>
              <w:right w:val="nil"/>
            </w:tcBorders>
            <w:hideMark/>
          </w:tcPr>
          <w:p w14:paraId="2F7FDB12" w14:textId="7A10F776" w:rsidR="00B84FD6" w:rsidRPr="000668D8" w:rsidRDefault="00914C40" w:rsidP="003A2797">
            <w:pPr>
              <w:pStyle w:val="Table"/>
              <w:keepNext/>
              <w:widowControl w:val="0"/>
              <w:spacing w:before="0" w:after="0"/>
              <w:jc w:val="center"/>
              <w:rPr>
                <w:rFonts w:ascii="Times New Roman" w:hAnsi="Times New Roman"/>
                <w:b/>
                <w:sz w:val="22"/>
                <w:szCs w:val="22"/>
                <w:lang w:val="de-CH"/>
              </w:rPr>
            </w:pPr>
            <w:r w:rsidRPr="000668D8">
              <w:rPr>
                <w:rFonts w:ascii="Times New Roman" w:hAnsi="Times New Roman"/>
                <w:b/>
                <w:bCs/>
                <w:sz w:val="22"/>
                <w:szCs w:val="22"/>
                <w:lang w:val="hu"/>
              </w:rPr>
              <w:t>Ellenőrizze, hogy üres</w:t>
            </w:r>
            <w:r w:rsidRPr="000668D8">
              <w:rPr>
                <w:rFonts w:ascii="Times New Roman" w:hAnsi="Times New Roman"/>
                <w:b/>
                <w:bCs/>
                <w:sz w:val="22"/>
                <w:szCs w:val="22"/>
                <w:lang w:val="hu"/>
              </w:rPr>
              <w:noBreakHyphen/>
              <w:t>e a kapszula</w:t>
            </w:r>
          </w:p>
        </w:tc>
      </w:tr>
      <w:tr w:rsidR="00611B0C" w:rsidRPr="002135AF" w14:paraId="271FC14F" w14:textId="77777777" w:rsidTr="00611B0C">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611B0C" w:rsidRPr="002135AF" w14:paraId="06DE92A9" w14:textId="77777777" w:rsidTr="00C14798">
              <w:trPr>
                <w:cantSplit/>
              </w:trPr>
              <w:tc>
                <w:tcPr>
                  <w:tcW w:w="2376" w:type="dxa"/>
                  <w:tcBorders>
                    <w:top w:val="nil"/>
                    <w:left w:val="nil"/>
                    <w:bottom w:val="nil"/>
                    <w:right w:val="nil"/>
                  </w:tcBorders>
                </w:tcPr>
                <w:p w14:paraId="73BB5BB7" w14:textId="77777777" w:rsidR="00611B0C" w:rsidRPr="000668D8" w:rsidRDefault="00611B0C" w:rsidP="003A2797">
                  <w:pPr>
                    <w:pStyle w:val="Text"/>
                    <w:widowControl w:val="0"/>
                    <w:jc w:val="left"/>
                    <w:rPr>
                      <w:b/>
                      <w:sz w:val="22"/>
                      <w:szCs w:val="22"/>
                      <w:lang w:val="de-CH"/>
                    </w:rPr>
                  </w:pPr>
                  <w:r w:rsidRPr="000668D8">
                    <w:rPr>
                      <w:noProof/>
                      <w:lang w:val="hu-HU" w:eastAsia="hu-HU"/>
                    </w:rPr>
                    <mc:AlternateContent>
                      <mc:Choice Requires="wps">
                        <w:drawing>
                          <wp:anchor distT="0" distB="0" distL="114300" distR="114300" simplePos="0" relativeHeight="251680256" behindDoc="0" locked="0" layoutInCell="1" allowOverlap="1" wp14:anchorId="0847CCF1" wp14:editId="458DF9D7">
                            <wp:simplePos x="0" y="0"/>
                            <wp:positionH relativeFrom="column">
                              <wp:posOffset>97155</wp:posOffset>
                            </wp:positionH>
                            <wp:positionV relativeFrom="paragraph">
                              <wp:posOffset>93345</wp:posOffset>
                            </wp:positionV>
                            <wp:extent cx="1276350" cy="852805"/>
                            <wp:effectExtent l="0" t="0" r="0" b="0"/>
                            <wp:wrapNone/>
                            <wp:docPr id="230" name="Down Arrow 2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2C18CDF5" w14:textId="77777777" w:rsidR="00B16A78" w:rsidRPr="00F52A44" w:rsidRDefault="00B16A78" w:rsidP="00611B0C">
                                        <w:pPr>
                                          <w:jc w:val="center"/>
                                          <w:rPr>
                                            <w:b/>
                                            <w:color w:val="FFFFFF"/>
                                            <w:sz w:val="28"/>
                                          </w:rPr>
                                        </w:pPr>
                                        <w:r w:rsidRPr="00F52A44">
                                          <w:rPr>
                                            <w:b/>
                                            <w:color w:val="FFFFFF"/>
                                            <w:sz w:val="28"/>
                                          </w:rPr>
                                          <w:t>1</w:t>
                                        </w:r>
                                      </w:p>
                                      <w:p w14:paraId="4EA1F4F0" w14:textId="77777777" w:rsidR="00B16A78" w:rsidRPr="00F52A44" w:rsidRDefault="00B16A78" w:rsidP="00611B0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847CCF1"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230" o:spid="_x0000_s1026" type="#_x0000_t67" style="position:absolute;margin-left:7.65pt;margin-top:7.35pt;width:100.5pt;height:67.15pt;z-index:251680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2C18CDF5" w14:textId="77777777" w:rsidR="00B16A78" w:rsidRPr="00F52A44" w:rsidRDefault="00B16A78" w:rsidP="00611B0C">
                                  <w:pPr>
                                    <w:jc w:val="center"/>
                                    <w:rPr>
                                      <w:b/>
                                      <w:color w:val="FFFFFF"/>
                                      <w:sz w:val="28"/>
                                    </w:rPr>
                                  </w:pPr>
                                  <w:r w:rsidRPr="00F52A44">
                                    <w:rPr>
                                      <w:b/>
                                      <w:color w:val="FFFFFF"/>
                                      <w:sz w:val="28"/>
                                    </w:rPr>
                                    <w:t>1</w:t>
                                  </w:r>
                                </w:p>
                                <w:p w14:paraId="4EA1F4F0" w14:textId="77777777" w:rsidR="00B16A78" w:rsidRPr="00F52A44" w:rsidRDefault="00B16A78" w:rsidP="00611B0C">
                                  <w:pPr>
                                    <w:rPr>
                                      <w:b/>
                                      <w:color w:val="FFFFFF"/>
                                      <w:sz w:val="28"/>
                                    </w:rPr>
                                  </w:pPr>
                                </w:p>
                              </w:txbxContent>
                            </v:textbox>
                          </v:shape>
                        </w:pict>
                      </mc:Fallback>
                    </mc:AlternateContent>
                  </w:r>
                </w:p>
              </w:tc>
              <w:tc>
                <w:tcPr>
                  <w:tcW w:w="2268" w:type="dxa"/>
                  <w:tcBorders>
                    <w:top w:val="nil"/>
                    <w:left w:val="nil"/>
                    <w:bottom w:val="nil"/>
                    <w:right w:val="nil"/>
                  </w:tcBorders>
                </w:tcPr>
                <w:p w14:paraId="75BA680C" w14:textId="77777777" w:rsidR="00611B0C" w:rsidRPr="000668D8" w:rsidRDefault="00611B0C" w:rsidP="003A2797">
                  <w:pPr>
                    <w:pStyle w:val="Text"/>
                    <w:widowControl w:val="0"/>
                    <w:spacing w:before="0"/>
                    <w:jc w:val="left"/>
                    <w:rPr>
                      <w:b/>
                      <w:sz w:val="22"/>
                      <w:szCs w:val="22"/>
                      <w:lang w:val="de-CH"/>
                    </w:rPr>
                  </w:pPr>
                  <w:r w:rsidRPr="000668D8">
                    <w:rPr>
                      <w:noProof/>
                      <w:lang w:val="hu-HU" w:eastAsia="hu-HU"/>
                    </w:rPr>
                    <mc:AlternateContent>
                      <mc:Choice Requires="wps">
                        <w:drawing>
                          <wp:anchor distT="0" distB="0" distL="114300" distR="114300" simplePos="0" relativeHeight="251681280" behindDoc="0" locked="0" layoutInCell="1" allowOverlap="1" wp14:anchorId="72B68119" wp14:editId="5E838DAC">
                            <wp:simplePos x="0" y="0"/>
                            <wp:positionH relativeFrom="column">
                              <wp:posOffset>27940</wp:posOffset>
                            </wp:positionH>
                            <wp:positionV relativeFrom="paragraph">
                              <wp:posOffset>93345</wp:posOffset>
                            </wp:positionV>
                            <wp:extent cx="1332230" cy="824230"/>
                            <wp:effectExtent l="0" t="0" r="0" b="0"/>
                            <wp:wrapNone/>
                            <wp:docPr id="231" name="Down Arrow 23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15BD57FA" w14:textId="77777777" w:rsidR="00B16A78" w:rsidRPr="00F52A44" w:rsidRDefault="00B16A78" w:rsidP="00611B0C">
                                        <w:pPr>
                                          <w:jc w:val="center"/>
                                          <w:rPr>
                                            <w:b/>
                                            <w:color w:val="FFFFFF"/>
                                            <w:sz w:val="28"/>
                                          </w:rPr>
                                        </w:pPr>
                                        <w:r w:rsidRPr="00F52A44">
                                          <w:rPr>
                                            <w:b/>
                                            <w:color w:val="FFFFFF"/>
                                            <w:sz w:val="28"/>
                                          </w:rPr>
                                          <w:t>2</w:t>
                                        </w:r>
                                      </w:p>
                                      <w:p w14:paraId="1BE4C440" w14:textId="77777777" w:rsidR="00B16A78" w:rsidRPr="00F52A44" w:rsidRDefault="00B16A78" w:rsidP="00611B0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2B68119" id="Down Arrow 231" o:spid="_x0000_s1027" type="#_x0000_t67" style="position:absolute;margin-left:2.2pt;margin-top:7.35pt;width:104.9pt;height:64.9pt;z-index:2516812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15BD57FA" w14:textId="77777777" w:rsidR="00B16A78" w:rsidRPr="00F52A44" w:rsidRDefault="00B16A78" w:rsidP="00611B0C">
                                  <w:pPr>
                                    <w:jc w:val="center"/>
                                    <w:rPr>
                                      <w:b/>
                                      <w:color w:val="FFFFFF"/>
                                      <w:sz w:val="28"/>
                                    </w:rPr>
                                  </w:pPr>
                                  <w:r w:rsidRPr="00F52A44">
                                    <w:rPr>
                                      <w:b/>
                                      <w:color w:val="FFFFFF"/>
                                      <w:sz w:val="28"/>
                                    </w:rPr>
                                    <w:t>2</w:t>
                                  </w:r>
                                </w:p>
                                <w:p w14:paraId="1BE4C440" w14:textId="77777777" w:rsidR="00B16A78" w:rsidRPr="00F52A44" w:rsidRDefault="00B16A78" w:rsidP="00611B0C">
                                  <w:pPr>
                                    <w:rPr>
                                      <w:b/>
                                      <w:color w:val="FFFFFF"/>
                                      <w:sz w:val="28"/>
                                    </w:rPr>
                                  </w:pPr>
                                </w:p>
                              </w:txbxContent>
                            </v:textbox>
                          </v:shape>
                        </w:pict>
                      </mc:Fallback>
                    </mc:AlternateContent>
                  </w:r>
                </w:p>
              </w:tc>
              <w:tc>
                <w:tcPr>
                  <w:tcW w:w="2268" w:type="dxa"/>
                  <w:tcBorders>
                    <w:top w:val="nil"/>
                    <w:left w:val="nil"/>
                    <w:bottom w:val="nil"/>
                    <w:right w:val="nil"/>
                  </w:tcBorders>
                </w:tcPr>
                <w:p w14:paraId="0B369C35" w14:textId="77777777" w:rsidR="00611B0C" w:rsidRPr="000668D8" w:rsidRDefault="00611B0C" w:rsidP="003A2797">
                  <w:pPr>
                    <w:pStyle w:val="Text"/>
                    <w:widowControl w:val="0"/>
                    <w:spacing w:before="0"/>
                    <w:jc w:val="left"/>
                    <w:rPr>
                      <w:b/>
                      <w:sz w:val="22"/>
                      <w:szCs w:val="22"/>
                      <w:lang w:val="de-CH"/>
                    </w:rPr>
                  </w:pPr>
                  <w:r w:rsidRPr="000668D8">
                    <w:rPr>
                      <w:noProof/>
                      <w:lang w:val="hu-HU" w:eastAsia="hu-HU"/>
                    </w:rPr>
                    <mc:AlternateContent>
                      <mc:Choice Requires="wps">
                        <w:drawing>
                          <wp:anchor distT="0" distB="0" distL="114300" distR="114300" simplePos="0" relativeHeight="251682304" behindDoc="0" locked="0" layoutInCell="1" allowOverlap="1" wp14:anchorId="77DEE768" wp14:editId="3D607E83">
                            <wp:simplePos x="0" y="0"/>
                            <wp:positionH relativeFrom="column">
                              <wp:posOffset>38100</wp:posOffset>
                            </wp:positionH>
                            <wp:positionV relativeFrom="paragraph">
                              <wp:posOffset>93345</wp:posOffset>
                            </wp:positionV>
                            <wp:extent cx="1266825" cy="861695"/>
                            <wp:effectExtent l="0" t="0" r="0" b="0"/>
                            <wp:wrapNone/>
                            <wp:docPr id="232" name="Down Arrow 232"/>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49F6C713" w14:textId="77777777" w:rsidR="00B16A78" w:rsidRPr="00F52A44" w:rsidRDefault="00B16A78" w:rsidP="00611B0C">
                                        <w:pPr>
                                          <w:jc w:val="center"/>
                                          <w:rPr>
                                            <w:b/>
                                            <w:color w:val="FFFFFF"/>
                                            <w:sz w:val="28"/>
                                          </w:rPr>
                                        </w:pPr>
                                        <w:r w:rsidRPr="00F52A44">
                                          <w:rPr>
                                            <w:b/>
                                            <w:color w:val="FFFFFF"/>
                                            <w:sz w:val="28"/>
                                          </w:rPr>
                                          <w:t>3</w:t>
                                        </w:r>
                                      </w:p>
                                      <w:p w14:paraId="1B401340" w14:textId="77777777" w:rsidR="00B16A78" w:rsidRPr="00F52A44" w:rsidRDefault="00B16A78" w:rsidP="00611B0C">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DEE768" id="Down Arrow 232" o:spid="_x0000_s1028" type="#_x0000_t67" style="position:absolute;margin-left:3pt;margin-top:7.35pt;width:99.75pt;height:67.85pt;z-index:2516823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49F6C713" w14:textId="77777777" w:rsidR="00B16A78" w:rsidRPr="00F52A44" w:rsidRDefault="00B16A78" w:rsidP="00611B0C">
                                  <w:pPr>
                                    <w:jc w:val="center"/>
                                    <w:rPr>
                                      <w:b/>
                                      <w:color w:val="FFFFFF"/>
                                      <w:sz w:val="28"/>
                                    </w:rPr>
                                  </w:pPr>
                                  <w:r w:rsidRPr="00F52A44">
                                    <w:rPr>
                                      <w:b/>
                                      <w:color w:val="FFFFFF"/>
                                      <w:sz w:val="28"/>
                                    </w:rPr>
                                    <w:t>3</w:t>
                                  </w:r>
                                </w:p>
                                <w:p w14:paraId="1B401340" w14:textId="77777777" w:rsidR="00B16A78" w:rsidRPr="00F52A44" w:rsidRDefault="00B16A78" w:rsidP="00611B0C">
                                  <w:pPr>
                                    <w:rPr>
                                      <w:b/>
                                      <w:color w:val="FFFFFF"/>
                                      <w:sz w:val="28"/>
                                    </w:rPr>
                                  </w:pPr>
                                </w:p>
                              </w:txbxContent>
                            </v:textbox>
                          </v:shape>
                        </w:pict>
                      </mc:Fallback>
                    </mc:AlternateContent>
                  </w:r>
                </w:p>
              </w:tc>
              <w:tc>
                <w:tcPr>
                  <w:tcW w:w="2415" w:type="dxa"/>
                  <w:tcBorders>
                    <w:top w:val="nil"/>
                    <w:left w:val="nil"/>
                    <w:bottom w:val="nil"/>
                    <w:right w:val="nil"/>
                  </w:tcBorders>
                  <w:hideMark/>
                </w:tcPr>
                <w:p w14:paraId="49135CDE" w14:textId="77777777" w:rsidR="00611B0C" w:rsidRPr="000668D8" w:rsidRDefault="00611B0C" w:rsidP="003A2797">
                  <w:pPr>
                    <w:pStyle w:val="Text"/>
                    <w:widowControl w:val="0"/>
                    <w:spacing w:before="0"/>
                    <w:jc w:val="left"/>
                    <w:rPr>
                      <w:b/>
                      <w:sz w:val="22"/>
                      <w:szCs w:val="22"/>
                      <w:lang w:val="de-CH"/>
                    </w:rPr>
                  </w:pPr>
                  <w:r w:rsidRPr="000668D8">
                    <w:rPr>
                      <w:noProof/>
                      <w:lang w:val="hu-HU" w:eastAsia="hu-HU"/>
                    </w:rPr>
                    <mc:AlternateContent>
                      <mc:Choice Requires="wps">
                        <w:drawing>
                          <wp:anchor distT="0" distB="0" distL="114300" distR="114300" simplePos="0" relativeHeight="251683328" behindDoc="0" locked="0" layoutInCell="1" allowOverlap="1" wp14:anchorId="39E239A3" wp14:editId="36C9F815">
                            <wp:simplePos x="0" y="0"/>
                            <wp:positionH relativeFrom="column">
                              <wp:posOffset>-58843</wp:posOffset>
                            </wp:positionH>
                            <wp:positionV relativeFrom="paragraph">
                              <wp:posOffset>94192</wp:posOffset>
                            </wp:positionV>
                            <wp:extent cx="1562100" cy="812165"/>
                            <wp:effectExtent l="0" t="0" r="0" b="6985"/>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211AC3AD" w14:textId="2163059C" w:rsidR="00B16A78" w:rsidRDefault="00B16A78" w:rsidP="00611B0C">
                                        <w:pPr>
                                          <w:jc w:val="center"/>
                                          <w:rPr>
                                            <w:b/>
                                            <w:color w:val="FFFFFF"/>
                                            <w:sz w:val="20"/>
                                          </w:rPr>
                                        </w:pPr>
                                        <w:r w:rsidRPr="00743CCA">
                                          <w:rPr>
                                            <w:b/>
                                            <w:color w:val="FFFFFF"/>
                                            <w:sz w:val="20"/>
                                          </w:rPr>
                                          <w:t>Ellenőrzés</w:t>
                                        </w:r>
                                      </w:p>
                                      <w:p w14:paraId="6EDB0524" w14:textId="77777777" w:rsidR="00B16A78" w:rsidRPr="00743CCA" w:rsidRDefault="00B16A78" w:rsidP="00611B0C">
                                        <w:pPr>
                                          <w:jc w:val="center"/>
                                          <w:rPr>
                                            <w:b/>
                                            <w:color w:val="FFFFFF"/>
                                            <w:sz w:val="2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9E239A3" id="Down Arrow 233" o:spid="_x0000_s1029" type="#_x0000_t67" style="position:absolute;margin-left:-4.65pt;margin-top:7.4pt;width:123pt;height:63.95pt;z-index:2516833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KsGsqgIAAFQFAAAOAAAAZHJzL2Uyb0RvYy54bWysVFFv2yAQfp+0/4B4Xx17SdpadaqoVaZJ&#10;WVupnfpMMMTegGNAYme/fgd20mjb0zQ/II47f3f38R03t71WZC+cb8FUNL+YUCIMh7o124p+fVl9&#10;uKLEB2ZqpsCIih6Ep7eL9+9uOluKAhpQtXAEQYwvO1vRJgRbZpnnjdDMX4AVBp0SnGYBTbfNasc6&#10;RNcqKyaTedaBq60DLrzH0/vBSRcJX0rBw6OUXgSiKoq1hbS6tG7imi1uWLl1zDYtH8tg/1CFZq3B&#10;pCeoexYY2bn2DyjdcgceZLjgoDOQsuUi9YDd5JPfunlumBWpFyTH2xNN/v/B8of9s31ysXRv18C/&#10;e2Qk66wvT55o+DGml07HWCyc9InFw4lF0QfC8TCfzYt8gmRz9F3lRT6fRZozVh7/ts6HTwI0iZuK&#10;1tCZpXPQJQbZfu1DorImhmnUDKu/5ZRIrfBm9kyR2QS/8ebOYorzmOn8en49ph0RsYBj4tQuqLZe&#10;tUol4+DvlCOIXlFUF1ZEiWI+4GFFV+lLxamd/gL1EHcqA4F9+j816c9xlSEdMlJcJj4YClwqFpAa&#10;beuKerOlhKktTg4PLiUwEEtKqozF3jPfDNkS7NC0bgPOjGo10hupSFxgEcrEVkRSPXJ4vMjh7uIt&#10;hn7TkxYTf4xA8WQD9eHJEQfDYHjLVy2mXWPrT8wh33iNON3hERepAHuBcUdJA+7n385jPAoUvZR0&#10;OFnY548dcwIZ/WxQutf5dBpHMRnT2WWBhjv3bM49ZqfvAG8FFYDVpW2MD+q4lQ70Kz4Cy5gVXcxw&#10;zD0wOhp3YZh4fEa4WC5TGI6fZWFtni2P4JG5SPhL/8qcHYUZUNIPcJxCViYhDVJ+i41/GljuAsj2&#10;xPnA6zhJOLpJGeMzE9+GcztFvT2Gi18A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uSrBrKoCAABUBQAADgAAAAAA&#10;AAAAAAAAAAAuAgAAZHJzL2Uyb0RvYy54bWxQSwECLQAUAAYACAAAACEAbBtK0+EAAAAJAQAADwAA&#10;AAAAAAAAAAAAAAAEBQAAZHJzL2Rvd25yZXYueG1sUEsFBgAAAAAEAAQA8wAAABIGAAAAAA==&#10;" adj="11455" fillcolor="#7f7f7f" stroked="f" strokeweight="1pt">
                            <v:textbox>
                              <w:txbxContent>
                                <w:p w14:paraId="211AC3AD" w14:textId="2163059C" w:rsidR="00B16A78" w:rsidRDefault="00B16A78" w:rsidP="00611B0C">
                                  <w:pPr>
                                    <w:jc w:val="center"/>
                                    <w:rPr>
                                      <w:b/>
                                      <w:color w:val="FFFFFF"/>
                                      <w:sz w:val="20"/>
                                    </w:rPr>
                                  </w:pPr>
                                  <w:r w:rsidRPr="00743CCA">
                                    <w:rPr>
                                      <w:b/>
                                      <w:color w:val="FFFFFF"/>
                                      <w:sz w:val="20"/>
                                    </w:rPr>
                                    <w:t>Ellenőrzés</w:t>
                                  </w:r>
                                </w:p>
                                <w:p w14:paraId="6EDB0524" w14:textId="77777777" w:rsidR="00B16A78" w:rsidRPr="00743CCA" w:rsidRDefault="00B16A78" w:rsidP="00611B0C">
                                  <w:pPr>
                                    <w:jc w:val="center"/>
                                    <w:rPr>
                                      <w:b/>
                                      <w:color w:val="FFFFFF"/>
                                      <w:sz w:val="20"/>
                                    </w:rPr>
                                  </w:pPr>
                                </w:p>
                              </w:txbxContent>
                            </v:textbox>
                          </v:shape>
                        </w:pict>
                      </mc:Fallback>
                    </mc:AlternateContent>
                  </w:r>
                </w:p>
              </w:tc>
            </w:tr>
            <w:tr w:rsidR="00611B0C" w:rsidRPr="002135AF" w14:paraId="58967387" w14:textId="77777777" w:rsidTr="00C14798">
              <w:trPr>
                <w:cantSplit/>
              </w:trPr>
              <w:tc>
                <w:tcPr>
                  <w:tcW w:w="2376" w:type="dxa"/>
                  <w:tcBorders>
                    <w:top w:val="nil"/>
                    <w:left w:val="nil"/>
                    <w:bottom w:val="nil"/>
                    <w:right w:val="nil"/>
                  </w:tcBorders>
                </w:tcPr>
                <w:p w14:paraId="23AD00FD" w14:textId="77777777" w:rsidR="00611B0C" w:rsidRPr="000668D8" w:rsidRDefault="00611B0C" w:rsidP="003A2797">
                  <w:pPr>
                    <w:pStyle w:val="Text"/>
                    <w:widowControl w:val="0"/>
                    <w:jc w:val="left"/>
                    <w:rPr>
                      <w:b/>
                      <w:sz w:val="22"/>
                      <w:szCs w:val="22"/>
                      <w:lang w:val="de-CH"/>
                    </w:rPr>
                  </w:pPr>
                </w:p>
              </w:tc>
              <w:tc>
                <w:tcPr>
                  <w:tcW w:w="2268" w:type="dxa"/>
                  <w:tcBorders>
                    <w:top w:val="nil"/>
                    <w:left w:val="nil"/>
                    <w:bottom w:val="nil"/>
                    <w:right w:val="nil"/>
                  </w:tcBorders>
                </w:tcPr>
                <w:p w14:paraId="3F0BA81A" w14:textId="77777777" w:rsidR="00611B0C" w:rsidRPr="000668D8" w:rsidRDefault="00611B0C" w:rsidP="003A2797">
                  <w:pPr>
                    <w:pStyle w:val="Text"/>
                    <w:widowControl w:val="0"/>
                    <w:spacing w:before="0"/>
                    <w:jc w:val="left"/>
                    <w:rPr>
                      <w:b/>
                      <w:sz w:val="22"/>
                      <w:szCs w:val="22"/>
                      <w:lang w:val="de-CH"/>
                    </w:rPr>
                  </w:pPr>
                </w:p>
              </w:tc>
              <w:tc>
                <w:tcPr>
                  <w:tcW w:w="2268" w:type="dxa"/>
                  <w:tcBorders>
                    <w:top w:val="nil"/>
                    <w:left w:val="nil"/>
                    <w:bottom w:val="nil"/>
                    <w:right w:val="nil"/>
                  </w:tcBorders>
                </w:tcPr>
                <w:p w14:paraId="3D3CBE25" w14:textId="77777777" w:rsidR="00611B0C" w:rsidRPr="000668D8" w:rsidRDefault="00611B0C" w:rsidP="003A2797">
                  <w:pPr>
                    <w:pStyle w:val="Text"/>
                    <w:widowControl w:val="0"/>
                    <w:spacing w:before="0"/>
                    <w:jc w:val="left"/>
                    <w:rPr>
                      <w:b/>
                      <w:sz w:val="22"/>
                      <w:szCs w:val="22"/>
                      <w:lang w:val="de-CH"/>
                    </w:rPr>
                  </w:pPr>
                </w:p>
              </w:tc>
              <w:tc>
                <w:tcPr>
                  <w:tcW w:w="2415" w:type="dxa"/>
                  <w:tcBorders>
                    <w:top w:val="nil"/>
                    <w:left w:val="nil"/>
                    <w:bottom w:val="nil"/>
                    <w:right w:val="nil"/>
                  </w:tcBorders>
                </w:tcPr>
                <w:p w14:paraId="5E575CF8" w14:textId="77777777" w:rsidR="00611B0C" w:rsidRPr="000668D8" w:rsidRDefault="00611B0C" w:rsidP="003A2797">
                  <w:pPr>
                    <w:pStyle w:val="Text"/>
                    <w:widowControl w:val="0"/>
                    <w:spacing w:before="0"/>
                    <w:jc w:val="left"/>
                    <w:rPr>
                      <w:b/>
                      <w:sz w:val="22"/>
                      <w:szCs w:val="22"/>
                      <w:lang w:val="de-CH"/>
                    </w:rPr>
                  </w:pPr>
                </w:p>
              </w:tc>
            </w:tr>
            <w:tr w:rsidR="00611B0C" w:rsidRPr="002135AF" w14:paraId="3173A4C7" w14:textId="77777777" w:rsidTr="00C14798">
              <w:trPr>
                <w:cantSplit/>
              </w:trPr>
              <w:tc>
                <w:tcPr>
                  <w:tcW w:w="2376" w:type="dxa"/>
                  <w:tcBorders>
                    <w:top w:val="nil"/>
                    <w:left w:val="nil"/>
                    <w:bottom w:val="nil"/>
                    <w:right w:val="nil"/>
                  </w:tcBorders>
                </w:tcPr>
                <w:p w14:paraId="1EDAEF4A" w14:textId="77777777" w:rsidR="00611B0C" w:rsidRPr="000668D8" w:rsidRDefault="00611B0C" w:rsidP="003A2797">
                  <w:pPr>
                    <w:pStyle w:val="Text"/>
                    <w:widowControl w:val="0"/>
                    <w:jc w:val="left"/>
                    <w:rPr>
                      <w:b/>
                      <w:sz w:val="22"/>
                      <w:szCs w:val="22"/>
                      <w:lang w:val="de-CH"/>
                    </w:rPr>
                  </w:pPr>
                </w:p>
              </w:tc>
              <w:tc>
                <w:tcPr>
                  <w:tcW w:w="2268" w:type="dxa"/>
                  <w:tcBorders>
                    <w:top w:val="nil"/>
                    <w:left w:val="nil"/>
                    <w:bottom w:val="single" w:sz="24" w:space="0" w:color="808080"/>
                    <w:right w:val="nil"/>
                  </w:tcBorders>
                </w:tcPr>
                <w:p w14:paraId="501ABD47" w14:textId="77777777" w:rsidR="00611B0C" w:rsidRPr="000668D8" w:rsidRDefault="00611B0C" w:rsidP="003A2797">
                  <w:pPr>
                    <w:pStyle w:val="Text"/>
                    <w:widowControl w:val="0"/>
                    <w:spacing w:before="0"/>
                    <w:jc w:val="left"/>
                    <w:rPr>
                      <w:b/>
                      <w:sz w:val="22"/>
                      <w:szCs w:val="22"/>
                      <w:lang w:val="de-CH"/>
                    </w:rPr>
                  </w:pPr>
                </w:p>
              </w:tc>
              <w:tc>
                <w:tcPr>
                  <w:tcW w:w="2268" w:type="dxa"/>
                  <w:tcBorders>
                    <w:top w:val="nil"/>
                    <w:left w:val="nil"/>
                    <w:bottom w:val="single" w:sz="24" w:space="0" w:color="808080"/>
                    <w:right w:val="nil"/>
                  </w:tcBorders>
                </w:tcPr>
                <w:p w14:paraId="2CDC2D01" w14:textId="77777777" w:rsidR="00611B0C" w:rsidRPr="000668D8" w:rsidRDefault="00611B0C" w:rsidP="003A2797">
                  <w:pPr>
                    <w:pStyle w:val="Text"/>
                    <w:widowControl w:val="0"/>
                    <w:spacing w:before="0"/>
                    <w:jc w:val="left"/>
                    <w:rPr>
                      <w:b/>
                      <w:sz w:val="22"/>
                      <w:szCs w:val="22"/>
                      <w:lang w:val="de-CH"/>
                    </w:rPr>
                  </w:pPr>
                </w:p>
              </w:tc>
              <w:tc>
                <w:tcPr>
                  <w:tcW w:w="2415" w:type="dxa"/>
                  <w:tcBorders>
                    <w:top w:val="nil"/>
                    <w:left w:val="nil"/>
                    <w:bottom w:val="single" w:sz="24" w:space="0" w:color="808080"/>
                    <w:right w:val="nil"/>
                  </w:tcBorders>
                </w:tcPr>
                <w:p w14:paraId="15B73B89" w14:textId="77777777" w:rsidR="00611B0C" w:rsidRPr="000668D8" w:rsidRDefault="00611B0C" w:rsidP="003A2797">
                  <w:pPr>
                    <w:pStyle w:val="Text"/>
                    <w:widowControl w:val="0"/>
                    <w:spacing w:before="0"/>
                    <w:jc w:val="left"/>
                    <w:rPr>
                      <w:b/>
                      <w:sz w:val="22"/>
                      <w:szCs w:val="22"/>
                      <w:lang w:val="de-CH"/>
                    </w:rPr>
                  </w:pPr>
                </w:p>
              </w:tc>
            </w:tr>
          </w:tbl>
          <w:p w14:paraId="3C852E00" w14:textId="77777777" w:rsidR="00611B0C" w:rsidRPr="000668D8" w:rsidRDefault="00611B0C" w:rsidP="003A2797">
            <w:pPr>
              <w:pStyle w:val="Text"/>
              <w:widowControl w:val="0"/>
              <w:spacing w:before="0"/>
              <w:jc w:val="left"/>
              <w:rPr>
                <w:b/>
                <w:sz w:val="22"/>
                <w:szCs w:val="22"/>
                <w:lang w:val="de-CH"/>
              </w:rPr>
            </w:pPr>
          </w:p>
        </w:tc>
        <w:tc>
          <w:tcPr>
            <w:tcW w:w="2268" w:type="dxa"/>
            <w:tcBorders>
              <w:top w:val="nil"/>
              <w:left w:val="nil"/>
              <w:bottom w:val="nil"/>
              <w:right w:val="nil"/>
            </w:tcBorders>
          </w:tcPr>
          <w:p w14:paraId="5C428952" w14:textId="77777777" w:rsidR="00611B0C" w:rsidRPr="000668D8" w:rsidRDefault="00611B0C" w:rsidP="003A2797">
            <w:pPr>
              <w:pStyle w:val="Text"/>
              <w:widowControl w:val="0"/>
              <w:spacing w:before="0"/>
              <w:jc w:val="left"/>
              <w:rPr>
                <w:b/>
                <w:sz w:val="22"/>
                <w:szCs w:val="22"/>
                <w:lang w:val="de-CH"/>
              </w:rPr>
            </w:pPr>
          </w:p>
        </w:tc>
        <w:tc>
          <w:tcPr>
            <w:tcW w:w="2268" w:type="dxa"/>
            <w:tcBorders>
              <w:top w:val="nil"/>
              <w:left w:val="nil"/>
              <w:bottom w:val="nil"/>
              <w:right w:val="nil"/>
            </w:tcBorders>
          </w:tcPr>
          <w:p w14:paraId="7F9AE806" w14:textId="77777777" w:rsidR="00611B0C" w:rsidRPr="000668D8" w:rsidRDefault="00611B0C" w:rsidP="003A2797">
            <w:pPr>
              <w:pStyle w:val="Text"/>
              <w:widowControl w:val="0"/>
              <w:spacing w:before="0"/>
              <w:jc w:val="left"/>
              <w:rPr>
                <w:b/>
                <w:sz w:val="22"/>
                <w:szCs w:val="22"/>
                <w:lang w:val="de-CH"/>
              </w:rPr>
            </w:pPr>
          </w:p>
        </w:tc>
        <w:tc>
          <w:tcPr>
            <w:tcW w:w="2415" w:type="dxa"/>
            <w:tcBorders>
              <w:top w:val="nil"/>
              <w:left w:val="nil"/>
              <w:bottom w:val="nil"/>
              <w:right w:val="nil"/>
            </w:tcBorders>
            <w:hideMark/>
          </w:tcPr>
          <w:p w14:paraId="74C43B31" w14:textId="77777777" w:rsidR="00611B0C" w:rsidRPr="000668D8" w:rsidRDefault="00611B0C" w:rsidP="003A2797">
            <w:pPr>
              <w:pStyle w:val="Text"/>
              <w:widowControl w:val="0"/>
              <w:spacing w:before="0"/>
              <w:jc w:val="left"/>
              <w:rPr>
                <w:b/>
                <w:sz w:val="22"/>
                <w:szCs w:val="22"/>
                <w:lang w:val="de-CH"/>
              </w:rPr>
            </w:pPr>
          </w:p>
        </w:tc>
      </w:tr>
      <w:tr w:rsidR="00B84FD6" w:rsidRPr="000668D8" w14:paraId="6DA6E4A9" w14:textId="77777777" w:rsidTr="00611B0C">
        <w:trPr>
          <w:cantSplit/>
        </w:trPr>
        <w:tc>
          <w:tcPr>
            <w:tcW w:w="2376" w:type="dxa"/>
            <w:tcBorders>
              <w:top w:val="single" w:sz="24" w:space="0" w:color="808080"/>
              <w:left w:val="single" w:sz="24" w:space="0" w:color="808080"/>
              <w:bottom w:val="nil"/>
              <w:right w:val="single" w:sz="24" w:space="0" w:color="808080"/>
            </w:tcBorders>
            <w:hideMark/>
          </w:tcPr>
          <w:p w14:paraId="24591020" w14:textId="77777777" w:rsidR="00B84FD6" w:rsidRPr="000668D8" w:rsidRDefault="00CF56C5" w:rsidP="003A2797">
            <w:pPr>
              <w:pStyle w:val="Text"/>
              <w:widowControl w:val="0"/>
              <w:spacing w:before="0"/>
              <w:jc w:val="center"/>
              <w:rPr>
                <w:b/>
                <w:sz w:val="20"/>
              </w:rPr>
            </w:pPr>
            <w:r w:rsidRPr="000668D8">
              <w:rPr>
                <w:noProof/>
                <w:lang w:val="hu-HU" w:eastAsia="hu-HU"/>
              </w:rPr>
              <w:drawing>
                <wp:inline distT="0" distB="0" distL="0" distR="0" wp14:anchorId="7A116D80" wp14:editId="09A2B413">
                  <wp:extent cx="797560" cy="1005840"/>
                  <wp:effectExtent l="0" t="0" r="0" b="0"/>
                  <wp:docPr id="5"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7CC6F8C" w14:textId="77777777" w:rsidR="00B84FD6" w:rsidRPr="000668D8" w:rsidRDefault="00B84FD6" w:rsidP="003A2797">
            <w:pPr>
              <w:pStyle w:val="Text"/>
              <w:widowControl w:val="0"/>
              <w:spacing w:before="0"/>
              <w:jc w:val="center"/>
            </w:pPr>
          </w:p>
          <w:p w14:paraId="48E0121E" w14:textId="77777777" w:rsidR="00B84FD6" w:rsidRPr="000668D8" w:rsidRDefault="00CF56C5" w:rsidP="003A2797">
            <w:pPr>
              <w:pStyle w:val="Text"/>
              <w:widowControl w:val="0"/>
              <w:spacing w:before="0"/>
              <w:jc w:val="center"/>
              <w:rPr>
                <w:b/>
                <w:sz w:val="20"/>
              </w:rPr>
            </w:pPr>
            <w:r w:rsidRPr="000668D8">
              <w:rPr>
                <w:noProof/>
                <w:lang w:val="hu-HU" w:eastAsia="hu-HU"/>
              </w:rPr>
              <w:drawing>
                <wp:inline distT="0" distB="0" distL="0" distR="0" wp14:anchorId="41E2F805" wp14:editId="3B51BDB8">
                  <wp:extent cx="1244600" cy="1041400"/>
                  <wp:effectExtent l="0" t="0" r="0" b="0"/>
                  <wp:docPr id="6"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5723F4F2" w14:textId="77777777" w:rsidR="00B84FD6" w:rsidRPr="000668D8" w:rsidRDefault="00B84FD6" w:rsidP="003A2797">
            <w:pPr>
              <w:pStyle w:val="Text"/>
              <w:widowControl w:val="0"/>
              <w:spacing w:before="0"/>
              <w:jc w:val="center"/>
            </w:pPr>
          </w:p>
          <w:p w14:paraId="1978BEE9" w14:textId="77777777" w:rsidR="00B84FD6" w:rsidRPr="000668D8" w:rsidRDefault="00CF56C5" w:rsidP="003A2797">
            <w:pPr>
              <w:pStyle w:val="Text"/>
              <w:widowControl w:val="0"/>
              <w:spacing w:before="0"/>
              <w:jc w:val="center"/>
              <w:rPr>
                <w:b/>
                <w:sz w:val="20"/>
              </w:rPr>
            </w:pPr>
            <w:r w:rsidRPr="000668D8">
              <w:rPr>
                <w:noProof/>
                <w:lang w:val="hu-HU" w:eastAsia="hu-HU"/>
              </w:rPr>
              <w:drawing>
                <wp:inline distT="0" distB="0" distL="0" distR="0" wp14:anchorId="49E816E2" wp14:editId="67C2AA2D">
                  <wp:extent cx="1371600" cy="894080"/>
                  <wp:effectExtent l="0" t="0" r="0" b="0"/>
                  <wp:docPr id="7"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48409FB3" w14:textId="77777777" w:rsidR="00B84FD6" w:rsidRPr="000668D8" w:rsidRDefault="00B84FD6" w:rsidP="003A2797">
            <w:pPr>
              <w:pStyle w:val="Text"/>
              <w:widowControl w:val="0"/>
              <w:spacing w:before="0"/>
              <w:jc w:val="center"/>
            </w:pPr>
          </w:p>
          <w:p w14:paraId="723B7290" w14:textId="58FFE63E" w:rsidR="00B84FD6" w:rsidRPr="000668D8" w:rsidRDefault="00914C40" w:rsidP="003A2797">
            <w:pPr>
              <w:pStyle w:val="Text"/>
              <w:widowControl w:val="0"/>
              <w:spacing w:before="0"/>
              <w:jc w:val="center"/>
              <w:rPr>
                <w:b/>
                <w:sz w:val="20"/>
              </w:rPr>
            </w:pPr>
            <w:r w:rsidRPr="000668D8">
              <w:rPr>
                <w:noProof/>
                <w:lang w:val="hu-HU" w:eastAsia="hu-HU"/>
              </w:rPr>
              <w:drawing>
                <wp:inline distT="0" distB="0" distL="0" distR="0" wp14:anchorId="32076487" wp14:editId="5B6D87F5">
                  <wp:extent cx="944880" cy="1219200"/>
                  <wp:effectExtent l="0" t="0" r="0" b="0"/>
                  <wp:docPr id="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B84FD6" w:rsidRPr="002135AF" w14:paraId="1EEC04C7" w14:textId="77777777" w:rsidTr="00611B0C">
        <w:trPr>
          <w:cantSplit/>
        </w:trPr>
        <w:tc>
          <w:tcPr>
            <w:tcW w:w="2376" w:type="dxa"/>
            <w:tcBorders>
              <w:top w:val="nil"/>
              <w:left w:val="single" w:sz="24" w:space="0" w:color="808080"/>
              <w:bottom w:val="nil"/>
              <w:right w:val="single" w:sz="24" w:space="0" w:color="808080"/>
            </w:tcBorders>
            <w:hideMark/>
          </w:tcPr>
          <w:p w14:paraId="369F2C65" w14:textId="77777777" w:rsidR="00B84FD6" w:rsidRPr="000668D8" w:rsidRDefault="00914C40"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1a. lépés:</w:t>
            </w:r>
          </w:p>
          <w:p w14:paraId="1376E20E" w14:textId="77777777" w:rsidR="00B84FD6" w:rsidRPr="000668D8" w:rsidRDefault="00914C40"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Húzza le a kupakot.</w:t>
            </w:r>
          </w:p>
        </w:tc>
        <w:tc>
          <w:tcPr>
            <w:tcW w:w="2268" w:type="dxa"/>
            <w:tcBorders>
              <w:top w:val="nil"/>
              <w:left w:val="single" w:sz="24" w:space="0" w:color="808080"/>
              <w:bottom w:val="nil"/>
              <w:right w:val="single" w:sz="24" w:space="0" w:color="808080"/>
            </w:tcBorders>
            <w:hideMark/>
          </w:tcPr>
          <w:p w14:paraId="52CAF1E0" w14:textId="77777777" w:rsidR="00B84FD6" w:rsidRPr="000668D8" w:rsidRDefault="00914C40"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2a. lépés:</w:t>
            </w:r>
          </w:p>
          <w:p w14:paraId="4EAE0075" w14:textId="77777777" w:rsidR="00B84FD6" w:rsidRPr="000668D8" w:rsidRDefault="00914C40"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Szúrja át a kapszulát.</w:t>
            </w:r>
          </w:p>
          <w:p w14:paraId="0454596E" w14:textId="77777777" w:rsidR="00B84FD6" w:rsidRPr="000668D8" w:rsidRDefault="00914C40" w:rsidP="003A2797">
            <w:pPr>
              <w:pStyle w:val="Table"/>
              <w:widowControl w:val="0"/>
              <w:spacing w:before="0" w:after="0"/>
              <w:rPr>
                <w:rFonts w:ascii="Times New Roman" w:hAnsi="Times New Roman"/>
                <w:szCs w:val="20"/>
                <w:lang w:val="de-CH"/>
              </w:rPr>
            </w:pPr>
            <w:r w:rsidRPr="000668D8">
              <w:rPr>
                <w:rFonts w:ascii="Times New Roman" w:hAnsi="Times New Roman"/>
                <w:szCs w:val="20"/>
                <w:lang w:val="hu"/>
              </w:rPr>
              <w:t>Tartsa az inhalátort függőleges helyzetben.</w:t>
            </w:r>
          </w:p>
          <w:p w14:paraId="32F78B08" w14:textId="77777777" w:rsidR="00B84FD6" w:rsidRPr="000668D8" w:rsidRDefault="00914C40" w:rsidP="003A2797">
            <w:pPr>
              <w:pStyle w:val="Table"/>
              <w:widowControl w:val="0"/>
              <w:spacing w:before="0" w:after="0"/>
              <w:rPr>
                <w:rFonts w:ascii="Times New Roman" w:hAnsi="Times New Roman"/>
                <w:szCs w:val="20"/>
                <w:lang w:val="de-CH"/>
              </w:rPr>
            </w:pPr>
            <w:r w:rsidRPr="000668D8">
              <w:rPr>
                <w:rFonts w:ascii="Times New Roman" w:hAnsi="Times New Roman"/>
                <w:szCs w:val="20"/>
                <w:lang w:val="hu"/>
              </w:rPr>
              <w:t>Mindkét oldalsó gomb egyidőben történő, határozott benyomásával lyukassza ki a kapszulát.</w:t>
            </w:r>
          </w:p>
        </w:tc>
        <w:tc>
          <w:tcPr>
            <w:tcW w:w="2268" w:type="dxa"/>
            <w:tcBorders>
              <w:top w:val="nil"/>
              <w:left w:val="single" w:sz="24" w:space="0" w:color="808080"/>
              <w:bottom w:val="nil"/>
              <w:right w:val="single" w:sz="24" w:space="0" w:color="808080"/>
            </w:tcBorders>
            <w:hideMark/>
          </w:tcPr>
          <w:p w14:paraId="5D9D82FA" w14:textId="77777777" w:rsidR="00B84FD6" w:rsidRPr="000668D8" w:rsidRDefault="00914C40"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3a. lépés:</w:t>
            </w:r>
          </w:p>
          <w:p w14:paraId="7EB69F30" w14:textId="77777777" w:rsidR="00B84FD6" w:rsidRPr="000668D8" w:rsidRDefault="00914C40" w:rsidP="003A2797">
            <w:pPr>
              <w:pStyle w:val="Table"/>
              <w:widowControl w:val="0"/>
              <w:spacing w:before="0" w:after="0"/>
              <w:rPr>
                <w:rFonts w:ascii="Times New Roman" w:hAnsi="Times New Roman"/>
                <w:b/>
                <w:szCs w:val="20"/>
                <w:lang w:val="es-ES"/>
              </w:rPr>
            </w:pPr>
            <w:r w:rsidRPr="000668D8">
              <w:rPr>
                <w:rFonts w:ascii="Times New Roman" w:hAnsi="Times New Roman"/>
                <w:b/>
                <w:bCs/>
                <w:szCs w:val="20"/>
                <w:lang w:val="hu"/>
              </w:rPr>
              <w:t>Fújja ki teljesen a levegőt.</w:t>
            </w:r>
          </w:p>
          <w:p w14:paraId="3F05E3A2" w14:textId="77777777" w:rsidR="00B84FD6" w:rsidRPr="000668D8" w:rsidRDefault="00914C40" w:rsidP="003A2797">
            <w:pPr>
              <w:pStyle w:val="Table"/>
              <w:widowControl w:val="0"/>
              <w:spacing w:before="0" w:after="0"/>
              <w:rPr>
                <w:rFonts w:ascii="Times New Roman" w:hAnsi="Times New Roman"/>
                <w:szCs w:val="20"/>
                <w:u w:val="single"/>
                <w:lang w:val="de-CH"/>
              </w:rPr>
            </w:pPr>
            <w:r w:rsidRPr="000668D8">
              <w:rPr>
                <w:rFonts w:ascii="Times New Roman" w:hAnsi="Times New Roman"/>
                <w:szCs w:val="20"/>
                <w:u w:val="single"/>
                <w:lang w:val="hu"/>
              </w:rPr>
              <w:t>Ne fújjon bele az inhalátorba!</w:t>
            </w:r>
          </w:p>
        </w:tc>
        <w:tc>
          <w:tcPr>
            <w:tcW w:w="2415" w:type="dxa"/>
            <w:tcBorders>
              <w:top w:val="nil"/>
              <w:left w:val="single" w:sz="24" w:space="0" w:color="808080"/>
              <w:bottom w:val="nil"/>
              <w:right w:val="single" w:sz="24" w:space="0" w:color="808080"/>
            </w:tcBorders>
            <w:hideMark/>
          </w:tcPr>
          <w:p w14:paraId="5FFA869B" w14:textId="77777777" w:rsidR="00B84FD6" w:rsidRPr="000668D8" w:rsidRDefault="00914C40" w:rsidP="003A2797">
            <w:pPr>
              <w:pStyle w:val="Table"/>
              <w:widowControl w:val="0"/>
              <w:spacing w:before="0" w:after="0"/>
              <w:rPr>
                <w:rFonts w:ascii="Times New Roman" w:hAnsi="Times New Roman"/>
                <w:b/>
                <w:szCs w:val="20"/>
                <w:lang w:val="de-CH"/>
              </w:rPr>
            </w:pPr>
            <w:r w:rsidRPr="000668D8">
              <w:rPr>
                <w:rFonts w:ascii="Times New Roman" w:hAnsi="Times New Roman"/>
                <w:b/>
                <w:bCs/>
                <w:szCs w:val="20"/>
                <w:lang w:val="hu"/>
              </w:rPr>
              <w:t>Ellenőrizze, hogy üres</w:t>
            </w:r>
            <w:r w:rsidRPr="000668D8">
              <w:rPr>
                <w:rFonts w:ascii="Times New Roman" w:hAnsi="Times New Roman"/>
                <w:b/>
                <w:bCs/>
                <w:szCs w:val="20"/>
                <w:lang w:val="hu"/>
              </w:rPr>
              <w:noBreakHyphen/>
              <w:t>e a kapszula</w:t>
            </w:r>
          </w:p>
          <w:p w14:paraId="0A76D6DD" w14:textId="77777777" w:rsidR="00B84FD6" w:rsidRPr="000668D8" w:rsidRDefault="00914C40" w:rsidP="003A2797">
            <w:pPr>
              <w:pStyle w:val="Table"/>
              <w:widowControl w:val="0"/>
              <w:spacing w:before="0" w:after="0"/>
              <w:rPr>
                <w:rFonts w:ascii="Times New Roman" w:hAnsi="Times New Roman"/>
                <w:szCs w:val="20"/>
                <w:lang w:val="hu"/>
              </w:rPr>
            </w:pPr>
            <w:r w:rsidRPr="000668D8">
              <w:rPr>
                <w:rFonts w:ascii="Times New Roman" w:hAnsi="Times New Roman"/>
                <w:szCs w:val="20"/>
                <w:lang w:val="hu"/>
              </w:rPr>
              <w:t>Nyissa ki az inhalátort, hogy lássa, maradt-e por a kapszulában.</w:t>
            </w:r>
          </w:p>
          <w:p w14:paraId="4C8545C3" w14:textId="77777777" w:rsidR="003E5322" w:rsidRPr="000668D8" w:rsidRDefault="003E5322" w:rsidP="003A2797">
            <w:pPr>
              <w:pStyle w:val="Table"/>
              <w:widowControl w:val="0"/>
              <w:spacing w:before="0" w:after="0"/>
              <w:rPr>
                <w:rFonts w:ascii="Times New Roman" w:hAnsi="Times New Roman"/>
                <w:szCs w:val="20"/>
                <w:lang w:val="hu"/>
              </w:rPr>
            </w:pPr>
          </w:p>
          <w:p w14:paraId="38918D04" w14:textId="77777777" w:rsidR="003E5322" w:rsidRPr="000668D8" w:rsidRDefault="003E5322" w:rsidP="003A2797">
            <w:pPr>
              <w:pStyle w:val="Table"/>
              <w:widowControl w:val="0"/>
              <w:spacing w:before="0" w:after="0"/>
              <w:rPr>
                <w:rFonts w:ascii="Times New Roman" w:hAnsi="Times New Roman"/>
                <w:szCs w:val="20"/>
                <w:lang w:val="nb-NO"/>
              </w:rPr>
            </w:pPr>
            <w:r w:rsidRPr="000668D8">
              <w:rPr>
                <w:rFonts w:ascii="Times New Roman" w:hAnsi="Times New Roman"/>
                <w:szCs w:val="20"/>
                <w:lang w:val="hu"/>
              </w:rPr>
              <w:t>Ha por maradt a kapszulában:</w:t>
            </w:r>
          </w:p>
          <w:p w14:paraId="42DBB4AF" w14:textId="77777777" w:rsidR="003E5322" w:rsidRPr="000668D8" w:rsidRDefault="003E5322" w:rsidP="003A2797">
            <w:pPr>
              <w:pStyle w:val="Table"/>
              <w:widowControl w:val="0"/>
              <w:numPr>
                <w:ilvl w:val="0"/>
                <w:numId w:val="30"/>
              </w:numPr>
              <w:tabs>
                <w:tab w:val="clear" w:pos="284"/>
              </w:tabs>
              <w:spacing w:before="0" w:after="0"/>
              <w:rPr>
                <w:rFonts w:ascii="Times New Roman" w:hAnsi="Times New Roman"/>
                <w:szCs w:val="20"/>
              </w:rPr>
            </w:pPr>
            <w:r w:rsidRPr="000668D8">
              <w:rPr>
                <w:rFonts w:ascii="Times New Roman" w:hAnsi="Times New Roman"/>
                <w:szCs w:val="20"/>
                <w:lang w:val="hu"/>
              </w:rPr>
              <w:t>Zárja be az inhalátort.</w:t>
            </w:r>
          </w:p>
          <w:p w14:paraId="290AD076" w14:textId="01AF7C70" w:rsidR="003E5322" w:rsidRPr="000668D8" w:rsidRDefault="003E5322" w:rsidP="003A2797">
            <w:pPr>
              <w:pStyle w:val="Table"/>
              <w:widowControl w:val="0"/>
              <w:numPr>
                <w:ilvl w:val="0"/>
                <w:numId w:val="30"/>
              </w:numPr>
              <w:tabs>
                <w:tab w:val="clear" w:pos="284"/>
              </w:tabs>
              <w:spacing w:before="0" w:after="0"/>
              <w:rPr>
                <w:rFonts w:ascii="Times New Roman" w:hAnsi="Times New Roman"/>
                <w:szCs w:val="20"/>
                <w:lang w:val="fr-CH"/>
              </w:rPr>
            </w:pPr>
            <w:r w:rsidRPr="000668D8">
              <w:rPr>
                <w:rFonts w:ascii="Times New Roman" w:hAnsi="Times New Roman"/>
                <w:szCs w:val="20"/>
                <w:lang w:val="hu"/>
              </w:rPr>
              <w:t>Ismételje meg a 3a</w:t>
            </w:r>
            <w:r w:rsidRPr="000668D8">
              <w:rPr>
                <w:rFonts w:ascii="Times New Roman" w:hAnsi="Times New Roman"/>
                <w:szCs w:val="20"/>
                <w:lang w:val="hu"/>
              </w:rPr>
              <w:noBreakHyphen/>
              <w:t>3d. lépéseket.</w:t>
            </w:r>
          </w:p>
        </w:tc>
      </w:tr>
      <w:tr w:rsidR="00B84FD6" w:rsidRPr="000668D8" w14:paraId="46C54009" w14:textId="77777777" w:rsidTr="00611B0C">
        <w:trPr>
          <w:cantSplit/>
        </w:trPr>
        <w:tc>
          <w:tcPr>
            <w:tcW w:w="2376" w:type="dxa"/>
            <w:tcBorders>
              <w:top w:val="nil"/>
              <w:left w:val="single" w:sz="24" w:space="0" w:color="808080"/>
              <w:bottom w:val="nil"/>
              <w:right w:val="single" w:sz="24" w:space="0" w:color="808080"/>
            </w:tcBorders>
            <w:hideMark/>
          </w:tcPr>
          <w:p w14:paraId="5F800BD3" w14:textId="11AE44C9" w:rsidR="00B84FD6" w:rsidRPr="000668D8" w:rsidRDefault="00914C40" w:rsidP="003A2797">
            <w:pPr>
              <w:pStyle w:val="Table"/>
              <w:keepNext/>
              <w:keepLines w:val="0"/>
              <w:widowControl w:val="0"/>
              <w:spacing w:before="0" w:after="0"/>
              <w:rPr>
                <w:rFonts w:ascii="Times New Roman" w:hAnsi="Times New Roman"/>
                <w:szCs w:val="20"/>
              </w:rPr>
            </w:pPr>
            <w:r w:rsidRPr="000668D8">
              <w:rPr>
                <w:rFonts w:ascii="Times New Roman" w:hAnsi="Times New Roman"/>
                <w:noProof/>
                <w:lang w:val="hu-HU" w:eastAsia="hu-HU"/>
              </w:rPr>
              <w:drawing>
                <wp:inline distT="0" distB="0" distL="0" distR="0" wp14:anchorId="36F4E179" wp14:editId="6B7ABA84">
                  <wp:extent cx="1168400" cy="1107440"/>
                  <wp:effectExtent l="0" t="0" r="0" b="0"/>
                  <wp:docPr id="9"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4E528D12" w14:textId="77777777" w:rsidR="00B84FD6" w:rsidRPr="000668D8" w:rsidRDefault="00914C40" w:rsidP="003A2797">
            <w:pPr>
              <w:pStyle w:val="Table"/>
              <w:widowControl w:val="0"/>
              <w:spacing w:before="0" w:after="0"/>
              <w:rPr>
                <w:rFonts w:ascii="Times New Roman" w:hAnsi="Times New Roman"/>
                <w:szCs w:val="20"/>
              </w:rPr>
            </w:pPr>
            <w:r w:rsidRPr="000668D8">
              <w:rPr>
                <w:rFonts w:ascii="Times New Roman" w:hAnsi="Times New Roman"/>
                <w:szCs w:val="20"/>
                <w:lang w:val="hu"/>
              </w:rPr>
              <w:t>A kapszula átszúrásakor egy hangot kell hallania.</w:t>
            </w:r>
          </w:p>
          <w:p w14:paraId="4FFAC933" w14:textId="77777777" w:rsidR="00B84FD6" w:rsidRPr="000668D8" w:rsidRDefault="00914C40" w:rsidP="003A2797">
            <w:pPr>
              <w:pStyle w:val="Table"/>
              <w:widowControl w:val="0"/>
              <w:spacing w:before="0" w:after="0"/>
              <w:rPr>
                <w:rFonts w:ascii="Times New Roman" w:hAnsi="Times New Roman"/>
                <w:szCs w:val="20"/>
                <w:u w:val="single"/>
              </w:rPr>
            </w:pPr>
            <w:r w:rsidRPr="000668D8">
              <w:rPr>
                <w:rFonts w:ascii="Times New Roman" w:hAnsi="Times New Roman"/>
                <w:szCs w:val="20"/>
                <w:u w:val="single"/>
                <w:lang w:val="hu"/>
              </w:rPr>
              <w:t>A kapszulát csak egyszer szúrja át.</w:t>
            </w:r>
          </w:p>
        </w:tc>
        <w:tc>
          <w:tcPr>
            <w:tcW w:w="2268" w:type="dxa"/>
            <w:tcBorders>
              <w:top w:val="nil"/>
              <w:left w:val="single" w:sz="24" w:space="0" w:color="808080"/>
              <w:bottom w:val="nil"/>
              <w:right w:val="single" w:sz="24" w:space="0" w:color="808080"/>
            </w:tcBorders>
            <w:hideMark/>
          </w:tcPr>
          <w:p w14:paraId="63058550" w14:textId="77777777" w:rsidR="00B84FD6" w:rsidRPr="000668D8" w:rsidRDefault="00CF56C5" w:rsidP="003A2797">
            <w:pPr>
              <w:pStyle w:val="Table"/>
              <w:keepNext/>
              <w:keepLines w:val="0"/>
              <w:widowControl w:val="0"/>
              <w:spacing w:before="0" w:after="0"/>
              <w:rPr>
                <w:rFonts w:ascii="Times New Roman" w:hAnsi="Times New Roman"/>
                <w:szCs w:val="20"/>
              </w:rPr>
            </w:pPr>
            <w:r w:rsidRPr="000668D8">
              <w:rPr>
                <w:noProof/>
                <w:lang w:val="hu-HU" w:eastAsia="hu-HU"/>
              </w:rPr>
              <w:drawing>
                <wp:inline distT="0" distB="0" distL="0" distR="0" wp14:anchorId="5E5258CE" wp14:editId="1825C49C">
                  <wp:extent cx="1295400" cy="904240"/>
                  <wp:effectExtent l="0" t="0" r="0" b="0"/>
                  <wp:docPr id="10"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6FC8CD7A" w14:textId="77777777" w:rsidR="003E5322" w:rsidRPr="000668D8" w:rsidRDefault="003E5322" w:rsidP="003A2797">
            <w:pPr>
              <w:pStyle w:val="Table"/>
              <w:widowControl w:val="0"/>
              <w:spacing w:before="0" w:after="0"/>
              <w:jc w:val="center"/>
              <w:rPr>
                <w:rFonts w:ascii="Times New Roman" w:hAnsi="Times New Roman"/>
                <w:szCs w:val="20"/>
              </w:rPr>
            </w:pPr>
            <w:r w:rsidRPr="000668D8">
              <w:rPr>
                <w:noProof/>
                <w:lang w:val="hu-HU" w:eastAsia="hu-HU"/>
              </w:rPr>
              <w:drawing>
                <wp:inline distT="0" distB="0" distL="0" distR="0" wp14:anchorId="4B23C85A" wp14:editId="36CA11B8">
                  <wp:extent cx="1346200" cy="254000"/>
                  <wp:effectExtent l="0" t="0" r="0" b="0"/>
                  <wp:docPr id="1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057FB17E" w14:textId="77777777" w:rsidR="003E5322" w:rsidRPr="000668D8" w:rsidRDefault="003E5322" w:rsidP="003A2797">
            <w:pPr>
              <w:pStyle w:val="Table"/>
              <w:widowControl w:val="0"/>
              <w:tabs>
                <w:tab w:val="clear" w:pos="284"/>
                <w:tab w:val="left" w:pos="1449"/>
              </w:tabs>
              <w:spacing w:before="0" w:after="0"/>
              <w:rPr>
                <w:rFonts w:ascii="Times New Roman" w:hAnsi="Times New Roman"/>
                <w:b/>
                <w:szCs w:val="20"/>
              </w:rPr>
            </w:pPr>
            <w:r w:rsidRPr="000668D8">
              <w:rPr>
                <w:rFonts w:ascii="Times New Roman" w:hAnsi="Times New Roman"/>
                <w:b/>
                <w:szCs w:val="20"/>
                <w:lang w:val="hu"/>
              </w:rPr>
              <w:t>Por</w:t>
            </w:r>
            <w:r w:rsidRPr="000668D8">
              <w:rPr>
                <w:rFonts w:ascii="Times New Roman" w:hAnsi="Times New Roman"/>
                <w:b/>
                <w:szCs w:val="20"/>
                <w:lang w:val="hu"/>
              </w:rPr>
              <w:tab/>
              <w:t>Üres</w:t>
            </w:r>
          </w:p>
          <w:p w14:paraId="182461B6" w14:textId="5B5ABF51" w:rsidR="00B84FD6" w:rsidRPr="000668D8" w:rsidRDefault="003E5322" w:rsidP="003A2797">
            <w:pPr>
              <w:pStyle w:val="Table"/>
              <w:widowControl w:val="0"/>
              <w:tabs>
                <w:tab w:val="clear" w:pos="284"/>
              </w:tabs>
              <w:spacing w:before="0" w:after="0"/>
              <w:rPr>
                <w:rFonts w:ascii="Times New Roman" w:hAnsi="Times New Roman"/>
                <w:b/>
                <w:szCs w:val="20"/>
                <w:lang w:val="fr-CH"/>
              </w:rPr>
            </w:pPr>
            <w:r w:rsidRPr="000668D8">
              <w:rPr>
                <w:rFonts w:ascii="Times New Roman" w:hAnsi="Times New Roman"/>
                <w:b/>
                <w:szCs w:val="20"/>
                <w:lang w:val="hu"/>
              </w:rPr>
              <w:t>maradvány</w:t>
            </w:r>
            <w:r w:rsidRPr="000668D8" w:rsidDel="003E5322">
              <w:rPr>
                <w:rFonts w:ascii="Times New Roman" w:hAnsi="Times New Roman"/>
                <w:szCs w:val="20"/>
                <w:lang w:val="hu"/>
              </w:rPr>
              <w:t xml:space="preserve"> </w:t>
            </w:r>
          </w:p>
        </w:tc>
      </w:tr>
      <w:tr w:rsidR="00B84FD6" w:rsidRPr="002135AF" w14:paraId="594AF9BA" w14:textId="77777777" w:rsidTr="00611B0C">
        <w:trPr>
          <w:cantSplit/>
        </w:trPr>
        <w:tc>
          <w:tcPr>
            <w:tcW w:w="2376" w:type="dxa"/>
            <w:tcBorders>
              <w:top w:val="nil"/>
              <w:left w:val="single" w:sz="24" w:space="0" w:color="808080"/>
              <w:bottom w:val="nil"/>
              <w:right w:val="single" w:sz="24" w:space="0" w:color="808080"/>
            </w:tcBorders>
            <w:hideMark/>
          </w:tcPr>
          <w:p w14:paraId="18366699" w14:textId="77777777" w:rsidR="00B84FD6" w:rsidRPr="000668D8" w:rsidRDefault="00914C40" w:rsidP="003A2797">
            <w:pPr>
              <w:pStyle w:val="Table"/>
              <w:widowControl w:val="0"/>
              <w:spacing w:before="0" w:after="0"/>
              <w:rPr>
                <w:rFonts w:ascii="Times New Roman" w:eastAsia="Calibri" w:hAnsi="Times New Roman"/>
                <w:szCs w:val="20"/>
                <w:lang w:val="de-CH"/>
              </w:rPr>
            </w:pPr>
            <w:r w:rsidRPr="000668D8">
              <w:rPr>
                <w:rFonts w:ascii="Times New Roman" w:hAnsi="Times New Roman"/>
                <w:szCs w:val="20"/>
                <w:lang w:val="hu"/>
              </w:rPr>
              <w:t>1b. lépés:</w:t>
            </w:r>
          </w:p>
          <w:p w14:paraId="7A0AC070" w14:textId="77777777" w:rsidR="00B84FD6" w:rsidRPr="000668D8" w:rsidRDefault="00914C40" w:rsidP="003A2797">
            <w:pPr>
              <w:pStyle w:val="Table"/>
              <w:widowControl w:val="0"/>
              <w:spacing w:before="0" w:after="0"/>
              <w:rPr>
                <w:rFonts w:ascii="Times New Roman" w:hAnsi="Times New Roman"/>
                <w:szCs w:val="20"/>
                <w:lang w:val="de-CH"/>
              </w:rPr>
            </w:pPr>
            <w:r w:rsidRPr="000668D8">
              <w:rPr>
                <w:rFonts w:ascii="Times New Roman" w:hAnsi="Times New Roman"/>
                <w:b/>
                <w:bCs/>
                <w:szCs w:val="20"/>
                <w:lang w:val="hu"/>
              </w:rPr>
              <w:t>Nyissa fel az inhalátort.</w:t>
            </w:r>
          </w:p>
        </w:tc>
        <w:tc>
          <w:tcPr>
            <w:tcW w:w="2268" w:type="dxa"/>
            <w:tcBorders>
              <w:top w:val="nil"/>
              <w:left w:val="single" w:sz="24" w:space="0" w:color="808080"/>
              <w:bottom w:val="nil"/>
              <w:right w:val="single" w:sz="24" w:space="0" w:color="808080"/>
            </w:tcBorders>
            <w:hideMark/>
          </w:tcPr>
          <w:p w14:paraId="0985861F" w14:textId="77777777" w:rsidR="00B84FD6" w:rsidRPr="000668D8" w:rsidRDefault="00CF56C5" w:rsidP="003A2797">
            <w:pPr>
              <w:pStyle w:val="Table"/>
              <w:widowControl w:val="0"/>
              <w:spacing w:before="0" w:after="0"/>
              <w:rPr>
                <w:rFonts w:ascii="Times New Roman" w:hAnsi="Times New Roman"/>
                <w:szCs w:val="20"/>
              </w:rPr>
            </w:pPr>
            <w:r w:rsidRPr="000668D8">
              <w:rPr>
                <w:noProof/>
                <w:lang w:val="hu-HU" w:eastAsia="hu-HU"/>
              </w:rPr>
              <w:drawing>
                <wp:inline distT="0" distB="0" distL="0" distR="0" wp14:anchorId="7BF44C1E" wp14:editId="6619049F">
                  <wp:extent cx="1300480" cy="1163320"/>
                  <wp:effectExtent l="0" t="0" r="0" b="0"/>
                  <wp:docPr id="11"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6277096F" w14:textId="77777777" w:rsidR="00B84FD6" w:rsidRPr="000668D8" w:rsidRDefault="00914C40"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2b. lépés:</w:t>
            </w:r>
          </w:p>
          <w:p w14:paraId="0BB1CDAE" w14:textId="77777777" w:rsidR="00B84FD6" w:rsidRPr="000668D8" w:rsidRDefault="00914C40" w:rsidP="003A2797">
            <w:pPr>
              <w:pStyle w:val="Table"/>
              <w:widowControl w:val="0"/>
              <w:spacing w:before="0" w:after="0"/>
              <w:rPr>
                <w:rFonts w:ascii="Times New Roman" w:hAnsi="Times New Roman"/>
                <w:szCs w:val="20"/>
                <w:lang w:val="es-ES"/>
              </w:rPr>
            </w:pPr>
            <w:r w:rsidRPr="000668D8">
              <w:rPr>
                <w:rFonts w:ascii="Times New Roman" w:hAnsi="Times New Roman"/>
                <w:b/>
                <w:bCs/>
                <w:szCs w:val="20"/>
                <w:lang w:val="hu"/>
              </w:rPr>
              <w:t>Engedje el az oldalsó gombokat.</w:t>
            </w:r>
          </w:p>
        </w:tc>
        <w:tc>
          <w:tcPr>
            <w:tcW w:w="2268" w:type="dxa"/>
            <w:tcBorders>
              <w:top w:val="nil"/>
              <w:left w:val="single" w:sz="24" w:space="0" w:color="808080"/>
              <w:bottom w:val="nil"/>
              <w:right w:val="single" w:sz="24" w:space="0" w:color="808080"/>
            </w:tcBorders>
            <w:hideMark/>
          </w:tcPr>
          <w:p w14:paraId="3F2C4455" w14:textId="77777777" w:rsidR="00B84FD6" w:rsidRPr="000668D8" w:rsidRDefault="00914C40"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3b. lépés:</w:t>
            </w:r>
          </w:p>
          <w:p w14:paraId="20464C98" w14:textId="77777777" w:rsidR="00B84FD6" w:rsidRPr="000668D8" w:rsidRDefault="00914C40" w:rsidP="003A2797">
            <w:pPr>
              <w:pStyle w:val="Table"/>
              <w:widowControl w:val="0"/>
              <w:spacing w:before="0" w:after="0"/>
              <w:rPr>
                <w:rFonts w:ascii="Times New Roman" w:hAnsi="Times New Roman"/>
                <w:b/>
                <w:szCs w:val="20"/>
                <w:lang w:val="es-ES"/>
              </w:rPr>
            </w:pPr>
            <w:r w:rsidRPr="000668D8">
              <w:rPr>
                <w:rFonts w:ascii="Times New Roman" w:hAnsi="Times New Roman"/>
                <w:b/>
                <w:bCs/>
                <w:szCs w:val="20"/>
                <w:lang w:val="hu"/>
              </w:rPr>
              <w:t>Lélegezze be mélyen a gyógyszert.</w:t>
            </w:r>
          </w:p>
          <w:p w14:paraId="43F52348" w14:textId="77777777" w:rsidR="00B84FD6" w:rsidRPr="000668D8" w:rsidRDefault="00914C40"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Tartsa az inhalátort a képen látható módon.</w:t>
            </w:r>
          </w:p>
          <w:p w14:paraId="2E57669C" w14:textId="77777777" w:rsidR="00B84FD6" w:rsidRPr="000668D8" w:rsidRDefault="00914C40" w:rsidP="003A2797">
            <w:pPr>
              <w:pStyle w:val="Text"/>
              <w:widowControl w:val="0"/>
              <w:spacing w:before="0"/>
              <w:jc w:val="left"/>
              <w:rPr>
                <w:sz w:val="20"/>
                <w:lang w:val="es-ES"/>
              </w:rPr>
            </w:pPr>
            <w:r w:rsidRPr="000668D8">
              <w:rPr>
                <w:sz w:val="20"/>
                <w:lang w:val="hu"/>
              </w:rPr>
              <w:t>Vegye a szájába a szájrészt, és szorosan zárja körül az ajkaival.</w:t>
            </w:r>
          </w:p>
          <w:p w14:paraId="6A084643" w14:textId="77777777" w:rsidR="00B84FD6" w:rsidRPr="000668D8" w:rsidRDefault="00914C40" w:rsidP="003A2797">
            <w:pPr>
              <w:pStyle w:val="Table"/>
              <w:widowControl w:val="0"/>
              <w:spacing w:before="0" w:after="0"/>
              <w:rPr>
                <w:rFonts w:ascii="Times New Roman" w:hAnsi="Times New Roman"/>
                <w:szCs w:val="20"/>
                <w:lang w:val="es-ES"/>
              </w:rPr>
            </w:pPr>
            <w:r w:rsidRPr="000668D8">
              <w:rPr>
                <w:rFonts w:ascii="Times New Roman" w:hAnsi="Times New Roman"/>
                <w:szCs w:val="20"/>
                <w:u w:val="single"/>
                <w:lang w:val="hu"/>
              </w:rPr>
              <w:t>Ne nyomja be az oldalsó gombokat!</w:t>
            </w:r>
          </w:p>
        </w:tc>
        <w:tc>
          <w:tcPr>
            <w:tcW w:w="2415" w:type="dxa"/>
            <w:tcBorders>
              <w:top w:val="nil"/>
              <w:left w:val="single" w:sz="24" w:space="0" w:color="808080"/>
              <w:bottom w:val="nil"/>
              <w:right w:val="single" w:sz="24" w:space="0" w:color="808080"/>
            </w:tcBorders>
            <w:hideMark/>
          </w:tcPr>
          <w:p w14:paraId="66049813" w14:textId="32BFDC9B" w:rsidR="00B84FD6" w:rsidRPr="000668D8" w:rsidRDefault="00B84FD6" w:rsidP="003A2797">
            <w:pPr>
              <w:pStyle w:val="Table"/>
              <w:widowControl w:val="0"/>
              <w:spacing w:before="0" w:after="0"/>
              <w:rPr>
                <w:rFonts w:ascii="Times New Roman" w:hAnsi="Times New Roman"/>
                <w:b/>
                <w:szCs w:val="20"/>
                <w:lang w:val="es-ES"/>
              </w:rPr>
            </w:pPr>
          </w:p>
        </w:tc>
      </w:tr>
      <w:tr w:rsidR="00B84FD6" w:rsidRPr="000668D8" w14:paraId="72DA3D7B" w14:textId="77777777" w:rsidTr="00611B0C">
        <w:trPr>
          <w:cantSplit/>
        </w:trPr>
        <w:tc>
          <w:tcPr>
            <w:tcW w:w="2376" w:type="dxa"/>
            <w:tcBorders>
              <w:top w:val="nil"/>
              <w:left w:val="single" w:sz="24" w:space="0" w:color="808080"/>
              <w:bottom w:val="nil"/>
              <w:right w:val="single" w:sz="24" w:space="0" w:color="808080"/>
            </w:tcBorders>
            <w:hideMark/>
          </w:tcPr>
          <w:p w14:paraId="2C5B32D5" w14:textId="77777777" w:rsidR="00B84FD6" w:rsidRPr="000668D8" w:rsidRDefault="00B84FD6" w:rsidP="003A2797">
            <w:pPr>
              <w:pStyle w:val="Text"/>
              <w:keepNext/>
              <w:widowControl w:val="0"/>
              <w:spacing w:before="0"/>
              <w:jc w:val="center"/>
              <w:rPr>
                <w:sz w:val="20"/>
                <w:lang w:val="es-ES"/>
              </w:rPr>
            </w:pPr>
          </w:p>
          <w:p w14:paraId="41B9DC30" w14:textId="77777777" w:rsidR="00B84FD6" w:rsidRPr="000668D8" w:rsidRDefault="00CF56C5" w:rsidP="003A2797">
            <w:pPr>
              <w:pStyle w:val="Text"/>
              <w:keepNext/>
              <w:widowControl w:val="0"/>
              <w:spacing w:before="0"/>
              <w:jc w:val="center"/>
              <w:rPr>
                <w:sz w:val="20"/>
              </w:rPr>
            </w:pPr>
            <w:r w:rsidRPr="000668D8">
              <w:rPr>
                <w:noProof/>
                <w:lang w:val="hu-HU" w:eastAsia="hu-HU"/>
              </w:rPr>
              <w:drawing>
                <wp:inline distT="0" distB="0" distL="0" distR="0" wp14:anchorId="111D802C" wp14:editId="33CAD26E">
                  <wp:extent cx="1178560" cy="1656080"/>
                  <wp:effectExtent l="0" t="0" r="0" b="0"/>
                  <wp:docPr id="1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1240E9DE" w14:textId="77777777" w:rsidR="00B84FD6" w:rsidRPr="000668D8" w:rsidRDefault="00B84FD6" w:rsidP="003A2797">
            <w:pPr>
              <w:pStyle w:val="Table"/>
              <w:keepNext/>
              <w:keepLines w:val="0"/>
              <w:widowControl w:val="0"/>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5F58A79D" w14:textId="77777777" w:rsidR="00B84FD6" w:rsidRPr="000668D8" w:rsidRDefault="00914C40" w:rsidP="003A2797">
            <w:pPr>
              <w:pStyle w:val="Table"/>
              <w:keepNext/>
              <w:keepLines w:val="0"/>
              <w:widowControl w:val="0"/>
              <w:spacing w:before="0" w:after="0"/>
              <w:rPr>
                <w:rFonts w:ascii="Times New Roman" w:hAnsi="Times New Roman"/>
                <w:szCs w:val="20"/>
              </w:rPr>
            </w:pPr>
            <w:r w:rsidRPr="000668D8">
              <w:rPr>
                <w:rFonts w:ascii="Times New Roman" w:hAnsi="Times New Roman"/>
                <w:szCs w:val="20"/>
                <w:lang w:val="hu"/>
              </w:rPr>
              <w:t>Gyorsan és olyan mélyen lélegezzen be, amilyen mélyen csak tud.</w:t>
            </w:r>
          </w:p>
          <w:p w14:paraId="67231430" w14:textId="77777777" w:rsidR="00B84FD6" w:rsidRPr="000668D8" w:rsidRDefault="00914C40" w:rsidP="003A2797">
            <w:pPr>
              <w:pStyle w:val="Text"/>
              <w:keepNext/>
              <w:widowControl w:val="0"/>
              <w:spacing w:before="0"/>
              <w:jc w:val="left"/>
              <w:rPr>
                <w:sz w:val="20"/>
              </w:rPr>
            </w:pPr>
            <w:r w:rsidRPr="000668D8">
              <w:rPr>
                <w:sz w:val="20"/>
                <w:lang w:val="hu"/>
              </w:rPr>
              <w:t>A belélegzés során búgó hangot fog hallani.</w:t>
            </w:r>
          </w:p>
          <w:p w14:paraId="47CA73B1" w14:textId="77777777" w:rsidR="00B84FD6" w:rsidRPr="000668D8" w:rsidRDefault="00914C40" w:rsidP="003A2797">
            <w:pPr>
              <w:pStyle w:val="Table"/>
              <w:keepNext/>
              <w:keepLines w:val="0"/>
              <w:widowControl w:val="0"/>
              <w:spacing w:before="0" w:after="0"/>
              <w:rPr>
                <w:rFonts w:ascii="Times New Roman" w:hAnsi="Times New Roman"/>
                <w:szCs w:val="20"/>
              </w:rPr>
            </w:pPr>
            <w:r w:rsidRPr="000668D8">
              <w:rPr>
                <w:rFonts w:ascii="Times New Roman" w:hAnsi="Times New Roman"/>
                <w:szCs w:val="20"/>
                <w:lang w:val="hu"/>
              </w:rPr>
              <w:t>Előfordulhat, hogy belégzés közben érzi a gyógyszer ízét.</w:t>
            </w:r>
          </w:p>
        </w:tc>
        <w:tc>
          <w:tcPr>
            <w:tcW w:w="2415" w:type="dxa"/>
            <w:tcBorders>
              <w:top w:val="nil"/>
              <w:left w:val="single" w:sz="24" w:space="0" w:color="808080"/>
              <w:bottom w:val="nil"/>
              <w:right w:val="single" w:sz="24" w:space="0" w:color="808080"/>
            </w:tcBorders>
            <w:hideMark/>
          </w:tcPr>
          <w:p w14:paraId="3CC5299D" w14:textId="77777777" w:rsidR="00B84FD6" w:rsidRPr="000668D8" w:rsidRDefault="00CF56C5" w:rsidP="003A2797">
            <w:pPr>
              <w:pStyle w:val="Table"/>
              <w:keepNext/>
              <w:keepLines w:val="0"/>
              <w:widowControl w:val="0"/>
              <w:spacing w:before="0" w:after="0"/>
              <w:rPr>
                <w:rFonts w:ascii="Times New Roman" w:hAnsi="Times New Roman"/>
                <w:szCs w:val="20"/>
              </w:rPr>
            </w:pPr>
            <w:r w:rsidRPr="000668D8">
              <w:rPr>
                <w:noProof/>
                <w:lang w:val="hu-HU" w:eastAsia="hu-HU"/>
              </w:rPr>
              <w:drawing>
                <wp:inline distT="0" distB="0" distL="0" distR="0" wp14:anchorId="06F79384" wp14:editId="62E2E25A">
                  <wp:extent cx="1071880" cy="1386840"/>
                  <wp:effectExtent l="0" t="0" r="0" b="0"/>
                  <wp:docPr id="14"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B84FD6" w:rsidRPr="002135AF" w14:paraId="2D670D23" w14:textId="77777777" w:rsidTr="00611B0C">
        <w:tc>
          <w:tcPr>
            <w:tcW w:w="2376" w:type="dxa"/>
            <w:tcBorders>
              <w:top w:val="nil"/>
              <w:left w:val="single" w:sz="24" w:space="0" w:color="808080"/>
              <w:bottom w:val="nil"/>
              <w:right w:val="single" w:sz="24" w:space="0" w:color="808080"/>
            </w:tcBorders>
            <w:hideMark/>
          </w:tcPr>
          <w:p w14:paraId="39758288" w14:textId="77777777" w:rsidR="00B84FD6" w:rsidRPr="000668D8" w:rsidRDefault="00914C40" w:rsidP="003A2797">
            <w:pPr>
              <w:pStyle w:val="Table"/>
              <w:widowControl w:val="0"/>
              <w:spacing w:before="0" w:after="0"/>
              <w:rPr>
                <w:rFonts w:ascii="Times New Roman" w:hAnsi="Times New Roman"/>
                <w:szCs w:val="20"/>
              </w:rPr>
            </w:pPr>
            <w:r w:rsidRPr="000668D8">
              <w:rPr>
                <w:rFonts w:ascii="Times New Roman" w:hAnsi="Times New Roman"/>
                <w:szCs w:val="20"/>
                <w:lang w:val="hu"/>
              </w:rPr>
              <w:t>1c. lépés:</w:t>
            </w:r>
          </w:p>
          <w:p w14:paraId="6C1D7624" w14:textId="77777777" w:rsidR="00B84FD6" w:rsidRPr="000668D8" w:rsidRDefault="00914C40" w:rsidP="003A2797">
            <w:pPr>
              <w:pStyle w:val="Table"/>
              <w:widowControl w:val="0"/>
              <w:spacing w:before="0" w:after="0"/>
              <w:rPr>
                <w:rFonts w:ascii="Times New Roman" w:hAnsi="Times New Roman"/>
                <w:b/>
                <w:szCs w:val="20"/>
              </w:rPr>
            </w:pPr>
            <w:r w:rsidRPr="000668D8">
              <w:rPr>
                <w:rFonts w:ascii="Times New Roman" w:hAnsi="Times New Roman"/>
                <w:b/>
                <w:bCs/>
                <w:szCs w:val="20"/>
                <w:lang w:val="hu"/>
              </w:rPr>
              <w:t>Vegye ki a kapszulát.</w:t>
            </w:r>
          </w:p>
          <w:p w14:paraId="414A4202" w14:textId="77777777" w:rsidR="00B84FD6" w:rsidRPr="000668D8" w:rsidRDefault="00914C40" w:rsidP="003A2797">
            <w:pPr>
              <w:pStyle w:val="Table"/>
              <w:widowControl w:val="0"/>
              <w:spacing w:before="0" w:after="0"/>
              <w:rPr>
                <w:rFonts w:ascii="Times New Roman" w:hAnsi="Times New Roman"/>
                <w:szCs w:val="20"/>
              </w:rPr>
            </w:pPr>
            <w:r w:rsidRPr="000668D8">
              <w:rPr>
                <w:rFonts w:ascii="Times New Roman" w:hAnsi="Times New Roman"/>
                <w:szCs w:val="20"/>
                <w:lang w:val="hu"/>
              </w:rPr>
              <w:t>Válasszon le egy buborékot a buborékcsomagolásról.</w:t>
            </w:r>
          </w:p>
          <w:p w14:paraId="58D3152D" w14:textId="77777777" w:rsidR="00B84FD6" w:rsidRPr="000668D8" w:rsidRDefault="00914C40" w:rsidP="003A2797">
            <w:pPr>
              <w:pStyle w:val="Text"/>
              <w:widowControl w:val="0"/>
              <w:spacing w:before="0"/>
              <w:jc w:val="left"/>
              <w:rPr>
                <w:sz w:val="20"/>
              </w:rPr>
            </w:pPr>
            <w:r w:rsidRPr="000668D8">
              <w:rPr>
                <w:sz w:val="20"/>
                <w:lang w:val="hu"/>
              </w:rPr>
              <w:t>Nyissa fel a buborékcsomagolást, és vegye ki a kapszulát.</w:t>
            </w:r>
          </w:p>
          <w:p w14:paraId="34E04002" w14:textId="77777777" w:rsidR="00B84FD6" w:rsidRPr="000668D8" w:rsidRDefault="00914C40" w:rsidP="003A2797">
            <w:pPr>
              <w:pStyle w:val="Table"/>
              <w:widowControl w:val="0"/>
              <w:spacing w:before="0" w:after="0"/>
              <w:rPr>
                <w:rFonts w:ascii="Times New Roman" w:hAnsi="Times New Roman"/>
                <w:szCs w:val="20"/>
                <w:u w:val="single"/>
              </w:rPr>
            </w:pPr>
            <w:r w:rsidRPr="000668D8">
              <w:rPr>
                <w:rFonts w:ascii="Times New Roman" w:hAnsi="Times New Roman"/>
                <w:bCs/>
                <w:szCs w:val="20"/>
                <w:u w:val="single"/>
                <w:lang w:val="hu"/>
              </w:rPr>
              <w:t>Ne nyomja keresztül a kapszulát a fólián!</w:t>
            </w:r>
          </w:p>
          <w:p w14:paraId="1A044C58" w14:textId="77777777" w:rsidR="00B84FD6" w:rsidRPr="000668D8" w:rsidRDefault="00914C40" w:rsidP="003A2797">
            <w:pPr>
              <w:pStyle w:val="Text"/>
              <w:widowControl w:val="0"/>
              <w:spacing w:before="0"/>
              <w:jc w:val="left"/>
              <w:rPr>
                <w:b/>
                <w:sz w:val="20"/>
                <w:lang w:val="fr-CH"/>
              </w:rPr>
            </w:pPr>
            <w:r w:rsidRPr="000668D8">
              <w:rPr>
                <w:rFonts w:eastAsia="Calibri"/>
                <w:bCs/>
                <w:sz w:val="20"/>
                <w:u w:val="single"/>
                <w:lang w:val="hu"/>
              </w:rPr>
              <w:t>Ne nyelje le a kapszulát!</w:t>
            </w:r>
          </w:p>
        </w:tc>
        <w:tc>
          <w:tcPr>
            <w:tcW w:w="2268" w:type="dxa"/>
            <w:tcBorders>
              <w:top w:val="nil"/>
              <w:left w:val="single" w:sz="24" w:space="0" w:color="808080"/>
              <w:bottom w:val="nil"/>
              <w:right w:val="single" w:sz="24" w:space="0" w:color="808080"/>
            </w:tcBorders>
          </w:tcPr>
          <w:p w14:paraId="31F1879D" w14:textId="77777777" w:rsidR="00B84FD6" w:rsidRPr="000668D8" w:rsidRDefault="00B84FD6" w:rsidP="003A2797">
            <w:pPr>
              <w:pStyle w:val="Table"/>
              <w:widowControl w:val="0"/>
              <w:spacing w:before="0" w:after="0"/>
              <w:rPr>
                <w:b/>
                <w:szCs w:val="20"/>
                <w:lang w:val="fr-CH"/>
              </w:rPr>
            </w:pPr>
          </w:p>
        </w:tc>
        <w:tc>
          <w:tcPr>
            <w:tcW w:w="2268" w:type="dxa"/>
            <w:tcBorders>
              <w:top w:val="nil"/>
              <w:left w:val="single" w:sz="24" w:space="0" w:color="808080"/>
              <w:bottom w:val="nil"/>
              <w:right w:val="single" w:sz="24" w:space="0" w:color="808080"/>
            </w:tcBorders>
            <w:hideMark/>
          </w:tcPr>
          <w:p w14:paraId="19EC5BFE" w14:textId="77777777" w:rsidR="00B84FD6" w:rsidRPr="000668D8" w:rsidRDefault="00CF56C5" w:rsidP="003A2797">
            <w:pPr>
              <w:pStyle w:val="Text"/>
              <w:widowControl w:val="0"/>
              <w:spacing w:before="0"/>
              <w:jc w:val="left"/>
              <w:rPr>
                <w:sz w:val="20"/>
              </w:rPr>
            </w:pPr>
            <w:r w:rsidRPr="000668D8">
              <w:rPr>
                <w:noProof/>
                <w:sz w:val="20"/>
                <w:lang w:val="hu-HU" w:eastAsia="hu-HU"/>
              </w:rPr>
              <w:drawing>
                <wp:inline distT="0" distB="0" distL="0" distR="0" wp14:anchorId="351287C3" wp14:editId="22EF215A">
                  <wp:extent cx="1361440" cy="1107440"/>
                  <wp:effectExtent l="0" t="0" r="0" b="0"/>
                  <wp:docPr id="15"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1B91DD77" w14:textId="77777777" w:rsidR="00B84FD6" w:rsidRPr="000668D8" w:rsidRDefault="00914C40"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3c. lépés:</w:t>
            </w:r>
          </w:p>
          <w:p w14:paraId="45E9EEEE" w14:textId="77777777" w:rsidR="00B84FD6" w:rsidRPr="000668D8" w:rsidRDefault="00914C40"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Tartsa vissza a lélegzetét.</w:t>
            </w:r>
          </w:p>
          <w:p w14:paraId="3A7FEBFD" w14:textId="77777777" w:rsidR="00B84FD6" w:rsidRPr="000668D8" w:rsidRDefault="00914C40" w:rsidP="003A2797">
            <w:pPr>
              <w:pStyle w:val="Text"/>
              <w:widowControl w:val="0"/>
              <w:spacing w:before="0"/>
              <w:jc w:val="left"/>
              <w:rPr>
                <w:sz w:val="20"/>
                <w:lang w:val="fr-CH"/>
              </w:rPr>
            </w:pPr>
            <w:r w:rsidRPr="000668D8">
              <w:rPr>
                <w:sz w:val="20"/>
                <w:lang w:val="hu"/>
              </w:rPr>
              <w:t>Tartsa vissza a lélegzetét legfeljebb 5 másodpercig.</w:t>
            </w:r>
          </w:p>
          <w:p w14:paraId="588D2658" w14:textId="77777777" w:rsidR="00B84FD6" w:rsidRPr="000668D8" w:rsidRDefault="00B84FD6" w:rsidP="003A2797">
            <w:pPr>
              <w:pStyle w:val="Text"/>
              <w:widowControl w:val="0"/>
              <w:spacing w:before="0"/>
              <w:jc w:val="left"/>
              <w:rPr>
                <w:sz w:val="20"/>
                <w:lang w:val="fr-CH"/>
              </w:rPr>
            </w:pPr>
          </w:p>
          <w:p w14:paraId="3A04EB37" w14:textId="77777777" w:rsidR="00B84FD6" w:rsidRPr="000668D8" w:rsidRDefault="00B84FD6" w:rsidP="003A2797">
            <w:pPr>
              <w:pStyle w:val="Text"/>
              <w:widowControl w:val="0"/>
              <w:spacing w:before="0"/>
              <w:jc w:val="left"/>
              <w:rPr>
                <w:sz w:val="20"/>
                <w:lang w:val="fr-CH"/>
              </w:rPr>
            </w:pPr>
          </w:p>
          <w:p w14:paraId="69C07060" w14:textId="659181B3" w:rsidR="00B84FD6" w:rsidRPr="000668D8" w:rsidRDefault="00914C40" w:rsidP="003A2797">
            <w:pPr>
              <w:pStyle w:val="Pa0"/>
              <w:widowControl w:val="0"/>
              <w:spacing w:line="240" w:lineRule="auto"/>
              <w:rPr>
                <w:rFonts w:ascii="Times New Roman" w:eastAsia="MS Mincho" w:hAnsi="Times New Roman" w:cs="Times New Roman"/>
                <w:sz w:val="20"/>
                <w:szCs w:val="20"/>
                <w:lang w:val="fr-CH"/>
              </w:rPr>
            </w:pPr>
            <w:r w:rsidRPr="000668D8">
              <w:rPr>
                <w:rFonts w:ascii="Times New Roman" w:hAnsi="Times New Roman" w:cs="Times New Roman"/>
                <w:sz w:val="20"/>
                <w:szCs w:val="20"/>
                <w:lang w:val="hu"/>
              </w:rPr>
              <w:t>3d. lépés:</w:t>
            </w:r>
          </w:p>
          <w:p w14:paraId="16A3F316" w14:textId="1A299017" w:rsidR="00B84FD6" w:rsidRPr="000668D8" w:rsidRDefault="00914C40" w:rsidP="003A2797">
            <w:pPr>
              <w:pStyle w:val="Pa0"/>
              <w:widowControl w:val="0"/>
              <w:spacing w:line="240" w:lineRule="auto"/>
              <w:rPr>
                <w:rFonts w:ascii="Times New Roman" w:eastAsia="MS Mincho" w:hAnsi="Times New Roman" w:cs="Times New Roman"/>
                <w:b/>
                <w:sz w:val="20"/>
                <w:szCs w:val="20"/>
                <w:lang w:val="fr-CH"/>
              </w:rPr>
            </w:pPr>
            <w:r w:rsidRPr="000668D8">
              <w:rPr>
                <w:rFonts w:ascii="Times New Roman" w:eastAsia="MS Mincho" w:hAnsi="Times New Roman" w:cs="Times New Roman"/>
                <w:b/>
                <w:bCs/>
                <w:sz w:val="20"/>
                <w:szCs w:val="20"/>
                <w:lang w:val="hu"/>
              </w:rPr>
              <w:t>Öblítse ki a száját.</w:t>
            </w:r>
          </w:p>
          <w:p w14:paraId="2AB14F29" w14:textId="77777777" w:rsidR="00B84FD6" w:rsidRPr="000668D8" w:rsidRDefault="00914C40" w:rsidP="003A2797">
            <w:pPr>
              <w:pStyle w:val="Text"/>
              <w:widowControl w:val="0"/>
              <w:spacing w:before="0"/>
              <w:jc w:val="left"/>
              <w:rPr>
                <w:b/>
                <w:sz w:val="20"/>
                <w:lang w:val="fr-CH"/>
              </w:rPr>
            </w:pPr>
            <w:r w:rsidRPr="000668D8">
              <w:rPr>
                <w:sz w:val="20"/>
                <w:lang w:val="hu"/>
              </w:rPr>
              <w:t>Minden adag után öblítse ki a száját vízzel, majd köpje ki a vizet.</w:t>
            </w:r>
          </w:p>
        </w:tc>
        <w:tc>
          <w:tcPr>
            <w:tcW w:w="2415" w:type="dxa"/>
            <w:tcBorders>
              <w:top w:val="nil"/>
              <w:left w:val="single" w:sz="24" w:space="0" w:color="808080"/>
              <w:bottom w:val="single" w:sz="36" w:space="0" w:color="000000"/>
              <w:right w:val="single" w:sz="24" w:space="0" w:color="808080"/>
            </w:tcBorders>
          </w:tcPr>
          <w:p w14:paraId="6F36AC43" w14:textId="77777777" w:rsidR="00B84FD6" w:rsidRPr="000668D8" w:rsidRDefault="00914C40"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Vegye ki az üres kapszulát.</w:t>
            </w:r>
          </w:p>
          <w:p w14:paraId="1F7B7469" w14:textId="77777777" w:rsidR="00B84FD6" w:rsidRPr="000668D8" w:rsidRDefault="00914C40"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Az üres kapszulát dobja a háztartási hulladékba.</w:t>
            </w:r>
          </w:p>
          <w:p w14:paraId="1A4D9558" w14:textId="77777777" w:rsidR="00B84FD6" w:rsidRPr="000668D8" w:rsidRDefault="00914C40" w:rsidP="003A2797">
            <w:pPr>
              <w:pStyle w:val="Table"/>
              <w:widowControl w:val="0"/>
              <w:spacing w:before="0" w:after="0"/>
              <w:rPr>
                <w:szCs w:val="20"/>
                <w:lang w:val="fr-CH"/>
              </w:rPr>
            </w:pPr>
            <w:r w:rsidRPr="000668D8">
              <w:rPr>
                <w:rFonts w:ascii="Times New Roman" w:hAnsi="Times New Roman"/>
                <w:szCs w:val="20"/>
                <w:lang w:val="hu"/>
              </w:rPr>
              <w:t>Csukja be az inhalátort, és tegye vissza a kupakját.</w:t>
            </w:r>
          </w:p>
        </w:tc>
      </w:tr>
      <w:tr w:rsidR="00B84FD6" w:rsidRPr="002135AF" w14:paraId="7C124E37" w14:textId="77777777" w:rsidTr="00611B0C">
        <w:trPr>
          <w:cantSplit/>
          <w:trHeight w:val="617"/>
        </w:trPr>
        <w:tc>
          <w:tcPr>
            <w:tcW w:w="2376" w:type="dxa"/>
            <w:tcBorders>
              <w:top w:val="nil"/>
              <w:left w:val="single" w:sz="24" w:space="0" w:color="808080"/>
              <w:bottom w:val="nil"/>
              <w:right w:val="single" w:sz="24" w:space="0" w:color="808080"/>
            </w:tcBorders>
          </w:tcPr>
          <w:p w14:paraId="656FCC15" w14:textId="77777777" w:rsidR="00B84FD6" w:rsidRPr="000668D8" w:rsidRDefault="00CF56C5" w:rsidP="003A2797">
            <w:pPr>
              <w:pStyle w:val="Table"/>
              <w:keepNext/>
              <w:keepLines w:val="0"/>
              <w:widowControl w:val="0"/>
              <w:spacing w:before="0" w:after="0"/>
              <w:rPr>
                <w:rFonts w:ascii="Times New Roman" w:hAnsi="Times New Roman"/>
                <w:szCs w:val="20"/>
              </w:rPr>
            </w:pPr>
            <w:r w:rsidRPr="000668D8">
              <w:rPr>
                <w:noProof/>
                <w:lang w:val="hu-HU" w:eastAsia="hu-HU"/>
              </w:rPr>
              <w:lastRenderedPageBreak/>
              <w:drawing>
                <wp:inline distT="0" distB="0" distL="0" distR="0" wp14:anchorId="4ADF478C" wp14:editId="72C89521">
                  <wp:extent cx="1117600" cy="797560"/>
                  <wp:effectExtent l="0" t="0" r="0" b="0"/>
                  <wp:docPr id="16"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0CF52FB4" w14:textId="77777777" w:rsidR="00B84FD6" w:rsidRPr="000668D8" w:rsidRDefault="00914C40" w:rsidP="003A2797">
            <w:pPr>
              <w:pStyle w:val="Table"/>
              <w:widowControl w:val="0"/>
              <w:spacing w:before="0" w:after="0"/>
              <w:rPr>
                <w:rFonts w:ascii="Times New Roman" w:hAnsi="Times New Roman"/>
                <w:szCs w:val="20"/>
              </w:rPr>
            </w:pPr>
            <w:r w:rsidRPr="000668D8">
              <w:rPr>
                <w:rFonts w:ascii="Times New Roman" w:hAnsi="Times New Roman"/>
                <w:szCs w:val="20"/>
                <w:lang w:val="hu"/>
              </w:rPr>
              <w:t>1d. lépés:</w:t>
            </w:r>
          </w:p>
          <w:p w14:paraId="3533B959" w14:textId="77777777" w:rsidR="00B84FD6" w:rsidRPr="000668D8" w:rsidRDefault="00914C40" w:rsidP="003A2797">
            <w:pPr>
              <w:pStyle w:val="Table"/>
              <w:widowControl w:val="0"/>
              <w:spacing w:before="0" w:after="0"/>
              <w:rPr>
                <w:rFonts w:ascii="Times New Roman" w:hAnsi="Times New Roman"/>
                <w:b/>
                <w:szCs w:val="20"/>
              </w:rPr>
            </w:pPr>
            <w:r w:rsidRPr="000668D8">
              <w:rPr>
                <w:rFonts w:ascii="Times New Roman" w:hAnsi="Times New Roman"/>
                <w:b/>
                <w:bCs/>
                <w:szCs w:val="20"/>
                <w:lang w:val="hu"/>
              </w:rPr>
              <w:t>Helyezze be a kapszulát.</w:t>
            </w:r>
          </w:p>
          <w:p w14:paraId="1C5A6493" w14:textId="77777777" w:rsidR="00B84FD6" w:rsidRPr="000668D8" w:rsidRDefault="00914C40" w:rsidP="003A2797">
            <w:pPr>
              <w:pStyle w:val="Table"/>
              <w:keepNext/>
              <w:keepLines w:val="0"/>
              <w:widowControl w:val="0"/>
              <w:spacing w:before="0" w:after="0"/>
              <w:rPr>
                <w:rFonts w:ascii="Times New Roman" w:hAnsi="Times New Roman"/>
                <w:szCs w:val="20"/>
                <w:u w:val="single"/>
              </w:rPr>
            </w:pPr>
            <w:r w:rsidRPr="000668D8">
              <w:rPr>
                <w:rFonts w:ascii="Times New Roman" w:hAnsi="Times New Roman"/>
                <w:szCs w:val="20"/>
                <w:u w:val="single"/>
                <w:lang w:val="hu"/>
              </w:rPr>
              <w:t>Soha ne tegyen kapszulát közvetlenül a szájrészbe!</w:t>
            </w:r>
          </w:p>
          <w:p w14:paraId="52D11BB1" w14:textId="77777777" w:rsidR="00B84FD6" w:rsidRPr="000668D8" w:rsidRDefault="00B84FD6" w:rsidP="003A2797">
            <w:pPr>
              <w:pStyle w:val="Table"/>
              <w:keepNext/>
              <w:keepLines w:val="0"/>
              <w:widowControl w:val="0"/>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3B20294C" w14:textId="77777777" w:rsidR="00B84FD6" w:rsidRPr="000668D8" w:rsidRDefault="00B84FD6" w:rsidP="003A2797">
            <w:pPr>
              <w:pStyle w:val="Text"/>
              <w:keepNext/>
              <w:widowControl w:val="0"/>
              <w:spacing w:before="0"/>
              <w:jc w:val="left"/>
              <w:rPr>
                <w:b/>
                <w:sz w:val="20"/>
              </w:rPr>
            </w:pPr>
          </w:p>
        </w:tc>
        <w:tc>
          <w:tcPr>
            <w:tcW w:w="2268" w:type="dxa"/>
            <w:vMerge w:val="restart"/>
            <w:tcBorders>
              <w:top w:val="nil"/>
              <w:left w:val="single" w:sz="24" w:space="0" w:color="808080"/>
              <w:bottom w:val="single" w:sz="36" w:space="0" w:color="808080"/>
              <w:right w:val="single" w:sz="48" w:space="0" w:color="009999"/>
            </w:tcBorders>
          </w:tcPr>
          <w:p w14:paraId="5BDD13D6" w14:textId="77777777" w:rsidR="00B84FD6" w:rsidRPr="000668D8" w:rsidRDefault="00B84FD6" w:rsidP="003A2797">
            <w:pPr>
              <w:pStyle w:val="Text"/>
              <w:keepNext/>
              <w:widowControl w:val="0"/>
              <w:spacing w:before="0"/>
              <w:jc w:val="left"/>
              <w:rPr>
                <w:b/>
                <w:sz w:val="20"/>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4B4EE0AB" w14:textId="77777777" w:rsidR="00B84FD6" w:rsidRPr="000668D8" w:rsidRDefault="00914C40" w:rsidP="003A2797">
            <w:pPr>
              <w:pStyle w:val="Table"/>
              <w:widowControl w:val="0"/>
              <w:tabs>
                <w:tab w:val="left" w:pos="170"/>
              </w:tabs>
              <w:spacing w:before="0" w:after="0"/>
              <w:rPr>
                <w:rFonts w:ascii="Times New Roman" w:hAnsi="Times New Roman" w:cs="Times New Roman"/>
                <w:b/>
                <w:szCs w:val="20"/>
              </w:rPr>
            </w:pPr>
            <w:r w:rsidRPr="000668D8">
              <w:rPr>
                <w:rFonts w:ascii="Times New Roman" w:hAnsi="Times New Roman" w:cs="Times New Roman"/>
                <w:b/>
                <w:bCs/>
                <w:szCs w:val="20"/>
                <w:lang w:val="hu"/>
              </w:rPr>
              <w:t>Fontos információk:</w:t>
            </w:r>
          </w:p>
          <w:p w14:paraId="2C0DD77D"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eastAsia="MS Gothic" w:hAnsi="Times New Roman" w:cs="Times New Roman"/>
                <w:szCs w:val="20"/>
              </w:rPr>
            </w:pPr>
            <w:r w:rsidRPr="000668D8">
              <w:rPr>
                <w:rFonts w:ascii="Times New Roman" w:hAnsi="Times New Roman" w:cs="Times New Roman"/>
                <w:lang w:val="hu"/>
              </w:rPr>
              <w:t xml:space="preserve">Az </w:t>
            </w:r>
            <w:r w:rsidRPr="000668D8">
              <w:rPr>
                <w:rFonts w:ascii="Times New Roman" w:hAnsi="Times New Roman" w:cs="Times New Roman"/>
                <w:bCs/>
                <w:lang w:val="hu"/>
              </w:rPr>
              <w:t xml:space="preserve">Enerzair Breezhaler </w:t>
            </w:r>
            <w:r w:rsidRPr="000668D8">
              <w:rPr>
                <w:rFonts w:ascii="Times New Roman" w:hAnsi="Times New Roman" w:cs="Times New Roman"/>
                <w:lang w:val="hu"/>
              </w:rPr>
              <w:t>kapszulákat mindig a buborékcsomagolásban kell tárolni, és csak közvetlenül az alkalmazás előtt szabad abból kivenni.</w:t>
            </w:r>
          </w:p>
          <w:p w14:paraId="2A10A84F"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rPr>
            </w:pPr>
            <w:r w:rsidRPr="000668D8">
              <w:rPr>
                <w:rFonts w:ascii="Times New Roman" w:hAnsi="Times New Roman" w:cs="Times New Roman"/>
                <w:szCs w:val="20"/>
                <w:lang w:val="hu"/>
              </w:rPr>
              <w:t>Ne nyomja keresztül a kapszulát a fólián a buborékcsomagolásból való eltávolításkor!</w:t>
            </w:r>
          </w:p>
          <w:p w14:paraId="5C15A6A1"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nyelje le a kapszulát!</w:t>
            </w:r>
          </w:p>
          <w:p w14:paraId="45A656B7"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 xml:space="preserve">Ne használja az </w:t>
            </w:r>
            <w:r w:rsidRPr="000668D8">
              <w:rPr>
                <w:rFonts w:ascii="Times New Roman" w:hAnsi="Times New Roman" w:cs="Times New Roman"/>
                <w:bCs/>
                <w:szCs w:val="20"/>
                <w:lang w:val="hu"/>
              </w:rPr>
              <w:t xml:space="preserve">Enerzair Breezhaler </w:t>
            </w:r>
            <w:r w:rsidRPr="000668D8">
              <w:rPr>
                <w:rFonts w:ascii="Times New Roman" w:hAnsi="Times New Roman" w:cs="Times New Roman"/>
                <w:szCs w:val="20"/>
                <w:lang w:val="hu"/>
              </w:rPr>
              <w:t>kapszulát más inhalátorral!</w:t>
            </w:r>
          </w:p>
          <w:p w14:paraId="1959775C"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 xml:space="preserve">Ne használja az </w:t>
            </w:r>
            <w:r w:rsidRPr="000668D8">
              <w:rPr>
                <w:rFonts w:ascii="Times New Roman" w:hAnsi="Times New Roman" w:cs="Times New Roman"/>
                <w:bCs/>
                <w:szCs w:val="20"/>
                <w:lang w:val="hu"/>
              </w:rPr>
              <w:t xml:space="preserve">Enerzair Breezhaler </w:t>
            </w:r>
            <w:r w:rsidRPr="000668D8">
              <w:rPr>
                <w:rFonts w:ascii="Times New Roman" w:hAnsi="Times New Roman" w:cs="Times New Roman"/>
                <w:szCs w:val="20"/>
                <w:lang w:val="hu"/>
              </w:rPr>
              <w:t>inhalátort más kapszula belégzésére!</w:t>
            </w:r>
          </w:p>
          <w:p w14:paraId="1844C5D6"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Soha ne tegyen kapszulát a szájába vagy az inhalátor szájrészébe!</w:t>
            </w:r>
          </w:p>
          <w:p w14:paraId="21666C2D"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nyomja be az oldalsó gombokat egynél többször!</w:t>
            </w:r>
          </w:p>
          <w:p w14:paraId="7150AE1F"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fújjon bele a szájrészbe!</w:t>
            </w:r>
          </w:p>
          <w:p w14:paraId="3F34C8CF"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nyomja be az oldalsó gombokat, miközben a szájrészen át belélegzi a gyógyszert!</w:t>
            </w:r>
          </w:p>
          <w:p w14:paraId="67087641"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érjen a kapszulákhoz nedves kézzel!</w:t>
            </w:r>
          </w:p>
          <w:p w14:paraId="4AAD7946" w14:textId="77777777" w:rsidR="00B84FD6" w:rsidRPr="000668D8" w:rsidRDefault="00914C40" w:rsidP="003A2797">
            <w:pPr>
              <w:pStyle w:val="Table"/>
              <w:widowControl w:val="0"/>
              <w:numPr>
                <w:ilvl w:val="0"/>
                <w:numId w:val="28"/>
              </w:numPr>
              <w:tabs>
                <w:tab w:val="left" w:pos="170"/>
              </w:tabs>
              <w:spacing w:before="0" w:after="0"/>
              <w:ind w:left="170" w:hanging="170"/>
              <w:rPr>
                <w:rFonts w:ascii="Times New Roman" w:hAnsi="Times New Roman"/>
                <w:szCs w:val="20"/>
                <w:lang w:val="es-ES"/>
              </w:rPr>
            </w:pPr>
            <w:r w:rsidRPr="000668D8">
              <w:rPr>
                <w:rFonts w:ascii="Times New Roman" w:hAnsi="Times New Roman" w:cs="Times New Roman"/>
                <w:szCs w:val="20"/>
                <w:lang w:val="hu"/>
              </w:rPr>
              <w:t>Soha ne mossa el vízzel az inhalátort!</w:t>
            </w:r>
          </w:p>
        </w:tc>
      </w:tr>
      <w:tr w:rsidR="00B84FD6" w:rsidRPr="000668D8" w14:paraId="6A57B3F5" w14:textId="77777777" w:rsidTr="00611B0C">
        <w:trPr>
          <w:cantSplit/>
          <w:trHeight w:val="2271"/>
        </w:trPr>
        <w:tc>
          <w:tcPr>
            <w:tcW w:w="2376" w:type="dxa"/>
            <w:tcBorders>
              <w:top w:val="nil"/>
              <w:left w:val="single" w:sz="24" w:space="0" w:color="808080"/>
              <w:bottom w:val="single" w:sz="36" w:space="0" w:color="808080"/>
              <w:right w:val="single" w:sz="24" w:space="0" w:color="808080"/>
            </w:tcBorders>
            <w:hideMark/>
          </w:tcPr>
          <w:p w14:paraId="654F8160" w14:textId="77777777" w:rsidR="00B84FD6" w:rsidRPr="000668D8" w:rsidRDefault="00CF56C5" w:rsidP="003A2797">
            <w:pPr>
              <w:pStyle w:val="Table"/>
              <w:widowControl w:val="0"/>
              <w:spacing w:before="0" w:after="0"/>
              <w:jc w:val="center"/>
              <w:rPr>
                <w:rFonts w:ascii="Times New Roman" w:hAnsi="Times New Roman"/>
                <w:szCs w:val="20"/>
              </w:rPr>
            </w:pPr>
            <w:r w:rsidRPr="000668D8">
              <w:rPr>
                <w:noProof/>
                <w:lang w:val="hu-HU" w:eastAsia="hu-HU"/>
              </w:rPr>
              <w:drawing>
                <wp:inline distT="0" distB="0" distL="0" distR="0" wp14:anchorId="140E19F0" wp14:editId="7C05C4E8">
                  <wp:extent cx="949960" cy="924560"/>
                  <wp:effectExtent l="0" t="0" r="0" b="0"/>
                  <wp:docPr id="17"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36232135" w14:textId="77777777" w:rsidR="00B84FD6" w:rsidRPr="000668D8" w:rsidRDefault="00914C40" w:rsidP="003A2797">
            <w:pPr>
              <w:pStyle w:val="Table"/>
              <w:widowControl w:val="0"/>
              <w:spacing w:before="0" w:after="0"/>
              <w:rPr>
                <w:rFonts w:ascii="Times New Roman" w:hAnsi="Times New Roman"/>
                <w:szCs w:val="20"/>
              </w:rPr>
            </w:pPr>
            <w:r w:rsidRPr="000668D8">
              <w:rPr>
                <w:rFonts w:ascii="Times New Roman" w:hAnsi="Times New Roman"/>
                <w:szCs w:val="20"/>
                <w:lang w:val="hu"/>
              </w:rPr>
              <w:t>1e. lépés:</w:t>
            </w:r>
          </w:p>
          <w:p w14:paraId="7CBDC637" w14:textId="77777777" w:rsidR="00B84FD6" w:rsidRPr="000668D8" w:rsidRDefault="00914C40" w:rsidP="003A2797">
            <w:pPr>
              <w:pStyle w:val="Table"/>
              <w:widowControl w:val="0"/>
              <w:spacing w:before="0" w:after="0"/>
              <w:rPr>
                <w:b/>
                <w:szCs w:val="20"/>
              </w:rPr>
            </w:pPr>
            <w:r w:rsidRPr="000668D8">
              <w:rPr>
                <w:rFonts w:ascii="Times New Roman" w:hAnsi="Times New Roman"/>
                <w:b/>
                <w:bCs/>
                <w:szCs w:val="20"/>
                <w:lang w:val="hu"/>
              </w:rPr>
              <w:t>Zárja be az inhalátort.</w:t>
            </w:r>
          </w:p>
        </w:tc>
        <w:tc>
          <w:tcPr>
            <w:tcW w:w="2268" w:type="dxa"/>
            <w:vMerge/>
            <w:tcBorders>
              <w:top w:val="nil"/>
              <w:left w:val="single" w:sz="24" w:space="0" w:color="808080"/>
              <w:bottom w:val="single" w:sz="36" w:space="0" w:color="808080"/>
              <w:right w:val="single" w:sz="24" w:space="0" w:color="808080"/>
            </w:tcBorders>
            <w:vAlign w:val="center"/>
            <w:hideMark/>
          </w:tcPr>
          <w:p w14:paraId="176A35A0" w14:textId="77777777" w:rsidR="00B84FD6" w:rsidRPr="000668D8" w:rsidRDefault="00B84FD6" w:rsidP="003A2797">
            <w:pPr>
              <w:widowControl w:val="0"/>
              <w:tabs>
                <w:tab w:val="clear" w:pos="567"/>
              </w:tabs>
              <w:spacing w:line="240" w:lineRule="auto"/>
              <w:rPr>
                <w:rFonts w:eastAsia="MS Mincho"/>
                <w:b/>
                <w:sz w:val="20"/>
              </w:rPr>
            </w:pPr>
          </w:p>
        </w:tc>
        <w:tc>
          <w:tcPr>
            <w:tcW w:w="2268" w:type="dxa"/>
            <w:vMerge/>
            <w:tcBorders>
              <w:top w:val="nil"/>
              <w:left w:val="single" w:sz="24" w:space="0" w:color="808080"/>
              <w:bottom w:val="single" w:sz="36" w:space="0" w:color="808080"/>
              <w:right w:val="single" w:sz="48" w:space="0" w:color="009999"/>
            </w:tcBorders>
            <w:vAlign w:val="center"/>
            <w:hideMark/>
          </w:tcPr>
          <w:p w14:paraId="60980886" w14:textId="77777777" w:rsidR="00B84FD6" w:rsidRPr="000668D8" w:rsidRDefault="00B84FD6" w:rsidP="003A2797">
            <w:pPr>
              <w:widowControl w:val="0"/>
              <w:tabs>
                <w:tab w:val="clear" w:pos="567"/>
              </w:tabs>
              <w:spacing w:line="240" w:lineRule="auto"/>
              <w:rPr>
                <w:rFonts w:eastAsia="MS Mincho"/>
                <w:b/>
                <w:sz w:val="20"/>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438BEEDF" w14:textId="77777777" w:rsidR="00B84FD6" w:rsidRPr="000668D8" w:rsidRDefault="00B84FD6" w:rsidP="003A2797">
            <w:pPr>
              <w:widowControl w:val="0"/>
              <w:tabs>
                <w:tab w:val="clear" w:pos="567"/>
              </w:tabs>
              <w:spacing w:line="240" w:lineRule="auto"/>
              <w:rPr>
                <w:rFonts w:eastAsia="MS Mincho"/>
                <w:sz w:val="20"/>
              </w:rPr>
            </w:pPr>
          </w:p>
        </w:tc>
      </w:tr>
    </w:tbl>
    <w:p w14:paraId="419F9AC4" w14:textId="77777777" w:rsidR="00B84FD6" w:rsidRPr="000668D8" w:rsidRDefault="00CF56C5" w:rsidP="003A2797">
      <w:pPr>
        <w:widowControl w:val="0"/>
        <w:spacing w:line="240" w:lineRule="auto"/>
      </w:pPr>
      <w:r w:rsidRPr="000668D8">
        <w:rPr>
          <w:noProof/>
          <w:lang w:val="hu-HU" w:eastAsia="hu-HU"/>
        </w:rPr>
        <mc:AlternateContent>
          <mc:Choice Requires="wps">
            <w:drawing>
              <wp:anchor distT="45720" distB="45720" distL="114300" distR="114300" simplePos="0" relativeHeight="251645440" behindDoc="0" locked="0" layoutInCell="1" allowOverlap="1" wp14:anchorId="045FE561" wp14:editId="6DEF7FB2">
                <wp:simplePos x="0" y="0"/>
                <wp:positionH relativeFrom="column">
                  <wp:posOffset>1549400</wp:posOffset>
                </wp:positionH>
                <wp:positionV relativeFrom="paragraph">
                  <wp:posOffset>4739005</wp:posOffset>
                </wp:positionV>
                <wp:extent cx="614045" cy="243205"/>
                <wp:effectExtent l="0" t="0" r="0" b="0"/>
                <wp:wrapNone/>
                <wp:docPr id="20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AA6F84F" w14:textId="77777777" w:rsidR="00B16A78" w:rsidRDefault="00B16A78">
                            <w:pPr>
                              <w:rPr>
                                <w:sz w:val="12"/>
                                <w:szCs w:val="12"/>
                              </w:rPr>
                            </w:pPr>
                            <w:r>
                              <w:rPr>
                                <w:sz w:val="12"/>
                                <w:szCs w:val="12"/>
                                <w:lang w:val="hu"/>
                              </w:rPr>
                              <w:t>Szájrész</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045FE561"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54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4AA6F84F" w14:textId="77777777" w:rsidR="00B16A78" w:rsidRDefault="00B16A78">
                      <w:pPr>
                        <w:rPr>
                          <w:sz w:val="12"/>
                          <w:szCs w:val="12"/>
                        </w:rPr>
                      </w:pPr>
                      <w:r>
                        <w:rPr>
                          <w:sz w:val="12"/>
                          <w:szCs w:val="12"/>
                          <w:lang w:val="hu"/>
                        </w:rPr>
                        <w:t>Szájrész</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B84FD6" w:rsidRPr="002135AF" w14:paraId="3EC1ADB7" w14:textId="77777777">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23012619" w14:textId="77777777" w:rsidR="00B84FD6" w:rsidRPr="000668D8" w:rsidRDefault="00914C40" w:rsidP="003A2797">
            <w:pPr>
              <w:pStyle w:val="SynopsisList"/>
              <w:keepNext/>
              <w:keepLines/>
              <w:widowControl w:val="0"/>
              <w:tabs>
                <w:tab w:val="left" w:pos="357"/>
              </w:tabs>
              <w:spacing w:before="0"/>
              <w:ind w:left="0" w:firstLine="0"/>
              <w:rPr>
                <w:rFonts w:ascii="Times New Roman" w:eastAsia="MS Mincho" w:hAnsi="Times New Roman"/>
              </w:rPr>
            </w:pPr>
            <w:r w:rsidRPr="000668D8">
              <w:rPr>
                <w:rFonts w:ascii="Times New Roman" w:hAnsi="Times New Roman"/>
                <w:lang w:val="hu"/>
              </w:rPr>
              <w:lastRenderedPageBreak/>
              <w:t>Az Enerzair Breezhaler csomagolás a következőket tartalmazza:</w:t>
            </w:r>
          </w:p>
          <w:p w14:paraId="7E1F5F33" w14:textId="77777777" w:rsidR="00B84FD6" w:rsidRPr="000668D8" w:rsidRDefault="00914C40" w:rsidP="003A2797">
            <w:pPr>
              <w:pStyle w:val="SynopsisList"/>
              <w:keepNext/>
              <w:keepLines/>
              <w:widowControl w:val="0"/>
              <w:numPr>
                <w:ilvl w:val="0"/>
                <w:numId w:val="29"/>
              </w:numPr>
              <w:tabs>
                <w:tab w:val="clear" w:pos="357"/>
              </w:tabs>
              <w:spacing w:before="0"/>
              <w:ind w:left="567" w:hanging="567"/>
              <w:rPr>
                <w:rFonts w:ascii="Times New Roman" w:eastAsia="MS Mincho" w:hAnsi="Times New Roman"/>
              </w:rPr>
            </w:pPr>
            <w:r w:rsidRPr="000668D8">
              <w:rPr>
                <w:rFonts w:ascii="Times New Roman" w:hAnsi="Times New Roman"/>
                <w:lang w:val="hu"/>
              </w:rPr>
              <w:t>Egy Enerzair Breezhaler inhalátor.</w:t>
            </w:r>
          </w:p>
          <w:p w14:paraId="14942ABB" w14:textId="77777777" w:rsidR="00B84FD6" w:rsidRPr="000668D8" w:rsidRDefault="00914C40" w:rsidP="003A2797">
            <w:pPr>
              <w:pStyle w:val="SynopsisList"/>
              <w:keepNext/>
              <w:keepLines/>
              <w:widowControl w:val="0"/>
              <w:numPr>
                <w:ilvl w:val="0"/>
                <w:numId w:val="29"/>
              </w:numPr>
              <w:tabs>
                <w:tab w:val="clear" w:pos="357"/>
              </w:tabs>
              <w:spacing w:before="0"/>
              <w:ind w:left="567" w:hanging="567"/>
              <w:rPr>
                <w:rFonts w:ascii="Times New Roman" w:hAnsi="Times New Roman"/>
              </w:rPr>
            </w:pPr>
            <w:r w:rsidRPr="000668D8">
              <w:rPr>
                <w:rFonts w:ascii="Times New Roman" w:hAnsi="Times New Roman"/>
                <w:lang w:val="hu"/>
              </w:rPr>
              <w:t>Egy vagy több buborékcsomagolás, melyek mindegyike 10 darab, az inhalátorban történő alkalmazásra való Enerzair Breezhaler kapszulát tartalmaz.</w:t>
            </w:r>
          </w:p>
          <w:p w14:paraId="1337FD83" w14:textId="77777777" w:rsidR="00B84FD6" w:rsidRPr="000668D8" w:rsidRDefault="00CF56C5" w:rsidP="003A2797">
            <w:pPr>
              <w:pStyle w:val="SynopsisList"/>
              <w:keepNext/>
              <w:keepLines/>
              <w:widowControl w:val="0"/>
              <w:spacing w:before="0"/>
              <w:rPr>
                <w:rFonts w:ascii="Times New Roman" w:hAnsi="Times New Roman"/>
              </w:rPr>
            </w:pPr>
            <w:r w:rsidRPr="000668D8">
              <w:rPr>
                <w:noProof/>
                <w:lang w:val="hu-HU" w:eastAsia="hu-HU"/>
              </w:rPr>
              <mc:AlternateContent>
                <mc:Choice Requires="wps">
                  <w:drawing>
                    <wp:anchor distT="45720" distB="45720" distL="114300" distR="114300" simplePos="0" relativeHeight="251650560" behindDoc="0" locked="0" layoutInCell="1" allowOverlap="1" wp14:anchorId="7BAC3666" wp14:editId="18AFDE91">
                      <wp:simplePos x="0" y="0"/>
                      <wp:positionH relativeFrom="column">
                        <wp:posOffset>1258570</wp:posOffset>
                      </wp:positionH>
                      <wp:positionV relativeFrom="paragraph">
                        <wp:posOffset>34290</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06D4AE89" w14:textId="77777777" w:rsidR="00B16A78" w:rsidRDefault="00B16A78">
                                  <w:pPr>
                                    <w:rPr>
                                      <w:sz w:val="12"/>
                                      <w:szCs w:val="12"/>
                                    </w:rPr>
                                  </w:pPr>
                                  <w:r w:rsidRPr="006A38BF">
                                    <w:rPr>
                                      <w:sz w:val="12"/>
                                      <w:szCs w:val="12"/>
                                      <w:lang w:val="hu"/>
                                    </w:rPr>
                                    <w:t>Szájrész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BAC3666" id="Text Box 2" o:spid="_x0000_s1031" type="#_x0000_t202" style="position:absolute;left:0;text-align:left;margin-left:99.1pt;margin-top:2.7pt;width:47.7pt;height:20.75pt;z-index:2516505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GynjxfdAAAACAEAAA8AAABkcnMv&#10;ZG93bnJldi54bWxMj81OwzAQhO9IfQdrK3GjdkMaNSFOVYG4gig/Ejc33iYR8TqK3Sa8PcsJjqMZ&#10;zXxT7mbXiwuOofOkYb1SIJBqbztqNLy9Pt5sQYRoyJreE2r4xgC7anFVmsL6iV7wcoiN4BIKhdHQ&#10;xjgUUoa6RWfCyg9I7J386ExkOTbSjmbictfLRKlMOtMRL7RmwPsW66/D2Wl4fzp9fqTquXlwm2Hy&#10;s5Lkcqn19XLe34GIOMe/MPziMzpUzHT0Z7JB9KzzbcJRDZsUBPtJfpuBOGpIsxxkVcr/B6ofAAAA&#10;//8DAFBLAQItABQABgAIAAAAIQC2gziS/gAAAOEBAAATAAAAAAAAAAAAAAAAAAAAAABbQ29udGVu&#10;dF9UeXBlc10ueG1sUEsBAi0AFAAGAAgAAAAhADj9If/WAAAAlAEAAAsAAAAAAAAAAAAAAAAALwEA&#10;AF9yZWxzLy5yZWxzUEsBAi0AFAAGAAgAAAAhAMH4wXb4AQAA0wMAAA4AAAAAAAAAAAAAAAAALgIA&#10;AGRycy9lMm9Eb2MueG1sUEsBAi0AFAAGAAgAAAAhAGynjxfdAAAACAEAAA8AAAAAAAAAAAAAAAAA&#10;UgQAAGRycy9kb3ducmV2LnhtbFBLBQYAAAAABAAEAPMAAABcBQAAAAA=&#10;" filled="f" stroked="f">
                      <v:textbox>
                        <w:txbxContent>
                          <w:p w14:paraId="06D4AE89" w14:textId="77777777" w:rsidR="00B16A78" w:rsidRDefault="00B16A78">
                            <w:pPr>
                              <w:rPr>
                                <w:sz w:val="12"/>
                                <w:szCs w:val="12"/>
                              </w:rPr>
                            </w:pPr>
                            <w:r w:rsidRPr="006A38BF">
                              <w:rPr>
                                <w:sz w:val="12"/>
                                <w:szCs w:val="12"/>
                                <w:lang w:val="hu"/>
                              </w:rPr>
                              <w:t>Szájrész</w:t>
                            </w:r>
                          </w:p>
                        </w:txbxContent>
                      </v:textbox>
                    </v:shape>
                  </w:pict>
                </mc:Fallback>
              </mc:AlternateContent>
            </w:r>
            <w:r w:rsidRPr="000668D8">
              <w:rPr>
                <w:noProof/>
                <w:lang w:val="hu-HU" w:eastAsia="hu-HU"/>
              </w:rPr>
              <mc:AlternateContent>
                <mc:Choice Requires="wps">
                  <w:drawing>
                    <wp:anchor distT="45720" distB="45720" distL="114300" distR="114300" simplePos="0" relativeHeight="251649536" behindDoc="0" locked="0" layoutInCell="1" allowOverlap="1" wp14:anchorId="2DFA2FBA" wp14:editId="7205BE3F">
                      <wp:simplePos x="0" y="0"/>
                      <wp:positionH relativeFrom="column">
                        <wp:posOffset>932815</wp:posOffset>
                      </wp:positionH>
                      <wp:positionV relativeFrom="paragraph">
                        <wp:posOffset>131445</wp:posOffset>
                      </wp:positionV>
                      <wp:extent cx="528320" cy="381635"/>
                      <wp:effectExtent l="0" t="0" r="0" b="0"/>
                      <wp:wrapNone/>
                      <wp:docPr id="208"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5EAC2C0" w14:textId="77777777" w:rsidR="00B16A78" w:rsidRDefault="00B16A78">
                                  <w:pPr>
                                    <w:spacing w:line="140" w:lineRule="exact"/>
                                    <w:rPr>
                                      <w:sz w:val="12"/>
                                      <w:szCs w:val="12"/>
                                    </w:rPr>
                                  </w:pPr>
                                  <w:r w:rsidRPr="006A38BF">
                                    <w:rPr>
                                      <w:sz w:val="12"/>
                                      <w:szCs w:val="12"/>
                                      <w:lang w:val="hu"/>
                                    </w:rPr>
                                    <w:t>Kapszula-kamra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DFA2FBA" id="Text Box 20" o:spid="_x0000_s1032" type="#_x0000_t202" style="position:absolute;left:0;text-align:left;margin-left:73.45pt;margin-top:10.35pt;width:41.6pt;height:30.05pt;z-index:25164953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tTq4wEAAKcDAAAOAAAAZHJzL2Uyb0RvYy54bWysU11v0zAUfUfiP1h+p2n6RYmaTmPTENIY&#10;SGM/wHHsxiLxNdduk/LruXa6rrA3xItl+zrnnnPuyeZq6Fp2UOgN2JLnkylnykqojd2V/On73bs1&#10;Zz4IW4sWrCr5UXl+tX37ZtO7Qs2ggbZWyAjE+qJ3JW9CcEWWedmoTvgJOGWpqAE7EeiIu6xG0RN6&#10;12az6XSV9YC1Q5DKe7q9HYt8m/C1VjJ81dqrwNqSE7eQVkxrFddsuxHFDoVrjDzREP/AohPGUtMz&#10;1K0Igu3RvILqjETwoMNEQpeB1kaqpIHU5NO/1Dw2wqmkhczx7myT/3+w8uHw6L4hC8NHGGiASYR3&#10;9yB/eGbhphF2p64RoW+UqKlxHi3LeueL06fRal/4CFL1X6CmIYt9gAQ0aOyiK6STEToN4Hg2XQ2B&#10;SbpcztbzGVUklebrfDVfpg6ieP7YoQ+fFHQsbkqONNMELg73PkQyonh+EntZuDNtm+ba2j8u6GG8&#10;SeQj35F5GKqBmbrkq9g3aqmgPpIahDEtlG7aNIC/OOspKSX3P/cCFWftZ0uOfMgXixitdFgs30cx&#10;eFmpLivCSoIqeeBs3N6EMY57h2bXUKdxBhauyUVtksIXVif6lIYk/JTcGLfLc3r18n9tfwM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CCK1OrjAQAApwMAAA4AAAAAAAAAAAAAAAAALgIAAGRycy9lMm9Eb2MueG1sUEsBAi0A&#10;FAAGAAgAAAAhAAot11ndAAAACQEAAA8AAAAAAAAAAAAAAAAAPQQAAGRycy9kb3ducmV2LnhtbFBL&#10;BQYAAAAABAAEAPMAAABHBQAAAAA=&#10;" filled="f" stroked="f">
                      <v:textbox>
                        <w:txbxContent>
                          <w:p w14:paraId="15EAC2C0" w14:textId="77777777" w:rsidR="00B16A78" w:rsidRDefault="00B16A78">
                            <w:pPr>
                              <w:spacing w:line="140" w:lineRule="exact"/>
                              <w:rPr>
                                <w:sz w:val="12"/>
                                <w:szCs w:val="12"/>
                              </w:rPr>
                            </w:pPr>
                            <w:r w:rsidRPr="006A38BF">
                              <w:rPr>
                                <w:sz w:val="12"/>
                                <w:szCs w:val="12"/>
                                <w:lang w:val="hu"/>
                              </w:rPr>
                              <w:t>Kapszula-kamra</w:t>
                            </w:r>
                          </w:p>
                        </w:txbxContent>
                      </v:textbox>
                    </v:shape>
                  </w:pict>
                </mc:Fallback>
              </mc:AlternateContent>
            </w:r>
          </w:p>
          <w:p w14:paraId="66053931" w14:textId="1E8C67F6" w:rsidR="00B84FD6" w:rsidRPr="000668D8" w:rsidRDefault="00986643" w:rsidP="003A2797">
            <w:pPr>
              <w:pStyle w:val="Table"/>
              <w:keepNext/>
              <w:widowControl w:val="0"/>
              <w:spacing w:before="0" w:after="0"/>
              <w:rPr>
                <w:rFonts w:ascii="Times New Roman" w:hAnsi="Times New Roman"/>
                <w:sz w:val="22"/>
                <w:szCs w:val="22"/>
              </w:rPr>
            </w:pPr>
            <w:r w:rsidRPr="000668D8">
              <w:rPr>
                <w:noProof/>
                <w:lang w:val="hu-HU" w:eastAsia="hu-HU"/>
              </w:rPr>
              <mc:AlternateContent>
                <mc:Choice Requires="wps">
                  <w:drawing>
                    <wp:anchor distT="45720" distB="45720" distL="114300" distR="114300" simplePos="0" relativeHeight="251676160" behindDoc="0" locked="0" layoutInCell="1" allowOverlap="1" wp14:anchorId="17001D0A" wp14:editId="011DC822">
                      <wp:simplePos x="0" y="0"/>
                      <wp:positionH relativeFrom="column">
                        <wp:posOffset>897890</wp:posOffset>
                      </wp:positionH>
                      <wp:positionV relativeFrom="paragraph">
                        <wp:posOffset>791845</wp:posOffset>
                      </wp:positionV>
                      <wp:extent cx="774700" cy="247650"/>
                      <wp:effectExtent l="0" t="0" r="0" b="0"/>
                      <wp:wrapNone/>
                      <wp:docPr id="201"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470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5507B8" w14:textId="77777777" w:rsidR="00B16A78" w:rsidRDefault="00B16A78">
                                  <w:pPr>
                                    <w:rPr>
                                      <w:b/>
                                      <w:sz w:val="12"/>
                                      <w:szCs w:val="12"/>
                                    </w:rPr>
                                  </w:pPr>
                                  <w:r w:rsidRPr="006A38BF">
                                    <w:rPr>
                                      <w:b/>
                                      <w:bCs/>
                                      <w:sz w:val="12"/>
                                      <w:szCs w:val="12"/>
                                      <w:lang w:val="hu"/>
                                    </w:rPr>
                                    <w:t>Az inhalátor alja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7001D0A" id="Text Box 26" o:spid="_x0000_s1033" type="#_x0000_t202" style="position:absolute;margin-left:70.7pt;margin-top:62.35pt;width:61pt;height:19.5pt;z-index:2516761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v1oJ4wEAAKcDAAAOAAAAZHJzL2Uyb0RvYy54bWysU8Fu2zAMvQ/YPwi6L04Ct96MOEXXosOA&#10;bh3Q7QNkWbKF2aJGKbGzrx8lp2m23opdBJGUH997pDdX09CzvUJvwFZ8tVhypqyExti24j++3717&#10;z5kPwjaiB6sqflCeX23fvtmMrlRr6KBvFDICsb4cXcW7EFyZZV52ahB+AU5ZKmrAQQQKsc0aFCOh&#10;D322Xi4vsxGwcQhSeU/Z27nItwlfayXDg9ZeBdZXnLiFdGI663hm240oWxSuM/JIQ7yCxSCMpaYn&#10;qFsRBNuheQE1GIngQYeFhCEDrY1USQOpWS3/UfPYCaeSFjLHu5NN/v/Byq/7R/cNWZg+wkQDTCK8&#10;uwf50zMLN52wrbpGhLFToqHGq2hZNjpfHj+NVvvSR5B6/AINDVnsAiSgSeMQXSGdjNBpAIeT6WoK&#10;TFKyKPJiSRVJpXVeXF6koWSifPrYoQ+fFAwsXiqONNMELvb3PkQyonx6EntZuDN9n+ba278S9DBm&#10;EvnId2YepnpipiEiUVnUUkNzIDUI87bQdtOlA/zN2UibUnH/aydQcdZ/tuTIh1Wex9VKQX5RrCnA&#10;80p9XhFWElTFA2fz9SbM67hzaNqOOs0zsHBNLmqTFD6zOtKnbUjCj5sb1+08Tq+e/6/tHwAAAP//&#10;AwBQSwMEFAAGAAgAAAAhAMVS5KfeAAAACwEAAA8AAABkcnMvZG93bnJldi54bWxMj0FPwzAMhe9I&#10;+w+RkbixZF3poDSdEIgraBsgccsar63WOFWTreXfY07s5vf89Py5WE+uE2ccQutJw2KuQCBV3rZU&#10;a/jYvd7egwjRkDWdJ9TwgwHW5eyqMLn1I23wvI214BIKudHQxNjnUoaqQWfC3PdIvDv4wZnIcqil&#10;HczI5a6TiVKZdKYlvtCYHp8brI7bk9Pw+Xb4/krVe/3i7vrRT0qSe5Ba31xPT48gIk7xPwx/+IwO&#10;JTPt/YlsEB3rdJFylIckXYHgRJIt2dmzky1XIMtCXv5Q/gIAAP//AwBQSwECLQAUAAYACAAAACEA&#10;toM4kv4AAADhAQAAEwAAAAAAAAAAAAAAAAAAAAAAW0NvbnRlbnRfVHlwZXNdLnhtbFBLAQItABQA&#10;BgAIAAAAIQA4/SH/1gAAAJQBAAALAAAAAAAAAAAAAAAAAC8BAABfcmVscy8ucmVsc1BLAQItABQA&#10;BgAIAAAAIQCtv1oJ4wEAAKcDAAAOAAAAAAAAAAAAAAAAAC4CAABkcnMvZTJvRG9jLnhtbFBLAQIt&#10;ABQABgAIAAAAIQDFUuSn3gAAAAsBAAAPAAAAAAAAAAAAAAAAAD0EAABkcnMvZG93bnJldi54bWxQ&#10;SwUGAAAAAAQABADzAAAASAUAAAAA&#10;" filled="f" stroked="f">
                      <v:textbox>
                        <w:txbxContent>
                          <w:p w14:paraId="735507B8" w14:textId="77777777" w:rsidR="00B16A78" w:rsidRDefault="00B16A78">
                            <w:pPr>
                              <w:rPr>
                                <w:b/>
                                <w:sz w:val="12"/>
                                <w:szCs w:val="12"/>
                              </w:rPr>
                            </w:pPr>
                            <w:r w:rsidRPr="006A38BF">
                              <w:rPr>
                                <w:b/>
                                <w:bCs/>
                                <w:sz w:val="12"/>
                                <w:szCs w:val="12"/>
                                <w:lang w:val="hu"/>
                              </w:rPr>
                              <w:t>Az inhalátor alja</w:t>
                            </w:r>
                          </w:p>
                        </w:txbxContent>
                      </v:textbox>
                    </v:shape>
                  </w:pict>
                </mc:Fallback>
              </mc:AlternateContent>
            </w:r>
            <w:r w:rsidRPr="000668D8">
              <w:rPr>
                <w:noProof/>
                <w:lang w:val="hu-HU" w:eastAsia="hu-HU"/>
              </w:rPr>
              <mc:AlternateContent>
                <mc:Choice Requires="wps">
                  <w:drawing>
                    <wp:anchor distT="45720" distB="45720" distL="114300" distR="114300" simplePos="0" relativeHeight="251654656" behindDoc="0" locked="0" layoutInCell="1" allowOverlap="1" wp14:anchorId="165E3305" wp14:editId="02C2336C">
                      <wp:simplePos x="0" y="0"/>
                      <wp:positionH relativeFrom="column">
                        <wp:posOffset>1926590</wp:posOffset>
                      </wp:positionH>
                      <wp:positionV relativeFrom="paragraph">
                        <wp:posOffset>601345</wp:posOffset>
                      </wp:positionV>
                      <wp:extent cx="660400" cy="275590"/>
                      <wp:effectExtent l="0" t="0" r="0" b="0"/>
                      <wp:wrapNone/>
                      <wp:docPr id="203"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0400" cy="275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72EE052" w14:textId="77777777" w:rsidR="00B16A78" w:rsidRDefault="00B16A78">
                                  <w:pPr>
                                    <w:rPr>
                                      <w:sz w:val="12"/>
                                      <w:szCs w:val="12"/>
                                    </w:rPr>
                                  </w:pPr>
                                  <w:r w:rsidRPr="006A38BF">
                                    <w:rPr>
                                      <w:sz w:val="12"/>
                                      <w:szCs w:val="12"/>
                                      <w:lang w:val="hu"/>
                                    </w:rPr>
                                    <w:t>Buborék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65E3305" id="Text Box 25" o:spid="_x0000_s1034" type="#_x0000_t202" style="position:absolute;margin-left:151.7pt;margin-top:47.35pt;width:52pt;height:21.7pt;z-index:2516546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G+X5AEAAKcDAAAOAAAAZHJzL2Uyb0RvYy54bWysU8Fu2zAMvQ/YPwi6L3aCJG2NOEXXosOA&#10;bh3Q7QNkWbKF2aJGKbGzrx8lp2m23YpeBJGUH997pDfXY9+xvUJvwJZ8Pss5U1ZCbWxT8h/f7z9c&#10;cuaDsLXowKqSH5Tn19v37zaDK9QCWuhqhYxArC8GV/I2BFdkmZet6oWfgVOWihqwF4FCbLIaxUDo&#10;fZct8nydDYC1Q5DKe8reTUW+TfhaKxketfYqsK7kxC2kE9NZxTPbbkTRoHCtkUca4hUsemEsNT1B&#10;3Ykg2A7Nf1C9kQgedJhJ6DPQ2kiVNJCaef6PmqdWOJW0kDnenWzybwcrv+6f3DdkYfwIIw0wifDu&#10;AeRPzyzctsI26gYRhlaJmhrPo2XZ4Hxx/DRa7QsfQarhC9Q0ZLELkIBGjX10hXQyQqcBHE6mqzEw&#10;Scn1Ol/mVJFUWlysVldpKJkonj926MMnBT2Ll5IjzTSBi/2DD5GMKJ6fxF4W7k3Xpbl29q8EPYyZ&#10;RD7ynZiHsRqZqUt+GZVFLRXUB1KDMG0LbTddWsDfnA20KSX3v3YCFWfdZ0uOXM2Xy7haKViuLhYU&#10;4HmlOq8IKwmq5IGz6XobpnXcOTRNS52mGVi4IRe1SQpfWB3p0zYk4cfNjet2HqdXL//X9g8AAAD/&#10;/wMAUEsDBBQABgAIAAAAIQAwvpL+3gAAAAoBAAAPAAAAZHJzL2Rvd25yZXYueG1sTI/BTsMwDIbv&#10;SHuHyJO4sWRrYVtpOiEQV9AGm8Qta7y2WuNUTbaWt8ec4Gj70+/vzzeja8UV+9B40jCfKRBIpbcN&#10;VRo+P17vViBCNGRN6wk1fGOATTG5yU1m/UBbvO5iJTiEQmY01DF2mZShrNGZMPMdEt9Ovncm8thX&#10;0vZm4HDXyoVSD9KZhvhDbTp8rrE87y5Ow/7t9HVI1Xv14u67wY9KkltLrW+n49MjiIhj/IPhV5/V&#10;oWCno7+QDaLVkKgkZVTDOl2CYCBVS14cmUxWc5BFLv9XKH4AAAD//wMAUEsBAi0AFAAGAAgAAAAh&#10;ALaDOJL+AAAA4QEAABMAAAAAAAAAAAAAAAAAAAAAAFtDb250ZW50X1R5cGVzXS54bWxQSwECLQAU&#10;AAYACAAAACEAOP0h/9YAAACUAQAACwAAAAAAAAAAAAAAAAAvAQAAX3JlbHMvLnJlbHNQSwECLQAU&#10;AAYACAAAACEAm4xvl+QBAACnAwAADgAAAAAAAAAAAAAAAAAuAgAAZHJzL2Uyb0RvYy54bWxQSwEC&#10;LQAUAAYACAAAACEAML6S/t4AAAAKAQAADwAAAAAAAAAAAAAAAAA+BAAAZHJzL2Rvd25yZXYueG1s&#10;UEsFBgAAAAAEAAQA8wAAAEkFAAAAAA==&#10;" filled="f" stroked="f">
                      <v:textbox>
                        <w:txbxContent>
                          <w:p w14:paraId="672EE052" w14:textId="77777777" w:rsidR="00B16A78" w:rsidRDefault="00B16A78">
                            <w:pPr>
                              <w:rPr>
                                <w:sz w:val="12"/>
                                <w:szCs w:val="12"/>
                              </w:rPr>
                            </w:pPr>
                            <w:r w:rsidRPr="006A38BF">
                              <w:rPr>
                                <w:sz w:val="12"/>
                                <w:szCs w:val="12"/>
                                <w:lang w:val="hu"/>
                              </w:rPr>
                              <w:t>Buborék</w:t>
                            </w:r>
                          </w:p>
                        </w:txbxContent>
                      </v:textbox>
                    </v:shape>
                  </w:pict>
                </mc:Fallback>
              </mc:AlternateContent>
            </w:r>
            <w:r w:rsidRPr="000668D8">
              <w:rPr>
                <w:noProof/>
                <w:lang w:val="hu-HU" w:eastAsia="hu-HU"/>
              </w:rPr>
              <mc:AlternateContent>
                <mc:Choice Requires="wps">
                  <w:drawing>
                    <wp:anchor distT="45720" distB="45720" distL="114300" distR="114300" simplePos="0" relativeHeight="251678208" behindDoc="0" locked="0" layoutInCell="1" allowOverlap="1" wp14:anchorId="56B21D26" wp14:editId="35990F25">
                      <wp:simplePos x="0" y="0"/>
                      <wp:positionH relativeFrom="column">
                        <wp:posOffset>1977390</wp:posOffset>
                      </wp:positionH>
                      <wp:positionV relativeFrom="paragraph">
                        <wp:posOffset>798195</wp:posOffset>
                      </wp:positionV>
                      <wp:extent cx="850900" cy="323850"/>
                      <wp:effectExtent l="0" t="0" r="0" b="0"/>
                      <wp:wrapNone/>
                      <wp:docPr id="19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0900"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6F1C6C" w14:textId="77777777" w:rsidR="00B16A78" w:rsidRDefault="00B16A78">
                                  <w:pPr>
                                    <w:rPr>
                                      <w:b/>
                                      <w:sz w:val="12"/>
                                      <w:szCs w:val="12"/>
                                    </w:rPr>
                                  </w:pPr>
                                  <w:r w:rsidRPr="006A38BF">
                                    <w:rPr>
                                      <w:b/>
                                      <w:bCs/>
                                      <w:sz w:val="12"/>
                                      <w:szCs w:val="12"/>
                                      <w:lang w:val="hu"/>
                                    </w:rPr>
                                    <w:t>Buborékcsomagolás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6B21D26" id="Text Box 27" o:spid="_x0000_s1035" type="#_x0000_t202" style="position:absolute;margin-left:155.7pt;margin-top:62.85pt;width:67pt;height:25.5pt;z-index:2516782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IUN+4gEAAKcDAAAOAAAAZHJzL2Uyb0RvYy54bWysU1Fv0zAQfkfiP1h+p0m7Dtao6TQ2DSGN&#10;gTT4ARfHaSwSnzm7Tcqv5+x0XYE3xIvlu3O++77vLuvrse/EXpM3aEs5n+VSaKuwNnZbym9f799c&#10;SeED2Bo6tLqUB+3l9eb1q/XgCr3AFrtak2AQ64vBlbINwRVZ5lWre/AzdNpysUHqIXBI26wmGBi9&#10;77JFnr/NBqTaESrtPWfvpqLcJPym0Sp8bhqvg+hKydxCOimdVTyzzRqKLYFrjTrSgH9g0YOx3PQE&#10;dQcBxI7MX1C9UYQemzBT2GfYNEbppIHVzPM/1Dy14HTSwuZ4d7LJ/z9Y9bh/cl9IhPE9jjzAJMK7&#10;B1TfvbB424Ld6hsiHFoNNTeeR8uywfni+Gm02hc+glTDJ6x5yLALmIDGhvroCusUjM4DOJxM12MQ&#10;ipNXl/kq54ri0sXigsPUAYrnjx358EFjL+KllMQzTeCwf/AhkoHi+UnsZfHedF2aa2d/S/DDmEnk&#10;I9+JeRirUZi6lKvYN2qpsD6wGsJpW3i7+dIi/ZRi4E0ppf+xA9JSdB8tO7KaL5dxtVKwvHy34IDO&#10;K9V5BaxiqFIGKabrbZjWcefIbFvuNM3A4g272Jik8IXVkT5vQxJ+3Ny4budxevXyf21+AQAA//8D&#10;AFBLAwQUAAYACAAAACEAAp97X94AAAALAQAADwAAAGRycy9kb3ducmV2LnhtbEyPwU7DMBBE70j8&#10;g7VI3KidkjQlxKkQiCuoBSpxc+NtEhGvo9htwt+znOC4M0+zM+Vmdr044xg6TxqShQKBVHvbUaPh&#10;/e35Zg0iREPW9J5QwzcG2FSXF6UprJ9oi+ddbASHUCiMhjbGoZAy1C06ExZ+QGLv6EdnIp9jI+1o&#10;Jg53vVwqtZLOdMQfWjPgY4v11+7kNHy8HD/3qXptnlw2TH5Wktyd1Pr6an64BxFxjn8w/Nbn6lBx&#10;p4M/kQ2i13CbJCmjbCyzHAQTaZqxcmAlX+Ugq1L+31D9AAAA//8DAFBLAQItABQABgAIAAAAIQC2&#10;gziS/gAAAOEBAAATAAAAAAAAAAAAAAAAAAAAAABbQ29udGVudF9UeXBlc10ueG1sUEsBAi0AFAAG&#10;AAgAAAAhADj9If/WAAAAlAEAAAsAAAAAAAAAAAAAAAAALwEAAF9yZWxzLy5yZWxzUEsBAi0AFAAG&#10;AAgAAAAhAEUhQ37iAQAApwMAAA4AAAAAAAAAAAAAAAAALgIAAGRycy9lMm9Eb2MueG1sUEsBAi0A&#10;FAAGAAgAAAAhAAKfe1/eAAAACwEAAA8AAAAAAAAAAAAAAAAAPAQAAGRycy9kb3ducmV2LnhtbFBL&#10;BQYAAAAABAAEAPMAAABHBQAAAAA=&#10;" filled="f" stroked="f">
                      <v:textbox>
                        <w:txbxContent>
                          <w:p w14:paraId="096F1C6C" w14:textId="77777777" w:rsidR="00B16A78" w:rsidRDefault="00B16A78">
                            <w:pPr>
                              <w:rPr>
                                <w:b/>
                                <w:sz w:val="12"/>
                                <w:szCs w:val="12"/>
                              </w:rPr>
                            </w:pPr>
                            <w:r w:rsidRPr="006A38BF">
                              <w:rPr>
                                <w:b/>
                                <w:bCs/>
                                <w:sz w:val="12"/>
                                <w:szCs w:val="12"/>
                                <w:lang w:val="hu"/>
                              </w:rPr>
                              <w:t>Buborékcsomagolás</w:t>
                            </w:r>
                          </w:p>
                        </w:txbxContent>
                      </v:textbox>
                    </v:shape>
                  </w:pict>
                </mc:Fallback>
              </mc:AlternateContent>
            </w:r>
            <w:r w:rsidRPr="000668D8">
              <w:rPr>
                <w:noProof/>
                <w:lang w:val="hu-HU" w:eastAsia="hu-HU"/>
              </w:rPr>
              <mc:AlternateContent>
                <mc:Choice Requires="wps">
                  <w:drawing>
                    <wp:anchor distT="45720" distB="45720" distL="114300" distR="114300" simplePos="0" relativeHeight="251638272" behindDoc="0" locked="0" layoutInCell="1" allowOverlap="1" wp14:anchorId="61D1F175" wp14:editId="4E3259AC">
                      <wp:simplePos x="0" y="0"/>
                      <wp:positionH relativeFrom="column">
                        <wp:posOffset>313690</wp:posOffset>
                      </wp:positionH>
                      <wp:positionV relativeFrom="paragraph">
                        <wp:posOffset>633095</wp:posOffset>
                      </wp:positionV>
                      <wp:extent cx="666750" cy="311150"/>
                      <wp:effectExtent l="0" t="0" r="0" b="0"/>
                      <wp:wrapNone/>
                      <wp:docPr id="204"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6750" cy="31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93ECB2D" w14:textId="77777777" w:rsidR="00B16A78" w:rsidRDefault="00B16A78">
                                  <w:pPr>
                                    <w:rPr>
                                      <w:sz w:val="12"/>
                                      <w:szCs w:val="12"/>
                                    </w:rPr>
                                  </w:pPr>
                                  <w:r w:rsidRPr="006A38BF">
                                    <w:rPr>
                                      <w:sz w:val="12"/>
                                      <w:szCs w:val="12"/>
                                      <w:lang w:val="hu"/>
                                    </w:rPr>
                                    <w:t>A készülék alja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D1F175" id="Text Box 23" o:spid="_x0000_s1036" type="#_x0000_t202" style="position:absolute;margin-left:24.7pt;margin-top:49.85pt;width:52.5pt;height:24.5pt;z-index:2516382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Nz/h4QEAAKgDAAAOAAAAZHJzL2Uyb0RvYy54bWysU9tu2zAMfR+wfxD0vjjO0nQz4hRdiw4D&#10;ugvQ9QNkWY6F2aJGKrGzrx8lp2m2vg17EShSPjznkF5fjX0n9gbJgitlPptLYZyG2rptKR+/3715&#10;JwUF5WrVgTOlPBiSV5vXr9aDL8wCWuhqg4JBHBWDL2Ubgi+yjHRrekUz8MZxsQHsVeArbrMa1cDo&#10;fZct5vNVNgDWHkEbIs7eTkW5SfhNY3T42jRkguhKydxCOjGdVTyzzVoVW1S+tfpIQ/0Di15Zx01P&#10;ULcqKLFD+wKqtxqBoAkzDX0GTWO1SRpYTT7/S81Dq7xJWtgc8ieb6P/B6i/7B/8NRRg/wMgDTCLI&#10;34P+QcLBTavc1lwjwtAaVXPjPFqWDZ6K46fRaiooglTDZ6h5yGoXIAGNDfbRFdYpGJ0HcDiZbsYg&#10;NCdXq9XlBVc0l97mec5x7KCKp489UvhooBcxKCXyTBO42t9TmJ4+PYm9HNzZrktz7dwfCcaMmUQ+&#10;8p2Yh7Eaha1ZWWocxVRQH1gOwrQuvN4ctIC/pBh4VUpJP3cKjRTdJ8eWvM+Xy7hb6bK8uFzwBc8r&#10;1XlFOc1QpQxSTOFNmPZx59FuW+40DcHBNdvY2CTxmdWRP69DMum4unHfzu/p1fMPtvkNAAD//wMA&#10;UEsDBBQABgAIAAAAIQBuZ9Gm3QAAAAkBAAAPAAAAZHJzL2Rvd25yZXYueG1sTI/NTsMwEITvSH0H&#10;aytxo3aRS5sQp6pAXEGUH4mbG2+TiHgdxW4T3p7tCW67O6PZb4rt5DtxxiG2gQwsFwoEUhVcS7WB&#10;97enmw2ImCw52wVCAz8YYVvOrgqbuzDSK573qRYcQjG3BpqU+lzKWDXobVyEHom1Yxi8TbwOtXSD&#10;HTncd/JWqTvpbUv8obE9PjRYfe9P3sDH8/HrU6uX+tGv+jFMSpLPpDHX82l3DyLhlP7McMFndCiZ&#10;6RBO5KLoDOhMs9NAlq1BXPSV5sOBB71ZgywL+b9B+QsAAP//AwBQSwECLQAUAAYACAAAACEAtoM4&#10;kv4AAADhAQAAEwAAAAAAAAAAAAAAAAAAAAAAW0NvbnRlbnRfVHlwZXNdLnhtbFBLAQItABQABgAI&#10;AAAAIQA4/SH/1gAAAJQBAAALAAAAAAAAAAAAAAAAAC8BAABfcmVscy8ucmVsc1BLAQItABQABgAI&#10;AAAAIQD5Nz/h4QEAAKgDAAAOAAAAAAAAAAAAAAAAAC4CAABkcnMvZTJvRG9jLnhtbFBLAQItABQA&#10;BgAIAAAAIQBuZ9Gm3QAAAAkBAAAPAAAAAAAAAAAAAAAAADsEAABkcnMvZG93bnJldi54bWxQSwUG&#10;AAAAAAQABADzAAAARQUAAAAA&#10;" filled="f" stroked="f">
                      <v:textbox>
                        <w:txbxContent>
                          <w:p w14:paraId="093ECB2D" w14:textId="77777777" w:rsidR="00B16A78" w:rsidRDefault="00B16A78">
                            <w:pPr>
                              <w:rPr>
                                <w:sz w:val="12"/>
                                <w:szCs w:val="12"/>
                              </w:rPr>
                            </w:pPr>
                            <w:r w:rsidRPr="006A38BF">
                              <w:rPr>
                                <w:sz w:val="12"/>
                                <w:szCs w:val="12"/>
                                <w:lang w:val="hu"/>
                              </w:rPr>
                              <w:t>A készülék alja</w:t>
                            </w:r>
                          </w:p>
                        </w:txbxContent>
                      </v:textbox>
                    </v:shape>
                  </w:pict>
                </mc:Fallback>
              </mc:AlternateContent>
            </w:r>
            <w:r w:rsidRPr="000668D8">
              <w:rPr>
                <w:noProof/>
                <w:lang w:val="hu-HU" w:eastAsia="hu-HU"/>
              </w:rPr>
              <mc:AlternateContent>
                <mc:Choice Requires="wps">
                  <w:drawing>
                    <wp:anchor distT="45720" distB="45720" distL="114300" distR="114300" simplePos="0" relativeHeight="251670016" behindDoc="0" locked="0" layoutInCell="1" allowOverlap="1" wp14:anchorId="6519575F" wp14:editId="29647FEA">
                      <wp:simplePos x="0" y="0"/>
                      <wp:positionH relativeFrom="column">
                        <wp:posOffset>21590</wp:posOffset>
                      </wp:positionH>
                      <wp:positionV relativeFrom="paragraph">
                        <wp:posOffset>798195</wp:posOffset>
                      </wp:positionV>
                      <wp:extent cx="577850" cy="285750"/>
                      <wp:effectExtent l="0" t="0" r="0" b="0"/>
                      <wp:wrapNone/>
                      <wp:docPr id="19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7850"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434B59C" w14:textId="77777777" w:rsidR="00B16A78" w:rsidRDefault="00B16A78">
                                  <w:pPr>
                                    <w:rPr>
                                      <w:b/>
                                      <w:sz w:val="12"/>
                                      <w:szCs w:val="12"/>
                                    </w:rPr>
                                  </w:pPr>
                                  <w:r w:rsidRPr="006A38BF">
                                    <w:rPr>
                                      <w:b/>
                                      <w:bCs/>
                                      <w:sz w:val="12"/>
                                      <w:szCs w:val="12"/>
                                      <w:lang w:val="hu"/>
                                    </w:rPr>
                                    <w:t>Inhalátor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19575F" id="Text Box 28" o:spid="_x0000_s1037" type="#_x0000_t202" style="position:absolute;margin-left:1.7pt;margin-top:62.85pt;width:45.5pt;height:22.5pt;z-index:2516700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DHd44QEAAKgDAAAOAAAAZHJzL2Uyb0RvYy54bWysU8Fu2zAMvQ/YPwi6L06CZMmMOEXXosOA&#10;bh3Q7QNkWY6F2aJGKrGzrx8lp2m23opdBIqUH997pDdXQ9eKg0Gy4Ao5m0ylME5DZd2ukD++371b&#10;S0FBuUq14Ewhj4bk1fbtm03vczOHBtrKoGAQR3nvC9mE4PMsI92YTtEEvHFcrAE7FfiKu6xC1TN6&#10;12bz6fR91gNWHkEbIs7ejkW5Tfh1bXR4qGsyQbSFZG4hnZjOMp7ZdqPyHSrfWH2ioV7BolPWcdMz&#10;1K0KSuzRvoDqrEYgqMNEQ5dBXVttkgZWM5v+o+axUd4kLWwO+bNN9P9g9dfDo/+GIgwfYeABJhHk&#10;70H/JOHgplFuZ64RoW+MqrjxLFqW9Z7y06fRasopgpT9F6h4yGofIAENNXbRFdYpGJ0HcDybboYg&#10;NCeXq9V6yRXNpfl6ueI4dlD508ceKXwy0IkYFBJ5pglcHe4pjE+fnsReDu5s26a5tu6vBGPGTCIf&#10;+Y7Mw1AOwlasLEmLYkqojiwHYVwXXm8OGsDfUvS8KoWkX3uFRor2s2NLPswWi7hb6bJYruZ8wctK&#10;eVlRTjNUIYMUY3gTxn3ce7S7hjuNQ3BwzTbWNkl8ZnXiz+uQTDqtbty3y3t69fyDbf8AAAD//wMA&#10;UEsDBBQABgAIAAAAIQDsZy8f2wAAAAgBAAAPAAAAZHJzL2Rvd25yZXYueG1sTI/NTsMwEITvSLyD&#10;tUjcqE1JCQ1xKgTiCqL8SNy28TaJiNdR7Dbh7VlOcNxvRrMz5Wb2vTrSGLvAFi4XBhRxHVzHjYW3&#10;18eLG1AxITvsA5OFb4qwqU5PSixcmPiFjtvUKAnhWKCFNqWh0DrWLXmMizAQi7YPo8ck59hoN+Ik&#10;4b7XS2OutceO5UOLA923VH9tD97C+9P+8yMzz82DXw1TmI1mv9bWnp/Nd7egEs3pzwy/9aU6VNJp&#10;Fw7souotXGViFLxc5aBEX2cCdgJyk4OuSv1/QPUDAAD//wMAUEsBAi0AFAAGAAgAAAAhALaDOJL+&#10;AAAA4QEAABMAAAAAAAAAAAAAAAAAAAAAAFtDb250ZW50X1R5cGVzXS54bWxQSwECLQAUAAYACAAA&#10;ACEAOP0h/9YAAACUAQAACwAAAAAAAAAAAAAAAAAvAQAAX3JlbHMvLnJlbHNQSwECLQAUAAYACAAA&#10;ACEAXQx3eOEBAACoAwAADgAAAAAAAAAAAAAAAAAuAgAAZHJzL2Uyb0RvYy54bWxQSwECLQAUAAYA&#10;CAAAACEA7GcvH9sAAAAIAQAADwAAAAAAAAAAAAAAAAA7BAAAZHJzL2Rvd25yZXYueG1sUEsFBgAA&#10;AAAEAAQA8wAAAEMFAAAAAA==&#10;" filled="f" stroked="f">
                      <v:textbox>
                        <w:txbxContent>
                          <w:p w14:paraId="1434B59C" w14:textId="77777777" w:rsidR="00B16A78" w:rsidRDefault="00B16A78">
                            <w:pPr>
                              <w:rPr>
                                <w:b/>
                                <w:sz w:val="12"/>
                                <w:szCs w:val="12"/>
                              </w:rPr>
                            </w:pPr>
                            <w:r w:rsidRPr="006A38BF">
                              <w:rPr>
                                <w:b/>
                                <w:bCs/>
                                <w:sz w:val="12"/>
                                <w:szCs w:val="12"/>
                                <w:lang w:val="hu"/>
                              </w:rPr>
                              <w:t>Inhalátor</w:t>
                            </w:r>
                          </w:p>
                        </w:txbxContent>
                      </v:textbox>
                    </v:shape>
                  </w:pict>
                </mc:Fallback>
              </mc:AlternateContent>
            </w:r>
            <w:r w:rsidR="00CF56C5" w:rsidRPr="000668D8">
              <w:rPr>
                <w:noProof/>
                <w:lang w:val="hu-HU" w:eastAsia="hu-HU"/>
              </w:rPr>
              <mc:AlternateContent>
                <mc:Choice Requires="wps">
                  <w:drawing>
                    <wp:anchor distT="45720" distB="45720" distL="114300" distR="114300" simplePos="0" relativeHeight="251661824" behindDoc="0" locked="0" layoutInCell="1" allowOverlap="1" wp14:anchorId="61606242" wp14:editId="49A6630E">
                      <wp:simplePos x="0" y="0"/>
                      <wp:positionH relativeFrom="column">
                        <wp:posOffset>1487805</wp:posOffset>
                      </wp:positionH>
                      <wp:positionV relativeFrom="paragraph">
                        <wp:posOffset>283210</wp:posOffset>
                      </wp:positionV>
                      <wp:extent cx="466725" cy="243205"/>
                      <wp:effectExtent l="0" t="0" r="0" b="0"/>
                      <wp:wrapNone/>
                      <wp:docPr id="207"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459E8CF" w14:textId="77777777" w:rsidR="00B16A78" w:rsidRDefault="00B16A78">
                                  <w:pPr>
                                    <w:rPr>
                                      <w:sz w:val="12"/>
                                      <w:szCs w:val="12"/>
                                    </w:rPr>
                                  </w:pPr>
                                  <w:r w:rsidRPr="006A38BF">
                                    <w:rPr>
                                      <w:sz w:val="12"/>
                                      <w:szCs w:val="12"/>
                                      <w:lang w:val="hu"/>
                                    </w:rPr>
                                    <w:t>Szűrő</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606242" id="Text Box 24" o:spid="_x0000_s1038" type="#_x0000_t202" style="position:absolute;margin-left:117.15pt;margin-top:22.3pt;width:36.75pt;height:19.15pt;z-index:2516618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ZFnW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SVsTGUUwNzZHkIMzrQutNlw7wJ2cjrUrF/Y+9QMVZ/8GSJW+Xq1XcrRSs1lcF&#10;BXhZqS8rwkqCqnjgbL7ehnkf9w5N21GneQgWbshGbZLEZ1Yn/rQOSflpdeO+Xcbp1fMPtvsFAAD/&#10;/wMAUEsDBBQABgAIAAAAIQCd1dxI3gAAAAkBAAAPAAAAZHJzL2Rvd25yZXYueG1sTI/LTsMwEEX3&#10;SPyDNUjsqE0SShsyqRCILajlIbFzk2kSEY+j2G3C3zOsYDmao3vPLTaz69WJxtB5RrheGFDEla87&#10;bhDeXp+uVqBCtFzb3jMhfFOATXl+Vti89hNv6bSLjZIQDrlFaGMccq1D1ZKzYeEHYvkd/OhslHNs&#10;dD3aScJdrxNjltrZjqWhtQM9tFR97Y4O4f358PmRmZfm0d0Mk5+NZrfWiJcX8/0dqEhz/IPhV1/U&#10;oRSnvT9yHVSPkKRZKihCli1BCZCaW9myR1gla9Blof8vKH8AAAD//wMAUEsBAi0AFAAGAAgAAAAh&#10;ALaDOJL+AAAA4QEAABMAAAAAAAAAAAAAAAAAAAAAAFtDb250ZW50X1R5cGVzXS54bWxQSwECLQAU&#10;AAYACAAAACEAOP0h/9YAAACUAQAACwAAAAAAAAAAAAAAAAAvAQAAX3JlbHMvLnJlbHNQSwECLQAU&#10;AAYACAAAACEAhGRZ1uQBAACoAwAADgAAAAAAAAAAAAAAAAAuAgAAZHJzL2Uyb0RvYy54bWxQSwEC&#10;LQAUAAYACAAAACEAndXcSN4AAAAJAQAADwAAAAAAAAAAAAAAAAA+BAAAZHJzL2Rvd25yZXYueG1s&#10;UEsFBgAAAAAEAAQA8wAAAEkFAAAAAA==&#10;" filled="f" stroked="f">
                      <v:textbox>
                        <w:txbxContent>
                          <w:p w14:paraId="6459E8CF" w14:textId="77777777" w:rsidR="00B16A78" w:rsidRDefault="00B16A78">
                            <w:pPr>
                              <w:rPr>
                                <w:sz w:val="12"/>
                                <w:szCs w:val="12"/>
                              </w:rPr>
                            </w:pPr>
                            <w:r w:rsidRPr="006A38BF">
                              <w:rPr>
                                <w:sz w:val="12"/>
                                <w:szCs w:val="12"/>
                                <w:lang w:val="hu"/>
                              </w:rPr>
                              <w:t>Szűrő</w:t>
                            </w:r>
                          </w:p>
                        </w:txbxContent>
                      </v:textbox>
                    </v:shape>
                  </w:pict>
                </mc:Fallback>
              </mc:AlternateContent>
            </w:r>
            <w:r w:rsidR="00CF56C5" w:rsidRPr="000668D8">
              <w:rPr>
                <w:noProof/>
                <w:lang w:val="hu-HU" w:eastAsia="hu-HU"/>
              </w:rPr>
              <mc:AlternateContent>
                <mc:Choice Requires="wps">
                  <w:drawing>
                    <wp:anchor distT="45720" distB="45720" distL="114300" distR="114300" simplePos="0" relativeHeight="251644416" behindDoc="0" locked="0" layoutInCell="1" allowOverlap="1" wp14:anchorId="0F32EB34" wp14:editId="2F75D893">
                      <wp:simplePos x="0" y="0"/>
                      <wp:positionH relativeFrom="column">
                        <wp:posOffset>410845</wp:posOffset>
                      </wp:positionH>
                      <wp:positionV relativeFrom="paragraph">
                        <wp:posOffset>146050</wp:posOffset>
                      </wp:positionV>
                      <wp:extent cx="390525" cy="243205"/>
                      <wp:effectExtent l="0" t="0" r="0" b="0"/>
                      <wp:wrapNone/>
                      <wp:docPr id="206"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FFA5C2D" w14:textId="77777777" w:rsidR="00B16A78" w:rsidRDefault="00B16A78">
                                  <w:pPr>
                                    <w:rPr>
                                      <w:sz w:val="12"/>
                                      <w:szCs w:val="12"/>
                                    </w:rPr>
                                  </w:pPr>
                                  <w:r w:rsidRPr="006A38BF">
                                    <w:rPr>
                                      <w:sz w:val="12"/>
                                      <w:szCs w:val="12"/>
                                      <w:lang w:val="hu"/>
                                    </w:rPr>
                                    <w:t>Kupak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F32EB34" id="Text Box 22" o:spid="_x0000_s1039" type="#_x0000_t202" style="position:absolute;margin-left:32.35pt;margin-top:11.5pt;width:30.75pt;height:19.15pt;z-index:2516444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ekjk5AEAAKgDAAAOAAAAZHJzL2Uyb0RvYy54bWysU9uO0zAQfUfiHyy/06RpC2z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RcXeWbYsOZpFKxXhX5JnUQ5dPHDn14r2Bg8VJxpJkmcHF48CGSEeXTk9jLwr3p+zTX3v6WoIcx&#10;k8hHvjPzMNUTMw0pW8XGUUwNzZHkIMzrQutNlw7wJ2cjrUrF/Y+9QMVZ/8GSJVfL9TruVgrWmzcF&#10;BXhZqS8rwkqCqnjgbL7ehnkf9w5N21GneQgWbshGbZLEZ1Yn/rQOSflpdeO+Xcbp1fMPtvsF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I56SOTkAQAAqAMAAA4AAAAAAAAAAAAAAAAALgIAAGRycy9lMm9Eb2MueG1sUEsBAi0A&#10;FAAGAAgAAAAhADxkO7zcAAAACAEAAA8AAAAAAAAAAAAAAAAAPgQAAGRycy9kb3ducmV2LnhtbFBL&#10;BQYAAAAABAAEAPMAAABHBQAAAAA=&#10;" filled="f" stroked="f">
                      <v:textbox>
                        <w:txbxContent>
                          <w:p w14:paraId="3FFA5C2D" w14:textId="77777777" w:rsidR="00B16A78" w:rsidRDefault="00B16A78">
                            <w:pPr>
                              <w:rPr>
                                <w:sz w:val="12"/>
                                <w:szCs w:val="12"/>
                              </w:rPr>
                            </w:pPr>
                            <w:r w:rsidRPr="006A38BF">
                              <w:rPr>
                                <w:sz w:val="12"/>
                                <w:szCs w:val="12"/>
                                <w:lang w:val="hu"/>
                              </w:rPr>
                              <w:t>Kupak</w:t>
                            </w:r>
                          </w:p>
                        </w:txbxContent>
                      </v:textbox>
                    </v:shape>
                  </w:pict>
                </mc:Fallback>
              </mc:AlternateContent>
            </w:r>
            <w:r w:rsidR="00CF56C5" w:rsidRPr="000668D8">
              <w:rPr>
                <w:noProof/>
                <w:lang w:val="hu-HU" w:eastAsia="hu-HU"/>
              </w:rPr>
              <mc:AlternateContent>
                <mc:Choice Requires="wps">
                  <w:drawing>
                    <wp:anchor distT="45720" distB="45720" distL="114300" distR="114300" simplePos="0" relativeHeight="251647488" behindDoc="0" locked="0" layoutInCell="1" allowOverlap="1" wp14:anchorId="57023919" wp14:editId="0B124496">
                      <wp:simplePos x="0" y="0"/>
                      <wp:positionH relativeFrom="column">
                        <wp:posOffset>598805</wp:posOffset>
                      </wp:positionH>
                      <wp:positionV relativeFrom="paragraph">
                        <wp:posOffset>410845</wp:posOffset>
                      </wp:positionV>
                      <wp:extent cx="485775" cy="408305"/>
                      <wp:effectExtent l="0" t="0" r="0" b="0"/>
                      <wp:wrapNone/>
                      <wp:docPr id="205"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911F00" w14:textId="77777777" w:rsidR="00B16A78" w:rsidRDefault="00B16A78">
                                  <w:pPr>
                                    <w:spacing w:line="160" w:lineRule="exact"/>
                                    <w:rPr>
                                      <w:sz w:val="12"/>
                                      <w:szCs w:val="12"/>
                                    </w:rPr>
                                  </w:pPr>
                                  <w:r w:rsidRPr="006A38BF">
                                    <w:rPr>
                                      <w:sz w:val="12"/>
                                      <w:szCs w:val="12"/>
                                      <w:lang w:val="hu"/>
                                    </w:rPr>
                                    <w:t>Oldalsó gombok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023919" id="Text Box 21" o:spid="_x0000_s1040" type="#_x0000_t202" style="position:absolute;margin-left:47.15pt;margin-top:32.35pt;width:38.25pt;height:32.15pt;z-index:2516474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4Ouv5QEAAKgDAAAOAAAAZHJzL2Uyb0RvYy54bWysU9tu2zAMfR+wfxD0vtjJnCUz4hRdiw4D&#10;ugvQ7gNkWYqF2aJGKbGzrx8lp2m2vg17EURSPjznkN5cjX3HDgq9AVvx+SznTFkJjbG7in9/vHuz&#10;5swHYRvRgVUVPyrPr7avX20GV6oFtNA1ChmBWF8OruJtCK7MMi9b1Qs/A6csFTVgLwKFuMsaFAOh&#10;9122yPN32QDYOASpvKfs7VTk24SvtZLhq9ZeBdZVnLiFdGI663hm240odyhca+SJhvgHFr0wlpqe&#10;oW5FEGyP5gVUbySCBx1mEvoMtDZSJQ2kZp7/peahFU4lLWSOd2eb/P+DlV8OD+4bsjB+gJEGmER4&#10;dw/yh2cWblphd+oaEYZWiYYaz6Nl2eB8efo0Wu1LH0Hq4TM0NGSxD5CARo19dIV0MkKnARzPpqsx&#10;MEnJYr1crZacSSoV+fptvkwdRPn0sUMfPiroWbxUHGmmCVwc7n2IZET59CT2snBnui7NtbN/JOhh&#10;zCTyke/EPIz1yExDyorYOIqpoTmSHIRpXWi96dIC/uJsoFWpuP+5F6g46z5ZsuT9vCjibqWgWK4W&#10;FOBlpb6sCCsJquKBs+l6E6Z93Ds0u5Y6TUOwcE02apMkPrM68ad1SMpPqxv37TJOr55/sO1vAAAA&#10;//8DAFBLAwQUAAYACAAAACEAqnLYNN0AAAAJAQAADwAAAGRycy9kb3ducmV2LnhtbEyPwU7DMBBE&#10;70j8g7VI3KhNCW2TxqkQiCtVC1TqzY23SUS8jmK3CX/f7QluO5rR7Jt8NbpWnLEPjScNjxMFAqn0&#10;tqFKw9fn+8MCRIiGrGk9oYZfDLAqbm9yk1k/0AbP21gJLqGQGQ11jF0mZShrdCZMfIfE3tH3zkSW&#10;fSVtbwYud62cKjWTzjTEH2rT4WuN5c/25DR8fxz3u0Stqzf33A1+VJJcKrW+vxtfliAijvEvDFd8&#10;RoeCmQ7+RDaIVkOaPHFSwyyZg7j6c8VTDnxMUwWyyOX/BcUFAAD//wMAUEsBAi0AFAAGAAgAAAAh&#10;ALaDOJL+AAAA4QEAABMAAAAAAAAAAAAAAAAAAAAAAFtDb250ZW50X1R5cGVzXS54bWxQSwECLQAU&#10;AAYACAAAACEAOP0h/9YAAACUAQAACwAAAAAAAAAAAAAAAAAvAQAAX3JlbHMvLnJlbHNQSwECLQAU&#10;AAYACAAAACEAnODrr+UBAACoAwAADgAAAAAAAAAAAAAAAAAuAgAAZHJzL2Uyb0RvYy54bWxQSwEC&#10;LQAUAAYACAAAACEAqnLYNN0AAAAJAQAADwAAAAAAAAAAAAAAAAA/BAAAZHJzL2Rvd25yZXYueG1s&#10;UEsFBgAAAAAEAAQA8wAAAEkFAAAAAA==&#10;" filled="f" stroked="f">
                      <v:textbox>
                        <w:txbxContent>
                          <w:p w14:paraId="0E911F00" w14:textId="77777777" w:rsidR="00B16A78" w:rsidRDefault="00B16A78">
                            <w:pPr>
                              <w:spacing w:line="160" w:lineRule="exact"/>
                              <w:rPr>
                                <w:sz w:val="12"/>
                                <w:szCs w:val="12"/>
                              </w:rPr>
                            </w:pPr>
                            <w:r w:rsidRPr="006A38BF">
                              <w:rPr>
                                <w:sz w:val="12"/>
                                <w:szCs w:val="12"/>
                                <w:lang w:val="hu"/>
                              </w:rPr>
                              <w:t>Oldalsó gombok</w:t>
                            </w:r>
                          </w:p>
                        </w:txbxContent>
                      </v:textbox>
                    </v:shape>
                  </w:pict>
                </mc:Fallback>
              </mc:AlternateContent>
            </w:r>
            <w:r w:rsidR="00CF56C5" w:rsidRPr="000668D8">
              <w:rPr>
                <w:noProof/>
                <w:lang w:val="hu-HU" w:eastAsia="hu-HU"/>
              </w:rPr>
              <w:drawing>
                <wp:inline distT="0" distB="0" distL="0" distR="0" wp14:anchorId="7AD3BEA7" wp14:editId="28461244">
                  <wp:extent cx="2722880" cy="878840"/>
                  <wp:effectExtent l="0" t="0" r="0" b="0"/>
                  <wp:docPr id="18"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71700C40" w14:textId="77777777" w:rsidR="00B84FD6" w:rsidRPr="000668D8" w:rsidRDefault="00914C40" w:rsidP="003A2797">
            <w:pPr>
              <w:pStyle w:val="Table"/>
              <w:keepNext/>
              <w:widowControl w:val="0"/>
              <w:spacing w:before="0" w:after="0"/>
              <w:rPr>
                <w:rFonts w:ascii="Times New Roman" w:hAnsi="Times New Roman"/>
                <w:b/>
                <w:szCs w:val="20"/>
              </w:rPr>
            </w:pPr>
            <w:r w:rsidRPr="000668D8">
              <w:rPr>
                <w:rFonts w:ascii="Times New Roman" w:hAnsi="Times New Roman"/>
                <w:b/>
                <w:bCs/>
                <w:szCs w:val="20"/>
                <w:lang w:val="hu"/>
              </w:rPr>
              <w:t>Gyakori kérdések:</w:t>
            </w:r>
          </w:p>
          <w:p w14:paraId="7292F253" w14:textId="77777777" w:rsidR="00B84FD6" w:rsidRPr="000668D8" w:rsidRDefault="00B84FD6" w:rsidP="003A2797">
            <w:pPr>
              <w:pStyle w:val="Table"/>
              <w:keepNext/>
              <w:widowControl w:val="0"/>
              <w:spacing w:before="0" w:after="0"/>
              <w:rPr>
                <w:rFonts w:ascii="Times New Roman" w:hAnsi="Times New Roman"/>
                <w:szCs w:val="20"/>
              </w:rPr>
            </w:pPr>
          </w:p>
          <w:p w14:paraId="0A675CC2" w14:textId="77777777" w:rsidR="00B84FD6" w:rsidRPr="000668D8" w:rsidRDefault="00914C40" w:rsidP="003A2797">
            <w:pPr>
              <w:pStyle w:val="Table"/>
              <w:keepNext/>
              <w:widowControl w:val="0"/>
              <w:spacing w:before="0" w:after="0"/>
              <w:rPr>
                <w:rFonts w:ascii="Times New Roman" w:hAnsi="Times New Roman"/>
                <w:b/>
                <w:szCs w:val="20"/>
              </w:rPr>
            </w:pPr>
            <w:r w:rsidRPr="000668D8">
              <w:rPr>
                <w:rFonts w:ascii="Times New Roman" w:hAnsi="Times New Roman"/>
                <w:b/>
                <w:bCs/>
                <w:szCs w:val="20"/>
                <w:lang w:val="hu"/>
              </w:rPr>
              <w:t>Miért nem ad ki hangot az inhalátor a gyógyszer belélegzése során?</w:t>
            </w:r>
          </w:p>
          <w:p w14:paraId="3A5E22AB" w14:textId="77777777" w:rsidR="00B84FD6" w:rsidRPr="000668D8" w:rsidRDefault="00914C40"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A kapszula beszorulhat a kapszulakamrába. Ha ez bekövetkezik, az inhalátor aljának megütögetésével óvatosan szabadítsa ki a kapszulát. A 3a</w:t>
            </w:r>
            <w:r w:rsidRPr="000668D8">
              <w:rPr>
                <w:rFonts w:ascii="Times New Roman" w:hAnsi="Times New Roman"/>
                <w:szCs w:val="20"/>
                <w:lang w:val="hu"/>
              </w:rPr>
              <w:noBreakHyphen/>
              <w:t>3d. lépések megismétlésével lélegezze be újra a gyógyszert.</w:t>
            </w:r>
          </w:p>
          <w:p w14:paraId="4864C9B2" w14:textId="77777777" w:rsidR="00B84FD6" w:rsidRPr="000668D8" w:rsidRDefault="00B84FD6" w:rsidP="003A2797">
            <w:pPr>
              <w:pStyle w:val="Table"/>
              <w:keepNext/>
              <w:widowControl w:val="0"/>
              <w:spacing w:before="0" w:after="0"/>
              <w:rPr>
                <w:rFonts w:ascii="Times New Roman" w:hAnsi="Times New Roman"/>
                <w:szCs w:val="20"/>
                <w:lang w:val="hu"/>
              </w:rPr>
            </w:pPr>
          </w:p>
          <w:p w14:paraId="5D9A87C1" w14:textId="77777777" w:rsidR="00B84FD6" w:rsidRPr="000668D8" w:rsidRDefault="00914C40"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Mit tegyek, ha por maradt a kapszula belsejében?</w:t>
            </w:r>
          </w:p>
          <w:p w14:paraId="0C56EC01" w14:textId="77777777" w:rsidR="00B84FD6" w:rsidRPr="000668D8" w:rsidRDefault="00914C40"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Nem kapott elegendő mennyiséget a gyógyszeréből. Zárja be az inhalátort, és ismételje meg a 3a</w:t>
            </w:r>
            <w:r w:rsidRPr="000668D8">
              <w:rPr>
                <w:rFonts w:ascii="Times New Roman" w:hAnsi="Times New Roman"/>
                <w:szCs w:val="20"/>
                <w:lang w:val="hu"/>
              </w:rPr>
              <w:noBreakHyphen/>
              <w:t>3d. lépéseket.</w:t>
            </w:r>
          </w:p>
          <w:p w14:paraId="7DA8A39F" w14:textId="77777777" w:rsidR="00B84FD6" w:rsidRPr="000668D8" w:rsidRDefault="00B84FD6" w:rsidP="003A2797">
            <w:pPr>
              <w:pStyle w:val="Table"/>
              <w:keepNext/>
              <w:widowControl w:val="0"/>
              <w:spacing w:before="0" w:after="0"/>
              <w:rPr>
                <w:rFonts w:ascii="Times New Roman" w:hAnsi="Times New Roman"/>
                <w:szCs w:val="20"/>
                <w:lang w:val="hu"/>
              </w:rPr>
            </w:pPr>
          </w:p>
          <w:p w14:paraId="499A12FB" w14:textId="77777777" w:rsidR="00B84FD6" w:rsidRPr="000668D8" w:rsidRDefault="00914C40"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Köhögtem a gyógyszer belélegzése után – gondot jelent ez?</w:t>
            </w:r>
          </w:p>
          <w:p w14:paraId="36D709B7" w14:textId="77777777" w:rsidR="00B84FD6" w:rsidRPr="000668D8" w:rsidRDefault="00914C40"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Ez előfordulhat. Ha a kapszula üres, elegendő mennyiséget kapott a gyógyszeréből.</w:t>
            </w:r>
          </w:p>
          <w:p w14:paraId="729C85D9" w14:textId="77777777" w:rsidR="00B84FD6" w:rsidRPr="000668D8" w:rsidRDefault="00B84FD6" w:rsidP="003A2797">
            <w:pPr>
              <w:pStyle w:val="Table"/>
              <w:keepNext/>
              <w:widowControl w:val="0"/>
              <w:spacing w:before="0" w:after="0"/>
              <w:rPr>
                <w:rFonts w:ascii="Times New Roman" w:hAnsi="Times New Roman"/>
                <w:szCs w:val="20"/>
                <w:lang w:val="hu"/>
              </w:rPr>
            </w:pPr>
          </w:p>
          <w:p w14:paraId="79C7C3E6" w14:textId="77777777" w:rsidR="00B84FD6" w:rsidRPr="000668D8" w:rsidRDefault="00914C40"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Apró kapszuladarabokat érzek a nyelvemen – gondot jelent ez?</w:t>
            </w:r>
          </w:p>
          <w:p w14:paraId="7FB3484F" w14:textId="77777777" w:rsidR="00B84FD6" w:rsidRPr="000668D8" w:rsidRDefault="00914C40"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Ez előfordulhat. Nem ártalmas. A kapszula apró darabokra törésének esélye megnő, ha a kapszulát egynél többször lyukasztja ki.</w:t>
            </w:r>
          </w:p>
        </w:tc>
        <w:tc>
          <w:tcPr>
            <w:tcW w:w="2410" w:type="dxa"/>
            <w:tcBorders>
              <w:top w:val="single" w:sz="24" w:space="0" w:color="808080"/>
              <w:left w:val="single" w:sz="24" w:space="0" w:color="808080"/>
              <w:bottom w:val="single" w:sz="24" w:space="0" w:color="808080"/>
              <w:right w:val="single" w:sz="24" w:space="0" w:color="808080"/>
            </w:tcBorders>
            <w:hideMark/>
          </w:tcPr>
          <w:p w14:paraId="1BEA0559" w14:textId="77777777" w:rsidR="00B84FD6" w:rsidRPr="000668D8" w:rsidRDefault="00914C40"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Az inhalátor tisztítása:</w:t>
            </w:r>
          </w:p>
          <w:p w14:paraId="7BDBEA8A" w14:textId="1169E9E3" w:rsidR="00B84FD6" w:rsidRPr="000668D8" w:rsidRDefault="00914C40"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Egy tiszta, száraz, nem bolyhosodó ruhával töröljön le minden port a szájrészről, belül és kívül is. Tartsa az inhalátort szárazon! Soha ne mossa el vízzel az inhalátort!</w:t>
            </w:r>
          </w:p>
        </w:tc>
      </w:tr>
      <w:tr w:rsidR="00B84FD6" w:rsidRPr="002135AF" w14:paraId="7EA436E5" w14:textId="77777777">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7320971" w14:textId="77777777" w:rsidR="00B84FD6" w:rsidRPr="000668D8" w:rsidRDefault="00B84FD6" w:rsidP="003A2797">
            <w:pPr>
              <w:widowControl w:val="0"/>
              <w:tabs>
                <w:tab w:val="clear" w:pos="567"/>
              </w:tabs>
              <w:spacing w:line="240" w:lineRule="auto"/>
              <w:rPr>
                <w:rFonts w:eastAsia="MS Mincho"/>
                <w:szCs w:val="22"/>
                <w:lang w:val="hu"/>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45A10439" w14:textId="77777777" w:rsidR="00B84FD6" w:rsidRPr="000668D8" w:rsidRDefault="00B84FD6" w:rsidP="003A2797">
            <w:pPr>
              <w:widowControl w:val="0"/>
              <w:tabs>
                <w:tab w:val="clear" w:pos="567"/>
              </w:tabs>
              <w:spacing w:line="240" w:lineRule="auto"/>
              <w:rPr>
                <w:rFonts w:eastAsia="MS Mincho"/>
                <w:sz w:val="20"/>
                <w:lang w:val="hu"/>
              </w:rPr>
            </w:pPr>
          </w:p>
        </w:tc>
        <w:tc>
          <w:tcPr>
            <w:tcW w:w="2410" w:type="dxa"/>
            <w:tcBorders>
              <w:top w:val="single" w:sz="24" w:space="0" w:color="808080"/>
              <w:left w:val="single" w:sz="24" w:space="0" w:color="808080"/>
              <w:bottom w:val="single" w:sz="24" w:space="0" w:color="808080"/>
              <w:right w:val="single" w:sz="24" w:space="0" w:color="808080"/>
            </w:tcBorders>
            <w:hideMark/>
          </w:tcPr>
          <w:p w14:paraId="4D2BE62F" w14:textId="77777777" w:rsidR="00B84FD6" w:rsidRPr="000668D8" w:rsidRDefault="00914C40" w:rsidP="003A2797">
            <w:pPr>
              <w:pStyle w:val="Table"/>
              <w:widowControl w:val="0"/>
              <w:spacing w:before="0" w:after="0"/>
              <w:rPr>
                <w:rFonts w:ascii="Times New Roman" w:hAnsi="Times New Roman"/>
                <w:b/>
                <w:szCs w:val="20"/>
                <w:lang w:val="hu"/>
              </w:rPr>
            </w:pPr>
            <w:r w:rsidRPr="000668D8">
              <w:rPr>
                <w:rFonts w:ascii="Times New Roman" w:hAnsi="Times New Roman"/>
                <w:b/>
                <w:bCs/>
                <w:szCs w:val="20"/>
                <w:lang w:val="hu"/>
              </w:rPr>
              <w:t>Az inhalátor megsemmisítése használat után:</w:t>
            </w:r>
          </w:p>
          <w:p w14:paraId="282A6CFF" w14:textId="77777777" w:rsidR="00B84FD6" w:rsidRPr="000668D8" w:rsidRDefault="00914C40" w:rsidP="003A2797">
            <w:pPr>
              <w:pStyle w:val="Table"/>
              <w:widowControl w:val="0"/>
              <w:spacing w:before="0" w:after="0"/>
              <w:rPr>
                <w:rFonts w:ascii="Times New Roman" w:hAnsi="Times New Roman"/>
                <w:szCs w:val="20"/>
                <w:lang w:val="hu"/>
              </w:rPr>
            </w:pPr>
            <w:r w:rsidRPr="000668D8">
              <w:rPr>
                <w:rFonts w:ascii="Times New Roman" w:hAnsi="Times New Roman"/>
                <w:szCs w:val="20"/>
                <w:lang w:val="hu"/>
              </w:rPr>
              <w:t>Minden inhalátort ki kell dobni, miután az összes kapszulát felhasználták. Kérdezze meg gyógyszerészét, hogy szükségtelenné vált gyógyszereit és inhalátorait miként semmisítse meg.</w:t>
            </w:r>
          </w:p>
        </w:tc>
      </w:tr>
    </w:tbl>
    <w:p w14:paraId="35DB8F67" w14:textId="77777777" w:rsidR="00B84FD6" w:rsidRPr="000668D8" w:rsidRDefault="00B84FD6" w:rsidP="003A2797">
      <w:pPr>
        <w:widowControl w:val="0"/>
        <w:tabs>
          <w:tab w:val="clear" w:pos="567"/>
        </w:tabs>
        <w:spacing w:line="240" w:lineRule="auto"/>
        <w:rPr>
          <w:szCs w:val="22"/>
          <w:lang w:val="hu"/>
        </w:rPr>
      </w:pPr>
    </w:p>
    <w:p w14:paraId="43193DC1" w14:textId="77777777" w:rsidR="004A77E0" w:rsidRPr="000668D8" w:rsidRDefault="004A77E0" w:rsidP="003A2797">
      <w:pPr>
        <w:widowControl w:val="0"/>
        <w:tabs>
          <w:tab w:val="clear" w:pos="567"/>
        </w:tabs>
        <w:spacing w:line="240" w:lineRule="auto"/>
        <w:rPr>
          <w:szCs w:val="22"/>
          <w:lang w:val="hu"/>
        </w:rPr>
      </w:pPr>
    </w:p>
    <w:p w14:paraId="3A62FF10" w14:textId="77777777" w:rsidR="00B84FD6" w:rsidRPr="000668D8" w:rsidRDefault="00914C40" w:rsidP="003A2797">
      <w:pPr>
        <w:keepNext/>
        <w:widowControl w:val="0"/>
        <w:tabs>
          <w:tab w:val="clear" w:pos="567"/>
        </w:tabs>
        <w:spacing w:line="240" w:lineRule="auto"/>
        <w:ind w:left="567" w:hanging="567"/>
        <w:rPr>
          <w:szCs w:val="22"/>
        </w:rPr>
      </w:pPr>
      <w:r w:rsidRPr="000668D8">
        <w:rPr>
          <w:b/>
          <w:bCs/>
          <w:szCs w:val="22"/>
          <w:lang w:val="hu"/>
        </w:rPr>
        <w:t>7.</w:t>
      </w:r>
      <w:r w:rsidRPr="000668D8">
        <w:rPr>
          <w:b/>
          <w:bCs/>
          <w:szCs w:val="22"/>
          <w:lang w:val="hu"/>
        </w:rPr>
        <w:tab/>
        <w:t>A FORGALOMBA HOZATALI ENGEDÉLY JOGOSULTJA</w:t>
      </w:r>
    </w:p>
    <w:p w14:paraId="02DFDC83" w14:textId="77777777" w:rsidR="00B84FD6" w:rsidRPr="000668D8" w:rsidRDefault="00B84FD6" w:rsidP="003A2797">
      <w:pPr>
        <w:keepNext/>
        <w:widowControl w:val="0"/>
        <w:tabs>
          <w:tab w:val="clear" w:pos="567"/>
        </w:tabs>
        <w:spacing w:line="240" w:lineRule="auto"/>
        <w:rPr>
          <w:szCs w:val="22"/>
        </w:rPr>
      </w:pPr>
    </w:p>
    <w:p w14:paraId="611B3CF1" w14:textId="77777777" w:rsidR="00B84FD6" w:rsidRPr="000668D8" w:rsidRDefault="00914C40" w:rsidP="003A2797">
      <w:pPr>
        <w:keepNext/>
        <w:widowControl w:val="0"/>
        <w:tabs>
          <w:tab w:val="clear" w:pos="567"/>
        </w:tabs>
        <w:spacing w:line="240" w:lineRule="auto"/>
        <w:rPr>
          <w:szCs w:val="22"/>
        </w:rPr>
      </w:pPr>
      <w:r w:rsidRPr="000668D8">
        <w:rPr>
          <w:szCs w:val="22"/>
          <w:lang w:val="hu"/>
        </w:rPr>
        <w:t>Novartis Europharm Limited</w:t>
      </w:r>
    </w:p>
    <w:p w14:paraId="6CFDE1F6" w14:textId="77777777" w:rsidR="00B84FD6" w:rsidRPr="000668D8" w:rsidRDefault="00914C40" w:rsidP="003A2797">
      <w:pPr>
        <w:keepNext/>
        <w:widowControl w:val="0"/>
        <w:tabs>
          <w:tab w:val="clear" w:pos="567"/>
        </w:tabs>
        <w:spacing w:line="240" w:lineRule="auto"/>
        <w:rPr>
          <w:szCs w:val="22"/>
        </w:rPr>
      </w:pPr>
      <w:r w:rsidRPr="000668D8">
        <w:rPr>
          <w:szCs w:val="22"/>
          <w:lang w:val="hu"/>
        </w:rPr>
        <w:t>Vista Building</w:t>
      </w:r>
    </w:p>
    <w:p w14:paraId="62D2873C" w14:textId="77777777" w:rsidR="00B84FD6" w:rsidRPr="000668D8" w:rsidRDefault="00914C40" w:rsidP="003A2797">
      <w:pPr>
        <w:keepNext/>
        <w:widowControl w:val="0"/>
        <w:tabs>
          <w:tab w:val="clear" w:pos="567"/>
        </w:tabs>
        <w:spacing w:line="240" w:lineRule="auto"/>
        <w:rPr>
          <w:szCs w:val="22"/>
        </w:rPr>
      </w:pPr>
      <w:r w:rsidRPr="000668D8">
        <w:rPr>
          <w:szCs w:val="22"/>
          <w:lang w:val="hu"/>
        </w:rPr>
        <w:t>Elm Park, Merrion Road</w:t>
      </w:r>
    </w:p>
    <w:p w14:paraId="419B0627" w14:textId="77777777" w:rsidR="00B84FD6" w:rsidRPr="003730DE" w:rsidRDefault="00914C40" w:rsidP="003A2797">
      <w:pPr>
        <w:keepNext/>
        <w:widowControl w:val="0"/>
        <w:tabs>
          <w:tab w:val="clear" w:pos="567"/>
        </w:tabs>
        <w:spacing w:line="240" w:lineRule="auto"/>
        <w:rPr>
          <w:szCs w:val="22"/>
          <w:lang w:val="it-IT"/>
        </w:rPr>
      </w:pPr>
      <w:r w:rsidRPr="000668D8">
        <w:rPr>
          <w:szCs w:val="22"/>
          <w:lang w:val="hu"/>
        </w:rPr>
        <w:t>Dublin 4</w:t>
      </w:r>
    </w:p>
    <w:p w14:paraId="7347DB95" w14:textId="77777777" w:rsidR="00B84FD6" w:rsidRPr="003730DE" w:rsidRDefault="00914C40" w:rsidP="003A2797">
      <w:pPr>
        <w:widowControl w:val="0"/>
        <w:tabs>
          <w:tab w:val="clear" w:pos="567"/>
        </w:tabs>
        <w:spacing w:line="240" w:lineRule="auto"/>
        <w:rPr>
          <w:szCs w:val="22"/>
          <w:lang w:val="it-IT"/>
        </w:rPr>
      </w:pPr>
      <w:r w:rsidRPr="000668D8">
        <w:rPr>
          <w:lang w:val="hu"/>
        </w:rPr>
        <w:t>Írország</w:t>
      </w:r>
    </w:p>
    <w:p w14:paraId="26BFE608" w14:textId="77777777" w:rsidR="00B84FD6" w:rsidRPr="003730DE" w:rsidRDefault="00B84FD6" w:rsidP="003A2797">
      <w:pPr>
        <w:widowControl w:val="0"/>
        <w:tabs>
          <w:tab w:val="clear" w:pos="567"/>
        </w:tabs>
        <w:spacing w:line="240" w:lineRule="auto"/>
        <w:rPr>
          <w:szCs w:val="22"/>
          <w:lang w:val="it-IT"/>
        </w:rPr>
      </w:pPr>
    </w:p>
    <w:p w14:paraId="2AE880F9" w14:textId="77777777" w:rsidR="00B84FD6" w:rsidRPr="003730DE" w:rsidRDefault="00B84FD6" w:rsidP="003A2797">
      <w:pPr>
        <w:widowControl w:val="0"/>
        <w:tabs>
          <w:tab w:val="clear" w:pos="567"/>
        </w:tabs>
        <w:spacing w:line="240" w:lineRule="auto"/>
        <w:rPr>
          <w:szCs w:val="22"/>
          <w:lang w:val="it-IT"/>
        </w:rPr>
      </w:pPr>
    </w:p>
    <w:p w14:paraId="34A88F8C" w14:textId="77777777" w:rsidR="00B84FD6" w:rsidRPr="003730DE" w:rsidRDefault="00914C40" w:rsidP="003A2797">
      <w:pPr>
        <w:keepNext/>
        <w:widowControl w:val="0"/>
        <w:tabs>
          <w:tab w:val="clear" w:pos="567"/>
        </w:tabs>
        <w:spacing w:line="240" w:lineRule="auto"/>
        <w:ind w:left="562" w:hanging="562"/>
        <w:rPr>
          <w:szCs w:val="22"/>
          <w:lang w:val="it-IT"/>
        </w:rPr>
      </w:pPr>
      <w:r w:rsidRPr="000668D8">
        <w:rPr>
          <w:b/>
          <w:bCs/>
          <w:szCs w:val="22"/>
          <w:lang w:val="hu"/>
        </w:rPr>
        <w:t>8.</w:t>
      </w:r>
      <w:r w:rsidRPr="000668D8">
        <w:rPr>
          <w:b/>
          <w:bCs/>
          <w:szCs w:val="22"/>
          <w:lang w:val="hu"/>
        </w:rPr>
        <w:tab/>
        <w:t>A FORGALOMBA HOZATALI ENGEDÉLY SZÁMA(I)</w:t>
      </w:r>
    </w:p>
    <w:p w14:paraId="5BED7AC1" w14:textId="77777777" w:rsidR="00D24ECC" w:rsidRPr="003730DE" w:rsidRDefault="00D24ECC" w:rsidP="003A2797">
      <w:pPr>
        <w:keepNext/>
        <w:widowControl w:val="0"/>
        <w:tabs>
          <w:tab w:val="clear" w:pos="567"/>
        </w:tabs>
        <w:spacing w:line="240" w:lineRule="auto"/>
        <w:rPr>
          <w:szCs w:val="22"/>
          <w:lang w:val="it-IT"/>
        </w:rPr>
      </w:pPr>
    </w:p>
    <w:p w14:paraId="408B2284" w14:textId="3D405929" w:rsidR="00D24ECC" w:rsidRPr="003730DE" w:rsidRDefault="00D24ECC" w:rsidP="00A96E19">
      <w:pPr>
        <w:keepNext/>
        <w:widowControl w:val="0"/>
        <w:tabs>
          <w:tab w:val="clear" w:pos="567"/>
        </w:tabs>
        <w:spacing w:line="240" w:lineRule="auto"/>
        <w:rPr>
          <w:szCs w:val="22"/>
          <w:lang w:val="it-IT"/>
        </w:rPr>
      </w:pPr>
      <w:r w:rsidRPr="003730DE">
        <w:rPr>
          <w:szCs w:val="22"/>
          <w:lang w:val="it-IT"/>
        </w:rPr>
        <w:t>EU/1/20/1438/001</w:t>
      </w:r>
    </w:p>
    <w:p w14:paraId="51E48366" w14:textId="076B984F" w:rsidR="00DB3B63" w:rsidRPr="003730DE" w:rsidRDefault="00DB3B63" w:rsidP="00A96E19">
      <w:pPr>
        <w:keepNext/>
        <w:widowControl w:val="0"/>
        <w:tabs>
          <w:tab w:val="clear" w:pos="567"/>
        </w:tabs>
        <w:spacing w:line="240" w:lineRule="auto"/>
        <w:rPr>
          <w:szCs w:val="22"/>
          <w:lang w:val="it-IT"/>
        </w:rPr>
      </w:pPr>
      <w:r w:rsidRPr="003730DE">
        <w:rPr>
          <w:szCs w:val="22"/>
          <w:lang w:val="it-IT"/>
        </w:rPr>
        <w:t>EU/1/20/1438/00</w:t>
      </w:r>
      <w:r>
        <w:rPr>
          <w:szCs w:val="22"/>
          <w:lang w:val="it-IT"/>
        </w:rPr>
        <w:t>2</w:t>
      </w:r>
    </w:p>
    <w:p w14:paraId="62E5B6AA" w14:textId="109D03C8" w:rsidR="00DB3B63" w:rsidRPr="003730DE" w:rsidRDefault="00DB3B63" w:rsidP="00A96E19">
      <w:pPr>
        <w:keepNext/>
        <w:widowControl w:val="0"/>
        <w:tabs>
          <w:tab w:val="clear" w:pos="567"/>
        </w:tabs>
        <w:spacing w:line="240" w:lineRule="auto"/>
        <w:rPr>
          <w:szCs w:val="22"/>
          <w:lang w:val="it-IT"/>
        </w:rPr>
      </w:pPr>
      <w:r w:rsidRPr="003730DE">
        <w:rPr>
          <w:szCs w:val="22"/>
          <w:lang w:val="it-IT"/>
        </w:rPr>
        <w:t>EU/1/20/1438/00</w:t>
      </w:r>
      <w:r>
        <w:rPr>
          <w:szCs w:val="22"/>
          <w:lang w:val="it-IT"/>
        </w:rPr>
        <w:t>4</w:t>
      </w:r>
    </w:p>
    <w:p w14:paraId="36EBE5FE" w14:textId="5184A745" w:rsidR="00DB3B63" w:rsidRPr="003730DE" w:rsidRDefault="00DB3B63" w:rsidP="00DB3B63">
      <w:pPr>
        <w:widowControl w:val="0"/>
        <w:tabs>
          <w:tab w:val="clear" w:pos="567"/>
        </w:tabs>
        <w:spacing w:line="240" w:lineRule="auto"/>
        <w:rPr>
          <w:szCs w:val="22"/>
          <w:lang w:val="it-IT"/>
        </w:rPr>
      </w:pPr>
      <w:r w:rsidRPr="003730DE">
        <w:rPr>
          <w:szCs w:val="22"/>
          <w:lang w:val="it-IT"/>
        </w:rPr>
        <w:t>EU/1/20/1438/005</w:t>
      </w:r>
    </w:p>
    <w:p w14:paraId="4197C573" w14:textId="77777777" w:rsidR="00B84FD6" w:rsidRPr="003730DE" w:rsidRDefault="00B84FD6" w:rsidP="003A2797">
      <w:pPr>
        <w:widowControl w:val="0"/>
        <w:tabs>
          <w:tab w:val="clear" w:pos="567"/>
        </w:tabs>
        <w:spacing w:line="240" w:lineRule="auto"/>
        <w:rPr>
          <w:szCs w:val="22"/>
          <w:lang w:val="it-IT"/>
        </w:rPr>
      </w:pPr>
    </w:p>
    <w:p w14:paraId="767EB393" w14:textId="77777777" w:rsidR="00B84FD6" w:rsidRPr="003730DE" w:rsidRDefault="00B84FD6" w:rsidP="003A2797">
      <w:pPr>
        <w:widowControl w:val="0"/>
        <w:tabs>
          <w:tab w:val="clear" w:pos="567"/>
        </w:tabs>
        <w:spacing w:line="240" w:lineRule="auto"/>
        <w:rPr>
          <w:szCs w:val="22"/>
          <w:lang w:val="it-IT"/>
        </w:rPr>
      </w:pPr>
    </w:p>
    <w:p w14:paraId="75BC16B2" w14:textId="77777777" w:rsidR="00B84FD6" w:rsidRPr="003730DE" w:rsidRDefault="00914C40" w:rsidP="003A2797">
      <w:pPr>
        <w:keepNext/>
        <w:keepLines/>
        <w:widowControl w:val="0"/>
        <w:tabs>
          <w:tab w:val="clear" w:pos="567"/>
        </w:tabs>
        <w:spacing w:line="240" w:lineRule="auto"/>
        <w:ind w:left="567" w:hanging="567"/>
        <w:rPr>
          <w:szCs w:val="22"/>
          <w:lang w:val="it-IT"/>
        </w:rPr>
      </w:pPr>
      <w:r w:rsidRPr="000668D8">
        <w:rPr>
          <w:b/>
          <w:bCs/>
          <w:szCs w:val="22"/>
          <w:lang w:val="hu"/>
        </w:rPr>
        <w:lastRenderedPageBreak/>
        <w:t>9.</w:t>
      </w:r>
      <w:r w:rsidRPr="000668D8">
        <w:rPr>
          <w:b/>
          <w:bCs/>
          <w:szCs w:val="22"/>
          <w:lang w:val="hu"/>
        </w:rPr>
        <w:tab/>
        <w:t>A FORGALOMBA HOZATALI ENGEDÉLY ELSŐ KIADÁSÁNAK/ MEGÚJÍTÁSÁNAK DÁTUMA</w:t>
      </w:r>
    </w:p>
    <w:p w14:paraId="4BBF9416" w14:textId="11A5DC53" w:rsidR="00B84FD6" w:rsidRPr="003730DE" w:rsidRDefault="00B84FD6" w:rsidP="003A2797">
      <w:pPr>
        <w:keepNext/>
        <w:widowControl w:val="0"/>
        <w:tabs>
          <w:tab w:val="clear" w:pos="567"/>
        </w:tabs>
        <w:spacing w:line="240" w:lineRule="auto"/>
        <w:rPr>
          <w:szCs w:val="22"/>
          <w:lang w:val="it-IT"/>
        </w:rPr>
      </w:pPr>
    </w:p>
    <w:p w14:paraId="23021D58" w14:textId="44F5C98B" w:rsidR="002B7FC6" w:rsidRPr="003730DE" w:rsidRDefault="003C39DD" w:rsidP="003A2797">
      <w:pPr>
        <w:widowControl w:val="0"/>
        <w:tabs>
          <w:tab w:val="clear" w:pos="567"/>
        </w:tabs>
        <w:spacing w:line="240" w:lineRule="auto"/>
        <w:rPr>
          <w:lang w:val="it-IT"/>
        </w:rPr>
      </w:pPr>
      <w:r w:rsidRPr="00071EBC">
        <w:rPr>
          <w:lang w:val="hu-HU"/>
        </w:rPr>
        <w:t xml:space="preserve">A forgalomba hozatali engedély első kiadásának dátuma: </w:t>
      </w:r>
      <w:r w:rsidR="002B7FC6" w:rsidRPr="003730DE">
        <w:rPr>
          <w:lang w:val="it-IT"/>
        </w:rPr>
        <w:t>2020. július 03.</w:t>
      </w:r>
    </w:p>
    <w:p w14:paraId="25B977B6" w14:textId="77777777" w:rsidR="007B15CB" w:rsidRPr="00704C3B" w:rsidRDefault="007B15CB" w:rsidP="007B15CB">
      <w:pPr>
        <w:tabs>
          <w:tab w:val="clear" w:pos="567"/>
        </w:tabs>
        <w:spacing w:line="240" w:lineRule="auto"/>
        <w:rPr>
          <w:lang w:val="de-CH"/>
        </w:rPr>
      </w:pPr>
      <w:r w:rsidRPr="00071EBC">
        <w:rPr>
          <w:lang w:val="hu-HU"/>
        </w:rPr>
        <w:t>A forgalomba hozatali engedély legutóbbi megújításának dátuma:</w:t>
      </w:r>
      <w:r>
        <w:rPr>
          <w:lang w:val="hu-HU"/>
        </w:rPr>
        <w:t xml:space="preserve"> </w:t>
      </w:r>
      <w:r w:rsidRPr="00046A6C">
        <w:rPr>
          <w:rFonts w:eastAsia="Calibri"/>
          <w:szCs w:val="22"/>
          <w:lang w:val="en-US"/>
        </w:rPr>
        <w:t>20</w:t>
      </w:r>
      <w:r>
        <w:rPr>
          <w:rFonts w:eastAsia="Calibri"/>
          <w:szCs w:val="22"/>
          <w:lang w:val="en-US"/>
        </w:rPr>
        <w:t>25</w:t>
      </w:r>
      <w:r w:rsidRPr="00046A6C">
        <w:rPr>
          <w:rFonts w:eastAsia="Calibri"/>
          <w:szCs w:val="22"/>
          <w:lang w:val="en-US"/>
        </w:rPr>
        <w:t>. február 14.</w:t>
      </w:r>
    </w:p>
    <w:p w14:paraId="2540BA83" w14:textId="77777777" w:rsidR="003C39DD" w:rsidRPr="003730DE" w:rsidRDefault="003C39DD" w:rsidP="003A2797">
      <w:pPr>
        <w:widowControl w:val="0"/>
        <w:tabs>
          <w:tab w:val="clear" w:pos="567"/>
        </w:tabs>
        <w:spacing w:line="240" w:lineRule="auto"/>
        <w:rPr>
          <w:szCs w:val="22"/>
          <w:lang w:val="it-IT"/>
        </w:rPr>
      </w:pPr>
    </w:p>
    <w:p w14:paraId="0FA0FFB7" w14:textId="77777777" w:rsidR="00B84FD6" w:rsidRPr="003730DE" w:rsidRDefault="00B84FD6" w:rsidP="003A2797">
      <w:pPr>
        <w:widowControl w:val="0"/>
        <w:tabs>
          <w:tab w:val="clear" w:pos="567"/>
        </w:tabs>
        <w:spacing w:line="240" w:lineRule="auto"/>
        <w:rPr>
          <w:szCs w:val="22"/>
          <w:lang w:val="it-IT"/>
        </w:rPr>
      </w:pPr>
    </w:p>
    <w:p w14:paraId="2E7EBC4A" w14:textId="77777777" w:rsidR="00B84FD6" w:rsidRPr="003730DE" w:rsidRDefault="00914C40" w:rsidP="003A2797">
      <w:pPr>
        <w:widowControl w:val="0"/>
        <w:tabs>
          <w:tab w:val="clear" w:pos="567"/>
        </w:tabs>
        <w:spacing w:line="240" w:lineRule="auto"/>
        <w:ind w:left="567" w:hanging="567"/>
        <w:rPr>
          <w:szCs w:val="22"/>
          <w:lang w:val="it-IT"/>
        </w:rPr>
      </w:pPr>
      <w:r w:rsidRPr="000668D8">
        <w:rPr>
          <w:b/>
          <w:bCs/>
          <w:szCs w:val="22"/>
          <w:lang w:val="hu"/>
        </w:rPr>
        <w:t>10.</w:t>
      </w:r>
      <w:r w:rsidRPr="000668D8">
        <w:rPr>
          <w:b/>
          <w:bCs/>
          <w:szCs w:val="22"/>
          <w:lang w:val="hu"/>
        </w:rPr>
        <w:tab/>
        <w:t>A SZÖVEG ELLENŐRZÉSÉNEK DÁTUMA</w:t>
      </w:r>
    </w:p>
    <w:p w14:paraId="4F0A2E2F" w14:textId="77777777" w:rsidR="00B84FD6" w:rsidRPr="003730DE" w:rsidRDefault="00B84FD6" w:rsidP="003A2797">
      <w:pPr>
        <w:widowControl w:val="0"/>
        <w:tabs>
          <w:tab w:val="clear" w:pos="567"/>
        </w:tabs>
        <w:spacing w:line="240" w:lineRule="auto"/>
        <w:rPr>
          <w:szCs w:val="22"/>
          <w:lang w:val="it-IT"/>
        </w:rPr>
      </w:pPr>
    </w:p>
    <w:p w14:paraId="549AAFF8" w14:textId="77777777" w:rsidR="00B84FD6" w:rsidRPr="003730DE" w:rsidRDefault="00B84FD6" w:rsidP="003A2797">
      <w:pPr>
        <w:widowControl w:val="0"/>
        <w:tabs>
          <w:tab w:val="clear" w:pos="567"/>
        </w:tabs>
        <w:spacing w:line="240" w:lineRule="auto"/>
        <w:rPr>
          <w:szCs w:val="22"/>
          <w:lang w:val="it-IT"/>
        </w:rPr>
      </w:pPr>
    </w:p>
    <w:p w14:paraId="4D5D9057" w14:textId="5251ADCC" w:rsidR="00B84FD6" w:rsidRPr="003730DE" w:rsidRDefault="00914C40" w:rsidP="003A2797">
      <w:pPr>
        <w:keepLines/>
        <w:widowControl w:val="0"/>
        <w:numPr>
          <w:ilvl w:val="12"/>
          <w:numId w:val="0"/>
        </w:numPr>
        <w:tabs>
          <w:tab w:val="clear" w:pos="567"/>
        </w:tabs>
        <w:spacing w:line="240" w:lineRule="auto"/>
        <w:rPr>
          <w:szCs w:val="22"/>
          <w:lang w:val="it-IT"/>
        </w:rPr>
      </w:pPr>
      <w:r w:rsidRPr="000668D8">
        <w:rPr>
          <w:szCs w:val="22"/>
          <w:lang w:val="hu"/>
        </w:rPr>
        <w:t>A gyógyszerről részletes információ az Európai Gyógyszerügynökség internetes honlapján (</w:t>
      </w:r>
      <w:hyperlink r:id="rId29" w:history="1">
        <w:r w:rsidR="00256FD5" w:rsidRPr="00256FD5">
          <w:rPr>
            <w:rStyle w:val="Hyperlink"/>
            <w:szCs w:val="22"/>
            <w:lang w:val="hu"/>
          </w:rPr>
          <w:t>https://www.ema.europa.eu</w:t>
        </w:r>
      </w:hyperlink>
      <w:r w:rsidRPr="000668D8">
        <w:rPr>
          <w:color w:val="0000FF"/>
          <w:szCs w:val="22"/>
          <w:lang w:val="hu"/>
        </w:rPr>
        <w:t xml:space="preserve">) </w:t>
      </w:r>
      <w:r w:rsidRPr="000668D8">
        <w:rPr>
          <w:szCs w:val="22"/>
          <w:lang w:val="hu"/>
        </w:rPr>
        <w:t>található</w:t>
      </w:r>
      <w:r w:rsidRPr="000668D8">
        <w:rPr>
          <w:color w:val="0000FF"/>
          <w:szCs w:val="22"/>
          <w:lang w:val="hu"/>
        </w:rPr>
        <w:t>.</w:t>
      </w:r>
    </w:p>
    <w:p w14:paraId="19772BE1" w14:textId="77777777" w:rsidR="00FD08DE" w:rsidRPr="003730DE" w:rsidRDefault="00FD08DE" w:rsidP="003A2797">
      <w:pPr>
        <w:widowControl w:val="0"/>
        <w:tabs>
          <w:tab w:val="clear" w:pos="567"/>
        </w:tabs>
        <w:spacing w:line="240" w:lineRule="auto"/>
        <w:ind w:right="566"/>
        <w:rPr>
          <w:noProof/>
          <w:szCs w:val="22"/>
          <w:lang w:val="it-IT"/>
        </w:rPr>
      </w:pPr>
      <w:r w:rsidRPr="000668D8">
        <w:rPr>
          <w:szCs w:val="22"/>
          <w:lang w:val="hu"/>
        </w:rPr>
        <w:br w:type="page"/>
      </w:r>
    </w:p>
    <w:p w14:paraId="0BDB1B27" w14:textId="77777777" w:rsidR="004875DB" w:rsidRPr="003730DE" w:rsidRDefault="004875DB" w:rsidP="003A2797">
      <w:pPr>
        <w:widowControl w:val="0"/>
        <w:numPr>
          <w:ilvl w:val="12"/>
          <w:numId w:val="0"/>
        </w:numPr>
        <w:spacing w:line="240" w:lineRule="auto"/>
        <w:ind w:right="-2"/>
        <w:rPr>
          <w:noProof/>
          <w:szCs w:val="22"/>
          <w:lang w:val="it-IT"/>
        </w:rPr>
      </w:pPr>
    </w:p>
    <w:p w14:paraId="6FAD546C" w14:textId="77777777" w:rsidR="004875DB" w:rsidRPr="003730DE" w:rsidRDefault="004875DB" w:rsidP="003A2797">
      <w:pPr>
        <w:widowControl w:val="0"/>
        <w:spacing w:line="240" w:lineRule="auto"/>
        <w:rPr>
          <w:noProof/>
          <w:szCs w:val="22"/>
          <w:lang w:val="it-IT"/>
        </w:rPr>
      </w:pPr>
    </w:p>
    <w:p w14:paraId="678CA858" w14:textId="77777777" w:rsidR="004875DB" w:rsidRPr="003730DE" w:rsidRDefault="004875DB" w:rsidP="003A2797">
      <w:pPr>
        <w:widowControl w:val="0"/>
        <w:spacing w:line="240" w:lineRule="auto"/>
        <w:rPr>
          <w:noProof/>
          <w:szCs w:val="22"/>
          <w:lang w:val="it-IT"/>
        </w:rPr>
      </w:pPr>
    </w:p>
    <w:p w14:paraId="1A233494" w14:textId="77777777" w:rsidR="004875DB" w:rsidRPr="003730DE" w:rsidRDefault="004875DB" w:rsidP="003A2797">
      <w:pPr>
        <w:widowControl w:val="0"/>
        <w:spacing w:line="240" w:lineRule="auto"/>
        <w:rPr>
          <w:noProof/>
          <w:szCs w:val="22"/>
          <w:lang w:val="it-IT"/>
        </w:rPr>
      </w:pPr>
    </w:p>
    <w:p w14:paraId="53A4C7DD" w14:textId="77777777" w:rsidR="004875DB" w:rsidRPr="003730DE" w:rsidRDefault="004875DB" w:rsidP="003A2797">
      <w:pPr>
        <w:widowControl w:val="0"/>
        <w:spacing w:line="240" w:lineRule="auto"/>
        <w:rPr>
          <w:noProof/>
          <w:szCs w:val="22"/>
          <w:lang w:val="it-IT"/>
        </w:rPr>
      </w:pPr>
    </w:p>
    <w:p w14:paraId="739448AB" w14:textId="77777777" w:rsidR="004875DB" w:rsidRPr="003730DE" w:rsidRDefault="004875DB" w:rsidP="003A2797">
      <w:pPr>
        <w:widowControl w:val="0"/>
        <w:spacing w:line="240" w:lineRule="auto"/>
        <w:rPr>
          <w:noProof/>
          <w:szCs w:val="22"/>
          <w:lang w:val="it-IT"/>
        </w:rPr>
      </w:pPr>
    </w:p>
    <w:p w14:paraId="1AB4AABB" w14:textId="77777777" w:rsidR="004875DB" w:rsidRPr="003730DE" w:rsidRDefault="004875DB" w:rsidP="003A2797">
      <w:pPr>
        <w:widowControl w:val="0"/>
        <w:spacing w:line="240" w:lineRule="auto"/>
        <w:rPr>
          <w:noProof/>
          <w:szCs w:val="22"/>
          <w:lang w:val="it-IT"/>
        </w:rPr>
      </w:pPr>
    </w:p>
    <w:p w14:paraId="20067CE9" w14:textId="77777777" w:rsidR="004875DB" w:rsidRPr="003730DE" w:rsidRDefault="004875DB" w:rsidP="003A2797">
      <w:pPr>
        <w:widowControl w:val="0"/>
        <w:spacing w:line="240" w:lineRule="auto"/>
        <w:rPr>
          <w:noProof/>
          <w:szCs w:val="22"/>
          <w:lang w:val="it-IT"/>
        </w:rPr>
      </w:pPr>
    </w:p>
    <w:p w14:paraId="33F2BA3B" w14:textId="77777777" w:rsidR="004875DB" w:rsidRPr="003730DE" w:rsidRDefault="004875DB" w:rsidP="003A2797">
      <w:pPr>
        <w:widowControl w:val="0"/>
        <w:spacing w:line="240" w:lineRule="auto"/>
        <w:rPr>
          <w:noProof/>
          <w:szCs w:val="22"/>
          <w:lang w:val="it-IT"/>
        </w:rPr>
      </w:pPr>
    </w:p>
    <w:p w14:paraId="01DF3D22" w14:textId="77777777" w:rsidR="004875DB" w:rsidRPr="003730DE" w:rsidRDefault="004875DB" w:rsidP="003A2797">
      <w:pPr>
        <w:widowControl w:val="0"/>
        <w:spacing w:line="240" w:lineRule="auto"/>
        <w:rPr>
          <w:noProof/>
          <w:szCs w:val="22"/>
          <w:lang w:val="it-IT"/>
        </w:rPr>
      </w:pPr>
    </w:p>
    <w:p w14:paraId="6C38F0B4" w14:textId="77777777" w:rsidR="004875DB" w:rsidRPr="003730DE" w:rsidRDefault="004875DB" w:rsidP="003A2797">
      <w:pPr>
        <w:widowControl w:val="0"/>
        <w:spacing w:line="240" w:lineRule="auto"/>
        <w:rPr>
          <w:noProof/>
          <w:szCs w:val="22"/>
          <w:lang w:val="it-IT"/>
        </w:rPr>
      </w:pPr>
    </w:p>
    <w:p w14:paraId="5F7721CD" w14:textId="77777777" w:rsidR="004875DB" w:rsidRPr="003730DE" w:rsidRDefault="004875DB" w:rsidP="003A2797">
      <w:pPr>
        <w:widowControl w:val="0"/>
        <w:spacing w:line="240" w:lineRule="auto"/>
        <w:rPr>
          <w:noProof/>
          <w:szCs w:val="22"/>
          <w:lang w:val="it-IT"/>
        </w:rPr>
      </w:pPr>
    </w:p>
    <w:p w14:paraId="7858A257" w14:textId="77777777" w:rsidR="004875DB" w:rsidRPr="003730DE" w:rsidRDefault="004875DB" w:rsidP="003A2797">
      <w:pPr>
        <w:widowControl w:val="0"/>
        <w:spacing w:line="240" w:lineRule="auto"/>
        <w:rPr>
          <w:noProof/>
          <w:szCs w:val="22"/>
          <w:lang w:val="it-IT"/>
        </w:rPr>
      </w:pPr>
    </w:p>
    <w:p w14:paraId="7B58E0E2" w14:textId="77777777" w:rsidR="004875DB" w:rsidRPr="003730DE" w:rsidRDefault="004875DB" w:rsidP="003A2797">
      <w:pPr>
        <w:widowControl w:val="0"/>
        <w:spacing w:line="240" w:lineRule="auto"/>
        <w:rPr>
          <w:noProof/>
          <w:szCs w:val="22"/>
          <w:lang w:val="it-IT"/>
        </w:rPr>
      </w:pPr>
    </w:p>
    <w:p w14:paraId="1BB832EB" w14:textId="77777777" w:rsidR="004875DB" w:rsidRPr="003730DE" w:rsidRDefault="004875DB" w:rsidP="003A2797">
      <w:pPr>
        <w:widowControl w:val="0"/>
        <w:spacing w:line="240" w:lineRule="auto"/>
        <w:rPr>
          <w:noProof/>
          <w:szCs w:val="22"/>
          <w:lang w:val="it-IT"/>
        </w:rPr>
      </w:pPr>
    </w:p>
    <w:p w14:paraId="04861BBF" w14:textId="77777777" w:rsidR="004875DB" w:rsidRPr="003730DE" w:rsidRDefault="004875DB" w:rsidP="003A2797">
      <w:pPr>
        <w:widowControl w:val="0"/>
        <w:spacing w:line="240" w:lineRule="auto"/>
        <w:rPr>
          <w:noProof/>
          <w:szCs w:val="22"/>
          <w:lang w:val="it-IT"/>
        </w:rPr>
      </w:pPr>
    </w:p>
    <w:p w14:paraId="27E30E9C" w14:textId="77777777" w:rsidR="004875DB" w:rsidRPr="003730DE" w:rsidRDefault="004875DB" w:rsidP="003A2797">
      <w:pPr>
        <w:widowControl w:val="0"/>
        <w:spacing w:line="240" w:lineRule="auto"/>
        <w:rPr>
          <w:noProof/>
          <w:szCs w:val="22"/>
          <w:lang w:val="it-IT"/>
        </w:rPr>
      </w:pPr>
    </w:p>
    <w:p w14:paraId="4CB42E31" w14:textId="77777777" w:rsidR="004875DB" w:rsidRPr="003730DE" w:rsidRDefault="004875DB" w:rsidP="003A2797">
      <w:pPr>
        <w:widowControl w:val="0"/>
        <w:spacing w:line="240" w:lineRule="auto"/>
        <w:rPr>
          <w:noProof/>
          <w:szCs w:val="22"/>
          <w:lang w:val="it-IT"/>
        </w:rPr>
      </w:pPr>
    </w:p>
    <w:p w14:paraId="375CFE7E" w14:textId="77777777" w:rsidR="004875DB" w:rsidRPr="003730DE" w:rsidRDefault="004875DB" w:rsidP="003A2797">
      <w:pPr>
        <w:widowControl w:val="0"/>
        <w:spacing w:line="240" w:lineRule="auto"/>
        <w:rPr>
          <w:noProof/>
          <w:szCs w:val="22"/>
          <w:lang w:val="it-IT"/>
        </w:rPr>
      </w:pPr>
    </w:p>
    <w:p w14:paraId="059C08CF" w14:textId="77777777" w:rsidR="004875DB" w:rsidRPr="003730DE" w:rsidRDefault="004875DB" w:rsidP="003A2797">
      <w:pPr>
        <w:widowControl w:val="0"/>
        <w:spacing w:line="240" w:lineRule="auto"/>
        <w:rPr>
          <w:noProof/>
          <w:szCs w:val="22"/>
          <w:lang w:val="it-IT"/>
        </w:rPr>
      </w:pPr>
    </w:p>
    <w:p w14:paraId="4E0AA94B" w14:textId="77777777" w:rsidR="004875DB" w:rsidRPr="003730DE" w:rsidRDefault="004875DB" w:rsidP="003A2797">
      <w:pPr>
        <w:widowControl w:val="0"/>
        <w:spacing w:line="240" w:lineRule="auto"/>
        <w:rPr>
          <w:noProof/>
          <w:szCs w:val="22"/>
          <w:lang w:val="it-IT"/>
        </w:rPr>
      </w:pPr>
    </w:p>
    <w:p w14:paraId="0A0D6FA7" w14:textId="77777777" w:rsidR="004875DB" w:rsidRPr="003730DE" w:rsidRDefault="004875DB" w:rsidP="003A2797">
      <w:pPr>
        <w:widowControl w:val="0"/>
        <w:spacing w:line="240" w:lineRule="auto"/>
        <w:rPr>
          <w:noProof/>
          <w:szCs w:val="22"/>
          <w:lang w:val="it-IT"/>
        </w:rPr>
      </w:pPr>
    </w:p>
    <w:p w14:paraId="4080FF22" w14:textId="77777777" w:rsidR="004875DB" w:rsidRPr="003730DE" w:rsidRDefault="004875DB" w:rsidP="003A2797">
      <w:pPr>
        <w:widowControl w:val="0"/>
        <w:spacing w:line="240" w:lineRule="auto"/>
        <w:rPr>
          <w:noProof/>
          <w:szCs w:val="22"/>
          <w:lang w:val="it-IT"/>
        </w:rPr>
      </w:pPr>
    </w:p>
    <w:p w14:paraId="2FC88E4C" w14:textId="77777777" w:rsidR="004875DB" w:rsidRPr="003730DE" w:rsidRDefault="004875DB" w:rsidP="003A2797">
      <w:pPr>
        <w:widowControl w:val="0"/>
        <w:spacing w:line="240" w:lineRule="auto"/>
        <w:jc w:val="center"/>
        <w:rPr>
          <w:noProof/>
          <w:szCs w:val="22"/>
          <w:lang w:val="it-IT"/>
        </w:rPr>
      </w:pPr>
      <w:r w:rsidRPr="000668D8">
        <w:rPr>
          <w:b/>
          <w:bCs/>
          <w:noProof/>
          <w:szCs w:val="22"/>
          <w:lang w:val="hu"/>
        </w:rPr>
        <w:t>II. MELLÉKLET</w:t>
      </w:r>
    </w:p>
    <w:p w14:paraId="3C07D65F" w14:textId="77777777" w:rsidR="004875DB" w:rsidRPr="003730DE" w:rsidRDefault="004875DB" w:rsidP="003A2797">
      <w:pPr>
        <w:widowControl w:val="0"/>
        <w:spacing w:line="240" w:lineRule="auto"/>
        <w:ind w:right="1416"/>
        <w:rPr>
          <w:noProof/>
          <w:szCs w:val="22"/>
          <w:lang w:val="it-IT"/>
        </w:rPr>
      </w:pPr>
    </w:p>
    <w:p w14:paraId="13B7CF69" w14:textId="58727D77" w:rsidR="004875DB" w:rsidRPr="003730DE" w:rsidRDefault="004875DB" w:rsidP="003A2797">
      <w:pPr>
        <w:widowControl w:val="0"/>
        <w:spacing w:line="240" w:lineRule="auto"/>
        <w:ind w:left="1701" w:right="1416" w:hanging="708"/>
        <w:rPr>
          <w:b/>
          <w:noProof/>
          <w:szCs w:val="22"/>
          <w:lang w:val="it-IT"/>
        </w:rPr>
      </w:pPr>
      <w:r w:rsidRPr="000668D8">
        <w:rPr>
          <w:b/>
          <w:bCs/>
          <w:noProof/>
          <w:szCs w:val="22"/>
          <w:lang w:val="hu"/>
        </w:rPr>
        <w:t>A.</w:t>
      </w:r>
      <w:r w:rsidRPr="000668D8">
        <w:rPr>
          <w:b/>
          <w:bCs/>
          <w:noProof/>
          <w:szCs w:val="22"/>
          <w:lang w:val="hu"/>
        </w:rPr>
        <w:tab/>
        <w:t>A GYÁRTÁSI TÉTELEK VÉGFELSZABADÍTÁSÁÉRT FELELŐS GYÁRTÓK</w:t>
      </w:r>
    </w:p>
    <w:p w14:paraId="0D9C9AE8" w14:textId="77777777" w:rsidR="004875DB" w:rsidRPr="003730DE" w:rsidRDefault="004875DB" w:rsidP="003A2797">
      <w:pPr>
        <w:widowControl w:val="0"/>
        <w:spacing w:line="240" w:lineRule="auto"/>
        <w:rPr>
          <w:noProof/>
          <w:szCs w:val="22"/>
          <w:lang w:val="it-IT"/>
        </w:rPr>
      </w:pPr>
    </w:p>
    <w:p w14:paraId="4BEF6CC1" w14:textId="05615D39" w:rsidR="004875DB" w:rsidRPr="003730DE" w:rsidRDefault="004875DB" w:rsidP="003A2797">
      <w:pPr>
        <w:widowControl w:val="0"/>
        <w:spacing w:line="240" w:lineRule="auto"/>
        <w:ind w:left="1701" w:right="1418" w:hanging="709"/>
        <w:rPr>
          <w:b/>
          <w:noProof/>
          <w:szCs w:val="22"/>
          <w:lang w:val="it-IT"/>
        </w:rPr>
      </w:pPr>
      <w:r w:rsidRPr="000668D8">
        <w:rPr>
          <w:b/>
          <w:bCs/>
          <w:noProof/>
          <w:szCs w:val="22"/>
          <w:lang w:val="hu"/>
        </w:rPr>
        <w:t>B.</w:t>
      </w:r>
      <w:r w:rsidRPr="000668D8">
        <w:rPr>
          <w:b/>
          <w:bCs/>
          <w:noProof/>
          <w:szCs w:val="22"/>
          <w:lang w:val="hu"/>
        </w:rPr>
        <w:tab/>
      </w:r>
      <w:r w:rsidR="00256FD5">
        <w:rPr>
          <w:b/>
          <w:bCs/>
          <w:noProof/>
          <w:szCs w:val="22"/>
          <w:lang w:val="hu"/>
        </w:rPr>
        <w:t xml:space="preserve">A KIADÁSRA ÉS A FELHASZNÁLÁSRA VONATKOZÓ </w:t>
      </w:r>
      <w:r w:rsidRPr="000668D8">
        <w:rPr>
          <w:b/>
          <w:bCs/>
          <w:noProof/>
          <w:szCs w:val="22"/>
          <w:lang w:val="hu"/>
        </w:rPr>
        <w:t xml:space="preserve">FELTÉTELEK VAGY KORLÁTOZÁSOK </w:t>
      </w:r>
    </w:p>
    <w:p w14:paraId="3B2C03FA" w14:textId="77777777" w:rsidR="004875DB" w:rsidRPr="003730DE" w:rsidRDefault="004875DB" w:rsidP="003A2797">
      <w:pPr>
        <w:widowControl w:val="0"/>
        <w:spacing w:line="240" w:lineRule="auto"/>
        <w:rPr>
          <w:noProof/>
          <w:szCs w:val="22"/>
          <w:lang w:val="it-IT"/>
        </w:rPr>
      </w:pPr>
    </w:p>
    <w:p w14:paraId="22A15BD3" w14:textId="1711C823" w:rsidR="004875DB" w:rsidRPr="003730DE" w:rsidRDefault="004875DB" w:rsidP="003A2797">
      <w:pPr>
        <w:widowControl w:val="0"/>
        <w:spacing w:line="240" w:lineRule="auto"/>
        <w:ind w:left="1701" w:right="1559" w:hanging="709"/>
        <w:rPr>
          <w:b/>
          <w:noProof/>
          <w:szCs w:val="22"/>
          <w:lang w:val="it-IT"/>
        </w:rPr>
      </w:pPr>
      <w:r w:rsidRPr="000668D8">
        <w:rPr>
          <w:b/>
          <w:bCs/>
          <w:noProof/>
          <w:szCs w:val="22"/>
          <w:lang w:val="hu"/>
        </w:rPr>
        <w:t>C.</w:t>
      </w:r>
      <w:r w:rsidRPr="000668D8">
        <w:rPr>
          <w:b/>
          <w:bCs/>
          <w:noProof/>
          <w:szCs w:val="22"/>
          <w:lang w:val="hu"/>
        </w:rPr>
        <w:tab/>
        <w:t>A FORGALOMBA HOZATALI ENGEDÉLY</w:t>
      </w:r>
      <w:r w:rsidR="00397CFE">
        <w:rPr>
          <w:b/>
          <w:bCs/>
          <w:noProof/>
          <w:szCs w:val="22"/>
          <w:lang w:val="hu"/>
        </w:rPr>
        <w:t>BEN FOGLALT</w:t>
      </w:r>
      <w:r w:rsidRPr="000668D8">
        <w:rPr>
          <w:b/>
          <w:bCs/>
          <w:noProof/>
          <w:szCs w:val="22"/>
          <w:lang w:val="hu"/>
        </w:rPr>
        <w:t xml:space="preserve"> EGYÉB FELTÉTELE</w:t>
      </w:r>
      <w:r w:rsidR="00397CFE">
        <w:rPr>
          <w:b/>
          <w:bCs/>
          <w:noProof/>
          <w:szCs w:val="22"/>
          <w:lang w:val="hu"/>
        </w:rPr>
        <w:t>K</w:t>
      </w:r>
      <w:r w:rsidRPr="000668D8">
        <w:rPr>
          <w:b/>
          <w:bCs/>
          <w:noProof/>
          <w:szCs w:val="22"/>
          <w:lang w:val="hu"/>
        </w:rPr>
        <w:t xml:space="preserve"> ÉS KÖVETELMÉNYE</w:t>
      </w:r>
      <w:r w:rsidR="00397CFE">
        <w:rPr>
          <w:b/>
          <w:bCs/>
          <w:noProof/>
          <w:szCs w:val="22"/>
          <w:lang w:val="hu"/>
        </w:rPr>
        <w:t>K</w:t>
      </w:r>
    </w:p>
    <w:p w14:paraId="234C6480" w14:textId="77777777" w:rsidR="004875DB" w:rsidRPr="003730DE" w:rsidRDefault="004875DB" w:rsidP="003A2797">
      <w:pPr>
        <w:widowControl w:val="0"/>
        <w:spacing w:line="240" w:lineRule="auto"/>
        <w:rPr>
          <w:noProof/>
          <w:szCs w:val="22"/>
          <w:lang w:val="it-IT"/>
        </w:rPr>
      </w:pPr>
    </w:p>
    <w:p w14:paraId="44B85AD7" w14:textId="2037A61C" w:rsidR="004875DB" w:rsidRPr="003730DE" w:rsidRDefault="004875DB" w:rsidP="003A2797">
      <w:pPr>
        <w:widowControl w:val="0"/>
        <w:spacing w:line="240" w:lineRule="auto"/>
        <w:ind w:left="1701" w:right="1416" w:hanging="708"/>
        <w:rPr>
          <w:b/>
          <w:lang w:val="it-IT"/>
        </w:rPr>
      </w:pPr>
      <w:r w:rsidRPr="000668D8">
        <w:rPr>
          <w:b/>
          <w:bCs/>
          <w:lang w:val="hu"/>
        </w:rPr>
        <w:t>D.</w:t>
      </w:r>
      <w:r w:rsidRPr="000668D8">
        <w:rPr>
          <w:b/>
          <w:bCs/>
          <w:lang w:val="hu"/>
        </w:rPr>
        <w:tab/>
      </w:r>
      <w:r w:rsidR="00397CFE">
        <w:rPr>
          <w:b/>
          <w:bCs/>
          <w:lang w:val="hu"/>
        </w:rPr>
        <w:t xml:space="preserve">A GYÓGYSZER BIZTONSÁGOS ÉS HATÉKONY ALKALMAZÁSÁRA VONATKOZÓ </w:t>
      </w:r>
      <w:r w:rsidRPr="000668D8">
        <w:rPr>
          <w:b/>
          <w:bCs/>
          <w:caps/>
          <w:lang w:val="hu"/>
        </w:rPr>
        <w:t>FELTÉTELEK VAGY KORLÁTOZÁSOK</w:t>
      </w:r>
    </w:p>
    <w:p w14:paraId="6F81C9DC" w14:textId="77777777" w:rsidR="004875DB" w:rsidRPr="003730DE" w:rsidRDefault="004875DB" w:rsidP="003A2797">
      <w:pPr>
        <w:widowControl w:val="0"/>
        <w:spacing w:line="240" w:lineRule="auto"/>
        <w:rPr>
          <w:noProof/>
          <w:szCs w:val="22"/>
          <w:lang w:val="it-IT"/>
        </w:rPr>
      </w:pPr>
    </w:p>
    <w:p w14:paraId="23A9BD52" w14:textId="42E2A818" w:rsidR="004875DB" w:rsidRPr="003730DE" w:rsidRDefault="004875DB" w:rsidP="00F408EE">
      <w:pPr>
        <w:widowControl w:val="0"/>
        <w:tabs>
          <w:tab w:val="clear" w:pos="567"/>
        </w:tabs>
        <w:spacing w:line="240" w:lineRule="auto"/>
        <w:outlineLvl w:val="0"/>
        <w:rPr>
          <w:noProof/>
          <w:szCs w:val="22"/>
          <w:lang w:val="it-IT"/>
        </w:rPr>
      </w:pPr>
      <w:r w:rsidRPr="000668D8">
        <w:rPr>
          <w:noProof/>
          <w:szCs w:val="22"/>
          <w:lang w:val="hu"/>
        </w:rPr>
        <w:br w:type="page"/>
      </w:r>
      <w:r w:rsidRPr="000668D8">
        <w:rPr>
          <w:b/>
          <w:bCs/>
          <w:noProof/>
          <w:szCs w:val="22"/>
          <w:lang w:val="hu"/>
        </w:rPr>
        <w:lastRenderedPageBreak/>
        <w:t>A.</w:t>
      </w:r>
      <w:r w:rsidRPr="000668D8">
        <w:rPr>
          <w:b/>
          <w:bCs/>
          <w:noProof/>
          <w:szCs w:val="22"/>
          <w:lang w:val="hu"/>
        </w:rPr>
        <w:tab/>
        <w:t>A GYÁRTÁSI TÉTELEK VÉGFELSZABADÍTÁSÁÉRT FELELŐS GYÁRTÓK</w:t>
      </w:r>
    </w:p>
    <w:p w14:paraId="41D0BF37" w14:textId="77777777" w:rsidR="004875DB" w:rsidRPr="003730DE" w:rsidRDefault="004875DB" w:rsidP="003A2797">
      <w:pPr>
        <w:widowControl w:val="0"/>
        <w:tabs>
          <w:tab w:val="clear" w:pos="567"/>
        </w:tabs>
        <w:spacing w:line="240" w:lineRule="auto"/>
        <w:ind w:right="1416"/>
        <w:rPr>
          <w:noProof/>
          <w:szCs w:val="22"/>
          <w:lang w:val="it-IT"/>
        </w:rPr>
      </w:pPr>
    </w:p>
    <w:p w14:paraId="7B04C0F8" w14:textId="114805AB" w:rsidR="004875DB" w:rsidRPr="003730DE" w:rsidRDefault="004875DB" w:rsidP="003A2797">
      <w:pPr>
        <w:widowControl w:val="0"/>
        <w:tabs>
          <w:tab w:val="clear" w:pos="567"/>
        </w:tabs>
        <w:spacing w:line="240" w:lineRule="auto"/>
        <w:rPr>
          <w:noProof/>
          <w:szCs w:val="22"/>
          <w:lang w:val="it-IT"/>
        </w:rPr>
      </w:pPr>
      <w:r w:rsidRPr="000668D8">
        <w:rPr>
          <w:noProof/>
          <w:szCs w:val="22"/>
          <w:u w:val="single"/>
          <w:lang w:val="hu"/>
        </w:rPr>
        <w:t>A gyártási tételek végfelszabadításáért felelős gyártók neve és címe</w:t>
      </w:r>
    </w:p>
    <w:p w14:paraId="006BE355" w14:textId="77777777" w:rsidR="004875DB" w:rsidRPr="003730DE" w:rsidRDefault="004875DB" w:rsidP="003A2797">
      <w:pPr>
        <w:widowControl w:val="0"/>
        <w:tabs>
          <w:tab w:val="clear" w:pos="567"/>
        </w:tabs>
        <w:spacing w:line="240" w:lineRule="auto"/>
        <w:rPr>
          <w:noProof/>
          <w:szCs w:val="22"/>
          <w:lang w:val="it-IT"/>
        </w:rPr>
      </w:pPr>
    </w:p>
    <w:p w14:paraId="27872902" w14:textId="77777777" w:rsidR="003E5322" w:rsidRPr="000668D8" w:rsidRDefault="003E5322" w:rsidP="003A2797">
      <w:pPr>
        <w:widowControl w:val="0"/>
        <w:numPr>
          <w:ilvl w:val="12"/>
          <w:numId w:val="0"/>
        </w:numPr>
        <w:tabs>
          <w:tab w:val="clear" w:pos="567"/>
        </w:tabs>
        <w:spacing w:line="240" w:lineRule="auto"/>
        <w:rPr>
          <w:szCs w:val="22"/>
          <w:lang w:val="es-ES"/>
        </w:rPr>
      </w:pPr>
      <w:r w:rsidRPr="000668D8">
        <w:rPr>
          <w:szCs w:val="22"/>
          <w:lang w:val="es-ES"/>
        </w:rPr>
        <w:t>Novartis Farmacéutica, S.A.</w:t>
      </w:r>
    </w:p>
    <w:p w14:paraId="073D0AD2" w14:textId="77777777" w:rsidR="003E5322" w:rsidRPr="000668D8" w:rsidRDefault="003E5322" w:rsidP="003A2797">
      <w:pPr>
        <w:numPr>
          <w:ilvl w:val="12"/>
          <w:numId w:val="0"/>
        </w:numPr>
        <w:tabs>
          <w:tab w:val="clear" w:pos="567"/>
        </w:tabs>
        <w:spacing w:line="240" w:lineRule="auto"/>
        <w:ind w:right="-2"/>
        <w:rPr>
          <w:szCs w:val="22"/>
          <w:lang w:val="es-ES"/>
        </w:rPr>
      </w:pPr>
      <w:r w:rsidRPr="000668D8">
        <w:rPr>
          <w:szCs w:val="22"/>
          <w:lang w:val="es-ES"/>
        </w:rPr>
        <w:t>Gran Via de les Corts Catalanes, 764</w:t>
      </w:r>
    </w:p>
    <w:p w14:paraId="4BD4CCA4" w14:textId="77777777" w:rsidR="003E5322" w:rsidRPr="000668D8" w:rsidRDefault="003E5322" w:rsidP="003A2797">
      <w:pPr>
        <w:numPr>
          <w:ilvl w:val="12"/>
          <w:numId w:val="0"/>
        </w:numPr>
        <w:tabs>
          <w:tab w:val="clear" w:pos="567"/>
        </w:tabs>
        <w:spacing w:line="240" w:lineRule="auto"/>
        <w:ind w:right="-2"/>
        <w:rPr>
          <w:szCs w:val="22"/>
          <w:lang w:val="es-ES"/>
        </w:rPr>
      </w:pPr>
      <w:r w:rsidRPr="000668D8">
        <w:rPr>
          <w:szCs w:val="22"/>
          <w:lang w:val="es-ES"/>
        </w:rPr>
        <w:t>08013 Barcelona</w:t>
      </w:r>
    </w:p>
    <w:p w14:paraId="39E0AC3E" w14:textId="77777777" w:rsidR="003E5322" w:rsidRPr="000668D8" w:rsidRDefault="003E5322" w:rsidP="003A2797">
      <w:pPr>
        <w:widowControl w:val="0"/>
        <w:numPr>
          <w:ilvl w:val="12"/>
          <w:numId w:val="0"/>
        </w:numPr>
        <w:tabs>
          <w:tab w:val="clear" w:pos="567"/>
        </w:tabs>
        <w:spacing w:line="240" w:lineRule="auto"/>
        <w:ind w:right="-2"/>
        <w:rPr>
          <w:szCs w:val="22"/>
          <w:lang w:val="es-ES"/>
        </w:rPr>
      </w:pPr>
      <w:r w:rsidRPr="000668D8">
        <w:rPr>
          <w:lang w:val="hu"/>
        </w:rPr>
        <w:t>Spanyolország</w:t>
      </w:r>
    </w:p>
    <w:p w14:paraId="5EEF9B67" w14:textId="77777777" w:rsidR="003E5322" w:rsidRPr="000668D8" w:rsidRDefault="003E5322" w:rsidP="003A2797">
      <w:pPr>
        <w:widowControl w:val="0"/>
        <w:numPr>
          <w:ilvl w:val="12"/>
          <w:numId w:val="0"/>
        </w:numPr>
        <w:tabs>
          <w:tab w:val="clear" w:pos="567"/>
        </w:tabs>
        <w:spacing w:line="240" w:lineRule="auto"/>
        <w:ind w:right="-2"/>
        <w:rPr>
          <w:szCs w:val="22"/>
          <w:lang w:val="es-ES"/>
        </w:rPr>
      </w:pPr>
    </w:p>
    <w:p w14:paraId="3218AD2A" w14:textId="77777777" w:rsidR="00DE4D52" w:rsidRPr="00111B17" w:rsidRDefault="00DE4D52" w:rsidP="00DE4D52">
      <w:pPr>
        <w:keepNext/>
        <w:rPr>
          <w:rFonts w:eastAsia="Aptos"/>
          <w:szCs w:val="22"/>
          <w:lang w:val="de-AT" w:eastAsia="de-CH"/>
        </w:rPr>
      </w:pPr>
      <w:r w:rsidRPr="00111B17">
        <w:rPr>
          <w:rFonts w:eastAsia="Aptos"/>
          <w:szCs w:val="22"/>
          <w:lang w:val="de-AT" w:eastAsia="de-CH"/>
        </w:rPr>
        <w:t>Novartis Pharma GmbH</w:t>
      </w:r>
    </w:p>
    <w:p w14:paraId="77B7E4D8" w14:textId="77777777" w:rsidR="00DE4D52" w:rsidRPr="00111B17" w:rsidRDefault="00DE4D52" w:rsidP="00DE4D52">
      <w:pPr>
        <w:keepNext/>
        <w:rPr>
          <w:rFonts w:eastAsia="Aptos"/>
          <w:szCs w:val="22"/>
          <w:lang w:val="de-AT" w:eastAsia="de-CH"/>
        </w:rPr>
      </w:pPr>
      <w:r w:rsidRPr="00111B17">
        <w:rPr>
          <w:rFonts w:eastAsia="Aptos"/>
          <w:szCs w:val="22"/>
          <w:lang w:val="de-AT" w:eastAsia="de-CH"/>
        </w:rPr>
        <w:t>Sophie-Germain-Strasse 10</w:t>
      </w:r>
    </w:p>
    <w:p w14:paraId="64D32256" w14:textId="77777777" w:rsidR="00DE4D52" w:rsidRPr="00111B17" w:rsidRDefault="00DE4D52" w:rsidP="00DE4D52">
      <w:pPr>
        <w:keepNext/>
        <w:rPr>
          <w:rFonts w:eastAsia="Aptos"/>
          <w:szCs w:val="22"/>
          <w:lang w:val="de-AT" w:eastAsia="de-CH"/>
        </w:rPr>
      </w:pPr>
      <w:r w:rsidRPr="00111B17">
        <w:rPr>
          <w:rFonts w:eastAsia="Aptos"/>
          <w:szCs w:val="22"/>
          <w:lang w:val="de-AT" w:eastAsia="de-CH"/>
        </w:rPr>
        <w:t>90443 Nürnberg</w:t>
      </w:r>
    </w:p>
    <w:p w14:paraId="71EABFE2" w14:textId="12D91E6D" w:rsidR="00DE4D52" w:rsidRDefault="00DE4D52" w:rsidP="00DE4D52">
      <w:pPr>
        <w:widowControl w:val="0"/>
        <w:numPr>
          <w:ilvl w:val="12"/>
          <w:numId w:val="0"/>
        </w:numPr>
        <w:tabs>
          <w:tab w:val="clear" w:pos="567"/>
        </w:tabs>
        <w:spacing w:line="240" w:lineRule="auto"/>
        <w:ind w:right="-2"/>
        <w:rPr>
          <w:szCs w:val="22"/>
          <w:lang w:val="de-CH"/>
        </w:rPr>
      </w:pPr>
      <w:r w:rsidRPr="00983D27">
        <w:rPr>
          <w:szCs w:val="22"/>
          <w:lang w:val="de-CH"/>
        </w:rPr>
        <w:t>Németország</w:t>
      </w:r>
    </w:p>
    <w:p w14:paraId="0A60D049" w14:textId="77777777" w:rsidR="00DE4D52" w:rsidRPr="000668D8" w:rsidRDefault="00DE4D52" w:rsidP="00DE4D52">
      <w:pPr>
        <w:widowControl w:val="0"/>
        <w:numPr>
          <w:ilvl w:val="12"/>
          <w:numId w:val="0"/>
        </w:numPr>
        <w:tabs>
          <w:tab w:val="clear" w:pos="567"/>
        </w:tabs>
        <w:spacing w:line="240" w:lineRule="auto"/>
        <w:ind w:right="-2"/>
        <w:rPr>
          <w:szCs w:val="22"/>
          <w:lang w:val="es-ES"/>
        </w:rPr>
      </w:pPr>
    </w:p>
    <w:p w14:paraId="7DCBEB78" w14:textId="6E2F1421" w:rsidR="004875DB" w:rsidRPr="000668D8" w:rsidRDefault="004875DB" w:rsidP="003A2797">
      <w:pPr>
        <w:widowControl w:val="0"/>
        <w:tabs>
          <w:tab w:val="clear" w:pos="567"/>
        </w:tabs>
        <w:spacing w:line="240" w:lineRule="auto"/>
        <w:rPr>
          <w:noProof/>
          <w:szCs w:val="22"/>
          <w:lang w:val="es-ES"/>
        </w:rPr>
      </w:pPr>
      <w:r w:rsidRPr="000668D8">
        <w:rPr>
          <w:noProof/>
          <w:szCs w:val="22"/>
          <w:lang w:val="hu"/>
        </w:rPr>
        <w:t>Az érintett gyártási tétel végfelszabadításáért felelős gyártó nevét és címét a gyógyszer betegtájékoztatójának tartalmaznia kell.</w:t>
      </w:r>
    </w:p>
    <w:p w14:paraId="13155A0D" w14:textId="11632D85" w:rsidR="004875DB" w:rsidRPr="000668D8" w:rsidRDefault="004875DB" w:rsidP="003A2797">
      <w:pPr>
        <w:widowControl w:val="0"/>
        <w:tabs>
          <w:tab w:val="clear" w:pos="567"/>
        </w:tabs>
        <w:spacing w:line="240" w:lineRule="auto"/>
        <w:rPr>
          <w:noProof/>
          <w:szCs w:val="22"/>
          <w:lang w:val="es-ES"/>
        </w:rPr>
      </w:pPr>
    </w:p>
    <w:p w14:paraId="352C5726" w14:textId="77777777" w:rsidR="004875DB" w:rsidRPr="000668D8" w:rsidRDefault="004875DB" w:rsidP="003A2797">
      <w:pPr>
        <w:widowControl w:val="0"/>
        <w:tabs>
          <w:tab w:val="clear" w:pos="567"/>
        </w:tabs>
        <w:spacing w:line="240" w:lineRule="auto"/>
        <w:rPr>
          <w:noProof/>
          <w:szCs w:val="22"/>
          <w:lang w:val="es-ES"/>
        </w:rPr>
      </w:pPr>
    </w:p>
    <w:p w14:paraId="01183004" w14:textId="11EC3DEA" w:rsidR="004875DB" w:rsidRPr="000668D8" w:rsidRDefault="004875DB" w:rsidP="00F408EE">
      <w:pPr>
        <w:keepNext/>
        <w:widowControl w:val="0"/>
        <w:tabs>
          <w:tab w:val="clear" w:pos="567"/>
        </w:tabs>
        <w:spacing w:line="240" w:lineRule="auto"/>
        <w:ind w:left="567" w:hanging="567"/>
        <w:outlineLvl w:val="0"/>
        <w:rPr>
          <w:b/>
          <w:noProof/>
          <w:szCs w:val="22"/>
          <w:lang w:val="es-ES"/>
        </w:rPr>
      </w:pPr>
      <w:bookmarkStart w:id="45" w:name="OLE_LINK2"/>
      <w:r w:rsidRPr="000668D8">
        <w:rPr>
          <w:b/>
          <w:bCs/>
          <w:noProof/>
          <w:szCs w:val="22"/>
          <w:lang w:val="hu"/>
        </w:rPr>
        <w:t>B.</w:t>
      </w:r>
      <w:bookmarkEnd w:id="45"/>
      <w:r w:rsidRPr="000668D8">
        <w:rPr>
          <w:b/>
          <w:bCs/>
          <w:noProof/>
          <w:szCs w:val="22"/>
          <w:lang w:val="hu"/>
        </w:rPr>
        <w:tab/>
      </w:r>
      <w:r w:rsidR="00397CFE" w:rsidRPr="00071EBC">
        <w:rPr>
          <w:b/>
          <w:bCs/>
          <w:lang w:val="hu-HU"/>
        </w:rPr>
        <w:t xml:space="preserve">A KIADÁSRA ÉS A FELHASZNÁLÁSRA VONATKOZÓ </w:t>
      </w:r>
      <w:r w:rsidRPr="000668D8">
        <w:rPr>
          <w:b/>
          <w:bCs/>
          <w:noProof/>
          <w:szCs w:val="22"/>
          <w:lang w:val="hu"/>
        </w:rPr>
        <w:t>FELTÉTELEK VAGY KORLÁTOZÁSOK</w:t>
      </w:r>
    </w:p>
    <w:p w14:paraId="17F6A973" w14:textId="77777777" w:rsidR="004875DB" w:rsidRPr="000668D8" w:rsidRDefault="004875DB" w:rsidP="003A2797">
      <w:pPr>
        <w:keepNext/>
        <w:widowControl w:val="0"/>
        <w:tabs>
          <w:tab w:val="clear" w:pos="567"/>
        </w:tabs>
        <w:spacing w:line="240" w:lineRule="auto"/>
        <w:rPr>
          <w:noProof/>
          <w:szCs w:val="22"/>
          <w:lang w:val="es-ES"/>
        </w:rPr>
      </w:pPr>
    </w:p>
    <w:p w14:paraId="6CCF69C2" w14:textId="12C67E3B" w:rsidR="004875DB" w:rsidRPr="000668D8" w:rsidRDefault="004875DB" w:rsidP="003A2797">
      <w:pPr>
        <w:widowControl w:val="0"/>
        <w:numPr>
          <w:ilvl w:val="12"/>
          <w:numId w:val="0"/>
        </w:numPr>
        <w:tabs>
          <w:tab w:val="clear" w:pos="567"/>
        </w:tabs>
        <w:spacing w:line="240" w:lineRule="auto"/>
        <w:rPr>
          <w:noProof/>
          <w:szCs w:val="22"/>
          <w:lang w:val="es-ES"/>
        </w:rPr>
      </w:pPr>
      <w:r w:rsidRPr="000668D8">
        <w:rPr>
          <w:noProof/>
          <w:szCs w:val="22"/>
          <w:lang w:val="hu"/>
        </w:rPr>
        <w:t>Orvosi rendelvényhez kötött gyógyszer.</w:t>
      </w:r>
    </w:p>
    <w:p w14:paraId="77A9B8A9" w14:textId="77777777" w:rsidR="004875DB" w:rsidRPr="000668D8" w:rsidRDefault="004875DB" w:rsidP="003A2797">
      <w:pPr>
        <w:widowControl w:val="0"/>
        <w:numPr>
          <w:ilvl w:val="12"/>
          <w:numId w:val="0"/>
        </w:numPr>
        <w:tabs>
          <w:tab w:val="clear" w:pos="567"/>
        </w:tabs>
        <w:spacing w:line="240" w:lineRule="auto"/>
        <w:rPr>
          <w:noProof/>
          <w:szCs w:val="22"/>
          <w:lang w:val="es-ES"/>
        </w:rPr>
      </w:pPr>
    </w:p>
    <w:p w14:paraId="74A29D80" w14:textId="77777777" w:rsidR="004875DB" w:rsidRPr="000668D8" w:rsidRDefault="004875DB" w:rsidP="003A2797">
      <w:pPr>
        <w:widowControl w:val="0"/>
        <w:numPr>
          <w:ilvl w:val="12"/>
          <w:numId w:val="0"/>
        </w:numPr>
        <w:tabs>
          <w:tab w:val="clear" w:pos="567"/>
        </w:tabs>
        <w:spacing w:line="240" w:lineRule="auto"/>
        <w:rPr>
          <w:noProof/>
          <w:szCs w:val="22"/>
          <w:lang w:val="es-ES"/>
        </w:rPr>
      </w:pPr>
    </w:p>
    <w:p w14:paraId="1D811EE7" w14:textId="14F3533C" w:rsidR="004875DB" w:rsidRPr="000668D8" w:rsidRDefault="004875DB" w:rsidP="00F408EE">
      <w:pPr>
        <w:keepNext/>
        <w:keepLines/>
        <w:widowControl w:val="0"/>
        <w:tabs>
          <w:tab w:val="clear" w:pos="567"/>
        </w:tabs>
        <w:spacing w:line="240" w:lineRule="auto"/>
        <w:ind w:left="567" w:hanging="567"/>
        <w:outlineLvl w:val="0"/>
        <w:rPr>
          <w:b/>
          <w:bCs/>
          <w:noProof/>
          <w:szCs w:val="22"/>
          <w:lang w:val="es-ES"/>
        </w:rPr>
      </w:pPr>
      <w:r w:rsidRPr="000668D8">
        <w:rPr>
          <w:b/>
          <w:bCs/>
          <w:noProof/>
          <w:szCs w:val="22"/>
          <w:lang w:val="hu"/>
        </w:rPr>
        <w:t>C.</w:t>
      </w:r>
      <w:r w:rsidRPr="000668D8">
        <w:rPr>
          <w:b/>
          <w:bCs/>
          <w:noProof/>
          <w:szCs w:val="22"/>
          <w:lang w:val="hu"/>
        </w:rPr>
        <w:tab/>
        <w:t>A FORGALOMBA HOZATALI ENGEDÉLY</w:t>
      </w:r>
      <w:r w:rsidR="00397CFE">
        <w:rPr>
          <w:b/>
          <w:bCs/>
          <w:noProof/>
          <w:szCs w:val="22"/>
          <w:lang w:val="hu"/>
        </w:rPr>
        <w:t>BEN FOGLALT</w:t>
      </w:r>
      <w:r w:rsidRPr="000668D8">
        <w:rPr>
          <w:b/>
          <w:bCs/>
          <w:noProof/>
          <w:szCs w:val="22"/>
          <w:lang w:val="hu"/>
        </w:rPr>
        <w:t xml:space="preserve"> EGYÉB FELTÉTELE</w:t>
      </w:r>
      <w:r w:rsidR="00397CFE">
        <w:rPr>
          <w:b/>
          <w:bCs/>
          <w:noProof/>
          <w:szCs w:val="22"/>
          <w:lang w:val="hu"/>
        </w:rPr>
        <w:t>K</w:t>
      </w:r>
      <w:r w:rsidRPr="000668D8">
        <w:rPr>
          <w:b/>
          <w:bCs/>
          <w:noProof/>
          <w:szCs w:val="22"/>
          <w:lang w:val="hu"/>
        </w:rPr>
        <w:t xml:space="preserve"> ÉS KÖVETELMÉNYE</w:t>
      </w:r>
      <w:r w:rsidR="00397CFE">
        <w:rPr>
          <w:b/>
          <w:bCs/>
          <w:noProof/>
          <w:szCs w:val="22"/>
          <w:lang w:val="hu"/>
        </w:rPr>
        <w:t>K</w:t>
      </w:r>
    </w:p>
    <w:p w14:paraId="7D8B50DE" w14:textId="77777777" w:rsidR="004875DB" w:rsidRPr="000668D8" w:rsidRDefault="004875DB" w:rsidP="003A2797">
      <w:pPr>
        <w:keepNext/>
        <w:widowControl w:val="0"/>
        <w:tabs>
          <w:tab w:val="clear" w:pos="567"/>
        </w:tabs>
        <w:spacing w:line="240" w:lineRule="auto"/>
        <w:ind w:right="-1"/>
        <w:rPr>
          <w:iCs/>
          <w:noProof/>
          <w:szCs w:val="22"/>
          <w:lang w:val="es-ES"/>
        </w:rPr>
      </w:pPr>
    </w:p>
    <w:p w14:paraId="64AA4364" w14:textId="77777777" w:rsidR="004875DB" w:rsidRPr="000668D8" w:rsidRDefault="004875DB" w:rsidP="003A2797">
      <w:pPr>
        <w:keepNext/>
        <w:widowControl w:val="0"/>
        <w:numPr>
          <w:ilvl w:val="0"/>
          <w:numId w:val="21"/>
        </w:numPr>
        <w:tabs>
          <w:tab w:val="clear" w:pos="567"/>
          <w:tab w:val="clear" w:pos="720"/>
        </w:tabs>
        <w:spacing w:line="240" w:lineRule="auto"/>
        <w:ind w:left="567" w:right="-1" w:hanging="567"/>
        <w:rPr>
          <w:b/>
          <w:szCs w:val="22"/>
          <w:lang w:val="es-ES"/>
        </w:rPr>
      </w:pPr>
      <w:r w:rsidRPr="000668D8">
        <w:rPr>
          <w:b/>
          <w:bCs/>
          <w:szCs w:val="22"/>
          <w:lang w:val="hu"/>
        </w:rPr>
        <w:t>Időszakos gyógyszerbiztonsági jelentések (Periodic safety update report, PSUR)</w:t>
      </w:r>
    </w:p>
    <w:p w14:paraId="72E83F26" w14:textId="77777777" w:rsidR="004875DB" w:rsidRPr="000668D8" w:rsidRDefault="004875DB" w:rsidP="003A2797">
      <w:pPr>
        <w:keepNext/>
        <w:widowControl w:val="0"/>
        <w:tabs>
          <w:tab w:val="clear" w:pos="567"/>
        </w:tabs>
        <w:spacing w:line="240" w:lineRule="auto"/>
        <w:ind w:right="567"/>
        <w:rPr>
          <w:lang w:val="es-ES"/>
        </w:rPr>
      </w:pPr>
    </w:p>
    <w:p w14:paraId="52CB7D41" w14:textId="2926F5E6" w:rsidR="004875DB" w:rsidRPr="000668D8" w:rsidRDefault="004875DB" w:rsidP="003A2797">
      <w:pPr>
        <w:widowControl w:val="0"/>
        <w:tabs>
          <w:tab w:val="clear" w:pos="567"/>
        </w:tabs>
        <w:spacing w:line="240" w:lineRule="auto"/>
        <w:ind w:right="567"/>
        <w:rPr>
          <w:iCs/>
          <w:szCs w:val="22"/>
          <w:lang w:val="es-ES"/>
        </w:rPr>
      </w:pPr>
      <w:r w:rsidRPr="000668D8">
        <w:rPr>
          <w:szCs w:val="22"/>
          <w:lang w:val="hu"/>
        </w:rPr>
        <w:t>Erre a készítményre a PSUR-okat a 2001/83/EK irányelv 107c. cikkének (7) bekezdésében megállapított és az európai internetes gyógyszerportálon nyilvánosságra hozott uniós referencia időpontok listája (EURD lista), illetve annak bármely későbbi frissített változata szerinti követelményeknek megfelelően kell benyújtani.</w:t>
      </w:r>
    </w:p>
    <w:p w14:paraId="6391088B" w14:textId="2DBFA522" w:rsidR="004875DB" w:rsidRPr="000668D8" w:rsidRDefault="004875DB" w:rsidP="003A2797">
      <w:pPr>
        <w:widowControl w:val="0"/>
        <w:tabs>
          <w:tab w:val="clear" w:pos="567"/>
        </w:tabs>
        <w:spacing w:line="240" w:lineRule="auto"/>
        <w:ind w:right="567"/>
        <w:rPr>
          <w:iCs/>
          <w:szCs w:val="22"/>
          <w:lang w:val="es-ES"/>
        </w:rPr>
      </w:pPr>
    </w:p>
    <w:p w14:paraId="442AB3C4" w14:textId="77777777" w:rsidR="004875DB" w:rsidRPr="000668D8" w:rsidRDefault="004875DB" w:rsidP="003A2797">
      <w:pPr>
        <w:widowControl w:val="0"/>
        <w:tabs>
          <w:tab w:val="clear" w:pos="567"/>
        </w:tabs>
        <w:spacing w:line="240" w:lineRule="auto"/>
        <w:ind w:right="-1"/>
        <w:rPr>
          <w:lang w:val="es-ES"/>
        </w:rPr>
      </w:pPr>
    </w:p>
    <w:p w14:paraId="353F3541" w14:textId="3A95ADC4" w:rsidR="004875DB" w:rsidRPr="000668D8" w:rsidRDefault="004875DB" w:rsidP="00DE4D52">
      <w:pPr>
        <w:keepNext/>
        <w:keepLines/>
        <w:tabs>
          <w:tab w:val="clear" w:pos="567"/>
        </w:tabs>
        <w:spacing w:line="240" w:lineRule="auto"/>
        <w:ind w:left="567" w:hanging="567"/>
        <w:outlineLvl w:val="0"/>
        <w:rPr>
          <w:b/>
          <w:lang w:val="es-ES"/>
        </w:rPr>
      </w:pPr>
      <w:r w:rsidRPr="000668D8">
        <w:rPr>
          <w:b/>
          <w:bCs/>
          <w:lang w:val="hu"/>
        </w:rPr>
        <w:t>D.</w:t>
      </w:r>
      <w:r w:rsidRPr="000668D8">
        <w:rPr>
          <w:b/>
          <w:bCs/>
          <w:lang w:val="hu"/>
        </w:rPr>
        <w:tab/>
      </w:r>
      <w:r w:rsidR="00397CFE" w:rsidRPr="00071EBC">
        <w:rPr>
          <w:b/>
          <w:bCs/>
          <w:lang w:val="hu-HU"/>
        </w:rPr>
        <w:t xml:space="preserve">A GYÓGYSZER BIZTONSÁGOS ÉS HATÉKONY ALKALMAZÁSÁRA VONATKOZÓ </w:t>
      </w:r>
      <w:r w:rsidRPr="000668D8">
        <w:rPr>
          <w:b/>
          <w:bCs/>
          <w:lang w:val="hu"/>
        </w:rPr>
        <w:t>FELTÉTELEK VAGY KORLÁTOZÁSOK</w:t>
      </w:r>
    </w:p>
    <w:p w14:paraId="54EACA4A" w14:textId="77777777" w:rsidR="004875DB" w:rsidRPr="000668D8" w:rsidRDefault="004875DB" w:rsidP="00DE4D52">
      <w:pPr>
        <w:keepNext/>
        <w:tabs>
          <w:tab w:val="clear" w:pos="567"/>
        </w:tabs>
        <w:spacing w:line="240" w:lineRule="auto"/>
        <w:ind w:right="-1"/>
        <w:rPr>
          <w:lang w:val="es-ES"/>
        </w:rPr>
      </w:pPr>
    </w:p>
    <w:p w14:paraId="4E5F6441" w14:textId="77777777" w:rsidR="004875DB" w:rsidRPr="000668D8" w:rsidRDefault="004875DB" w:rsidP="00DE4D52">
      <w:pPr>
        <w:keepNext/>
        <w:numPr>
          <w:ilvl w:val="0"/>
          <w:numId w:val="21"/>
        </w:numPr>
        <w:tabs>
          <w:tab w:val="clear" w:pos="567"/>
          <w:tab w:val="clear" w:pos="720"/>
        </w:tabs>
        <w:spacing w:line="240" w:lineRule="auto"/>
        <w:ind w:left="567" w:right="-1" w:hanging="567"/>
        <w:rPr>
          <w:b/>
        </w:rPr>
      </w:pPr>
      <w:r w:rsidRPr="000668D8">
        <w:rPr>
          <w:b/>
          <w:bCs/>
          <w:lang w:val="hu"/>
        </w:rPr>
        <w:t>Kockázatkezelési terv</w:t>
      </w:r>
    </w:p>
    <w:p w14:paraId="3C95F69E" w14:textId="77777777" w:rsidR="004875DB" w:rsidRPr="000668D8" w:rsidRDefault="004875DB" w:rsidP="00DE4D52">
      <w:pPr>
        <w:keepNext/>
        <w:tabs>
          <w:tab w:val="clear" w:pos="567"/>
        </w:tabs>
        <w:spacing w:line="240" w:lineRule="auto"/>
        <w:ind w:right="-1"/>
      </w:pPr>
    </w:p>
    <w:p w14:paraId="6022DF8B" w14:textId="1B3800D0" w:rsidR="004875DB" w:rsidRPr="000668D8" w:rsidRDefault="004875DB" w:rsidP="00DE4D52">
      <w:pPr>
        <w:tabs>
          <w:tab w:val="clear" w:pos="567"/>
        </w:tabs>
        <w:spacing w:line="240" w:lineRule="auto"/>
        <w:ind w:right="567"/>
        <w:rPr>
          <w:noProof/>
          <w:szCs w:val="22"/>
        </w:rPr>
      </w:pPr>
      <w:r w:rsidRPr="000668D8">
        <w:rPr>
          <w:noProof/>
          <w:szCs w:val="22"/>
          <w:lang w:val="hu"/>
        </w:rPr>
        <w:t>A forgalomba hozatali engedély jogosultja kötelezi magát, hogy a forgalomba hozatali engedély 1.8.2 moduljában leírt, jóváhagyott kockázatkezelési tervben, illetve annak jóváhagyott frissített verzióiban részletezett, kötelező farmakovigilanciai tevékenységeket és beavatkozásokat elvégzi.</w:t>
      </w:r>
    </w:p>
    <w:p w14:paraId="34E6B0A9" w14:textId="77777777" w:rsidR="004875DB" w:rsidRPr="000668D8" w:rsidRDefault="004875DB" w:rsidP="00DE4D52">
      <w:pPr>
        <w:tabs>
          <w:tab w:val="clear" w:pos="567"/>
        </w:tabs>
        <w:spacing w:line="240" w:lineRule="auto"/>
        <w:ind w:right="-1"/>
        <w:rPr>
          <w:iCs/>
          <w:noProof/>
          <w:szCs w:val="22"/>
        </w:rPr>
      </w:pPr>
    </w:p>
    <w:p w14:paraId="11142315" w14:textId="77777777" w:rsidR="004875DB" w:rsidRPr="000668D8" w:rsidRDefault="004875DB" w:rsidP="00DE4D52">
      <w:pPr>
        <w:keepNext/>
        <w:tabs>
          <w:tab w:val="clear" w:pos="567"/>
        </w:tabs>
        <w:spacing w:line="240" w:lineRule="auto"/>
        <w:rPr>
          <w:iCs/>
          <w:noProof/>
          <w:szCs w:val="22"/>
        </w:rPr>
      </w:pPr>
      <w:r w:rsidRPr="000668D8">
        <w:rPr>
          <w:noProof/>
          <w:szCs w:val="22"/>
          <w:lang w:val="hu"/>
        </w:rPr>
        <w:t>A frissített kockázatkezelési terv benyújtandó a következő esetekben:</w:t>
      </w:r>
    </w:p>
    <w:p w14:paraId="4C928E61" w14:textId="77777777" w:rsidR="004875DB" w:rsidRPr="000668D8" w:rsidRDefault="004875DB" w:rsidP="00DE4D52">
      <w:pPr>
        <w:keepNext/>
        <w:numPr>
          <w:ilvl w:val="0"/>
          <w:numId w:val="14"/>
        </w:numPr>
        <w:tabs>
          <w:tab w:val="clear" w:pos="567"/>
          <w:tab w:val="clear" w:pos="720"/>
        </w:tabs>
        <w:spacing w:line="240" w:lineRule="auto"/>
        <w:ind w:left="567" w:right="-1" w:hanging="567"/>
        <w:rPr>
          <w:iCs/>
          <w:noProof/>
          <w:szCs w:val="22"/>
        </w:rPr>
      </w:pPr>
      <w:r w:rsidRPr="000668D8">
        <w:rPr>
          <w:noProof/>
          <w:szCs w:val="22"/>
          <w:lang w:val="hu"/>
        </w:rPr>
        <w:t>ha az Európai Gyógyszerügynökség ezt indítványozza;</w:t>
      </w:r>
    </w:p>
    <w:p w14:paraId="2D6D1075" w14:textId="4E83DF6A" w:rsidR="004875DB" w:rsidRPr="000668D8" w:rsidRDefault="004875DB" w:rsidP="00DE4D52">
      <w:pPr>
        <w:numPr>
          <w:ilvl w:val="0"/>
          <w:numId w:val="14"/>
        </w:numPr>
        <w:tabs>
          <w:tab w:val="clear" w:pos="567"/>
          <w:tab w:val="clear" w:pos="720"/>
        </w:tabs>
        <w:spacing w:line="240" w:lineRule="auto"/>
        <w:ind w:left="567" w:right="-1" w:hanging="567"/>
        <w:rPr>
          <w:iCs/>
          <w:noProof/>
          <w:szCs w:val="22"/>
        </w:rPr>
      </w:pPr>
      <w:r w:rsidRPr="000668D8">
        <w:rPr>
          <w:noProof/>
          <w:szCs w:val="22"/>
          <w:lang w:val="hu"/>
        </w:rPr>
        <w:t>ha a kockázatkezelési rendszerben változás történik, főként azt követően, hogy olyan új információ érkezik, amely az előny/kockázat profil jelentős változásához vezethet, illetve (a biztonságos gyógyszeralkalmazásra vagy kockázatminimalizálásra irányuló) újabb, meghatározó eredmények születnek.</w:t>
      </w:r>
    </w:p>
    <w:p w14:paraId="23D8713A" w14:textId="7BEA6A94" w:rsidR="002C0DF1" w:rsidRPr="000668D8" w:rsidRDefault="002C0DF1" w:rsidP="003A2797">
      <w:pPr>
        <w:widowControl w:val="0"/>
        <w:tabs>
          <w:tab w:val="clear" w:pos="567"/>
        </w:tabs>
        <w:spacing w:line="240" w:lineRule="auto"/>
        <w:rPr>
          <w:iCs/>
          <w:szCs w:val="22"/>
        </w:rPr>
      </w:pPr>
      <w:r w:rsidRPr="000668D8">
        <w:rPr>
          <w:szCs w:val="22"/>
          <w:lang w:val="hu"/>
        </w:rPr>
        <w:br w:type="page"/>
      </w:r>
    </w:p>
    <w:p w14:paraId="6B07BA3B" w14:textId="77777777" w:rsidR="00FD08DE" w:rsidRPr="000668D8" w:rsidRDefault="00FD08DE" w:rsidP="003A2797">
      <w:pPr>
        <w:widowControl w:val="0"/>
        <w:tabs>
          <w:tab w:val="clear" w:pos="567"/>
        </w:tabs>
        <w:spacing w:line="240" w:lineRule="auto"/>
        <w:rPr>
          <w:noProof/>
          <w:szCs w:val="22"/>
        </w:rPr>
      </w:pPr>
    </w:p>
    <w:p w14:paraId="417C9164" w14:textId="77777777" w:rsidR="00FD08DE" w:rsidRPr="000668D8" w:rsidRDefault="00FD08DE" w:rsidP="003A2797">
      <w:pPr>
        <w:widowControl w:val="0"/>
        <w:tabs>
          <w:tab w:val="clear" w:pos="567"/>
        </w:tabs>
        <w:spacing w:line="240" w:lineRule="auto"/>
        <w:rPr>
          <w:noProof/>
          <w:szCs w:val="22"/>
        </w:rPr>
      </w:pPr>
    </w:p>
    <w:p w14:paraId="62E28291" w14:textId="77777777" w:rsidR="00FD08DE" w:rsidRPr="000668D8" w:rsidRDefault="00FD08DE" w:rsidP="003A2797">
      <w:pPr>
        <w:widowControl w:val="0"/>
        <w:tabs>
          <w:tab w:val="clear" w:pos="567"/>
        </w:tabs>
        <w:spacing w:line="240" w:lineRule="auto"/>
        <w:rPr>
          <w:noProof/>
          <w:szCs w:val="22"/>
        </w:rPr>
      </w:pPr>
    </w:p>
    <w:p w14:paraId="26B7DB54" w14:textId="77777777" w:rsidR="00FD08DE" w:rsidRPr="000668D8" w:rsidRDefault="00FD08DE" w:rsidP="003A2797">
      <w:pPr>
        <w:widowControl w:val="0"/>
        <w:tabs>
          <w:tab w:val="clear" w:pos="567"/>
        </w:tabs>
        <w:spacing w:line="240" w:lineRule="auto"/>
        <w:rPr>
          <w:noProof/>
          <w:szCs w:val="22"/>
        </w:rPr>
      </w:pPr>
    </w:p>
    <w:p w14:paraId="7665F982" w14:textId="77777777" w:rsidR="00FD08DE" w:rsidRPr="000668D8" w:rsidRDefault="00FD08DE" w:rsidP="003A2797">
      <w:pPr>
        <w:widowControl w:val="0"/>
        <w:tabs>
          <w:tab w:val="clear" w:pos="567"/>
        </w:tabs>
        <w:spacing w:line="240" w:lineRule="auto"/>
      </w:pPr>
    </w:p>
    <w:p w14:paraId="4121E1D1" w14:textId="77777777" w:rsidR="00FD08DE" w:rsidRPr="000668D8" w:rsidRDefault="00FD08DE" w:rsidP="003A2797">
      <w:pPr>
        <w:widowControl w:val="0"/>
        <w:tabs>
          <w:tab w:val="clear" w:pos="567"/>
        </w:tabs>
        <w:spacing w:line="240" w:lineRule="auto"/>
      </w:pPr>
    </w:p>
    <w:p w14:paraId="4BE0F6DA" w14:textId="77777777" w:rsidR="00FD08DE" w:rsidRPr="000668D8" w:rsidRDefault="00FD08DE" w:rsidP="003A2797">
      <w:pPr>
        <w:widowControl w:val="0"/>
        <w:tabs>
          <w:tab w:val="clear" w:pos="567"/>
        </w:tabs>
        <w:spacing w:line="240" w:lineRule="auto"/>
      </w:pPr>
    </w:p>
    <w:p w14:paraId="106AE091" w14:textId="77777777" w:rsidR="00FD08DE" w:rsidRPr="000668D8" w:rsidRDefault="00FD08DE" w:rsidP="003A2797">
      <w:pPr>
        <w:widowControl w:val="0"/>
        <w:tabs>
          <w:tab w:val="clear" w:pos="567"/>
        </w:tabs>
        <w:spacing w:line="240" w:lineRule="auto"/>
      </w:pPr>
    </w:p>
    <w:p w14:paraId="6F35C635" w14:textId="77777777" w:rsidR="00FD08DE" w:rsidRPr="000668D8" w:rsidRDefault="00FD08DE" w:rsidP="003A2797">
      <w:pPr>
        <w:widowControl w:val="0"/>
        <w:tabs>
          <w:tab w:val="clear" w:pos="567"/>
        </w:tabs>
        <w:spacing w:line="240" w:lineRule="auto"/>
      </w:pPr>
    </w:p>
    <w:p w14:paraId="7D01CD8C" w14:textId="77777777" w:rsidR="00FD08DE" w:rsidRPr="000668D8" w:rsidRDefault="00FD08DE" w:rsidP="003A2797">
      <w:pPr>
        <w:widowControl w:val="0"/>
        <w:tabs>
          <w:tab w:val="clear" w:pos="567"/>
        </w:tabs>
        <w:spacing w:line="240" w:lineRule="auto"/>
        <w:rPr>
          <w:noProof/>
          <w:szCs w:val="22"/>
        </w:rPr>
      </w:pPr>
    </w:p>
    <w:p w14:paraId="49375C16" w14:textId="77777777" w:rsidR="00FD08DE" w:rsidRPr="000668D8" w:rsidRDefault="00FD08DE" w:rsidP="003A2797">
      <w:pPr>
        <w:widowControl w:val="0"/>
        <w:tabs>
          <w:tab w:val="clear" w:pos="567"/>
        </w:tabs>
        <w:spacing w:line="240" w:lineRule="auto"/>
        <w:rPr>
          <w:noProof/>
          <w:szCs w:val="22"/>
        </w:rPr>
      </w:pPr>
    </w:p>
    <w:p w14:paraId="6BD484F1" w14:textId="77777777" w:rsidR="00FD08DE" w:rsidRPr="000668D8" w:rsidRDefault="00FD08DE" w:rsidP="003A2797">
      <w:pPr>
        <w:widowControl w:val="0"/>
        <w:tabs>
          <w:tab w:val="clear" w:pos="567"/>
        </w:tabs>
        <w:spacing w:line="240" w:lineRule="auto"/>
        <w:rPr>
          <w:noProof/>
          <w:szCs w:val="22"/>
        </w:rPr>
      </w:pPr>
    </w:p>
    <w:p w14:paraId="52FD004B" w14:textId="77777777" w:rsidR="00FD08DE" w:rsidRPr="000668D8" w:rsidRDefault="00FD08DE" w:rsidP="003A2797">
      <w:pPr>
        <w:widowControl w:val="0"/>
        <w:tabs>
          <w:tab w:val="clear" w:pos="567"/>
        </w:tabs>
        <w:spacing w:line="240" w:lineRule="auto"/>
        <w:rPr>
          <w:noProof/>
          <w:szCs w:val="22"/>
        </w:rPr>
      </w:pPr>
    </w:p>
    <w:p w14:paraId="4F012911" w14:textId="77777777" w:rsidR="00FD08DE" w:rsidRPr="000668D8" w:rsidRDefault="00FD08DE" w:rsidP="003A2797">
      <w:pPr>
        <w:widowControl w:val="0"/>
        <w:tabs>
          <w:tab w:val="clear" w:pos="567"/>
        </w:tabs>
        <w:spacing w:line="240" w:lineRule="auto"/>
        <w:rPr>
          <w:noProof/>
          <w:szCs w:val="22"/>
        </w:rPr>
      </w:pPr>
    </w:p>
    <w:p w14:paraId="7A91599F" w14:textId="77777777" w:rsidR="00FD08DE" w:rsidRPr="000668D8" w:rsidRDefault="00FD08DE" w:rsidP="003A2797">
      <w:pPr>
        <w:widowControl w:val="0"/>
        <w:tabs>
          <w:tab w:val="clear" w:pos="567"/>
        </w:tabs>
        <w:spacing w:line="240" w:lineRule="auto"/>
        <w:rPr>
          <w:noProof/>
          <w:szCs w:val="22"/>
        </w:rPr>
      </w:pPr>
    </w:p>
    <w:p w14:paraId="352830E8" w14:textId="77777777" w:rsidR="00FD08DE" w:rsidRPr="000668D8" w:rsidRDefault="00FD08DE" w:rsidP="003A2797">
      <w:pPr>
        <w:widowControl w:val="0"/>
        <w:tabs>
          <w:tab w:val="clear" w:pos="567"/>
        </w:tabs>
        <w:spacing w:line="240" w:lineRule="auto"/>
        <w:rPr>
          <w:noProof/>
          <w:szCs w:val="22"/>
        </w:rPr>
      </w:pPr>
    </w:p>
    <w:p w14:paraId="61E90FC4" w14:textId="77777777" w:rsidR="00FD08DE" w:rsidRPr="000668D8" w:rsidRDefault="00FD08DE" w:rsidP="003A2797">
      <w:pPr>
        <w:widowControl w:val="0"/>
        <w:tabs>
          <w:tab w:val="clear" w:pos="567"/>
        </w:tabs>
        <w:spacing w:line="240" w:lineRule="auto"/>
        <w:rPr>
          <w:noProof/>
          <w:szCs w:val="22"/>
        </w:rPr>
      </w:pPr>
    </w:p>
    <w:p w14:paraId="450ECA17" w14:textId="77777777" w:rsidR="00FD08DE" w:rsidRPr="000668D8" w:rsidRDefault="00FD08DE" w:rsidP="003A2797">
      <w:pPr>
        <w:widowControl w:val="0"/>
        <w:tabs>
          <w:tab w:val="clear" w:pos="567"/>
        </w:tabs>
        <w:spacing w:line="240" w:lineRule="auto"/>
        <w:rPr>
          <w:noProof/>
          <w:szCs w:val="22"/>
        </w:rPr>
      </w:pPr>
    </w:p>
    <w:p w14:paraId="636B9FCE" w14:textId="77777777" w:rsidR="00FD08DE" w:rsidRPr="000668D8" w:rsidRDefault="00FD08DE" w:rsidP="003A2797">
      <w:pPr>
        <w:widowControl w:val="0"/>
        <w:tabs>
          <w:tab w:val="clear" w:pos="567"/>
        </w:tabs>
        <w:spacing w:line="240" w:lineRule="auto"/>
        <w:rPr>
          <w:noProof/>
          <w:szCs w:val="22"/>
        </w:rPr>
      </w:pPr>
    </w:p>
    <w:p w14:paraId="32DE9EAB" w14:textId="77777777" w:rsidR="004875DB" w:rsidRPr="000668D8" w:rsidRDefault="004875DB" w:rsidP="003A2797">
      <w:pPr>
        <w:widowControl w:val="0"/>
        <w:tabs>
          <w:tab w:val="clear" w:pos="567"/>
        </w:tabs>
        <w:spacing w:line="240" w:lineRule="auto"/>
        <w:rPr>
          <w:noProof/>
          <w:szCs w:val="22"/>
        </w:rPr>
      </w:pPr>
    </w:p>
    <w:p w14:paraId="2179D120" w14:textId="77777777" w:rsidR="00FD08DE" w:rsidRPr="000668D8" w:rsidRDefault="00FD08DE" w:rsidP="003A2797">
      <w:pPr>
        <w:widowControl w:val="0"/>
        <w:tabs>
          <w:tab w:val="clear" w:pos="567"/>
        </w:tabs>
        <w:spacing w:line="240" w:lineRule="auto"/>
        <w:rPr>
          <w:noProof/>
          <w:szCs w:val="22"/>
        </w:rPr>
      </w:pPr>
    </w:p>
    <w:p w14:paraId="59588BA5" w14:textId="77777777" w:rsidR="00FD08DE" w:rsidRPr="000668D8" w:rsidRDefault="00FD08DE" w:rsidP="003A2797">
      <w:pPr>
        <w:widowControl w:val="0"/>
        <w:tabs>
          <w:tab w:val="clear" w:pos="567"/>
        </w:tabs>
        <w:spacing w:line="240" w:lineRule="auto"/>
        <w:rPr>
          <w:noProof/>
          <w:szCs w:val="22"/>
        </w:rPr>
      </w:pPr>
    </w:p>
    <w:p w14:paraId="34F21CAC" w14:textId="77777777" w:rsidR="00FD08DE" w:rsidRPr="000668D8" w:rsidRDefault="00FD08DE" w:rsidP="003A2797">
      <w:pPr>
        <w:widowControl w:val="0"/>
        <w:tabs>
          <w:tab w:val="clear" w:pos="567"/>
        </w:tabs>
        <w:spacing w:line="240" w:lineRule="auto"/>
        <w:rPr>
          <w:noProof/>
          <w:szCs w:val="22"/>
        </w:rPr>
      </w:pPr>
    </w:p>
    <w:p w14:paraId="4742C342" w14:textId="77777777" w:rsidR="00FD08DE" w:rsidRPr="000668D8" w:rsidRDefault="00FD08DE" w:rsidP="003A2797">
      <w:pPr>
        <w:widowControl w:val="0"/>
        <w:tabs>
          <w:tab w:val="clear" w:pos="567"/>
        </w:tabs>
        <w:spacing w:line="240" w:lineRule="auto"/>
        <w:jc w:val="center"/>
        <w:rPr>
          <w:b/>
          <w:noProof/>
          <w:szCs w:val="22"/>
        </w:rPr>
      </w:pPr>
      <w:r w:rsidRPr="000668D8">
        <w:rPr>
          <w:b/>
          <w:bCs/>
          <w:noProof/>
          <w:szCs w:val="22"/>
          <w:lang w:val="hu"/>
        </w:rPr>
        <w:t>III. MELLÉKLET</w:t>
      </w:r>
    </w:p>
    <w:p w14:paraId="67498D78" w14:textId="77777777" w:rsidR="00FD08DE" w:rsidRPr="000668D8" w:rsidRDefault="00FD08DE" w:rsidP="003A2797">
      <w:pPr>
        <w:widowControl w:val="0"/>
        <w:tabs>
          <w:tab w:val="clear" w:pos="567"/>
        </w:tabs>
        <w:spacing w:line="240" w:lineRule="auto"/>
        <w:jc w:val="center"/>
        <w:rPr>
          <w:noProof/>
          <w:szCs w:val="22"/>
        </w:rPr>
      </w:pPr>
    </w:p>
    <w:p w14:paraId="0BC53446" w14:textId="77777777" w:rsidR="00FD08DE" w:rsidRPr="000668D8" w:rsidRDefault="00FD08DE" w:rsidP="003A2797">
      <w:pPr>
        <w:widowControl w:val="0"/>
        <w:tabs>
          <w:tab w:val="clear" w:pos="567"/>
        </w:tabs>
        <w:spacing w:line="240" w:lineRule="auto"/>
        <w:jc w:val="center"/>
        <w:rPr>
          <w:b/>
          <w:noProof/>
          <w:szCs w:val="22"/>
        </w:rPr>
      </w:pPr>
      <w:r w:rsidRPr="000668D8">
        <w:rPr>
          <w:b/>
          <w:bCs/>
          <w:noProof/>
          <w:szCs w:val="22"/>
          <w:lang w:val="hu"/>
        </w:rPr>
        <w:t>CÍMKESZÖVEG ÉS BETEGTÁJÉKOZTATÓ</w:t>
      </w:r>
    </w:p>
    <w:p w14:paraId="277328B0" w14:textId="77777777" w:rsidR="00FD08DE" w:rsidRPr="000668D8" w:rsidRDefault="00FD08DE" w:rsidP="003A2797">
      <w:pPr>
        <w:widowControl w:val="0"/>
        <w:tabs>
          <w:tab w:val="clear" w:pos="567"/>
        </w:tabs>
        <w:spacing w:line="240" w:lineRule="auto"/>
        <w:rPr>
          <w:noProof/>
          <w:szCs w:val="22"/>
        </w:rPr>
      </w:pPr>
      <w:r w:rsidRPr="000668D8">
        <w:rPr>
          <w:b/>
          <w:bCs/>
          <w:noProof/>
          <w:szCs w:val="22"/>
          <w:lang w:val="hu"/>
        </w:rPr>
        <w:br w:type="page"/>
      </w:r>
    </w:p>
    <w:p w14:paraId="07ECB7D1" w14:textId="77777777" w:rsidR="00FD08DE" w:rsidRPr="000668D8" w:rsidRDefault="00FD08DE" w:rsidP="003A2797">
      <w:pPr>
        <w:widowControl w:val="0"/>
        <w:tabs>
          <w:tab w:val="clear" w:pos="567"/>
        </w:tabs>
        <w:spacing w:line="240" w:lineRule="auto"/>
        <w:rPr>
          <w:noProof/>
          <w:szCs w:val="22"/>
        </w:rPr>
      </w:pPr>
    </w:p>
    <w:p w14:paraId="1F54722B" w14:textId="77777777" w:rsidR="00FD08DE" w:rsidRPr="000668D8" w:rsidRDefault="00FD08DE" w:rsidP="003A2797">
      <w:pPr>
        <w:widowControl w:val="0"/>
        <w:tabs>
          <w:tab w:val="clear" w:pos="567"/>
        </w:tabs>
        <w:spacing w:line="240" w:lineRule="auto"/>
        <w:rPr>
          <w:noProof/>
          <w:szCs w:val="22"/>
        </w:rPr>
      </w:pPr>
    </w:p>
    <w:p w14:paraId="05AC99AA" w14:textId="77777777" w:rsidR="00FD08DE" w:rsidRPr="000668D8" w:rsidRDefault="00FD08DE" w:rsidP="003A2797">
      <w:pPr>
        <w:widowControl w:val="0"/>
        <w:tabs>
          <w:tab w:val="clear" w:pos="567"/>
        </w:tabs>
        <w:spacing w:line="240" w:lineRule="auto"/>
        <w:rPr>
          <w:noProof/>
          <w:szCs w:val="22"/>
        </w:rPr>
      </w:pPr>
    </w:p>
    <w:p w14:paraId="498FD185" w14:textId="77777777" w:rsidR="00FD08DE" w:rsidRPr="000668D8" w:rsidRDefault="00FD08DE" w:rsidP="003A2797">
      <w:pPr>
        <w:widowControl w:val="0"/>
        <w:tabs>
          <w:tab w:val="clear" w:pos="567"/>
        </w:tabs>
        <w:spacing w:line="240" w:lineRule="auto"/>
        <w:rPr>
          <w:noProof/>
          <w:szCs w:val="22"/>
        </w:rPr>
      </w:pPr>
    </w:p>
    <w:p w14:paraId="2D65AF16" w14:textId="77777777" w:rsidR="00FD08DE" w:rsidRPr="000668D8" w:rsidRDefault="00FD08DE" w:rsidP="003A2797">
      <w:pPr>
        <w:widowControl w:val="0"/>
        <w:tabs>
          <w:tab w:val="clear" w:pos="567"/>
        </w:tabs>
        <w:spacing w:line="240" w:lineRule="auto"/>
        <w:rPr>
          <w:noProof/>
          <w:szCs w:val="22"/>
        </w:rPr>
      </w:pPr>
    </w:p>
    <w:p w14:paraId="30FABBAE" w14:textId="77777777" w:rsidR="00FD08DE" w:rsidRPr="000668D8" w:rsidRDefault="00FD08DE" w:rsidP="003A2797">
      <w:pPr>
        <w:widowControl w:val="0"/>
        <w:tabs>
          <w:tab w:val="clear" w:pos="567"/>
        </w:tabs>
        <w:spacing w:line="240" w:lineRule="auto"/>
        <w:rPr>
          <w:noProof/>
          <w:szCs w:val="22"/>
        </w:rPr>
      </w:pPr>
    </w:p>
    <w:p w14:paraId="1DFED024" w14:textId="77777777" w:rsidR="00FD08DE" w:rsidRPr="000668D8" w:rsidRDefault="00FD08DE" w:rsidP="003A2797">
      <w:pPr>
        <w:widowControl w:val="0"/>
        <w:tabs>
          <w:tab w:val="clear" w:pos="567"/>
        </w:tabs>
        <w:spacing w:line="240" w:lineRule="auto"/>
        <w:rPr>
          <w:noProof/>
          <w:szCs w:val="22"/>
        </w:rPr>
      </w:pPr>
    </w:p>
    <w:p w14:paraId="5383A4F5" w14:textId="77777777" w:rsidR="00FD08DE" w:rsidRPr="000668D8" w:rsidRDefault="00FD08DE" w:rsidP="003A2797">
      <w:pPr>
        <w:widowControl w:val="0"/>
        <w:tabs>
          <w:tab w:val="clear" w:pos="567"/>
        </w:tabs>
        <w:spacing w:line="240" w:lineRule="auto"/>
        <w:rPr>
          <w:noProof/>
          <w:szCs w:val="22"/>
        </w:rPr>
      </w:pPr>
    </w:p>
    <w:p w14:paraId="7C5C2776" w14:textId="77777777" w:rsidR="00FD08DE" w:rsidRPr="000668D8" w:rsidRDefault="00FD08DE" w:rsidP="003A2797">
      <w:pPr>
        <w:widowControl w:val="0"/>
        <w:tabs>
          <w:tab w:val="clear" w:pos="567"/>
        </w:tabs>
        <w:spacing w:line="240" w:lineRule="auto"/>
        <w:rPr>
          <w:noProof/>
          <w:szCs w:val="22"/>
        </w:rPr>
      </w:pPr>
    </w:p>
    <w:p w14:paraId="7662DF9C" w14:textId="77777777" w:rsidR="00FD08DE" w:rsidRPr="000668D8" w:rsidRDefault="00FD08DE" w:rsidP="003A2797">
      <w:pPr>
        <w:widowControl w:val="0"/>
        <w:tabs>
          <w:tab w:val="clear" w:pos="567"/>
        </w:tabs>
        <w:spacing w:line="240" w:lineRule="auto"/>
        <w:rPr>
          <w:noProof/>
          <w:szCs w:val="22"/>
        </w:rPr>
      </w:pPr>
    </w:p>
    <w:p w14:paraId="4A296CB7" w14:textId="77777777" w:rsidR="00FD08DE" w:rsidRPr="000668D8" w:rsidRDefault="00FD08DE" w:rsidP="003A2797">
      <w:pPr>
        <w:widowControl w:val="0"/>
        <w:tabs>
          <w:tab w:val="clear" w:pos="567"/>
        </w:tabs>
        <w:spacing w:line="240" w:lineRule="auto"/>
        <w:rPr>
          <w:noProof/>
          <w:szCs w:val="22"/>
        </w:rPr>
      </w:pPr>
    </w:p>
    <w:p w14:paraId="323C8ADD" w14:textId="77777777" w:rsidR="00FD08DE" w:rsidRPr="000668D8" w:rsidRDefault="00FD08DE" w:rsidP="003A2797">
      <w:pPr>
        <w:widowControl w:val="0"/>
        <w:tabs>
          <w:tab w:val="clear" w:pos="567"/>
        </w:tabs>
        <w:spacing w:line="240" w:lineRule="auto"/>
        <w:rPr>
          <w:noProof/>
          <w:szCs w:val="22"/>
        </w:rPr>
      </w:pPr>
    </w:p>
    <w:p w14:paraId="57A806B7" w14:textId="77777777" w:rsidR="00FD08DE" w:rsidRPr="000668D8" w:rsidRDefault="00FD08DE" w:rsidP="003A2797">
      <w:pPr>
        <w:widowControl w:val="0"/>
        <w:tabs>
          <w:tab w:val="clear" w:pos="567"/>
        </w:tabs>
        <w:spacing w:line="240" w:lineRule="auto"/>
        <w:rPr>
          <w:noProof/>
          <w:szCs w:val="22"/>
        </w:rPr>
      </w:pPr>
    </w:p>
    <w:p w14:paraId="641690CA" w14:textId="77777777" w:rsidR="00FD08DE" w:rsidRPr="000668D8" w:rsidRDefault="00FD08DE" w:rsidP="003A2797">
      <w:pPr>
        <w:widowControl w:val="0"/>
        <w:tabs>
          <w:tab w:val="clear" w:pos="567"/>
        </w:tabs>
        <w:spacing w:line="240" w:lineRule="auto"/>
        <w:rPr>
          <w:noProof/>
          <w:szCs w:val="22"/>
        </w:rPr>
      </w:pPr>
    </w:p>
    <w:p w14:paraId="50BD8E51" w14:textId="77777777" w:rsidR="00FD08DE" w:rsidRPr="000668D8" w:rsidRDefault="00FD08DE" w:rsidP="003A2797">
      <w:pPr>
        <w:widowControl w:val="0"/>
        <w:tabs>
          <w:tab w:val="clear" w:pos="567"/>
        </w:tabs>
        <w:spacing w:line="240" w:lineRule="auto"/>
        <w:rPr>
          <w:noProof/>
          <w:szCs w:val="22"/>
        </w:rPr>
      </w:pPr>
    </w:p>
    <w:p w14:paraId="130999B6" w14:textId="77777777" w:rsidR="00FD08DE" w:rsidRPr="000668D8" w:rsidRDefault="00FD08DE" w:rsidP="003A2797">
      <w:pPr>
        <w:widowControl w:val="0"/>
        <w:tabs>
          <w:tab w:val="clear" w:pos="567"/>
        </w:tabs>
        <w:spacing w:line="240" w:lineRule="auto"/>
        <w:rPr>
          <w:noProof/>
          <w:szCs w:val="22"/>
        </w:rPr>
      </w:pPr>
    </w:p>
    <w:p w14:paraId="725A9E40" w14:textId="77777777" w:rsidR="00FD08DE" w:rsidRPr="000668D8" w:rsidRDefault="00FD08DE" w:rsidP="003A2797">
      <w:pPr>
        <w:widowControl w:val="0"/>
        <w:tabs>
          <w:tab w:val="clear" w:pos="567"/>
        </w:tabs>
        <w:spacing w:line="240" w:lineRule="auto"/>
        <w:rPr>
          <w:noProof/>
          <w:szCs w:val="22"/>
        </w:rPr>
      </w:pPr>
    </w:p>
    <w:p w14:paraId="1975F3DD" w14:textId="77777777" w:rsidR="00FD08DE" w:rsidRPr="000668D8" w:rsidRDefault="00FD08DE" w:rsidP="003A2797">
      <w:pPr>
        <w:widowControl w:val="0"/>
        <w:tabs>
          <w:tab w:val="clear" w:pos="567"/>
        </w:tabs>
        <w:spacing w:line="240" w:lineRule="auto"/>
        <w:rPr>
          <w:noProof/>
          <w:szCs w:val="22"/>
        </w:rPr>
      </w:pPr>
    </w:p>
    <w:p w14:paraId="5D192D71" w14:textId="77777777" w:rsidR="00FD08DE" w:rsidRPr="000668D8" w:rsidRDefault="00FD08DE" w:rsidP="003A2797">
      <w:pPr>
        <w:widowControl w:val="0"/>
        <w:tabs>
          <w:tab w:val="clear" w:pos="567"/>
        </w:tabs>
        <w:spacing w:line="240" w:lineRule="auto"/>
        <w:rPr>
          <w:noProof/>
          <w:szCs w:val="22"/>
        </w:rPr>
      </w:pPr>
    </w:p>
    <w:p w14:paraId="29F11ED2" w14:textId="77777777" w:rsidR="00FD08DE" w:rsidRPr="000668D8" w:rsidRDefault="00FD08DE" w:rsidP="003A2797">
      <w:pPr>
        <w:widowControl w:val="0"/>
        <w:tabs>
          <w:tab w:val="clear" w:pos="567"/>
        </w:tabs>
        <w:spacing w:line="240" w:lineRule="auto"/>
        <w:rPr>
          <w:noProof/>
          <w:szCs w:val="22"/>
        </w:rPr>
      </w:pPr>
    </w:p>
    <w:p w14:paraId="22381ECE" w14:textId="77777777" w:rsidR="00FD08DE" w:rsidRPr="000668D8" w:rsidRDefault="00FD08DE" w:rsidP="003A2797">
      <w:pPr>
        <w:widowControl w:val="0"/>
        <w:tabs>
          <w:tab w:val="clear" w:pos="567"/>
        </w:tabs>
        <w:spacing w:line="240" w:lineRule="auto"/>
        <w:rPr>
          <w:noProof/>
          <w:szCs w:val="22"/>
        </w:rPr>
      </w:pPr>
    </w:p>
    <w:p w14:paraId="5E02875F" w14:textId="77777777" w:rsidR="00FD08DE" w:rsidRPr="000668D8" w:rsidRDefault="00FD08DE" w:rsidP="003A2797">
      <w:pPr>
        <w:widowControl w:val="0"/>
        <w:tabs>
          <w:tab w:val="clear" w:pos="567"/>
        </w:tabs>
        <w:spacing w:line="240" w:lineRule="auto"/>
        <w:rPr>
          <w:noProof/>
          <w:szCs w:val="22"/>
        </w:rPr>
      </w:pPr>
    </w:p>
    <w:p w14:paraId="22102CBE" w14:textId="77777777" w:rsidR="004875DB" w:rsidRPr="000668D8" w:rsidRDefault="004875DB" w:rsidP="003A2797">
      <w:pPr>
        <w:widowControl w:val="0"/>
        <w:tabs>
          <w:tab w:val="clear" w:pos="567"/>
        </w:tabs>
        <w:spacing w:line="240" w:lineRule="auto"/>
        <w:rPr>
          <w:noProof/>
          <w:szCs w:val="22"/>
        </w:rPr>
      </w:pPr>
    </w:p>
    <w:p w14:paraId="619137B5" w14:textId="77777777" w:rsidR="00FD08DE" w:rsidRPr="000668D8" w:rsidRDefault="00FD08DE" w:rsidP="00F408EE">
      <w:pPr>
        <w:widowControl w:val="0"/>
        <w:tabs>
          <w:tab w:val="clear" w:pos="567"/>
        </w:tabs>
        <w:spacing w:line="240" w:lineRule="auto"/>
        <w:jc w:val="center"/>
        <w:outlineLvl w:val="0"/>
        <w:rPr>
          <w:noProof/>
          <w:szCs w:val="22"/>
        </w:rPr>
      </w:pPr>
      <w:r w:rsidRPr="000668D8">
        <w:rPr>
          <w:b/>
          <w:bCs/>
          <w:noProof/>
          <w:szCs w:val="22"/>
          <w:lang w:val="hu"/>
        </w:rPr>
        <w:t>A. CÍMKESZÖVEG</w:t>
      </w:r>
    </w:p>
    <w:p w14:paraId="1B130DEC" w14:textId="77777777" w:rsidR="00FD08DE" w:rsidRPr="000668D8" w:rsidRDefault="00FD08DE" w:rsidP="003A2797">
      <w:pPr>
        <w:widowControl w:val="0"/>
        <w:shd w:val="clear" w:color="auto" w:fill="FFFFFF"/>
        <w:tabs>
          <w:tab w:val="clear" w:pos="567"/>
        </w:tabs>
        <w:spacing w:line="240" w:lineRule="auto"/>
        <w:rPr>
          <w:noProof/>
          <w:szCs w:val="22"/>
        </w:rPr>
      </w:pPr>
      <w:r w:rsidRPr="000668D8">
        <w:rPr>
          <w:noProof/>
          <w:szCs w:val="22"/>
          <w:lang w:val="hu"/>
        </w:rPr>
        <w:br w:type="page"/>
      </w:r>
    </w:p>
    <w:p w14:paraId="2E6CAA9C" w14:textId="1556720C"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hu-HU"/>
        </w:rPr>
      </w:pPr>
      <w:bookmarkStart w:id="46" w:name="_Toc68076498"/>
      <w:r w:rsidRPr="000668D8">
        <w:rPr>
          <w:b/>
          <w:bCs/>
          <w:noProof/>
          <w:szCs w:val="22"/>
          <w:lang w:val="hu"/>
        </w:rPr>
        <w:lastRenderedPageBreak/>
        <w:t>A KÜLSŐ CSOMAGOLÁSON FELTÜNTETENDŐ ADATOK</w:t>
      </w:r>
    </w:p>
    <w:p w14:paraId="19D9F339"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hu-HU"/>
        </w:rPr>
      </w:pPr>
    </w:p>
    <w:p w14:paraId="59548F4C" w14:textId="4615361B"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hu-HU"/>
        </w:rPr>
      </w:pPr>
      <w:r w:rsidRPr="000668D8">
        <w:rPr>
          <w:b/>
          <w:bCs/>
          <w:noProof/>
          <w:szCs w:val="22"/>
          <w:lang w:val="hu"/>
        </w:rPr>
        <w:t>AZ EGYSÉGCSOMAGOLÁS DOBOZA</w:t>
      </w:r>
    </w:p>
    <w:p w14:paraId="1C0A3C4A" w14:textId="77777777" w:rsidR="00F101D8" w:rsidRPr="000668D8" w:rsidRDefault="00F101D8" w:rsidP="003A2797">
      <w:pPr>
        <w:widowControl w:val="0"/>
        <w:tabs>
          <w:tab w:val="clear" w:pos="567"/>
        </w:tabs>
        <w:spacing w:line="240" w:lineRule="auto"/>
        <w:rPr>
          <w:noProof/>
          <w:szCs w:val="22"/>
          <w:lang w:val="hu-HU"/>
        </w:rPr>
      </w:pPr>
    </w:p>
    <w:p w14:paraId="4FB7A904" w14:textId="77777777" w:rsidR="00F101D8" w:rsidRPr="000668D8" w:rsidRDefault="00F101D8" w:rsidP="003A2797">
      <w:pPr>
        <w:widowControl w:val="0"/>
        <w:tabs>
          <w:tab w:val="clear" w:pos="567"/>
        </w:tabs>
        <w:spacing w:line="240" w:lineRule="auto"/>
        <w:rPr>
          <w:noProof/>
          <w:szCs w:val="22"/>
          <w:lang w:val="hu-HU"/>
        </w:rPr>
      </w:pPr>
    </w:p>
    <w:p w14:paraId="53DBD8E4"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HU"/>
        </w:rPr>
      </w:pPr>
      <w:r w:rsidRPr="000668D8">
        <w:rPr>
          <w:b/>
          <w:bCs/>
          <w:noProof/>
          <w:szCs w:val="22"/>
          <w:lang w:val="hu"/>
        </w:rPr>
        <w:t>1.</w:t>
      </w:r>
      <w:r w:rsidRPr="000668D8">
        <w:rPr>
          <w:b/>
          <w:bCs/>
          <w:noProof/>
          <w:szCs w:val="22"/>
          <w:lang w:val="hu"/>
        </w:rPr>
        <w:tab/>
        <w:t>A GYÓGYSZER NEVE</w:t>
      </w:r>
    </w:p>
    <w:p w14:paraId="341C85E2" w14:textId="77777777" w:rsidR="00F101D8" w:rsidRPr="000668D8" w:rsidRDefault="00F101D8" w:rsidP="003A2797">
      <w:pPr>
        <w:keepNext/>
        <w:widowControl w:val="0"/>
        <w:tabs>
          <w:tab w:val="clear" w:pos="567"/>
        </w:tabs>
        <w:spacing w:line="240" w:lineRule="auto"/>
        <w:rPr>
          <w:noProof/>
          <w:szCs w:val="22"/>
          <w:lang w:val="hu-HU"/>
        </w:rPr>
      </w:pPr>
    </w:p>
    <w:p w14:paraId="1EA68EB1" w14:textId="77777777" w:rsidR="00F101D8" w:rsidRPr="000668D8" w:rsidRDefault="00F101D8" w:rsidP="003A2797">
      <w:pPr>
        <w:widowControl w:val="0"/>
        <w:tabs>
          <w:tab w:val="clear" w:pos="567"/>
        </w:tabs>
        <w:spacing w:line="240" w:lineRule="auto"/>
        <w:rPr>
          <w:rFonts w:eastAsia="MS Mincho"/>
          <w:szCs w:val="22"/>
          <w:lang w:val="hu-HU"/>
        </w:rPr>
      </w:pPr>
      <w:r w:rsidRPr="000668D8">
        <w:rPr>
          <w:rFonts w:eastAsia="MS Mincho"/>
          <w:szCs w:val="22"/>
          <w:lang w:val="hu"/>
        </w:rPr>
        <w:t>Enerzair Breezhaler 114 mikrogramm/46 mikrogramm/136 mikrogramm inhalációs por kemény kapszulában</w:t>
      </w:r>
    </w:p>
    <w:p w14:paraId="76BCCBE1" w14:textId="77777777" w:rsidR="00F101D8" w:rsidRPr="000668D8" w:rsidRDefault="00F101D8" w:rsidP="003A2797">
      <w:pPr>
        <w:widowControl w:val="0"/>
        <w:tabs>
          <w:tab w:val="clear" w:pos="567"/>
        </w:tabs>
        <w:spacing w:line="240" w:lineRule="auto"/>
        <w:rPr>
          <w:szCs w:val="22"/>
          <w:lang w:val="hu-HU"/>
        </w:rPr>
      </w:pPr>
      <w:r w:rsidRPr="000668D8">
        <w:rPr>
          <w:szCs w:val="22"/>
          <w:lang w:val="hu"/>
        </w:rPr>
        <w:t>indakaterol/glikopirrónium/mometazon-furoát</w:t>
      </w:r>
    </w:p>
    <w:p w14:paraId="43E65DB1" w14:textId="77777777" w:rsidR="00F101D8" w:rsidRPr="000668D8" w:rsidRDefault="00F101D8" w:rsidP="003A2797">
      <w:pPr>
        <w:widowControl w:val="0"/>
        <w:tabs>
          <w:tab w:val="clear" w:pos="567"/>
        </w:tabs>
        <w:spacing w:line="240" w:lineRule="auto"/>
        <w:rPr>
          <w:noProof/>
          <w:szCs w:val="22"/>
          <w:lang w:val="hu-HU"/>
        </w:rPr>
      </w:pPr>
    </w:p>
    <w:p w14:paraId="77A518F4" w14:textId="77777777" w:rsidR="00F101D8" w:rsidRPr="000668D8" w:rsidRDefault="00F101D8" w:rsidP="003A2797">
      <w:pPr>
        <w:widowControl w:val="0"/>
        <w:tabs>
          <w:tab w:val="clear" w:pos="567"/>
        </w:tabs>
        <w:spacing w:line="240" w:lineRule="auto"/>
        <w:rPr>
          <w:noProof/>
          <w:szCs w:val="22"/>
          <w:lang w:val="hu-HU"/>
        </w:rPr>
      </w:pPr>
    </w:p>
    <w:p w14:paraId="13BB37B0"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hu-HU"/>
        </w:rPr>
      </w:pPr>
      <w:r w:rsidRPr="000668D8">
        <w:rPr>
          <w:b/>
          <w:bCs/>
          <w:noProof/>
          <w:szCs w:val="22"/>
          <w:lang w:val="hu"/>
        </w:rPr>
        <w:t>2.</w:t>
      </w:r>
      <w:r w:rsidRPr="000668D8">
        <w:rPr>
          <w:b/>
          <w:bCs/>
          <w:noProof/>
          <w:szCs w:val="22"/>
          <w:lang w:val="hu"/>
        </w:rPr>
        <w:tab/>
        <w:t>HATÓANYAG(OK) MEGNEVEZÉSE</w:t>
      </w:r>
    </w:p>
    <w:p w14:paraId="105415E9" w14:textId="77777777" w:rsidR="00F101D8" w:rsidRPr="000668D8" w:rsidRDefault="00F101D8" w:rsidP="003A2797">
      <w:pPr>
        <w:keepNext/>
        <w:widowControl w:val="0"/>
        <w:tabs>
          <w:tab w:val="clear" w:pos="567"/>
        </w:tabs>
        <w:spacing w:line="240" w:lineRule="auto"/>
        <w:rPr>
          <w:noProof/>
          <w:szCs w:val="22"/>
          <w:lang w:val="hu-HU"/>
        </w:rPr>
      </w:pPr>
    </w:p>
    <w:p w14:paraId="1D0F7D2B" w14:textId="77777777" w:rsidR="00F101D8" w:rsidRPr="000668D8" w:rsidRDefault="00F101D8" w:rsidP="003A2797">
      <w:pPr>
        <w:widowControl w:val="0"/>
        <w:tabs>
          <w:tab w:val="clear" w:pos="567"/>
        </w:tabs>
        <w:spacing w:line="240" w:lineRule="auto"/>
        <w:rPr>
          <w:szCs w:val="22"/>
          <w:lang w:val="hu-HU"/>
        </w:rPr>
      </w:pPr>
      <w:r w:rsidRPr="000668D8">
        <w:rPr>
          <w:szCs w:val="22"/>
          <w:lang w:val="hu"/>
        </w:rPr>
        <w:t>Távozó dózisonként 114 mikrogramm indakaterolt (acetát formájában), 46 mikrogramm glikopirróniumot (58 mikrogramm glikopirrónium</w:t>
      </w:r>
      <w:r w:rsidRPr="000668D8">
        <w:rPr>
          <w:szCs w:val="22"/>
          <w:lang w:val="hu"/>
        </w:rPr>
        <w:noBreakHyphen/>
        <w:t>bromiddal egyenértékű) és 136 mikrogramm mometazon-furoátot tartalmaz.</w:t>
      </w:r>
    </w:p>
    <w:p w14:paraId="7641A7F2" w14:textId="77777777" w:rsidR="00F101D8" w:rsidRPr="000668D8" w:rsidRDefault="00F101D8" w:rsidP="003A2797">
      <w:pPr>
        <w:widowControl w:val="0"/>
        <w:tabs>
          <w:tab w:val="clear" w:pos="567"/>
        </w:tabs>
        <w:spacing w:line="240" w:lineRule="auto"/>
        <w:rPr>
          <w:noProof/>
          <w:szCs w:val="22"/>
          <w:lang w:val="hu-HU"/>
        </w:rPr>
      </w:pPr>
    </w:p>
    <w:p w14:paraId="4FD4DA23" w14:textId="77777777" w:rsidR="00F101D8" w:rsidRPr="000668D8" w:rsidRDefault="00F101D8" w:rsidP="003A2797">
      <w:pPr>
        <w:widowControl w:val="0"/>
        <w:tabs>
          <w:tab w:val="clear" w:pos="567"/>
        </w:tabs>
        <w:spacing w:line="240" w:lineRule="auto"/>
        <w:rPr>
          <w:noProof/>
          <w:szCs w:val="22"/>
          <w:lang w:val="hu-HU"/>
        </w:rPr>
      </w:pPr>
    </w:p>
    <w:p w14:paraId="33C147DC"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HU"/>
        </w:rPr>
      </w:pPr>
      <w:r w:rsidRPr="000668D8">
        <w:rPr>
          <w:b/>
          <w:bCs/>
          <w:noProof/>
          <w:szCs w:val="22"/>
          <w:lang w:val="hu"/>
        </w:rPr>
        <w:t>3.</w:t>
      </w:r>
      <w:r w:rsidRPr="000668D8">
        <w:rPr>
          <w:b/>
          <w:bCs/>
          <w:noProof/>
          <w:szCs w:val="22"/>
          <w:lang w:val="hu"/>
        </w:rPr>
        <w:tab/>
        <w:t>SEGÉDANYAGOK FELSOROLÁSA</w:t>
      </w:r>
    </w:p>
    <w:p w14:paraId="18EE7FEB" w14:textId="77777777" w:rsidR="00F101D8" w:rsidRPr="000668D8" w:rsidRDefault="00F101D8" w:rsidP="003A2797">
      <w:pPr>
        <w:keepNext/>
        <w:widowControl w:val="0"/>
        <w:tabs>
          <w:tab w:val="clear" w:pos="567"/>
        </w:tabs>
        <w:spacing w:line="240" w:lineRule="auto"/>
        <w:rPr>
          <w:noProof/>
          <w:szCs w:val="22"/>
          <w:lang w:val="hu-HU"/>
        </w:rPr>
      </w:pPr>
    </w:p>
    <w:p w14:paraId="10AE084E" w14:textId="341EB3A9" w:rsidR="00F101D8" w:rsidRPr="003730DE" w:rsidRDefault="00F101D8" w:rsidP="003A2797">
      <w:pPr>
        <w:widowControl w:val="0"/>
        <w:tabs>
          <w:tab w:val="clear" w:pos="567"/>
        </w:tabs>
        <w:spacing w:line="240" w:lineRule="auto"/>
        <w:rPr>
          <w:shd w:val="pct15" w:color="auto" w:fill="auto"/>
          <w:lang w:val="hu"/>
        </w:rPr>
      </w:pPr>
      <w:r w:rsidRPr="000668D8">
        <w:rPr>
          <w:noProof/>
          <w:szCs w:val="22"/>
          <w:lang w:val="hu"/>
        </w:rPr>
        <w:t xml:space="preserve">Tartalmaz </w:t>
      </w:r>
      <w:r w:rsidRPr="003730DE">
        <w:rPr>
          <w:noProof/>
          <w:szCs w:val="22"/>
          <w:lang w:val="hu"/>
        </w:rPr>
        <w:t>még laktóz</w:t>
      </w:r>
      <w:r w:rsidR="00B16A78" w:rsidRPr="003730DE">
        <w:rPr>
          <w:noProof/>
          <w:szCs w:val="22"/>
          <w:lang w:val="hu"/>
        </w:rPr>
        <w:t>-monoh</w:t>
      </w:r>
      <w:r w:rsidR="00397CFE" w:rsidRPr="003730DE">
        <w:rPr>
          <w:noProof/>
          <w:szCs w:val="22"/>
          <w:lang w:val="hu"/>
        </w:rPr>
        <w:t>idráto</w:t>
      </w:r>
      <w:r w:rsidRPr="003730DE">
        <w:rPr>
          <w:noProof/>
          <w:szCs w:val="22"/>
          <w:lang w:val="hu"/>
        </w:rPr>
        <w:t>t és magnézium</w:t>
      </w:r>
      <w:r w:rsidRPr="003730DE">
        <w:rPr>
          <w:noProof/>
          <w:szCs w:val="22"/>
          <w:lang w:val="hu"/>
        </w:rPr>
        <w:noBreakHyphen/>
        <w:t xml:space="preserve">sztearátot. </w:t>
      </w:r>
      <w:r w:rsidRPr="003730DE">
        <w:rPr>
          <w:shd w:val="pct15" w:color="auto" w:fill="auto"/>
          <w:lang w:val="hu"/>
        </w:rPr>
        <w:t>További információért lásd a mellékelt betegtájékoztatót!</w:t>
      </w:r>
    </w:p>
    <w:p w14:paraId="7F815912" w14:textId="77777777" w:rsidR="00F101D8" w:rsidRPr="003730DE" w:rsidRDefault="00F101D8" w:rsidP="003A2797">
      <w:pPr>
        <w:widowControl w:val="0"/>
        <w:tabs>
          <w:tab w:val="clear" w:pos="567"/>
        </w:tabs>
        <w:spacing w:line="240" w:lineRule="auto"/>
        <w:rPr>
          <w:szCs w:val="22"/>
          <w:lang w:val="hu"/>
        </w:rPr>
      </w:pPr>
    </w:p>
    <w:p w14:paraId="20430559" w14:textId="77777777" w:rsidR="00F101D8" w:rsidRPr="003730DE" w:rsidRDefault="00F101D8" w:rsidP="003A2797">
      <w:pPr>
        <w:widowControl w:val="0"/>
        <w:tabs>
          <w:tab w:val="clear" w:pos="567"/>
        </w:tabs>
        <w:spacing w:line="240" w:lineRule="auto"/>
        <w:rPr>
          <w:noProof/>
          <w:szCs w:val="22"/>
          <w:lang w:val="hu"/>
        </w:rPr>
      </w:pPr>
    </w:p>
    <w:p w14:paraId="4630D9E9" w14:textId="77777777" w:rsidR="00F101D8" w:rsidRPr="003730DE"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
        </w:rPr>
      </w:pPr>
      <w:r w:rsidRPr="003730DE">
        <w:rPr>
          <w:b/>
          <w:bCs/>
          <w:noProof/>
          <w:szCs w:val="22"/>
          <w:lang w:val="hu"/>
        </w:rPr>
        <w:t>4.</w:t>
      </w:r>
      <w:r w:rsidRPr="003730DE">
        <w:rPr>
          <w:b/>
          <w:bCs/>
          <w:noProof/>
          <w:szCs w:val="22"/>
          <w:lang w:val="hu"/>
        </w:rPr>
        <w:tab/>
        <w:t>GYÓGYSZERFORMA ÉS TARTALOM</w:t>
      </w:r>
    </w:p>
    <w:p w14:paraId="280CED34" w14:textId="77777777" w:rsidR="007129A9" w:rsidRPr="003730DE" w:rsidRDefault="007129A9" w:rsidP="003A2797">
      <w:pPr>
        <w:keepNext/>
        <w:widowControl w:val="0"/>
        <w:tabs>
          <w:tab w:val="clear" w:pos="567"/>
        </w:tabs>
        <w:spacing w:line="240" w:lineRule="auto"/>
        <w:rPr>
          <w:noProof/>
          <w:szCs w:val="22"/>
          <w:lang w:val="hu"/>
        </w:rPr>
      </w:pPr>
    </w:p>
    <w:p w14:paraId="12F4B929" w14:textId="77777777" w:rsidR="007129A9" w:rsidRPr="003730DE" w:rsidRDefault="007129A9" w:rsidP="003A2797">
      <w:pPr>
        <w:widowControl w:val="0"/>
        <w:tabs>
          <w:tab w:val="clear" w:pos="567"/>
        </w:tabs>
        <w:spacing w:line="240" w:lineRule="auto"/>
        <w:rPr>
          <w:noProof/>
          <w:szCs w:val="22"/>
          <w:lang w:val="hu"/>
        </w:rPr>
      </w:pPr>
      <w:r w:rsidRPr="003730DE">
        <w:rPr>
          <w:shd w:val="pct15" w:color="auto" w:fill="auto"/>
          <w:lang w:val="hu"/>
        </w:rPr>
        <w:t>Inhalációs por kemény kapszulában</w:t>
      </w:r>
    </w:p>
    <w:p w14:paraId="451C7736" w14:textId="77777777" w:rsidR="00F101D8" w:rsidRPr="003730DE" w:rsidRDefault="00F101D8" w:rsidP="003A2797">
      <w:pPr>
        <w:widowControl w:val="0"/>
        <w:tabs>
          <w:tab w:val="clear" w:pos="567"/>
        </w:tabs>
        <w:spacing w:line="240" w:lineRule="auto"/>
        <w:rPr>
          <w:noProof/>
          <w:szCs w:val="22"/>
          <w:lang w:val="hu"/>
        </w:rPr>
      </w:pPr>
    </w:p>
    <w:p w14:paraId="70162243" w14:textId="42BBF7CF" w:rsidR="00F101D8" w:rsidRPr="003730DE" w:rsidRDefault="00F101D8" w:rsidP="003A2797">
      <w:pPr>
        <w:widowControl w:val="0"/>
        <w:tabs>
          <w:tab w:val="clear" w:pos="567"/>
        </w:tabs>
        <w:spacing w:line="240" w:lineRule="auto"/>
        <w:rPr>
          <w:lang w:val="hu"/>
        </w:rPr>
      </w:pPr>
      <w:r w:rsidRPr="003730DE">
        <w:rPr>
          <w:lang w:val="hu"/>
        </w:rPr>
        <w:t>10×1 kapszula + 1 inhalátor</w:t>
      </w:r>
    </w:p>
    <w:p w14:paraId="1C2D67C4" w14:textId="720817CB" w:rsidR="00F101D8" w:rsidRPr="003730DE" w:rsidRDefault="00F101D8" w:rsidP="003A2797">
      <w:pPr>
        <w:widowControl w:val="0"/>
        <w:tabs>
          <w:tab w:val="clear" w:pos="567"/>
        </w:tabs>
        <w:spacing w:line="240" w:lineRule="auto"/>
        <w:rPr>
          <w:shd w:val="pct15" w:color="auto" w:fill="auto"/>
          <w:lang w:val="hu"/>
        </w:rPr>
      </w:pPr>
      <w:r w:rsidRPr="003730DE">
        <w:rPr>
          <w:shd w:val="pct15" w:color="auto" w:fill="auto"/>
          <w:lang w:val="hu"/>
        </w:rPr>
        <w:t>30×1 kapszula + 1 inhalátor</w:t>
      </w:r>
    </w:p>
    <w:p w14:paraId="14F294C2" w14:textId="12E3EFFF" w:rsidR="00F101D8" w:rsidRPr="000668D8" w:rsidRDefault="00F101D8" w:rsidP="003A2797">
      <w:pPr>
        <w:widowControl w:val="0"/>
        <w:tabs>
          <w:tab w:val="clear" w:pos="567"/>
        </w:tabs>
        <w:spacing w:line="240" w:lineRule="auto"/>
        <w:rPr>
          <w:shd w:val="pct15" w:color="auto" w:fill="auto"/>
          <w:lang w:val="hu"/>
        </w:rPr>
      </w:pPr>
      <w:r w:rsidRPr="003730DE">
        <w:rPr>
          <w:shd w:val="pct15" w:color="auto" w:fill="auto"/>
          <w:lang w:val="hu"/>
        </w:rPr>
        <w:t>90×1 kapszula + 1 inhalátor</w:t>
      </w:r>
    </w:p>
    <w:p w14:paraId="3941A60D" w14:textId="77777777" w:rsidR="00F101D8" w:rsidRPr="000668D8" w:rsidRDefault="00F101D8" w:rsidP="003A2797">
      <w:pPr>
        <w:widowControl w:val="0"/>
        <w:tabs>
          <w:tab w:val="clear" w:pos="567"/>
        </w:tabs>
        <w:spacing w:line="240" w:lineRule="auto"/>
        <w:rPr>
          <w:shd w:val="pct15" w:color="auto" w:fill="auto"/>
          <w:lang w:val="hu"/>
        </w:rPr>
      </w:pPr>
    </w:p>
    <w:p w14:paraId="268C16D1" w14:textId="77777777" w:rsidR="00F101D8" w:rsidRPr="000668D8" w:rsidRDefault="00F101D8" w:rsidP="003A2797">
      <w:pPr>
        <w:widowControl w:val="0"/>
        <w:tabs>
          <w:tab w:val="clear" w:pos="567"/>
        </w:tabs>
        <w:spacing w:line="240" w:lineRule="auto"/>
        <w:rPr>
          <w:lang w:val="hu"/>
        </w:rPr>
      </w:pPr>
    </w:p>
    <w:p w14:paraId="67541E73"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
        </w:rPr>
      </w:pPr>
      <w:r w:rsidRPr="000668D8">
        <w:rPr>
          <w:b/>
          <w:bCs/>
          <w:noProof/>
          <w:szCs w:val="22"/>
          <w:lang w:val="hu"/>
        </w:rPr>
        <w:t>5.</w:t>
      </w:r>
      <w:r w:rsidRPr="000668D8">
        <w:rPr>
          <w:b/>
          <w:bCs/>
          <w:noProof/>
          <w:szCs w:val="22"/>
          <w:lang w:val="hu"/>
        </w:rPr>
        <w:tab/>
        <w:t>AZ ALKALMAZÁSSAL KAPCSOLATOS TUDNIVALÓK ÉS AZ ALKALMAZÁS MÓDJA(I)</w:t>
      </w:r>
    </w:p>
    <w:p w14:paraId="21210968" w14:textId="77777777" w:rsidR="00F101D8" w:rsidRPr="000668D8" w:rsidRDefault="00F101D8" w:rsidP="003A2797">
      <w:pPr>
        <w:keepNext/>
        <w:widowControl w:val="0"/>
        <w:tabs>
          <w:tab w:val="clear" w:pos="567"/>
        </w:tabs>
        <w:spacing w:line="240" w:lineRule="auto"/>
        <w:rPr>
          <w:noProof/>
          <w:szCs w:val="22"/>
          <w:lang w:val="hu"/>
        </w:rPr>
      </w:pPr>
    </w:p>
    <w:p w14:paraId="12C78FFE" w14:textId="4D7AB671" w:rsidR="00CD2A29" w:rsidRPr="000668D8" w:rsidRDefault="009A5C08" w:rsidP="003A2797">
      <w:pPr>
        <w:widowControl w:val="0"/>
        <w:tabs>
          <w:tab w:val="clear" w:pos="567"/>
        </w:tabs>
        <w:spacing w:line="240" w:lineRule="auto"/>
        <w:rPr>
          <w:szCs w:val="22"/>
          <w:lang w:val="hu-HU"/>
        </w:rPr>
      </w:pPr>
      <w:r>
        <w:rPr>
          <w:szCs w:val="22"/>
          <w:lang w:val="hu"/>
        </w:rPr>
        <w:t>Alkalmazás</w:t>
      </w:r>
      <w:r w:rsidRPr="000668D8">
        <w:rPr>
          <w:szCs w:val="22"/>
          <w:lang w:val="hu"/>
        </w:rPr>
        <w:t xml:space="preserve"> </w:t>
      </w:r>
      <w:r w:rsidR="00CD2A29" w:rsidRPr="000668D8">
        <w:rPr>
          <w:szCs w:val="22"/>
          <w:lang w:val="hu"/>
        </w:rPr>
        <w:t>előtt olvassa el a mellékelt betegtájékoztatót!</w:t>
      </w:r>
    </w:p>
    <w:p w14:paraId="0B729647" w14:textId="77777777" w:rsidR="00F101D8" w:rsidRPr="000668D8" w:rsidRDefault="00F101D8" w:rsidP="003A2797">
      <w:pPr>
        <w:widowControl w:val="0"/>
        <w:tabs>
          <w:tab w:val="clear" w:pos="567"/>
        </w:tabs>
        <w:spacing w:line="240" w:lineRule="auto"/>
        <w:rPr>
          <w:noProof/>
          <w:szCs w:val="22"/>
          <w:lang w:val="hu"/>
        </w:rPr>
      </w:pPr>
      <w:r w:rsidRPr="000668D8">
        <w:rPr>
          <w:noProof/>
          <w:szCs w:val="22"/>
          <w:lang w:val="hu"/>
        </w:rPr>
        <w:t>Kizárólag a csomagolásban található inhalátorral történő alkalmazásra.</w:t>
      </w:r>
    </w:p>
    <w:p w14:paraId="45FBDDCF" w14:textId="77777777" w:rsidR="00F101D8" w:rsidRPr="00CF3CA4" w:rsidRDefault="00F101D8" w:rsidP="003A2797">
      <w:pPr>
        <w:widowControl w:val="0"/>
        <w:tabs>
          <w:tab w:val="clear" w:pos="567"/>
        </w:tabs>
        <w:spacing w:line="240" w:lineRule="auto"/>
        <w:rPr>
          <w:noProof/>
          <w:szCs w:val="22"/>
          <w:lang w:val="hu"/>
        </w:rPr>
      </w:pPr>
      <w:r w:rsidRPr="000668D8">
        <w:rPr>
          <w:noProof/>
          <w:szCs w:val="22"/>
          <w:lang w:val="hu"/>
        </w:rPr>
        <w:t>Ne nyelje le a kapszulákat!</w:t>
      </w:r>
    </w:p>
    <w:p w14:paraId="47D91896" w14:textId="77777777" w:rsidR="00F101D8" w:rsidRPr="00CF3CA4" w:rsidRDefault="00F101D8" w:rsidP="003A2797">
      <w:pPr>
        <w:widowControl w:val="0"/>
        <w:tabs>
          <w:tab w:val="clear" w:pos="567"/>
        </w:tabs>
        <w:spacing w:line="240" w:lineRule="auto"/>
        <w:rPr>
          <w:noProof/>
          <w:szCs w:val="22"/>
          <w:lang w:val="hu"/>
        </w:rPr>
      </w:pPr>
      <w:r w:rsidRPr="000668D8">
        <w:rPr>
          <w:noProof/>
          <w:szCs w:val="22"/>
          <w:lang w:val="hu"/>
        </w:rPr>
        <w:t>Inhalációs alkalmazás</w:t>
      </w:r>
    </w:p>
    <w:p w14:paraId="6E910510" w14:textId="1DE9F035" w:rsidR="00F101D8" w:rsidRPr="00CF3CA4" w:rsidRDefault="00F101D8" w:rsidP="003A2797">
      <w:pPr>
        <w:widowControl w:val="0"/>
        <w:tabs>
          <w:tab w:val="clear" w:pos="567"/>
        </w:tabs>
        <w:spacing w:line="240" w:lineRule="auto"/>
        <w:rPr>
          <w:noProof/>
          <w:szCs w:val="22"/>
          <w:lang w:val="hu"/>
        </w:rPr>
      </w:pPr>
      <w:r w:rsidRPr="000668D8">
        <w:rPr>
          <w:noProof/>
          <w:szCs w:val="22"/>
          <w:shd w:val="pct15" w:color="auto" w:fill="auto"/>
          <w:lang w:val="hu"/>
        </w:rPr>
        <w:t>90 napos kezeléshez.</w:t>
      </w:r>
    </w:p>
    <w:p w14:paraId="4C7C1718" w14:textId="14C17FBA" w:rsidR="00F101D8" w:rsidRPr="00CF3CA4" w:rsidDel="00843339" w:rsidRDefault="00F101D8" w:rsidP="003A2797">
      <w:pPr>
        <w:widowControl w:val="0"/>
        <w:tabs>
          <w:tab w:val="clear" w:pos="567"/>
        </w:tabs>
        <w:spacing w:line="240" w:lineRule="auto"/>
        <w:rPr>
          <w:del w:id="47" w:author="Author"/>
          <w:noProof/>
          <w:szCs w:val="22"/>
          <w:lang w:val="hu"/>
        </w:rPr>
      </w:pPr>
    </w:p>
    <w:p w14:paraId="1E55AA2A" w14:textId="696FB7F2" w:rsidR="00CD2A29" w:rsidRPr="00397CFE" w:rsidDel="00843339" w:rsidRDefault="00CD2A29" w:rsidP="003A2797">
      <w:pPr>
        <w:widowControl w:val="0"/>
        <w:tabs>
          <w:tab w:val="clear" w:pos="567"/>
        </w:tabs>
        <w:spacing w:line="240" w:lineRule="auto"/>
        <w:rPr>
          <w:del w:id="48" w:author="Author"/>
          <w:noProof/>
          <w:szCs w:val="22"/>
          <w:shd w:val="pct15" w:color="auto" w:fill="auto"/>
          <w:lang w:val="hu"/>
        </w:rPr>
      </w:pPr>
      <w:del w:id="49" w:author="Author">
        <w:r w:rsidRPr="00CF3CA4" w:rsidDel="00843339">
          <w:rPr>
            <w:noProof/>
            <w:szCs w:val="22"/>
            <w:shd w:val="pct15" w:color="auto" w:fill="auto"/>
            <w:lang w:val="hu"/>
          </w:rPr>
          <w:delText>„QR-kód feltüntetendő”</w:delText>
        </w:r>
      </w:del>
    </w:p>
    <w:p w14:paraId="576DC441" w14:textId="6C9C18E1" w:rsidR="00CD2A29" w:rsidRPr="000668D8" w:rsidDel="00843339" w:rsidRDefault="00CD2A29" w:rsidP="003A2797">
      <w:pPr>
        <w:widowControl w:val="0"/>
        <w:tabs>
          <w:tab w:val="clear" w:pos="567"/>
        </w:tabs>
        <w:spacing w:line="240" w:lineRule="auto"/>
        <w:rPr>
          <w:del w:id="50" w:author="Author"/>
          <w:noProof/>
          <w:szCs w:val="22"/>
          <w:lang w:val="hu-HU"/>
        </w:rPr>
      </w:pPr>
      <w:del w:id="51" w:author="Author">
        <w:r w:rsidRPr="000668D8" w:rsidDel="00843339">
          <w:rPr>
            <w:noProof/>
            <w:szCs w:val="22"/>
            <w:lang w:val="hu"/>
          </w:rPr>
          <w:delText xml:space="preserve">Olvassa be </w:delText>
        </w:r>
        <w:r w:rsidR="00C94819" w:rsidRPr="000668D8" w:rsidDel="00843339">
          <w:rPr>
            <w:noProof/>
            <w:szCs w:val="22"/>
            <w:lang w:val="hu"/>
          </w:rPr>
          <w:delText xml:space="preserve">a kódot a </w:delText>
        </w:r>
        <w:r w:rsidRPr="000668D8" w:rsidDel="00843339">
          <w:rPr>
            <w:noProof/>
            <w:szCs w:val="22"/>
            <w:lang w:val="hu"/>
          </w:rPr>
          <w:delText>további információkért vagy keresse fel a www.breezhaler-asthma.eu/enerzair honlapot</w:delText>
        </w:r>
      </w:del>
    </w:p>
    <w:p w14:paraId="4F8EDD4B" w14:textId="0FDB98CE" w:rsidR="00F101D8" w:rsidRPr="000668D8" w:rsidRDefault="00F101D8" w:rsidP="003A2797">
      <w:pPr>
        <w:widowControl w:val="0"/>
        <w:tabs>
          <w:tab w:val="clear" w:pos="567"/>
        </w:tabs>
        <w:spacing w:line="240" w:lineRule="auto"/>
        <w:rPr>
          <w:noProof/>
          <w:szCs w:val="22"/>
          <w:lang w:val="hu-HU"/>
        </w:rPr>
      </w:pPr>
    </w:p>
    <w:p w14:paraId="7681D686" w14:textId="77777777" w:rsidR="00CD2A29" w:rsidRPr="000668D8" w:rsidRDefault="00CD2A29" w:rsidP="003A2797">
      <w:pPr>
        <w:widowControl w:val="0"/>
        <w:tabs>
          <w:tab w:val="clear" w:pos="567"/>
        </w:tabs>
        <w:spacing w:line="240" w:lineRule="auto"/>
        <w:rPr>
          <w:noProof/>
          <w:szCs w:val="22"/>
          <w:lang w:val="hu-HU"/>
        </w:rPr>
      </w:pPr>
    </w:p>
    <w:p w14:paraId="36CC5D77"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HU"/>
        </w:rPr>
      </w:pPr>
      <w:r w:rsidRPr="000668D8">
        <w:rPr>
          <w:b/>
          <w:bCs/>
          <w:noProof/>
          <w:szCs w:val="22"/>
          <w:lang w:val="hu"/>
        </w:rPr>
        <w:t>6.</w:t>
      </w:r>
      <w:r w:rsidRPr="000668D8">
        <w:rPr>
          <w:b/>
          <w:bCs/>
          <w:noProof/>
          <w:szCs w:val="22"/>
          <w:lang w:val="hu"/>
        </w:rPr>
        <w:tab/>
        <w:t>KÜLÖN FIGYELMEZTETÉS, MELY SZERINT A GYÓGYSZERT GYERMEKEKTŐL ELZÁRVA KELL TARTANI</w:t>
      </w:r>
    </w:p>
    <w:p w14:paraId="592A6230" w14:textId="77777777" w:rsidR="00F101D8" w:rsidRPr="000668D8" w:rsidRDefault="00F101D8" w:rsidP="003A2797">
      <w:pPr>
        <w:keepNext/>
        <w:widowControl w:val="0"/>
        <w:tabs>
          <w:tab w:val="clear" w:pos="567"/>
        </w:tabs>
        <w:spacing w:line="240" w:lineRule="auto"/>
        <w:rPr>
          <w:noProof/>
          <w:szCs w:val="22"/>
          <w:lang w:val="hu-HU"/>
        </w:rPr>
      </w:pPr>
    </w:p>
    <w:p w14:paraId="4A05C1F9" w14:textId="77777777" w:rsidR="00F101D8" w:rsidRPr="000668D8" w:rsidRDefault="00F101D8" w:rsidP="003A2797">
      <w:pPr>
        <w:widowControl w:val="0"/>
        <w:tabs>
          <w:tab w:val="clear" w:pos="567"/>
        </w:tabs>
        <w:spacing w:line="240" w:lineRule="auto"/>
        <w:rPr>
          <w:noProof/>
          <w:szCs w:val="22"/>
          <w:lang w:val="es-ES"/>
        </w:rPr>
      </w:pPr>
      <w:r w:rsidRPr="000668D8">
        <w:rPr>
          <w:noProof/>
          <w:szCs w:val="22"/>
          <w:lang w:val="hu"/>
        </w:rPr>
        <w:t>A gyógyszer gyermekektől elzárva tartandó!</w:t>
      </w:r>
    </w:p>
    <w:p w14:paraId="59EF54EF" w14:textId="77777777" w:rsidR="00F101D8" w:rsidRPr="000668D8" w:rsidRDefault="00F101D8" w:rsidP="003A2797">
      <w:pPr>
        <w:widowControl w:val="0"/>
        <w:tabs>
          <w:tab w:val="clear" w:pos="567"/>
        </w:tabs>
        <w:spacing w:line="240" w:lineRule="auto"/>
        <w:rPr>
          <w:noProof/>
          <w:szCs w:val="22"/>
          <w:lang w:val="es-ES"/>
        </w:rPr>
      </w:pPr>
    </w:p>
    <w:p w14:paraId="4D9A28BE" w14:textId="77777777" w:rsidR="00F101D8" w:rsidRPr="000668D8" w:rsidRDefault="00F101D8" w:rsidP="003A2797">
      <w:pPr>
        <w:widowControl w:val="0"/>
        <w:tabs>
          <w:tab w:val="clear" w:pos="567"/>
        </w:tabs>
        <w:spacing w:line="240" w:lineRule="auto"/>
        <w:rPr>
          <w:noProof/>
          <w:szCs w:val="22"/>
          <w:lang w:val="es-ES"/>
        </w:rPr>
      </w:pPr>
    </w:p>
    <w:p w14:paraId="2E19EBA6"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s-ES"/>
        </w:rPr>
      </w:pPr>
      <w:r w:rsidRPr="000668D8">
        <w:rPr>
          <w:b/>
          <w:bCs/>
          <w:noProof/>
          <w:szCs w:val="22"/>
          <w:lang w:val="hu"/>
        </w:rPr>
        <w:t>7.</w:t>
      </w:r>
      <w:r w:rsidRPr="000668D8">
        <w:rPr>
          <w:b/>
          <w:bCs/>
          <w:noProof/>
          <w:szCs w:val="22"/>
          <w:lang w:val="hu"/>
        </w:rPr>
        <w:tab/>
        <w:t>TOVÁBBI FIGYELMEZTETÉS(EK), AMENNYIBEN SZÜKSÉGES</w:t>
      </w:r>
    </w:p>
    <w:p w14:paraId="337204FD" w14:textId="77777777" w:rsidR="00F101D8" w:rsidRPr="000668D8" w:rsidRDefault="00F101D8" w:rsidP="003A2797">
      <w:pPr>
        <w:widowControl w:val="0"/>
        <w:tabs>
          <w:tab w:val="clear" w:pos="567"/>
        </w:tabs>
        <w:spacing w:line="240" w:lineRule="auto"/>
        <w:rPr>
          <w:noProof/>
          <w:szCs w:val="22"/>
          <w:lang w:val="es-ES"/>
        </w:rPr>
      </w:pPr>
    </w:p>
    <w:p w14:paraId="383634E7" w14:textId="77777777" w:rsidR="00F101D8" w:rsidRPr="000668D8" w:rsidRDefault="00F101D8" w:rsidP="003A2797">
      <w:pPr>
        <w:widowControl w:val="0"/>
        <w:tabs>
          <w:tab w:val="clear" w:pos="567"/>
        </w:tabs>
        <w:spacing w:line="240" w:lineRule="auto"/>
        <w:rPr>
          <w:noProof/>
          <w:szCs w:val="22"/>
          <w:lang w:val="es-ES"/>
        </w:rPr>
      </w:pPr>
    </w:p>
    <w:p w14:paraId="12985757"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s-ES"/>
        </w:rPr>
      </w:pPr>
      <w:r w:rsidRPr="000668D8">
        <w:rPr>
          <w:b/>
          <w:bCs/>
          <w:noProof/>
          <w:szCs w:val="22"/>
          <w:lang w:val="hu"/>
        </w:rPr>
        <w:lastRenderedPageBreak/>
        <w:t>8.</w:t>
      </w:r>
      <w:r w:rsidRPr="000668D8">
        <w:rPr>
          <w:b/>
          <w:bCs/>
          <w:noProof/>
          <w:szCs w:val="22"/>
          <w:lang w:val="hu"/>
        </w:rPr>
        <w:tab/>
        <w:t>LEJÁRATI IDŐ</w:t>
      </w:r>
    </w:p>
    <w:p w14:paraId="795B5AC7" w14:textId="77777777" w:rsidR="00F101D8" w:rsidRPr="000668D8" w:rsidRDefault="00F101D8" w:rsidP="003A2797">
      <w:pPr>
        <w:keepNext/>
        <w:widowControl w:val="0"/>
        <w:tabs>
          <w:tab w:val="clear" w:pos="567"/>
        </w:tabs>
        <w:spacing w:line="240" w:lineRule="auto"/>
        <w:rPr>
          <w:noProof/>
          <w:szCs w:val="22"/>
          <w:lang w:val="es-ES"/>
        </w:rPr>
      </w:pPr>
    </w:p>
    <w:p w14:paraId="40B66AA5" w14:textId="77777777" w:rsidR="00F101D8" w:rsidRPr="000668D8" w:rsidRDefault="00F101D8" w:rsidP="003A2797">
      <w:pPr>
        <w:keepNext/>
        <w:widowControl w:val="0"/>
        <w:tabs>
          <w:tab w:val="clear" w:pos="567"/>
        </w:tabs>
        <w:spacing w:line="240" w:lineRule="auto"/>
        <w:rPr>
          <w:noProof/>
          <w:color w:val="000000"/>
          <w:szCs w:val="22"/>
          <w:lang w:val="es-ES"/>
        </w:rPr>
      </w:pPr>
      <w:r w:rsidRPr="000668D8">
        <w:rPr>
          <w:noProof/>
          <w:color w:val="000000"/>
          <w:szCs w:val="22"/>
          <w:lang w:val="hu"/>
        </w:rPr>
        <w:t>EXP</w:t>
      </w:r>
    </w:p>
    <w:p w14:paraId="31261A94" w14:textId="77777777" w:rsidR="00F101D8" w:rsidRPr="000668D8" w:rsidRDefault="00F101D8" w:rsidP="003A2797">
      <w:pPr>
        <w:keepLines/>
        <w:widowControl w:val="0"/>
        <w:tabs>
          <w:tab w:val="clear" w:pos="567"/>
        </w:tabs>
        <w:spacing w:line="240" w:lineRule="auto"/>
        <w:rPr>
          <w:noProof/>
          <w:color w:val="000000"/>
          <w:szCs w:val="22"/>
          <w:lang w:val="es-ES"/>
        </w:rPr>
      </w:pPr>
      <w:r w:rsidRPr="000668D8">
        <w:rPr>
          <w:lang w:val="hu"/>
        </w:rPr>
        <w:t>A csomagolásban lévő inhalátort ki kell dobni, miután a csomagolásban található összes kapszulát felhasználták!</w:t>
      </w:r>
    </w:p>
    <w:p w14:paraId="1DD6630E" w14:textId="77777777" w:rsidR="00F101D8" w:rsidRPr="000668D8" w:rsidRDefault="00F101D8" w:rsidP="003A2797">
      <w:pPr>
        <w:widowControl w:val="0"/>
        <w:tabs>
          <w:tab w:val="clear" w:pos="567"/>
        </w:tabs>
        <w:spacing w:line="240" w:lineRule="auto"/>
        <w:rPr>
          <w:noProof/>
          <w:szCs w:val="22"/>
          <w:lang w:val="es-ES"/>
        </w:rPr>
      </w:pPr>
    </w:p>
    <w:p w14:paraId="44A2C7E8" w14:textId="77777777" w:rsidR="00F101D8" w:rsidRPr="000668D8" w:rsidRDefault="00F101D8" w:rsidP="003A2797">
      <w:pPr>
        <w:widowControl w:val="0"/>
        <w:tabs>
          <w:tab w:val="clear" w:pos="567"/>
        </w:tabs>
        <w:spacing w:line="240" w:lineRule="auto"/>
        <w:rPr>
          <w:noProof/>
          <w:szCs w:val="22"/>
          <w:lang w:val="es-ES"/>
        </w:rPr>
      </w:pPr>
    </w:p>
    <w:p w14:paraId="33DBF57C"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s-ES"/>
        </w:rPr>
      </w:pPr>
      <w:r w:rsidRPr="000668D8">
        <w:rPr>
          <w:b/>
          <w:bCs/>
          <w:noProof/>
          <w:szCs w:val="22"/>
          <w:lang w:val="hu"/>
        </w:rPr>
        <w:t>9.</w:t>
      </w:r>
      <w:r w:rsidRPr="000668D8">
        <w:rPr>
          <w:b/>
          <w:bCs/>
          <w:noProof/>
          <w:szCs w:val="22"/>
          <w:lang w:val="hu"/>
        </w:rPr>
        <w:tab/>
        <w:t>KÜLÖNLEGES TÁROLÁSI ELŐÍRÁSOK</w:t>
      </w:r>
    </w:p>
    <w:p w14:paraId="18656699" w14:textId="77777777" w:rsidR="00F101D8" w:rsidRPr="000668D8" w:rsidRDefault="00F101D8" w:rsidP="003A2797">
      <w:pPr>
        <w:keepNext/>
        <w:widowControl w:val="0"/>
        <w:tabs>
          <w:tab w:val="clear" w:pos="567"/>
        </w:tabs>
        <w:spacing w:line="240" w:lineRule="auto"/>
        <w:rPr>
          <w:noProof/>
          <w:szCs w:val="22"/>
          <w:lang w:val="es-ES"/>
        </w:rPr>
      </w:pPr>
    </w:p>
    <w:p w14:paraId="1B858243" w14:textId="2867657A" w:rsidR="008F7CCA" w:rsidRPr="003730DE" w:rsidRDefault="008F7CCA" w:rsidP="003A2797">
      <w:pPr>
        <w:keepNext/>
        <w:widowControl w:val="0"/>
        <w:tabs>
          <w:tab w:val="clear" w:pos="567"/>
        </w:tabs>
        <w:spacing w:line="240" w:lineRule="auto"/>
        <w:rPr>
          <w:noProof/>
          <w:lang w:val="hu-HU"/>
        </w:rPr>
      </w:pPr>
      <w:r w:rsidRPr="003730DE">
        <w:rPr>
          <w:noProof/>
          <w:lang w:val="hu-HU"/>
        </w:rPr>
        <w:t>Legfeljebb 30</w:t>
      </w:r>
      <w:r w:rsidR="003A0C9A" w:rsidRPr="003730DE">
        <w:rPr>
          <w:szCs w:val="22"/>
          <w:lang w:val="hu"/>
        </w:rPr>
        <w:t> </w:t>
      </w:r>
      <w:r w:rsidRPr="003730DE">
        <w:rPr>
          <w:noProof/>
          <w:lang w:val="hu-HU"/>
        </w:rPr>
        <w:t>°C-on tárolandó.</w:t>
      </w:r>
    </w:p>
    <w:p w14:paraId="051DB92D" w14:textId="257C19DB" w:rsidR="00F101D8" w:rsidRPr="003730DE" w:rsidRDefault="00F101D8" w:rsidP="003A2797">
      <w:pPr>
        <w:widowControl w:val="0"/>
        <w:tabs>
          <w:tab w:val="clear" w:pos="567"/>
        </w:tabs>
        <w:spacing w:line="240" w:lineRule="auto"/>
        <w:rPr>
          <w:noProof/>
          <w:color w:val="000000"/>
          <w:szCs w:val="22"/>
          <w:lang w:val="es-ES"/>
        </w:rPr>
      </w:pPr>
      <w:r w:rsidRPr="003730DE">
        <w:rPr>
          <w:noProof/>
          <w:color w:val="000000"/>
          <w:szCs w:val="22"/>
          <w:lang w:val="hu"/>
        </w:rPr>
        <w:t>A fénytől és a nedvességtől való védelem érdekében az eredeti csomagolásban tárolandó.</w:t>
      </w:r>
    </w:p>
    <w:p w14:paraId="6055B2A9" w14:textId="77777777" w:rsidR="00F101D8" w:rsidRPr="003730DE" w:rsidRDefault="00F101D8" w:rsidP="003A2797">
      <w:pPr>
        <w:widowControl w:val="0"/>
        <w:tabs>
          <w:tab w:val="clear" w:pos="567"/>
        </w:tabs>
        <w:spacing w:line="240" w:lineRule="auto"/>
        <w:ind w:left="567" w:hanging="567"/>
        <w:rPr>
          <w:noProof/>
          <w:szCs w:val="22"/>
          <w:lang w:val="es-ES"/>
        </w:rPr>
      </w:pPr>
    </w:p>
    <w:p w14:paraId="52B3E9E4" w14:textId="77777777" w:rsidR="00F101D8" w:rsidRPr="003730DE" w:rsidRDefault="00F101D8" w:rsidP="003A2797">
      <w:pPr>
        <w:widowControl w:val="0"/>
        <w:tabs>
          <w:tab w:val="clear" w:pos="567"/>
        </w:tabs>
        <w:spacing w:line="240" w:lineRule="auto"/>
        <w:ind w:left="567" w:hanging="567"/>
        <w:rPr>
          <w:noProof/>
          <w:szCs w:val="22"/>
          <w:lang w:val="es-ES"/>
        </w:rPr>
      </w:pPr>
    </w:p>
    <w:p w14:paraId="5B20AA44" w14:textId="77777777" w:rsidR="00F101D8" w:rsidRPr="003730DE"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s-ES"/>
        </w:rPr>
      </w:pPr>
      <w:r w:rsidRPr="003730DE">
        <w:rPr>
          <w:b/>
          <w:bCs/>
          <w:noProof/>
          <w:szCs w:val="22"/>
          <w:lang w:val="hu"/>
        </w:rPr>
        <w:t>10.</w:t>
      </w:r>
      <w:r w:rsidRPr="003730DE">
        <w:rPr>
          <w:b/>
          <w:bCs/>
          <w:noProof/>
          <w:szCs w:val="22"/>
          <w:lang w:val="hu"/>
        </w:rPr>
        <w:tab/>
        <w:t>KÜLÖNLEGES ÓVINTÉZKEDÉSEK A FEL NEM HASZNÁLT GYÓGYSZEREK VAGY AZ ILYEN TERMÉKEKBŐL KELETKEZETT HULLADÉKANYAGOK ÁRTALMATLANNÁ TÉTELÉRE, HA ILYENEKRE SZÜKSÉG VAN</w:t>
      </w:r>
    </w:p>
    <w:p w14:paraId="0F30D5C3" w14:textId="77777777" w:rsidR="00F101D8" w:rsidRPr="003730DE" w:rsidRDefault="00F101D8" w:rsidP="003A2797">
      <w:pPr>
        <w:widowControl w:val="0"/>
        <w:tabs>
          <w:tab w:val="clear" w:pos="567"/>
        </w:tabs>
        <w:spacing w:line="240" w:lineRule="auto"/>
        <w:rPr>
          <w:noProof/>
          <w:szCs w:val="22"/>
          <w:lang w:val="es-ES"/>
        </w:rPr>
      </w:pPr>
    </w:p>
    <w:p w14:paraId="5F855242" w14:textId="77777777" w:rsidR="00F101D8" w:rsidRPr="003730DE" w:rsidRDefault="00F101D8" w:rsidP="003A2797">
      <w:pPr>
        <w:widowControl w:val="0"/>
        <w:tabs>
          <w:tab w:val="clear" w:pos="567"/>
        </w:tabs>
        <w:spacing w:line="240" w:lineRule="auto"/>
        <w:rPr>
          <w:noProof/>
          <w:szCs w:val="22"/>
          <w:lang w:val="es-ES"/>
        </w:rPr>
      </w:pPr>
    </w:p>
    <w:p w14:paraId="18B1A591" w14:textId="77777777" w:rsidR="00F101D8" w:rsidRPr="003730DE"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3730DE">
        <w:rPr>
          <w:b/>
          <w:bCs/>
          <w:noProof/>
          <w:szCs w:val="22"/>
          <w:lang w:val="hu"/>
        </w:rPr>
        <w:t>11.</w:t>
      </w:r>
      <w:r w:rsidRPr="003730DE">
        <w:rPr>
          <w:b/>
          <w:bCs/>
          <w:noProof/>
          <w:szCs w:val="22"/>
          <w:lang w:val="hu"/>
        </w:rPr>
        <w:tab/>
        <w:t>A FORGALOMBA HOZATALI ENGEDÉLY JOGOSULTJÁNAK NEVE ÉS CÍME</w:t>
      </w:r>
    </w:p>
    <w:p w14:paraId="72295B41" w14:textId="77777777" w:rsidR="00F101D8" w:rsidRPr="003730DE" w:rsidRDefault="00F101D8" w:rsidP="003A2797">
      <w:pPr>
        <w:keepNext/>
        <w:widowControl w:val="0"/>
        <w:tabs>
          <w:tab w:val="clear" w:pos="567"/>
        </w:tabs>
        <w:spacing w:line="240" w:lineRule="auto"/>
        <w:rPr>
          <w:noProof/>
          <w:szCs w:val="22"/>
          <w:lang w:val="es-ES"/>
        </w:rPr>
      </w:pPr>
    </w:p>
    <w:p w14:paraId="379EB391" w14:textId="77777777" w:rsidR="00F101D8" w:rsidRPr="003730DE" w:rsidRDefault="00F101D8" w:rsidP="003A2797">
      <w:pPr>
        <w:keepNext/>
        <w:widowControl w:val="0"/>
        <w:tabs>
          <w:tab w:val="clear" w:pos="567"/>
        </w:tabs>
        <w:autoSpaceDE w:val="0"/>
        <w:autoSpaceDN w:val="0"/>
        <w:adjustRightInd w:val="0"/>
        <w:spacing w:line="240" w:lineRule="auto"/>
        <w:rPr>
          <w:rFonts w:eastAsia="SimSun"/>
          <w:szCs w:val="22"/>
          <w:lang w:val="es-ES"/>
        </w:rPr>
      </w:pPr>
      <w:r w:rsidRPr="003730DE">
        <w:rPr>
          <w:rFonts w:eastAsia="SimSun"/>
          <w:szCs w:val="22"/>
          <w:lang w:val="hu"/>
        </w:rPr>
        <w:t>Novartis Europharm Limited</w:t>
      </w:r>
    </w:p>
    <w:p w14:paraId="5E5B8B54" w14:textId="77777777" w:rsidR="00F101D8" w:rsidRPr="003730DE" w:rsidRDefault="00F101D8" w:rsidP="003A2797">
      <w:pPr>
        <w:keepNext/>
        <w:widowControl w:val="0"/>
        <w:spacing w:line="240" w:lineRule="auto"/>
        <w:rPr>
          <w:szCs w:val="22"/>
        </w:rPr>
      </w:pPr>
      <w:r w:rsidRPr="003730DE">
        <w:rPr>
          <w:szCs w:val="22"/>
          <w:lang w:val="hu"/>
        </w:rPr>
        <w:t>Vista Building</w:t>
      </w:r>
    </w:p>
    <w:p w14:paraId="78FD048E" w14:textId="77777777" w:rsidR="00F101D8" w:rsidRPr="003730DE" w:rsidRDefault="00F101D8" w:rsidP="003A2797">
      <w:pPr>
        <w:keepNext/>
        <w:widowControl w:val="0"/>
        <w:spacing w:line="240" w:lineRule="auto"/>
        <w:rPr>
          <w:szCs w:val="22"/>
        </w:rPr>
      </w:pPr>
      <w:r w:rsidRPr="003730DE">
        <w:rPr>
          <w:szCs w:val="22"/>
          <w:lang w:val="hu"/>
        </w:rPr>
        <w:t>Elm Park, Merrion Road</w:t>
      </w:r>
    </w:p>
    <w:p w14:paraId="1DA4C322" w14:textId="77777777" w:rsidR="00F101D8" w:rsidRPr="003730DE" w:rsidRDefault="00F101D8" w:rsidP="003A2797">
      <w:pPr>
        <w:keepNext/>
        <w:widowControl w:val="0"/>
        <w:spacing w:line="240" w:lineRule="auto"/>
        <w:rPr>
          <w:szCs w:val="22"/>
          <w:lang w:val="it-IT"/>
        </w:rPr>
      </w:pPr>
      <w:r w:rsidRPr="003730DE">
        <w:rPr>
          <w:szCs w:val="22"/>
          <w:lang w:val="hu"/>
        </w:rPr>
        <w:t>Dublin 4</w:t>
      </w:r>
    </w:p>
    <w:p w14:paraId="54DEB974" w14:textId="77777777" w:rsidR="00F101D8" w:rsidRPr="003730DE" w:rsidRDefault="00F101D8" w:rsidP="003A2797">
      <w:pPr>
        <w:widowControl w:val="0"/>
        <w:spacing w:line="240" w:lineRule="auto"/>
        <w:rPr>
          <w:szCs w:val="22"/>
          <w:lang w:val="it-IT"/>
        </w:rPr>
      </w:pPr>
      <w:r w:rsidRPr="003730DE">
        <w:rPr>
          <w:szCs w:val="22"/>
          <w:lang w:val="hu"/>
        </w:rPr>
        <w:t>Írország</w:t>
      </w:r>
    </w:p>
    <w:p w14:paraId="7F7D89A1" w14:textId="77777777" w:rsidR="00F101D8" w:rsidRPr="003730DE" w:rsidRDefault="00F101D8" w:rsidP="003A2797">
      <w:pPr>
        <w:widowControl w:val="0"/>
        <w:tabs>
          <w:tab w:val="clear" w:pos="567"/>
        </w:tabs>
        <w:spacing w:line="240" w:lineRule="auto"/>
        <w:rPr>
          <w:noProof/>
          <w:szCs w:val="22"/>
          <w:lang w:val="it-IT"/>
        </w:rPr>
      </w:pPr>
    </w:p>
    <w:p w14:paraId="0E15D450" w14:textId="77777777" w:rsidR="00F101D8" w:rsidRPr="003730DE" w:rsidRDefault="00F101D8" w:rsidP="003A2797">
      <w:pPr>
        <w:widowControl w:val="0"/>
        <w:tabs>
          <w:tab w:val="clear" w:pos="567"/>
        </w:tabs>
        <w:spacing w:line="240" w:lineRule="auto"/>
        <w:rPr>
          <w:noProof/>
          <w:szCs w:val="22"/>
          <w:lang w:val="it-IT"/>
        </w:rPr>
      </w:pPr>
    </w:p>
    <w:p w14:paraId="767EA70C" w14:textId="77777777" w:rsidR="00F101D8" w:rsidRPr="003730DE"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it-IT"/>
        </w:rPr>
      </w:pPr>
      <w:r w:rsidRPr="003730DE">
        <w:rPr>
          <w:b/>
          <w:bCs/>
          <w:noProof/>
          <w:szCs w:val="22"/>
          <w:lang w:val="hu"/>
        </w:rPr>
        <w:t>12.</w:t>
      </w:r>
      <w:r w:rsidRPr="003730DE">
        <w:rPr>
          <w:b/>
          <w:bCs/>
          <w:noProof/>
          <w:szCs w:val="22"/>
          <w:lang w:val="hu"/>
        </w:rPr>
        <w:tab/>
        <w:t>A FORGALOMBA HOZATALI ENGEDÉLY SZÁMA(I)</w:t>
      </w:r>
    </w:p>
    <w:p w14:paraId="73DB7B15" w14:textId="77777777" w:rsidR="00F101D8" w:rsidRPr="003730DE" w:rsidRDefault="00F101D8" w:rsidP="003A2797">
      <w:pPr>
        <w:keepNext/>
        <w:widowControl w:val="0"/>
        <w:tabs>
          <w:tab w:val="clear" w:pos="567"/>
        </w:tabs>
        <w:spacing w:line="240" w:lineRule="auto"/>
        <w:rPr>
          <w:noProof/>
          <w:szCs w:val="22"/>
          <w:lang w:val="it-IT"/>
        </w:rPr>
      </w:pPr>
    </w:p>
    <w:tbl>
      <w:tblPr>
        <w:tblW w:w="9322" w:type="dxa"/>
        <w:tblLook w:val="04A0" w:firstRow="1" w:lastRow="0" w:firstColumn="1" w:lastColumn="0" w:noHBand="0" w:noVBand="1"/>
      </w:tblPr>
      <w:tblGrid>
        <w:gridCol w:w="2943"/>
        <w:gridCol w:w="6379"/>
      </w:tblGrid>
      <w:tr w:rsidR="00F101D8" w:rsidRPr="003730DE" w14:paraId="52FF647B" w14:textId="77777777" w:rsidTr="00127602">
        <w:tc>
          <w:tcPr>
            <w:tcW w:w="2943" w:type="dxa"/>
          </w:tcPr>
          <w:p w14:paraId="3778EAE2" w14:textId="45D2309D" w:rsidR="00F101D8" w:rsidRPr="003730DE" w:rsidRDefault="00F101D8" w:rsidP="003A2797">
            <w:pPr>
              <w:widowControl w:val="0"/>
              <w:tabs>
                <w:tab w:val="clear" w:pos="567"/>
              </w:tabs>
              <w:autoSpaceDE w:val="0"/>
              <w:autoSpaceDN w:val="0"/>
              <w:adjustRightInd w:val="0"/>
              <w:spacing w:line="240" w:lineRule="auto"/>
              <w:rPr>
                <w:rFonts w:eastAsia="SimSun"/>
                <w:szCs w:val="22"/>
              </w:rPr>
            </w:pPr>
            <w:r w:rsidRPr="003730DE">
              <w:rPr>
                <w:rFonts w:eastAsia="SimSun"/>
                <w:szCs w:val="22"/>
                <w:lang w:val="hu"/>
              </w:rPr>
              <w:t>EU/</w:t>
            </w:r>
            <w:r w:rsidR="00D24ECC" w:rsidRPr="003730DE">
              <w:rPr>
                <w:rFonts w:eastAsia="SimSun"/>
                <w:szCs w:val="22"/>
                <w:lang w:val="hu"/>
              </w:rPr>
              <w:t>1/20/1438/001</w:t>
            </w:r>
          </w:p>
        </w:tc>
        <w:tc>
          <w:tcPr>
            <w:tcW w:w="6379" w:type="dxa"/>
          </w:tcPr>
          <w:p w14:paraId="34D7B9CB" w14:textId="1BF9A160" w:rsidR="00F101D8" w:rsidRPr="003730DE" w:rsidRDefault="00F101D8" w:rsidP="003A2797">
            <w:pPr>
              <w:widowControl w:val="0"/>
              <w:tabs>
                <w:tab w:val="clear" w:pos="567"/>
              </w:tabs>
              <w:autoSpaceDE w:val="0"/>
              <w:autoSpaceDN w:val="0"/>
              <w:adjustRightInd w:val="0"/>
              <w:spacing w:line="240" w:lineRule="auto"/>
              <w:rPr>
                <w:rFonts w:eastAsia="SimSun"/>
                <w:szCs w:val="22"/>
              </w:rPr>
            </w:pPr>
            <w:r w:rsidRPr="003730DE">
              <w:rPr>
                <w:rFonts w:eastAsia="SimSun"/>
                <w:szCs w:val="22"/>
                <w:shd w:val="pct15" w:color="auto" w:fill="auto"/>
                <w:lang w:val="hu"/>
              </w:rPr>
              <w:t>10×1 kapszula + 1 inhalátor</w:t>
            </w:r>
          </w:p>
        </w:tc>
      </w:tr>
      <w:tr w:rsidR="00F101D8" w:rsidRPr="003730DE" w14:paraId="51A164B7" w14:textId="77777777" w:rsidTr="00127602">
        <w:tc>
          <w:tcPr>
            <w:tcW w:w="2943" w:type="dxa"/>
          </w:tcPr>
          <w:p w14:paraId="2ABEA451" w14:textId="2B9FCB68" w:rsidR="00F101D8" w:rsidRPr="003730DE" w:rsidRDefault="00F101D8" w:rsidP="003A2797">
            <w:pPr>
              <w:widowControl w:val="0"/>
              <w:tabs>
                <w:tab w:val="clear" w:pos="567"/>
              </w:tabs>
              <w:autoSpaceDE w:val="0"/>
              <w:autoSpaceDN w:val="0"/>
              <w:adjustRightInd w:val="0"/>
              <w:spacing w:line="240" w:lineRule="auto"/>
              <w:rPr>
                <w:rFonts w:eastAsia="SimSun"/>
                <w:szCs w:val="22"/>
                <w:shd w:val="pct15" w:color="auto" w:fill="auto"/>
              </w:rPr>
            </w:pPr>
            <w:r w:rsidRPr="003730DE">
              <w:rPr>
                <w:rFonts w:eastAsia="SimSun"/>
                <w:szCs w:val="22"/>
                <w:shd w:val="pct15" w:color="auto" w:fill="auto"/>
                <w:lang w:val="hu"/>
              </w:rPr>
              <w:t>EU/</w:t>
            </w:r>
            <w:r w:rsidR="00D24ECC" w:rsidRPr="003730DE">
              <w:rPr>
                <w:rFonts w:eastAsia="SimSun"/>
                <w:szCs w:val="22"/>
                <w:shd w:val="pct15" w:color="auto" w:fill="auto"/>
                <w:lang w:val="hu"/>
              </w:rPr>
              <w:t>1/20/1438/002</w:t>
            </w:r>
          </w:p>
        </w:tc>
        <w:tc>
          <w:tcPr>
            <w:tcW w:w="6379" w:type="dxa"/>
          </w:tcPr>
          <w:p w14:paraId="6EB284E6" w14:textId="5FD47E88" w:rsidR="00F101D8" w:rsidRPr="003730DE" w:rsidRDefault="00F101D8" w:rsidP="003A2797">
            <w:pPr>
              <w:widowControl w:val="0"/>
              <w:tabs>
                <w:tab w:val="clear" w:pos="567"/>
              </w:tabs>
              <w:autoSpaceDE w:val="0"/>
              <w:autoSpaceDN w:val="0"/>
              <w:adjustRightInd w:val="0"/>
              <w:spacing w:line="240" w:lineRule="auto"/>
              <w:rPr>
                <w:rFonts w:eastAsia="SimSun"/>
                <w:szCs w:val="22"/>
                <w:shd w:val="pct15" w:color="auto" w:fill="auto"/>
              </w:rPr>
            </w:pPr>
            <w:r w:rsidRPr="003730DE">
              <w:rPr>
                <w:rFonts w:eastAsia="SimSun"/>
                <w:szCs w:val="22"/>
                <w:shd w:val="pct15" w:color="auto" w:fill="auto"/>
                <w:lang w:val="hu"/>
              </w:rPr>
              <w:t>30×1 kapszula + 1 inhalátor</w:t>
            </w:r>
          </w:p>
        </w:tc>
      </w:tr>
      <w:tr w:rsidR="00F101D8" w:rsidRPr="000668D8" w14:paraId="2BAADD39" w14:textId="77777777" w:rsidTr="00127602">
        <w:tc>
          <w:tcPr>
            <w:tcW w:w="2943" w:type="dxa"/>
          </w:tcPr>
          <w:p w14:paraId="37A18F61" w14:textId="2C4B1C7D" w:rsidR="00F101D8" w:rsidRPr="003730DE" w:rsidRDefault="00F101D8" w:rsidP="003A2797">
            <w:pPr>
              <w:widowControl w:val="0"/>
              <w:tabs>
                <w:tab w:val="clear" w:pos="567"/>
              </w:tabs>
              <w:autoSpaceDE w:val="0"/>
              <w:autoSpaceDN w:val="0"/>
              <w:adjustRightInd w:val="0"/>
              <w:spacing w:line="240" w:lineRule="auto"/>
              <w:rPr>
                <w:rFonts w:eastAsia="SimSun"/>
                <w:szCs w:val="22"/>
                <w:shd w:val="pct15" w:color="auto" w:fill="auto"/>
              </w:rPr>
            </w:pPr>
            <w:r w:rsidRPr="003730DE">
              <w:rPr>
                <w:rFonts w:eastAsia="SimSun"/>
                <w:szCs w:val="22"/>
                <w:shd w:val="pct15" w:color="auto" w:fill="auto"/>
                <w:lang w:val="hu"/>
              </w:rPr>
              <w:t>EU/</w:t>
            </w:r>
            <w:r w:rsidR="00D24ECC" w:rsidRPr="003730DE">
              <w:rPr>
                <w:rFonts w:eastAsia="SimSun"/>
                <w:szCs w:val="22"/>
                <w:shd w:val="pct15" w:color="auto" w:fill="auto"/>
                <w:lang w:val="hu"/>
              </w:rPr>
              <w:t>1/20/1438/004</w:t>
            </w:r>
          </w:p>
        </w:tc>
        <w:tc>
          <w:tcPr>
            <w:tcW w:w="6379" w:type="dxa"/>
          </w:tcPr>
          <w:p w14:paraId="4C066058" w14:textId="08514256" w:rsidR="00F101D8" w:rsidRPr="000668D8" w:rsidRDefault="00F101D8" w:rsidP="003A2797">
            <w:pPr>
              <w:widowControl w:val="0"/>
              <w:tabs>
                <w:tab w:val="clear" w:pos="567"/>
              </w:tabs>
              <w:autoSpaceDE w:val="0"/>
              <w:autoSpaceDN w:val="0"/>
              <w:adjustRightInd w:val="0"/>
              <w:spacing w:line="240" w:lineRule="auto"/>
              <w:rPr>
                <w:rFonts w:eastAsia="SimSun"/>
                <w:szCs w:val="22"/>
                <w:shd w:val="pct15" w:color="auto" w:fill="auto"/>
              </w:rPr>
            </w:pPr>
            <w:r w:rsidRPr="003730DE">
              <w:rPr>
                <w:rFonts w:eastAsia="SimSun"/>
                <w:szCs w:val="22"/>
                <w:shd w:val="pct15" w:color="auto" w:fill="auto"/>
                <w:lang w:val="hu"/>
              </w:rPr>
              <w:t>90×1 kapszula + 1 inhalátor</w:t>
            </w:r>
          </w:p>
        </w:tc>
      </w:tr>
    </w:tbl>
    <w:p w14:paraId="54F59199" w14:textId="77777777" w:rsidR="00F101D8" w:rsidRPr="000668D8" w:rsidRDefault="00F101D8" w:rsidP="003A2797">
      <w:pPr>
        <w:widowControl w:val="0"/>
        <w:tabs>
          <w:tab w:val="clear" w:pos="567"/>
        </w:tabs>
        <w:spacing w:line="240" w:lineRule="auto"/>
        <w:rPr>
          <w:noProof/>
          <w:szCs w:val="22"/>
        </w:rPr>
      </w:pPr>
    </w:p>
    <w:p w14:paraId="6BDF75C4" w14:textId="77777777" w:rsidR="00F101D8" w:rsidRPr="000668D8" w:rsidRDefault="00F101D8" w:rsidP="003A2797">
      <w:pPr>
        <w:widowControl w:val="0"/>
        <w:tabs>
          <w:tab w:val="clear" w:pos="567"/>
        </w:tabs>
        <w:spacing w:line="240" w:lineRule="auto"/>
        <w:rPr>
          <w:noProof/>
          <w:szCs w:val="22"/>
        </w:rPr>
      </w:pPr>
    </w:p>
    <w:p w14:paraId="76B5E293"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668D8">
        <w:rPr>
          <w:b/>
          <w:bCs/>
          <w:noProof/>
          <w:szCs w:val="22"/>
          <w:lang w:val="hu"/>
        </w:rPr>
        <w:t>13.</w:t>
      </w:r>
      <w:r w:rsidRPr="000668D8">
        <w:rPr>
          <w:b/>
          <w:bCs/>
          <w:noProof/>
          <w:szCs w:val="22"/>
          <w:lang w:val="hu"/>
        </w:rPr>
        <w:tab/>
        <w:t>A GYÁRTÁSI TÉTEL SZÁMA</w:t>
      </w:r>
    </w:p>
    <w:p w14:paraId="3AC223B4" w14:textId="77777777" w:rsidR="00F101D8" w:rsidRPr="000668D8" w:rsidRDefault="00F101D8" w:rsidP="003A2797">
      <w:pPr>
        <w:keepNext/>
        <w:widowControl w:val="0"/>
        <w:tabs>
          <w:tab w:val="clear" w:pos="567"/>
        </w:tabs>
        <w:spacing w:line="240" w:lineRule="auto"/>
        <w:rPr>
          <w:noProof/>
          <w:color w:val="000000"/>
          <w:szCs w:val="22"/>
        </w:rPr>
      </w:pPr>
    </w:p>
    <w:p w14:paraId="44E0856F" w14:textId="77777777" w:rsidR="00F101D8" w:rsidRPr="000668D8" w:rsidRDefault="00F101D8" w:rsidP="003A2797">
      <w:pPr>
        <w:widowControl w:val="0"/>
        <w:tabs>
          <w:tab w:val="clear" w:pos="567"/>
        </w:tabs>
        <w:spacing w:line="240" w:lineRule="auto"/>
        <w:rPr>
          <w:noProof/>
          <w:color w:val="000000"/>
          <w:szCs w:val="22"/>
        </w:rPr>
      </w:pPr>
      <w:r w:rsidRPr="000668D8">
        <w:rPr>
          <w:noProof/>
          <w:color w:val="000000"/>
          <w:szCs w:val="22"/>
          <w:lang w:val="hu"/>
        </w:rPr>
        <w:t>Lot</w:t>
      </w:r>
    </w:p>
    <w:p w14:paraId="746BD361" w14:textId="77777777" w:rsidR="00F101D8" w:rsidRPr="000668D8" w:rsidRDefault="00F101D8" w:rsidP="003A2797">
      <w:pPr>
        <w:widowControl w:val="0"/>
        <w:tabs>
          <w:tab w:val="clear" w:pos="567"/>
        </w:tabs>
        <w:spacing w:line="240" w:lineRule="auto"/>
        <w:rPr>
          <w:noProof/>
          <w:szCs w:val="22"/>
        </w:rPr>
      </w:pPr>
    </w:p>
    <w:p w14:paraId="67992B32" w14:textId="77777777" w:rsidR="00F101D8" w:rsidRPr="000668D8" w:rsidRDefault="00F101D8" w:rsidP="003A2797">
      <w:pPr>
        <w:widowControl w:val="0"/>
        <w:tabs>
          <w:tab w:val="clear" w:pos="567"/>
        </w:tabs>
        <w:spacing w:line="240" w:lineRule="auto"/>
        <w:rPr>
          <w:noProof/>
          <w:szCs w:val="22"/>
        </w:rPr>
      </w:pPr>
    </w:p>
    <w:p w14:paraId="7A1AF9D9" w14:textId="306A85A1"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noProof/>
          <w:szCs w:val="22"/>
        </w:rPr>
      </w:pPr>
      <w:r w:rsidRPr="000668D8">
        <w:rPr>
          <w:b/>
          <w:bCs/>
          <w:noProof/>
          <w:szCs w:val="22"/>
          <w:lang w:val="hu"/>
        </w:rPr>
        <w:t>14.</w:t>
      </w:r>
      <w:r w:rsidRPr="000668D8">
        <w:rPr>
          <w:b/>
          <w:bCs/>
          <w:noProof/>
          <w:szCs w:val="22"/>
          <w:lang w:val="hu"/>
        </w:rPr>
        <w:tab/>
      </w:r>
      <w:r w:rsidR="00397CFE" w:rsidRPr="00BA324A">
        <w:rPr>
          <w:b/>
          <w:noProof/>
          <w:lang w:val="hu-HU"/>
        </w:rPr>
        <w:t>A GYÓGYSZER ÁLTALÁNOS BESOROLÁSA RENDELHETŐSÉG SZEMPONTJÁBÓ</w:t>
      </w:r>
      <w:r w:rsidR="00397CFE">
        <w:rPr>
          <w:b/>
          <w:noProof/>
          <w:lang w:val="hu-HU"/>
        </w:rPr>
        <w:t>L</w:t>
      </w:r>
    </w:p>
    <w:p w14:paraId="77EFEE1E" w14:textId="77777777" w:rsidR="00F101D8" w:rsidRPr="000668D8" w:rsidRDefault="00F101D8" w:rsidP="003A2797">
      <w:pPr>
        <w:widowControl w:val="0"/>
        <w:tabs>
          <w:tab w:val="clear" w:pos="567"/>
        </w:tabs>
        <w:spacing w:line="240" w:lineRule="auto"/>
        <w:rPr>
          <w:noProof/>
          <w:color w:val="000000"/>
          <w:szCs w:val="22"/>
        </w:rPr>
      </w:pPr>
    </w:p>
    <w:p w14:paraId="4A8EF181" w14:textId="77777777" w:rsidR="00F101D8" w:rsidRPr="000668D8" w:rsidRDefault="00F101D8" w:rsidP="003A2797">
      <w:pPr>
        <w:widowControl w:val="0"/>
        <w:tabs>
          <w:tab w:val="clear" w:pos="567"/>
        </w:tabs>
        <w:spacing w:line="240" w:lineRule="auto"/>
        <w:rPr>
          <w:noProof/>
          <w:szCs w:val="22"/>
        </w:rPr>
      </w:pPr>
    </w:p>
    <w:p w14:paraId="68D3BE66" w14:textId="77777777" w:rsidR="00F101D8" w:rsidRPr="000668D8" w:rsidRDefault="00F101D8" w:rsidP="00CF3CA4">
      <w:pPr>
        <w:keepNext/>
        <w:widowControl w:val="0"/>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668D8">
        <w:rPr>
          <w:b/>
          <w:bCs/>
          <w:noProof/>
          <w:szCs w:val="22"/>
          <w:lang w:val="hu"/>
        </w:rPr>
        <w:t>15.</w:t>
      </w:r>
      <w:r w:rsidRPr="000668D8">
        <w:rPr>
          <w:b/>
          <w:bCs/>
          <w:noProof/>
          <w:szCs w:val="22"/>
          <w:lang w:val="hu"/>
        </w:rPr>
        <w:tab/>
        <w:t>AZ ALKALMAZÁSRA VONATKOZÓ UTASÍTÁSOK</w:t>
      </w:r>
    </w:p>
    <w:p w14:paraId="1E3C3569" w14:textId="77777777" w:rsidR="00F101D8" w:rsidRPr="000668D8" w:rsidRDefault="00F101D8" w:rsidP="003A2797">
      <w:pPr>
        <w:widowControl w:val="0"/>
        <w:tabs>
          <w:tab w:val="clear" w:pos="567"/>
        </w:tabs>
        <w:spacing w:line="240" w:lineRule="auto"/>
        <w:rPr>
          <w:noProof/>
          <w:szCs w:val="22"/>
        </w:rPr>
      </w:pPr>
    </w:p>
    <w:p w14:paraId="391C54F4" w14:textId="77777777" w:rsidR="002D7F4A" w:rsidRPr="000668D8" w:rsidRDefault="002D7F4A" w:rsidP="003A2797">
      <w:pPr>
        <w:widowControl w:val="0"/>
        <w:tabs>
          <w:tab w:val="clear" w:pos="567"/>
        </w:tabs>
        <w:spacing w:line="240" w:lineRule="auto"/>
        <w:rPr>
          <w:noProof/>
          <w:szCs w:val="22"/>
        </w:rPr>
      </w:pPr>
    </w:p>
    <w:p w14:paraId="04D441F0" w14:textId="77777777" w:rsidR="00F101D8" w:rsidRPr="000668D8" w:rsidRDefault="00F101D8" w:rsidP="003A2797">
      <w:pPr>
        <w:keepNext/>
        <w:widowControl w:val="0"/>
        <w:pBdr>
          <w:top w:val="single" w:sz="4" w:space="1" w:color="auto"/>
          <w:left w:val="single" w:sz="4" w:space="4" w:color="auto"/>
          <w:bottom w:val="single" w:sz="4" w:space="0" w:color="auto"/>
          <w:right w:val="single" w:sz="4" w:space="4" w:color="auto"/>
        </w:pBdr>
        <w:tabs>
          <w:tab w:val="clear" w:pos="567"/>
        </w:tabs>
        <w:spacing w:line="240" w:lineRule="auto"/>
        <w:rPr>
          <w:b/>
        </w:rPr>
      </w:pPr>
      <w:r w:rsidRPr="000668D8">
        <w:rPr>
          <w:b/>
          <w:bCs/>
          <w:noProof/>
          <w:szCs w:val="22"/>
          <w:lang w:val="hu"/>
        </w:rPr>
        <w:t>16.</w:t>
      </w:r>
      <w:r w:rsidRPr="000668D8">
        <w:rPr>
          <w:b/>
          <w:bCs/>
          <w:noProof/>
          <w:szCs w:val="22"/>
          <w:lang w:val="hu"/>
        </w:rPr>
        <w:tab/>
        <w:t>BRAILLE ÍRÁSSAL FELTÜNTETETT INFORMÁCIÓK</w:t>
      </w:r>
    </w:p>
    <w:p w14:paraId="5DF25347" w14:textId="77777777" w:rsidR="00F101D8" w:rsidRPr="000668D8" w:rsidRDefault="00F101D8" w:rsidP="003A2797">
      <w:pPr>
        <w:keepNext/>
        <w:widowControl w:val="0"/>
        <w:tabs>
          <w:tab w:val="clear" w:pos="567"/>
        </w:tabs>
        <w:spacing w:line="240" w:lineRule="auto"/>
        <w:rPr>
          <w:noProof/>
          <w:szCs w:val="22"/>
        </w:rPr>
      </w:pPr>
    </w:p>
    <w:p w14:paraId="066F7068" w14:textId="5890BABB" w:rsidR="00F101D8" w:rsidRPr="000668D8" w:rsidRDefault="00F101D8" w:rsidP="003A2797">
      <w:pPr>
        <w:widowControl w:val="0"/>
        <w:tabs>
          <w:tab w:val="clear" w:pos="567"/>
        </w:tabs>
        <w:spacing w:line="240" w:lineRule="auto"/>
        <w:rPr>
          <w:rFonts w:eastAsia="MS Mincho"/>
          <w:szCs w:val="22"/>
        </w:rPr>
      </w:pPr>
      <w:r w:rsidRPr="000668D8">
        <w:rPr>
          <w:rFonts w:eastAsia="MS Mincho"/>
          <w:szCs w:val="22"/>
          <w:lang w:val="hu"/>
        </w:rPr>
        <w:t>Enerzair Breezhaler</w:t>
      </w:r>
    </w:p>
    <w:p w14:paraId="7C380159" w14:textId="77777777" w:rsidR="00F101D8" w:rsidRPr="000668D8" w:rsidRDefault="00F101D8" w:rsidP="003A2797">
      <w:pPr>
        <w:widowControl w:val="0"/>
        <w:tabs>
          <w:tab w:val="clear" w:pos="567"/>
        </w:tabs>
        <w:spacing w:line="240" w:lineRule="auto"/>
        <w:rPr>
          <w:noProof/>
          <w:szCs w:val="22"/>
          <w:shd w:val="clear" w:color="auto" w:fill="CCCCCC"/>
        </w:rPr>
      </w:pPr>
    </w:p>
    <w:p w14:paraId="0B989CAF" w14:textId="77777777" w:rsidR="00F101D8" w:rsidRPr="000668D8" w:rsidRDefault="00F101D8" w:rsidP="003A2797">
      <w:pPr>
        <w:widowControl w:val="0"/>
        <w:tabs>
          <w:tab w:val="clear" w:pos="567"/>
        </w:tabs>
        <w:spacing w:line="240" w:lineRule="auto"/>
        <w:rPr>
          <w:noProof/>
          <w:szCs w:val="22"/>
          <w:shd w:val="clear" w:color="auto" w:fill="CCCCCC"/>
        </w:rPr>
      </w:pPr>
    </w:p>
    <w:p w14:paraId="78BFA808" w14:textId="77777777" w:rsidR="00F101D8" w:rsidRPr="000668D8" w:rsidRDefault="00F101D8" w:rsidP="003A2797">
      <w:pPr>
        <w:keepNext/>
        <w:keepLines/>
        <w:widowControl w:val="0"/>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668D8">
        <w:rPr>
          <w:b/>
          <w:bCs/>
          <w:noProof/>
          <w:lang w:val="hu"/>
        </w:rPr>
        <w:t>17.</w:t>
      </w:r>
      <w:r w:rsidRPr="000668D8">
        <w:rPr>
          <w:b/>
          <w:bCs/>
          <w:noProof/>
          <w:lang w:val="hu"/>
        </w:rPr>
        <w:tab/>
        <w:t>EGYEDI AZONOSÍTÓ – 2D VONALKÓD</w:t>
      </w:r>
    </w:p>
    <w:p w14:paraId="6B9E3F87" w14:textId="77777777" w:rsidR="00F101D8" w:rsidRPr="000668D8" w:rsidRDefault="00F101D8" w:rsidP="003A2797">
      <w:pPr>
        <w:keepNext/>
        <w:keepLines/>
        <w:widowControl w:val="0"/>
        <w:tabs>
          <w:tab w:val="clear" w:pos="567"/>
        </w:tabs>
        <w:spacing w:line="240" w:lineRule="auto"/>
        <w:rPr>
          <w:noProof/>
        </w:rPr>
      </w:pPr>
    </w:p>
    <w:p w14:paraId="30F80B5D" w14:textId="77777777" w:rsidR="00F101D8" w:rsidRPr="000668D8" w:rsidRDefault="00F101D8" w:rsidP="003A2797">
      <w:pPr>
        <w:widowControl w:val="0"/>
        <w:tabs>
          <w:tab w:val="clear" w:pos="567"/>
        </w:tabs>
        <w:spacing w:line="240" w:lineRule="auto"/>
        <w:rPr>
          <w:noProof/>
          <w:szCs w:val="22"/>
          <w:shd w:val="pct15" w:color="auto" w:fill="auto"/>
        </w:rPr>
      </w:pPr>
      <w:r w:rsidRPr="000668D8">
        <w:rPr>
          <w:noProof/>
          <w:szCs w:val="22"/>
          <w:shd w:val="pct15" w:color="auto" w:fill="auto"/>
          <w:lang w:val="hu"/>
        </w:rPr>
        <w:t>Egyedi azonosítójú 2D vonalkóddal ellátva.</w:t>
      </w:r>
    </w:p>
    <w:p w14:paraId="36D8C939" w14:textId="77777777" w:rsidR="00F101D8" w:rsidRPr="000668D8" w:rsidRDefault="00F101D8" w:rsidP="003A2797">
      <w:pPr>
        <w:widowControl w:val="0"/>
        <w:tabs>
          <w:tab w:val="clear" w:pos="567"/>
        </w:tabs>
        <w:spacing w:line="240" w:lineRule="auto"/>
        <w:rPr>
          <w:noProof/>
        </w:rPr>
      </w:pPr>
    </w:p>
    <w:p w14:paraId="35AC72C3" w14:textId="77777777" w:rsidR="00F101D8" w:rsidRPr="000668D8" w:rsidRDefault="00F101D8" w:rsidP="003A2797">
      <w:pPr>
        <w:widowControl w:val="0"/>
        <w:tabs>
          <w:tab w:val="clear" w:pos="567"/>
        </w:tabs>
        <w:spacing w:line="240" w:lineRule="auto"/>
        <w:rPr>
          <w:noProof/>
        </w:rPr>
      </w:pPr>
    </w:p>
    <w:p w14:paraId="33BB81A0" w14:textId="77777777" w:rsidR="00F101D8" w:rsidRPr="000668D8" w:rsidRDefault="00F101D8" w:rsidP="003A2797">
      <w:pPr>
        <w:keepNext/>
        <w:widowControl w:val="0"/>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668D8">
        <w:rPr>
          <w:b/>
          <w:bCs/>
          <w:noProof/>
          <w:lang w:val="hu"/>
        </w:rPr>
        <w:t>18.</w:t>
      </w:r>
      <w:r w:rsidRPr="000668D8">
        <w:rPr>
          <w:b/>
          <w:bCs/>
          <w:noProof/>
          <w:lang w:val="hu"/>
        </w:rPr>
        <w:tab/>
        <w:t>EGYEDI AZONOSÍTÓ OLVASHATÓ FORMÁTUMA</w:t>
      </w:r>
    </w:p>
    <w:p w14:paraId="3B68A859" w14:textId="77777777" w:rsidR="00F101D8" w:rsidRPr="000668D8" w:rsidRDefault="00F101D8" w:rsidP="003A2797">
      <w:pPr>
        <w:keepNext/>
        <w:widowControl w:val="0"/>
        <w:tabs>
          <w:tab w:val="clear" w:pos="567"/>
        </w:tabs>
        <w:spacing w:line="240" w:lineRule="auto"/>
        <w:rPr>
          <w:noProof/>
        </w:rPr>
      </w:pPr>
    </w:p>
    <w:p w14:paraId="390F3447" w14:textId="65CB4EA9" w:rsidR="00F101D8" w:rsidRPr="000668D8" w:rsidRDefault="00F101D8" w:rsidP="003A2797">
      <w:pPr>
        <w:keepNext/>
        <w:widowControl w:val="0"/>
        <w:tabs>
          <w:tab w:val="clear" w:pos="567"/>
        </w:tabs>
        <w:spacing w:line="240" w:lineRule="auto"/>
        <w:rPr>
          <w:szCs w:val="22"/>
        </w:rPr>
      </w:pPr>
      <w:r w:rsidRPr="000668D8">
        <w:rPr>
          <w:szCs w:val="22"/>
          <w:lang w:val="hu"/>
        </w:rPr>
        <w:t>PC</w:t>
      </w:r>
    </w:p>
    <w:p w14:paraId="17554862" w14:textId="41AF6AE0" w:rsidR="00F101D8" w:rsidRPr="000668D8" w:rsidRDefault="00F101D8" w:rsidP="003A2797">
      <w:pPr>
        <w:keepNext/>
        <w:widowControl w:val="0"/>
        <w:tabs>
          <w:tab w:val="clear" w:pos="567"/>
        </w:tabs>
        <w:spacing w:line="240" w:lineRule="auto"/>
        <w:rPr>
          <w:szCs w:val="22"/>
        </w:rPr>
      </w:pPr>
      <w:r w:rsidRPr="000668D8">
        <w:rPr>
          <w:szCs w:val="22"/>
          <w:lang w:val="hu"/>
        </w:rPr>
        <w:t>SN</w:t>
      </w:r>
    </w:p>
    <w:p w14:paraId="3DC6A11B" w14:textId="0B3E9755" w:rsidR="00F101D8" w:rsidRPr="000668D8" w:rsidRDefault="00F101D8" w:rsidP="003A2797">
      <w:pPr>
        <w:widowControl w:val="0"/>
        <w:tabs>
          <w:tab w:val="clear" w:pos="567"/>
        </w:tabs>
        <w:spacing w:line="240" w:lineRule="auto"/>
        <w:rPr>
          <w:szCs w:val="22"/>
          <w:lang w:val="hu"/>
        </w:rPr>
      </w:pPr>
      <w:r w:rsidRPr="000668D8">
        <w:rPr>
          <w:szCs w:val="22"/>
          <w:lang w:val="hu"/>
        </w:rPr>
        <w:t>NN</w:t>
      </w:r>
    </w:p>
    <w:p w14:paraId="081F69EB" w14:textId="77777777" w:rsidR="00F101D8" w:rsidRPr="000668D8" w:rsidRDefault="00F101D8" w:rsidP="003A2797">
      <w:pPr>
        <w:widowControl w:val="0"/>
        <w:tabs>
          <w:tab w:val="clear" w:pos="567"/>
        </w:tabs>
        <w:spacing w:line="240" w:lineRule="auto"/>
        <w:rPr>
          <w:noProof/>
          <w:szCs w:val="22"/>
        </w:rPr>
      </w:pPr>
      <w:r w:rsidRPr="000668D8">
        <w:rPr>
          <w:noProof/>
          <w:szCs w:val="22"/>
          <w:shd w:val="clear" w:color="auto" w:fill="CCCCCC"/>
          <w:lang w:val="hu"/>
        </w:rPr>
        <w:br w:type="page"/>
      </w:r>
    </w:p>
    <w:p w14:paraId="5C0DE0DB" w14:textId="77777777" w:rsidR="00F101D8" w:rsidRPr="000668D8" w:rsidRDefault="00F101D8" w:rsidP="003A2797">
      <w:pPr>
        <w:widowControl w:val="0"/>
        <w:tabs>
          <w:tab w:val="clear" w:pos="567"/>
        </w:tabs>
        <w:spacing w:line="240" w:lineRule="auto"/>
        <w:rPr>
          <w:noProof/>
          <w:szCs w:val="22"/>
        </w:rPr>
      </w:pPr>
    </w:p>
    <w:p w14:paraId="1B781392"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668D8">
        <w:rPr>
          <w:b/>
          <w:bCs/>
          <w:noProof/>
          <w:szCs w:val="22"/>
          <w:lang w:val="hu"/>
        </w:rPr>
        <w:t>A KÜLSŐ CSOMAGOLÁSON FELTÜNTETENDŐ ADATOK</w:t>
      </w:r>
    </w:p>
    <w:p w14:paraId="68937718"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7C4CB040" w14:textId="2E2B2D5B"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0668D8">
        <w:rPr>
          <w:b/>
          <w:bCs/>
          <w:noProof/>
          <w:szCs w:val="22"/>
          <w:lang w:val="hu"/>
        </w:rPr>
        <w:t>A GYŰJTŐCSOMAGOLÁS KÜLSŐ DOBOZA (BLUE BOX-SZAL EGYÜTT)</w:t>
      </w:r>
    </w:p>
    <w:p w14:paraId="251293F8" w14:textId="77777777" w:rsidR="00F101D8" w:rsidRPr="000668D8" w:rsidRDefault="00F101D8" w:rsidP="003A2797">
      <w:pPr>
        <w:widowControl w:val="0"/>
        <w:tabs>
          <w:tab w:val="clear" w:pos="567"/>
        </w:tabs>
        <w:spacing w:line="240" w:lineRule="auto"/>
        <w:rPr>
          <w:noProof/>
          <w:szCs w:val="22"/>
        </w:rPr>
      </w:pPr>
    </w:p>
    <w:p w14:paraId="54C3495D" w14:textId="77777777" w:rsidR="00F101D8" w:rsidRPr="000668D8" w:rsidRDefault="00F101D8" w:rsidP="003A2797">
      <w:pPr>
        <w:widowControl w:val="0"/>
        <w:tabs>
          <w:tab w:val="clear" w:pos="567"/>
        </w:tabs>
        <w:spacing w:line="240" w:lineRule="auto"/>
        <w:rPr>
          <w:noProof/>
          <w:szCs w:val="22"/>
        </w:rPr>
      </w:pPr>
    </w:p>
    <w:p w14:paraId="62E25E6F"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668D8">
        <w:rPr>
          <w:b/>
          <w:bCs/>
          <w:noProof/>
          <w:szCs w:val="22"/>
          <w:lang w:val="hu"/>
        </w:rPr>
        <w:t>1.</w:t>
      </w:r>
      <w:r w:rsidRPr="000668D8">
        <w:rPr>
          <w:b/>
          <w:bCs/>
          <w:noProof/>
          <w:szCs w:val="22"/>
          <w:lang w:val="hu"/>
        </w:rPr>
        <w:tab/>
        <w:t>A GYÓGYSZER NEVE</w:t>
      </w:r>
    </w:p>
    <w:p w14:paraId="214DA683" w14:textId="77777777" w:rsidR="00F101D8" w:rsidRPr="000668D8" w:rsidRDefault="00F101D8" w:rsidP="003A2797">
      <w:pPr>
        <w:keepNext/>
        <w:widowControl w:val="0"/>
        <w:tabs>
          <w:tab w:val="clear" w:pos="567"/>
        </w:tabs>
        <w:spacing w:line="240" w:lineRule="auto"/>
        <w:rPr>
          <w:noProof/>
          <w:szCs w:val="22"/>
        </w:rPr>
      </w:pPr>
    </w:p>
    <w:p w14:paraId="17CBDF83" w14:textId="77777777" w:rsidR="00F101D8" w:rsidRPr="000668D8" w:rsidRDefault="00F101D8" w:rsidP="003A2797">
      <w:pPr>
        <w:widowControl w:val="0"/>
        <w:tabs>
          <w:tab w:val="clear" w:pos="567"/>
        </w:tabs>
        <w:spacing w:line="240" w:lineRule="auto"/>
        <w:rPr>
          <w:rFonts w:eastAsia="MS Mincho"/>
          <w:szCs w:val="22"/>
        </w:rPr>
      </w:pPr>
      <w:r w:rsidRPr="000668D8">
        <w:rPr>
          <w:rFonts w:eastAsia="MS Mincho"/>
          <w:szCs w:val="22"/>
          <w:lang w:val="hu"/>
        </w:rPr>
        <w:t>Enerzair Breezhaler 114 mikrogramm/46 mikrogramm/136 mikrogramm inhalációs por kemény kapszulában</w:t>
      </w:r>
    </w:p>
    <w:p w14:paraId="034A622F" w14:textId="77777777" w:rsidR="00F101D8" w:rsidRPr="000668D8" w:rsidRDefault="00F101D8" w:rsidP="003A2797">
      <w:pPr>
        <w:widowControl w:val="0"/>
        <w:tabs>
          <w:tab w:val="clear" w:pos="567"/>
        </w:tabs>
        <w:spacing w:line="240" w:lineRule="auto"/>
        <w:rPr>
          <w:szCs w:val="22"/>
        </w:rPr>
      </w:pPr>
      <w:r w:rsidRPr="000668D8">
        <w:rPr>
          <w:szCs w:val="22"/>
          <w:lang w:val="hu"/>
        </w:rPr>
        <w:t>indakaterol/glikopirrónium/mometazon-furoát</w:t>
      </w:r>
    </w:p>
    <w:p w14:paraId="57A56463" w14:textId="77777777" w:rsidR="00F101D8" w:rsidRPr="000668D8" w:rsidRDefault="00F101D8" w:rsidP="003A2797">
      <w:pPr>
        <w:widowControl w:val="0"/>
        <w:tabs>
          <w:tab w:val="clear" w:pos="567"/>
        </w:tabs>
        <w:spacing w:line="240" w:lineRule="auto"/>
        <w:rPr>
          <w:noProof/>
          <w:szCs w:val="22"/>
        </w:rPr>
      </w:pPr>
    </w:p>
    <w:p w14:paraId="7F091676" w14:textId="77777777" w:rsidR="00F101D8" w:rsidRPr="000668D8" w:rsidRDefault="00F101D8" w:rsidP="003A2797">
      <w:pPr>
        <w:widowControl w:val="0"/>
        <w:tabs>
          <w:tab w:val="clear" w:pos="567"/>
        </w:tabs>
        <w:spacing w:line="240" w:lineRule="auto"/>
        <w:rPr>
          <w:noProof/>
          <w:szCs w:val="22"/>
        </w:rPr>
      </w:pPr>
    </w:p>
    <w:p w14:paraId="1AAF9E50"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668D8">
        <w:rPr>
          <w:b/>
          <w:bCs/>
          <w:noProof/>
          <w:szCs w:val="22"/>
          <w:lang w:val="hu"/>
        </w:rPr>
        <w:t>2.</w:t>
      </w:r>
      <w:r w:rsidRPr="000668D8">
        <w:rPr>
          <w:b/>
          <w:bCs/>
          <w:noProof/>
          <w:szCs w:val="22"/>
          <w:lang w:val="hu"/>
        </w:rPr>
        <w:tab/>
        <w:t>HATÓANYAG(OK) MEGNEVEZÉSE</w:t>
      </w:r>
    </w:p>
    <w:p w14:paraId="5E5916D6" w14:textId="77777777" w:rsidR="00F101D8" w:rsidRPr="000668D8" w:rsidRDefault="00F101D8" w:rsidP="003A2797">
      <w:pPr>
        <w:keepNext/>
        <w:widowControl w:val="0"/>
        <w:tabs>
          <w:tab w:val="clear" w:pos="567"/>
        </w:tabs>
        <w:spacing w:line="240" w:lineRule="auto"/>
        <w:rPr>
          <w:noProof/>
          <w:szCs w:val="22"/>
        </w:rPr>
      </w:pPr>
    </w:p>
    <w:p w14:paraId="6B7AC8C9" w14:textId="77777777" w:rsidR="00F101D8" w:rsidRPr="000668D8" w:rsidRDefault="00F101D8" w:rsidP="003A2797">
      <w:pPr>
        <w:widowControl w:val="0"/>
        <w:tabs>
          <w:tab w:val="clear" w:pos="567"/>
        </w:tabs>
        <w:spacing w:line="240" w:lineRule="auto"/>
        <w:rPr>
          <w:szCs w:val="22"/>
        </w:rPr>
      </w:pPr>
      <w:r w:rsidRPr="000668D8">
        <w:rPr>
          <w:szCs w:val="22"/>
          <w:lang w:val="hu"/>
        </w:rPr>
        <w:t>Távozó dózisonként 114 mikrogramm indakaterolt (acetát formájában), 46 mikrogramm glikopirróniumot (58 mikrogramm glikopirrónium</w:t>
      </w:r>
      <w:r w:rsidRPr="000668D8">
        <w:rPr>
          <w:szCs w:val="22"/>
          <w:lang w:val="hu"/>
        </w:rPr>
        <w:noBreakHyphen/>
        <w:t>bromiddal egyenértékű) és 136 mikrogramm mometazon-furoátot tartalmaz.</w:t>
      </w:r>
    </w:p>
    <w:p w14:paraId="6075BD1B" w14:textId="77777777" w:rsidR="00F101D8" w:rsidRPr="000668D8" w:rsidRDefault="00F101D8" w:rsidP="003A2797">
      <w:pPr>
        <w:widowControl w:val="0"/>
        <w:tabs>
          <w:tab w:val="clear" w:pos="567"/>
        </w:tabs>
        <w:spacing w:line="240" w:lineRule="auto"/>
        <w:rPr>
          <w:noProof/>
          <w:szCs w:val="22"/>
        </w:rPr>
      </w:pPr>
    </w:p>
    <w:p w14:paraId="1FE498D7" w14:textId="77777777" w:rsidR="00F101D8" w:rsidRPr="000668D8" w:rsidRDefault="00F101D8" w:rsidP="003A2797">
      <w:pPr>
        <w:widowControl w:val="0"/>
        <w:tabs>
          <w:tab w:val="clear" w:pos="567"/>
        </w:tabs>
        <w:spacing w:line="240" w:lineRule="auto"/>
        <w:rPr>
          <w:noProof/>
          <w:szCs w:val="22"/>
        </w:rPr>
      </w:pPr>
    </w:p>
    <w:p w14:paraId="1FC83664"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668D8">
        <w:rPr>
          <w:b/>
          <w:bCs/>
          <w:noProof/>
          <w:szCs w:val="22"/>
          <w:lang w:val="hu"/>
        </w:rPr>
        <w:t>3.</w:t>
      </w:r>
      <w:r w:rsidRPr="000668D8">
        <w:rPr>
          <w:b/>
          <w:bCs/>
          <w:noProof/>
          <w:szCs w:val="22"/>
          <w:lang w:val="hu"/>
        </w:rPr>
        <w:tab/>
        <w:t>SEGÉDANYAGOK FELSOROLÁSA</w:t>
      </w:r>
    </w:p>
    <w:p w14:paraId="5EDB5C57" w14:textId="77777777" w:rsidR="00F101D8" w:rsidRPr="000668D8" w:rsidRDefault="00F101D8" w:rsidP="003A2797">
      <w:pPr>
        <w:keepNext/>
        <w:widowControl w:val="0"/>
        <w:tabs>
          <w:tab w:val="clear" w:pos="567"/>
        </w:tabs>
        <w:spacing w:line="240" w:lineRule="auto"/>
        <w:rPr>
          <w:noProof/>
          <w:szCs w:val="22"/>
        </w:rPr>
      </w:pPr>
    </w:p>
    <w:p w14:paraId="2072506C" w14:textId="5ACA3C39" w:rsidR="00F101D8" w:rsidRPr="003730DE" w:rsidRDefault="00F101D8" w:rsidP="003A2797">
      <w:pPr>
        <w:widowControl w:val="0"/>
        <w:tabs>
          <w:tab w:val="clear" w:pos="567"/>
        </w:tabs>
        <w:spacing w:line="240" w:lineRule="auto"/>
        <w:rPr>
          <w:shd w:val="pct15" w:color="auto" w:fill="auto"/>
          <w:lang w:val="hu"/>
        </w:rPr>
      </w:pPr>
      <w:r w:rsidRPr="000668D8">
        <w:rPr>
          <w:noProof/>
          <w:szCs w:val="22"/>
          <w:lang w:val="hu"/>
        </w:rPr>
        <w:t xml:space="preserve">Tartalmaz </w:t>
      </w:r>
      <w:r w:rsidRPr="003730DE">
        <w:rPr>
          <w:noProof/>
          <w:szCs w:val="22"/>
          <w:lang w:val="hu"/>
        </w:rPr>
        <w:t>még laktóz</w:t>
      </w:r>
      <w:r w:rsidR="00B16A78" w:rsidRPr="003730DE">
        <w:rPr>
          <w:noProof/>
          <w:szCs w:val="22"/>
          <w:lang w:val="hu"/>
        </w:rPr>
        <w:t>-monoh</w:t>
      </w:r>
      <w:r w:rsidR="00397CFE" w:rsidRPr="003730DE">
        <w:rPr>
          <w:noProof/>
          <w:szCs w:val="22"/>
          <w:lang w:val="hu"/>
        </w:rPr>
        <w:t>idráto</w:t>
      </w:r>
      <w:r w:rsidRPr="003730DE">
        <w:rPr>
          <w:noProof/>
          <w:szCs w:val="22"/>
          <w:lang w:val="hu"/>
        </w:rPr>
        <w:t>t és magnézium</w:t>
      </w:r>
      <w:r w:rsidRPr="003730DE">
        <w:rPr>
          <w:noProof/>
          <w:szCs w:val="22"/>
          <w:lang w:val="hu"/>
        </w:rPr>
        <w:noBreakHyphen/>
        <w:t xml:space="preserve">sztearátot. </w:t>
      </w:r>
      <w:r w:rsidRPr="003730DE">
        <w:rPr>
          <w:shd w:val="pct15" w:color="auto" w:fill="auto"/>
          <w:lang w:val="hu"/>
        </w:rPr>
        <w:t>További információért lásd a mellékelt betegtájékoztatót!</w:t>
      </w:r>
    </w:p>
    <w:p w14:paraId="5C83F867" w14:textId="77777777" w:rsidR="00F101D8" w:rsidRPr="003730DE" w:rsidRDefault="00F101D8" w:rsidP="003A2797">
      <w:pPr>
        <w:widowControl w:val="0"/>
        <w:tabs>
          <w:tab w:val="clear" w:pos="567"/>
        </w:tabs>
        <w:spacing w:line="240" w:lineRule="auto"/>
        <w:rPr>
          <w:noProof/>
          <w:szCs w:val="22"/>
          <w:lang w:val="hu"/>
        </w:rPr>
      </w:pPr>
    </w:p>
    <w:p w14:paraId="4DDD77F6" w14:textId="77777777" w:rsidR="00F101D8" w:rsidRPr="003730DE" w:rsidRDefault="00F101D8" w:rsidP="003A2797">
      <w:pPr>
        <w:widowControl w:val="0"/>
        <w:tabs>
          <w:tab w:val="clear" w:pos="567"/>
        </w:tabs>
        <w:spacing w:line="240" w:lineRule="auto"/>
        <w:rPr>
          <w:noProof/>
          <w:szCs w:val="22"/>
          <w:lang w:val="hu"/>
        </w:rPr>
      </w:pPr>
    </w:p>
    <w:p w14:paraId="444FEB76" w14:textId="77777777" w:rsidR="00F101D8" w:rsidRPr="003730DE"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
        </w:rPr>
      </w:pPr>
      <w:r w:rsidRPr="003730DE">
        <w:rPr>
          <w:b/>
          <w:bCs/>
          <w:noProof/>
          <w:szCs w:val="22"/>
          <w:lang w:val="hu"/>
        </w:rPr>
        <w:t>4.</w:t>
      </w:r>
      <w:r w:rsidRPr="003730DE">
        <w:rPr>
          <w:b/>
          <w:bCs/>
          <w:noProof/>
          <w:szCs w:val="22"/>
          <w:lang w:val="hu"/>
        </w:rPr>
        <w:tab/>
        <w:t>GYÓGYSZERFORMA ÉS TARTALOM</w:t>
      </w:r>
    </w:p>
    <w:p w14:paraId="3CA9F3A9" w14:textId="77777777" w:rsidR="007129A9" w:rsidRPr="003730DE" w:rsidRDefault="007129A9" w:rsidP="003A2797">
      <w:pPr>
        <w:keepNext/>
        <w:widowControl w:val="0"/>
        <w:tabs>
          <w:tab w:val="clear" w:pos="567"/>
        </w:tabs>
        <w:spacing w:line="240" w:lineRule="auto"/>
        <w:rPr>
          <w:noProof/>
          <w:szCs w:val="22"/>
          <w:lang w:val="hu"/>
        </w:rPr>
      </w:pPr>
    </w:p>
    <w:p w14:paraId="5EF56971" w14:textId="77777777" w:rsidR="007129A9" w:rsidRPr="003730DE" w:rsidRDefault="007129A9" w:rsidP="003A2797">
      <w:pPr>
        <w:widowControl w:val="0"/>
        <w:tabs>
          <w:tab w:val="clear" w:pos="567"/>
        </w:tabs>
        <w:spacing w:line="240" w:lineRule="auto"/>
        <w:rPr>
          <w:noProof/>
          <w:szCs w:val="22"/>
          <w:lang w:val="hu"/>
        </w:rPr>
      </w:pPr>
      <w:r w:rsidRPr="003730DE">
        <w:rPr>
          <w:shd w:val="pct15" w:color="auto" w:fill="auto"/>
          <w:lang w:val="hu"/>
        </w:rPr>
        <w:t>Inhalációs por kemény kapszulában</w:t>
      </w:r>
    </w:p>
    <w:p w14:paraId="15D12C64" w14:textId="77777777" w:rsidR="00F101D8" w:rsidRPr="003730DE" w:rsidRDefault="00F101D8" w:rsidP="003A2797">
      <w:pPr>
        <w:widowControl w:val="0"/>
        <w:tabs>
          <w:tab w:val="clear" w:pos="567"/>
        </w:tabs>
        <w:spacing w:line="240" w:lineRule="auto"/>
        <w:rPr>
          <w:noProof/>
          <w:szCs w:val="22"/>
          <w:lang w:val="hu"/>
        </w:rPr>
      </w:pPr>
    </w:p>
    <w:p w14:paraId="14A0A7E9" w14:textId="7B190DEA" w:rsidR="00F101D8" w:rsidRPr="000668D8" w:rsidRDefault="00F101D8" w:rsidP="003A2797">
      <w:pPr>
        <w:widowControl w:val="0"/>
        <w:tabs>
          <w:tab w:val="clear" w:pos="567"/>
        </w:tabs>
        <w:spacing w:line="240" w:lineRule="auto"/>
        <w:rPr>
          <w:noProof/>
          <w:szCs w:val="22"/>
          <w:lang w:val="hu"/>
        </w:rPr>
      </w:pPr>
      <w:r w:rsidRPr="003730DE">
        <w:rPr>
          <w:noProof/>
          <w:szCs w:val="22"/>
          <w:lang w:val="hu"/>
        </w:rPr>
        <w:t>Gyűjtőcsomagolás: 150 (15 csomag, 10×1) kapszula +</w:t>
      </w:r>
      <w:r w:rsidRPr="000668D8">
        <w:rPr>
          <w:noProof/>
          <w:szCs w:val="22"/>
          <w:lang w:val="hu"/>
        </w:rPr>
        <w:t xml:space="preserve"> 15 inhalátor</w:t>
      </w:r>
    </w:p>
    <w:p w14:paraId="7256563B" w14:textId="77777777" w:rsidR="00F101D8" w:rsidRPr="000668D8" w:rsidRDefault="00F101D8" w:rsidP="003A2797">
      <w:pPr>
        <w:widowControl w:val="0"/>
        <w:tabs>
          <w:tab w:val="clear" w:pos="567"/>
        </w:tabs>
        <w:spacing w:line="240" w:lineRule="auto"/>
        <w:rPr>
          <w:noProof/>
          <w:szCs w:val="22"/>
          <w:lang w:val="hu"/>
        </w:rPr>
      </w:pPr>
    </w:p>
    <w:p w14:paraId="7537054C" w14:textId="77777777" w:rsidR="00F101D8" w:rsidRPr="000668D8" w:rsidRDefault="00F101D8" w:rsidP="003A2797">
      <w:pPr>
        <w:widowControl w:val="0"/>
        <w:tabs>
          <w:tab w:val="clear" w:pos="567"/>
        </w:tabs>
        <w:spacing w:line="240" w:lineRule="auto"/>
        <w:rPr>
          <w:noProof/>
          <w:szCs w:val="22"/>
          <w:lang w:val="hu"/>
        </w:rPr>
      </w:pPr>
    </w:p>
    <w:p w14:paraId="5AD33C27" w14:textId="77777777" w:rsidR="00F101D8" w:rsidRPr="000668D8" w:rsidRDefault="00F101D8" w:rsidP="003A2797">
      <w:pPr>
        <w:keepNext/>
        <w:widowControl w:val="0"/>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hu"/>
        </w:rPr>
      </w:pPr>
      <w:r w:rsidRPr="000668D8">
        <w:rPr>
          <w:b/>
          <w:bCs/>
          <w:noProof/>
          <w:szCs w:val="22"/>
          <w:lang w:val="hu"/>
        </w:rPr>
        <w:t>5.</w:t>
      </w:r>
      <w:r w:rsidRPr="000668D8">
        <w:rPr>
          <w:b/>
          <w:bCs/>
          <w:noProof/>
          <w:szCs w:val="22"/>
          <w:lang w:val="hu"/>
        </w:rPr>
        <w:tab/>
        <w:t>AZ ALKALMAZÁSSAL KAPCSOLATOS TUDNIVALÓK ÉS AZ ALKALMAZÁS MÓDJA(I)</w:t>
      </w:r>
    </w:p>
    <w:p w14:paraId="74B794A2" w14:textId="77777777" w:rsidR="00F101D8" w:rsidRPr="000668D8" w:rsidRDefault="00F101D8" w:rsidP="003A2797">
      <w:pPr>
        <w:keepNext/>
        <w:widowControl w:val="0"/>
        <w:tabs>
          <w:tab w:val="clear" w:pos="567"/>
        </w:tabs>
        <w:spacing w:line="240" w:lineRule="auto"/>
        <w:rPr>
          <w:noProof/>
          <w:szCs w:val="22"/>
          <w:lang w:val="hu"/>
        </w:rPr>
      </w:pPr>
    </w:p>
    <w:p w14:paraId="575C6500" w14:textId="0B37C472" w:rsidR="00693946" w:rsidRPr="000668D8" w:rsidRDefault="00DF0C71" w:rsidP="003A2797">
      <w:pPr>
        <w:widowControl w:val="0"/>
        <w:tabs>
          <w:tab w:val="clear" w:pos="567"/>
        </w:tabs>
        <w:spacing w:line="240" w:lineRule="auto"/>
        <w:rPr>
          <w:szCs w:val="22"/>
          <w:lang w:val="hu-HU"/>
        </w:rPr>
      </w:pPr>
      <w:r>
        <w:rPr>
          <w:szCs w:val="22"/>
          <w:lang w:val="hu"/>
        </w:rPr>
        <w:t>Alkalmazás</w:t>
      </w:r>
      <w:r w:rsidR="00693946" w:rsidRPr="000668D8">
        <w:rPr>
          <w:szCs w:val="22"/>
          <w:lang w:val="hu"/>
        </w:rPr>
        <w:t xml:space="preserve"> előtt olvassa el a mellékelt betegtájékoztatót!</w:t>
      </w:r>
    </w:p>
    <w:p w14:paraId="41CDFD58" w14:textId="77777777" w:rsidR="00F101D8" w:rsidRPr="000668D8" w:rsidRDefault="00F101D8" w:rsidP="003A2797">
      <w:pPr>
        <w:widowControl w:val="0"/>
        <w:tabs>
          <w:tab w:val="clear" w:pos="567"/>
        </w:tabs>
        <w:spacing w:line="240" w:lineRule="auto"/>
        <w:rPr>
          <w:noProof/>
          <w:szCs w:val="22"/>
          <w:lang w:val="hu"/>
        </w:rPr>
      </w:pPr>
      <w:r w:rsidRPr="000668D8">
        <w:rPr>
          <w:noProof/>
          <w:szCs w:val="22"/>
          <w:lang w:val="hu"/>
        </w:rPr>
        <w:t>Kizárólag a csomagolásban található inhalátorral történő alkalmazásra.</w:t>
      </w:r>
    </w:p>
    <w:p w14:paraId="167CE16D" w14:textId="77777777" w:rsidR="00F101D8" w:rsidRPr="00CF3CA4" w:rsidRDefault="00F101D8" w:rsidP="003A2797">
      <w:pPr>
        <w:widowControl w:val="0"/>
        <w:tabs>
          <w:tab w:val="clear" w:pos="567"/>
        </w:tabs>
        <w:spacing w:line="240" w:lineRule="auto"/>
        <w:rPr>
          <w:noProof/>
          <w:szCs w:val="22"/>
          <w:lang w:val="hu"/>
        </w:rPr>
      </w:pPr>
      <w:r w:rsidRPr="000668D8">
        <w:rPr>
          <w:noProof/>
          <w:szCs w:val="22"/>
          <w:lang w:val="hu"/>
        </w:rPr>
        <w:t>Ne nyelje le a kapszulákat!</w:t>
      </w:r>
    </w:p>
    <w:p w14:paraId="00D30DC6" w14:textId="77777777" w:rsidR="00F101D8" w:rsidRPr="00CF3CA4" w:rsidRDefault="00F101D8" w:rsidP="003A2797">
      <w:pPr>
        <w:widowControl w:val="0"/>
        <w:tabs>
          <w:tab w:val="clear" w:pos="567"/>
        </w:tabs>
        <w:spacing w:line="240" w:lineRule="auto"/>
        <w:rPr>
          <w:noProof/>
          <w:szCs w:val="22"/>
          <w:lang w:val="hu"/>
        </w:rPr>
      </w:pPr>
      <w:r w:rsidRPr="000668D8">
        <w:rPr>
          <w:noProof/>
          <w:szCs w:val="22"/>
          <w:lang w:val="hu"/>
        </w:rPr>
        <w:t>Inhalációs alkalmazás</w:t>
      </w:r>
    </w:p>
    <w:p w14:paraId="3BC4029A" w14:textId="77777777" w:rsidR="00F101D8" w:rsidRPr="00CF3CA4" w:rsidRDefault="00F101D8" w:rsidP="003A2797">
      <w:pPr>
        <w:widowControl w:val="0"/>
        <w:tabs>
          <w:tab w:val="clear" w:pos="567"/>
        </w:tabs>
        <w:spacing w:line="240" w:lineRule="auto"/>
        <w:rPr>
          <w:noProof/>
          <w:szCs w:val="22"/>
          <w:lang w:val="hu"/>
        </w:rPr>
      </w:pPr>
    </w:p>
    <w:p w14:paraId="69A4A516" w14:textId="77777777" w:rsidR="00F101D8" w:rsidRPr="00CF3CA4" w:rsidRDefault="00F101D8" w:rsidP="003A2797">
      <w:pPr>
        <w:widowControl w:val="0"/>
        <w:tabs>
          <w:tab w:val="clear" w:pos="567"/>
        </w:tabs>
        <w:spacing w:line="240" w:lineRule="auto"/>
        <w:rPr>
          <w:noProof/>
          <w:szCs w:val="22"/>
          <w:lang w:val="hu"/>
        </w:rPr>
      </w:pPr>
    </w:p>
    <w:p w14:paraId="6C5E2BCF" w14:textId="77777777" w:rsidR="00F101D8" w:rsidRPr="00CF3CA4"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
        </w:rPr>
      </w:pPr>
      <w:r w:rsidRPr="000668D8">
        <w:rPr>
          <w:b/>
          <w:bCs/>
          <w:noProof/>
          <w:szCs w:val="22"/>
          <w:lang w:val="hu"/>
        </w:rPr>
        <w:t>6.</w:t>
      </w:r>
      <w:r w:rsidRPr="000668D8">
        <w:rPr>
          <w:b/>
          <w:bCs/>
          <w:noProof/>
          <w:szCs w:val="22"/>
          <w:lang w:val="hu"/>
        </w:rPr>
        <w:tab/>
        <w:t>KÜLÖN FIGYELMEZTETÉS, MELY SZERINT A GYÓGYSZERT GYERMEKEKTŐL ELZÁRVA KELL TARTANI</w:t>
      </w:r>
    </w:p>
    <w:p w14:paraId="73C396D6" w14:textId="77777777" w:rsidR="00F101D8" w:rsidRPr="00CF3CA4" w:rsidRDefault="00F101D8" w:rsidP="003A2797">
      <w:pPr>
        <w:keepNext/>
        <w:widowControl w:val="0"/>
        <w:tabs>
          <w:tab w:val="clear" w:pos="567"/>
        </w:tabs>
        <w:spacing w:line="240" w:lineRule="auto"/>
        <w:rPr>
          <w:noProof/>
          <w:szCs w:val="22"/>
          <w:lang w:val="hu"/>
        </w:rPr>
      </w:pPr>
    </w:p>
    <w:p w14:paraId="317E8CA6" w14:textId="77777777" w:rsidR="00F101D8" w:rsidRPr="000668D8" w:rsidRDefault="00F101D8" w:rsidP="003A2797">
      <w:pPr>
        <w:widowControl w:val="0"/>
        <w:tabs>
          <w:tab w:val="clear" w:pos="567"/>
        </w:tabs>
        <w:spacing w:line="240" w:lineRule="auto"/>
        <w:rPr>
          <w:noProof/>
          <w:szCs w:val="22"/>
          <w:lang w:val="es-ES"/>
        </w:rPr>
      </w:pPr>
      <w:r w:rsidRPr="000668D8">
        <w:rPr>
          <w:noProof/>
          <w:szCs w:val="22"/>
          <w:lang w:val="hu"/>
        </w:rPr>
        <w:t>A gyógyszer gyermekektől elzárva tartandó!</w:t>
      </w:r>
    </w:p>
    <w:p w14:paraId="5EE68E59" w14:textId="77777777" w:rsidR="00F101D8" w:rsidRPr="000668D8" w:rsidRDefault="00F101D8" w:rsidP="003A2797">
      <w:pPr>
        <w:widowControl w:val="0"/>
        <w:tabs>
          <w:tab w:val="clear" w:pos="567"/>
        </w:tabs>
        <w:spacing w:line="240" w:lineRule="auto"/>
        <w:rPr>
          <w:noProof/>
          <w:szCs w:val="22"/>
          <w:lang w:val="es-ES"/>
        </w:rPr>
      </w:pPr>
    </w:p>
    <w:p w14:paraId="4DEFE890" w14:textId="77777777" w:rsidR="00F101D8" w:rsidRPr="000668D8" w:rsidRDefault="00F101D8" w:rsidP="003A2797">
      <w:pPr>
        <w:widowControl w:val="0"/>
        <w:tabs>
          <w:tab w:val="clear" w:pos="567"/>
        </w:tabs>
        <w:spacing w:line="240" w:lineRule="auto"/>
        <w:rPr>
          <w:noProof/>
          <w:szCs w:val="22"/>
          <w:lang w:val="es-ES"/>
        </w:rPr>
      </w:pPr>
    </w:p>
    <w:p w14:paraId="07B9BC4D"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s-ES"/>
        </w:rPr>
      </w:pPr>
      <w:r w:rsidRPr="000668D8">
        <w:rPr>
          <w:b/>
          <w:bCs/>
          <w:noProof/>
          <w:szCs w:val="22"/>
          <w:lang w:val="hu"/>
        </w:rPr>
        <w:t>7.</w:t>
      </w:r>
      <w:r w:rsidRPr="000668D8">
        <w:rPr>
          <w:b/>
          <w:bCs/>
          <w:noProof/>
          <w:szCs w:val="22"/>
          <w:lang w:val="hu"/>
        </w:rPr>
        <w:tab/>
        <w:t>TOVÁBBI FIGYELMEZTETÉS(EK), AMENNYIBEN SZÜKSÉGES</w:t>
      </w:r>
    </w:p>
    <w:p w14:paraId="7B797D3B" w14:textId="77777777" w:rsidR="00F101D8" w:rsidRPr="000668D8" w:rsidRDefault="00F101D8" w:rsidP="003A2797">
      <w:pPr>
        <w:widowControl w:val="0"/>
        <w:tabs>
          <w:tab w:val="clear" w:pos="567"/>
        </w:tabs>
        <w:spacing w:line="240" w:lineRule="auto"/>
        <w:rPr>
          <w:noProof/>
          <w:szCs w:val="22"/>
          <w:lang w:val="es-ES"/>
        </w:rPr>
      </w:pPr>
    </w:p>
    <w:p w14:paraId="7EC64787" w14:textId="77777777" w:rsidR="00F101D8" w:rsidRPr="000668D8" w:rsidRDefault="00F101D8" w:rsidP="003A2797">
      <w:pPr>
        <w:widowControl w:val="0"/>
        <w:tabs>
          <w:tab w:val="clear" w:pos="567"/>
        </w:tabs>
        <w:spacing w:line="240" w:lineRule="auto"/>
        <w:rPr>
          <w:noProof/>
          <w:szCs w:val="22"/>
          <w:lang w:val="es-ES"/>
        </w:rPr>
      </w:pPr>
    </w:p>
    <w:p w14:paraId="17B2F311"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s-ES"/>
        </w:rPr>
      </w:pPr>
      <w:r w:rsidRPr="000668D8">
        <w:rPr>
          <w:b/>
          <w:bCs/>
          <w:noProof/>
          <w:szCs w:val="22"/>
          <w:lang w:val="hu"/>
        </w:rPr>
        <w:lastRenderedPageBreak/>
        <w:t>8.</w:t>
      </w:r>
      <w:r w:rsidRPr="000668D8">
        <w:rPr>
          <w:b/>
          <w:bCs/>
          <w:noProof/>
          <w:szCs w:val="22"/>
          <w:lang w:val="hu"/>
        </w:rPr>
        <w:tab/>
        <w:t>LEJÁRATI IDŐ</w:t>
      </w:r>
    </w:p>
    <w:p w14:paraId="472391BE" w14:textId="77777777" w:rsidR="00F101D8" w:rsidRPr="000668D8" w:rsidRDefault="00F101D8" w:rsidP="003A2797">
      <w:pPr>
        <w:keepNext/>
        <w:widowControl w:val="0"/>
        <w:tabs>
          <w:tab w:val="clear" w:pos="567"/>
        </w:tabs>
        <w:spacing w:line="240" w:lineRule="auto"/>
        <w:rPr>
          <w:noProof/>
          <w:szCs w:val="22"/>
          <w:lang w:val="es-ES"/>
        </w:rPr>
      </w:pPr>
    </w:p>
    <w:p w14:paraId="3A9AF333" w14:textId="77777777" w:rsidR="00F101D8" w:rsidRPr="000668D8" w:rsidRDefault="00F101D8" w:rsidP="003A2797">
      <w:pPr>
        <w:keepNext/>
        <w:widowControl w:val="0"/>
        <w:tabs>
          <w:tab w:val="clear" w:pos="567"/>
        </w:tabs>
        <w:spacing w:line="240" w:lineRule="auto"/>
        <w:rPr>
          <w:noProof/>
          <w:color w:val="000000"/>
          <w:szCs w:val="22"/>
          <w:lang w:val="es-ES"/>
        </w:rPr>
      </w:pPr>
      <w:r w:rsidRPr="000668D8">
        <w:rPr>
          <w:noProof/>
          <w:color w:val="000000"/>
          <w:szCs w:val="22"/>
          <w:lang w:val="hu"/>
        </w:rPr>
        <w:t>EXP</w:t>
      </w:r>
    </w:p>
    <w:p w14:paraId="6570C8D0" w14:textId="77777777" w:rsidR="00F101D8" w:rsidRPr="000668D8" w:rsidRDefault="00F101D8" w:rsidP="003A2797">
      <w:pPr>
        <w:keepLines/>
        <w:widowControl w:val="0"/>
        <w:tabs>
          <w:tab w:val="clear" w:pos="567"/>
        </w:tabs>
        <w:spacing w:line="240" w:lineRule="auto"/>
        <w:rPr>
          <w:noProof/>
          <w:color w:val="000000"/>
          <w:szCs w:val="22"/>
          <w:lang w:val="es-ES"/>
        </w:rPr>
      </w:pPr>
      <w:r w:rsidRPr="000668D8">
        <w:rPr>
          <w:lang w:val="hu"/>
        </w:rPr>
        <w:t>A csomagolásban lévő inhalátort ki kell dobni, miután a csomagolásban található összes kapszulát felhasználták!</w:t>
      </w:r>
    </w:p>
    <w:p w14:paraId="32D4B2DF" w14:textId="77777777" w:rsidR="00F101D8" w:rsidRPr="000668D8" w:rsidRDefault="00F101D8" w:rsidP="003A2797">
      <w:pPr>
        <w:widowControl w:val="0"/>
        <w:tabs>
          <w:tab w:val="clear" w:pos="567"/>
        </w:tabs>
        <w:spacing w:line="240" w:lineRule="auto"/>
        <w:rPr>
          <w:noProof/>
          <w:szCs w:val="22"/>
          <w:lang w:val="es-ES"/>
        </w:rPr>
      </w:pPr>
    </w:p>
    <w:p w14:paraId="24DEF0A7" w14:textId="77777777" w:rsidR="00F101D8" w:rsidRPr="000668D8" w:rsidRDefault="00F101D8" w:rsidP="003A2797">
      <w:pPr>
        <w:widowControl w:val="0"/>
        <w:tabs>
          <w:tab w:val="clear" w:pos="567"/>
        </w:tabs>
        <w:spacing w:line="240" w:lineRule="auto"/>
        <w:rPr>
          <w:noProof/>
          <w:szCs w:val="22"/>
          <w:lang w:val="es-ES"/>
        </w:rPr>
      </w:pPr>
    </w:p>
    <w:p w14:paraId="17C2EFC4"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s-ES"/>
        </w:rPr>
      </w:pPr>
      <w:r w:rsidRPr="000668D8">
        <w:rPr>
          <w:b/>
          <w:bCs/>
          <w:noProof/>
          <w:szCs w:val="22"/>
          <w:lang w:val="hu"/>
        </w:rPr>
        <w:t>9.</w:t>
      </w:r>
      <w:r w:rsidRPr="000668D8">
        <w:rPr>
          <w:b/>
          <w:bCs/>
          <w:noProof/>
          <w:szCs w:val="22"/>
          <w:lang w:val="hu"/>
        </w:rPr>
        <w:tab/>
        <w:t>KÜLÖNLEGES TÁROLÁSI ELŐÍRÁSOK</w:t>
      </w:r>
    </w:p>
    <w:p w14:paraId="2C74F56A" w14:textId="77777777" w:rsidR="00F101D8" w:rsidRPr="000668D8" w:rsidRDefault="00F101D8" w:rsidP="003A2797">
      <w:pPr>
        <w:keepNext/>
        <w:widowControl w:val="0"/>
        <w:tabs>
          <w:tab w:val="clear" w:pos="567"/>
        </w:tabs>
        <w:spacing w:line="240" w:lineRule="auto"/>
        <w:rPr>
          <w:noProof/>
          <w:szCs w:val="22"/>
          <w:lang w:val="es-ES"/>
        </w:rPr>
      </w:pPr>
    </w:p>
    <w:p w14:paraId="5C74CD75" w14:textId="6AEE12F3" w:rsidR="008F7CCA" w:rsidRPr="000668D8" w:rsidRDefault="008F7CCA" w:rsidP="003A2797">
      <w:pPr>
        <w:keepNext/>
        <w:widowControl w:val="0"/>
        <w:tabs>
          <w:tab w:val="clear" w:pos="567"/>
        </w:tabs>
        <w:spacing w:line="240" w:lineRule="auto"/>
        <w:rPr>
          <w:noProof/>
          <w:lang w:val="hu-HU"/>
        </w:rPr>
      </w:pPr>
      <w:r w:rsidRPr="000668D8">
        <w:rPr>
          <w:noProof/>
          <w:lang w:val="hu-HU"/>
        </w:rPr>
        <w:t xml:space="preserve">Legfeljebb </w:t>
      </w:r>
      <w:r w:rsidRPr="003730DE">
        <w:rPr>
          <w:noProof/>
          <w:lang w:val="hu-HU"/>
        </w:rPr>
        <w:t>30</w:t>
      </w:r>
      <w:r w:rsidR="00923A43" w:rsidRPr="003730DE">
        <w:rPr>
          <w:noProof/>
          <w:lang w:val="hu-HU"/>
        </w:rPr>
        <w:t> </w:t>
      </w:r>
      <w:r w:rsidRPr="003730DE">
        <w:rPr>
          <w:noProof/>
          <w:lang w:val="hu-HU"/>
        </w:rPr>
        <w:t>°C-on</w:t>
      </w:r>
      <w:r w:rsidRPr="000668D8">
        <w:rPr>
          <w:noProof/>
          <w:lang w:val="hu-HU"/>
        </w:rPr>
        <w:t xml:space="preserve"> tárolandó.</w:t>
      </w:r>
    </w:p>
    <w:p w14:paraId="1DF7BABA" w14:textId="34DD185E" w:rsidR="00F101D8" w:rsidRPr="000668D8" w:rsidRDefault="00F101D8" w:rsidP="003A2797">
      <w:pPr>
        <w:widowControl w:val="0"/>
        <w:tabs>
          <w:tab w:val="clear" w:pos="567"/>
        </w:tabs>
        <w:spacing w:line="240" w:lineRule="auto"/>
        <w:rPr>
          <w:noProof/>
          <w:color w:val="000000"/>
          <w:szCs w:val="22"/>
          <w:lang w:val="es-ES"/>
        </w:rPr>
      </w:pPr>
      <w:r w:rsidRPr="000668D8">
        <w:rPr>
          <w:noProof/>
          <w:color w:val="000000"/>
          <w:szCs w:val="22"/>
          <w:lang w:val="hu"/>
        </w:rPr>
        <w:t>A fénytől és a nedvességtől való védelem érdekében az eredeti csomagolásban tárolandó.</w:t>
      </w:r>
    </w:p>
    <w:p w14:paraId="43C33588" w14:textId="77777777" w:rsidR="00F101D8" w:rsidRPr="000668D8" w:rsidRDefault="00F101D8" w:rsidP="003A2797">
      <w:pPr>
        <w:widowControl w:val="0"/>
        <w:tabs>
          <w:tab w:val="clear" w:pos="567"/>
        </w:tabs>
        <w:spacing w:line="240" w:lineRule="auto"/>
        <w:rPr>
          <w:noProof/>
          <w:color w:val="000000"/>
          <w:szCs w:val="22"/>
          <w:lang w:val="es-ES"/>
        </w:rPr>
      </w:pPr>
    </w:p>
    <w:p w14:paraId="32E97295" w14:textId="77777777" w:rsidR="00F101D8" w:rsidRPr="000668D8" w:rsidRDefault="00F101D8" w:rsidP="003A2797">
      <w:pPr>
        <w:widowControl w:val="0"/>
        <w:tabs>
          <w:tab w:val="clear" w:pos="567"/>
        </w:tabs>
        <w:spacing w:line="240" w:lineRule="auto"/>
        <w:rPr>
          <w:noProof/>
          <w:szCs w:val="22"/>
          <w:lang w:val="es-ES"/>
        </w:rPr>
      </w:pPr>
    </w:p>
    <w:p w14:paraId="40DD7F3E"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s-ES"/>
        </w:rPr>
      </w:pPr>
      <w:r w:rsidRPr="000668D8">
        <w:rPr>
          <w:b/>
          <w:bCs/>
          <w:noProof/>
          <w:szCs w:val="22"/>
          <w:lang w:val="hu"/>
        </w:rPr>
        <w:t>10.</w:t>
      </w:r>
      <w:r w:rsidRPr="000668D8">
        <w:rPr>
          <w:b/>
          <w:bCs/>
          <w:noProof/>
          <w:szCs w:val="22"/>
          <w:lang w:val="hu"/>
        </w:rPr>
        <w:tab/>
        <w:t>KÜLÖNLEGES ÓVINTÉZKEDÉSEK A FEL NEM HASZNÁLT GYÓGYSZEREK VAGY AZ ILYEN TERMÉKEKBŐL KELETKEZETT HULLADÉKANYAGOK ÁRTALMATLANNÁ TÉTELÉRE, HA ILYENEKRE SZÜKSÉG VAN</w:t>
      </w:r>
    </w:p>
    <w:p w14:paraId="0C674172" w14:textId="77777777" w:rsidR="00F101D8" w:rsidRPr="000668D8" w:rsidRDefault="00F101D8" w:rsidP="003A2797">
      <w:pPr>
        <w:widowControl w:val="0"/>
        <w:tabs>
          <w:tab w:val="clear" w:pos="567"/>
        </w:tabs>
        <w:spacing w:line="240" w:lineRule="auto"/>
        <w:rPr>
          <w:noProof/>
          <w:szCs w:val="22"/>
          <w:lang w:val="es-ES"/>
        </w:rPr>
      </w:pPr>
    </w:p>
    <w:p w14:paraId="704676AC" w14:textId="77777777" w:rsidR="00F101D8" w:rsidRPr="000668D8" w:rsidRDefault="00F101D8" w:rsidP="003A2797">
      <w:pPr>
        <w:widowControl w:val="0"/>
        <w:tabs>
          <w:tab w:val="clear" w:pos="567"/>
        </w:tabs>
        <w:spacing w:line="240" w:lineRule="auto"/>
        <w:rPr>
          <w:noProof/>
          <w:szCs w:val="22"/>
          <w:lang w:val="es-ES"/>
        </w:rPr>
      </w:pPr>
    </w:p>
    <w:p w14:paraId="5A439088"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0668D8">
        <w:rPr>
          <w:b/>
          <w:bCs/>
          <w:noProof/>
          <w:szCs w:val="22"/>
          <w:lang w:val="hu"/>
        </w:rPr>
        <w:t>11.</w:t>
      </w:r>
      <w:r w:rsidRPr="000668D8">
        <w:rPr>
          <w:b/>
          <w:bCs/>
          <w:noProof/>
          <w:szCs w:val="22"/>
          <w:lang w:val="hu"/>
        </w:rPr>
        <w:tab/>
        <w:t>A FORGALOMBA HOZATALI ENGEDÉLY JOGOSULTJÁNAK NEVE ÉS CÍME</w:t>
      </w:r>
    </w:p>
    <w:p w14:paraId="6D0C888C" w14:textId="77777777" w:rsidR="00F101D8" w:rsidRPr="000668D8" w:rsidRDefault="00F101D8" w:rsidP="003A2797">
      <w:pPr>
        <w:keepNext/>
        <w:widowControl w:val="0"/>
        <w:tabs>
          <w:tab w:val="clear" w:pos="567"/>
        </w:tabs>
        <w:spacing w:line="240" w:lineRule="auto"/>
        <w:rPr>
          <w:noProof/>
          <w:szCs w:val="22"/>
          <w:lang w:val="es-ES"/>
        </w:rPr>
      </w:pPr>
    </w:p>
    <w:p w14:paraId="14DF4638" w14:textId="77777777" w:rsidR="00F101D8" w:rsidRPr="000668D8" w:rsidRDefault="00F101D8" w:rsidP="003A2797">
      <w:pPr>
        <w:keepNext/>
        <w:widowControl w:val="0"/>
        <w:tabs>
          <w:tab w:val="clear" w:pos="567"/>
        </w:tabs>
        <w:autoSpaceDE w:val="0"/>
        <w:autoSpaceDN w:val="0"/>
        <w:adjustRightInd w:val="0"/>
        <w:spacing w:line="240" w:lineRule="auto"/>
        <w:rPr>
          <w:rFonts w:eastAsia="SimSun"/>
          <w:szCs w:val="22"/>
          <w:lang w:val="es-ES"/>
        </w:rPr>
      </w:pPr>
      <w:r w:rsidRPr="000668D8">
        <w:rPr>
          <w:rFonts w:eastAsia="SimSun"/>
          <w:szCs w:val="22"/>
          <w:lang w:val="hu"/>
        </w:rPr>
        <w:t>Novartis Europharm Limited</w:t>
      </w:r>
    </w:p>
    <w:p w14:paraId="5495806C" w14:textId="77777777" w:rsidR="00F101D8" w:rsidRPr="000668D8" w:rsidRDefault="00F101D8" w:rsidP="003A2797">
      <w:pPr>
        <w:keepNext/>
        <w:widowControl w:val="0"/>
        <w:spacing w:line="240" w:lineRule="auto"/>
        <w:rPr>
          <w:szCs w:val="22"/>
        </w:rPr>
      </w:pPr>
      <w:r w:rsidRPr="000668D8">
        <w:rPr>
          <w:szCs w:val="22"/>
          <w:lang w:val="hu"/>
        </w:rPr>
        <w:t>Vista Building</w:t>
      </w:r>
    </w:p>
    <w:p w14:paraId="066CA447" w14:textId="77777777" w:rsidR="00F101D8" w:rsidRPr="000668D8" w:rsidRDefault="00F101D8" w:rsidP="003A2797">
      <w:pPr>
        <w:keepNext/>
        <w:widowControl w:val="0"/>
        <w:spacing w:line="240" w:lineRule="auto"/>
        <w:rPr>
          <w:szCs w:val="22"/>
        </w:rPr>
      </w:pPr>
      <w:r w:rsidRPr="000668D8">
        <w:rPr>
          <w:szCs w:val="22"/>
          <w:lang w:val="hu"/>
        </w:rPr>
        <w:t>Elm Park, Merrion Road</w:t>
      </w:r>
    </w:p>
    <w:p w14:paraId="10E6E0A2" w14:textId="77777777" w:rsidR="00F101D8" w:rsidRPr="00CF3CA4" w:rsidRDefault="00F101D8" w:rsidP="003A2797">
      <w:pPr>
        <w:keepNext/>
        <w:widowControl w:val="0"/>
        <w:spacing w:line="240" w:lineRule="auto"/>
        <w:rPr>
          <w:szCs w:val="22"/>
          <w:lang w:val="it-IT"/>
        </w:rPr>
      </w:pPr>
      <w:r w:rsidRPr="000668D8">
        <w:rPr>
          <w:szCs w:val="22"/>
          <w:lang w:val="hu"/>
        </w:rPr>
        <w:t>Dublin 4</w:t>
      </w:r>
    </w:p>
    <w:p w14:paraId="04445A1B" w14:textId="77777777" w:rsidR="00F101D8" w:rsidRPr="00CF3CA4" w:rsidRDefault="00F101D8" w:rsidP="003A2797">
      <w:pPr>
        <w:widowControl w:val="0"/>
        <w:spacing w:line="240" w:lineRule="auto"/>
        <w:rPr>
          <w:szCs w:val="22"/>
          <w:lang w:val="it-IT"/>
        </w:rPr>
      </w:pPr>
      <w:r w:rsidRPr="000668D8">
        <w:rPr>
          <w:szCs w:val="22"/>
          <w:lang w:val="hu"/>
        </w:rPr>
        <w:t>Írország</w:t>
      </w:r>
    </w:p>
    <w:p w14:paraId="4D417A93" w14:textId="77777777" w:rsidR="00F101D8" w:rsidRPr="00CF3CA4" w:rsidRDefault="00F101D8" w:rsidP="003A2797">
      <w:pPr>
        <w:widowControl w:val="0"/>
        <w:tabs>
          <w:tab w:val="clear" w:pos="567"/>
        </w:tabs>
        <w:spacing w:line="240" w:lineRule="auto"/>
        <w:rPr>
          <w:noProof/>
          <w:szCs w:val="22"/>
          <w:lang w:val="it-IT"/>
        </w:rPr>
      </w:pPr>
    </w:p>
    <w:p w14:paraId="64083F27" w14:textId="77777777" w:rsidR="00F101D8" w:rsidRPr="00CF3CA4" w:rsidRDefault="00F101D8" w:rsidP="003A2797">
      <w:pPr>
        <w:widowControl w:val="0"/>
        <w:tabs>
          <w:tab w:val="clear" w:pos="567"/>
        </w:tabs>
        <w:spacing w:line="240" w:lineRule="auto"/>
        <w:rPr>
          <w:noProof/>
          <w:szCs w:val="22"/>
          <w:lang w:val="it-IT"/>
        </w:rPr>
      </w:pPr>
    </w:p>
    <w:p w14:paraId="2B6BAEA2" w14:textId="77777777" w:rsidR="00F101D8" w:rsidRPr="00CF3CA4"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it-IT"/>
        </w:rPr>
      </w:pPr>
      <w:r w:rsidRPr="000668D8">
        <w:rPr>
          <w:b/>
          <w:bCs/>
          <w:noProof/>
          <w:szCs w:val="22"/>
          <w:lang w:val="hu"/>
        </w:rPr>
        <w:t>12.</w:t>
      </w:r>
      <w:r w:rsidRPr="000668D8">
        <w:rPr>
          <w:b/>
          <w:bCs/>
          <w:noProof/>
          <w:szCs w:val="22"/>
          <w:lang w:val="hu"/>
        </w:rPr>
        <w:tab/>
        <w:t>A FORGALOMBA HOZATALI ENGEDÉLY SZÁMA(I)</w:t>
      </w:r>
    </w:p>
    <w:p w14:paraId="5D17532B" w14:textId="77777777" w:rsidR="00F101D8" w:rsidRPr="00CF3CA4" w:rsidRDefault="00F101D8" w:rsidP="003A2797">
      <w:pPr>
        <w:keepNext/>
        <w:widowControl w:val="0"/>
        <w:tabs>
          <w:tab w:val="clear" w:pos="567"/>
        </w:tabs>
        <w:spacing w:line="240" w:lineRule="auto"/>
        <w:rPr>
          <w:noProof/>
          <w:szCs w:val="22"/>
          <w:lang w:val="it-IT"/>
        </w:rPr>
      </w:pPr>
    </w:p>
    <w:tbl>
      <w:tblPr>
        <w:tblW w:w="9322" w:type="dxa"/>
        <w:tblLook w:val="04A0" w:firstRow="1" w:lastRow="0" w:firstColumn="1" w:lastColumn="0" w:noHBand="0" w:noVBand="1"/>
      </w:tblPr>
      <w:tblGrid>
        <w:gridCol w:w="2943"/>
        <w:gridCol w:w="6379"/>
      </w:tblGrid>
      <w:tr w:rsidR="00F101D8" w:rsidRPr="000668D8" w14:paraId="083C7B88" w14:textId="77777777" w:rsidTr="00127602">
        <w:tc>
          <w:tcPr>
            <w:tcW w:w="2943" w:type="dxa"/>
          </w:tcPr>
          <w:p w14:paraId="62DE7C0D" w14:textId="11AF8B43" w:rsidR="00F101D8" w:rsidRPr="000668D8" w:rsidRDefault="00F101D8" w:rsidP="003A2797">
            <w:pPr>
              <w:widowControl w:val="0"/>
              <w:tabs>
                <w:tab w:val="clear" w:pos="567"/>
              </w:tabs>
              <w:autoSpaceDE w:val="0"/>
              <w:autoSpaceDN w:val="0"/>
              <w:adjustRightInd w:val="0"/>
              <w:spacing w:line="240" w:lineRule="auto"/>
              <w:rPr>
                <w:rFonts w:eastAsia="SimSun"/>
                <w:szCs w:val="22"/>
              </w:rPr>
            </w:pPr>
            <w:r w:rsidRPr="000668D8">
              <w:rPr>
                <w:rFonts w:eastAsia="SimSun"/>
                <w:szCs w:val="22"/>
                <w:lang w:val="hu"/>
              </w:rPr>
              <w:t>EU/</w:t>
            </w:r>
            <w:r w:rsidR="0084557F" w:rsidRPr="000668D8">
              <w:rPr>
                <w:rFonts w:eastAsia="SimSun"/>
                <w:szCs w:val="22"/>
                <w:lang w:val="hu"/>
              </w:rPr>
              <w:t>1/20/1438/005</w:t>
            </w:r>
          </w:p>
        </w:tc>
        <w:tc>
          <w:tcPr>
            <w:tcW w:w="6379" w:type="dxa"/>
          </w:tcPr>
          <w:p w14:paraId="0C49D9FD" w14:textId="2DEB8B37" w:rsidR="00F101D8" w:rsidRPr="000668D8" w:rsidRDefault="00F101D8" w:rsidP="003A2797">
            <w:pPr>
              <w:widowControl w:val="0"/>
              <w:tabs>
                <w:tab w:val="clear" w:pos="567"/>
              </w:tabs>
              <w:autoSpaceDE w:val="0"/>
              <w:autoSpaceDN w:val="0"/>
              <w:adjustRightInd w:val="0"/>
              <w:spacing w:line="240" w:lineRule="auto"/>
              <w:rPr>
                <w:rFonts w:eastAsia="SimSun"/>
                <w:szCs w:val="22"/>
                <w:shd w:val="pct15" w:color="auto" w:fill="auto"/>
              </w:rPr>
            </w:pPr>
            <w:r w:rsidRPr="000668D8">
              <w:rPr>
                <w:noProof/>
                <w:szCs w:val="22"/>
                <w:shd w:val="pct12" w:color="auto" w:fill="auto"/>
                <w:lang w:val="hu"/>
              </w:rPr>
              <w:t>150 (15 csomag, 10</w:t>
            </w:r>
            <w:r w:rsidR="001B6713" w:rsidRPr="000668D8">
              <w:rPr>
                <w:noProof/>
                <w:szCs w:val="22"/>
                <w:shd w:val="pct12" w:color="auto" w:fill="auto"/>
                <w:lang w:val="hu"/>
              </w:rPr>
              <w:t> </w:t>
            </w:r>
            <w:r w:rsidRPr="000668D8">
              <w:rPr>
                <w:noProof/>
                <w:szCs w:val="22"/>
                <w:shd w:val="pct12" w:color="auto" w:fill="auto"/>
                <w:lang w:val="hu"/>
              </w:rPr>
              <w:t>×</w:t>
            </w:r>
            <w:r w:rsidR="001B6713" w:rsidRPr="000668D8">
              <w:rPr>
                <w:noProof/>
                <w:szCs w:val="22"/>
                <w:shd w:val="pct12" w:color="auto" w:fill="auto"/>
                <w:lang w:val="hu"/>
              </w:rPr>
              <w:t> </w:t>
            </w:r>
            <w:r w:rsidRPr="000668D8">
              <w:rPr>
                <w:noProof/>
                <w:szCs w:val="22"/>
                <w:shd w:val="pct12" w:color="auto" w:fill="auto"/>
                <w:lang w:val="hu"/>
              </w:rPr>
              <w:t>1) kapszula + 15 inhalátor</w:t>
            </w:r>
          </w:p>
        </w:tc>
      </w:tr>
    </w:tbl>
    <w:p w14:paraId="1A3A298B" w14:textId="77777777" w:rsidR="00F101D8" w:rsidRPr="000668D8" w:rsidRDefault="00F101D8" w:rsidP="003A2797">
      <w:pPr>
        <w:widowControl w:val="0"/>
        <w:tabs>
          <w:tab w:val="clear" w:pos="567"/>
        </w:tabs>
        <w:spacing w:line="240" w:lineRule="auto"/>
        <w:rPr>
          <w:noProof/>
          <w:szCs w:val="22"/>
        </w:rPr>
      </w:pPr>
    </w:p>
    <w:p w14:paraId="4458713E" w14:textId="77777777" w:rsidR="00F101D8" w:rsidRPr="000668D8" w:rsidRDefault="00F101D8" w:rsidP="003A2797">
      <w:pPr>
        <w:widowControl w:val="0"/>
        <w:tabs>
          <w:tab w:val="clear" w:pos="567"/>
        </w:tabs>
        <w:spacing w:line="240" w:lineRule="auto"/>
        <w:rPr>
          <w:noProof/>
          <w:szCs w:val="22"/>
        </w:rPr>
      </w:pPr>
    </w:p>
    <w:p w14:paraId="0FFD36C3"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668D8">
        <w:rPr>
          <w:b/>
          <w:bCs/>
          <w:noProof/>
          <w:szCs w:val="22"/>
          <w:lang w:val="hu"/>
        </w:rPr>
        <w:t>13.</w:t>
      </w:r>
      <w:r w:rsidRPr="000668D8">
        <w:rPr>
          <w:b/>
          <w:bCs/>
          <w:noProof/>
          <w:szCs w:val="22"/>
          <w:lang w:val="hu"/>
        </w:rPr>
        <w:tab/>
        <w:t>A GYÁRTÁSI TÉTEL SZÁMA</w:t>
      </w:r>
    </w:p>
    <w:p w14:paraId="002A8526" w14:textId="77777777" w:rsidR="00F101D8" w:rsidRPr="000668D8" w:rsidRDefault="00F101D8" w:rsidP="003A2797">
      <w:pPr>
        <w:keepNext/>
        <w:widowControl w:val="0"/>
        <w:tabs>
          <w:tab w:val="clear" w:pos="567"/>
        </w:tabs>
        <w:spacing w:line="240" w:lineRule="auto"/>
        <w:rPr>
          <w:noProof/>
          <w:szCs w:val="22"/>
        </w:rPr>
      </w:pPr>
    </w:p>
    <w:p w14:paraId="7A42C005" w14:textId="77777777" w:rsidR="00F101D8" w:rsidRPr="000668D8" w:rsidRDefault="00F101D8" w:rsidP="003A2797">
      <w:pPr>
        <w:widowControl w:val="0"/>
        <w:tabs>
          <w:tab w:val="clear" w:pos="567"/>
        </w:tabs>
        <w:spacing w:line="240" w:lineRule="auto"/>
        <w:rPr>
          <w:noProof/>
          <w:color w:val="000000"/>
          <w:szCs w:val="22"/>
        </w:rPr>
      </w:pPr>
      <w:r w:rsidRPr="000668D8">
        <w:rPr>
          <w:noProof/>
          <w:color w:val="000000"/>
          <w:szCs w:val="22"/>
          <w:lang w:val="hu"/>
        </w:rPr>
        <w:t>Lot</w:t>
      </w:r>
    </w:p>
    <w:p w14:paraId="6DCD6904" w14:textId="77777777" w:rsidR="00F101D8" w:rsidRPr="000668D8" w:rsidRDefault="00F101D8" w:rsidP="003A2797">
      <w:pPr>
        <w:widowControl w:val="0"/>
        <w:tabs>
          <w:tab w:val="clear" w:pos="567"/>
        </w:tabs>
        <w:spacing w:line="240" w:lineRule="auto"/>
        <w:rPr>
          <w:noProof/>
          <w:szCs w:val="22"/>
        </w:rPr>
      </w:pPr>
    </w:p>
    <w:p w14:paraId="7C42A793" w14:textId="77777777" w:rsidR="00F101D8" w:rsidRPr="000668D8" w:rsidRDefault="00F101D8" w:rsidP="003A2797">
      <w:pPr>
        <w:widowControl w:val="0"/>
        <w:tabs>
          <w:tab w:val="clear" w:pos="567"/>
        </w:tabs>
        <w:spacing w:line="240" w:lineRule="auto"/>
        <w:rPr>
          <w:noProof/>
          <w:szCs w:val="22"/>
        </w:rPr>
      </w:pPr>
    </w:p>
    <w:p w14:paraId="2423AC9D" w14:textId="160E156F" w:rsidR="00F101D8" w:rsidRPr="000668D8" w:rsidRDefault="00F101D8" w:rsidP="003730DE">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668D8">
        <w:rPr>
          <w:b/>
          <w:bCs/>
          <w:noProof/>
          <w:szCs w:val="22"/>
          <w:lang w:val="hu"/>
        </w:rPr>
        <w:t>14.</w:t>
      </w:r>
      <w:r w:rsidRPr="000668D8">
        <w:rPr>
          <w:b/>
          <w:bCs/>
          <w:noProof/>
          <w:szCs w:val="22"/>
          <w:lang w:val="hu"/>
        </w:rPr>
        <w:tab/>
      </w:r>
      <w:r w:rsidR="006019E4" w:rsidRPr="00BA324A">
        <w:rPr>
          <w:b/>
          <w:noProof/>
          <w:lang w:val="hu-HU"/>
        </w:rPr>
        <w:t>A GYÓGYSZER ÁLTALÁNOS BESOROLÁSA RENDELHETŐSÉG SZEMPONTJÁBÓL</w:t>
      </w:r>
    </w:p>
    <w:p w14:paraId="07A1C068" w14:textId="77777777" w:rsidR="00F101D8" w:rsidRPr="000668D8" w:rsidRDefault="00F101D8" w:rsidP="003A2797">
      <w:pPr>
        <w:widowControl w:val="0"/>
        <w:tabs>
          <w:tab w:val="clear" w:pos="567"/>
        </w:tabs>
        <w:spacing w:line="240" w:lineRule="auto"/>
        <w:rPr>
          <w:noProof/>
          <w:szCs w:val="22"/>
        </w:rPr>
      </w:pPr>
    </w:p>
    <w:p w14:paraId="635F0030" w14:textId="77777777" w:rsidR="00F101D8" w:rsidRPr="000668D8" w:rsidRDefault="00F101D8" w:rsidP="003A2797">
      <w:pPr>
        <w:widowControl w:val="0"/>
        <w:tabs>
          <w:tab w:val="clear" w:pos="567"/>
        </w:tabs>
        <w:spacing w:line="240" w:lineRule="auto"/>
        <w:rPr>
          <w:noProof/>
          <w:szCs w:val="22"/>
        </w:rPr>
      </w:pPr>
    </w:p>
    <w:p w14:paraId="4E972A4C" w14:textId="77777777" w:rsidR="00F101D8" w:rsidRPr="000668D8" w:rsidRDefault="00F101D8" w:rsidP="00CF3CA4">
      <w:pPr>
        <w:keepNext/>
        <w:widowControl w:val="0"/>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668D8">
        <w:rPr>
          <w:b/>
          <w:bCs/>
          <w:noProof/>
          <w:szCs w:val="22"/>
          <w:lang w:val="hu"/>
        </w:rPr>
        <w:t>15.</w:t>
      </w:r>
      <w:r w:rsidRPr="000668D8">
        <w:rPr>
          <w:b/>
          <w:bCs/>
          <w:noProof/>
          <w:szCs w:val="22"/>
          <w:lang w:val="hu"/>
        </w:rPr>
        <w:tab/>
        <w:t>AZ ALKALMAZÁSRA VONATKOZÓ UTASÍTÁSOK</w:t>
      </w:r>
    </w:p>
    <w:p w14:paraId="183E7EED" w14:textId="77777777" w:rsidR="00F101D8" w:rsidRPr="000668D8" w:rsidRDefault="00F101D8" w:rsidP="003A2797">
      <w:pPr>
        <w:widowControl w:val="0"/>
        <w:tabs>
          <w:tab w:val="clear" w:pos="567"/>
        </w:tabs>
        <w:spacing w:line="240" w:lineRule="auto"/>
        <w:rPr>
          <w:noProof/>
          <w:szCs w:val="22"/>
        </w:rPr>
      </w:pPr>
    </w:p>
    <w:p w14:paraId="3098115B" w14:textId="77777777" w:rsidR="00F101D8" w:rsidRPr="000668D8" w:rsidRDefault="00F101D8" w:rsidP="003A2797">
      <w:pPr>
        <w:widowControl w:val="0"/>
        <w:tabs>
          <w:tab w:val="clear" w:pos="567"/>
        </w:tabs>
        <w:spacing w:line="240" w:lineRule="auto"/>
        <w:rPr>
          <w:noProof/>
          <w:szCs w:val="22"/>
        </w:rPr>
      </w:pPr>
    </w:p>
    <w:p w14:paraId="54DE9FEE" w14:textId="77777777" w:rsidR="00F101D8" w:rsidRPr="000668D8" w:rsidRDefault="00F101D8" w:rsidP="003A2797">
      <w:pPr>
        <w:keepNext/>
        <w:widowControl w:val="0"/>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668D8">
        <w:rPr>
          <w:b/>
          <w:bCs/>
          <w:noProof/>
          <w:szCs w:val="22"/>
          <w:lang w:val="hu"/>
        </w:rPr>
        <w:t>16.</w:t>
      </w:r>
      <w:r w:rsidRPr="000668D8">
        <w:rPr>
          <w:b/>
          <w:bCs/>
          <w:noProof/>
          <w:szCs w:val="22"/>
          <w:lang w:val="hu"/>
        </w:rPr>
        <w:tab/>
        <w:t>BRAILLE ÍRÁSSAL FELTÜNTETETT INFORMÁCIÓK</w:t>
      </w:r>
    </w:p>
    <w:p w14:paraId="7BAA5F6C" w14:textId="77777777" w:rsidR="00F101D8" w:rsidRPr="000668D8" w:rsidRDefault="00F101D8" w:rsidP="003A2797">
      <w:pPr>
        <w:keepNext/>
        <w:widowControl w:val="0"/>
        <w:tabs>
          <w:tab w:val="clear" w:pos="567"/>
        </w:tabs>
        <w:spacing w:line="240" w:lineRule="auto"/>
        <w:rPr>
          <w:noProof/>
          <w:szCs w:val="22"/>
        </w:rPr>
      </w:pPr>
    </w:p>
    <w:p w14:paraId="0D2E9221" w14:textId="167E564B" w:rsidR="00F101D8" w:rsidRPr="000668D8" w:rsidRDefault="00F101D8" w:rsidP="003A2797">
      <w:pPr>
        <w:widowControl w:val="0"/>
        <w:tabs>
          <w:tab w:val="clear" w:pos="567"/>
        </w:tabs>
        <w:spacing w:line="240" w:lineRule="auto"/>
        <w:rPr>
          <w:rFonts w:eastAsia="MS Mincho"/>
          <w:szCs w:val="22"/>
        </w:rPr>
      </w:pPr>
      <w:r w:rsidRPr="000668D8">
        <w:rPr>
          <w:rFonts w:eastAsia="MS Mincho"/>
          <w:szCs w:val="22"/>
          <w:lang w:val="hu"/>
        </w:rPr>
        <w:t>Enerzair Breezhaler</w:t>
      </w:r>
    </w:p>
    <w:p w14:paraId="4EA8A965" w14:textId="77777777" w:rsidR="00F101D8" w:rsidRPr="000668D8" w:rsidRDefault="00F101D8" w:rsidP="003A2797">
      <w:pPr>
        <w:widowControl w:val="0"/>
        <w:tabs>
          <w:tab w:val="clear" w:pos="567"/>
        </w:tabs>
        <w:spacing w:line="240" w:lineRule="auto"/>
        <w:rPr>
          <w:noProof/>
          <w:szCs w:val="22"/>
          <w:shd w:val="clear" w:color="auto" w:fill="CCCCCC"/>
        </w:rPr>
      </w:pPr>
    </w:p>
    <w:p w14:paraId="37776461" w14:textId="77777777" w:rsidR="00F101D8" w:rsidRPr="000668D8" w:rsidRDefault="00F101D8" w:rsidP="003A2797">
      <w:pPr>
        <w:widowControl w:val="0"/>
        <w:tabs>
          <w:tab w:val="clear" w:pos="567"/>
        </w:tabs>
        <w:spacing w:line="240" w:lineRule="auto"/>
        <w:rPr>
          <w:noProof/>
          <w:szCs w:val="22"/>
          <w:shd w:val="clear" w:color="auto" w:fill="CCCCCC"/>
        </w:rPr>
      </w:pPr>
    </w:p>
    <w:p w14:paraId="7A52AB29" w14:textId="77777777" w:rsidR="00F101D8" w:rsidRPr="000668D8" w:rsidRDefault="00F101D8" w:rsidP="003A2797">
      <w:pPr>
        <w:keepNext/>
        <w:keepLines/>
        <w:widowControl w:val="0"/>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668D8">
        <w:rPr>
          <w:b/>
          <w:bCs/>
          <w:noProof/>
          <w:lang w:val="hu"/>
        </w:rPr>
        <w:t>17.</w:t>
      </w:r>
      <w:r w:rsidRPr="000668D8">
        <w:rPr>
          <w:b/>
          <w:bCs/>
          <w:noProof/>
          <w:lang w:val="hu"/>
        </w:rPr>
        <w:tab/>
        <w:t>EGYEDI AZONOSÍTÓ – 2D VONALKÓD</w:t>
      </w:r>
    </w:p>
    <w:p w14:paraId="507D4080" w14:textId="77777777" w:rsidR="00F101D8" w:rsidRPr="000668D8" w:rsidRDefault="00F101D8" w:rsidP="003A2797">
      <w:pPr>
        <w:keepNext/>
        <w:keepLines/>
        <w:widowControl w:val="0"/>
        <w:tabs>
          <w:tab w:val="clear" w:pos="567"/>
        </w:tabs>
        <w:spacing w:line="240" w:lineRule="auto"/>
        <w:rPr>
          <w:noProof/>
        </w:rPr>
      </w:pPr>
    </w:p>
    <w:p w14:paraId="70204B09" w14:textId="77777777" w:rsidR="00F101D8" w:rsidRPr="000668D8" w:rsidRDefault="00F101D8" w:rsidP="003A2797">
      <w:pPr>
        <w:widowControl w:val="0"/>
        <w:tabs>
          <w:tab w:val="clear" w:pos="567"/>
        </w:tabs>
        <w:spacing w:line="240" w:lineRule="auto"/>
        <w:rPr>
          <w:noProof/>
          <w:szCs w:val="22"/>
          <w:shd w:val="pct15" w:color="auto" w:fill="auto"/>
        </w:rPr>
      </w:pPr>
      <w:r w:rsidRPr="000668D8">
        <w:rPr>
          <w:noProof/>
          <w:szCs w:val="22"/>
          <w:shd w:val="pct15" w:color="auto" w:fill="auto"/>
          <w:lang w:val="hu"/>
        </w:rPr>
        <w:t>Egyedi azonosítójú 2D vonalkóddal ellátva.</w:t>
      </w:r>
    </w:p>
    <w:p w14:paraId="21EB7EA0" w14:textId="77777777" w:rsidR="00F101D8" w:rsidRPr="000668D8" w:rsidRDefault="00F101D8" w:rsidP="003A2797">
      <w:pPr>
        <w:widowControl w:val="0"/>
        <w:tabs>
          <w:tab w:val="clear" w:pos="567"/>
        </w:tabs>
        <w:spacing w:line="240" w:lineRule="auto"/>
        <w:rPr>
          <w:noProof/>
        </w:rPr>
      </w:pPr>
    </w:p>
    <w:p w14:paraId="62657865" w14:textId="77777777" w:rsidR="00F101D8" w:rsidRPr="000668D8" w:rsidRDefault="00F101D8" w:rsidP="003A2797">
      <w:pPr>
        <w:widowControl w:val="0"/>
        <w:tabs>
          <w:tab w:val="clear" w:pos="567"/>
        </w:tabs>
        <w:spacing w:line="240" w:lineRule="auto"/>
        <w:rPr>
          <w:noProof/>
        </w:rPr>
      </w:pPr>
    </w:p>
    <w:p w14:paraId="69C8A457" w14:textId="77777777" w:rsidR="00F101D8" w:rsidRPr="000668D8" w:rsidRDefault="00F101D8" w:rsidP="003A2797">
      <w:pPr>
        <w:keepNext/>
        <w:widowControl w:val="0"/>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668D8">
        <w:rPr>
          <w:b/>
          <w:bCs/>
          <w:noProof/>
          <w:lang w:val="hu"/>
        </w:rPr>
        <w:lastRenderedPageBreak/>
        <w:t>18.</w:t>
      </w:r>
      <w:r w:rsidRPr="000668D8">
        <w:rPr>
          <w:b/>
          <w:bCs/>
          <w:noProof/>
          <w:lang w:val="hu"/>
        </w:rPr>
        <w:tab/>
        <w:t>EGYEDI AZONOSÍTÓ OLVASHATÓ FORMÁTUMA</w:t>
      </w:r>
    </w:p>
    <w:p w14:paraId="51557BCA" w14:textId="77777777" w:rsidR="00F101D8" w:rsidRPr="000668D8" w:rsidRDefault="00F101D8" w:rsidP="003A2797">
      <w:pPr>
        <w:keepNext/>
        <w:widowControl w:val="0"/>
        <w:tabs>
          <w:tab w:val="clear" w:pos="567"/>
        </w:tabs>
        <w:spacing w:line="240" w:lineRule="auto"/>
        <w:rPr>
          <w:noProof/>
        </w:rPr>
      </w:pPr>
    </w:p>
    <w:p w14:paraId="577ADA95" w14:textId="77872BB4" w:rsidR="00F101D8" w:rsidRPr="000668D8" w:rsidRDefault="00F101D8" w:rsidP="003A2797">
      <w:pPr>
        <w:keepNext/>
        <w:widowControl w:val="0"/>
        <w:tabs>
          <w:tab w:val="clear" w:pos="567"/>
        </w:tabs>
        <w:spacing w:line="240" w:lineRule="auto"/>
        <w:rPr>
          <w:szCs w:val="22"/>
        </w:rPr>
      </w:pPr>
      <w:r w:rsidRPr="000668D8">
        <w:rPr>
          <w:szCs w:val="22"/>
          <w:lang w:val="hu"/>
        </w:rPr>
        <w:t>PC</w:t>
      </w:r>
    </w:p>
    <w:p w14:paraId="1F207D0B" w14:textId="6A2140D4" w:rsidR="00F101D8" w:rsidRPr="000668D8" w:rsidRDefault="00F101D8" w:rsidP="003A2797">
      <w:pPr>
        <w:keepNext/>
        <w:widowControl w:val="0"/>
        <w:tabs>
          <w:tab w:val="clear" w:pos="567"/>
        </w:tabs>
        <w:spacing w:line="240" w:lineRule="auto"/>
        <w:rPr>
          <w:szCs w:val="22"/>
        </w:rPr>
      </w:pPr>
      <w:r w:rsidRPr="000668D8">
        <w:rPr>
          <w:szCs w:val="22"/>
          <w:lang w:val="hu"/>
        </w:rPr>
        <w:t>SN</w:t>
      </w:r>
    </w:p>
    <w:p w14:paraId="3C69CC96" w14:textId="35D059F6" w:rsidR="00F101D8" w:rsidRPr="000668D8" w:rsidRDefault="00F101D8" w:rsidP="003A2797">
      <w:pPr>
        <w:widowControl w:val="0"/>
        <w:tabs>
          <w:tab w:val="clear" w:pos="567"/>
        </w:tabs>
        <w:spacing w:line="240" w:lineRule="auto"/>
        <w:rPr>
          <w:noProof/>
          <w:szCs w:val="22"/>
        </w:rPr>
      </w:pPr>
      <w:r w:rsidRPr="000668D8">
        <w:rPr>
          <w:szCs w:val="22"/>
          <w:lang w:val="hu"/>
        </w:rPr>
        <w:t>NN</w:t>
      </w:r>
    </w:p>
    <w:p w14:paraId="41DA7C2C" w14:textId="77777777" w:rsidR="00F101D8" w:rsidRPr="000668D8" w:rsidRDefault="00F101D8" w:rsidP="003A2797">
      <w:pPr>
        <w:widowControl w:val="0"/>
        <w:tabs>
          <w:tab w:val="clear" w:pos="567"/>
        </w:tabs>
        <w:spacing w:line="240" w:lineRule="auto"/>
        <w:rPr>
          <w:iCs/>
          <w:szCs w:val="22"/>
        </w:rPr>
      </w:pPr>
      <w:r w:rsidRPr="000668D8">
        <w:rPr>
          <w:color w:val="FF0000"/>
          <w:szCs w:val="22"/>
          <w:lang w:val="hu"/>
        </w:rPr>
        <w:br w:type="page"/>
      </w:r>
    </w:p>
    <w:p w14:paraId="75DA6A1D" w14:textId="77777777" w:rsidR="00F101D8" w:rsidRPr="000668D8" w:rsidRDefault="00F101D8" w:rsidP="003A2797">
      <w:pPr>
        <w:widowControl w:val="0"/>
        <w:tabs>
          <w:tab w:val="clear" w:pos="567"/>
        </w:tabs>
        <w:spacing w:line="240" w:lineRule="auto"/>
        <w:rPr>
          <w:noProof/>
          <w:szCs w:val="22"/>
        </w:rPr>
      </w:pPr>
    </w:p>
    <w:p w14:paraId="5725DB56"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668D8">
        <w:rPr>
          <w:b/>
          <w:bCs/>
          <w:noProof/>
          <w:szCs w:val="22"/>
          <w:lang w:val="hu"/>
        </w:rPr>
        <w:t>A KÜLSŐ CSOMAGOLÁSON FELTÜNTETENDŐ ADATOK</w:t>
      </w:r>
    </w:p>
    <w:p w14:paraId="625C555F"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0B440345" w14:textId="07C143A1"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Cs/>
          <w:noProof/>
          <w:szCs w:val="22"/>
        </w:rPr>
      </w:pPr>
      <w:r w:rsidRPr="000668D8">
        <w:rPr>
          <w:b/>
          <w:bCs/>
          <w:noProof/>
          <w:szCs w:val="22"/>
          <w:lang w:val="hu"/>
        </w:rPr>
        <w:t>A GYŰJTŐCSOMAGOLÁS KÖZTES DOBOZA (BLUE BOX NÉLKÜL)</w:t>
      </w:r>
    </w:p>
    <w:p w14:paraId="4B3E14CE" w14:textId="77777777" w:rsidR="00F101D8" w:rsidRPr="000668D8" w:rsidRDefault="00F101D8" w:rsidP="003A2797">
      <w:pPr>
        <w:widowControl w:val="0"/>
        <w:tabs>
          <w:tab w:val="clear" w:pos="567"/>
        </w:tabs>
        <w:spacing w:line="240" w:lineRule="auto"/>
        <w:rPr>
          <w:noProof/>
          <w:szCs w:val="22"/>
        </w:rPr>
      </w:pPr>
    </w:p>
    <w:p w14:paraId="27B0F928" w14:textId="77777777" w:rsidR="00F101D8" w:rsidRPr="000668D8" w:rsidRDefault="00F101D8" w:rsidP="003A2797">
      <w:pPr>
        <w:widowControl w:val="0"/>
        <w:tabs>
          <w:tab w:val="clear" w:pos="567"/>
        </w:tabs>
        <w:spacing w:line="240" w:lineRule="auto"/>
        <w:rPr>
          <w:noProof/>
          <w:szCs w:val="22"/>
        </w:rPr>
      </w:pPr>
    </w:p>
    <w:p w14:paraId="4B533099"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668D8">
        <w:rPr>
          <w:b/>
          <w:bCs/>
          <w:noProof/>
          <w:szCs w:val="22"/>
          <w:lang w:val="hu"/>
        </w:rPr>
        <w:t>1.</w:t>
      </w:r>
      <w:r w:rsidRPr="000668D8">
        <w:rPr>
          <w:b/>
          <w:bCs/>
          <w:noProof/>
          <w:szCs w:val="22"/>
          <w:lang w:val="hu"/>
        </w:rPr>
        <w:tab/>
        <w:t>A GYÓGYSZER NEVE</w:t>
      </w:r>
    </w:p>
    <w:p w14:paraId="517C38D8" w14:textId="77777777" w:rsidR="00F101D8" w:rsidRPr="000668D8" w:rsidRDefault="00F101D8" w:rsidP="003A2797">
      <w:pPr>
        <w:keepNext/>
        <w:widowControl w:val="0"/>
        <w:tabs>
          <w:tab w:val="clear" w:pos="567"/>
        </w:tabs>
        <w:spacing w:line="240" w:lineRule="auto"/>
        <w:rPr>
          <w:noProof/>
          <w:szCs w:val="22"/>
        </w:rPr>
      </w:pPr>
    </w:p>
    <w:p w14:paraId="2A14A898" w14:textId="77777777" w:rsidR="00F101D8" w:rsidRPr="000668D8" w:rsidRDefault="00F101D8" w:rsidP="003A2797">
      <w:pPr>
        <w:widowControl w:val="0"/>
        <w:tabs>
          <w:tab w:val="clear" w:pos="567"/>
        </w:tabs>
        <w:spacing w:line="240" w:lineRule="auto"/>
        <w:rPr>
          <w:rFonts w:eastAsia="MS Mincho"/>
          <w:szCs w:val="22"/>
        </w:rPr>
      </w:pPr>
      <w:r w:rsidRPr="000668D8">
        <w:rPr>
          <w:rFonts w:eastAsia="MS Mincho"/>
          <w:szCs w:val="22"/>
          <w:lang w:val="hu"/>
        </w:rPr>
        <w:t>Enerzair Breezhaler 114 mikrogramm/46 mikrogramm/136 mikrogramm inhalációs por kemény kapszulában</w:t>
      </w:r>
    </w:p>
    <w:p w14:paraId="7594A48F" w14:textId="77777777" w:rsidR="00F101D8" w:rsidRPr="000668D8" w:rsidRDefault="00F101D8" w:rsidP="003A2797">
      <w:pPr>
        <w:widowControl w:val="0"/>
        <w:tabs>
          <w:tab w:val="clear" w:pos="567"/>
        </w:tabs>
        <w:spacing w:line="240" w:lineRule="auto"/>
        <w:rPr>
          <w:szCs w:val="22"/>
        </w:rPr>
      </w:pPr>
      <w:r w:rsidRPr="000668D8">
        <w:rPr>
          <w:szCs w:val="22"/>
          <w:lang w:val="hu"/>
        </w:rPr>
        <w:t>indakaterol/glikopirrónium/mometazon-furoát</w:t>
      </w:r>
    </w:p>
    <w:p w14:paraId="6279FDE1" w14:textId="77777777" w:rsidR="00F101D8" w:rsidRPr="000668D8" w:rsidRDefault="00F101D8" w:rsidP="003A2797">
      <w:pPr>
        <w:widowControl w:val="0"/>
        <w:tabs>
          <w:tab w:val="clear" w:pos="567"/>
        </w:tabs>
        <w:spacing w:line="240" w:lineRule="auto"/>
        <w:rPr>
          <w:noProof/>
          <w:szCs w:val="22"/>
        </w:rPr>
      </w:pPr>
    </w:p>
    <w:p w14:paraId="7D0D8B5C" w14:textId="77777777" w:rsidR="00F101D8" w:rsidRPr="000668D8" w:rsidRDefault="00F101D8" w:rsidP="003A2797">
      <w:pPr>
        <w:widowControl w:val="0"/>
        <w:tabs>
          <w:tab w:val="clear" w:pos="567"/>
        </w:tabs>
        <w:spacing w:line="240" w:lineRule="auto"/>
        <w:rPr>
          <w:noProof/>
          <w:szCs w:val="22"/>
        </w:rPr>
      </w:pPr>
    </w:p>
    <w:p w14:paraId="0BA83479"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668D8">
        <w:rPr>
          <w:b/>
          <w:bCs/>
          <w:noProof/>
          <w:szCs w:val="22"/>
          <w:lang w:val="hu"/>
        </w:rPr>
        <w:t>2.</w:t>
      </w:r>
      <w:r w:rsidRPr="000668D8">
        <w:rPr>
          <w:b/>
          <w:bCs/>
          <w:noProof/>
          <w:szCs w:val="22"/>
          <w:lang w:val="hu"/>
        </w:rPr>
        <w:tab/>
        <w:t>HATÓANYAG(OK) MEGNEVEZÉSE</w:t>
      </w:r>
    </w:p>
    <w:p w14:paraId="4EF1B6BC" w14:textId="77777777" w:rsidR="00F101D8" w:rsidRPr="000668D8" w:rsidRDefault="00F101D8" w:rsidP="003A2797">
      <w:pPr>
        <w:keepNext/>
        <w:widowControl w:val="0"/>
        <w:tabs>
          <w:tab w:val="clear" w:pos="567"/>
        </w:tabs>
        <w:spacing w:line="240" w:lineRule="auto"/>
        <w:rPr>
          <w:noProof/>
          <w:szCs w:val="22"/>
        </w:rPr>
      </w:pPr>
    </w:p>
    <w:p w14:paraId="4A7033F6" w14:textId="77777777" w:rsidR="00F101D8" w:rsidRPr="000668D8" w:rsidRDefault="00F101D8" w:rsidP="003A2797">
      <w:pPr>
        <w:widowControl w:val="0"/>
        <w:tabs>
          <w:tab w:val="clear" w:pos="567"/>
        </w:tabs>
        <w:spacing w:line="240" w:lineRule="auto"/>
        <w:rPr>
          <w:szCs w:val="22"/>
        </w:rPr>
      </w:pPr>
      <w:r w:rsidRPr="000668D8">
        <w:rPr>
          <w:szCs w:val="22"/>
          <w:lang w:val="hu"/>
        </w:rPr>
        <w:t>Távozó dózisonként 114 mikrogramm indakaterolt (acetát formájában), 46 mikrogramm glikopirróniumot (58 mikrogramm glikopirrónium</w:t>
      </w:r>
      <w:r w:rsidRPr="000668D8">
        <w:rPr>
          <w:szCs w:val="22"/>
          <w:lang w:val="hu"/>
        </w:rPr>
        <w:noBreakHyphen/>
        <w:t>bromiddal egyenértékű) és 136 mikrogramm mometazon-furoátot tartalmaz.</w:t>
      </w:r>
    </w:p>
    <w:p w14:paraId="4D864B78" w14:textId="77777777" w:rsidR="00F101D8" w:rsidRPr="000668D8" w:rsidRDefault="00F101D8" w:rsidP="003A2797">
      <w:pPr>
        <w:widowControl w:val="0"/>
        <w:tabs>
          <w:tab w:val="clear" w:pos="567"/>
        </w:tabs>
        <w:spacing w:line="240" w:lineRule="auto"/>
        <w:rPr>
          <w:noProof/>
          <w:szCs w:val="22"/>
        </w:rPr>
      </w:pPr>
    </w:p>
    <w:p w14:paraId="340A1209" w14:textId="77777777" w:rsidR="00F101D8" w:rsidRPr="000668D8" w:rsidRDefault="00F101D8" w:rsidP="003A2797">
      <w:pPr>
        <w:widowControl w:val="0"/>
        <w:tabs>
          <w:tab w:val="clear" w:pos="567"/>
        </w:tabs>
        <w:spacing w:line="240" w:lineRule="auto"/>
        <w:rPr>
          <w:noProof/>
          <w:szCs w:val="22"/>
        </w:rPr>
      </w:pPr>
    </w:p>
    <w:p w14:paraId="0162BC23"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rPr>
      </w:pPr>
      <w:r w:rsidRPr="000668D8">
        <w:rPr>
          <w:b/>
          <w:bCs/>
          <w:noProof/>
          <w:szCs w:val="22"/>
          <w:lang w:val="hu"/>
        </w:rPr>
        <w:t>3.</w:t>
      </w:r>
      <w:r w:rsidRPr="000668D8">
        <w:rPr>
          <w:b/>
          <w:bCs/>
          <w:noProof/>
          <w:szCs w:val="22"/>
          <w:lang w:val="hu"/>
        </w:rPr>
        <w:tab/>
        <w:t>SEGÉDANYAGOK FELSOROLÁSA</w:t>
      </w:r>
    </w:p>
    <w:p w14:paraId="43D84E86" w14:textId="77777777" w:rsidR="00F101D8" w:rsidRPr="000668D8" w:rsidRDefault="00F101D8" w:rsidP="003A2797">
      <w:pPr>
        <w:keepNext/>
        <w:widowControl w:val="0"/>
        <w:tabs>
          <w:tab w:val="clear" w:pos="567"/>
        </w:tabs>
        <w:spacing w:line="240" w:lineRule="auto"/>
        <w:rPr>
          <w:noProof/>
          <w:szCs w:val="22"/>
        </w:rPr>
      </w:pPr>
    </w:p>
    <w:p w14:paraId="5C495348" w14:textId="355912F9" w:rsidR="00F101D8" w:rsidRPr="003730DE" w:rsidRDefault="00F101D8" w:rsidP="003A2797">
      <w:pPr>
        <w:widowControl w:val="0"/>
        <w:tabs>
          <w:tab w:val="clear" w:pos="567"/>
        </w:tabs>
        <w:spacing w:line="240" w:lineRule="auto"/>
        <w:rPr>
          <w:shd w:val="pct15" w:color="auto" w:fill="auto"/>
          <w:lang w:val="hu"/>
        </w:rPr>
      </w:pPr>
      <w:r w:rsidRPr="000668D8">
        <w:rPr>
          <w:noProof/>
          <w:szCs w:val="22"/>
          <w:lang w:val="hu"/>
        </w:rPr>
        <w:t xml:space="preserve">Tartalmaz </w:t>
      </w:r>
      <w:r w:rsidRPr="003730DE">
        <w:rPr>
          <w:noProof/>
          <w:szCs w:val="22"/>
          <w:lang w:val="hu"/>
        </w:rPr>
        <w:t>még laktóz</w:t>
      </w:r>
      <w:r w:rsidR="00B16A78" w:rsidRPr="003730DE">
        <w:rPr>
          <w:noProof/>
          <w:szCs w:val="22"/>
          <w:lang w:val="hu"/>
        </w:rPr>
        <w:t>-monoh</w:t>
      </w:r>
      <w:r w:rsidR="006019E4" w:rsidRPr="003730DE">
        <w:rPr>
          <w:noProof/>
          <w:szCs w:val="22"/>
          <w:lang w:val="hu"/>
        </w:rPr>
        <w:t>idráto</w:t>
      </w:r>
      <w:r w:rsidRPr="003730DE">
        <w:rPr>
          <w:noProof/>
          <w:szCs w:val="22"/>
          <w:lang w:val="hu"/>
        </w:rPr>
        <w:t>t és magnézium</w:t>
      </w:r>
      <w:r w:rsidRPr="003730DE">
        <w:rPr>
          <w:noProof/>
          <w:szCs w:val="22"/>
          <w:lang w:val="hu"/>
        </w:rPr>
        <w:noBreakHyphen/>
        <w:t xml:space="preserve">sztearátot. </w:t>
      </w:r>
      <w:r w:rsidRPr="003730DE">
        <w:rPr>
          <w:shd w:val="pct15" w:color="auto" w:fill="auto"/>
          <w:lang w:val="hu"/>
        </w:rPr>
        <w:t>További információért lásd a mellékelt betegtájékoztatót!</w:t>
      </w:r>
    </w:p>
    <w:p w14:paraId="040CC5FB" w14:textId="77777777" w:rsidR="00F101D8" w:rsidRPr="003730DE" w:rsidRDefault="00F101D8" w:rsidP="003A2797">
      <w:pPr>
        <w:widowControl w:val="0"/>
        <w:tabs>
          <w:tab w:val="clear" w:pos="567"/>
        </w:tabs>
        <w:spacing w:line="240" w:lineRule="auto"/>
        <w:rPr>
          <w:noProof/>
          <w:szCs w:val="22"/>
          <w:lang w:val="hu"/>
        </w:rPr>
      </w:pPr>
    </w:p>
    <w:p w14:paraId="7913D2F8" w14:textId="77777777" w:rsidR="00F101D8" w:rsidRPr="003730DE" w:rsidRDefault="00F101D8" w:rsidP="003A2797">
      <w:pPr>
        <w:widowControl w:val="0"/>
        <w:tabs>
          <w:tab w:val="clear" w:pos="567"/>
        </w:tabs>
        <w:spacing w:line="240" w:lineRule="auto"/>
        <w:rPr>
          <w:noProof/>
          <w:szCs w:val="22"/>
          <w:lang w:val="hu"/>
        </w:rPr>
      </w:pPr>
    </w:p>
    <w:p w14:paraId="08917B6B" w14:textId="77777777" w:rsidR="00F101D8" w:rsidRPr="003730DE"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
        </w:rPr>
      </w:pPr>
      <w:r w:rsidRPr="003730DE">
        <w:rPr>
          <w:b/>
          <w:bCs/>
          <w:noProof/>
          <w:szCs w:val="22"/>
          <w:lang w:val="hu"/>
        </w:rPr>
        <w:t>4.</w:t>
      </w:r>
      <w:r w:rsidRPr="003730DE">
        <w:rPr>
          <w:b/>
          <w:bCs/>
          <w:noProof/>
          <w:szCs w:val="22"/>
          <w:lang w:val="hu"/>
        </w:rPr>
        <w:tab/>
        <w:t>GYÓGYSZERFORMA ÉS TARTALOM</w:t>
      </w:r>
    </w:p>
    <w:p w14:paraId="3F2C0DF1" w14:textId="77777777" w:rsidR="007129A9" w:rsidRPr="003730DE" w:rsidRDefault="007129A9" w:rsidP="003A2797">
      <w:pPr>
        <w:keepNext/>
        <w:widowControl w:val="0"/>
        <w:tabs>
          <w:tab w:val="clear" w:pos="567"/>
        </w:tabs>
        <w:spacing w:line="240" w:lineRule="auto"/>
        <w:rPr>
          <w:noProof/>
          <w:szCs w:val="22"/>
          <w:lang w:val="hu"/>
        </w:rPr>
      </w:pPr>
    </w:p>
    <w:p w14:paraId="181FAB39" w14:textId="77777777" w:rsidR="007129A9" w:rsidRPr="003730DE" w:rsidRDefault="007129A9" w:rsidP="003A2797">
      <w:pPr>
        <w:widowControl w:val="0"/>
        <w:tabs>
          <w:tab w:val="clear" w:pos="567"/>
        </w:tabs>
        <w:spacing w:line="240" w:lineRule="auto"/>
        <w:rPr>
          <w:noProof/>
          <w:szCs w:val="22"/>
          <w:lang w:val="hu"/>
        </w:rPr>
      </w:pPr>
      <w:r w:rsidRPr="003730DE">
        <w:rPr>
          <w:shd w:val="pct15" w:color="auto" w:fill="auto"/>
          <w:lang w:val="hu"/>
        </w:rPr>
        <w:t>Inhalációs por kemény kapszulában</w:t>
      </w:r>
    </w:p>
    <w:p w14:paraId="24627821" w14:textId="77777777" w:rsidR="00F101D8" w:rsidRPr="003730DE" w:rsidRDefault="00F101D8" w:rsidP="003A2797">
      <w:pPr>
        <w:widowControl w:val="0"/>
        <w:tabs>
          <w:tab w:val="clear" w:pos="567"/>
        </w:tabs>
        <w:spacing w:line="240" w:lineRule="auto"/>
        <w:rPr>
          <w:noProof/>
          <w:szCs w:val="22"/>
          <w:lang w:val="hu"/>
        </w:rPr>
      </w:pPr>
    </w:p>
    <w:p w14:paraId="70A76134" w14:textId="024233B9" w:rsidR="00F101D8" w:rsidRPr="000668D8" w:rsidRDefault="00F101D8" w:rsidP="003A2797">
      <w:pPr>
        <w:widowControl w:val="0"/>
        <w:tabs>
          <w:tab w:val="clear" w:pos="567"/>
        </w:tabs>
        <w:spacing w:line="240" w:lineRule="auto"/>
        <w:rPr>
          <w:noProof/>
          <w:szCs w:val="22"/>
          <w:lang w:val="hu"/>
        </w:rPr>
      </w:pPr>
      <w:r w:rsidRPr="003730DE">
        <w:rPr>
          <w:noProof/>
          <w:szCs w:val="22"/>
          <w:lang w:val="hu"/>
        </w:rPr>
        <w:t>10×1 kapszula + 1 inhalátor. A gyűjtőcsomagolás</w:t>
      </w:r>
      <w:r w:rsidRPr="000668D8">
        <w:rPr>
          <w:noProof/>
          <w:szCs w:val="22"/>
          <w:lang w:val="hu"/>
        </w:rPr>
        <w:t xml:space="preserve"> része. Egységcsomagolásonként nem adható ki.</w:t>
      </w:r>
    </w:p>
    <w:p w14:paraId="6048F236" w14:textId="77777777" w:rsidR="00F101D8" w:rsidRPr="000668D8" w:rsidRDefault="00F101D8" w:rsidP="003A2797">
      <w:pPr>
        <w:widowControl w:val="0"/>
        <w:tabs>
          <w:tab w:val="clear" w:pos="567"/>
        </w:tabs>
        <w:spacing w:line="240" w:lineRule="auto"/>
        <w:rPr>
          <w:noProof/>
          <w:szCs w:val="22"/>
          <w:lang w:val="hu"/>
        </w:rPr>
      </w:pPr>
    </w:p>
    <w:p w14:paraId="6980F83A" w14:textId="77777777" w:rsidR="00F101D8" w:rsidRPr="000668D8" w:rsidRDefault="00F101D8" w:rsidP="003A2797">
      <w:pPr>
        <w:widowControl w:val="0"/>
        <w:tabs>
          <w:tab w:val="clear" w:pos="567"/>
        </w:tabs>
        <w:spacing w:line="240" w:lineRule="auto"/>
        <w:rPr>
          <w:noProof/>
          <w:szCs w:val="22"/>
          <w:lang w:val="hu"/>
        </w:rPr>
      </w:pPr>
    </w:p>
    <w:p w14:paraId="13BFB785"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hu"/>
        </w:rPr>
      </w:pPr>
      <w:r w:rsidRPr="000668D8">
        <w:rPr>
          <w:b/>
          <w:bCs/>
          <w:noProof/>
          <w:szCs w:val="22"/>
          <w:lang w:val="hu"/>
        </w:rPr>
        <w:t>5.</w:t>
      </w:r>
      <w:r w:rsidRPr="000668D8">
        <w:rPr>
          <w:b/>
          <w:bCs/>
          <w:noProof/>
          <w:szCs w:val="22"/>
          <w:lang w:val="hu"/>
        </w:rPr>
        <w:tab/>
        <w:t>AZ ALKALMAZÁSSAL KAPCSOLATOS TUDNIVALÓK ÉS AZ ALKALMAZÁS MÓDJA(I)</w:t>
      </w:r>
    </w:p>
    <w:p w14:paraId="3CF012C1" w14:textId="77777777" w:rsidR="00F101D8" w:rsidRPr="000668D8" w:rsidRDefault="00F101D8" w:rsidP="003A2797">
      <w:pPr>
        <w:keepNext/>
        <w:widowControl w:val="0"/>
        <w:tabs>
          <w:tab w:val="clear" w:pos="567"/>
        </w:tabs>
        <w:spacing w:line="240" w:lineRule="auto"/>
        <w:rPr>
          <w:noProof/>
          <w:szCs w:val="22"/>
          <w:lang w:val="hu"/>
        </w:rPr>
      </w:pPr>
    </w:p>
    <w:p w14:paraId="5E4D6C44" w14:textId="40C701D8" w:rsidR="00693946" w:rsidRPr="000668D8" w:rsidRDefault="00DF0C71" w:rsidP="003A2797">
      <w:pPr>
        <w:widowControl w:val="0"/>
        <w:tabs>
          <w:tab w:val="clear" w:pos="567"/>
        </w:tabs>
        <w:spacing w:line="240" w:lineRule="auto"/>
        <w:rPr>
          <w:szCs w:val="22"/>
          <w:lang w:val="hu-HU"/>
        </w:rPr>
      </w:pPr>
      <w:r>
        <w:rPr>
          <w:szCs w:val="22"/>
          <w:lang w:val="hu"/>
        </w:rPr>
        <w:t>Alkalmazás</w:t>
      </w:r>
      <w:r w:rsidR="00693946" w:rsidRPr="000668D8">
        <w:rPr>
          <w:szCs w:val="22"/>
          <w:lang w:val="hu"/>
        </w:rPr>
        <w:t xml:space="preserve"> előtt olvassa el a mellékelt betegtájékoztatót!</w:t>
      </w:r>
    </w:p>
    <w:p w14:paraId="610C3ABF" w14:textId="77777777" w:rsidR="00F101D8" w:rsidRPr="000668D8" w:rsidRDefault="00F101D8" w:rsidP="003A2797">
      <w:pPr>
        <w:widowControl w:val="0"/>
        <w:tabs>
          <w:tab w:val="clear" w:pos="567"/>
        </w:tabs>
        <w:spacing w:line="240" w:lineRule="auto"/>
        <w:rPr>
          <w:noProof/>
          <w:szCs w:val="22"/>
          <w:lang w:val="hu"/>
        </w:rPr>
      </w:pPr>
      <w:r w:rsidRPr="000668D8">
        <w:rPr>
          <w:noProof/>
          <w:szCs w:val="22"/>
          <w:lang w:val="hu"/>
        </w:rPr>
        <w:t>Kizárólag a csomagolásban található inhalátorral történő alkalmazásra.</w:t>
      </w:r>
    </w:p>
    <w:p w14:paraId="2D3699EA" w14:textId="77777777" w:rsidR="00F101D8" w:rsidRPr="00CF3CA4" w:rsidRDefault="00F101D8" w:rsidP="003A2797">
      <w:pPr>
        <w:widowControl w:val="0"/>
        <w:tabs>
          <w:tab w:val="clear" w:pos="567"/>
        </w:tabs>
        <w:spacing w:line="240" w:lineRule="auto"/>
        <w:rPr>
          <w:noProof/>
          <w:szCs w:val="22"/>
          <w:lang w:val="hu"/>
        </w:rPr>
      </w:pPr>
      <w:r w:rsidRPr="000668D8">
        <w:rPr>
          <w:noProof/>
          <w:szCs w:val="22"/>
          <w:lang w:val="hu"/>
        </w:rPr>
        <w:t>Ne nyelje le a kapszulákat!</w:t>
      </w:r>
    </w:p>
    <w:p w14:paraId="0AA0C1FD" w14:textId="77777777" w:rsidR="00F101D8" w:rsidRPr="00CF3CA4" w:rsidRDefault="00F101D8" w:rsidP="003A2797">
      <w:pPr>
        <w:widowControl w:val="0"/>
        <w:tabs>
          <w:tab w:val="clear" w:pos="567"/>
        </w:tabs>
        <w:spacing w:line="240" w:lineRule="auto"/>
        <w:rPr>
          <w:noProof/>
          <w:szCs w:val="22"/>
          <w:lang w:val="hu"/>
        </w:rPr>
      </w:pPr>
      <w:r w:rsidRPr="000668D8">
        <w:rPr>
          <w:noProof/>
          <w:szCs w:val="22"/>
          <w:lang w:val="hu"/>
        </w:rPr>
        <w:t>Inhalációs alkalmazás</w:t>
      </w:r>
    </w:p>
    <w:p w14:paraId="543EAB79" w14:textId="5FA1608C" w:rsidR="00F101D8" w:rsidRPr="00CF3CA4" w:rsidDel="00843339" w:rsidRDefault="00F101D8" w:rsidP="003A2797">
      <w:pPr>
        <w:widowControl w:val="0"/>
        <w:tabs>
          <w:tab w:val="clear" w:pos="567"/>
        </w:tabs>
        <w:spacing w:line="240" w:lineRule="auto"/>
        <w:rPr>
          <w:del w:id="52" w:author="Author"/>
          <w:noProof/>
          <w:szCs w:val="22"/>
          <w:lang w:val="hu"/>
        </w:rPr>
      </w:pPr>
    </w:p>
    <w:p w14:paraId="004D904B" w14:textId="555B8A40" w:rsidR="00693946" w:rsidRPr="006019E4" w:rsidDel="00843339" w:rsidRDefault="00693946" w:rsidP="003A2797">
      <w:pPr>
        <w:widowControl w:val="0"/>
        <w:tabs>
          <w:tab w:val="clear" w:pos="567"/>
        </w:tabs>
        <w:spacing w:line="240" w:lineRule="auto"/>
        <w:rPr>
          <w:del w:id="53" w:author="Author"/>
          <w:shd w:val="pct15" w:color="auto" w:fill="auto"/>
          <w:lang w:val="hu"/>
        </w:rPr>
      </w:pPr>
      <w:del w:id="54" w:author="Author">
        <w:r w:rsidRPr="00CF3CA4" w:rsidDel="00843339">
          <w:rPr>
            <w:shd w:val="pct15" w:color="auto" w:fill="auto"/>
            <w:lang w:val="hu"/>
          </w:rPr>
          <w:delText>„QR-kód feltüntetendő”</w:delText>
        </w:r>
      </w:del>
    </w:p>
    <w:p w14:paraId="3AA52BD1" w14:textId="48828FD8" w:rsidR="00693946" w:rsidRPr="000668D8" w:rsidDel="00843339" w:rsidRDefault="00693946" w:rsidP="003A2797">
      <w:pPr>
        <w:widowControl w:val="0"/>
        <w:tabs>
          <w:tab w:val="clear" w:pos="567"/>
        </w:tabs>
        <w:spacing w:line="240" w:lineRule="auto"/>
        <w:rPr>
          <w:del w:id="55" w:author="Author"/>
          <w:noProof/>
          <w:szCs w:val="22"/>
          <w:lang w:val="hu-HU"/>
        </w:rPr>
      </w:pPr>
      <w:del w:id="56" w:author="Author">
        <w:r w:rsidRPr="000668D8" w:rsidDel="00843339">
          <w:rPr>
            <w:noProof/>
            <w:szCs w:val="22"/>
            <w:lang w:val="hu"/>
          </w:rPr>
          <w:delText xml:space="preserve">Olvassa be </w:delText>
        </w:r>
        <w:r w:rsidR="00C94819" w:rsidRPr="000668D8" w:rsidDel="00843339">
          <w:rPr>
            <w:noProof/>
            <w:szCs w:val="22"/>
            <w:lang w:val="hu"/>
          </w:rPr>
          <w:delText xml:space="preserve">a kódot a </w:delText>
        </w:r>
        <w:r w:rsidRPr="000668D8" w:rsidDel="00843339">
          <w:rPr>
            <w:noProof/>
            <w:szCs w:val="22"/>
            <w:lang w:val="hu"/>
          </w:rPr>
          <w:delText>további információkért vagy keresse fel a www.breezhaler-asthma.eu/enerzair honlapot</w:delText>
        </w:r>
      </w:del>
    </w:p>
    <w:p w14:paraId="03453360" w14:textId="046F85F7" w:rsidR="00F101D8" w:rsidRPr="000668D8" w:rsidRDefault="00F101D8" w:rsidP="003A2797">
      <w:pPr>
        <w:widowControl w:val="0"/>
        <w:tabs>
          <w:tab w:val="clear" w:pos="567"/>
        </w:tabs>
        <w:spacing w:line="240" w:lineRule="auto"/>
        <w:rPr>
          <w:noProof/>
          <w:szCs w:val="22"/>
          <w:lang w:val="hu-HU"/>
        </w:rPr>
      </w:pPr>
    </w:p>
    <w:p w14:paraId="45730788" w14:textId="77777777" w:rsidR="00693946" w:rsidRPr="000668D8" w:rsidRDefault="00693946" w:rsidP="003A2797">
      <w:pPr>
        <w:widowControl w:val="0"/>
        <w:tabs>
          <w:tab w:val="clear" w:pos="567"/>
        </w:tabs>
        <w:spacing w:line="240" w:lineRule="auto"/>
        <w:rPr>
          <w:noProof/>
          <w:szCs w:val="22"/>
          <w:lang w:val="hu-HU"/>
        </w:rPr>
      </w:pPr>
    </w:p>
    <w:p w14:paraId="10D0AB5E"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hu-HU"/>
        </w:rPr>
      </w:pPr>
      <w:r w:rsidRPr="000668D8">
        <w:rPr>
          <w:b/>
          <w:bCs/>
          <w:noProof/>
          <w:szCs w:val="22"/>
          <w:lang w:val="hu"/>
        </w:rPr>
        <w:t>6.</w:t>
      </w:r>
      <w:r w:rsidRPr="000668D8">
        <w:rPr>
          <w:b/>
          <w:bCs/>
          <w:noProof/>
          <w:szCs w:val="22"/>
          <w:lang w:val="hu"/>
        </w:rPr>
        <w:tab/>
        <w:t>KÜLÖN FIGYELMEZTETÉS, MELY SZERINT A GYÓGYSZERT GYERMEKEKTŐL ELZÁRVA KELL TARTANI</w:t>
      </w:r>
    </w:p>
    <w:p w14:paraId="304ADF30" w14:textId="77777777" w:rsidR="00F101D8" w:rsidRPr="000668D8" w:rsidRDefault="00F101D8" w:rsidP="003A2797">
      <w:pPr>
        <w:keepNext/>
        <w:widowControl w:val="0"/>
        <w:tabs>
          <w:tab w:val="clear" w:pos="567"/>
        </w:tabs>
        <w:spacing w:line="240" w:lineRule="auto"/>
        <w:rPr>
          <w:noProof/>
          <w:szCs w:val="22"/>
          <w:lang w:val="hu-HU"/>
        </w:rPr>
      </w:pPr>
    </w:p>
    <w:p w14:paraId="4360FB18" w14:textId="77777777" w:rsidR="00F101D8" w:rsidRPr="000668D8" w:rsidRDefault="00F101D8" w:rsidP="003A2797">
      <w:pPr>
        <w:widowControl w:val="0"/>
        <w:tabs>
          <w:tab w:val="clear" w:pos="567"/>
        </w:tabs>
        <w:spacing w:line="240" w:lineRule="auto"/>
        <w:rPr>
          <w:noProof/>
          <w:szCs w:val="22"/>
          <w:lang w:val="es-ES"/>
        </w:rPr>
      </w:pPr>
      <w:r w:rsidRPr="000668D8">
        <w:rPr>
          <w:noProof/>
          <w:szCs w:val="22"/>
          <w:lang w:val="hu"/>
        </w:rPr>
        <w:t>A gyógyszer gyermekektől elzárva tartandó!</w:t>
      </w:r>
    </w:p>
    <w:p w14:paraId="7A8DAC92" w14:textId="77777777" w:rsidR="00F101D8" w:rsidRPr="000668D8" w:rsidRDefault="00F101D8" w:rsidP="003A2797">
      <w:pPr>
        <w:widowControl w:val="0"/>
        <w:tabs>
          <w:tab w:val="clear" w:pos="567"/>
        </w:tabs>
        <w:spacing w:line="240" w:lineRule="auto"/>
        <w:rPr>
          <w:noProof/>
          <w:szCs w:val="22"/>
          <w:lang w:val="es-ES"/>
        </w:rPr>
      </w:pPr>
    </w:p>
    <w:p w14:paraId="2822499D" w14:textId="77777777" w:rsidR="00F101D8" w:rsidRPr="000668D8" w:rsidRDefault="00F101D8" w:rsidP="003A2797">
      <w:pPr>
        <w:widowControl w:val="0"/>
        <w:tabs>
          <w:tab w:val="clear" w:pos="567"/>
        </w:tabs>
        <w:spacing w:line="240" w:lineRule="auto"/>
        <w:rPr>
          <w:noProof/>
          <w:szCs w:val="22"/>
          <w:lang w:val="es-ES"/>
        </w:rPr>
      </w:pPr>
    </w:p>
    <w:p w14:paraId="466EC727"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s-ES"/>
        </w:rPr>
      </w:pPr>
      <w:r w:rsidRPr="000668D8">
        <w:rPr>
          <w:b/>
          <w:bCs/>
          <w:noProof/>
          <w:szCs w:val="22"/>
          <w:lang w:val="hu"/>
        </w:rPr>
        <w:t>7.</w:t>
      </w:r>
      <w:r w:rsidRPr="000668D8">
        <w:rPr>
          <w:b/>
          <w:bCs/>
          <w:noProof/>
          <w:szCs w:val="22"/>
          <w:lang w:val="hu"/>
        </w:rPr>
        <w:tab/>
        <w:t>TOVÁBBI FIGYELMEZTETÉS(EK), AMENNYIBEN SZÜKSÉGES</w:t>
      </w:r>
    </w:p>
    <w:p w14:paraId="22DB0913" w14:textId="77777777" w:rsidR="00F101D8" w:rsidRPr="000668D8" w:rsidRDefault="00F101D8" w:rsidP="003A2797">
      <w:pPr>
        <w:widowControl w:val="0"/>
        <w:tabs>
          <w:tab w:val="clear" w:pos="567"/>
        </w:tabs>
        <w:spacing w:line="240" w:lineRule="auto"/>
        <w:rPr>
          <w:noProof/>
          <w:szCs w:val="22"/>
          <w:lang w:val="es-ES"/>
        </w:rPr>
      </w:pPr>
    </w:p>
    <w:p w14:paraId="47F7D294" w14:textId="77777777" w:rsidR="00F101D8" w:rsidRPr="000668D8" w:rsidRDefault="00F101D8" w:rsidP="003A2797">
      <w:pPr>
        <w:widowControl w:val="0"/>
        <w:tabs>
          <w:tab w:val="clear" w:pos="567"/>
        </w:tabs>
        <w:spacing w:line="240" w:lineRule="auto"/>
        <w:rPr>
          <w:noProof/>
          <w:szCs w:val="22"/>
          <w:lang w:val="es-ES"/>
        </w:rPr>
      </w:pPr>
    </w:p>
    <w:p w14:paraId="095645D8"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es-ES"/>
        </w:rPr>
      </w:pPr>
      <w:r w:rsidRPr="000668D8">
        <w:rPr>
          <w:b/>
          <w:bCs/>
          <w:noProof/>
          <w:szCs w:val="22"/>
          <w:lang w:val="hu"/>
        </w:rPr>
        <w:lastRenderedPageBreak/>
        <w:t>8.</w:t>
      </w:r>
      <w:r w:rsidRPr="000668D8">
        <w:rPr>
          <w:b/>
          <w:bCs/>
          <w:noProof/>
          <w:szCs w:val="22"/>
          <w:lang w:val="hu"/>
        </w:rPr>
        <w:tab/>
        <w:t>LEJÁRATI IDŐ</w:t>
      </w:r>
    </w:p>
    <w:p w14:paraId="4DC22D49" w14:textId="77777777" w:rsidR="00F101D8" w:rsidRPr="000668D8" w:rsidRDefault="00F101D8" w:rsidP="003A2797">
      <w:pPr>
        <w:keepNext/>
        <w:widowControl w:val="0"/>
        <w:tabs>
          <w:tab w:val="clear" w:pos="567"/>
        </w:tabs>
        <w:spacing w:line="240" w:lineRule="auto"/>
        <w:rPr>
          <w:noProof/>
          <w:szCs w:val="22"/>
          <w:lang w:val="es-ES"/>
        </w:rPr>
      </w:pPr>
    </w:p>
    <w:p w14:paraId="2D501DBE" w14:textId="77777777" w:rsidR="00F101D8" w:rsidRPr="000668D8" w:rsidRDefault="00F101D8" w:rsidP="003A2797">
      <w:pPr>
        <w:keepNext/>
        <w:widowControl w:val="0"/>
        <w:tabs>
          <w:tab w:val="clear" w:pos="567"/>
        </w:tabs>
        <w:spacing w:line="240" w:lineRule="auto"/>
        <w:rPr>
          <w:noProof/>
          <w:color w:val="000000"/>
          <w:szCs w:val="22"/>
          <w:lang w:val="es-ES"/>
        </w:rPr>
      </w:pPr>
      <w:r w:rsidRPr="000668D8">
        <w:rPr>
          <w:noProof/>
          <w:color w:val="000000"/>
          <w:szCs w:val="22"/>
          <w:lang w:val="hu"/>
        </w:rPr>
        <w:t>EXP</w:t>
      </w:r>
    </w:p>
    <w:p w14:paraId="7591BBCA" w14:textId="77777777" w:rsidR="00F101D8" w:rsidRPr="000668D8" w:rsidRDefault="00F101D8" w:rsidP="003A2797">
      <w:pPr>
        <w:keepLines/>
        <w:widowControl w:val="0"/>
        <w:tabs>
          <w:tab w:val="clear" w:pos="567"/>
        </w:tabs>
        <w:spacing w:line="240" w:lineRule="auto"/>
        <w:rPr>
          <w:noProof/>
          <w:color w:val="000000"/>
          <w:szCs w:val="22"/>
          <w:lang w:val="es-ES"/>
        </w:rPr>
      </w:pPr>
      <w:r w:rsidRPr="000668D8">
        <w:rPr>
          <w:lang w:val="hu"/>
        </w:rPr>
        <w:t>A csomagolásban lévő inhalátort ki kell dobni, miután a csomagolásban található összes kapszulát felhasználták!</w:t>
      </w:r>
    </w:p>
    <w:p w14:paraId="72DE364E" w14:textId="77777777" w:rsidR="00F101D8" w:rsidRPr="000668D8" w:rsidRDefault="00F101D8" w:rsidP="003A2797">
      <w:pPr>
        <w:widowControl w:val="0"/>
        <w:tabs>
          <w:tab w:val="clear" w:pos="567"/>
        </w:tabs>
        <w:spacing w:line="240" w:lineRule="auto"/>
        <w:rPr>
          <w:noProof/>
          <w:szCs w:val="22"/>
          <w:lang w:val="es-ES"/>
        </w:rPr>
      </w:pPr>
    </w:p>
    <w:p w14:paraId="51D64D57" w14:textId="77777777" w:rsidR="00F101D8" w:rsidRPr="000668D8" w:rsidRDefault="00F101D8" w:rsidP="003A2797">
      <w:pPr>
        <w:widowControl w:val="0"/>
        <w:tabs>
          <w:tab w:val="clear" w:pos="567"/>
        </w:tabs>
        <w:spacing w:line="240" w:lineRule="auto"/>
        <w:rPr>
          <w:noProof/>
          <w:szCs w:val="22"/>
          <w:lang w:val="es-ES"/>
        </w:rPr>
      </w:pPr>
    </w:p>
    <w:p w14:paraId="2561D7F3"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es-ES"/>
        </w:rPr>
      </w:pPr>
      <w:r w:rsidRPr="000668D8">
        <w:rPr>
          <w:b/>
          <w:bCs/>
          <w:noProof/>
          <w:szCs w:val="22"/>
          <w:lang w:val="hu"/>
        </w:rPr>
        <w:t>9.</w:t>
      </w:r>
      <w:r w:rsidRPr="000668D8">
        <w:rPr>
          <w:b/>
          <w:bCs/>
          <w:noProof/>
          <w:szCs w:val="22"/>
          <w:lang w:val="hu"/>
        </w:rPr>
        <w:tab/>
        <w:t>KÜLÖNLEGES TÁROLÁSI ELŐÍRÁSOK</w:t>
      </w:r>
    </w:p>
    <w:p w14:paraId="35A65AD9" w14:textId="77777777" w:rsidR="00F101D8" w:rsidRPr="000668D8" w:rsidRDefault="00F101D8" w:rsidP="003A2797">
      <w:pPr>
        <w:keepNext/>
        <w:widowControl w:val="0"/>
        <w:tabs>
          <w:tab w:val="clear" w:pos="567"/>
        </w:tabs>
        <w:spacing w:line="240" w:lineRule="auto"/>
        <w:rPr>
          <w:noProof/>
          <w:szCs w:val="22"/>
          <w:lang w:val="es-ES"/>
        </w:rPr>
      </w:pPr>
    </w:p>
    <w:p w14:paraId="1651F4F2" w14:textId="4A59F11C" w:rsidR="008F7CCA" w:rsidRPr="000668D8" w:rsidRDefault="008F7CCA" w:rsidP="003A2797">
      <w:pPr>
        <w:keepNext/>
        <w:widowControl w:val="0"/>
        <w:tabs>
          <w:tab w:val="clear" w:pos="567"/>
        </w:tabs>
        <w:spacing w:line="240" w:lineRule="auto"/>
        <w:rPr>
          <w:noProof/>
          <w:lang w:val="hu-HU"/>
        </w:rPr>
      </w:pPr>
      <w:r w:rsidRPr="003730DE">
        <w:rPr>
          <w:noProof/>
          <w:lang w:val="hu-HU"/>
        </w:rPr>
        <w:t>Legfeljebb 30</w:t>
      </w:r>
      <w:r w:rsidR="00923A43" w:rsidRPr="003730DE">
        <w:rPr>
          <w:noProof/>
          <w:lang w:val="hu-HU"/>
        </w:rPr>
        <w:t> </w:t>
      </w:r>
      <w:r w:rsidRPr="003730DE">
        <w:rPr>
          <w:noProof/>
          <w:lang w:val="hu-HU"/>
        </w:rPr>
        <w:t>°C-on</w:t>
      </w:r>
      <w:r w:rsidRPr="000668D8">
        <w:rPr>
          <w:noProof/>
          <w:lang w:val="hu-HU"/>
        </w:rPr>
        <w:t xml:space="preserve"> tárolandó.</w:t>
      </w:r>
    </w:p>
    <w:p w14:paraId="49F7FAF1" w14:textId="4AC59902" w:rsidR="00F101D8" w:rsidRPr="000668D8" w:rsidRDefault="00F101D8" w:rsidP="003A2797">
      <w:pPr>
        <w:widowControl w:val="0"/>
        <w:tabs>
          <w:tab w:val="clear" w:pos="567"/>
        </w:tabs>
        <w:spacing w:line="240" w:lineRule="auto"/>
        <w:rPr>
          <w:noProof/>
          <w:color w:val="000000"/>
          <w:szCs w:val="22"/>
          <w:lang w:val="es-ES"/>
        </w:rPr>
      </w:pPr>
      <w:r w:rsidRPr="000668D8">
        <w:rPr>
          <w:noProof/>
          <w:color w:val="000000"/>
          <w:szCs w:val="22"/>
          <w:lang w:val="hu"/>
        </w:rPr>
        <w:t>A fénytől és a nedvességtől való védelem érdekében az eredeti csomagolásban tárolandó.</w:t>
      </w:r>
    </w:p>
    <w:p w14:paraId="4962CDA9" w14:textId="77777777" w:rsidR="00F101D8" w:rsidRPr="000668D8" w:rsidRDefault="00F101D8" w:rsidP="003A2797">
      <w:pPr>
        <w:widowControl w:val="0"/>
        <w:tabs>
          <w:tab w:val="clear" w:pos="567"/>
        </w:tabs>
        <w:spacing w:line="240" w:lineRule="auto"/>
        <w:rPr>
          <w:noProof/>
          <w:szCs w:val="22"/>
          <w:lang w:val="es-ES"/>
        </w:rPr>
      </w:pPr>
    </w:p>
    <w:p w14:paraId="6E78ABA0" w14:textId="77777777" w:rsidR="00F101D8" w:rsidRPr="000668D8" w:rsidRDefault="00F101D8" w:rsidP="003A2797">
      <w:pPr>
        <w:widowControl w:val="0"/>
        <w:tabs>
          <w:tab w:val="clear" w:pos="567"/>
        </w:tabs>
        <w:spacing w:line="240" w:lineRule="auto"/>
        <w:rPr>
          <w:noProof/>
          <w:szCs w:val="22"/>
          <w:lang w:val="es-ES"/>
        </w:rPr>
      </w:pPr>
    </w:p>
    <w:p w14:paraId="265D1429"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es-ES"/>
        </w:rPr>
      </w:pPr>
      <w:r w:rsidRPr="000668D8">
        <w:rPr>
          <w:b/>
          <w:bCs/>
          <w:noProof/>
          <w:szCs w:val="22"/>
          <w:lang w:val="hu"/>
        </w:rPr>
        <w:t>10.</w:t>
      </w:r>
      <w:r w:rsidRPr="000668D8">
        <w:rPr>
          <w:b/>
          <w:bCs/>
          <w:noProof/>
          <w:szCs w:val="22"/>
          <w:lang w:val="hu"/>
        </w:rPr>
        <w:tab/>
        <w:t>KÜLÖNLEGES ÓVINTÉZKEDÉSEK A FEL NEM HASZNÁLT GYÓGYSZEREK VAGY AZ ILYEN TERMÉKEKBŐL KELETKEZETT HULLADÉKANYAGOK ÁRTALMATLANNÁ TÉTELÉRE, HA ILYENEKRE SZÜKSÉG VAN</w:t>
      </w:r>
    </w:p>
    <w:p w14:paraId="5BDB2642" w14:textId="77777777" w:rsidR="00F101D8" w:rsidRPr="000668D8" w:rsidRDefault="00F101D8" w:rsidP="003A2797">
      <w:pPr>
        <w:widowControl w:val="0"/>
        <w:tabs>
          <w:tab w:val="clear" w:pos="567"/>
        </w:tabs>
        <w:spacing w:line="240" w:lineRule="auto"/>
        <w:rPr>
          <w:noProof/>
          <w:szCs w:val="22"/>
          <w:lang w:val="es-ES"/>
        </w:rPr>
      </w:pPr>
    </w:p>
    <w:p w14:paraId="0157A91E" w14:textId="77777777" w:rsidR="00F101D8" w:rsidRPr="000668D8" w:rsidRDefault="00F101D8" w:rsidP="003A2797">
      <w:pPr>
        <w:widowControl w:val="0"/>
        <w:tabs>
          <w:tab w:val="clear" w:pos="567"/>
        </w:tabs>
        <w:spacing w:line="240" w:lineRule="auto"/>
        <w:rPr>
          <w:noProof/>
          <w:szCs w:val="22"/>
          <w:lang w:val="es-ES"/>
        </w:rPr>
      </w:pPr>
    </w:p>
    <w:p w14:paraId="1AFF9009"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0668D8">
        <w:rPr>
          <w:b/>
          <w:bCs/>
          <w:noProof/>
          <w:szCs w:val="22"/>
          <w:lang w:val="hu"/>
        </w:rPr>
        <w:t>11.</w:t>
      </w:r>
      <w:r w:rsidRPr="000668D8">
        <w:rPr>
          <w:b/>
          <w:bCs/>
          <w:noProof/>
          <w:szCs w:val="22"/>
          <w:lang w:val="hu"/>
        </w:rPr>
        <w:tab/>
        <w:t>A FORGALOMBA HOZATALI ENGEDÉLY JOGOSULTJÁNAK NEVE ÉS CÍME</w:t>
      </w:r>
    </w:p>
    <w:p w14:paraId="59455C39" w14:textId="77777777" w:rsidR="00F101D8" w:rsidRPr="000668D8" w:rsidRDefault="00F101D8" w:rsidP="003A2797">
      <w:pPr>
        <w:keepNext/>
        <w:widowControl w:val="0"/>
        <w:tabs>
          <w:tab w:val="clear" w:pos="567"/>
        </w:tabs>
        <w:spacing w:line="240" w:lineRule="auto"/>
        <w:rPr>
          <w:noProof/>
          <w:szCs w:val="22"/>
          <w:lang w:val="es-ES"/>
        </w:rPr>
      </w:pPr>
    </w:p>
    <w:p w14:paraId="54EFC977" w14:textId="77777777" w:rsidR="00F101D8" w:rsidRPr="000668D8" w:rsidRDefault="00F101D8" w:rsidP="003A2797">
      <w:pPr>
        <w:keepNext/>
        <w:widowControl w:val="0"/>
        <w:tabs>
          <w:tab w:val="clear" w:pos="567"/>
        </w:tabs>
        <w:autoSpaceDE w:val="0"/>
        <w:autoSpaceDN w:val="0"/>
        <w:adjustRightInd w:val="0"/>
        <w:spacing w:line="240" w:lineRule="auto"/>
        <w:rPr>
          <w:rFonts w:eastAsia="SimSun"/>
          <w:szCs w:val="22"/>
          <w:lang w:val="es-ES"/>
        </w:rPr>
      </w:pPr>
      <w:r w:rsidRPr="000668D8">
        <w:rPr>
          <w:rFonts w:eastAsia="SimSun"/>
          <w:szCs w:val="22"/>
          <w:lang w:val="hu"/>
        </w:rPr>
        <w:t>Novartis Europharm Limited</w:t>
      </w:r>
    </w:p>
    <w:p w14:paraId="0E10B8CB" w14:textId="77777777" w:rsidR="00F101D8" w:rsidRPr="000668D8" w:rsidRDefault="00F101D8" w:rsidP="003A2797">
      <w:pPr>
        <w:keepNext/>
        <w:widowControl w:val="0"/>
        <w:spacing w:line="240" w:lineRule="auto"/>
        <w:rPr>
          <w:szCs w:val="22"/>
        </w:rPr>
      </w:pPr>
      <w:r w:rsidRPr="000668D8">
        <w:rPr>
          <w:szCs w:val="22"/>
          <w:lang w:val="hu"/>
        </w:rPr>
        <w:t>Vista Building</w:t>
      </w:r>
    </w:p>
    <w:p w14:paraId="328E0011" w14:textId="77777777" w:rsidR="00F101D8" w:rsidRPr="000668D8" w:rsidRDefault="00F101D8" w:rsidP="003A2797">
      <w:pPr>
        <w:keepNext/>
        <w:widowControl w:val="0"/>
        <w:spacing w:line="240" w:lineRule="auto"/>
        <w:rPr>
          <w:szCs w:val="22"/>
        </w:rPr>
      </w:pPr>
      <w:r w:rsidRPr="000668D8">
        <w:rPr>
          <w:szCs w:val="22"/>
          <w:lang w:val="hu"/>
        </w:rPr>
        <w:t>Elm Park, Merrion Road</w:t>
      </w:r>
    </w:p>
    <w:p w14:paraId="0CA5481F" w14:textId="77777777" w:rsidR="00F101D8" w:rsidRPr="00CF3CA4" w:rsidRDefault="00F101D8" w:rsidP="003A2797">
      <w:pPr>
        <w:keepNext/>
        <w:widowControl w:val="0"/>
        <w:spacing w:line="240" w:lineRule="auto"/>
        <w:rPr>
          <w:szCs w:val="22"/>
          <w:lang w:val="it-IT"/>
        </w:rPr>
      </w:pPr>
      <w:r w:rsidRPr="000668D8">
        <w:rPr>
          <w:szCs w:val="22"/>
          <w:lang w:val="hu"/>
        </w:rPr>
        <w:t>Dublin 4</w:t>
      </w:r>
    </w:p>
    <w:p w14:paraId="3BCC8CBA" w14:textId="77777777" w:rsidR="00F101D8" w:rsidRPr="00CF3CA4" w:rsidRDefault="00F101D8" w:rsidP="003A2797">
      <w:pPr>
        <w:widowControl w:val="0"/>
        <w:spacing w:line="240" w:lineRule="auto"/>
        <w:rPr>
          <w:szCs w:val="22"/>
          <w:lang w:val="it-IT"/>
        </w:rPr>
      </w:pPr>
      <w:r w:rsidRPr="000668D8">
        <w:rPr>
          <w:szCs w:val="22"/>
          <w:lang w:val="hu"/>
        </w:rPr>
        <w:t>Írország</w:t>
      </w:r>
    </w:p>
    <w:p w14:paraId="313F8FA4" w14:textId="77777777" w:rsidR="00F101D8" w:rsidRPr="00CF3CA4" w:rsidRDefault="00F101D8" w:rsidP="003A2797">
      <w:pPr>
        <w:widowControl w:val="0"/>
        <w:tabs>
          <w:tab w:val="clear" w:pos="567"/>
        </w:tabs>
        <w:spacing w:line="240" w:lineRule="auto"/>
        <w:rPr>
          <w:noProof/>
          <w:szCs w:val="22"/>
          <w:lang w:val="it-IT"/>
        </w:rPr>
      </w:pPr>
    </w:p>
    <w:p w14:paraId="6E7658C6" w14:textId="77777777" w:rsidR="00F101D8" w:rsidRPr="00CF3CA4" w:rsidRDefault="00F101D8" w:rsidP="003A2797">
      <w:pPr>
        <w:widowControl w:val="0"/>
        <w:tabs>
          <w:tab w:val="clear" w:pos="567"/>
        </w:tabs>
        <w:spacing w:line="240" w:lineRule="auto"/>
        <w:rPr>
          <w:noProof/>
          <w:szCs w:val="22"/>
          <w:lang w:val="it-IT"/>
        </w:rPr>
      </w:pPr>
    </w:p>
    <w:p w14:paraId="4D3887BC" w14:textId="77777777" w:rsidR="00F101D8" w:rsidRPr="00CF3CA4"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it-IT"/>
        </w:rPr>
      </w:pPr>
      <w:r w:rsidRPr="000668D8">
        <w:rPr>
          <w:b/>
          <w:bCs/>
          <w:noProof/>
          <w:szCs w:val="22"/>
          <w:lang w:val="hu"/>
        </w:rPr>
        <w:t>12.</w:t>
      </w:r>
      <w:r w:rsidRPr="000668D8">
        <w:rPr>
          <w:b/>
          <w:bCs/>
          <w:noProof/>
          <w:szCs w:val="22"/>
          <w:lang w:val="hu"/>
        </w:rPr>
        <w:tab/>
        <w:t>A FORGALOMBA HOZATALI ENGEDÉLY SZÁMA(I)</w:t>
      </w:r>
    </w:p>
    <w:p w14:paraId="0CBC0F0B" w14:textId="77777777" w:rsidR="00F101D8" w:rsidRPr="00CF3CA4" w:rsidRDefault="00F101D8" w:rsidP="003A2797">
      <w:pPr>
        <w:keepNext/>
        <w:widowControl w:val="0"/>
        <w:tabs>
          <w:tab w:val="clear" w:pos="567"/>
        </w:tabs>
        <w:spacing w:line="240" w:lineRule="auto"/>
        <w:rPr>
          <w:noProof/>
          <w:szCs w:val="22"/>
          <w:lang w:val="it-IT"/>
        </w:rPr>
      </w:pPr>
    </w:p>
    <w:tbl>
      <w:tblPr>
        <w:tblW w:w="9322" w:type="dxa"/>
        <w:tblLook w:val="04A0" w:firstRow="1" w:lastRow="0" w:firstColumn="1" w:lastColumn="0" w:noHBand="0" w:noVBand="1"/>
      </w:tblPr>
      <w:tblGrid>
        <w:gridCol w:w="2943"/>
        <w:gridCol w:w="6379"/>
      </w:tblGrid>
      <w:tr w:rsidR="00F101D8" w:rsidRPr="000668D8" w14:paraId="6ABD239B" w14:textId="77777777" w:rsidTr="00127602">
        <w:tc>
          <w:tcPr>
            <w:tcW w:w="2943" w:type="dxa"/>
          </w:tcPr>
          <w:p w14:paraId="2599C102" w14:textId="1C4C3CCD" w:rsidR="00F101D8" w:rsidRPr="000668D8" w:rsidRDefault="00F101D8" w:rsidP="003A2797">
            <w:pPr>
              <w:widowControl w:val="0"/>
              <w:tabs>
                <w:tab w:val="clear" w:pos="567"/>
              </w:tabs>
              <w:autoSpaceDE w:val="0"/>
              <w:autoSpaceDN w:val="0"/>
              <w:adjustRightInd w:val="0"/>
              <w:spacing w:line="240" w:lineRule="auto"/>
              <w:rPr>
                <w:rFonts w:eastAsia="SimSun"/>
                <w:szCs w:val="22"/>
              </w:rPr>
            </w:pPr>
            <w:r w:rsidRPr="000668D8">
              <w:rPr>
                <w:rFonts w:eastAsia="SimSun"/>
                <w:szCs w:val="22"/>
                <w:lang w:val="hu"/>
              </w:rPr>
              <w:t>EU/</w:t>
            </w:r>
            <w:r w:rsidR="0084557F" w:rsidRPr="000668D8">
              <w:rPr>
                <w:rFonts w:eastAsia="SimSun"/>
                <w:szCs w:val="22"/>
                <w:lang w:val="hu"/>
              </w:rPr>
              <w:t>1/20/1438/005</w:t>
            </w:r>
          </w:p>
        </w:tc>
        <w:tc>
          <w:tcPr>
            <w:tcW w:w="6379" w:type="dxa"/>
          </w:tcPr>
          <w:p w14:paraId="168E436B" w14:textId="14DC4568" w:rsidR="00F101D8" w:rsidRPr="000668D8" w:rsidRDefault="00F101D8" w:rsidP="003A2797">
            <w:pPr>
              <w:widowControl w:val="0"/>
              <w:tabs>
                <w:tab w:val="clear" w:pos="567"/>
              </w:tabs>
              <w:autoSpaceDE w:val="0"/>
              <w:autoSpaceDN w:val="0"/>
              <w:adjustRightInd w:val="0"/>
              <w:spacing w:line="240" w:lineRule="auto"/>
              <w:rPr>
                <w:rFonts w:eastAsia="SimSun"/>
                <w:szCs w:val="22"/>
                <w:shd w:val="pct15" w:color="auto" w:fill="auto"/>
              </w:rPr>
            </w:pPr>
            <w:r w:rsidRPr="000668D8">
              <w:rPr>
                <w:noProof/>
                <w:szCs w:val="22"/>
                <w:shd w:val="pct12" w:color="auto" w:fill="auto"/>
                <w:lang w:val="hu"/>
              </w:rPr>
              <w:t>150 (15 csomag, 10</w:t>
            </w:r>
            <w:r w:rsidR="001B6713" w:rsidRPr="000668D8">
              <w:rPr>
                <w:noProof/>
                <w:szCs w:val="22"/>
                <w:shd w:val="pct12" w:color="auto" w:fill="auto"/>
                <w:lang w:val="hu"/>
              </w:rPr>
              <w:t> </w:t>
            </w:r>
            <w:r w:rsidRPr="000668D8">
              <w:rPr>
                <w:noProof/>
                <w:szCs w:val="22"/>
                <w:shd w:val="pct12" w:color="auto" w:fill="auto"/>
                <w:lang w:val="hu"/>
              </w:rPr>
              <w:t>×</w:t>
            </w:r>
            <w:r w:rsidR="001B6713" w:rsidRPr="000668D8">
              <w:rPr>
                <w:noProof/>
                <w:szCs w:val="22"/>
                <w:shd w:val="pct12" w:color="auto" w:fill="auto"/>
                <w:lang w:val="hu"/>
              </w:rPr>
              <w:t> </w:t>
            </w:r>
            <w:r w:rsidRPr="000668D8">
              <w:rPr>
                <w:noProof/>
                <w:szCs w:val="22"/>
                <w:shd w:val="pct12" w:color="auto" w:fill="auto"/>
                <w:lang w:val="hu"/>
              </w:rPr>
              <w:t>1) kapszula + 15 inhalátor</w:t>
            </w:r>
          </w:p>
        </w:tc>
      </w:tr>
    </w:tbl>
    <w:p w14:paraId="6576382B" w14:textId="77777777" w:rsidR="00F101D8" w:rsidRPr="000668D8" w:rsidRDefault="00F101D8" w:rsidP="003A2797">
      <w:pPr>
        <w:widowControl w:val="0"/>
        <w:tabs>
          <w:tab w:val="clear" w:pos="567"/>
        </w:tabs>
        <w:spacing w:line="240" w:lineRule="auto"/>
        <w:rPr>
          <w:noProof/>
          <w:szCs w:val="22"/>
        </w:rPr>
      </w:pPr>
    </w:p>
    <w:p w14:paraId="0355C4E2" w14:textId="77777777" w:rsidR="00F101D8" w:rsidRPr="000668D8" w:rsidRDefault="00F101D8" w:rsidP="003A2797">
      <w:pPr>
        <w:widowControl w:val="0"/>
        <w:tabs>
          <w:tab w:val="clear" w:pos="567"/>
        </w:tabs>
        <w:spacing w:line="240" w:lineRule="auto"/>
        <w:rPr>
          <w:noProof/>
          <w:szCs w:val="22"/>
        </w:rPr>
      </w:pPr>
    </w:p>
    <w:p w14:paraId="0C6EBDDD" w14:textId="77777777" w:rsidR="00F101D8" w:rsidRPr="000668D8" w:rsidRDefault="00F101D8" w:rsidP="003A2797">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668D8">
        <w:rPr>
          <w:b/>
          <w:bCs/>
          <w:noProof/>
          <w:szCs w:val="22"/>
          <w:lang w:val="hu"/>
        </w:rPr>
        <w:t>13.</w:t>
      </w:r>
      <w:r w:rsidRPr="000668D8">
        <w:rPr>
          <w:b/>
          <w:bCs/>
          <w:noProof/>
          <w:szCs w:val="22"/>
          <w:lang w:val="hu"/>
        </w:rPr>
        <w:tab/>
        <w:t>A GYÁRTÁSI TÉTEL SZÁMA</w:t>
      </w:r>
    </w:p>
    <w:p w14:paraId="0F767DC3" w14:textId="77777777" w:rsidR="00F101D8" w:rsidRPr="000668D8" w:rsidRDefault="00F101D8" w:rsidP="003A2797">
      <w:pPr>
        <w:keepNext/>
        <w:widowControl w:val="0"/>
        <w:tabs>
          <w:tab w:val="clear" w:pos="567"/>
        </w:tabs>
        <w:spacing w:line="240" w:lineRule="auto"/>
        <w:rPr>
          <w:noProof/>
          <w:szCs w:val="22"/>
        </w:rPr>
      </w:pPr>
    </w:p>
    <w:p w14:paraId="4FC35757" w14:textId="77777777" w:rsidR="00F101D8" w:rsidRPr="000668D8" w:rsidRDefault="00F101D8" w:rsidP="003A2797">
      <w:pPr>
        <w:widowControl w:val="0"/>
        <w:tabs>
          <w:tab w:val="clear" w:pos="567"/>
        </w:tabs>
        <w:spacing w:line="240" w:lineRule="auto"/>
        <w:rPr>
          <w:noProof/>
          <w:szCs w:val="22"/>
        </w:rPr>
      </w:pPr>
      <w:r w:rsidRPr="000668D8">
        <w:rPr>
          <w:noProof/>
          <w:szCs w:val="22"/>
          <w:lang w:val="hu"/>
        </w:rPr>
        <w:t>Lot</w:t>
      </w:r>
    </w:p>
    <w:p w14:paraId="13FA729C" w14:textId="77777777" w:rsidR="00F101D8" w:rsidRPr="000668D8" w:rsidRDefault="00F101D8" w:rsidP="003A2797">
      <w:pPr>
        <w:widowControl w:val="0"/>
        <w:tabs>
          <w:tab w:val="clear" w:pos="567"/>
        </w:tabs>
        <w:spacing w:line="240" w:lineRule="auto"/>
        <w:rPr>
          <w:noProof/>
          <w:szCs w:val="22"/>
        </w:rPr>
      </w:pPr>
    </w:p>
    <w:p w14:paraId="0A0B8186" w14:textId="77777777" w:rsidR="00F101D8" w:rsidRPr="000668D8" w:rsidRDefault="00F101D8" w:rsidP="003A2797">
      <w:pPr>
        <w:widowControl w:val="0"/>
        <w:tabs>
          <w:tab w:val="clear" w:pos="567"/>
        </w:tabs>
        <w:spacing w:line="240" w:lineRule="auto"/>
        <w:rPr>
          <w:noProof/>
          <w:szCs w:val="22"/>
        </w:rPr>
      </w:pPr>
    </w:p>
    <w:p w14:paraId="7674A3A7" w14:textId="2D9E99CF" w:rsidR="00F101D8" w:rsidRPr="000668D8" w:rsidRDefault="00F101D8" w:rsidP="003730DE">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668D8">
        <w:rPr>
          <w:b/>
          <w:bCs/>
          <w:noProof/>
          <w:szCs w:val="22"/>
          <w:lang w:val="hu"/>
        </w:rPr>
        <w:t>14.</w:t>
      </w:r>
      <w:r w:rsidRPr="000668D8">
        <w:rPr>
          <w:b/>
          <w:bCs/>
          <w:noProof/>
          <w:szCs w:val="22"/>
          <w:lang w:val="hu"/>
        </w:rPr>
        <w:tab/>
      </w:r>
      <w:r w:rsidR="006019E4" w:rsidRPr="00BA324A">
        <w:rPr>
          <w:b/>
          <w:noProof/>
          <w:lang w:val="hu-HU"/>
        </w:rPr>
        <w:t>A GYÓGYSZER ÁLTALÁNOS BESOROLÁSA RENDELHETŐSÉG SZEMPONTJÁBÓL</w:t>
      </w:r>
    </w:p>
    <w:p w14:paraId="73B743C9" w14:textId="77777777" w:rsidR="00F101D8" w:rsidRPr="000668D8" w:rsidRDefault="00F101D8" w:rsidP="003A2797">
      <w:pPr>
        <w:widowControl w:val="0"/>
        <w:tabs>
          <w:tab w:val="clear" w:pos="567"/>
        </w:tabs>
        <w:spacing w:line="240" w:lineRule="auto"/>
        <w:rPr>
          <w:noProof/>
          <w:szCs w:val="22"/>
        </w:rPr>
      </w:pPr>
    </w:p>
    <w:p w14:paraId="58B07B9E" w14:textId="77777777" w:rsidR="00F101D8" w:rsidRPr="000668D8" w:rsidRDefault="00F101D8" w:rsidP="003A2797">
      <w:pPr>
        <w:widowControl w:val="0"/>
        <w:tabs>
          <w:tab w:val="clear" w:pos="567"/>
        </w:tabs>
        <w:spacing w:line="240" w:lineRule="auto"/>
        <w:rPr>
          <w:noProof/>
          <w:szCs w:val="22"/>
        </w:rPr>
      </w:pPr>
    </w:p>
    <w:p w14:paraId="05833125" w14:textId="77777777" w:rsidR="00F101D8" w:rsidRPr="000668D8" w:rsidRDefault="00F101D8" w:rsidP="00CF3CA4">
      <w:pPr>
        <w:keepNext/>
        <w:widowControl w:val="0"/>
        <w:pBdr>
          <w:top w:val="single" w:sz="4" w:space="2" w:color="auto"/>
          <w:left w:val="single" w:sz="4" w:space="4" w:color="auto"/>
          <w:bottom w:val="single" w:sz="4" w:space="1" w:color="auto"/>
          <w:right w:val="single" w:sz="4" w:space="4" w:color="auto"/>
        </w:pBdr>
        <w:tabs>
          <w:tab w:val="clear" w:pos="567"/>
        </w:tabs>
        <w:spacing w:line="240" w:lineRule="auto"/>
        <w:rPr>
          <w:noProof/>
          <w:szCs w:val="22"/>
        </w:rPr>
      </w:pPr>
      <w:r w:rsidRPr="000668D8">
        <w:rPr>
          <w:b/>
          <w:bCs/>
          <w:noProof/>
          <w:szCs w:val="22"/>
          <w:lang w:val="hu"/>
        </w:rPr>
        <w:t>15.</w:t>
      </w:r>
      <w:r w:rsidRPr="000668D8">
        <w:rPr>
          <w:b/>
          <w:bCs/>
          <w:noProof/>
          <w:szCs w:val="22"/>
          <w:lang w:val="hu"/>
        </w:rPr>
        <w:tab/>
        <w:t>AZ ALKALMAZÁSRA VONATKOZÓ UTASÍTÁSOK</w:t>
      </w:r>
    </w:p>
    <w:p w14:paraId="15011CA1" w14:textId="77777777" w:rsidR="00F101D8" w:rsidRPr="000668D8" w:rsidRDefault="00F101D8" w:rsidP="003A2797">
      <w:pPr>
        <w:widowControl w:val="0"/>
        <w:tabs>
          <w:tab w:val="clear" w:pos="567"/>
        </w:tabs>
        <w:spacing w:line="240" w:lineRule="auto"/>
        <w:rPr>
          <w:noProof/>
          <w:szCs w:val="22"/>
        </w:rPr>
      </w:pPr>
    </w:p>
    <w:p w14:paraId="46ACEC68" w14:textId="77777777" w:rsidR="00F101D8" w:rsidRPr="000668D8" w:rsidRDefault="00F101D8" w:rsidP="003A2797">
      <w:pPr>
        <w:widowControl w:val="0"/>
        <w:tabs>
          <w:tab w:val="clear" w:pos="567"/>
        </w:tabs>
        <w:spacing w:line="240" w:lineRule="auto"/>
        <w:rPr>
          <w:noProof/>
          <w:szCs w:val="22"/>
        </w:rPr>
      </w:pPr>
    </w:p>
    <w:p w14:paraId="72F631D6" w14:textId="77777777" w:rsidR="00F101D8" w:rsidRPr="000668D8" w:rsidRDefault="00F101D8" w:rsidP="003A2797">
      <w:pPr>
        <w:keepNext/>
        <w:widowControl w:val="0"/>
        <w:pBdr>
          <w:top w:val="single" w:sz="4" w:space="1" w:color="auto"/>
          <w:left w:val="single" w:sz="4" w:space="4" w:color="auto"/>
          <w:bottom w:val="single" w:sz="4" w:space="0" w:color="auto"/>
          <w:right w:val="single" w:sz="4" w:space="4" w:color="auto"/>
        </w:pBdr>
        <w:tabs>
          <w:tab w:val="clear" w:pos="567"/>
        </w:tabs>
        <w:spacing w:line="240" w:lineRule="auto"/>
        <w:rPr>
          <w:szCs w:val="22"/>
        </w:rPr>
      </w:pPr>
      <w:r w:rsidRPr="000668D8">
        <w:rPr>
          <w:b/>
          <w:bCs/>
          <w:noProof/>
          <w:szCs w:val="22"/>
          <w:lang w:val="hu"/>
        </w:rPr>
        <w:t>16.</w:t>
      </w:r>
      <w:r w:rsidRPr="000668D8">
        <w:rPr>
          <w:b/>
          <w:bCs/>
          <w:noProof/>
          <w:szCs w:val="22"/>
          <w:lang w:val="hu"/>
        </w:rPr>
        <w:tab/>
        <w:t>BRAILLE ÍRÁSSAL FELTÜNTETETT INFORMÁCIÓK</w:t>
      </w:r>
    </w:p>
    <w:p w14:paraId="69E2D9B3" w14:textId="77777777" w:rsidR="00F101D8" w:rsidRPr="000668D8" w:rsidRDefault="00F101D8" w:rsidP="003A2797">
      <w:pPr>
        <w:keepNext/>
        <w:widowControl w:val="0"/>
        <w:tabs>
          <w:tab w:val="clear" w:pos="567"/>
        </w:tabs>
        <w:spacing w:line="240" w:lineRule="auto"/>
        <w:rPr>
          <w:noProof/>
          <w:szCs w:val="22"/>
        </w:rPr>
      </w:pPr>
    </w:p>
    <w:p w14:paraId="60DE2E67" w14:textId="33C538A0" w:rsidR="00F101D8" w:rsidRPr="000668D8" w:rsidRDefault="00F101D8" w:rsidP="003A2797">
      <w:pPr>
        <w:widowControl w:val="0"/>
        <w:tabs>
          <w:tab w:val="clear" w:pos="567"/>
        </w:tabs>
        <w:spacing w:line="240" w:lineRule="auto"/>
        <w:rPr>
          <w:rFonts w:eastAsia="MS Mincho"/>
          <w:szCs w:val="22"/>
        </w:rPr>
      </w:pPr>
      <w:r w:rsidRPr="000668D8">
        <w:rPr>
          <w:rFonts w:eastAsia="MS Mincho"/>
          <w:szCs w:val="22"/>
          <w:lang w:val="hu"/>
        </w:rPr>
        <w:t>Enerzair Breezhaler</w:t>
      </w:r>
    </w:p>
    <w:p w14:paraId="46A72206" w14:textId="77777777" w:rsidR="00F101D8" w:rsidRPr="000668D8" w:rsidRDefault="00F101D8" w:rsidP="003A2797">
      <w:pPr>
        <w:widowControl w:val="0"/>
        <w:tabs>
          <w:tab w:val="clear" w:pos="567"/>
        </w:tabs>
        <w:spacing w:line="240" w:lineRule="auto"/>
        <w:rPr>
          <w:noProof/>
          <w:szCs w:val="22"/>
          <w:shd w:val="clear" w:color="auto" w:fill="CCCCCC"/>
        </w:rPr>
      </w:pPr>
    </w:p>
    <w:p w14:paraId="14D11CA5" w14:textId="77777777" w:rsidR="00F101D8" w:rsidRPr="000668D8" w:rsidRDefault="00F101D8" w:rsidP="003A2797">
      <w:pPr>
        <w:widowControl w:val="0"/>
        <w:tabs>
          <w:tab w:val="clear" w:pos="567"/>
        </w:tabs>
        <w:spacing w:line="240" w:lineRule="auto"/>
        <w:rPr>
          <w:noProof/>
          <w:szCs w:val="22"/>
          <w:shd w:val="clear" w:color="auto" w:fill="CCCCCC"/>
        </w:rPr>
      </w:pPr>
    </w:p>
    <w:p w14:paraId="35449EF6" w14:textId="77777777" w:rsidR="00F101D8" w:rsidRPr="000668D8" w:rsidRDefault="00F101D8" w:rsidP="00CF3CA4">
      <w:pPr>
        <w:keepNext/>
        <w:widowControl w:val="0"/>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668D8">
        <w:rPr>
          <w:b/>
          <w:bCs/>
          <w:noProof/>
          <w:lang w:val="hu"/>
        </w:rPr>
        <w:t>17.</w:t>
      </w:r>
      <w:r w:rsidRPr="000668D8">
        <w:rPr>
          <w:b/>
          <w:bCs/>
          <w:noProof/>
          <w:lang w:val="hu"/>
        </w:rPr>
        <w:tab/>
        <w:t>EGYEDI AZONOSÍTÓ – 2D VONALKÓD</w:t>
      </w:r>
    </w:p>
    <w:p w14:paraId="249325FA" w14:textId="77777777" w:rsidR="00F101D8" w:rsidRPr="000668D8" w:rsidRDefault="00F101D8" w:rsidP="003A2797">
      <w:pPr>
        <w:widowControl w:val="0"/>
        <w:tabs>
          <w:tab w:val="clear" w:pos="567"/>
        </w:tabs>
        <w:spacing w:line="240" w:lineRule="auto"/>
        <w:rPr>
          <w:noProof/>
        </w:rPr>
      </w:pPr>
    </w:p>
    <w:p w14:paraId="3C249CCC" w14:textId="77777777" w:rsidR="00F101D8" w:rsidRPr="000668D8" w:rsidRDefault="00F101D8" w:rsidP="003A2797">
      <w:pPr>
        <w:widowControl w:val="0"/>
        <w:tabs>
          <w:tab w:val="clear" w:pos="567"/>
        </w:tabs>
        <w:spacing w:line="240" w:lineRule="auto"/>
        <w:rPr>
          <w:noProof/>
        </w:rPr>
      </w:pPr>
    </w:p>
    <w:p w14:paraId="63A001B1" w14:textId="77777777" w:rsidR="00F101D8" w:rsidRPr="000668D8" w:rsidRDefault="00F101D8" w:rsidP="00CF3CA4">
      <w:pPr>
        <w:keepNext/>
        <w:widowControl w:val="0"/>
        <w:pBdr>
          <w:top w:val="single" w:sz="4" w:space="1" w:color="auto"/>
          <w:left w:val="single" w:sz="4" w:space="4" w:color="auto"/>
          <w:bottom w:val="single" w:sz="4" w:space="0" w:color="auto"/>
          <w:right w:val="single" w:sz="4" w:space="4" w:color="auto"/>
        </w:pBdr>
        <w:tabs>
          <w:tab w:val="clear" w:pos="567"/>
        </w:tabs>
        <w:spacing w:line="240" w:lineRule="auto"/>
        <w:rPr>
          <w:i/>
          <w:noProof/>
        </w:rPr>
      </w:pPr>
      <w:r w:rsidRPr="000668D8">
        <w:rPr>
          <w:b/>
          <w:bCs/>
          <w:noProof/>
          <w:lang w:val="hu"/>
        </w:rPr>
        <w:t>18.</w:t>
      </w:r>
      <w:r w:rsidRPr="000668D8">
        <w:rPr>
          <w:b/>
          <w:bCs/>
          <w:noProof/>
          <w:lang w:val="hu"/>
        </w:rPr>
        <w:tab/>
        <w:t>EGYEDI AZONOSÍTÓ OLVASHATÓ FORMÁTUMA</w:t>
      </w:r>
    </w:p>
    <w:p w14:paraId="0C6DDD5D" w14:textId="1EEFFDB6" w:rsidR="00B23567" w:rsidRPr="000668D8" w:rsidRDefault="00B23567" w:rsidP="003A2797">
      <w:pPr>
        <w:widowControl w:val="0"/>
        <w:tabs>
          <w:tab w:val="clear" w:pos="567"/>
        </w:tabs>
        <w:spacing w:line="240" w:lineRule="auto"/>
        <w:rPr>
          <w:noProof/>
          <w:szCs w:val="22"/>
          <w:shd w:val="clear" w:color="auto" w:fill="CCCCCC"/>
        </w:rPr>
      </w:pPr>
      <w:r w:rsidRPr="000668D8">
        <w:rPr>
          <w:noProof/>
          <w:szCs w:val="22"/>
          <w:shd w:val="clear" w:color="auto" w:fill="CCCCCC"/>
        </w:rPr>
        <w:br w:type="page"/>
      </w:r>
    </w:p>
    <w:p w14:paraId="77E4F147" w14:textId="77777777" w:rsidR="003E24FF" w:rsidRPr="000668D8" w:rsidRDefault="003E24FF" w:rsidP="003A2797">
      <w:pPr>
        <w:widowControl w:val="0"/>
        <w:tabs>
          <w:tab w:val="clear" w:pos="567"/>
        </w:tabs>
        <w:spacing w:line="240" w:lineRule="auto"/>
        <w:rPr>
          <w:noProof/>
          <w:szCs w:val="22"/>
          <w:shd w:val="clear" w:color="auto" w:fill="CCCCCC"/>
        </w:rPr>
      </w:pPr>
    </w:p>
    <w:p w14:paraId="249E4CA3" w14:textId="77777777" w:rsidR="00B23567" w:rsidRPr="000668D8" w:rsidRDefault="00B23567"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668D8">
        <w:rPr>
          <w:b/>
          <w:bCs/>
          <w:noProof/>
          <w:szCs w:val="22"/>
          <w:lang w:val="hu"/>
        </w:rPr>
        <w:t>A KÜLSŐ CSOMAGOLÁSON FELTÜNTETENDŐ ADATOK</w:t>
      </w:r>
    </w:p>
    <w:p w14:paraId="67EEDBA2" w14:textId="77777777" w:rsidR="00B23567" w:rsidRPr="000668D8" w:rsidRDefault="00B23567"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p>
    <w:p w14:paraId="516CCE8F" w14:textId="77777777" w:rsidR="00B23567" w:rsidRPr="000668D8" w:rsidRDefault="00B23567"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rPr>
      </w:pPr>
      <w:r w:rsidRPr="000668D8">
        <w:rPr>
          <w:b/>
          <w:bCs/>
          <w:noProof/>
          <w:szCs w:val="22"/>
          <w:lang w:val="hu"/>
        </w:rPr>
        <w:t>A KÖVETKEZŐK BELSŐ FEDELE:</w:t>
      </w:r>
    </w:p>
    <w:p w14:paraId="563D35B0" w14:textId="301A15C9" w:rsidR="00B23567" w:rsidRPr="000668D8" w:rsidRDefault="00B23567" w:rsidP="003A2797">
      <w:pPr>
        <w:widowControl w:val="0"/>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rPr>
      </w:pPr>
      <w:r w:rsidRPr="000668D8">
        <w:rPr>
          <w:b/>
          <w:bCs/>
          <w:noProof/>
          <w:szCs w:val="22"/>
          <w:lang w:val="hu"/>
        </w:rPr>
        <w:t>AZ EGYSÉGCSOMAGOLÁS DOBOZA</w:t>
      </w:r>
    </w:p>
    <w:p w14:paraId="40430599" w14:textId="0BB4FD2D" w:rsidR="00B23567" w:rsidRPr="000668D8" w:rsidRDefault="00B23567" w:rsidP="003A2797">
      <w:pPr>
        <w:widowControl w:val="0"/>
        <w:numPr>
          <w:ilvl w:val="0"/>
          <w:numId w:val="33"/>
        </w:num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rPr>
      </w:pPr>
      <w:r w:rsidRPr="000668D8">
        <w:rPr>
          <w:b/>
          <w:bCs/>
          <w:noProof/>
          <w:szCs w:val="22"/>
          <w:lang w:val="hu"/>
        </w:rPr>
        <w:t>A GYŰJTŐCSOMAGOLÁS KÖZTES DOBOZA</w:t>
      </w:r>
    </w:p>
    <w:p w14:paraId="663A913A" w14:textId="77777777" w:rsidR="00B23567" w:rsidRPr="000668D8" w:rsidRDefault="00B23567" w:rsidP="003A2797">
      <w:pPr>
        <w:widowControl w:val="0"/>
        <w:tabs>
          <w:tab w:val="clear" w:pos="567"/>
        </w:tabs>
        <w:spacing w:line="240" w:lineRule="auto"/>
        <w:rPr>
          <w:noProof/>
          <w:szCs w:val="22"/>
        </w:rPr>
      </w:pPr>
    </w:p>
    <w:p w14:paraId="6FE24552" w14:textId="77777777" w:rsidR="00B23567" w:rsidRPr="000668D8" w:rsidRDefault="00B23567" w:rsidP="003A2797">
      <w:pPr>
        <w:widowControl w:val="0"/>
        <w:tabs>
          <w:tab w:val="clear" w:pos="567"/>
        </w:tabs>
        <w:spacing w:line="240" w:lineRule="auto"/>
        <w:rPr>
          <w:noProof/>
          <w:szCs w:val="22"/>
        </w:rPr>
      </w:pPr>
    </w:p>
    <w:p w14:paraId="568A402A" w14:textId="77777777" w:rsidR="00B23567" w:rsidRPr="000668D8" w:rsidRDefault="00B23567"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rPr>
      </w:pPr>
      <w:r w:rsidRPr="000668D8">
        <w:rPr>
          <w:b/>
          <w:bCs/>
          <w:noProof/>
          <w:szCs w:val="22"/>
          <w:lang w:val="hu"/>
        </w:rPr>
        <w:t>1.</w:t>
      </w:r>
      <w:r w:rsidRPr="000668D8">
        <w:rPr>
          <w:b/>
          <w:bCs/>
          <w:noProof/>
          <w:szCs w:val="22"/>
          <w:lang w:val="hu"/>
        </w:rPr>
        <w:tab/>
        <w:t>EGYÉB INFORMÁCIÓK</w:t>
      </w:r>
    </w:p>
    <w:p w14:paraId="10CC8252" w14:textId="77777777" w:rsidR="00B23567" w:rsidRPr="000668D8" w:rsidRDefault="00B23567" w:rsidP="003A2797">
      <w:pPr>
        <w:widowControl w:val="0"/>
        <w:tabs>
          <w:tab w:val="clear" w:pos="567"/>
        </w:tabs>
        <w:spacing w:line="240" w:lineRule="auto"/>
        <w:rPr>
          <w:noProof/>
          <w:szCs w:val="22"/>
        </w:rPr>
      </w:pPr>
    </w:p>
    <w:p w14:paraId="10B04F52" w14:textId="7D3C7D84" w:rsidR="00B23567" w:rsidRPr="000668D8" w:rsidRDefault="00B23567" w:rsidP="003A2797">
      <w:pPr>
        <w:widowControl w:val="0"/>
        <w:tabs>
          <w:tab w:val="clear" w:pos="567"/>
        </w:tabs>
        <w:autoSpaceDE w:val="0"/>
        <w:autoSpaceDN w:val="0"/>
        <w:adjustRightInd w:val="0"/>
        <w:spacing w:line="240" w:lineRule="auto"/>
        <w:rPr>
          <w:color w:val="000000"/>
          <w:szCs w:val="22"/>
        </w:rPr>
      </w:pPr>
      <w:r w:rsidRPr="000668D8">
        <w:rPr>
          <w:color w:val="000000"/>
          <w:szCs w:val="22"/>
          <w:lang w:val="hu"/>
        </w:rPr>
        <w:t>1</w:t>
      </w:r>
      <w:r w:rsidRPr="000668D8">
        <w:rPr>
          <w:color w:val="000000"/>
          <w:szCs w:val="22"/>
          <w:lang w:val="hu"/>
        </w:rPr>
        <w:tab/>
      </w:r>
      <w:r w:rsidRPr="000668D8">
        <w:rPr>
          <w:color w:val="000000"/>
          <w:szCs w:val="22"/>
          <w:lang w:val="hu"/>
        </w:rPr>
        <w:tab/>
        <w:t>Helyezze be a kapszulát.</w:t>
      </w:r>
    </w:p>
    <w:p w14:paraId="56DFB3DC" w14:textId="3EE9FDAD" w:rsidR="00B23567" w:rsidRPr="000668D8" w:rsidRDefault="00B23567" w:rsidP="003A2797">
      <w:pPr>
        <w:widowControl w:val="0"/>
        <w:tabs>
          <w:tab w:val="clear" w:pos="567"/>
        </w:tabs>
        <w:autoSpaceDE w:val="0"/>
        <w:autoSpaceDN w:val="0"/>
        <w:adjustRightInd w:val="0"/>
        <w:spacing w:line="240" w:lineRule="auto"/>
        <w:rPr>
          <w:color w:val="000000"/>
          <w:szCs w:val="22"/>
          <w:lang w:val="es-ES"/>
        </w:rPr>
      </w:pPr>
      <w:r w:rsidRPr="000668D8">
        <w:rPr>
          <w:color w:val="000000"/>
          <w:szCs w:val="22"/>
          <w:lang w:val="hu"/>
        </w:rPr>
        <w:t>2</w:t>
      </w:r>
      <w:r w:rsidRPr="000668D8">
        <w:rPr>
          <w:color w:val="000000"/>
          <w:szCs w:val="22"/>
          <w:lang w:val="hu"/>
        </w:rPr>
        <w:tab/>
      </w:r>
      <w:r w:rsidRPr="000668D8">
        <w:rPr>
          <w:color w:val="000000"/>
          <w:szCs w:val="22"/>
          <w:lang w:val="hu"/>
        </w:rPr>
        <w:tab/>
        <w:t>Szúrja át, és engedje el.</w:t>
      </w:r>
    </w:p>
    <w:p w14:paraId="5F03EC2A" w14:textId="5D7DB3ED" w:rsidR="00B23567" w:rsidRPr="000668D8" w:rsidRDefault="00B23567" w:rsidP="003A2797">
      <w:pPr>
        <w:widowControl w:val="0"/>
        <w:tabs>
          <w:tab w:val="clear" w:pos="567"/>
        </w:tabs>
        <w:autoSpaceDE w:val="0"/>
        <w:autoSpaceDN w:val="0"/>
        <w:adjustRightInd w:val="0"/>
        <w:spacing w:line="240" w:lineRule="auto"/>
        <w:rPr>
          <w:color w:val="000000"/>
          <w:szCs w:val="22"/>
          <w:lang w:val="es-ES"/>
        </w:rPr>
      </w:pPr>
      <w:r w:rsidRPr="000668D8">
        <w:rPr>
          <w:color w:val="000000"/>
          <w:szCs w:val="22"/>
          <w:lang w:val="hu"/>
        </w:rPr>
        <w:t>3</w:t>
      </w:r>
      <w:r w:rsidRPr="000668D8">
        <w:rPr>
          <w:color w:val="000000"/>
          <w:szCs w:val="22"/>
          <w:lang w:val="hu"/>
        </w:rPr>
        <w:tab/>
      </w:r>
      <w:r w:rsidRPr="000668D8">
        <w:rPr>
          <w:color w:val="000000"/>
          <w:szCs w:val="22"/>
          <w:lang w:val="hu"/>
        </w:rPr>
        <w:tab/>
        <w:t>Lélegezze be mélyen.</w:t>
      </w:r>
    </w:p>
    <w:p w14:paraId="34880104" w14:textId="6FB04B95" w:rsidR="00B23567" w:rsidRPr="000668D8" w:rsidRDefault="00B23567" w:rsidP="003A2797">
      <w:pPr>
        <w:widowControl w:val="0"/>
        <w:tabs>
          <w:tab w:val="clear" w:pos="567"/>
        </w:tabs>
        <w:autoSpaceDE w:val="0"/>
        <w:autoSpaceDN w:val="0"/>
        <w:adjustRightInd w:val="0"/>
        <w:spacing w:line="240" w:lineRule="auto"/>
        <w:rPr>
          <w:color w:val="000000"/>
          <w:szCs w:val="22"/>
          <w:lang w:val="es-ES"/>
        </w:rPr>
      </w:pPr>
      <w:r w:rsidRPr="000668D8">
        <w:rPr>
          <w:color w:val="000000"/>
          <w:szCs w:val="22"/>
          <w:lang w:val="hu"/>
        </w:rPr>
        <w:t>Ellenőrzés</w:t>
      </w:r>
      <w:r w:rsidRPr="000668D8">
        <w:rPr>
          <w:color w:val="000000"/>
          <w:szCs w:val="22"/>
          <w:lang w:val="hu"/>
        </w:rPr>
        <w:tab/>
        <w:t>Ellenőrizze, hogy üres-e a kapszula.</w:t>
      </w:r>
    </w:p>
    <w:p w14:paraId="609BD6A9" w14:textId="595095A7" w:rsidR="00B23567" w:rsidRPr="000668D8" w:rsidRDefault="00B23567" w:rsidP="003A2797">
      <w:pPr>
        <w:widowControl w:val="0"/>
        <w:tabs>
          <w:tab w:val="clear" w:pos="567"/>
        </w:tabs>
        <w:autoSpaceDE w:val="0"/>
        <w:autoSpaceDN w:val="0"/>
        <w:adjustRightInd w:val="0"/>
        <w:spacing w:line="240" w:lineRule="auto"/>
        <w:rPr>
          <w:color w:val="000000"/>
          <w:szCs w:val="22"/>
          <w:lang w:val="es-ES"/>
        </w:rPr>
      </w:pPr>
    </w:p>
    <w:p w14:paraId="5586F3ED" w14:textId="387F589E" w:rsidR="00B23567" w:rsidRPr="000668D8" w:rsidRDefault="00DF0C71" w:rsidP="003A2797">
      <w:pPr>
        <w:widowControl w:val="0"/>
        <w:tabs>
          <w:tab w:val="clear" w:pos="567"/>
        </w:tabs>
        <w:autoSpaceDE w:val="0"/>
        <w:autoSpaceDN w:val="0"/>
        <w:adjustRightInd w:val="0"/>
        <w:spacing w:line="240" w:lineRule="auto"/>
        <w:rPr>
          <w:color w:val="000000"/>
          <w:szCs w:val="22"/>
          <w:lang w:val="es-ES"/>
        </w:rPr>
      </w:pPr>
      <w:r w:rsidRPr="00337E05">
        <w:rPr>
          <w:color w:val="000000"/>
          <w:szCs w:val="22"/>
          <w:lang w:val="hu"/>
        </w:rPr>
        <w:t>Alkalmazás</w:t>
      </w:r>
      <w:r w:rsidR="00B23567" w:rsidRPr="000668D8">
        <w:rPr>
          <w:color w:val="000000"/>
          <w:szCs w:val="22"/>
          <w:lang w:val="hu"/>
        </w:rPr>
        <w:t xml:space="preserve"> előtt olvassa el a mellékelt betegtájékoztatót!</w:t>
      </w:r>
    </w:p>
    <w:p w14:paraId="35489F78" w14:textId="77777777" w:rsidR="00B23567" w:rsidRPr="000668D8" w:rsidRDefault="00B23567" w:rsidP="003A2797">
      <w:pPr>
        <w:widowControl w:val="0"/>
        <w:tabs>
          <w:tab w:val="clear" w:pos="567"/>
        </w:tabs>
        <w:spacing w:line="240" w:lineRule="auto"/>
        <w:rPr>
          <w:iCs/>
          <w:szCs w:val="22"/>
          <w:lang w:val="es-ES"/>
        </w:rPr>
      </w:pPr>
      <w:r w:rsidRPr="000668D8">
        <w:rPr>
          <w:noProof/>
          <w:szCs w:val="22"/>
          <w:lang w:val="hu"/>
        </w:rPr>
        <w:br w:type="page"/>
      </w:r>
    </w:p>
    <w:p w14:paraId="2EFBAB0E" w14:textId="77777777" w:rsidR="00F101D8" w:rsidRPr="000668D8" w:rsidRDefault="00F101D8" w:rsidP="003A2797">
      <w:pPr>
        <w:widowControl w:val="0"/>
        <w:tabs>
          <w:tab w:val="clear" w:pos="567"/>
        </w:tabs>
        <w:spacing w:line="240" w:lineRule="auto"/>
        <w:rPr>
          <w:noProof/>
          <w:szCs w:val="22"/>
          <w:lang w:val="es-ES"/>
        </w:rPr>
      </w:pPr>
    </w:p>
    <w:p w14:paraId="07DE06FD"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0668D8">
        <w:rPr>
          <w:b/>
          <w:bCs/>
          <w:noProof/>
          <w:szCs w:val="22"/>
          <w:lang w:val="hu"/>
        </w:rPr>
        <w:t>A BUBORÉKCSOMAGOLÁSON VAGY A FÓLIACSÍKON MINIMÁLISAN FELTÜNTETENDŐ ADATOK</w:t>
      </w:r>
    </w:p>
    <w:p w14:paraId="6BBED5A6" w14:textId="77777777"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es-ES"/>
        </w:rPr>
      </w:pPr>
    </w:p>
    <w:p w14:paraId="131734EC" w14:textId="016DF97E" w:rsidR="00F101D8" w:rsidRPr="000668D8" w:rsidRDefault="00F101D8" w:rsidP="003A2797">
      <w:pPr>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0668D8">
        <w:rPr>
          <w:b/>
          <w:bCs/>
          <w:noProof/>
          <w:szCs w:val="22"/>
          <w:lang w:val="hu"/>
        </w:rPr>
        <w:t>BUBORÉKCSOMAGOLÁS</w:t>
      </w:r>
    </w:p>
    <w:p w14:paraId="7C55FFB2" w14:textId="77777777" w:rsidR="00F101D8" w:rsidRPr="000668D8" w:rsidRDefault="00F101D8" w:rsidP="003A2797">
      <w:pPr>
        <w:widowControl w:val="0"/>
        <w:tabs>
          <w:tab w:val="clear" w:pos="567"/>
        </w:tabs>
        <w:spacing w:line="240" w:lineRule="auto"/>
        <w:rPr>
          <w:noProof/>
          <w:szCs w:val="22"/>
          <w:lang w:val="es-ES"/>
        </w:rPr>
      </w:pPr>
    </w:p>
    <w:p w14:paraId="0A3F5830" w14:textId="77777777" w:rsidR="00F101D8" w:rsidRPr="000668D8" w:rsidRDefault="00F101D8" w:rsidP="003A2797">
      <w:pPr>
        <w:widowControl w:val="0"/>
        <w:tabs>
          <w:tab w:val="clear" w:pos="567"/>
        </w:tabs>
        <w:spacing w:line="240" w:lineRule="auto"/>
        <w:rPr>
          <w:noProof/>
          <w:szCs w:val="22"/>
          <w:lang w:val="es-ES"/>
        </w:rPr>
      </w:pPr>
    </w:p>
    <w:p w14:paraId="3B26DB1E"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0668D8">
        <w:rPr>
          <w:b/>
          <w:bCs/>
          <w:noProof/>
          <w:szCs w:val="22"/>
          <w:lang w:val="hu"/>
        </w:rPr>
        <w:t>1.</w:t>
      </w:r>
      <w:r w:rsidRPr="000668D8">
        <w:rPr>
          <w:b/>
          <w:bCs/>
          <w:noProof/>
          <w:szCs w:val="22"/>
          <w:lang w:val="hu"/>
        </w:rPr>
        <w:tab/>
        <w:t>A GYÓGYSZER NEVE</w:t>
      </w:r>
    </w:p>
    <w:p w14:paraId="5CB0D1C8" w14:textId="77777777" w:rsidR="00F101D8" w:rsidRPr="000668D8" w:rsidRDefault="00F101D8" w:rsidP="00CF3CA4">
      <w:pPr>
        <w:keepNext/>
        <w:widowControl w:val="0"/>
        <w:tabs>
          <w:tab w:val="clear" w:pos="567"/>
        </w:tabs>
        <w:spacing w:line="240" w:lineRule="auto"/>
        <w:rPr>
          <w:noProof/>
          <w:szCs w:val="22"/>
          <w:lang w:val="es-ES"/>
        </w:rPr>
      </w:pPr>
    </w:p>
    <w:p w14:paraId="183CD74F" w14:textId="7308F6D7" w:rsidR="00F101D8" w:rsidRPr="000668D8" w:rsidRDefault="00F101D8" w:rsidP="003A2797">
      <w:pPr>
        <w:widowControl w:val="0"/>
        <w:tabs>
          <w:tab w:val="clear" w:pos="567"/>
        </w:tabs>
        <w:spacing w:line="240" w:lineRule="auto"/>
        <w:rPr>
          <w:rFonts w:eastAsia="MS Mincho"/>
          <w:szCs w:val="22"/>
          <w:lang w:val="es-ES"/>
        </w:rPr>
      </w:pPr>
      <w:r w:rsidRPr="000668D8">
        <w:rPr>
          <w:rFonts w:eastAsia="MS Mincho"/>
          <w:szCs w:val="22"/>
          <w:lang w:val="hu"/>
        </w:rPr>
        <w:t>Enerzair Breezhaler 114 mikrogramm/46 mikrogramm/</w:t>
      </w:r>
      <w:r w:rsidR="00C05463" w:rsidRPr="000668D8">
        <w:rPr>
          <w:rFonts w:eastAsia="MS Mincho"/>
          <w:szCs w:val="22"/>
          <w:lang w:val="hu"/>
        </w:rPr>
        <w:t>136 </w:t>
      </w:r>
      <w:r w:rsidRPr="000668D8">
        <w:rPr>
          <w:rFonts w:eastAsia="MS Mincho"/>
          <w:szCs w:val="22"/>
          <w:lang w:val="hu"/>
        </w:rPr>
        <w:t>mikrogramm inhalációs por</w:t>
      </w:r>
    </w:p>
    <w:p w14:paraId="711C9EE1" w14:textId="77777777" w:rsidR="00F101D8" w:rsidRPr="000668D8" w:rsidRDefault="00F101D8" w:rsidP="003A2797">
      <w:pPr>
        <w:widowControl w:val="0"/>
        <w:tabs>
          <w:tab w:val="clear" w:pos="567"/>
        </w:tabs>
        <w:spacing w:line="240" w:lineRule="auto"/>
        <w:rPr>
          <w:szCs w:val="22"/>
          <w:lang w:val="es-ES"/>
        </w:rPr>
      </w:pPr>
      <w:r w:rsidRPr="000668D8">
        <w:rPr>
          <w:szCs w:val="22"/>
          <w:lang w:val="hu"/>
        </w:rPr>
        <w:t>indakaterol/glikopirrónium/mometazon-furoát</w:t>
      </w:r>
    </w:p>
    <w:p w14:paraId="72080BE1" w14:textId="77777777" w:rsidR="00F101D8" w:rsidRPr="000668D8" w:rsidRDefault="00F101D8" w:rsidP="003A2797">
      <w:pPr>
        <w:widowControl w:val="0"/>
        <w:tabs>
          <w:tab w:val="clear" w:pos="567"/>
        </w:tabs>
        <w:spacing w:line="240" w:lineRule="auto"/>
        <w:rPr>
          <w:noProof/>
          <w:szCs w:val="22"/>
          <w:lang w:val="es-ES"/>
        </w:rPr>
      </w:pPr>
    </w:p>
    <w:p w14:paraId="39BCB78A" w14:textId="77777777" w:rsidR="00F101D8" w:rsidRPr="000668D8" w:rsidRDefault="00F101D8" w:rsidP="003A2797">
      <w:pPr>
        <w:widowControl w:val="0"/>
        <w:tabs>
          <w:tab w:val="clear" w:pos="567"/>
        </w:tabs>
        <w:spacing w:line="240" w:lineRule="auto"/>
        <w:rPr>
          <w:noProof/>
          <w:szCs w:val="22"/>
          <w:lang w:val="es-ES"/>
        </w:rPr>
      </w:pPr>
    </w:p>
    <w:p w14:paraId="17DA0C44"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es-ES"/>
        </w:rPr>
      </w:pPr>
      <w:r w:rsidRPr="000668D8">
        <w:rPr>
          <w:b/>
          <w:bCs/>
          <w:noProof/>
          <w:szCs w:val="22"/>
          <w:lang w:val="hu"/>
        </w:rPr>
        <w:t>2.</w:t>
      </w:r>
      <w:r w:rsidRPr="000668D8">
        <w:rPr>
          <w:b/>
          <w:bCs/>
          <w:noProof/>
          <w:szCs w:val="22"/>
          <w:lang w:val="hu"/>
        </w:rPr>
        <w:tab/>
        <w:t>A FORGALOMBA HOZATALI ENGEDÉLY JOGOSULTJÁNAK NEVE</w:t>
      </w:r>
    </w:p>
    <w:p w14:paraId="23154C18" w14:textId="77777777" w:rsidR="00F101D8" w:rsidRPr="000668D8" w:rsidRDefault="00F101D8" w:rsidP="00CF3CA4">
      <w:pPr>
        <w:keepNext/>
        <w:widowControl w:val="0"/>
        <w:tabs>
          <w:tab w:val="clear" w:pos="567"/>
        </w:tabs>
        <w:spacing w:line="240" w:lineRule="auto"/>
        <w:rPr>
          <w:noProof/>
          <w:szCs w:val="22"/>
          <w:lang w:val="es-ES"/>
        </w:rPr>
      </w:pPr>
    </w:p>
    <w:p w14:paraId="031501D3" w14:textId="77777777" w:rsidR="00F101D8" w:rsidRPr="000668D8" w:rsidRDefault="00F101D8" w:rsidP="003A2797">
      <w:pPr>
        <w:widowControl w:val="0"/>
        <w:tabs>
          <w:tab w:val="clear" w:pos="567"/>
        </w:tabs>
        <w:spacing w:line="240" w:lineRule="auto"/>
        <w:rPr>
          <w:rFonts w:eastAsia="MS Mincho"/>
          <w:szCs w:val="22"/>
          <w:lang w:val="es-ES"/>
        </w:rPr>
      </w:pPr>
      <w:r w:rsidRPr="000668D8">
        <w:rPr>
          <w:rFonts w:eastAsia="MS Mincho"/>
          <w:szCs w:val="22"/>
          <w:lang w:val="hu"/>
        </w:rPr>
        <w:t>Novartis Europharm Limited</w:t>
      </w:r>
    </w:p>
    <w:p w14:paraId="57F3AB9B" w14:textId="77777777" w:rsidR="00F101D8" w:rsidRPr="000668D8" w:rsidRDefault="00F101D8" w:rsidP="003A2797">
      <w:pPr>
        <w:widowControl w:val="0"/>
        <w:tabs>
          <w:tab w:val="clear" w:pos="567"/>
        </w:tabs>
        <w:spacing w:line="240" w:lineRule="auto"/>
        <w:rPr>
          <w:noProof/>
          <w:szCs w:val="22"/>
          <w:lang w:val="es-ES"/>
        </w:rPr>
      </w:pPr>
    </w:p>
    <w:p w14:paraId="3A0B3CBE" w14:textId="77777777" w:rsidR="00F101D8" w:rsidRPr="000668D8" w:rsidRDefault="00F101D8" w:rsidP="003A2797">
      <w:pPr>
        <w:widowControl w:val="0"/>
        <w:tabs>
          <w:tab w:val="clear" w:pos="567"/>
        </w:tabs>
        <w:spacing w:line="240" w:lineRule="auto"/>
        <w:rPr>
          <w:noProof/>
          <w:szCs w:val="22"/>
          <w:lang w:val="es-ES"/>
        </w:rPr>
      </w:pPr>
    </w:p>
    <w:p w14:paraId="5C2610ED" w14:textId="77777777" w:rsidR="00F101D8" w:rsidRPr="000668D8" w:rsidRDefault="00F101D8" w:rsidP="00CF3CA4">
      <w:pPr>
        <w:keepNext/>
        <w:widowControl w:val="0"/>
        <w:pBdr>
          <w:top w:val="single" w:sz="4" w:space="1" w:color="auto"/>
          <w:left w:val="single" w:sz="4" w:space="4" w:color="auto"/>
          <w:bottom w:val="single" w:sz="4" w:space="2" w:color="auto"/>
          <w:right w:val="single" w:sz="4" w:space="4" w:color="auto"/>
        </w:pBdr>
        <w:tabs>
          <w:tab w:val="clear" w:pos="567"/>
        </w:tabs>
        <w:spacing w:line="240" w:lineRule="auto"/>
        <w:rPr>
          <w:b/>
          <w:szCs w:val="22"/>
          <w:lang w:val="es-ES"/>
        </w:rPr>
      </w:pPr>
      <w:r w:rsidRPr="000668D8">
        <w:rPr>
          <w:b/>
          <w:bCs/>
          <w:noProof/>
          <w:szCs w:val="22"/>
          <w:lang w:val="hu"/>
        </w:rPr>
        <w:t>3.</w:t>
      </w:r>
      <w:r w:rsidRPr="000668D8">
        <w:rPr>
          <w:b/>
          <w:bCs/>
          <w:noProof/>
          <w:szCs w:val="22"/>
          <w:lang w:val="hu"/>
        </w:rPr>
        <w:tab/>
        <w:t>LEJÁRATI IDŐ</w:t>
      </w:r>
    </w:p>
    <w:p w14:paraId="3B642E03" w14:textId="77777777" w:rsidR="00F101D8" w:rsidRPr="000668D8" w:rsidRDefault="00F101D8" w:rsidP="00CF3CA4">
      <w:pPr>
        <w:keepNext/>
        <w:widowControl w:val="0"/>
        <w:tabs>
          <w:tab w:val="clear" w:pos="567"/>
        </w:tabs>
        <w:spacing w:line="240" w:lineRule="auto"/>
        <w:rPr>
          <w:noProof/>
          <w:szCs w:val="22"/>
          <w:lang w:val="es-ES"/>
        </w:rPr>
      </w:pPr>
    </w:p>
    <w:p w14:paraId="0D4601BC" w14:textId="77777777" w:rsidR="00F101D8" w:rsidRPr="000668D8" w:rsidRDefault="00F101D8" w:rsidP="003A2797">
      <w:pPr>
        <w:widowControl w:val="0"/>
        <w:tabs>
          <w:tab w:val="clear" w:pos="567"/>
        </w:tabs>
        <w:spacing w:line="240" w:lineRule="auto"/>
        <w:rPr>
          <w:noProof/>
          <w:color w:val="000000"/>
          <w:szCs w:val="22"/>
          <w:lang w:val="es-ES"/>
        </w:rPr>
      </w:pPr>
      <w:r w:rsidRPr="000668D8">
        <w:rPr>
          <w:noProof/>
          <w:color w:val="000000"/>
          <w:szCs w:val="22"/>
          <w:lang w:val="hu"/>
        </w:rPr>
        <w:t>EXP</w:t>
      </w:r>
    </w:p>
    <w:p w14:paraId="51BD3834" w14:textId="77777777" w:rsidR="00F101D8" w:rsidRPr="000668D8" w:rsidRDefault="00F101D8" w:rsidP="003A2797">
      <w:pPr>
        <w:widowControl w:val="0"/>
        <w:tabs>
          <w:tab w:val="clear" w:pos="567"/>
        </w:tabs>
        <w:spacing w:line="240" w:lineRule="auto"/>
        <w:rPr>
          <w:noProof/>
          <w:szCs w:val="22"/>
          <w:lang w:val="es-ES"/>
        </w:rPr>
      </w:pPr>
    </w:p>
    <w:p w14:paraId="6321F17D" w14:textId="77777777" w:rsidR="00F101D8" w:rsidRPr="000668D8" w:rsidRDefault="00F101D8" w:rsidP="003A2797">
      <w:pPr>
        <w:widowControl w:val="0"/>
        <w:tabs>
          <w:tab w:val="clear" w:pos="567"/>
        </w:tabs>
        <w:spacing w:line="240" w:lineRule="auto"/>
        <w:rPr>
          <w:noProof/>
          <w:szCs w:val="22"/>
          <w:lang w:val="es-ES"/>
        </w:rPr>
      </w:pPr>
    </w:p>
    <w:p w14:paraId="283A3702"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szCs w:val="22"/>
          <w:lang w:val="es-ES"/>
        </w:rPr>
      </w:pPr>
      <w:r w:rsidRPr="000668D8">
        <w:rPr>
          <w:b/>
          <w:bCs/>
          <w:noProof/>
          <w:szCs w:val="22"/>
          <w:lang w:val="hu"/>
        </w:rPr>
        <w:t>4.</w:t>
      </w:r>
      <w:r w:rsidRPr="000668D8">
        <w:rPr>
          <w:b/>
          <w:bCs/>
          <w:noProof/>
          <w:szCs w:val="22"/>
          <w:lang w:val="hu"/>
        </w:rPr>
        <w:tab/>
        <w:t>A GYÁRTÁSI TÉTEL SZÁMA</w:t>
      </w:r>
    </w:p>
    <w:p w14:paraId="5C5CFF19" w14:textId="77777777" w:rsidR="00F101D8" w:rsidRPr="000668D8" w:rsidRDefault="00F101D8" w:rsidP="003A2797">
      <w:pPr>
        <w:widowControl w:val="0"/>
        <w:tabs>
          <w:tab w:val="clear" w:pos="567"/>
        </w:tabs>
        <w:spacing w:line="240" w:lineRule="auto"/>
        <w:rPr>
          <w:noProof/>
          <w:szCs w:val="22"/>
          <w:lang w:val="es-ES"/>
        </w:rPr>
      </w:pPr>
    </w:p>
    <w:p w14:paraId="76B344D6" w14:textId="77777777" w:rsidR="00F101D8" w:rsidRPr="000668D8" w:rsidRDefault="00F101D8" w:rsidP="003A2797">
      <w:pPr>
        <w:widowControl w:val="0"/>
        <w:tabs>
          <w:tab w:val="clear" w:pos="567"/>
        </w:tabs>
        <w:spacing w:line="240" w:lineRule="auto"/>
        <w:rPr>
          <w:noProof/>
          <w:color w:val="000000"/>
          <w:szCs w:val="22"/>
          <w:lang w:val="es-ES"/>
        </w:rPr>
      </w:pPr>
      <w:r w:rsidRPr="000668D8">
        <w:rPr>
          <w:noProof/>
          <w:color w:val="000000"/>
          <w:szCs w:val="22"/>
          <w:lang w:val="hu"/>
        </w:rPr>
        <w:t>Lot</w:t>
      </w:r>
    </w:p>
    <w:p w14:paraId="5664AF04" w14:textId="77777777" w:rsidR="00F101D8" w:rsidRPr="000668D8" w:rsidRDefault="00F101D8" w:rsidP="003A2797">
      <w:pPr>
        <w:widowControl w:val="0"/>
        <w:tabs>
          <w:tab w:val="clear" w:pos="567"/>
        </w:tabs>
        <w:spacing w:line="240" w:lineRule="auto"/>
        <w:rPr>
          <w:noProof/>
          <w:szCs w:val="22"/>
          <w:lang w:val="es-ES"/>
        </w:rPr>
      </w:pPr>
    </w:p>
    <w:p w14:paraId="6F9B0E3B" w14:textId="77777777" w:rsidR="00F101D8" w:rsidRPr="000668D8" w:rsidRDefault="00F101D8" w:rsidP="003A2797">
      <w:pPr>
        <w:widowControl w:val="0"/>
        <w:tabs>
          <w:tab w:val="clear" w:pos="567"/>
        </w:tabs>
        <w:spacing w:line="240" w:lineRule="auto"/>
        <w:rPr>
          <w:noProof/>
          <w:szCs w:val="22"/>
          <w:lang w:val="es-ES"/>
        </w:rPr>
      </w:pPr>
    </w:p>
    <w:p w14:paraId="2A7DEF36" w14:textId="77777777" w:rsidR="00F101D8" w:rsidRPr="000668D8" w:rsidRDefault="00F101D8" w:rsidP="00CF3CA4">
      <w:pPr>
        <w:keepNext/>
        <w:widowControl w:val="0"/>
        <w:pBdr>
          <w:top w:val="single" w:sz="4" w:space="1" w:color="auto"/>
          <w:left w:val="single" w:sz="4" w:space="4" w:color="auto"/>
          <w:bottom w:val="single" w:sz="4" w:space="1" w:color="auto"/>
          <w:right w:val="single" w:sz="4" w:space="4" w:color="auto"/>
        </w:pBdr>
        <w:tabs>
          <w:tab w:val="clear" w:pos="567"/>
        </w:tabs>
        <w:spacing w:line="240" w:lineRule="auto"/>
        <w:rPr>
          <w:b/>
          <w:szCs w:val="22"/>
          <w:lang w:val="es-ES"/>
        </w:rPr>
      </w:pPr>
      <w:r w:rsidRPr="000668D8">
        <w:rPr>
          <w:b/>
          <w:bCs/>
          <w:noProof/>
          <w:szCs w:val="22"/>
          <w:lang w:val="hu"/>
        </w:rPr>
        <w:t>5.</w:t>
      </w:r>
      <w:r w:rsidRPr="000668D8">
        <w:rPr>
          <w:b/>
          <w:bCs/>
          <w:noProof/>
          <w:szCs w:val="22"/>
          <w:lang w:val="hu"/>
        </w:rPr>
        <w:tab/>
        <w:t>EGYÉB INFORMÁCIÓK</w:t>
      </w:r>
    </w:p>
    <w:p w14:paraId="3C4EB52C" w14:textId="77777777" w:rsidR="00F101D8" w:rsidRPr="000668D8" w:rsidRDefault="00F101D8" w:rsidP="00CF3CA4">
      <w:pPr>
        <w:keepNext/>
        <w:widowControl w:val="0"/>
        <w:tabs>
          <w:tab w:val="clear" w:pos="567"/>
        </w:tabs>
        <w:spacing w:line="240" w:lineRule="auto"/>
        <w:rPr>
          <w:noProof/>
          <w:szCs w:val="22"/>
          <w:lang w:val="es-ES"/>
        </w:rPr>
      </w:pPr>
    </w:p>
    <w:p w14:paraId="52E5CC0A" w14:textId="23FD8B88" w:rsidR="00F101D8" w:rsidRPr="000668D8" w:rsidRDefault="00F101D8" w:rsidP="003A2797">
      <w:pPr>
        <w:widowControl w:val="0"/>
        <w:tabs>
          <w:tab w:val="clear" w:pos="567"/>
        </w:tabs>
        <w:spacing w:line="240" w:lineRule="auto"/>
        <w:rPr>
          <w:noProof/>
          <w:szCs w:val="22"/>
          <w:lang w:val="es-ES"/>
        </w:rPr>
      </w:pPr>
      <w:r w:rsidRPr="000668D8">
        <w:rPr>
          <w:noProof/>
          <w:color w:val="000000"/>
          <w:szCs w:val="22"/>
          <w:lang w:val="hu"/>
        </w:rPr>
        <w:t>Kizárólag inhalációra</w:t>
      </w:r>
    </w:p>
    <w:p w14:paraId="54D19085" w14:textId="77777777" w:rsidR="00F101D8" w:rsidRPr="000668D8" w:rsidRDefault="00F101D8" w:rsidP="003A2797">
      <w:pPr>
        <w:widowControl w:val="0"/>
        <w:spacing w:line="240" w:lineRule="auto"/>
        <w:rPr>
          <w:szCs w:val="22"/>
          <w:lang w:val="es-ES"/>
        </w:rPr>
      </w:pPr>
      <w:r w:rsidRPr="000668D8">
        <w:rPr>
          <w:szCs w:val="22"/>
          <w:lang w:val="hu"/>
        </w:rPr>
        <w:br w:type="page"/>
      </w:r>
    </w:p>
    <w:p w14:paraId="151D4C75" w14:textId="77777777" w:rsidR="002D7F4A" w:rsidRPr="000668D8" w:rsidRDefault="002D7F4A" w:rsidP="003A2797">
      <w:pPr>
        <w:widowControl w:val="0"/>
        <w:tabs>
          <w:tab w:val="clear" w:pos="567"/>
        </w:tabs>
        <w:spacing w:line="240" w:lineRule="auto"/>
        <w:rPr>
          <w:noProof/>
          <w:szCs w:val="22"/>
          <w:lang w:val="es-ES"/>
        </w:rPr>
      </w:pPr>
    </w:p>
    <w:p w14:paraId="100EC595" w14:textId="7707A86F" w:rsidR="002D7F4A" w:rsidRPr="000668D8" w:rsidRDefault="002D7F4A" w:rsidP="003A2797">
      <w:pPr>
        <w:widowControl w:val="0"/>
        <w:tabs>
          <w:tab w:val="clear" w:pos="567"/>
        </w:tabs>
        <w:spacing w:line="240" w:lineRule="auto"/>
        <w:rPr>
          <w:noProof/>
          <w:szCs w:val="22"/>
          <w:lang w:val="es-ES"/>
        </w:rPr>
      </w:pPr>
    </w:p>
    <w:p w14:paraId="6042EA21" w14:textId="77777777" w:rsidR="00A83A6E" w:rsidRPr="000668D8" w:rsidRDefault="00A83A6E" w:rsidP="003A2797">
      <w:pPr>
        <w:widowControl w:val="0"/>
        <w:spacing w:line="240" w:lineRule="auto"/>
        <w:rPr>
          <w:szCs w:val="22"/>
          <w:lang w:val="es-ES"/>
        </w:rPr>
      </w:pPr>
    </w:p>
    <w:p w14:paraId="021CE3DC" w14:textId="77777777" w:rsidR="00A83A6E" w:rsidRPr="000668D8" w:rsidRDefault="00A83A6E" w:rsidP="003A2797">
      <w:pPr>
        <w:widowControl w:val="0"/>
        <w:spacing w:line="240" w:lineRule="auto"/>
        <w:rPr>
          <w:szCs w:val="22"/>
          <w:lang w:val="es-ES"/>
        </w:rPr>
      </w:pPr>
    </w:p>
    <w:p w14:paraId="295E29AB" w14:textId="77777777" w:rsidR="00A83A6E" w:rsidRPr="000668D8" w:rsidRDefault="00A83A6E" w:rsidP="003A2797">
      <w:pPr>
        <w:widowControl w:val="0"/>
        <w:spacing w:line="240" w:lineRule="auto"/>
        <w:rPr>
          <w:szCs w:val="22"/>
          <w:lang w:val="es-ES"/>
        </w:rPr>
      </w:pPr>
    </w:p>
    <w:p w14:paraId="1C714830" w14:textId="77777777" w:rsidR="00A83A6E" w:rsidRPr="000668D8" w:rsidRDefault="00A83A6E" w:rsidP="003A2797">
      <w:pPr>
        <w:widowControl w:val="0"/>
        <w:spacing w:line="240" w:lineRule="auto"/>
        <w:rPr>
          <w:szCs w:val="22"/>
          <w:lang w:val="es-ES"/>
        </w:rPr>
      </w:pPr>
    </w:p>
    <w:p w14:paraId="40EB135B" w14:textId="77777777" w:rsidR="00A83A6E" w:rsidRPr="000668D8" w:rsidRDefault="00A83A6E" w:rsidP="003A2797">
      <w:pPr>
        <w:widowControl w:val="0"/>
        <w:spacing w:line="240" w:lineRule="auto"/>
        <w:rPr>
          <w:szCs w:val="22"/>
          <w:lang w:val="es-ES"/>
        </w:rPr>
      </w:pPr>
    </w:p>
    <w:p w14:paraId="15527390" w14:textId="77777777" w:rsidR="00A83A6E" w:rsidRPr="000668D8" w:rsidRDefault="00A83A6E" w:rsidP="003A2797">
      <w:pPr>
        <w:widowControl w:val="0"/>
        <w:spacing w:line="240" w:lineRule="auto"/>
        <w:rPr>
          <w:szCs w:val="22"/>
          <w:lang w:val="es-ES"/>
        </w:rPr>
      </w:pPr>
    </w:p>
    <w:p w14:paraId="17280533" w14:textId="77777777" w:rsidR="00A83A6E" w:rsidRPr="000668D8" w:rsidRDefault="00A83A6E" w:rsidP="003A2797">
      <w:pPr>
        <w:widowControl w:val="0"/>
        <w:spacing w:line="240" w:lineRule="auto"/>
        <w:rPr>
          <w:szCs w:val="22"/>
          <w:lang w:val="es-ES"/>
        </w:rPr>
      </w:pPr>
    </w:p>
    <w:p w14:paraId="755C3D9B" w14:textId="77777777" w:rsidR="00A83A6E" w:rsidRPr="000668D8" w:rsidRDefault="00A83A6E" w:rsidP="003A2797">
      <w:pPr>
        <w:widowControl w:val="0"/>
        <w:spacing w:line="240" w:lineRule="auto"/>
        <w:rPr>
          <w:szCs w:val="22"/>
          <w:lang w:val="es-ES"/>
        </w:rPr>
      </w:pPr>
    </w:p>
    <w:p w14:paraId="6EB45978" w14:textId="77777777" w:rsidR="00A83A6E" w:rsidRPr="000668D8" w:rsidRDefault="00A83A6E" w:rsidP="003A2797">
      <w:pPr>
        <w:widowControl w:val="0"/>
        <w:spacing w:line="240" w:lineRule="auto"/>
        <w:rPr>
          <w:szCs w:val="22"/>
          <w:lang w:val="es-ES"/>
        </w:rPr>
      </w:pPr>
    </w:p>
    <w:p w14:paraId="17D93BAB" w14:textId="77777777" w:rsidR="00A83A6E" w:rsidRPr="000668D8" w:rsidRDefault="00A83A6E" w:rsidP="003A2797">
      <w:pPr>
        <w:widowControl w:val="0"/>
        <w:spacing w:line="240" w:lineRule="auto"/>
        <w:rPr>
          <w:szCs w:val="22"/>
          <w:lang w:val="es-ES"/>
        </w:rPr>
      </w:pPr>
    </w:p>
    <w:p w14:paraId="03D2D854" w14:textId="77777777" w:rsidR="00A83A6E" w:rsidRPr="000668D8" w:rsidRDefault="00A83A6E" w:rsidP="003A2797">
      <w:pPr>
        <w:widowControl w:val="0"/>
        <w:spacing w:line="240" w:lineRule="auto"/>
        <w:rPr>
          <w:szCs w:val="22"/>
          <w:lang w:val="es-ES"/>
        </w:rPr>
      </w:pPr>
    </w:p>
    <w:p w14:paraId="4AC1D3C0" w14:textId="77777777" w:rsidR="00A83A6E" w:rsidRPr="000668D8" w:rsidRDefault="00A83A6E" w:rsidP="003A2797">
      <w:pPr>
        <w:widowControl w:val="0"/>
        <w:spacing w:line="240" w:lineRule="auto"/>
        <w:rPr>
          <w:szCs w:val="22"/>
          <w:lang w:val="es-ES"/>
        </w:rPr>
      </w:pPr>
    </w:p>
    <w:p w14:paraId="08E5404C" w14:textId="77777777" w:rsidR="00A83A6E" w:rsidRPr="000668D8" w:rsidRDefault="00A83A6E" w:rsidP="003A2797">
      <w:pPr>
        <w:widowControl w:val="0"/>
        <w:spacing w:line="240" w:lineRule="auto"/>
        <w:rPr>
          <w:szCs w:val="22"/>
          <w:lang w:val="es-ES"/>
        </w:rPr>
      </w:pPr>
    </w:p>
    <w:p w14:paraId="5DE06B64" w14:textId="77777777" w:rsidR="00A83A6E" w:rsidRPr="000668D8" w:rsidRDefault="00A83A6E" w:rsidP="003A2797">
      <w:pPr>
        <w:widowControl w:val="0"/>
        <w:spacing w:line="240" w:lineRule="auto"/>
        <w:rPr>
          <w:szCs w:val="22"/>
          <w:lang w:val="es-ES"/>
        </w:rPr>
      </w:pPr>
    </w:p>
    <w:p w14:paraId="0584B59F" w14:textId="77777777" w:rsidR="00A83A6E" w:rsidRPr="000668D8" w:rsidRDefault="00A83A6E" w:rsidP="003A2797">
      <w:pPr>
        <w:widowControl w:val="0"/>
        <w:spacing w:line="240" w:lineRule="auto"/>
        <w:rPr>
          <w:szCs w:val="22"/>
          <w:lang w:val="es-ES"/>
        </w:rPr>
      </w:pPr>
    </w:p>
    <w:p w14:paraId="4F384384" w14:textId="77777777" w:rsidR="00A83A6E" w:rsidRPr="000668D8" w:rsidRDefault="00A83A6E" w:rsidP="003A2797">
      <w:pPr>
        <w:widowControl w:val="0"/>
        <w:spacing w:line="240" w:lineRule="auto"/>
        <w:rPr>
          <w:szCs w:val="22"/>
          <w:lang w:val="es-ES"/>
        </w:rPr>
      </w:pPr>
    </w:p>
    <w:p w14:paraId="3C8305FB" w14:textId="77777777" w:rsidR="00A83A6E" w:rsidRPr="000668D8" w:rsidRDefault="00A83A6E" w:rsidP="003A2797">
      <w:pPr>
        <w:widowControl w:val="0"/>
        <w:spacing w:line="240" w:lineRule="auto"/>
        <w:rPr>
          <w:szCs w:val="22"/>
          <w:lang w:val="es-ES"/>
        </w:rPr>
      </w:pPr>
    </w:p>
    <w:p w14:paraId="09893EA9" w14:textId="77777777" w:rsidR="00A83A6E" w:rsidRPr="000668D8" w:rsidRDefault="00A83A6E" w:rsidP="003A2797">
      <w:pPr>
        <w:widowControl w:val="0"/>
        <w:spacing w:line="240" w:lineRule="auto"/>
        <w:rPr>
          <w:szCs w:val="22"/>
          <w:lang w:val="es-ES"/>
        </w:rPr>
      </w:pPr>
    </w:p>
    <w:p w14:paraId="71359004" w14:textId="77777777" w:rsidR="00A83A6E" w:rsidRPr="000668D8" w:rsidRDefault="00A83A6E" w:rsidP="003A2797">
      <w:pPr>
        <w:widowControl w:val="0"/>
        <w:spacing w:line="240" w:lineRule="auto"/>
        <w:rPr>
          <w:szCs w:val="22"/>
          <w:lang w:val="es-ES"/>
        </w:rPr>
      </w:pPr>
    </w:p>
    <w:p w14:paraId="2EE2D341" w14:textId="77777777" w:rsidR="00A83A6E" w:rsidRPr="000668D8" w:rsidRDefault="00A83A6E" w:rsidP="003A2797">
      <w:pPr>
        <w:widowControl w:val="0"/>
        <w:spacing w:line="240" w:lineRule="auto"/>
        <w:rPr>
          <w:szCs w:val="22"/>
          <w:lang w:val="es-ES"/>
        </w:rPr>
      </w:pPr>
    </w:p>
    <w:p w14:paraId="4ECF2A5F" w14:textId="77777777" w:rsidR="00A83A6E" w:rsidRPr="000668D8" w:rsidRDefault="00A83A6E" w:rsidP="003A2797">
      <w:pPr>
        <w:widowControl w:val="0"/>
        <w:spacing w:line="240" w:lineRule="auto"/>
        <w:rPr>
          <w:szCs w:val="22"/>
          <w:lang w:val="es-ES"/>
        </w:rPr>
      </w:pPr>
    </w:p>
    <w:p w14:paraId="7C995C78" w14:textId="77777777" w:rsidR="00A83A6E" w:rsidRPr="000668D8" w:rsidRDefault="00A83A6E" w:rsidP="00F408EE">
      <w:pPr>
        <w:widowControl w:val="0"/>
        <w:spacing w:line="240" w:lineRule="auto"/>
        <w:jc w:val="center"/>
        <w:outlineLvl w:val="0"/>
        <w:rPr>
          <w:b/>
          <w:szCs w:val="22"/>
          <w:lang w:val="es-ES"/>
        </w:rPr>
      </w:pPr>
      <w:r w:rsidRPr="000668D8">
        <w:rPr>
          <w:b/>
          <w:bCs/>
          <w:szCs w:val="22"/>
          <w:lang w:val="hu"/>
        </w:rPr>
        <w:t>B. BETEGTÁJÉKOZTATÓ</w:t>
      </w:r>
    </w:p>
    <w:p w14:paraId="227D5F42" w14:textId="77777777" w:rsidR="00A83A6E" w:rsidRPr="000668D8" w:rsidRDefault="00A83A6E" w:rsidP="003A2797">
      <w:pPr>
        <w:widowControl w:val="0"/>
        <w:spacing w:line="240" w:lineRule="auto"/>
        <w:jc w:val="center"/>
        <w:rPr>
          <w:b/>
          <w:szCs w:val="22"/>
          <w:lang w:val="es-ES"/>
        </w:rPr>
      </w:pPr>
      <w:r w:rsidRPr="000668D8">
        <w:rPr>
          <w:szCs w:val="22"/>
          <w:lang w:val="hu"/>
        </w:rPr>
        <w:br w:type="page"/>
      </w:r>
      <w:r w:rsidRPr="000668D8">
        <w:rPr>
          <w:b/>
          <w:bCs/>
          <w:szCs w:val="22"/>
          <w:lang w:val="hu"/>
        </w:rPr>
        <w:lastRenderedPageBreak/>
        <w:t>Betegtájékoztató: Információk a felhasználó számára</w:t>
      </w:r>
    </w:p>
    <w:p w14:paraId="3EBC1D9A" w14:textId="77777777" w:rsidR="00A83A6E" w:rsidRPr="000668D8" w:rsidRDefault="00A83A6E" w:rsidP="003A2797">
      <w:pPr>
        <w:widowControl w:val="0"/>
        <w:spacing w:line="240" w:lineRule="auto"/>
        <w:jc w:val="center"/>
        <w:rPr>
          <w:szCs w:val="22"/>
          <w:lang w:val="es-ES"/>
        </w:rPr>
      </w:pPr>
    </w:p>
    <w:p w14:paraId="0F26555D" w14:textId="77777777" w:rsidR="00A83A6E" w:rsidRPr="000668D8" w:rsidRDefault="00A83A6E" w:rsidP="003A2797">
      <w:pPr>
        <w:widowControl w:val="0"/>
        <w:spacing w:line="240" w:lineRule="auto"/>
        <w:jc w:val="center"/>
        <w:rPr>
          <w:b/>
          <w:szCs w:val="22"/>
          <w:lang w:val="es-ES"/>
        </w:rPr>
      </w:pPr>
      <w:r w:rsidRPr="000668D8">
        <w:rPr>
          <w:b/>
          <w:bCs/>
          <w:szCs w:val="22"/>
          <w:lang w:val="hu"/>
        </w:rPr>
        <w:t>Enerzair Breezhaler 114 mikrogramm/46 mikrogramm/136 mikrogramm inhalációs por kemény kapszulában</w:t>
      </w:r>
    </w:p>
    <w:p w14:paraId="2906DC34" w14:textId="77777777" w:rsidR="00C94819" w:rsidRPr="000668D8" w:rsidRDefault="00C94819" w:rsidP="003A2797">
      <w:pPr>
        <w:widowControl w:val="0"/>
        <w:spacing w:line="240" w:lineRule="auto"/>
        <w:jc w:val="center"/>
        <w:rPr>
          <w:szCs w:val="22"/>
          <w:lang w:val="hu"/>
        </w:rPr>
      </w:pPr>
    </w:p>
    <w:p w14:paraId="4CA58862" w14:textId="08726E87" w:rsidR="00A83A6E" w:rsidRPr="000668D8" w:rsidRDefault="00A83A6E" w:rsidP="003A2797">
      <w:pPr>
        <w:widowControl w:val="0"/>
        <w:spacing w:line="240" w:lineRule="auto"/>
        <w:jc w:val="center"/>
        <w:rPr>
          <w:szCs w:val="22"/>
          <w:lang w:val="hu"/>
        </w:rPr>
      </w:pPr>
      <w:r w:rsidRPr="000668D8">
        <w:rPr>
          <w:szCs w:val="22"/>
          <w:lang w:val="hu"/>
        </w:rPr>
        <w:t>indakaterol/glikopirrónium/mometazon-furoát</w:t>
      </w:r>
    </w:p>
    <w:p w14:paraId="056DE8E7" w14:textId="77777777" w:rsidR="00A83A6E" w:rsidRPr="000668D8" w:rsidRDefault="00A83A6E" w:rsidP="003A2797">
      <w:pPr>
        <w:pStyle w:val="Nottoc-headings"/>
        <w:keepNext w:val="0"/>
        <w:keepLines w:val="0"/>
        <w:widowControl w:val="0"/>
        <w:spacing w:before="0" w:after="0"/>
        <w:rPr>
          <w:rFonts w:ascii="Times New Roman" w:hAnsi="Times New Roman" w:cs="Times New Roman"/>
          <w:b w:val="0"/>
          <w:sz w:val="22"/>
          <w:szCs w:val="22"/>
          <w:lang w:val="hu"/>
        </w:rPr>
      </w:pPr>
    </w:p>
    <w:p w14:paraId="648C9C77" w14:textId="283E30D7" w:rsidR="00A83A6E" w:rsidRPr="000668D8" w:rsidRDefault="00A83A6E" w:rsidP="003A2797">
      <w:pPr>
        <w:pStyle w:val="Nottoc-headings"/>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Mielőtt elkezdi alkalmazni ezt a gyógyszert, olvassa el figyelmesen az alábbi betegtájékoztatót, mert az Ön számára fontos információkat tartalmaz.</w:t>
      </w:r>
    </w:p>
    <w:p w14:paraId="015B6411" w14:textId="77777777" w:rsidR="00A83A6E" w:rsidRPr="000668D8" w:rsidRDefault="00A83A6E" w:rsidP="003A2797">
      <w:pPr>
        <w:pStyle w:val="Listlevel1"/>
        <w:widowControl w:val="0"/>
        <w:numPr>
          <w:ilvl w:val="0"/>
          <w:numId w:val="43"/>
        </w:numPr>
        <w:spacing w:before="0"/>
        <w:ind w:left="567" w:hanging="567"/>
        <w:rPr>
          <w:sz w:val="22"/>
          <w:szCs w:val="22"/>
          <w:lang w:val="hu"/>
        </w:rPr>
      </w:pPr>
      <w:r w:rsidRPr="000668D8">
        <w:rPr>
          <w:sz w:val="22"/>
          <w:szCs w:val="22"/>
          <w:lang w:val="hu"/>
        </w:rPr>
        <w:t>Tartsa meg a betegtájékoztatót, mert a benne szereplő információkra a későbbiekben is szüksége lehet.</w:t>
      </w:r>
    </w:p>
    <w:p w14:paraId="2A1A83B2" w14:textId="77777777" w:rsidR="00A83A6E" w:rsidRPr="000668D8" w:rsidRDefault="00A83A6E" w:rsidP="003A2797">
      <w:pPr>
        <w:pStyle w:val="Listlevel1"/>
        <w:widowControl w:val="0"/>
        <w:numPr>
          <w:ilvl w:val="0"/>
          <w:numId w:val="43"/>
        </w:numPr>
        <w:spacing w:before="0"/>
        <w:ind w:left="567" w:hanging="567"/>
        <w:rPr>
          <w:sz w:val="22"/>
          <w:szCs w:val="22"/>
          <w:lang w:val="hu"/>
        </w:rPr>
      </w:pPr>
      <w:r w:rsidRPr="000668D8">
        <w:rPr>
          <w:sz w:val="22"/>
          <w:szCs w:val="22"/>
          <w:lang w:val="hu"/>
        </w:rPr>
        <w:t>További kérdéseivel forduljon kezelőorvosához, gyógyszerészéhez vagy a gondozását végző egészségügyi szakemberhez.</w:t>
      </w:r>
    </w:p>
    <w:p w14:paraId="563AFAE3" w14:textId="77777777" w:rsidR="00A83A6E" w:rsidRPr="000668D8" w:rsidRDefault="00A83A6E" w:rsidP="003A2797">
      <w:pPr>
        <w:pStyle w:val="Listlevel1"/>
        <w:widowControl w:val="0"/>
        <w:numPr>
          <w:ilvl w:val="0"/>
          <w:numId w:val="43"/>
        </w:numPr>
        <w:spacing w:before="0"/>
        <w:ind w:left="567" w:hanging="567"/>
        <w:rPr>
          <w:sz w:val="22"/>
          <w:szCs w:val="22"/>
          <w:lang w:val="hu"/>
        </w:rPr>
      </w:pPr>
      <w:r w:rsidRPr="000668D8">
        <w:rPr>
          <w:sz w:val="22"/>
          <w:szCs w:val="22"/>
          <w:lang w:val="hu"/>
        </w:rPr>
        <w:t>Ezt a gyógyszert az orvos kizárólag Önnek írta fel. Ne adja át a készítményt másnak, mert számára ártalmas lehet még abban az esetben is, ha a betegsége tünetei az Önéhez hasonlóak.</w:t>
      </w:r>
    </w:p>
    <w:p w14:paraId="2FB7B6C9" w14:textId="77777777"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Ha Önnél bármilyen mellékhatás jelentkezik, tájékoztassa erről kezelőorvosát, gyógyszerészét vagy a gondozását végző egészségügyi szakembert. Ez a betegtájékoztatóban fel nem sorolt bármilyen lehetséges mellékhatásra is vonatkozik. Lásd 4. pont.</w:t>
      </w:r>
    </w:p>
    <w:p w14:paraId="35EC16C9" w14:textId="77777777" w:rsidR="00A83A6E" w:rsidRPr="000668D8" w:rsidRDefault="00A83A6E" w:rsidP="003A2797">
      <w:pPr>
        <w:pStyle w:val="Text"/>
        <w:widowControl w:val="0"/>
        <w:spacing w:before="0"/>
        <w:jc w:val="left"/>
        <w:rPr>
          <w:sz w:val="22"/>
          <w:szCs w:val="22"/>
        </w:rPr>
      </w:pPr>
    </w:p>
    <w:p w14:paraId="3D32E7B9"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rPr>
      </w:pPr>
      <w:r w:rsidRPr="000668D8">
        <w:rPr>
          <w:rFonts w:ascii="Times New Roman" w:hAnsi="Times New Roman" w:cs="Times New Roman"/>
          <w:bCs/>
          <w:sz w:val="22"/>
          <w:szCs w:val="22"/>
          <w:lang w:val="hu"/>
        </w:rPr>
        <w:t>A betegtájékoztató tartalma:</w:t>
      </w:r>
    </w:p>
    <w:p w14:paraId="64F081B7" w14:textId="77777777" w:rsidR="00A83A6E" w:rsidRPr="000668D8" w:rsidRDefault="00A83A6E" w:rsidP="003A2797">
      <w:pPr>
        <w:pStyle w:val="Text"/>
        <w:keepNext/>
        <w:widowControl w:val="0"/>
        <w:spacing w:before="0"/>
        <w:jc w:val="left"/>
        <w:rPr>
          <w:bCs/>
          <w:color w:val="000000"/>
          <w:sz w:val="22"/>
          <w:szCs w:val="22"/>
        </w:rPr>
      </w:pPr>
    </w:p>
    <w:p w14:paraId="79AD3DB1" w14:textId="77777777" w:rsidR="00A83A6E" w:rsidRPr="000668D8" w:rsidRDefault="00A83A6E" w:rsidP="003A2797">
      <w:pPr>
        <w:pStyle w:val="Text"/>
        <w:keepNext/>
        <w:widowControl w:val="0"/>
        <w:spacing w:before="0"/>
        <w:jc w:val="left"/>
        <w:rPr>
          <w:bCs/>
          <w:color w:val="000000"/>
          <w:sz w:val="22"/>
          <w:szCs w:val="22"/>
        </w:rPr>
      </w:pPr>
      <w:r w:rsidRPr="000668D8">
        <w:rPr>
          <w:color w:val="000000"/>
          <w:sz w:val="22"/>
          <w:szCs w:val="22"/>
          <w:lang w:val="hu"/>
        </w:rPr>
        <w:t>1.</w:t>
      </w:r>
      <w:r w:rsidRPr="000668D8">
        <w:rPr>
          <w:color w:val="000000"/>
          <w:sz w:val="22"/>
          <w:szCs w:val="22"/>
          <w:lang w:val="hu"/>
        </w:rPr>
        <w:tab/>
        <w:t>Milyen típusú gyógyszer az Enerzair Breezhaler és milyen betegségek esetén alkalmazható?</w:t>
      </w:r>
    </w:p>
    <w:p w14:paraId="0624A4F1" w14:textId="77777777" w:rsidR="00A83A6E" w:rsidRPr="000668D8" w:rsidRDefault="00A83A6E" w:rsidP="003A2797">
      <w:pPr>
        <w:pStyle w:val="Text"/>
        <w:keepNext/>
        <w:widowControl w:val="0"/>
        <w:spacing w:before="0"/>
        <w:jc w:val="left"/>
        <w:rPr>
          <w:bCs/>
          <w:color w:val="000000"/>
          <w:sz w:val="22"/>
          <w:szCs w:val="22"/>
        </w:rPr>
      </w:pPr>
      <w:r w:rsidRPr="000668D8">
        <w:rPr>
          <w:sz w:val="22"/>
          <w:szCs w:val="22"/>
          <w:lang w:val="hu"/>
        </w:rPr>
        <w:t>2.</w:t>
      </w:r>
      <w:r w:rsidRPr="000668D8">
        <w:rPr>
          <w:sz w:val="22"/>
          <w:szCs w:val="22"/>
          <w:lang w:val="hu"/>
        </w:rPr>
        <w:tab/>
        <w:t>Tudnivalók az Enerzair Breezhaler alkalmazása előtt</w:t>
      </w:r>
    </w:p>
    <w:p w14:paraId="46D86BEB" w14:textId="77777777" w:rsidR="00A83A6E" w:rsidRPr="000668D8" w:rsidRDefault="00A83A6E" w:rsidP="003A2797">
      <w:pPr>
        <w:pStyle w:val="Text"/>
        <w:keepNext/>
        <w:widowControl w:val="0"/>
        <w:spacing w:before="0"/>
        <w:jc w:val="left"/>
        <w:rPr>
          <w:bCs/>
          <w:color w:val="000000"/>
          <w:sz w:val="22"/>
          <w:szCs w:val="22"/>
          <w:lang w:val="de-CH"/>
        </w:rPr>
      </w:pPr>
      <w:r w:rsidRPr="000668D8">
        <w:rPr>
          <w:sz w:val="22"/>
          <w:szCs w:val="22"/>
          <w:lang w:val="hu"/>
        </w:rPr>
        <w:t>3.</w:t>
      </w:r>
      <w:r w:rsidRPr="000668D8">
        <w:rPr>
          <w:sz w:val="22"/>
          <w:szCs w:val="22"/>
          <w:lang w:val="hu"/>
        </w:rPr>
        <w:tab/>
        <w:t>Hogyan kell alkalmazni az Enerzair Breezhaler-t?</w:t>
      </w:r>
    </w:p>
    <w:p w14:paraId="77B10350" w14:textId="77777777" w:rsidR="00A83A6E" w:rsidRPr="000668D8" w:rsidRDefault="00A83A6E" w:rsidP="003A2797">
      <w:pPr>
        <w:pStyle w:val="Text"/>
        <w:keepNext/>
        <w:widowControl w:val="0"/>
        <w:spacing w:before="0"/>
        <w:jc w:val="left"/>
        <w:rPr>
          <w:bCs/>
          <w:color w:val="000000"/>
          <w:sz w:val="22"/>
          <w:szCs w:val="22"/>
          <w:lang w:val="de-CH"/>
        </w:rPr>
      </w:pPr>
      <w:r w:rsidRPr="000668D8">
        <w:rPr>
          <w:color w:val="000000"/>
          <w:sz w:val="22"/>
          <w:szCs w:val="22"/>
          <w:lang w:val="hu"/>
        </w:rPr>
        <w:t>4.</w:t>
      </w:r>
      <w:r w:rsidRPr="000668D8">
        <w:rPr>
          <w:color w:val="000000"/>
          <w:sz w:val="22"/>
          <w:szCs w:val="22"/>
          <w:lang w:val="hu"/>
        </w:rPr>
        <w:tab/>
        <w:t>Lehetséges mellékhatások</w:t>
      </w:r>
    </w:p>
    <w:p w14:paraId="5CD9184F" w14:textId="77777777" w:rsidR="00A83A6E" w:rsidRPr="000668D8" w:rsidRDefault="00A83A6E" w:rsidP="003A2797">
      <w:pPr>
        <w:pStyle w:val="Text"/>
        <w:keepNext/>
        <w:widowControl w:val="0"/>
        <w:spacing w:before="0"/>
        <w:jc w:val="left"/>
        <w:rPr>
          <w:bCs/>
          <w:color w:val="000000"/>
          <w:sz w:val="22"/>
          <w:szCs w:val="22"/>
          <w:lang w:val="de-CH"/>
        </w:rPr>
      </w:pPr>
      <w:r w:rsidRPr="000668D8">
        <w:rPr>
          <w:sz w:val="22"/>
          <w:szCs w:val="22"/>
          <w:lang w:val="hu"/>
        </w:rPr>
        <w:t>5.</w:t>
      </w:r>
      <w:r w:rsidRPr="000668D8">
        <w:rPr>
          <w:sz w:val="22"/>
          <w:szCs w:val="22"/>
          <w:lang w:val="hu"/>
        </w:rPr>
        <w:tab/>
        <w:t>Hogyan kell az Enerzair Breezhaler-t tárolni?</w:t>
      </w:r>
    </w:p>
    <w:p w14:paraId="0F867F78" w14:textId="77777777" w:rsidR="00A83A6E" w:rsidRPr="000668D8" w:rsidRDefault="00A83A6E" w:rsidP="003A2797">
      <w:pPr>
        <w:pStyle w:val="Text"/>
        <w:keepNext/>
        <w:widowControl w:val="0"/>
        <w:spacing w:before="0"/>
        <w:jc w:val="left"/>
        <w:rPr>
          <w:bCs/>
          <w:color w:val="000000"/>
          <w:sz w:val="22"/>
          <w:szCs w:val="22"/>
          <w:lang w:val="es-ES"/>
        </w:rPr>
      </w:pPr>
      <w:r w:rsidRPr="000668D8">
        <w:rPr>
          <w:color w:val="000000"/>
          <w:sz w:val="22"/>
          <w:szCs w:val="22"/>
          <w:lang w:val="hu"/>
        </w:rPr>
        <w:t>6.</w:t>
      </w:r>
      <w:r w:rsidRPr="000668D8">
        <w:rPr>
          <w:color w:val="000000"/>
          <w:sz w:val="22"/>
          <w:szCs w:val="22"/>
          <w:lang w:val="hu"/>
        </w:rPr>
        <w:tab/>
        <w:t>A csomagolás tartalma és egyéb információk</w:t>
      </w:r>
    </w:p>
    <w:p w14:paraId="35D4E03B" w14:textId="087764A4" w:rsidR="00A83A6E" w:rsidRPr="000668D8" w:rsidRDefault="00A83A6E" w:rsidP="003A2797">
      <w:pPr>
        <w:pStyle w:val="Text"/>
        <w:widowControl w:val="0"/>
        <w:spacing w:before="0"/>
        <w:jc w:val="left"/>
        <w:rPr>
          <w:bCs/>
          <w:color w:val="000000"/>
          <w:sz w:val="22"/>
          <w:szCs w:val="22"/>
          <w:lang w:val="es-ES"/>
        </w:rPr>
      </w:pPr>
      <w:r w:rsidRPr="000668D8">
        <w:rPr>
          <w:color w:val="000000"/>
          <w:sz w:val="22"/>
          <w:szCs w:val="22"/>
          <w:lang w:val="hu"/>
        </w:rPr>
        <w:t xml:space="preserve">Az Enerzair Breezhaler inhalátor </w:t>
      </w:r>
      <w:r w:rsidR="00DF0C71">
        <w:rPr>
          <w:color w:val="000000"/>
          <w:sz w:val="22"/>
          <w:szCs w:val="22"/>
          <w:lang w:val="hu"/>
        </w:rPr>
        <w:t>Alkalmazás</w:t>
      </w:r>
      <w:r w:rsidRPr="000668D8">
        <w:rPr>
          <w:color w:val="000000"/>
          <w:sz w:val="22"/>
          <w:szCs w:val="22"/>
          <w:lang w:val="hu"/>
        </w:rPr>
        <w:t>i utasítása</w:t>
      </w:r>
    </w:p>
    <w:p w14:paraId="42AB15C5" w14:textId="77777777" w:rsidR="00A11AB4" w:rsidRPr="000668D8" w:rsidRDefault="00A11AB4" w:rsidP="003A2797">
      <w:pPr>
        <w:pStyle w:val="Text"/>
        <w:widowControl w:val="0"/>
        <w:spacing w:before="0"/>
        <w:jc w:val="left"/>
        <w:rPr>
          <w:bCs/>
          <w:color w:val="000000"/>
          <w:sz w:val="22"/>
          <w:szCs w:val="22"/>
          <w:lang w:val="es-ES"/>
        </w:rPr>
      </w:pPr>
    </w:p>
    <w:p w14:paraId="386EF458" w14:textId="77777777" w:rsidR="00A11AB4" w:rsidRPr="000668D8" w:rsidRDefault="00A11AB4" w:rsidP="003A2797">
      <w:pPr>
        <w:pStyle w:val="Text"/>
        <w:widowControl w:val="0"/>
        <w:spacing w:before="0"/>
        <w:jc w:val="left"/>
        <w:rPr>
          <w:bCs/>
          <w:color w:val="000000"/>
          <w:sz w:val="22"/>
          <w:szCs w:val="22"/>
          <w:lang w:val="es-ES"/>
        </w:rPr>
      </w:pPr>
    </w:p>
    <w:p w14:paraId="13A09C47" w14:textId="77777777" w:rsidR="00A83A6E" w:rsidRPr="000668D8" w:rsidRDefault="00D03577" w:rsidP="003A2797">
      <w:pPr>
        <w:keepNext/>
        <w:keepLines/>
        <w:tabs>
          <w:tab w:val="clear" w:pos="567"/>
        </w:tabs>
        <w:spacing w:line="240" w:lineRule="auto"/>
        <w:ind w:left="630" w:hanging="630"/>
        <w:rPr>
          <w:b/>
          <w:bCs/>
          <w:lang w:val="es-ES"/>
        </w:rPr>
      </w:pPr>
      <w:bookmarkStart w:id="57" w:name="_Toc2097632"/>
      <w:r w:rsidRPr="000668D8">
        <w:rPr>
          <w:b/>
          <w:bCs/>
          <w:lang w:val="hu"/>
        </w:rPr>
        <w:t>1.</w:t>
      </w:r>
      <w:r w:rsidRPr="000668D8">
        <w:rPr>
          <w:b/>
          <w:bCs/>
          <w:lang w:val="hu"/>
        </w:rPr>
        <w:tab/>
        <w:t>Milyen típusú gyógyszer az Enerzair Breezhaler és milyen betegségek esetén alkalmazható?</w:t>
      </w:r>
      <w:bookmarkEnd w:id="57"/>
    </w:p>
    <w:p w14:paraId="13980E23" w14:textId="77777777" w:rsidR="00A11AB4" w:rsidRPr="000668D8" w:rsidRDefault="00A11AB4" w:rsidP="003A2797">
      <w:pPr>
        <w:pStyle w:val="Nottoc-headings"/>
        <w:spacing w:before="0" w:after="0"/>
        <w:rPr>
          <w:rFonts w:ascii="Times New Roman" w:hAnsi="Times New Roman" w:cs="Times New Roman"/>
          <w:b w:val="0"/>
          <w:sz w:val="22"/>
          <w:szCs w:val="22"/>
          <w:lang w:val="es-ES"/>
        </w:rPr>
      </w:pPr>
    </w:p>
    <w:p w14:paraId="4B630CFC"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es-ES"/>
        </w:rPr>
      </w:pPr>
      <w:r w:rsidRPr="000668D8">
        <w:rPr>
          <w:rFonts w:ascii="Times New Roman" w:hAnsi="Times New Roman" w:cs="Times New Roman"/>
          <w:bCs/>
          <w:sz w:val="22"/>
          <w:szCs w:val="22"/>
          <w:lang w:val="hu"/>
        </w:rPr>
        <w:t>Milyen típusú gyógyszer az Enerzair Breezhaler és hogyan fejti ki a hatását?</w:t>
      </w:r>
    </w:p>
    <w:p w14:paraId="4751CF55" w14:textId="0DD9CED4" w:rsidR="005578C5" w:rsidRPr="000668D8" w:rsidRDefault="00A83A6E" w:rsidP="003A2797">
      <w:pPr>
        <w:pStyle w:val="Text"/>
        <w:widowControl w:val="0"/>
        <w:spacing w:before="0"/>
        <w:jc w:val="left"/>
        <w:rPr>
          <w:sz w:val="22"/>
          <w:szCs w:val="22"/>
          <w:lang w:val="hu"/>
        </w:rPr>
      </w:pPr>
      <w:r w:rsidRPr="000668D8">
        <w:rPr>
          <w:sz w:val="22"/>
          <w:szCs w:val="22"/>
          <w:lang w:val="hu"/>
        </w:rPr>
        <w:t>Az Enerzair Breezhaler három hatóanyagot tartalmaz:</w:t>
      </w:r>
    </w:p>
    <w:p w14:paraId="149B76F8" w14:textId="11E77E9C" w:rsidR="005578C5" w:rsidRPr="000668D8" w:rsidRDefault="00A83A6E" w:rsidP="003A2797">
      <w:pPr>
        <w:pStyle w:val="Text"/>
        <w:widowControl w:val="0"/>
        <w:numPr>
          <w:ilvl w:val="0"/>
          <w:numId w:val="48"/>
        </w:numPr>
        <w:spacing w:before="0"/>
        <w:ind w:left="567" w:hanging="567"/>
        <w:jc w:val="left"/>
        <w:rPr>
          <w:sz w:val="22"/>
          <w:szCs w:val="22"/>
          <w:lang w:val="hu"/>
        </w:rPr>
      </w:pPr>
      <w:r w:rsidRPr="000668D8">
        <w:rPr>
          <w:sz w:val="22"/>
          <w:szCs w:val="22"/>
          <w:lang w:val="hu"/>
        </w:rPr>
        <w:t>indakaterolt</w:t>
      </w:r>
      <w:r w:rsidR="004C0458" w:rsidRPr="000668D8">
        <w:rPr>
          <w:sz w:val="22"/>
          <w:szCs w:val="22"/>
          <w:lang w:val="hu"/>
        </w:rPr>
        <w:t>;</w:t>
      </w:r>
    </w:p>
    <w:p w14:paraId="6227571B" w14:textId="78F0DDAB" w:rsidR="005578C5" w:rsidRPr="000668D8" w:rsidRDefault="00A83A6E" w:rsidP="003A2797">
      <w:pPr>
        <w:pStyle w:val="Text"/>
        <w:widowControl w:val="0"/>
        <w:numPr>
          <w:ilvl w:val="0"/>
          <w:numId w:val="48"/>
        </w:numPr>
        <w:spacing w:before="0"/>
        <w:ind w:left="567" w:hanging="567"/>
        <w:jc w:val="left"/>
        <w:rPr>
          <w:sz w:val="22"/>
          <w:szCs w:val="22"/>
          <w:lang w:val="hu"/>
        </w:rPr>
      </w:pPr>
      <w:r w:rsidRPr="000668D8">
        <w:rPr>
          <w:sz w:val="22"/>
          <w:szCs w:val="22"/>
          <w:lang w:val="hu"/>
        </w:rPr>
        <w:t>glikopirróniumot</w:t>
      </w:r>
      <w:r w:rsidR="004C0458" w:rsidRPr="000668D8">
        <w:rPr>
          <w:sz w:val="22"/>
          <w:szCs w:val="22"/>
          <w:lang w:val="hu"/>
        </w:rPr>
        <w:t>;</w:t>
      </w:r>
    </w:p>
    <w:p w14:paraId="31F60932" w14:textId="4B74CF66" w:rsidR="00A83A6E" w:rsidRPr="000668D8" w:rsidRDefault="00A83A6E" w:rsidP="003A2797">
      <w:pPr>
        <w:pStyle w:val="Text"/>
        <w:widowControl w:val="0"/>
        <w:numPr>
          <w:ilvl w:val="0"/>
          <w:numId w:val="48"/>
        </w:numPr>
        <w:spacing w:before="0"/>
        <w:ind w:left="567" w:hanging="567"/>
        <w:jc w:val="left"/>
        <w:rPr>
          <w:bCs/>
          <w:sz w:val="22"/>
          <w:szCs w:val="22"/>
        </w:rPr>
      </w:pPr>
      <w:r w:rsidRPr="000668D8">
        <w:rPr>
          <w:sz w:val="22"/>
          <w:szCs w:val="22"/>
          <w:lang w:val="hu"/>
        </w:rPr>
        <w:t>mometazon-furoátot</w:t>
      </w:r>
      <w:r w:rsidR="004C0458" w:rsidRPr="000668D8">
        <w:rPr>
          <w:sz w:val="22"/>
          <w:szCs w:val="22"/>
          <w:lang w:val="hu"/>
        </w:rPr>
        <w:t>.</w:t>
      </w:r>
    </w:p>
    <w:p w14:paraId="46CBA159" w14:textId="77777777" w:rsidR="00D03577" w:rsidRPr="000668D8" w:rsidRDefault="00D03577" w:rsidP="003A2797">
      <w:pPr>
        <w:pStyle w:val="Text"/>
        <w:widowControl w:val="0"/>
        <w:spacing w:before="0"/>
        <w:jc w:val="left"/>
        <w:rPr>
          <w:bCs/>
          <w:sz w:val="22"/>
          <w:szCs w:val="22"/>
        </w:rPr>
      </w:pPr>
    </w:p>
    <w:p w14:paraId="0CF9B98A" w14:textId="77E05588" w:rsidR="00D03577" w:rsidRPr="000668D8" w:rsidRDefault="00A83A6E" w:rsidP="003A2797">
      <w:pPr>
        <w:pStyle w:val="Text"/>
        <w:widowControl w:val="0"/>
        <w:spacing w:before="0"/>
        <w:jc w:val="left"/>
        <w:rPr>
          <w:bCs/>
          <w:sz w:val="22"/>
          <w:szCs w:val="22"/>
          <w:lang w:val="hu"/>
        </w:rPr>
      </w:pPr>
      <w:r w:rsidRPr="000668D8">
        <w:rPr>
          <w:sz w:val="22"/>
          <w:szCs w:val="22"/>
          <w:lang w:val="hu"/>
        </w:rPr>
        <w:t>Az indakaterol és a glikopirrónium a hörgőtágítóknak nevezett gyógyszerek csoportjába tartozik. Úgy hatnak</w:t>
      </w:r>
      <w:r w:rsidR="00141646" w:rsidRPr="000668D8">
        <w:rPr>
          <w:sz w:val="22"/>
          <w:szCs w:val="22"/>
          <w:lang w:val="hu"/>
        </w:rPr>
        <w:t xml:space="preserve"> különböző módokon</w:t>
      </w:r>
      <w:r w:rsidRPr="000668D8">
        <w:rPr>
          <w:sz w:val="22"/>
          <w:szCs w:val="22"/>
          <w:lang w:val="hu"/>
        </w:rPr>
        <w:t xml:space="preserve">, hogy elernyesztik a kis </w:t>
      </w:r>
      <w:r w:rsidR="009A34FA" w:rsidRPr="000668D8">
        <w:rPr>
          <w:sz w:val="22"/>
          <w:szCs w:val="22"/>
          <w:lang w:val="hu"/>
        </w:rPr>
        <w:t xml:space="preserve">légutak izmait </w:t>
      </w:r>
      <w:r w:rsidRPr="000668D8">
        <w:rPr>
          <w:sz w:val="22"/>
          <w:szCs w:val="22"/>
          <w:lang w:val="hu"/>
        </w:rPr>
        <w:t>a tüdőben. Ez segíti a légutak megnyílását és megkönnyíti a levegő be</w:t>
      </w:r>
      <w:r w:rsidR="00265296" w:rsidRPr="000668D8">
        <w:rPr>
          <w:sz w:val="22"/>
          <w:szCs w:val="22"/>
          <w:lang w:val="hu"/>
        </w:rPr>
        <w:t>-ki</w:t>
      </w:r>
      <w:r w:rsidRPr="000668D8">
        <w:rPr>
          <w:sz w:val="22"/>
          <w:szCs w:val="22"/>
          <w:lang w:val="hu"/>
        </w:rPr>
        <w:t xml:space="preserve"> áramlását a tüdőbe. Rendszeres alkalmazás esetén elősegíti a kis légutak nyitvamarad</w:t>
      </w:r>
      <w:r w:rsidR="00265296" w:rsidRPr="000668D8">
        <w:rPr>
          <w:sz w:val="22"/>
          <w:szCs w:val="22"/>
          <w:lang w:val="hu"/>
        </w:rPr>
        <w:t>ását</w:t>
      </w:r>
      <w:r w:rsidRPr="000668D8">
        <w:rPr>
          <w:sz w:val="22"/>
          <w:szCs w:val="22"/>
          <w:lang w:val="hu"/>
        </w:rPr>
        <w:t>.</w:t>
      </w:r>
    </w:p>
    <w:p w14:paraId="634F8D51" w14:textId="77777777" w:rsidR="00A83A6E" w:rsidRPr="000668D8" w:rsidRDefault="00A83A6E" w:rsidP="003A2797">
      <w:pPr>
        <w:pStyle w:val="Text"/>
        <w:widowControl w:val="0"/>
        <w:spacing w:before="0"/>
        <w:jc w:val="left"/>
        <w:rPr>
          <w:bCs/>
          <w:sz w:val="22"/>
          <w:szCs w:val="22"/>
          <w:lang w:val="hu"/>
        </w:rPr>
      </w:pPr>
    </w:p>
    <w:p w14:paraId="7DED4060" w14:textId="58E65425" w:rsidR="00D03577" w:rsidRPr="000668D8" w:rsidRDefault="00A83A6E" w:rsidP="003A2797">
      <w:pPr>
        <w:pStyle w:val="Text"/>
        <w:widowControl w:val="0"/>
        <w:spacing w:before="0"/>
        <w:jc w:val="left"/>
        <w:rPr>
          <w:bCs/>
          <w:sz w:val="22"/>
          <w:szCs w:val="22"/>
          <w:lang w:val="hu"/>
        </w:rPr>
      </w:pPr>
      <w:r w:rsidRPr="000668D8">
        <w:rPr>
          <w:sz w:val="22"/>
          <w:szCs w:val="22"/>
          <w:lang w:val="hu"/>
        </w:rPr>
        <w:t xml:space="preserve">A mometazon-furoát a kortikoszteroidoknak (vagy szteroidoknak) nevezett gyógyszerek csoportjába tartozik. A kortikoszteroidok </w:t>
      </w:r>
      <w:r w:rsidR="00141646" w:rsidRPr="000668D8">
        <w:rPr>
          <w:sz w:val="22"/>
          <w:szCs w:val="22"/>
          <w:lang w:val="hu"/>
        </w:rPr>
        <w:t>m</w:t>
      </w:r>
      <w:r w:rsidRPr="000668D8">
        <w:rPr>
          <w:sz w:val="22"/>
          <w:szCs w:val="22"/>
          <w:lang w:val="hu"/>
        </w:rPr>
        <w:t xml:space="preserve">érsékelik a duzzanatot és irritációt </w:t>
      </w:r>
      <w:r w:rsidR="00141646" w:rsidRPr="000668D8">
        <w:rPr>
          <w:sz w:val="22"/>
          <w:szCs w:val="22"/>
          <w:lang w:val="hu"/>
        </w:rPr>
        <w:t xml:space="preserve">(gyulladást) </w:t>
      </w:r>
      <w:r w:rsidRPr="000668D8">
        <w:rPr>
          <w:sz w:val="22"/>
          <w:szCs w:val="22"/>
          <w:lang w:val="hu"/>
        </w:rPr>
        <w:t>a tüdő kis légútjaiban, így fokozatosan enyhítik a légzéssel kapcsolatos problémákat. A kortikoszteroidok az asztm</w:t>
      </w:r>
      <w:r w:rsidR="00265296" w:rsidRPr="000668D8">
        <w:rPr>
          <w:sz w:val="22"/>
          <w:szCs w:val="22"/>
          <w:lang w:val="hu"/>
        </w:rPr>
        <w:t xml:space="preserve">ás </w:t>
      </w:r>
      <w:r w:rsidRPr="000668D8">
        <w:rPr>
          <w:sz w:val="22"/>
          <w:szCs w:val="22"/>
          <w:lang w:val="hu"/>
        </w:rPr>
        <w:t>rohamok megelőzését is elősegítik.</w:t>
      </w:r>
    </w:p>
    <w:p w14:paraId="11CBAEEB" w14:textId="77777777" w:rsidR="00D03577" w:rsidRPr="000668D8" w:rsidRDefault="00D03577" w:rsidP="003A2797">
      <w:pPr>
        <w:pStyle w:val="Text"/>
        <w:widowControl w:val="0"/>
        <w:spacing w:before="0"/>
        <w:jc w:val="left"/>
        <w:rPr>
          <w:bCs/>
          <w:sz w:val="22"/>
          <w:szCs w:val="22"/>
          <w:lang w:val="hu"/>
        </w:rPr>
      </w:pPr>
    </w:p>
    <w:p w14:paraId="176AF4EC"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Milyen betegségek esetén alkalmazható az Enerzair Breezhaler?</w:t>
      </w:r>
    </w:p>
    <w:p w14:paraId="6B60A82B" w14:textId="39369415" w:rsidR="0078744C" w:rsidRPr="000668D8" w:rsidRDefault="00BD249A" w:rsidP="003A2797">
      <w:pPr>
        <w:pStyle w:val="Nottoc-headings"/>
        <w:keepNext w:val="0"/>
        <w:keepLines w:val="0"/>
        <w:widowControl w:val="0"/>
        <w:spacing w:before="0" w:after="0"/>
        <w:rPr>
          <w:rFonts w:ascii="Times New Roman" w:hAnsi="Times New Roman" w:cs="Times New Roman"/>
          <w:b w:val="0"/>
          <w:sz w:val="22"/>
          <w:szCs w:val="22"/>
          <w:lang w:val="hu"/>
        </w:rPr>
      </w:pPr>
      <w:r w:rsidRPr="000668D8">
        <w:rPr>
          <w:rFonts w:ascii="Times New Roman" w:hAnsi="Times New Roman" w:cs="Times New Roman"/>
          <w:b w:val="0"/>
          <w:sz w:val="22"/>
          <w:szCs w:val="22"/>
          <w:lang w:val="hu"/>
        </w:rPr>
        <w:t>Az Enerzair Breezhaler-t az asztma</w:t>
      </w:r>
      <w:r w:rsidR="009553A9" w:rsidRPr="000668D8">
        <w:rPr>
          <w:rFonts w:ascii="Times New Roman" w:hAnsi="Times New Roman" w:cs="Times New Roman"/>
          <w:b w:val="0"/>
          <w:sz w:val="22"/>
          <w:szCs w:val="22"/>
          <w:lang w:val="hu"/>
        </w:rPr>
        <w:t xml:space="preserve"> rendszeres</w:t>
      </w:r>
      <w:r w:rsidRPr="000668D8">
        <w:rPr>
          <w:rFonts w:ascii="Times New Roman" w:hAnsi="Times New Roman" w:cs="Times New Roman"/>
          <w:b w:val="0"/>
          <w:sz w:val="22"/>
          <w:szCs w:val="22"/>
          <w:lang w:val="hu"/>
        </w:rPr>
        <w:t xml:space="preserve"> kezeléseként</w:t>
      </w:r>
      <w:r w:rsidR="009553A9" w:rsidRPr="000668D8">
        <w:rPr>
          <w:rFonts w:ascii="Times New Roman" w:hAnsi="Times New Roman" w:cs="Times New Roman"/>
          <w:b w:val="0"/>
          <w:sz w:val="22"/>
          <w:szCs w:val="22"/>
          <w:lang w:val="hu"/>
        </w:rPr>
        <w:t xml:space="preserve"> alkalmazzák</w:t>
      </w:r>
      <w:r w:rsidRPr="000668D8">
        <w:rPr>
          <w:rFonts w:ascii="Times New Roman" w:hAnsi="Times New Roman" w:cs="Times New Roman"/>
          <w:b w:val="0"/>
          <w:sz w:val="22"/>
          <w:szCs w:val="22"/>
          <w:lang w:val="hu"/>
        </w:rPr>
        <w:t xml:space="preserve"> felnőtteknél.</w:t>
      </w:r>
    </w:p>
    <w:p w14:paraId="03FAC11C" w14:textId="77777777" w:rsidR="00D03577" w:rsidRPr="000668D8" w:rsidRDefault="00D03577" w:rsidP="003A2797">
      <w:pPr>
        <w:pStyle w:val="Nottoc-headings"/>
        <w:keepNext w:val="0"/>
        <w:keepLines w:val="0"/>
        <w:widowControl w:val="0"/>
        <w:spacing w:before="0" w:after="0"/>
        <w:rPr>
          <w:rFonts w:ascii="Times New Roman" w:hAnsi="Times New Roman" w:cs="Times New Roman"/>
          <w:b w:val="0"/>
          <w:sz w:val="22"/>
          <w:szCs w:val="22"/>
          <w:lang w:val="hu"/>
        </w:rPr>
      </w:pPr>
    </w:p>
    <w:p w14:paraId="45CF1096" w14:textId="31C293C4" w:rsidR="00F16B7E" w:rsidRPr="000668D8" w:rsidRDefault="00F16B7E" w:rsidP="003A2797">
      <w:pPr>
        <w:pStyle w:val="Text"/>
        <w:widowControl w:val="0"/>
        <w:spacing w:before="0"/>
        <w:jc w:val="left"/>
        <w:rPr>
          <w:sz w:val="22"/>
          <w:szCs w:val="22"/>
          <w:lang w:val="hu"/>
        </w:rPr>
      </w:pPr>
      <w:r w:rsidRPr="000668D8">
        <w:rPr>
          <w:sz w:val="22"/>
          <w:szCs w:val="22"/>
          <w:lang w:val="hu"/>
        </w:rPr>
        <w:t xml:space="preserve">Az asztma súlyos, hosszan tartó tüdőbetegség, amelyben a kisebb légutakat </w:t>
      </w:r>
      <w:r w:rsidR="004E1747" w:rsidRPr="000668D8">
        <w:rPr>
          <w:sz w:val="22"/>
          <w:szCs w:val="22"/>
          <w:lang w:val="hu"/>
        </w:rPr>
        <w:t xml:space="preserve">körülvevő </w:t>
      </w:r>
      <w:r w:rsidRPr="000668D8">
        <w:rPr>
          <w:sz w:val="22"/>
          <w:szCs w:val="22"/>
          <w:lang w:val="hu"/>
        </w:rPr>
        <w:t xml:space="preserve">izmok </w:t>
      </w:r>
      <w:r w:rsidR="00265296" w:rsidRPr="000668D8">
        <w:rPr>
          <w:sz w:val="22"/>
          <w:szCs w:val="22"/>
          <w:lang w:val="hu"/>
        </w:rPr>
        <w:t xml:space="preserve">összeszűkülnek </w:t>
      </w:r>
      <w:r w:rsidRPr="000668D8">
        <w:rPr>
          <w:sz w:val="22"/>
          <w:szCs w:val="22"/>
          <w:lang w:val="hu"/>
        </w:rPr>
        <w:t>(hörgőszűkület)</w:t>
      </w:r>
      <w:r w:rsidR="004E1747" w:rsidRPr="000668D8">
        <w:rPr>
          <w:sz w:val="22"/>
          <w:szCs w:val="22"/>
          <w:lang w:val="hu"/>
        </w:rPr>
        <w:t xml:space="preserve"> és be</w:t>
      </w:r>
      <w:r w:rsidRPr="000668D8">
        <w:rPr>
          <w:sz w:val="22"/>
          <w:szCs w:val="22"/>
          <w:lang w:val="hu"/>
        </w:rPr>
        <w:t>gyullad</w:t>
      </w:r>
      <w:r w:rsidR="004E1747" w:rsidRPr="000668D8">
        <w:rPr>
          <w:sz w:val="22"/>
          <w:szCs w:val="22"/>
          <w:lang w:val="hu"/>
        </w:rPr>
        <w:t>nak</w:t>
      </w:r>
      <w:r w:rsidRPr="000668D8">
        <w:rPr>
          <w:sz w:val="22"/>
          <w:szCs w:val="22"/>
          <w:lang w:val="hu"/>
        </w:rPr>
        <w:t xml:space="preserve">. A tünetek, többek között a légszomj, </w:t>
      </w:r>
      <w:r w:rsidR="00265296" w:rsidRPr="000668D8">
        <w:rPr>
          <w:sz w:val="22"/>
          <w:szCs w:val="22"/>
          <w:lang w:val="hu"/>
        </w:rPr>
        <w:t>zihálás</w:t>
      </w:r>
      <w:r w:rsidRPr="000668D8">
        <w:rPr>
          <w:sz w:val="22"/>
          <w:szCs w:val="22"/>
          <w:lang w:val="hu"/>
        </w:rPr>
        <w:t>, mellkasi szorító érzés és köhögés spontán jelentkeznek és múlnak el.</w:t>
      </w:r>
    </w:p>
    <w:p w14:paraId="33BC13EC" w14:textId="77777777" w:rsidR="00F16B7E" w:rsidRPr="000668D8" w:rsidRDefault="00F16B7E" w:rsidP="003A2797">
      <w:pPr>
        <w:pStyle w:val="Text"/>
        <w:widowControl w:val="0"/>
        <w:spacing w:before="0"/>
        <w:jc w:val="left"/>
        <w:rPr>
          <w:sz w:val="22"/>
          <w:szCs w:val="22"/>
          <w:lang w:val="hu"/>
        </w:rPr>
      </w:pPr>
    </w:p>
    <w:p w14:paraId="51551EDF" w14:textId="743E3D49" w:rsidR="00A83A6E" w:rsidRPr="000668D8" w:rsidRDefault="00A83A6E" w:rsidP="003A2797">
      <w:pPr>
        <w:pStyle w:val="Nottoc-headings"/>
        <w:keepNext w:val="0"/>
        <w:keepLines w:val="0"/>
        <w:widowControl w:val="0"/>
        <w:spacing w:before="0" w:after="0"/>
        <w:rPr>
          <w:rFonts w:ascii="Times New Roman" w:hAnsi="Times New Roman" w:cs="Times New Roman"/>
          <w:b w:val="0"/>
          <w:sz w:val="22"/>
          <w:szCs w:val="22"/>
          <w:lang w:val="hu"/>
        </w:rPr>
      </w:pPr>
      <w:r w:rsidRPr="000668D8">
        <w:rPr>
          <w:rFonts w:ascii="Times New Roman" w:hAnsi="Times New Roman" w:cs="Times New Roman"/>
          <w:b w:val="0"/>
          <w:sz w:val="22"/>
          <w:szCs w:val="22"/>
          <w:lang w:val="hu"/>
        </w:rPr>
        <w:t xml:space="preserve">Az Enerzair Breezhaler-t minden nap alkalmaznia kell, nem csak akkor, amikor légzési problémái </w:t>
      </w:r>
      <w:r w:rsidRPr="000668D8">
        <w:rPr>
          <w:rFonts w:ascii="Times New Roman" w:hAnsi="Times New Roman" w:cs="Times New Roman"/>
          <w:b w:val="0"/>
          <w:sz w:val="22"/>
          <w:szCs w:val="22"/>
          <w:lang w:val="hu"/>
        </w:rPr>
        <w:lastRenderedPageBreak/>
        <w:t xml:space="preserve">vannak vagy más asztmás tünete lép fel. </w:t>
      </w:r>
      <w:r w:rsidR="00265296" w:rsidRPr="000668D8">
        <w:rPr>
          <w:rFonts w:ascii="Times New Roman" w:hAnsi="Times New Roman" w:cs="Times New Roman"/>
          <w:b w:val="0"/>
          <w:sz w:val="22"/>
          <w:szCs w:val="22"/>
          <w:lang w:val="hu"/>
        </w:rPr>
        <w:t xml:space="preserve">A rendszeres használat </w:t>
      </w:r>
      <w:r w:rsidRPr="000668D8">
        <w:rPr>
          <w:rFonts w:ascii="Times New Roman" w:hAnsi="Times New Roman" w:cs="Times New Roman"/>
          <w:b w:val="0"/>
          <w:sz w:val="22"/>
          <w:szCs w:val="22"/>
          <w:lang w:val="hu"/>
        </w:rPr>
        <w:t xml:space="preserve">biztosítja, hogy a </w:t>
      </w:r>
      <w:r w:rsidR="00265296" w:rsidRPr="000668D8">
        <w:rPr>
          <w:rFonts w:ascii="Times New Roman" w:hAnsi="Times New Roman" w:cs="Times New Roman"/>
          <w:b w:val="0"/>
          <w:sz w:val="22"/>
          <w:szCs w:val="22"/>
          <w:lang w:val="hu"/>
        </w:rPr>
        <w:t xml:space="preserve">gyógyszer </w:t>
      </w:r>
      <w:r w:rsidRPr="000668D8">
        <w:rPr>
          <w:rFonts w:ascii="Times New Roman" w:hAnsi="Times New Roman" w:cs="Times New Roman"/>
          <w:b w:val="0"/>
          <w:sz w:val="22"/>
          <w:szCs w:val="22"/>
          <w:lang w:val="hu"/>
        </w:rPr>
        <w:t>megfelelően kontrollálja az asztmáját.</w:t>
      </w:r>
      <w:r w:rsidR="00A74329" w:rsidRPr="000668D8">
        <w:rPr>
          <w:rFonts w:ascii="Times New Roman" w:hAnsi="Times New Roman" w:cs="Times New Roman"/>
          <w:b w:val="0"/>
          <w:sz w:val="22"/>
          <w:szCs w:val="22"/>
          <w:lang w:val="hu"/>
        </w:rPr>
        <w:t xml:space="preserve"> </w:t>
      </w:r>
      <w:r w:rsidR="00A74329" w:rsidRPr="000668D8">
        <w:rPr>
          <w:rFonts w:ascii="Times New Roman" w:eastAsia="Calibri" w:hAnsi="Times New Roman" w:cs="Times New Roman"/>
          <w:b w:val="0"/>
          <w:sz w:val="22"/>
          <w:szCs w:val="22"/>
          <w:lang w:val="hu" w:eastAsia="en-US"/>
        </w:rPr>
        <w:t>Ne alkalmazza ezt a gyógyszert a légszomjjal vagy sípoló légzéssel járó, hirtelen kialakuló rohamok oldására.</w:t>
      </w:r>
    </w:p>
    <w:p w14:paraId="498E3E8E" w14:textId="77777777" w:rsidR="00671575" w:rsidRPr="000668D8" w:rsidRDefault="00671575" w:rsidP="003A2797">
      <w:pPr>
        <w:pStyle w:val="Text"/>
        <w:widowControl w:val="0"/>
        <w:spacing w:before="0"/>
        <w:rPr>
          <w:sz w:val="22"/>
          <w:szCs w:val="22"/>
          <w:lang w:val="hu"/>
        </w:rPr>
      </w:pPr>
    </w:p>
    <w:p w14:paraId="7102BCDA" w14:textId="0DA6C7BF" w:rsidR="00A83A6E" w:rsidRPr="000668D8" w:rsidRDefault="00A83A6E" w:rsidP="003A2797">
      <w:pPr>
        <w:pStyle w:val="Text"/>
        <w:widowControl w:val="0"/>
        <w:spacing w:before="0"/>
        <w:jc w:val="left"/>
        <w:rPr>
          <w:sz w:val="22"/>
          <w:szCs w:val="22"/>
          <w:lang w:val="hu"/>
        </w:rPr>
      </w:pPr>
      <w:r w:rsidRPr="000668D8">
        <w:rPr>
          <w:sz w:val="22"/>
          <w:szCs w:val="22"/>
          <w:lang w:val="hu"/>
        </w:rPr>
        <w:t>Amennyiben kérdései merülnek fel arra vonatkozóan, hogy az Enerzair Breezhaler hogyan fejti ki hatását vagy</w:t>
      </w:r>
      <w:r w:rsidR="004C0458" w:rsidRPr="000668D8">
        <w:rPr>
          <w:sz w:val="22"/>
          <w:szCs w:val="22"/>
          <w:lang w:val="hu"/>
        </w:rPr>
        <w:t>,</w:t>
      </w:r>
      <w:r w:rsidRPr="000668D8">
        <w:rPr>
          <w:sz w:val="22"/>
          <w:szCs w:val="22"/>
          <w:lang w:val="hu"/>
        </w:rPr>
        <w:t xml:space="preserve"> hogy miért írták fel Önnek ezt a gyógyszert, kérjük, forduljon kezelőorvosához.</w:t>
      </w:r>
    </w:p>
    <w:p w14:paraId="1113ED49" w14:textId="77777777" w:rsidR="00D03577" w:rsidRPr="000668D8" w:rsidRDefault="00D03577" w:rsidP="003A2797">
      <w:pPr>
        <w:pStyle w:val="Text"/>
        <w:widowControl w:val="0"/>
        <w:spacing w:before="0"/>
        <w:jc w:val="left"/>
        <w:rPr>
          <w:sz w:val="22"/>
          <w:szCs w:val="22"/>
          <w:lang w:val="hu"/>
        </w:rPr>
      </w:pPr>
    </w:p>
    <w:p w14:paraId="4482C730" w14:textId="77777777" w:rsidR="0096485D" w:rsidRPr="000668D8" w:rsidRDefault="0096485D" w:rsidP="003A2797">
      <w:pPr>
        <w:pStyle w:val="Text"/>
        <w:widowControl w:val="0"/>
        <w:spacing w:before="0"/>
        <w:jc w:val="left"/>
        <w:rPr>
          <w:sz w:val="22"/>
          <w:szCs w:val="22"/>
          <w:lang w:val="hu"/>
        </w:rPr>
      </w:pPr>
    </w:p>
    <w:p w14:paraId="682042B8" w14:textId="77777777" w:rsidR="00A83A6E" w:rsidRPr="000668D8" w:rsidRDefault="0096485D" w:rsidP="003A2797">
      <w:pPr>
        <w:keepNext/>
        <w:keepLines/>
        <w:spacing w:line="240" w:lineRule="auto"/>
        <w:rPr>
          <w:b/>
          <w:bCs/>
          <w:lang w:val="hu"/>
        </w:rPr>
      </w:pPr>
      <w:bookmarkStart w:id="58" w:name="_Toc2097633"/>
      <w:r w:rsidRPr="000668D8">
        <w:rPr>
          <w:b/>
          <w:bCs/>
          <w:lang w:val="hu"/>
        </w:rPr>
        <w:t>2.</w:t>
      </w:r>
      <w:r w:rsidRPr="000668D8">
        <w:rPr>
          <w:b/>
          <w:bCs/>
          <w:lang w:val="hu"/>
        </w:rPr>
        <w:tab/>
        <w:t>Tudnivalók az Enerzair Breezhaler alkalmazása előtt</w:t>
      </w:r>
      <w:bookmarkEnd w:id="58"/>
    </w:p>
    <w:p w14:paraId="38AC7538" w14:textId="77777777" w:rsidR="00A83A6E" w:rsidRPr="000668D8" w:rsidRDefault="00A83A6E" w:rsidP="003A2797">
      <w:pPr>
        <w:pStyle w:val="Text"/>
        <w:keepNext/>
        <w:keepLines/>
        <w:spacing w:before="0"/>
        <w:jc w:val="left"/>
        <w:rPr>
          <w:bCs/>
          <w:sz w:val="22"/>
          <w:szCs w:val="22"/>
          <w:lang w:val="hu"/>
        </w:rPr>
      </w:pPr>
    </w:p>
    <w:p w14:paraId="4B19C028" w14:textId="10636B74" w:rsidR="00A83A6E" w:rsidRPr="000668D8" w:rsidRDefault="00A83A6E" w:rsidP="003A2797">
      <w:pPr>
        <w:pStyle w:val="Text"/>
        <w:widowControl w:val="0"/>
        <w:spacing w:before="0"/>
        <w:jc w:val="left"/>
        <w:rPr>
          <w:sz w:val="22"/>
          <w:szCs w:val="22"/>
          <w:lang w:val="hu"/>
        </w:rPr>
      </w:pPr>
      <w:r w:rsidRPr="000668D8">
        <w:rPr>
          <w:sz w:val="22"/>
          <w:szCs w:val="22"/>
          <w:lang w:val="hu"/>
        </w:rPr>
        <w:t>Gondosan tartsa be kezelőorvosa utasításait.</w:t>
      </w:r>
    </w:p>
    <w:p w14:paraId="35ED9E11" w14:textId="77777777" w:rsidR="0050744B" w:rsidRPr="000668D8" w:rsidRDefault="0050744B" w:rsidP="003A2797">
      <w:pPr>
        <w:pStyle w:val="Text"/>
        <w:widowControl w:val="0"/>
        <w:spacing w:before="0"/>
        <w:jc w:val="left"/>
        <w:rPr>
          <w:sz w:val="22"/>
          <w:szCs w:val="22"/>
          <w:lang w:val="hu"/>
        </w:rPr>
      </w:pPr>
    </w:p>
    <w:p w14:paraId="77D5BC5A" w14:textId="5249A5F4"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Ne alkalmazza az Enerzair Breezhaler-t</w:t>
      </w:r>
      <w:r w:rsidR="004C0458" w:rsidRPr="000668D8">
        <w:rPr>
          <w:rFonts w:ascii="Times New Roman" w:hAnsi="Times New Roman" w:cs="Times New Roman"/>
          <w:bCs/>
          <w:sz w:val="22"/>
          <w:szCs w:val="22"/>
          <w:lang w:val="hu"/>
        </w:rPr>
        <w:t>:</w:t>
      </w:r>
    </w:p>
    <w:p w14:paraId="5DA7C227" w14:textId="77777777" w:rsidR="00A83A6E" w:rsidRPr="000668D8" w:rsidRDefault="0096485D" w:rsidP="003A2797">
      <w:pPr>
        <w:pStyle w:val="Listlevel1"/>
        <w:widowControl w:val="0"/>
        <w:numPr>
          <w:ilvl w:val="0"/>
          <w:numId w:val="43"/>
        </w:numPr>
        <w:spacing w:before="0"/>
        <w:ind w:left="567" w:hanging="567"/>
        <w:rPr>
          <w:sz w:val="22"/>
          <w:szCs w:val="22"/>
        </w:rPr>
      </w:pPr>
      <w:r w:rsidRPr="000668D8">
        <w:rPr>
          <w:sz w:val="22"/>
          <w:szCs w:val="22"/>
          <w:lang w:val="hu"/>
        </w:rPr>
        <w:t>ha allergiás az indakaterolra, a glikopirróniumra, a mometazon-furoátra vagy a gyógyszer (6. pontban felsorolt) egyéb összetevőjére. Ha úgy gondolja, hogy allergiás lehet, kérjen tanácsot kezelőorvosától.</w:t>
      </w:r>
    </w:p>
    <w:p w14:paraId="07D03CF2" w14:textId="77777777" w:rsidR="0096485D" w:rsidRPr="000668D8" w:rsidRDefault="0096485D" w:rsidP="003A2797">
      <w:pPr>
        <w:pStyle w:val="Listlevel1"/>
        <w:widowControl w:val="0"/>
        <w:spacing w:before="0"/>
        <w:ind w:left="0" w:firstLine="0"/>
        <w:rPr>
          <w:sz w:val="22"/>
          <w:szCs w:val="22"/>
        </w:rPr>
      </w:pPr>
    </w:p>
    <w:p w14:paraId="5ABEBD2B" w14:textId="77777777" w:rsidR="00A83A6E" w:rsidRPr="000668D8" w:rsidRDefault="00A83A6E" w:rsidP="003A2797">
      <w:pPr>
        <w:pStyle w:val="Nottoc-headings"/>
        <w:widowControl w:val="0"/>
        <w:spacing w:before="0" w:after="0"/>
        <w:rPr>
          <w:rFonts w:ascii="Times New Roman" w:hAnsi="Times New Roman" w:cs="Times New Roman"/>
          <w:sz w:val="22"/>
          <w:szCs w:val="22"/>
        </w:rPr>
      </w:pPr>
      <w:r w:rsidRPr="000668D8">
        <w:rPr>
          <w:rFonts w:ascii="Times New Roman" w:hAnsi="Times New Roman" w:cs="Times New Roman"/>
          <w:bCs/>
          <w:sz w:val="22"/>
          <w:szCs w:val="22"/>
          <w:lang w:val="hu"/>
        </w:rPr>
        <w:t>Figyelmeztetések és óvintézkedések</w:t>
      </w:r>
    </w:p>
    <w:p w14:paraId="626C0FBB" w14:textId="2B2A1282" w:rsidR="00A83A6E" w:rsidRPr="000668D8" w:rsidRDefault="0096485D" w:rsidP="003A2797">
      <w:pPr>
        <w:pStyle w:val="Text"/>
        <w:keepNext/>
        <w:keepLines/>
        <w:widowControl w:val="0"/>
        <w:spacing w:before="0"/>
        <w:jc w:val="left"/>
        <w:rPr>
          <w:sz w:val="22"/>
          <w:szCs w:val="22"/>
        </w:rPr>
      </w:pPr>
      <w:r w:rsidRPr="000668D8">
        <w:rPr>
          <w:sz w:val="22"/>
          <w:szCs w:val="22"/>
          <w:lang w:val="hu"/>
        </w:rPr>
        <w:t xml:space="preserve">Ha a következők bármelyike igaz Önre, </w:t>
      </w:r>
      <w:r w:rsidR="006019E4" w:rsidRPr="000668D8">
        <w:rPr>
          <w:sz w:val="22"/>
          <w:szCs w:val="22"/>
          <w:lang w:val="hu"/>
        </w:rPr>
        <w:t xml:space="preserve">az Enerzair Breezhaler alkalmazása </w:t>
      </w:r>
      <w:r w:rsidR="006019E4" w:rsidRPr="00CF3CA4">
        <w:rPr>
          <w:b/>
          <w:bCs/>
          <w:sz w:val="22"/>
          <w:szCs w:val="22"/>
          <w:lang w:val="hu"/>
        </w:rPr>
        <w:t>előtt</w:t>
      </w:r>
      <w:r w:rsidR="006019E4" w:rsidRPr="000668D8">
        <w:rPr>
          <w:sz w:val="22"/>
          <w:szCs w:val="22"/>
          <w:lang w:val="hu"/>
        </w:rPr>
        <w:t xml:space="preserve"> </w:t>
      </w:r>
      <w:r w:rsidR="006019E4">
        <w:rPr>
          <w:sz w:val="22"/>
          <w:szCs w:val="22"/>
          <w:lang w:val="hu"/>
        </w:rPr>
        <w:t xml:space="preserve">beszéljen </w:t>
      </w:r>
      <w:r w:rsidRPr="000668D8">
        <w:rPr>
          <w:sz w:val="22"/>
          <w:szCs w:val="22"/>
          <w:lang w:val="hu"/>
        </w:rPr>
        <w:t>kezelőorvosá</w:t>
      </w:r>
      <w:r w:rsidR="006019E4">
        <w:rPr>
          <w:sz w:val="22"/>
          <w:szCs w:val="22"/>
          <w:lang w:val="hu"/>
        </w:rPr>
        <w:t>val</w:t>
      </w:r>
      <w:r w:rsidRPr="000668D8">
        <w:rPr>
          <w:sz w:val="22"/>
          <w:szCs w:val="22"/>
          <w:lang w:val="hu"/>
        </w:rPr>
        <w:t>, gyógyszerészé</w:t>
      </w:r>
      <w:r w:rsidR="006019E4">
        <w:rPr>
          <w:sz w:val="22"/>
          <w:szCs w:val="22"/>
          <w:lang w:val="hu"/>
        </w:rPr>
        <w:t>vel</w:t>
      </w:r>
      <w:r w:rsidRPr="000668D8">
        <w:rPr>
          <w:sz w:val="22"/>
          <w:szCs w:val="22"/>
          <w:lang w:val="hu"/>
        </w:rPr>
        <w:t xml:space="preserve"> vagy a gondozását végző egészségügyi szakember</w:t>
      </w:r>
      <w:r w:rsidR="006019E4">
        <w:rPr>
          <w:sz w:val="22"/>
          <w:szCs w:val="22"/>
          <w:lang w:val="hu"/>
        </w:rPr>
        <w:t>rel</w:t>
      </w:r>
      <w:r w:rsidRPr="000668D8">
        <w:rPr>
          <w:sz w:val="22"/>
          <w:szCs w:val="22"/>
          <w:lang w:val="hu"/>
        </w:rPr>
        <w:t>:</w:t>
      </w:r>
    </w:p>
    <w:p w14:paraId="66A47576" w14:textId="12C21587" w:rsidR="00A83A6E" w:rsidRPr="000668D8" w:rsidRDefault="00A83A6E" w:rsidP="003A2797">
      <w:pPr>
        <w:pStyle w:val="Listlevel1"/>
        <w:widowControl w:val="0"/>
        <w:numPr>
          <w:ilvl w:val="0"/>
          <w:numId w:val="43"/>
        </w:numPr>
        <w:spacing w:before="0"/>
        <w:ind w:left="567" w:hanging="567"/>
        <w:rPr>
          <w:sz w:val="22"/>
          <w:szCs w:val="22"/>
          <w:lang w:val="es-ES"/>
        </w:rPr>
      </w:pPr>
      <w:r w:rsidRPr="000668D8">
        <w:rPr>
          <w:sz w:val="22"/>
          <w:szCs w:val="22"/>
          <w:lang w:val="hu"/>
        </w:rPr>
        <w:t>ha szívbetegsége van, beleértve a rendszertelen vagy szapora szívverést</w:t>
      </w:r>
      <w:r w:rsidR="004C0458" w:rsidRPr="000668D8">
        <w:rPr>
          <w:sz w:val="22"/>
          <w:szCs w:val="22"/>
          <w:lang w:val="hu"/>
        </w:rPr>
        <w:t>;</w:t>
      </w:r>
    </w:p>
    <w:p w14:paraId="4E3B2BB9" w14:textId="3AC0A732"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ha pajzsmirigyproblémái vannak</w:t>
      </w:r>
      <w:r w:rsidR="004C0458" w:rsidRPr="000668D8">
        <w:rPr>
          <w:sz w:val="22"/>
          <w:szCs w:val="22"/>
          <w:lang w:val="hu"/>
        </w:rPr>
        <w:t>;</w:t>
      </w:r>
    </w:p>
    <w:p w14:paraId="4F093BB6" w14:textId="0BDB0A20"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ha valamikor arról tájékoztatták, hogy cukorbeteg vagy magas a vércukorszintje</w:t>
      </w:r>
      <w:r w:rsidR="004C0458" w:rsidRPr="000668D8">
        <w:rPr>
          <w:sz w:val="22"/>
          <w:szCs w:val="22"/>
          <w:lang w:val="hu"/>
        </w:rPr>
        <w:t>;</w:t>
      </w:r>
    </w:p>
    <w:p w14:paraId="30449759" w14:textId="6D2022BF"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 xml:space="preserve">ha </w:t>
      </w:r>
      <w:r w:rsidR="00265296" w:rsidRPr="000668D8">
        <w:rPr>
          <w:sz w:val="22"/>
          <w:szCs w:val="22"/>
          <w:lang w:val="hu"/>
        </w:rPr>
        <w:t>görcsrohamai vannak</w:t>
      </w:r>
      <w:r w:rsidR="004C0458" w:rsidRPr="000668D8">
        <w:rPr>
          <w:sz w:val="22"/>
          <w:szCs w:val="22"/>
          <w:lang w:val="hu"/>
        </w:rPr>
        <w:t>;</w:t>
      </w:r>
    </w:p>
    <w:p w14:paraId="526F1031" w14:textId="04E1F147"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ha súlyos veseproblémái vannak</w:t>
      </w:r>
      <w:r w:rsidR="004C0458" w:rsidRPr="000668D8">
        <w:rPr>
          <w:sz w:val="22"/>
          <w:szCs w:val="22"/>
          <w:lang w:val="hu"/>
        </w:rPr>
        <w:t>;</w:t>
      </w:r>
    </w:p>
    <w:p w14:paraId="09CCFFFF" w14:textId="6AF1D5E1"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ha súlyos májproblémái vannak</w:t>
      </w:r>
      <w:r w:rsidR="004C0458" w:rsidRPr="000668D8">
        <w:rPr>
          <w:sz w:val="22"/>
          <w:szCs w:val="22"/>
          <w:lang w:val="hu"/>
        </w:rPr>
        <w:t>;</w:t>
      </w:r>
    </w:p>
    <w:p w14:paraId="18858519" w14:textId="5AA71591" w:rsidR="00A83A6E" w:rsidRPr="000668D8" w:rsidRDefault="00A83A6E" w:rsidP="003A2797">
      <w:pPr>
        <w:pStyle w:val="Listlevel1"/>
        <w:widowControl w:val="0"/>
        <w:numPr>
          <w:ilvl w:val="0"/>
          <w:numId w:val="43"/>
        </w:numPr>
        <w:spacing w:before="0"/>
        <w:ind w:left="567" w:hanging="567"/>
        <w:rPr>
          <w:sz w:val="22"/>
          <w:szCs w:val="22"/>
          <w:lang w:val="es-ES"/>
        </w:rPr>
      </w:pPr>
      <w:r w:rsidRPr="000668D8">
        <w:rPr>
          <w:sz w:val="22"/>
          <w:szCs w:val="22"/>
          <w:lang w:val="hu"/>
        </w:rPr>
        <w:t>ha alacsony a kálium szintje a vérében</w:t>
      </w:r>
      <w:r w:rsidR="004C0458" w:rsidRPr="000668D8">
        <w:rPr>
          <w:sz w:val="22"/>
          <w:szCs w:val="22"/>
          <w:lang w:val="hu"/>
        </w:rPr>
        <w:t>;</w:t>
      </w:r>
    </w:p>
    <w:p w14:paraId="554FD10B" w14:textId="56F34D31" w:rsidR="00A83A6E" w:rsidRPr="000668D8" w:rsidRDefault="00A83A6E" w:rsidP="003A2797">
      <w:pPr>
        <w:pStyle w:val="Listlevel1"/>
        <w:widowControl w:val="0"/>
        <w:numPr>
          <w:ilvl w:val="0"/>
          <w:numId w:val="43"/>
        </w:numPr>
        <w:spacing w:before="0"/>
        <w:ind w:left="567" w:hanging="567"/>
        <w:rPr>
          <w:sz w:val="22"/>
          <w:szCs w:val="22"/>
          <w:lang w:val="es-ES"/>
        </w:rPr>
      </w:pPr>
      <w:r w:rsidRPr="000668D8">
        <w:rPr>
          <w:sz w:val="22"/>
          <w:szCs w:val="22"/>
          <w:lang w:val="hu"/>
        </w:rPr>
        <w:t>ha zárt zugú glaukómának (zöldhályog) nevezett szembetegsége van</w:t>
      </w:r>
      <w:r w:rsidR="004C0458" w:rsidRPr="000668D8">
        <w:rPr>
          <w:sz w:val="22"/>
          <w:szCs w:val="22"/>
          <w:lang w:val="hu"/>
        </w:rPr>
        <w:t>;</w:t>
      </w:r>
    </w:p>
    <w:p w14:paraId="72137F57" w14:textId="4EE531C2" w:rsidR="00A83A6E" w:rsidRPr="000668D8" w:rsidRDefault="00A83A6E" w:rsidP="003A2797">
      <w:pPr>
        <w:pStyle w:val="Listlevel1"/>
        <w:widowControl w:val="0"/>
        <w:numPr>
          <w:ilvl w:val="0"/>
          <w:numId w:val="43"/>
        </w:numPr>
        <w:spacing w:before="0"/>
        <w:ind w:left="567" w:hanging="567"/>
        <w:rPr>
          <w:sz w:val="22"/>
          <w:szCs w:val="22"/>
          <w:lang w:val="nb-NO"/>
        </w:rPr>
      </w:pPr>
      <w:r w:rsidRPr="000668D8">
        <w:rPr>
          <w:sz w:val="22"/>
          <w:szCs w:val="22"/>
          <w:lang w:val="hu"/>
        </w:rPr>
        <w:t>ha nehezen tud vizeletet üríteni</w:t>
      </w:r>
      <w:r w:rsidR="004C0458" w:rsidRPr="000668D8">
        <w:rPr>
          <w:sz w:val="22"/>
          <w:szCs w:val="22"/>
          <w:lang w:val="hu"/>
        </w:rPr>
        <w:t>;</w:t>
      </w:r>
    </w:p>
    <w:p w14:paraId="571B873A" w14:textId="5EB80FDC" w:rsidR="00051C43" w:rsidRPr="000668D8" w:rsidRDefault="00051C43" w:rsidP="003A2797">
      <w:pPr>
        <w:pStyle w:val="Listlevel1"/>
        <w:widowControl w:val="0"/>
        <w:spacing w:before="0"/>
        <w:ind w:left="0" w:firstLine="0"/>
        <w:rPr>
          <w:sz w:val="22"/>
          <w:szCs w:val="22"/>
          <w:lang w:val="nb-NO"/>
        </w:rPr>
      </w:pPr>
      <w:r w:rsidRPr="000668D8">
        <w:rPr>
          <w:sz w:val="22"/>
          <w:szCs w:val="22"/>
          <w:lang w:val="hu"/>
        </w:rPr>
        <w:t>-</w:t>
      </w:r>
      <w:r w:rsidRPr="000668D8">
        <w:rPr>
          <w:sz w:val="22"/>
          <w:szCs w:val="22"/>
          <w:lang w:val="hu"/>
        </w:rPr>
        <w:tab/>
        <w:t>ha a tüdőtuberkulózisa (tbc) vagy bármilyen régóta fennálló, illetve nem kezelt fertőzése van.</w:t>
      </w:r>
    </w:p>
    <w:p w14:paraId="71091F78" w14:textId="77777777" w:rsidR="00A83A6E" w:rsidRPr="000668D8" w:rsidRDefault="00A83A6E" w:rsidP="003A2797">
      <w:pPr>
        <w:pStyle w:val="Listlevel1"/>
        <w:widowControl w:val="0"/>
        <w:spacing w:before="0"/>
        <w:ind w:left="0" w:firstLine="0"/>
        <w:rPr>
          <w:sz w:val="22"/>
          <w:szCs w:val="22"/>
          <w:lang w:val="nb-NO"/>
        </w:rPr>
      </w:pPr>
    </w:p>
    <w:p w14:paraId="060929F8" w14:textId="77777777" w:rsidR="00A83A6E" w:rsidRPr="000668D8" w:rsidRDefault="00A83A6E" w:rsidP="003A2797">
      <w:pPr>
        <w:pStyle w:val="Text"/>
        <w:keepNext/>
        <w:widowControl w:val="0"/>
        <w:spacing w:before="0"/>
        <w:jc w:val="left"/>
        <w:rPr>
          <w:b/>
          <w:sz w:val="22"/>
          <w:szCs w:val="22"/>
          <w:lang w:val="nb-NO"/>
        </w:rPr>
      </w:pPr>
      <w:r w:rsidRPr="000668D8">
        <w:rPr>
          <w:b/>
          <w:bCs/>
          <w:sz w:val="22"/>
          <w:szCs w:val="22"/>
          <w:lang w:val="hu"/>
        </w:rPr>
        <w:t>Az Enerzair Breezhaler-kezelés ideje alatt</w:t>
      </w:r>
    </w:p>
    <w:p w14:paraId="289BCDCF" w14:textId="49B2BAF7" w:rsidR="00A83A6E" w:rsidRPr="000668D8" w:rsidRDefault="000904C4" w:rsidP="003A2797">
      <w:pPr>
        <w:pStyle w:val="Listlevel1"/>
        <w:keepNext/>
        <w:widowControl w:val="0"/>
        <w:spacing w:before="0"/>
        <w:ind w:left="0" w:firstLine="0"/>
        <w:rPr>
          <w:sz w:val="22"/>
          <w:szCs w:val="22"/>
          <w:lang w:val="nb-NO"/>
        </w:rPr>
      </w:pPr>
      <w:r w:rsidRPr="000668D8">
        <w:rPr>
          <w:b/>
          <w:bCs/>
          <w:sz w:val="22"/>
          <w:szCs w:val="22"/>
          <w:lang w:val="hu"/>
        </w:rPr>
        <w:t>Hagyja abba a gyógyszer alkalmazását és azonnal</w:t>
      </w:r>
      <w:r w:rsidR="009553A9" w:rsidRPr="000668D8">
        <w:rPr>
          <w:b/>
          <w:bCs/>
          <w:sz w:val="22"/>
          <w:szCs w:val="22"/>
          <w:lang w:val="hu"/>
        </w:rPr>
        <w:t xml:space="preserve"> kérjen orvosi segítséget</w:t>
      </w:r>
      <w:r w:rsidRPr="000668D8">
        <w:rPr>
          <w:b/>
          <w:bCs/>
          <w:sz w:val="22"/>
          <w:szCs w:val="22"/>
          <w:lang w:val="hu"/>
        </w:rPr>
        <w:t>,</w:t>
      </w:r>
      <w:r w:rsidRPr="000668D8">
        <w:rPr>
          <w:sz w:val="22"/>
          <w:szCs w:val="22"/>
          <w:lang w:val="hu"/>
        </w:rPr>
        <w:t xml:space="preserve"> ha az alábbiak bármelyik</w:t>
      </w:r>
      <w:r w:rsidR="0068748B" w:rsidRPr="000668D8">
        <w:rPr>
          <w:sz w:val="22"/>
          <w:szCs w:val="22"/>
          <w:lang w:val="hu"/>
        </w:rPr>
        <w:t xml:space="preserve">e </w:t>
      </w:r>
      <w:r w:rsidR="004C0458" w:rsidRPr="000668D8">
        <w:rPr>
          <w:sz w:val="22"/>
          <w:szCs w:val="22"/>
          <w:lang w:val="hu"/>
        </w:rPr>
        <w:t xml:space="preserve">kialakul </w:t>
      </w:r>
      <w:r w:rsidR="0068748B" w:rsidRPr="000668D8">
        <w:rPr>
          <w:sz w:val="22"/>
          <w:szCs w:val="22"/>
          <w:lang w:val="hu"/>
        </w:rPr>
        <w:t>Önnél</w:t>
      </w:r>
      <w:r w:rsidRPr="000668D8">
        <w:rPr>
          <w:sz w:val="22"/>
          <w:szCs w:val="22"/>
          <w:lang w:val="hu"/>
        </w:rPr>
        <w:t>:</w:t>
      </w:r>
    </w:p>
    <w:p w14:paraId="7C33594F" w14:textId="3A3520F8" w:rsidR="00A83A6E" w:rsidRPr="000668D8" w:rsidRDefault="00A83A6E" w:rsidP="003A2797">
      <w:pPr>
        <w:pStyle w:val="Listlevel1"/>
        <w:widowControl w:val="0"/>
        <w:numPr>
          <w:ilvl w:val="0"/>
          <w:numId w:val="43"/>
        </w:numPr>
        <w:spacing w:before="0"/>
        <w:ind w:left="567" w:hanging="567"/>
        <w:rPr>
          <w:sz w:val="22"/>
          <w:szCs w:val="22"/>
          <w:lang w:val="nb-NO"/>
        </w:rPr>
      </w:pPr>
      <w:r w:rsidRPr="000668D8">
        <w:rPr>
          <w:sz w:val="22"/>
          <w:szCs w:val="22"/>
          <w:lang w:val="hu"/>
        </w:rPr>
        <w:t xml:space="preserve">mellkasi szorító érzés, köhögés, </w:t>
      </w:r>
      <w:r w:rsidR="00265296" w:rsidRPr="000668D8">
        <w:rPr>
          <w:sz w:val="22"/>
          <w:szCs w:val="22"/>
          <w:lang w:val="hu"/>
        </w:rPr>
        <w:t>zihálás</w:t>
      </w:r>
      <w:r w:rsidRPr="000668D8">
        <w:rPr>
          <w:sz w:val="22"/>
          <w:szCs w:val="22"/>
          <w:lang w:val="hu"/>
        </w:rPr>
        <w:t xml:space="preserve"> vagy légszomj közvetlenül az Enerzair Breezhaler </w:t>
      </w:r>
      <w:r w:rsidR="008C07CB" w:rsidRPr="000668D8">
        <w:rPr>
          <w:sz w:val="22"/>
          <w:szCs w:val="22"/>
          <w:lang w:val="hu"/>
        </w:rPr>
        <w:t xml:space="preserve">használata </w:t>
      </w:r>
      <w:r w:rsidRPr="000668D8">
        <w:rPr>
          <w:sz w:val="22"/>
          <w:szCs w:val="22"/>
          <w:lang w:val="hu"/>
        </w:rPr>
        <w:t>után (ezek a</w:t>
      </w:r>
      <w:r w:rsidR="008C07CB" w:rsidRPr="000668D8">
        <w:rPr>
          <w:sz w:val="22"/>
          <w:szCs w:val="22"/>
          <w:lang w:val="hu"/>
        </w:rPr>
        <w:t xml:space="preserve">nnak jelei, hogy </w:t>
      </w:r>
      <w:r w:rsidR="008C07CB" w:rsidRPr="000668D8">
        <w:rPr>
          <w:rFonts w:eastAsia="Times New Roman"/>
          <w:sz w:val="22"/>
          <w:szCs w:val="22"/>
          <w:lang w:val="hu" w:eastAsia="en-US"/>
        </w:rPr>
        <w:t>a gyógyszer váratlanul beszűkíti a légutakat, más néven</w:t>
      </w:r>
      <w:r w:rsidRPr="000668D8">
        <w:rPr>
          <w:sz w:val="22"/>
          <w:szCs w:val="22"/>
          <w:lang w:val="hu"/>
        </w:rPr>
        <w:t xml:space="preserve"> paradox hörgőgörcs </w:t>
      </w:r>
      <w:r w:rsidR="008C07CB" w:rsidRPr="000668D8">
        <w:rPr>
          <w:sz w:val="22"/>
          <w:szCs w:val="22"/>
          <w:lang w:val="hu"/>
        </w:rPr>
        <w:t>alakul ki</w:t>
      </w:r>
      <w:r w:rsidRPr="000668D8">
        <w:rPr>
          <w:sz w:val="22"/>
          <w:szCs w:val="22"/>
          <w:lang w:val="hu"/>
        </w:rPr>
        <w:t>).</w:t>
      </w:r>
    </w:p>
    <w:p w14:paraId="58F6271B" w14:textId="233EA50F" w:rsidR="00A83A6E" w:rsidRPr="000668D8" w:rsidRDefault="00A83A6E" w:rsidP="003A2797">
      <w:pPr>
        <w:pStyle w:val="Listlevel1"/>
        <w:widowControl w:val="0"/>
        <w:numPr>
          <w:ilvl w:val="0"/>
          <w:numId w:val="43"/>
        </w:numPr>
        <w:spacing w:before="0"/>
        <w:ind w:left="567" w:hanging="567"/>
        <w:rPr>
          <w:sz w:val="22"/>
          <w:szCs w:val="22"/>
          <w:lang w:val="nb-NO"/>
        </w:rPr>
      </w:pPr>
      <w:r w:rsidRPr="000668D8">
        <w:rPr>
          <w:sz w:val="22"/>
          <w:szCs w:val="22"/>
          <w:lang w:val="hu"/>
        </w:rPr>
        <w:t xml:space="preserve">nehézlégzés vagy nehezített nyelés, a nyelv, az ajkak vagy az arc </w:t>
      </w:r>
      <w:r w:rsidR="00265296" w:rsidRPr="000668D8">
        <w:rPr>
          <w:sz w:val="22"/>
          <w:szCs w:val="22"/>
          <w:lang w:val="hu"/>
        </w:rPr>
        <w:t>duzzanata</w:t>
      </w:r>
      <w:r w:rsidRPr="000668D8">
        <w:rPr>
          <w:sz w:val="22"/>
          <w:szCs w:val="22"/>
          <w:lang w:val="hu"/>
        </w:rPr>
        <w:t>, bőrkiütés, viszketés és csalánkiütés (ezek allergiás reakció jelei).</w:t>
      </w:r>
    </w:p>
    <w:p w14:paraId="764716F0" w14:textId="68BB6740" w:rsidR="00A83A6E" w:rsidRPr="000668D8" w:rsidRDefault="00A83A6E" w:rsidP="003A2797">
      <w:pPr>
        <w:pStyle w:val="Listlevel1"/>
        <w:widowControl w:val="0"/>
        <w:numPr>
          <w:ilvl w:val="0"/>
          <w:numId w:val="43"/>
        </w:numPr>
        <w:spacing w:before="0"/>
        <w:ind w:left="567" w:hanging="567"/>
        <w:rPr>
          <w:sz w:val="22"/>
          <w:szCs w:val="22"/>
          <w:lang w:val="nb-NO"/>
        </w:rPr>
      </w:pPr>
      <w:r w:rsidRPr="000668D8">
        <w:rPr>
          <w:sz w:val="22"/>
          <w:szCs w:val="22"/>
          <w:lang w:val="hu"/>
        </w:rPr>
        <w:t>szemfájdalom vagy a szemében jelentkező kellemetlen érzés, átmeneti homályos látás, fényforrások körül látható fényudvar vagy színes visszatükröződések, a szemek kivörösödése mellett (</w:t>
      </w:r>
      <w:r w:rsidR="0016013B" w:rsidRPr="000668D8">
        <w:rPr>
          <w:sz w:val="22"/>
          <w:szCs w:val="22"/>
          <w:lang w:val="hu"/>
        </w:rPr>
        <w:t xml:space="preserve">zárt zugú </w:t>
      </w:r>
      <w:r w:rsidRPr="000668D8">
        <w:rPr>
          <w:sz w:val="22"/>
          <w:szCs w:val="22"/>
          <w:lang w:val="hu"/>
        </w:rPr>
        <w:t>glaukómás roham tünetei).</w:t>
      </w:r>
    </w:p>
    <w:p w14:paraId="2047F71E" w14:textId="77777777" w:rsidR="000904C4" w:rsidRPr="000668D8" w:rsidRDefault="000904C4" w:rsidP="003A2797">
      <w:pPr>
        <w:pStyle w:val="Listlevel1"/>
        <w:widowControl w:val="0"/>
        <w:spacing w:before="0"/>
        <w:ind w:left="0" w:firstLine="0"/>
        <w:rPr>
          <w:sz w:val="22"/>
          <w:szCs w:val="22"/>
          <w:lang w:val="nb-NO"/>
        </w:rPr>
      </w:pPr>
    </w:p>
    <w:p w14:paraId="03DFEC2E"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nb-NO"/>
        </w:rPr>
      </w:pPr>
      <w:r w:rsidRPr="000668D8">
        <w:rPr>
          <w:rFonts w:ascii="Times New Roman" w:hAnsi="Times New Roman" w:cs="Times New Roman"/>
          <w:bCs/>
          <w:sz w:val="22"/>
          <w:szCs w:val="22"/>
          <w:lang w:val="hu"/>
        </w:rPr>
        <w:t>Gyermekek és serdülők</w:t>
      </w:r>
    </w:p>
    <w:p w14:paraId="40744F9E" w14:textId="4D23216A" w:rsidR="00A83A6E" w:rsidRPr="000668D8" w:rsidRDefault="00A83A6E" w:rsidP="003A2797">
      <w:pPr>
        <w:pStyle w:val="Text"/>
        <w:widowControl w:val="0"/>
        <w:spacing w:before="0"/>
        <w:jc w:val="left"/>
        <w:rPr>
          <w:sz w:val="22"/>
          <w:szCs w:val="22"/>
          <w:lang w:val="nb-NO"/>
        </w:rPr>
      </w:pPr>
      <w:r w:rsidRPr="000668D8">
        <w:rPr>
          <w:sz w:val="22"/>
          <w:szCs w:val="22"/>
          <w:lang w:val="hu"/>
        </w:rPr>
        <w:t xml:space="preserve">Ne </w:t>
      </w:r>
      <w:r w:rsidR="00265296" w:rsidRPr="000668D8">
        <w:rPr>
          <w:sz w:val="22"/>
          <w:szCs w:val="22"/>
          <w:lang w:val="hu"/>
        </w:rPr>
        <w:t xml:space="preserve">alkalmazza </w:t>
      </w:r>
      <w:r w:rsidRPr="000668D8">
        <w:rPr>
          <w:sz w:val="22"/>
          <w:szCs w:val="22"/>
          <w:lang w:val="hu"/>
        </w:rPr>
        <w:t>ezt a gyógyszert gyermekekn</w:t>
      </w:r>
      <w:r w:rsidR="00265296" w:rsidRPr="000668D8">
        <w:rPr>
          <w:sz w:val="22"/>
          <w:szCs w:val="22"/>
          <w:lang w:val="hu"/>
        </w:rPr>
        <w:t>él</w:t>
      </w:r>
      <w:r w:rsidRPr="000668D8">
        <w:rPr>
          <w:sz w:val="22"/>
          <w:szCs w:val="22"/>
          <w:lang w:val="hu"/>
        </w:rPr>
        <w:t xml:space="preserve"> vagy serdülőkn</w:t>
      </w:r>
      <w:r w:rsidR="00265296" w:rsidRPr="000668D8">
        <w:rPr>
          <w:sz w:val="22"/>
          <w:szCs w:val="22"/>
          <w:lang w:val="hu"/>
        </w:rPr>
        <w:t>él</w:t>
      </w:r>
      <w:r w:rsidRPr="000668D8">
        <w:rPr>
          <w:sz w:val="22"/>
          <w:szCs w:val="22"/>
          <w:lang w:val="hu"/>
        </w:rPr>
        <w:t xml:space="preserve"> (18 év alattiaknak)</w:t>
      </w:r>
      <w:r w:rsidR="00506293" w:rsidRPr="000668D8">
        <w:rPr>
          <w:sz w:val="22"/>
          <w:szCs w:val="22"/>
          <w:lang w:val="hu"/>
        </w:rPr>
        <w:t xml:space="preserve">, </w:t>
      </w:r>
      <w:bookmarkStart w:id="59" w:name="_Hlk34133054"/>
      <w:r w:rsidR="00506293" w:rsidRPr="000668D8">
        <w:rPr>
          <w:sz w:val="22"/>
          <w:szCs w:val="22"/>
          <w:lang w:val="hu"/>
        </w:rPr>
        <w:t>mert ebben a korcsoportban</w:t>
      </w:r>
      <w:bookmarkEnd w:id="59"/>
      <w:r w:rsidR="00265296" w:rsidRPr="000668D8">
        <w:rPr>
          <w:sz w:val="22"/>
          <w:szCs w:val="22"/>
          <w:lang w:val="hu"/>
        </w:rPr>
        <w:t xml:space="preserve"> nem vizsgálták</w:t>
      </w:r>
      <w:r w:rsidRPr="000668D8">
        <w:rPr>
          <w:sz w:val="22"/>
          <w:szCs w:val="22"/>
          <w:lang w:val="hu"/>
        </w:rPr>
        <w:t>.</w:t>
      </w:r>
    </w:p>
    <w:p w14:paraId="491F2EFF" w14:textId="77777777" w:rsidR="00A83A6E" w:rsidRPr="000668D8" w:rsidRDefault="00A83A6E" w:rsidP="003A2797">
      <w:pPr>
        <w:pStyle w:val="Text"/>
        <w:widowControl w:val="0"/>
        <w:spacing w:before="0"/>
        <w:jc w:val="left"/>
        <w:rPr>
          <w:bCs/>
          <w:color w:val="000000"/>
          <w:sz w:val="22"/>
          <w:szCs w:val="22"/>
          <w:lang w:val="nb-NO"/>
        </w:rPr>
      </w:pPr>
    </w:p>
    <w:p w14:paraId="4C5ADB3B"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nb-NO"/>
        </w:rPr>
      </w:pPr>
      <w:r w:rsidRPr="000668D8">
        <w:rPr>
          <w:rFonts w:ascii="Times New Roman" w:hAnsi="Times New Roman" w:cs="Times New Roman"/>
          <w:bCs/>
          <w:sz w:val="22"/>
          <w:szCs w:val="22"/>
          <w:lang w:val="hu"/>
        </w:rPr>
        <w:t>Egyéb gyógyszerek és az Enerzair Breezhaler</w:t>
      </w:r>
    </w:p>
    <w:p w14:paraId="5499442B" w14:textId="2873AB30" w:rsidR="00A83A6E" w:rsidRPr="000668D8" w:rsidRDefault="00A83A6E" w:rsidP="003A2797">
      <w:pPr>
        <w:pStyle w:val="Listlevel1"/>
        <w:keepNext/>
        <w:keepLines/>
        <w:widowControl w:val="0"/>
        <w:spacing w:before="0"/>
        <w:ind w:left="0" w:firstLine="0"/>
        <w:rPr>
          <w:sz w:val="22"/>
          <w:szCs w:val="22"/>
          <w:lang w:val="hu"/>
        </w:rPr>
      </w:pPr>
      <w:r w:rsidRPr="000668D8">
        <w:rPr>
          <w:sz w:val="22"/>
          <w:szCs w:val="22"/>
          <w:lang w:val="hu"/>
        </w:rPr>
        <w:t>Feltétlenül tájékoztassa kezelőorvosát vagy gyógyszerészét a jelenleg vagy nemrégiben alkalmazott, valamint alkalmazni tervezett egyéb gyógyszereiről.</w:t>
      </w:r>
      <w:r w:rsidR="00E3667D" w:rsidRPr="000668D8">
        <w:rPr>
          <w:sz w:val="22"/>
          <w:szCs w:val="22"/>
          <w:lang w:val="hu"/>
        </w:rPr>
        <w:t xml:space="preserve"> </w:t>
      </w:r>
      <w:r w:rsidRPr="000668D8">
        <w:rPr>
          <w:sz w:val="22"/>
          <w:szCs w:val="22"/>
          <w:lang w:val="hu"/>
        </w:rPr>
        <w:t>Különösen fontos, hogy szóljon kezelőorvosának vagy gyógyszerészének, amennyiben a következő gyógyszereket alkalmazza:</w:t>
      </w:r>
    </w:p>
    <w:p w14:paraId="11E5EC4C" w14:textId="13A256A4" w:rsidR="0099432E" w:rsidRPr="000668D8" w:rsidRDefault="0099432E" w:rsidP="003A2797">
      <w:pPr>
        <w:pStyle w:val="Listlevel1"/>
        <w:widowControl w:val="0"/>
        <w:numPr>
          <w:ilvl w:val="0"/>
          <w:numId w:val="43"/>
        </w:numPr>
        <w:spacing w:before="0"/>
        <w:ind w:left="567" w:hanging="567"/>
        <w:rPr>
          <w:sz w:val="22"/>
          <w:szCs w:val="22"/>
          <w:lang w:val="hu"/>
        </w:rPr>
      </w:pPr>
      <w:r w:rsidRPr="000668D8">
        <w:rPr>
          <w:sz w:val="22"/>
          <w:szCs w:val="22"/>
          <w:lang w:val="hu"/>
        </w:rPr>
        <w:t>a vér káliumszintjét csökkentő gyógyszerek. Ilyenek a vízhajtók (ezek a magas vérnyomás kezelésére használt szerek növelik a vizelet termelését, ilyen p</w:t>
      </w:r>
      <w:r w:rsidR="00265296" w:rsidRPr="000668D8">
        <w:rPr>
          <w:sz w:val="22"/>
          <w:szCs w:val="22"/>
          <w:lang w:val="hu"/>
        </w:rPr>
        <w:t>éldáu</w:t>
      </w:r>
      <w:r w:rsidRPr="000668D8">
        <w:rPr>
          <w:sz w:val="22"/>
          <w:szCs w:val="22"/>
          <w:lang w:val="hu"/>
        </w:rPr>
        <w:t>l a hidroklorotiazid), egyéb hörgőtágítók, például a légzési problémákra használt metilxantin-származékok (p</w:t>
      </w:r>
      <w:r w:rsidR="00265296" w:rsidRPr="000668D8">
        <w:rPr>
          <w:sz w:val="22"/>
          <w:szCs w:val="22"/>
          <w:lang w:val="hu"/>
        </w:rPr>
        <w:t>éldáu</w:t>
      </w:r>
      <w:r w:rsidRPr="000668D8">
        <w:rPr>
          <w:sz w:val="22"/>
          <w:szCs w:val="22"/>
          <w:lang w:val="hu"/>
        </w:rPr>
        <w:t>l teofillin) vagy kortikoszteroidok (p</w:t>
      </w:r>
      <w:r w:rsidR="00265296" w:rsidRPr="000668D8">
        <w:rPr>
          <w:sz w:val="22"/>
          <w:szCs w:val="22"/>
          <w:lang w:val="hu"/>
        </w:rPr>
        <w:t>éldáu</w:t>
      </w:r>
      <w:r w:rsidRPr="000668D8">
        <w:rPr>
          <w:sz w:val="22"/>
          <w:szCs w:val="22"/>
          <w:lang w:val="hu"/>
        </w:rPr>
        <w:t>l prednizolon).</w:t>
      </w:r>
    </w:p>
    <w:p w14:paraId="16D90861" w14:textId="279ECB31" w:rsidR="00A83A6E" w:rsidRPr="000668D8" w:rsidRDefault="00C94787" w:rsidP="003A2797">
      <w:pPr>
        <w:pStyle w:val="Listlevel1"/>
        <w:widowControl w:val="0"/>
        <w:numPr>
          <w:ilvl w:val="0"/>
          <w:numId w:val="43"/>
        </w:numPr>
        <w:spacing w:before="0"/>
        <w:ind w:left="567" w:hanging="567"/>
        <w:rPr>
          <w:sz w:val="22"/>
          <w:szCs w:val="22"/>
          <w:lang w:val="hu"/>
        </w:rPr>
      </w:pPr>
      <w:r w:rsidRPr="000668D8">
        <w:rPr>
          <w:sz w:val="22"/>
          <w:szCs w:val="22"/>
          <w:lang w:val="hu"/>
        </w:rPr>
        <w:t>triciklusos antidepresszánsok vagy monoamin-oxidáz-gátlók (a depresszió kezelésére használt gyógyszerek).</w:t>
      </w:r>
    </w:p>
    <w:p w14:paraId="1F233427" w14:textId="4ADB48AA" w:rsidR="00A83A6E" w:rsidRPr="000668D8" w:rsidRDefault="00A83A6E" w:rsidP="003A2797">
      <w:pPr>
        <w:pStyle w:val="Listlevel1"/>
        <w:widowControl w:val="0"/>
        <w:numPr>
          <w:ilvl w:val="0"/>
          <w:numId w:val="43"/>
        </w:numPr>
        <w:spacing w:before="0"/>
        <w:ind w:left="567" w:hanging="567"/>
        <w:rPr>
          <w:sz w:val="22"/>
          <w:szCs w:val="22"/>
          <w:lang w:val="hu"/>
        </w:rPr>
      </w:pPr>
      <w:r w:rsidRPr="000668D8">
        <w:rPr>
          <w:sz w:val="22"/>
          <w:szCs w:val="22"/>
          <w:lang w:val="hu"/>
        </w:rPr>
        <w:lastRenderedPageBreak/>
        <w:t>bármely olyan gyógyszer, amely hasonlít az Enerzair Breezhaler-hez (mert hasonló hatóanyagot tartalmaz); ezek egyidejű alkalmazása növelheti a lehetséges mellékhatások kockázatát.</w:t>
      </w:r>
    </w:p>
    <w:p w14:paraId="6EB9B108" w14:textId="71B1F23E" w:rsidR="00A83A6E" w:rsidRPr="000668D8" w:rsidRDefault="00446282" w:rsidP="003A2797">
      <w:pPr>
        <w:pStyle w:val="Listlevel1"/>
        <w:widowControl w:val="0"/>
        <w:numPr>
          <w:ilvl w:val="0"/>
          <w:numId w:val="43"/>
        </w:numPr>
        <w:spacing w:before="0"/>
        <w:ind w:left="567" w:hanging="567"/>
        <w:rPr>
          <w:sz w:val="22"/>
          <w:szCs w:val="22"/>
          <w:lang w:val="hu"/>
        </w:rPr>
      </w:pPr>
      <w:r w:rsidRPr="000668D8">
        <w:rPr>
          <w:sz w:val="22"/>
          <w:szCs w:val="22"/>
          <w:lang w:val="hu"/>
        </w:rPr>
        <w:t>a béta-blokkolóknak nevezett gyógyszerek, amelyeket magas vérnyomás vagy más szívproblémák kezelésére (p</w:t>
      </w:r>
      <w:r w:rsidR="00265296" w:rsidRPr="000668D8">
        <w:rPr>
          <w:sz w:val="22"/>
          <w:szCs w:val="22"/>
          <w:lang w:val="hu"/>
        </w:rPr>
        <w:t>éldáu</w:t>
      </w:r>
      <w:r w:rsidRPr="000668D8">
        <w:rPr>
          <w:sz w:val="22"/>
          <w:szCs w:val="22"/>
          <w:lang w:val="hu"/>
        </w:rPr>
        <w:t>l propranolol) vagy zöldhályog kezelésére (p</w:t>
      </w:r>
      <w:r w:rsidR="00265296" w:rsidRPr="000668D8">
        <w:rPr>
          <w:sz w:val="22"/>
          <w:szCs w:val="22"/>
          <w:lang w:val="hu"/>
        </w:rPr>
        <w:t>éldáu</w:t>
      </w:r>
      <w:r w:rsidRPr="000668D8">
        <w:rPr>
          <w:sz w:val="22"/>
          <w:szCs w:val="22"/>
          <w:lang w:val="hu"/>
        </w:rPr>
        <w:t>l timolol) alkalmaznak.</w:t>
      </w:r>
    </w:p>
    <w:p w14:paraId="64C974F1" w14:textId="1ED9355C" w:rsidR="00A83A6E" w:rsidRPr="000668D8" w:rsidRDefault="00C94787" w:rsidP="003A2797">
      <w:pPr>
        <w:pStyle w:val="Listlevel1"/>
        <w:widowControl w:val="0"/>
        <w:numPr>
          <w:ilvl w:val="0"/>
          <w:numId w:val="43"/>
        </w:numPr>
        <w:spacing w:before="0"/>
        <w:ind w:left="567" w:hanging="567"/>
        <w:rPr>
          <w:sz w:val="22"/>
          <w:szCs w:val="22"/>
          <w:lang w:val="hu"/>
        </w:rPr>
      </w:pPr>
      <w:r w:rsidRPr="000668D8">
        <w:rPr>
          <w:sz w:val="22"/>
          <w:szCs w:val="22"/>
          <w:lang w:val="hu"/>
        </w:rPr>
        <w:t>ketokonazol vagy itrakonazol (gombás fertőzések kezelésére alkalmazott gyógyszerek)</w:t>
      </w:r>
      <w:r w:rsidR="000D6CFB" w:rsidRPr="000668D8">
        <w:rPr>
          <w:sz w:val="22"/>
          <w:szCs w:val="22"/>
          <w:lang w:val="hu"/>
        </w:rPr>
        <w:t>.</w:t>
      </w:r>
    </w:p>
    <w:p w14:paraId="1F983744" w14:textId="0A53B2A8" w:rsidR="00A83A6E" w:rsidRPr="000668D8" w:rsidRDefault="00C94787" w:rsidP="003A2797">
      <w:pPr>
        <w:pStyle w:val="Listlevel1"/>
        <w:widowControl w:val="0"/>
        <w:numPr>
          <w:ilvl w:val="0"/>
          <w:numId w:val="43"/>
        </w:numPr>
        <w:spacing w:before="0"/>
        <w:ind w:left="567" w:hanging="567"/>
        <w:rPr>
          <w:sz w:val="22"/>
          <w:szCs w:val="22"/>
          <w:lang w:val="hu"/>
        </w:rPr>
      </w:pPr>
      <w:r w:rsidRPr="000668D8">
        <w:rPr>
          <w:sz w:val="22"/>
          <w:szCs w:val="22"/>
          <w:lang w:val="hu"/>
        </w:rPr>
        <w:t>ritonavir, nelfinavir vagy kobicisztát (HIV-fertőzés kezelésére használt gyógyszerek).</w:t>
      </w:r>
    </w:p>
    <w:p w14:paraId="2D8CECE4" w14:textId="77777777" w:rsidR="00A83A6E" w:rsidRPr="000668D8" w:rsidRDefault="00A83A6E" w:rsidP="003A2797">
      <w:pPr>
        <w:pStyle w:val="Text"/>
        <w:widowControl w:val="0"/>
        <w:spacing w:before="0"/>
        <w:jc w:val="left"/>
        <w:rPr>
          <w:bCs/>
          <w:sz w:val="22"/>
          <w:szCs w:val="22"/>
          <w:lang w:val="hu"/>
        </w:rPr>
      </w:pPr>
    </w:p>
    <w:p w14:paraId="1268C1B8"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Terhesség és szoptatás</w:t>
      </w:r>
    </w:p>
    <w:p w14:paraId="57DC6FFB" w14:textId="7B2E9406" w:rsidR="00A83A6E" w:rsidRPr="000668D8" w:rsidRDefault="00A83A6E" w:rsidP="003A2797">
      <w:pPr>
        <w:pStyle w:val="Text"/>
        <w:widowControl w:val="0"/>
        <w:spacing w:before="0"/>
        <w:jc w:val="left"/>
        <w:rPr>
          <w:sz w:val="22"/>
          <w:szCs w:val="22"/>
          <w:lang w:val="hu"/>
        </w:rPr>
      </w:pPr>
      <w:r w:rsidRPr="000668D8">
        <w:rPr>
          <w:sz w:val="22"/>
          <w:szCs w:val="22"/>
          <w:lang w:val="hu"/>
        </w:rPr>
        <w:t>Ha Ön terhes vagy szoptat, illetve ha fennáll Önnél a terhesség lehetősége vagy gyermeket szeretne, a gyógyszer alkalmazása előtt beszéljen kezelőorvosával.</w:t>
      </w:r>
      <w:r w:rsidR="00E3667D" w:rsidRPr="000668D8">
        <w:rPr>
          <w:sz w:val="22"/>
          <w:szCs w:val="22"/>
          <w:lang w:val="hu"/>
        </w:rPr>
        <w:t xml:space="preserve"> </w:t>
      </w:r>
      <w:r w:rsidRPr="000668D8">
        <w:rPr>
          <w:sz w:val="22"/>
          <w:szCs w:val="22"/>
          <w:lang w:val="hu"/>
        </w:rPr>
        <w:t>Kezelőorvosa megbeszéli Önnel, hogy használhatja-e az Enerzair Breezhaler-t.</w:t>
      </w:r>
    </w:p>
    <w:p w14:paraId="3EC0DC9B" w14:textId="77777777" w:rsidR="00A83A6E" w:rsidRPr="000668D8" w:rsidRDefault="00A83A6E" w:rsidP="003A2797">
      <w:pPr>
        <w:pStyle w:val="Text"/>
        <w:widowControl w:val="0"/>
        <w:spacing w:before="0"/>
        <w:jc w:val="left"/>
        <w:rPr>
          <w:sz w:val="22"/>
          <w:szCs w:val="22"/>
          <w:lang w:val="hu"/>
        </w:rPr>
      </w:pPr>
    </w:p>
    <w:p w14:paraId="07DBF9C8" w14:textId="77777777" w:rsidR="00A83A6E" w:rsidRPr="000668D8" w:rsidRDefault="00A83A6E" w:rsidP="003A2797">
      <w:pPr>
        <w:pStyle w:val="Text"/>
        <w:keepNext/>
        <w:widowControl w:val="0"/>
        <w:spacing w:before="0"/>
        <w:jc w:val="left"/>
        <w:rPr>
          <w:b/>
          <w:sz w:val="22"/>
          <w:szCs w:val="22"/>
          <w:lang w:val="hu"/>
        </w:rPr>
      </w:pPr>
      <w:r w:rsidRPr="000668D8">
        <w:rPr>
          <w:b/>
          <w:bCs/>
          <w:sz w:val="22"/>
          <w:szCs w:val="22"/>
          <w:lang w:val="hu"/>
        </w:rPr>
        <w:t>A készítmény hatásai a gépjárművezetéshez és a gépek kezeléséhez szükséges képességekre</w:t>
      </w:r>
    </w:p>
    <w:p w14:paraId="1D0A2E79" w14:textId="77777777" w:rsidR="00A83A6E" w:rsidRPr="000668D8" w:rsidRDefault="00A83A6E" w:rsidP="003A2797">
      <w:pPr>
        <w:pStyle w:val="Text"/>
        <w:widowControl w:val="0"/>
        <w:spacing w:before="0"/>
        <w:jc w:val="left"/>
        <w:rPr>
          <w:sz w:val="22"/>
          <w:szCs w:val="22"/>
          <w:lang w:val="hu"/>
        </w:rPr>
      </w:pPr>
      <w:r w:rsidRPr="000668D8">
        <w:rPr>
          <w:sz w:val="22"/>
          <w:szCs w:val="22"/>
          <w:lang w:val="hu"/>
        </w:rPr>
        <w:t>Nem valószínű, hogy ez a gyógyszer befolyásolni fogja a gépjárművezetéshez és a gépek kezeléséhez szükséges képességeit.</w:t>
      </w:r>
    </w:p>
    <w:p w14:paraId="2AA59001" w14:textId="77777777" w:rsidR="00A83A6E" w:rsidRPr="000668D8" w:rsidRDefault="00A83A6E" w:rsidP="003A2797">
      <w:pPr>
        <w:pStyle w:val="Text"/>
        <w:widowControl w:val="0"/>
        <w:spacing w:before="0"/>
        <w:jc w:val="left"/>
        <w:rPr>
          <w:sz w:val="22"/>
          <w:szCs w:val="22"/>
          <w:lang w:val="hu"/>
        </w:rPr>
      </w:pPr>
    </w:p>
    <w:p w14:paraId="2C924B1C" w14:textId="77777777" w:rsidR="00A83A6E" w:rsidRPr="000668D8" w:rsidRDefault="00A83A6E" w:rsidP="003A2797">
      <w:pPr>
        <w:pStyle w:val="Text"/>
        <w:keepNext/>
        <w:widowControl w:val="0"/>
        <w:spacing w:before="0"/>
        <w:jc w:val="left"/>
        <w:rPr>
          <w:b/>
          <w:sz w:val="22"/>
          <w:szCs w:val="22"/>
          <w:lang w:val="hu"/>
        </w:rPr>
      </w:pPr>
      <w:r w:rsidRPr="000668D8">
        <w:rPr>
          <w:b/>
          <w:bCs/>
          <w:sz w:val="22"/>
          <w:szCs w:val="22"/>
          <w:lang w:val="hu"/>
        </w:rPr>
        <w:t>Az Enerzair Breezhaler laktózt tartalmaz</w:t>
      </w:r>
    </w:p>
    <w:p w14:paraId="0358355C" w14:textId="38C4A4B5" w:rsidR="00A83A6E" w:rsidRPr="000668D8" w:rsidRDefault="00237440" w:rsidP="003A2797">
      <w:pPr>
        <w:pStyle w:val="Text"/>
        <w:widowControl w:val="0"/>
        <w:spacing w:before="0"/>
        <w:jc w:val="left"/>
        <w:rPr>
          <w:sz w:val="22"/>
          <w:szCs w:val="22"/>
          <w:lang w:val="hu"/>
        </w:rPr>
      </w:pPr>
      <w:r w:rsidRPr="000668D8">
        <w:rPr>
          <w:sz w:val="22"/>
          <w:szCs w:val="22"/>
          <w:lang w:val="hu"/>
        </w:rPr>
        <w:t xml:space="preserve">Ez a gyógyszer laktózt tartalmaz. Amennyiben kezelőorvosa korábban már figyelmeztette Önt, hogy bizonyos cukrokra érzékeny, </w:t>
      </w:r>
      <w:r w:rsidR="00524673">
        <w:rPr>
          <w:sz w:val="22"/>
          <w:szCs w:val="22"/>
          <w:lang w:val="hu"/>
        </w:rPr>
        <w:t>k</w:t>
      </w:r>
      <w:r w:rsidR="006019E4">
        <w:rPr>
          <w:sz w:val="22"/>
          <w:szCs w:val="22"/>
          <w:lang w:val="hu"/>
        </w:rPr>
        <w:t>eresse fel</w:t>
      </w:r>
      <w:r w:rsidR="00856C2C" w:rsidRPr="000668D8">
        <w:rPr>
          <w:sz w:val="22"/>
          <w:szCs w:val="22"/>
          <w:lang w:val="hu"/>
        </w:rPr>
        <w:t xml:space="preserve"> orvosá</w:t>
      </w:r>
      <w:r w:rsidR="006019E4">
        <w:rPr>
          <w:sz w:val="22"/>
          <w:szCs w:val="22"/>
          <w:lang w:val="hu"/>
        </w:rPr>
        <w:t>t</w:t>
      </w:r>
      <w:r w:rsidRPr="000668D8">
        <w:rPr>
          <w:sz w:val="22"/>
          <w:szCs w:val="22"/>
          <w:lang w:val="hu"/>
        </w:rPr>
        <w:t xml:space="preserve">, mielőtt elkezdi </w:t>
      </w:r>
      <w:r w:rsidR="00C92098" w:rsidRPr="000668D8">
        <w:rPr>
          <w:sz w:val="22"/>
          <w:szCs w:val="22"/>
          <w:lang w:val="hu"/>
        </w:rPr>
        <w:t xml:space="preserve">alkalmazni </w:t>
      </w:r>
      <w:r w:rsidRPr="000668D8">
        <w:rPr>
          <w:sz w:val="22"/>
          <w:szCs w:val="22"/>
          <w:lang w:val="hu"/>
        </w:rPr>
        <w:t>ezt a gyógyszert.</w:t>
      </w:r>
    </w:p>
    <w:p w14:paraId="6A03C922" w14:textId="77777777" w:rsidR="00237440" w:rsidRPr="000668D8" w:rsidRDefault="00237440" w:rsidP="003A2797">
      <w:pPr>
        <w:pStyle w:val="Text"/>
        <w:widowControl w:val="0"/>
        <w:spacing w:before="0"/>
        <w:jc w:val="left"/>
        <w:rPr>
          <w:sz w:val="22"/>
          <w:szCs w:val="22"/>
          <w:lang w:val="hu"/>
        </w:rPr>
      </w:pPr>
    </w:p>
    <w:p w14:paraId="2E481ED4" w14:textId="77777777" w:rsidR="00237440" w:rsidRPr="000668D8" w:rsidRDefault="00237440" w:rsidP="003A2797">
      <w:pPr>
        <w:pStyle w:val="Text"/>
        <w:widowControl w:val="0"/>
        <w:spacing w:before="0"/>
        <w:jc w:val="left"/>
        <w:rPr>
          <w:sz w:val="22"/>
          <w:szCs w:val="22"/>
          <w:lang w:val="hu"/>
        </w:rPr>
      </w:pPr>
    </w:p>
    <w:p w14:paraId="1FD38010" w14:textId="77777777" w:rsidR="00A83A6E" w:rsidRPr="000668D8" w:rsidRDefault="00237440" w:rsidP="003A2797">
      <w:pPr>
        <w:keepNext/>
        <w:keepLines/>
        <w:rPr>
          <w:b/>
          <w:bCs/>
          <w:lang w:val="hu"/>
        </w:rPr>
      </w:pPr>
      <w:bookmarkStart w:id="60" w:name="_Toc2097634"/>
      <w:r w:rsidRPr="000668D8">
        <w:rPr>
          <w:b/>
          <w:bCs/>
          <w:lang w:val="hu"/>
        </w:rPr>
        <w:t>3.</w:t>
      </w:r>
      <w:r w:rsidRPr="000668D8">
        <w:rPr>
          <w:b/>
          <w:bCs/>
          <w:lang w:val="hu"/>
        </w:rPr>
        <w:tab/>
        <w:t>Hogyan kell alkalmazni az Enerzair Breezhaler-t?</w:t>
      </w:r>
      <w:bookmarkEnd w:id="60"/>
    </w:p>
    <w:p w14:paraId="0FE49F83" w14:textId="77777777" w:rsidR="00237440" w:rsidRPr="000668D8" w:rsidRDefault="00237440" w:rsidP="003A2797">
      <w:pPr>
        <w:pStyle w:val="Text"/>
        <w:keepNext/>
        <w:keepLines/>
        <w:spacing w:before="0"/>
        <w:jc w:val="left"/>
        <w:rPr>
          <w:sz w:val="22"/>
          <w:szCs w:val="22"/>
          <w:lang w:val="hu"/>
        </w:rPr>
      </w:pPr>
    </w:p>
    <w:p w14:paraId="50C812D2" w14:textId="049620B2" w:rsidR="00237440" w:rsidRPr="000668D8" w:rsidRDefault="00A83A6E" w:rsidP="003A2797">
      <w:pPr>
        <w:pStyle w:val="Text"/>
        <w:widowControl w:val="0"/>
        <w:spacing w:before="0"/>
        <w:jc w:val="left"/>
        <w:rPr>
          <w:sz w:val="22"/>
          <w:szCs w:val="22"/>
          <w:lang w:val="hu"/>
        </w:rPr>
      </w:pPr>
      <w:r w:rsidRPr="000668D8">
        <w:rPr>
          <w:sz w:val="22"/>
          <w:szCs w:val="22"/>
          <w:lang w:val="hu"/>
        </w:rPr>
        <w:t xml:space="preserve">A gyógyszert mindig a kezelőorvosa vagy gyógyszerésze által elmondottaknak megfelelően alkalmazza. Amennyiben nem biztos </w:t>
      </w:r>
      <w:r w:rsidR="00524673">
        <w:rPr>
          <w:sz w:val="22"/>
          <w:szCs w:val="22"/>
          <w:lang w:val="hu"/>
        </w:rPr>
        <w:t>abban, hogyan alkalmazza a gyógyszert</w:t>
      </w:r>
      <w:r w:rsidRPr="000668D8">
        <w:rPr>
          <w:sz w:val="22"/>
          <w:szCs w:val="22"/>
          <w:lang w:val="hu"/>
        </w:rPr>
        <w:t>, kérdezze meg kezelőorvosát vagy gyógyszerészét.</w:t>
      </w:r>
    </w:p>
    <w:p w14:paraId="2686DEE7" w14:textId="77777777" w:rsidR="00A83A6E" w:rsidRPr="000668D8" w:rsidRDefault="00A83A6E" w:rsidP="003A2797">
      <w:pPr>
        <w:pStyle w:val="Text"/>
        <w:widowControl w:val="0"/>
        <w:spacing w:before="0"/>
        <w:jc w:val="left"/>
        <w:rPr>
          <w:sz w:val="22"/>
          <w:szCs w:val="22"/>
          <w:lang w:val="hu"/>
        </w:rPr>
      </w:pPr>
    </w:p>
    <w:p w14:paraId="1F220AE1"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Mennyi Enerzair Breezhaler-t kell belélegezni?</w:t>
      </w:r>
    </w:p>
    <w:p w14:paraId="78DE6D5D" w14:textId="6E97CEC9" w:rsidR="00A83A6E" w:rsidRPr="000668D8" w:rsidRDefault="00A83A6E" w:rsidP="003A2797">
      <w:pPr>
        <w:pStyle w:val="Nottoc-headings"/>
        <w:keepNext w:val="0"/>
        <w:keepLines w:val="0"/>
        <w:widowControl w:val="0"/>
        <w:spacing w:before="0" w:after="0"/>
        <w:rPr>
          <w:rFonts w:ascii="Times New Roman" w:eastAsia="MS Mincho" w:hAnsi="Times New Roman" w:cs="Times New Roman"/>
          <w:b w:val="0"/>
          <w:sz w:val="22"/>
          <w:szCs w:val="22"/>
          <w:lang w:val="hu"/>
        </w:rPr>
      </w:pPr>
      <w:r w:rsidRPr="000668D8">
        <w:rPr>
          <w:rFonts w:ascii="Times New Roman" w:eastAsia="MS Mincho" w:hAnsi="Times New Roman" w:cs="Times New Roman"/>
          <w:b w:val="0"/>
          <w:sz w:val="22"/>
          <w:szCs w:val="22"/>
          <w:lang w:val="hu"/>
        </w:rPr>
        <w:t>A szokásos adag naponta egy kapszula tartalmának belélegzése. A gyógyszert naponta csak egyszer kell alkalmaznia. Ne alkalmazzon többet annál, mint amit kezelőorvosa mondott.</w:t>
      </w:r>
    </w:p>
    <w:p w14:paraId="081686F8" w14:textId="77777777" w:rsidR="00237440" w:rsidRPr="000668D8" w:rsidRDefault="00237440" w:rsidP="003A2797">
      <w:pPr>
        <w:pStyle w:val="Text"/>
        <w:widowControl w:val="0"/>
        <w:spacing w:before="0"/>
        <w:jc w:val="left"/>
        <w:rPr>
          <w:sz w:val="22"/>
          <w:szCs w:val="22"/>
          <w:lang w:val="hu"/>
        </w:rPr>
      </w:pPr>
    </w:p>
    <w:p w14:paraId="63448712" w14:textId="50E4E689" w:rsidR="00A83A6E" w:rsidRPr="000668D8" w:rsidRDefault="00A83A6E" w:rsidP="003A2797">
      <w:pPr>
        <w:pStyle w:val="Nottoc-headings"/>
        <w:keepNext w:val="0"/>
        <w:keepLines w:val="0"/>
        <w:widowControl w:val="0"/>
        <w:spacing w:before="0" w:after="0"/>
        <w:rPr>
          <w:rFonts w:ascii="Times New Roman" w:hAnsi="Times New Roman" w:cs="Times New Roman"/>
          <w:b w:val="0"/>
          <w:bCs/>
          <w:sz w:val="22"/>
          <w:szCs w:val="22"/>
          <w:lang w:val="hu"/>
        </w:rPr>
      </w:pPr>
      <w:r w:rsidRPr="000668D8">
        <w:rPr>
          <w:rFonts w:ascii="Times New Roman" w:hAnsi="Times New Roman" w:cs="Times New Roman"/>
          <w:b w:val="0"/>
          <w:sz w:val="22"/>
          <w:szCs w:val="22"/>
          <w:lang w:val="hu"/>
        </w:rPr>
        <w:t xml:space="preserve">Minden nap alkalmaznia kell az Enerzair Breezhaler-t, </w:t>
      </w:r>
      <w:bookmarkStart w:id="61" w:name="_Hlk34133156"/>
      <w:r w:rsidR="003329FE" w:rsidRPr="000668D8">
        <w:rPr>
          <w:rFonts w:ascii="Times New Roman" w:hAnsi="Times New Roman" w:cs="Times New Roman"/>
          <w:b w:val="0"/>
          <w:sz w:val="22"/>
          <w:szCs w:val="22"/>
          <w:lang w:val="hu"/>
        </w:rPr>
        <w:t>még akkor is, ha az asztmája éppen nem okoz problémákat Önnek</w:t>
      </w:r>
      <w:bookmarkEnd w:id="61"/>
      <w:r w:rsidRPr="000668D8">
        <w:rPr>
          <w:rFonts w:ascii="Times New Roman" w:hAnsi="Times New Roman" w:cs="Times New Roman"/>
          <w:b w:val="0"/>
          <w:sz w:val="22"/>
          <w:szCs w:val="22"/>
          <w:lang w:val="hu"/>
        </w:rPr>
        <w:t>.</w:t>
      </w:r>
    </w:p>
    <w:p w14:paraId="56FEB978" w14:textId="77777777" w:rsidR="00237440" w:rsidRPr="000668D8" w:rsidRDefault="00237440" w:rsidP="003A2797">
      <w:pPr>
        <w:pStyle w:val="Text"/>
        <w:widowControl w:val="0"/>
        <w:spacing w:before="0"/>
        <w:jc w:val="left"/>
        <w:rPr>
          <w:sz w:val="22"/>
          <w:szCs w:val="22"/>
          <w:lang w:val="hu"/>
        </w:rPr>
      </w:pPr>
    </w:p>
    <w:p w14:paraId="051E1B12"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Mikor kell belélegezni az Enerzair Breezhaler-t?</w:t>
      </w:r>
    </w:p>
    <w:p w14:paraId="6F013948" w14:textId="2A3F5E51" w:rsidR="007F6CED" w:rsidRPr="000668D8" w:rsidRDefault="00A83A6E" w:rsidP="003A2797">
      <w:pPr>
        <w:pStyle w:val="Text"/>
        <w:widowControl w:val="0"/>
        <w:spacing w:before="0"/>
        <w:jc w:val="left"/>
        <w:rPr>
          <w:sz w:val="22"/>
          <w:szCs w:val="22"/>
          <w:lang w:val="hu"/>
        </w:rPr>
      </w:pPr>
      <w:r w:rsidRPr="000668D8">
        <w:rPr>
          <w:sz w:val="22"/>
          <w:szCs w:val="22"/>
          <w:lang w:val="hu"/>
        </w:rPr>
        <w:t xml:space="preserve">Minden nap ugyanabban az időpontban lélegezze be az Enerzair Breezhaler-t. Ez elősegíti, hogy </w:t>
      </w:r>
      <w:r w:rsidR="0055723B" w:rsidRPr="000668D8">
        <w:rPr>
          <w:sz w:val="22"/>
          <w:szCs w:val="22"/>
          <w:lang w:val="hu"/>
        </w:rPr>
        <w:t xml:space="preserve">kontroll alatt tartsa a </w:t>
      </w:r>
      <w:r w:rsidRPr="000668D8">
        <w:rPr>
          <w:sz w:val="22"/>
          <w:szCs w:val="22"/>
          <w:lang w:val="hu"/>
        </w:rPr>
        <w:t>tünete</w:t>
      </w:r>
      <w:r w:rsidR="0055723B" w:rsidRPr="000668D8">
        <w:rPr>
          <w:sz w:val="22"/>
          <w:szCs w:val="22"/>
          <w:lang w:val="hu"/>
        </w:rPr>
        <w:t>it</w:t>
      </w:r>
      <w:r w:rsidRPr="000668D8">
        <w:rPr>
          <w:sz w:val="22"/>
          <w:szCs w:val="22"/>
          <w:lang w:val="hu"/>
        </w:rPr>
        <w:t xml:space="preserve"> nappal és az éjszaka során. Továbbá abban is segít, hogy ne feledkezzen el az alkalmazásról.</w:t>
      </w:r>
    </w:p>
    <w:p w14:paraId="1CFF84C2" w14:textId="77777777" w:rsidR="00A83A6E" w:rsidRPr="000668D8" w:rsidRDefault="00A83A6E" w:rsidP="003A2797">
      <w:pPr>
        <w:pStyle w:val="Text"/>
        <w:widowControl w:val="0"/>
        <w:spacing w:before="0"/>
        <w:jc w:val="left"/>
        <w:rPr>
          <w:sz w:val="22"/>
          <w:szCs w:val="22"/>
          <w:lang w:val="hu"/>
        </w:rPr>
      </w:pPr>
    </w:p>
    <w:p w14:paraId="1194B4DC"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Hogyan kell belélegezni az Enerzair Breezhaler-t?</w:t>
      </w:r>
    </w:p>
    <w:p w14:paraId="10EB201C" w14:textId="77777777" w:rsidR="00A0272D" w:rsidRPr="000668D8" w:rsidRDefault="00A0272D" w:rsidP="003A2797">
      <w:pPr>
        <w:pStyle w:val="Listlevel1"/>
        <w:widowControl w:val="0"/>
        <w:numPr>
          <w:ilvl w:val="0"/>
          <w:numId w:val="43"/>
        </w:numPr>
        <w:spacing w:before="0"/>
        <w:ind w:left="567" w:hanging="567"/>
        <w:rPr>
          <w:sz w:val="22"/>
          <w:szCs w:val="22"/>
          <w:lang w:val="hu"/>
        </w:rPr>
      </w:pPr>
      <w:r w:rsidRPr="000668D8">
        <w:rPr>
          <w:sz w:val="22"/>
          <w:szCs w:val="22"/>
          <w:lang w:val="hu"/>
        </w:rPr>
        <w:t>Az Enerzair Breezhaler inhalációs alkalmazásra szolgál.</w:t>
      </w:r>
    </w:p>
    <w:p w14:paraId="273B90E4" w14:textId="5C1223DD" w:rsidR="00A0272D" w:rsidRPr="000668D8" w:rsidRDefault="00A0272D" w:rsidP="003A2797">
      <w:pPr>
        <w:pStyle w:val="Listlevel1"/>
        <w:widowControl w:val="0"/>
        <w:numPr>
          <w:ilvl w:val="0"/>
          <w:numId w:val="43"/>
        </w:numPr>
        <w:spacing w:before="0"/>
        <w:ind w:left="567" w:hanging="567"/>
        <w:rPr>
          <w:sz w:val="22"/>
          <w:szCs w:val="22"/>
          <w:lang w:val="hu"/>
        </w:rPr>
      </w:pPr>
      <w:r w:rsidRPr="000668D8">
        <w:rPr>
          <w:sz w:val="22"/>
          <w:szCs w:val="22"/>
          <w:lang w:val="hu"/>
        </w:rPr>
        <w:t>Ebben a csomagban talál majd egy inhalátort és a gyógyszert tartalmazó kapszulákat. Az inhalátorral tudja belélegezni a kapszulában található gyógyszert. A kapszulákat csak az ebben a csomagolásban található inhalátorral használja! A kapszuláknak mindaddig a buborékcsomagolásban kell maradniuk, amíg nem kell felhasználnia azokat.</w:t>
      </w:r>
    </w:p>
    <w:p w14:paraId="33322F94" w14:textId="77777777" w:rsidR="00A0272D" w:rsidRPr="000668D8" w:rsidRDefault="00A0272D" w:rsidP="003A2797">
      <w:pPr>
        <w:pStyle w:val="Listlevel1"/>
        <w:widowControl w:val="0"/>
        <w:numPr>
          <w:ilvl w:val="0"/>
          <w:numId w:val="43"/>
        </w:numPr>
        <w:spacing w:before="0"/>
        <w:ind w:left="567" w:hanging="567"/>
        <w:rPr>
          <w:sz w:val="22"/>
          <w:szCs w:val="22"/>
          <w:lang w:val="hu"/>
        </w:rPr>
      </w:pPr>
      <w:r w:rsidRPr="000668D8">
        <w:rPr>
          <w:sz w:val="22"/>
          <w:szCs w:val="22"/>
          <w:lang w:val="hu"/>
        </w:rPr>
        <w:t xml:space="preserve">A buborékcsomagolás a hátsó fólia lehúzásával nyitható ki, </w:t>
      </w:r>
      <w:r w:rsidRPr="000668D8">
        <w:rPr>
          <w:b/>
          <w:bCs/>
          <w:sz w:val="22"/>
          <w:szCs w:val="22"/>
          <w:lang w:val="hu"/>
        </w:rPr>
        <w:t>ne nyomja keresztül a kapszulát a fólián</w:t>
      </w:r>
      <w:r w:rsidRPr="000668D8">
        <w:rPr>
          <w:sz w:val="22"/>
          <w:szCs w:val="22"/>
          <w:lang w:val="hu"/>
        </w:rPr>
        <w:t>!</w:t>
      </w:r>
    </w:p>
    <w:p w14:paraId="275815D0" w14:textId="3EF6B857" w:rsidR="00A0272D" w:rsidRPr="000668D8" w:rsidRDefault="00A0272D" w:rsidP="003A2797">
      <w:pPr>
        <w:pStyle w:val="Listlevel1"/>
        <w:widowControl w:val="0"/>
        <w:numPr>
          <w:ilvl w:val="0"/>
          <w:numId w:val="43"/>
        </w:numPr>
        <w:spacing w:before="0"/>
        <w:ind w:left="567" w:hanging="567"/>
        <w:rPr>
          <w:sz w:val="22"/>
          <w:szCs w:val="22"/>
          <w:lang w:val="hu"/>
        </w:rPr>
      </w:pPr>
      <w:r w:rsidRPr="000668D8">
        <w:rPr>
          <w:sz w:val="22"/>
          <w:szCs w:val="22"/>
          <w:lang w:val="hu"/>
        </w:rPr>
        <w:t>Amikor új csomagot kezd, használja az abban a csomagolásban lévő új inhalátort.</w:t>
      </w:r>
    </w:p>
    <w:p w14:paraId="79498641" w14:textId="77777777" w:rsidR="00A0272D" w:rsidRPr="000668D8" w:rsidRDefault="00A0272D" w:rsidP="003A2797">
      <w:pPr>
        <w:pStyle w:val="Listlevel1"/>
        <w:widowControl w:val="0"/>
        <w:numPr>
          <w:ilvl w:val="0"/>
          <w:numId w:val="43"/>
        </w:numPr>
        <w:spacing w:before="0"/>
        <w:ind w:left="567" w:hanging="567"/>
        <w:rPr>
          <w:sz w:val="22"/>
          <w:szCs w:val="22"/>
          <w:lang w:val="hu"/>
        </w:rPr>
      </w:pPr>
      <w:r w:rsidRPr="000668D8">
        <w:rPr>
          <w:sz w:val="22"/>
          <w:szCs w:val="22"/>
          <w:lang w:val="hu"/>
        </w:rPr>
        <w:t>A csomagolásban lévő inhalátort ki kell dobni, miután a csomagolásban található összes kapszulát felhasználták!</w:t>
      </w:r>
    </w:p>
    <w:p w14:paraId="14B06693" w14:textId="77777777" w:rsidR="00A0272D" w:rsidRPr="000668D8" w:rsidRDefault="00A0272D" w:rsidP="003A2797">
      <w:pPr>
        <w:pStyle w:val="Listlevel1"/>
        <w:widowControl w:val="0"/>
        <w:numPr>
          <w:ilvl w:val="0"/>
          <w:numId w:val="43"/>
        </w:numPr>
        <w:spacing w:before="0"/>
        <w:ind w:left="567" w:hanging="567"/>
        <w:rPr>
          <w:sz w:val="22"/>
          <w:szCs w:val="22"/>
          <w:lang w:val="fr-CH"/>
        </w:rPr>
      </w:pPr>
      <w:r w:rsidRPr="000668D8">
        <w:rPr>
          <w:sz w:val="22"/>
          <w:szCs w:val="22"/>
          <w:lang w:val="hu"/>
        </w:rPr>
        <w:t>Ne nyelje le a kapszulákat!</w:t>
      </w:r>
    </w:p>
    <w:p w14:paraId="4E5BCBBA" w14:textId="77777777" w:rsidR="00A0272D" w:rsidRPr="000668D8" w:rsidRDefault="00A0272D" w:rsidP="003A2797">
      <w:pPr>
        <w:pStyle w:val="Listlevel1"/>
        <w:widowControl w:val="0"/>
        <w:numPr>
          <w:ilvl w:val="0"/>
          <w:numId w:val="43"/>
        </w:numPr>
        <w:spacing w:before="0"/>
        <w:ind w:left="567" w:hanging="567"/>
        <w:rPr>
          <w:b/>
          <w:bCs/>
          <w:sz w:val="22"/>
          <w:szCs w:val="22"/>
          <w:lang w:val="fr-CH"/>
        </w:rPr>
      </w:pPr>
      <w:r w:rsidRPr="000668D8">
        <w:rPr>
          <w:b/>
          <w:bCs/>
          <w:sz w:val="22"/>
          <w:szCs w:val="22"/>
          <w:lang w:val="hu"/>
        </w:rPr>
        <w:t>Kérjük, olvassa el a betegtájékoztató túloldalán található használati utasítást, amely további információkat tartalmaz az inhalátor alkalmazásával kapcsolatosan.</w:t>
      </w:r>
    </w:p>
    <w:p w14:paraId="32A36C7F" w14:textId="77777777" w:rsidR="006E09D4" w:rsidRPr="000668D8" w:rsidRDefault="006E09D4" w:rsidP="003A2797">
      <w:pPr>
        <w:pStyle w:val="Text"/>
        <w:widowControl w:val="0"/>
        <w:spacing w:before="0"/>
        <w:jc w:val="left"/>
        <w:rPr>
          <w:sz w:val="22"/>
          <w:szCs w:val="22"/>
          <w:lang w:val="fr-CH"/>
        </w:rPr>
      </w:pPr>
    </w:p>
    <w:p w14:paraId="442EC077" w14:textId="3C26F91D" w:rsidR="00297910" w:rsidRPr="000668D8" w:rsidRDefault="00297910" w:rsidP="003A2797">
      <w:pPr>
        <w:pStyle w:val="Nottoc-headings"/>
        <w:keepLines w:val="0"/>
        <w:widowControl w:val="0"/>
        <w:spacing w:before="0" w:after="0"/>
        <w:jc w:val="both"/>
        <w:rPr>
          <w:rFonts w:ascii="Times New Roman" w:hAnsi="Times New Roman" w:cs="Times New Roman"/>
          <w:sz w:val="22"/>
          <w:szCs w:val="22"/>
          <w:lang w:val="hu"/>
        </w:rPr>
      </w:pPr>
      <w:r w:rsidRPr="000668D8">
        <w:rPr>
          <w:rFonts w:ascii="Times New Roman" w:hAnsi="Times New Roman" w:cs="Times New Roman"/>
          <w:bCs/>
          <w:sz w:val="22"/>
          <w:szCs w:val="22"/>
          <w:lang w:val="hu"/>
        </w:rPr>
        <w:t>Ha nem javulnak a tünetei</w:t>
      </w:r>
    </w:p>
    <w:p w14:paraId="26405C9B" w14:textId="09DB7BF3" w:rsidR="007F6CED" w:rsidRPr="000668D8" w:rsidRDefault="00297910" w:rsidP="003A2797">
      <w:pPr>
        <w:pStyle w:val="Text"/>
        <w:widowControl w:val="0"/>
        <w:spacing w:before="0"/>
        <w:jc w:val="left"/>
        <w:rPr>
          <w:bCs/>
          <w:sz w:val="22"/>
          <w:szCs w:val="22"/>
          <w:lang w:val="hu"/>
        </w:rPr>
      </w:pPr>
      <w:r w:rsidRPr="000668D8">
        <w:rPr>
          <w:sz w:val="22"/>
          <w:szCs w:val="22"/>
          <w:lang w:val="hu"/>
        </w:rPr>
        <w:t xml:space="preserve">Amennyiben az asztmája nem javul vagy éppenséggel rosszabbodik az Enerzair Breezhaler </w:t>
      </w:r>
      <w:r w:rsidRPr="000668D8">
        <w:rPr>
          <w:sz w:val="22"/>
          <w:szCs w:val="22"/>
          <w:lang w:val="hu"/>
        </w:rPr>
        <w:lastRenderedPageBreak/>
        <w:t>alkalmazásának megkezdése után, beszéljen kezelőorvosával.</w:t>
      </w:r>
    </w:p>
    <w:p w14:paraId="41DBA5B5" w14:textId="77777777" w:rsidR="00297910" w:rsidRPr="000668D8" w:rsidRDefault="00297910" w:rsidP="003A2797">
      <w:pPr>
        <w:pStyle w:val="Nottoc-headings"/>
        <w:keepNext w:val="0"/>
        <w:keepLines w:val="0"/>
        <w:widowControl w:val="0"/>
        <w:spacing w:before="0" w:after="0"/>
        <w:rPr>
          <w:rFonts w:ascii="Times New Roman" w:hAnsi="Times New Roman" w:cs="Times New Roman"/>
          <w:b w:val="0"/>
          <w:sz w:val="22"/>
          <w:szCs w:val="22"/>
          <w:lang w:val="hu"/>
        </w:rPr>
      </w:pPr>
    </w:p>
    <w:p w14:paraId="0E2D785C" w14:textId="57A075FF"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Ha az előírtnál több Enerzair Breezhaler-t alkalmazott</w:t>
      </w:r>
    </w:p>
    <w:p w14:paraId="016F10EE" w14:textId="77777777" w:rsidR="00A83A6E" w:rsidRPr="000668D8" w:rsidRDefault="00A83A6E" w:rsidP="003A2797">
      <w:pPr>
        <w:pStyle w:val="Text"/>
        <w:widowControl w:val="0"/>
        <w:spacing w:before="0"/>
        <w:jc w:val="left"/>
        <w:rPr>
          <w:bCs/>
          <w:sz w:val="22"/>
          <w:szCs w:val="22"/>
          <w:lang w:val="hu"/>
        </w:rPr>
      </w:pPr>
      <w:r w:rsidRPr="000668D8">
        <w:rPr>
          <w:sz w:val="22"/>
          <w:szCs w:val="22"/>
          <w:lang w:val="hu"/>
        </w:rPr>
        <w:t>Ha véletlenül túl sokat lélegez be ebből a gyógyszerből, azonnal forduljon kezelőorvosához vagy keresse fel a kórházat és kérjen tanácsot. Lehetséges, hogy orvosi ellátásra lesz szüksége.</w:t>
      </w:r>
    </w:p>
    <w:p w14:paraId="1CE93415" w14:textId="77777777" w:rsidR="003352FF" w:rsidRPr="000668D8" w:rsidRDefault="003352FF" w:rsidP="003A2797">
      <w:pPr>
        <w:pStyle w:val="Text"/>
        <w:widowControl w:val="0"/>
        <w:spacing w:before="0"/>
        <w:jc w:val="left"/>
        <w:rPr>
          <w:bCs/>
          <w:sz w:val="22"/>
          <w:szCs w:val="22"/>
          <w:lang w:val="hu"/>
        </w:rPr>
      </w:pPr>
    </w:p>
    <w:p w14:paraId="397FD742"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Ha elfelejtette alkalmazni az Enerzair Breezhaler-t</w:t>
      </w:r>
    </w:p>
    <w:p w14:paraId="7871C4D8" w14:textId="77777777" w:rsidR="00A83A6E" w:rsidRPr="000668D8" w:rsidRDefault="00A83A6E" w:rsidP="003A2797">
      <w:pPr>
        <w:pStyle w:val="Text"/>
        <w:widowControl w:val="0"/>
        <w:spacing w:before="0"/>
        <w:jc w:val="left"/>
        <w:rPr>
          <w:bCs/>
          <w:sz w:val="22"/>
          <w:szCs w:val="22"/>
          <w:lang w:val="hu"/>
        </w:rPr>
      </w:pPr>
      <w:r w:rsidRPr="000668D8">
        <w:rPr>
          <w:sz w:val="22"/>
          <w:szCs w:val="22"/>
          <w:lang w:val="hu"/>
        </w:rPr>
        <w:t>Ha elfelejt belélegezni egy adagot a szokásos időben, lélegezzen be egyet még aznap, amint teheti. Másnap lélegezze be a következő adagot a szokásos időben. Ne lélegezzen be két adagot ugyanazon a napon.</w:t>
      </w:r>
    </w:p>
    <w:p w14:paraId="3F998E1A" w14:textId="77777777" w:rsidR="003352FF" w:rsidRPr="000668D8" w:rsidRDefault="003352FF" w:rsidP="003A2797">
      <w:pPr>
        <w:pStyle w:val="Text"/>
        <w:widowControl w:val="0"/>
        <w:spacing w:before="0"/>
        <w:jc w:val="left"/>
        <w:rPr>
          <w:bCs/>
          <w:sz w:val="22"/>
          <w:szCs w:val="22"/>
          <w:lang w:val="hu"/>
        </w:rPr>
      </w:pPr>
    </w:p>
    <w:p w14:paraId="00ED4A33" w14:textId="77777777" w:rsidR="00A83A6E" w:rsidRPr="000668D8" w:rsidRDefault="00A83A6E" w:rsidP="003A2797">
      <w:pPr>
        <w:pStyle w:val="Nottoc-headings"/>
        <w:keepLines w:val="0"/>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Ha idő előtt abbahagyja az Enerzair Breezhaler alkalmazását</w:t>
      </w:r>
    </w:p>
    <w:p w14:paraId="2A443655" w14:textId="5293D9DB" w:rsidR="00A83A6E" w:rsidRPr="000668D8" w:rsidRDefault="00A13FAF" w:rsidP="003A2797">
      <w:pPr>
        <w:pStyle w:val="Text"/>
        <w:widowControl w:val="0"/>
        <w:spacing w:before="0"/>
        <w:jc w:val="left"/>
        <w:rPr>
          <w:sz w:val="22"/>
          <w:szCs w:val="22"/>
          <w:lang w:val="hu"/>
        </w:rPr>
      </w:pPr>
      <w:r w:rsidRPr="000668D8">
        <w:rPr>
          <w:sz w:val="22"/>
          <w:szCs w:val="22"/>
          <w:lang w:val="hu"/>
        </w:rPr>
        <w:t>Ne hagyja abba az Enerzair Breezhaler alkalmazását mindaddig, amíg kezelőorvosa arra nem utasítja. Ha abbahagyja a készítmény alkalmazását, kiújulhatnak az asztma</w:t>
      </w:r>
      <w:r w:rsidR="000D6CFB" w:rsidRPr="000668D8">
        <w:rPr>
          <w:sz w:val="22"/>
          <w:szCs w:val="22"/>
          <w:lang w:val="hu"/>
        </w:rPr>
        <w:t xml:space="preserve"> </w:t>
      </w:r>
      <w:r w:rsidRPr="000668D8">
        <w:rPr>
          <w:sz w:val="22"/>
          <w:szCs w:val="22"/>
          <w:lang w:val="hu"/>
        </w:rPr>
        <w:t>tünetei.</w:t>
      </w:r>
    </w:p>
    <w:p w14:paraId="15E53060" w14:textId="77777777" w:rsidR="00A13FAF" w:rsidRPr="000668D8" w:rsidRDefault="00A13FAF" w:rsidP="003A2797">
      <w:pPr>
        <w:pStyle w:val="Text"/>
        <w:widowControl w:val="0"/>
        <w:spacing w:before="0"/>
        <w:jc w:val="left"/>
        <w:rPr>
          <w:sz w:val="22"/>
          <w:szCs w:val="22"/>
          <w:lang w:val="hu"/>
        </w:rPr>
      </w:pPr>
    </w:p>
    <w:p w14:paraId="147D9B85" w14:textId="77777777" w:rsidR="00A13FAF" w:rsidRPr="000668D8" w:rsidRDefault="00A13FAF" w:rsidP="003A2797">
      <w:pPr>
        <w:pStyle w:val="Text"/>
        <w:widowControl w:val="0"/>
        <w:spacing w:before="0"/>
        <w:jc w:val="left"/>
        <w:rPr>
          <w:sz w:val="22"/>
          <w:szCs w:val="22"/>
          <w:lang w:val="hu"/>
        </w:rPr>
      </w:pPr>
      <w:r w:rsidRPr="000668D8">
        <w:rPr>
          <w:sz w:val="22"/>
          <w:szCs w:val="22"/>
          <w:lang w:val="hu"/>
        </w:rPr>
        <w:t>Ha bármilyen további kérdése van a gyógyszer alkalmazásával kapcsolatban, kérdezze meg kezelőorvosát vagy gyógyszerészét.</w:t>
      </w:r>
    </w:p>
    <w:p w14:paraId="31C407D5" w14:textId="77777777" w:rsidR="00A13FAF" w:rsidRPr="000668D8" w:rsidRDefault="00A13FAF" w:rsidP="003A2797">
      <w:pPr>
        <w:pStyle w:val="Text"/>
        <w:widowControl w:val="0"/>
        <w:spacing w:before="0"/>
        <w:jc w:val="left"/>
        <w:rPr>
          <w:bCs/>
          <w:sz w:val="22"/>
          <w:szCs w:val="22"/>
          <w:lang w:val="hu"/>
        </w:rPr>
      </w:pPr>
    </w:p>
    <w:p w14:paraId="486D55A6" w14:textId="77777777" w:rsidR="00A83A6E" w:rsidRPr="000668D8" w:rsidRDefault="00A13FAF" w:rsidP="003A2797">
      <w:pPr>
        <w:keepNext/>
        <w:keepLines/>
        <w:spacing w:line="240" w:lineRule="auto"/>
        <w:rPr>
          <w:b/>
          <w:bCs/>
          <w:lang w:val="hu"/>
        </w:rPr>
      </w:pPr>
      <w:bookmarkStart w:id="62" w:name="_Toc2097635"/>
      <w:r w:rsidRPr="000668D8">
        <w:rPr>
          <w:b/>
          <w:bCs/>
          <w:lang w:val="hu"/>
        </w:rPr>
        <w:t>4.</w:t>
      </w:r>
      <w:r w:rsidRPr="000668D8">
        <w:rPr>
          <w:b/>
          <w:bCs/>
          <w:lang w:val="hu"/>
        </w:rPr>
        <w:tab/>
        <w:t>Lehetséges mellékhatások</w:t>
      </w:r>
      <w:bookmarkEnd w:id="62"/>
    </w:p>
    <w:p w14:paraId="257BACA4" w14:textId="77777777" w:rsidR="00A13FAF" w:rsidRPr="000668D8" w:rsidRDefault="00A13FAF" w:rsidP="003A2797">
      <w:pPr>
        <w:pStyle w:val="Text"/>
        <w:keepNext/>
        <w:keepLines/>
        <w:spacing w:before="0"/>
        <w:jc w:val="left"/>
        <w:rPr>
          <w:sz w:val="22"/>
          <w:szCs w:val="22"/>
          <w:lang w:val="hu"/>
        </w:rPr>
      </w:pPr>
    </w:p>
    <w:p w14:paraId="149ADDF5" w14:textId="77777777" w:rsidR="00A83A6E" w:rsidRPr="000668D8" w:rsidRDefault="00A13FAF" w:rsidP="003A2797">
      <w:pPr>
        <w:pStyle w:val="Text"/>
        <w:keepNext/>
        <w:keepLines/>
        <w:widowControl w:val="0"/>
        <w:spacing w:before="0"/>
        <w:jc w:val="left"/>
        <w:rPr>
          <w:sz w:val="22"/>
          <w:szCs w:val="22"/>
          <w:lang w:val="hu"/>
        </w:rPr>
      </w:pPr>
      <w:r w:rsidRPr="000668D8">
        <w:rPr>
          <w:sz w:val="22"/>
          <w:szCs w:val="22"/>
          <w:lang w:val="hu"/>
        </w:rPr>
        <w:t>Mint minden gyógyszer, így ez a gyógyszer is okozhat mellékhatásokat, amelyek azonban nem mindenkinél jelentkeznek.</w:t>
      </w:r>
    </w:p>
    <w:p w14:paraId="1441B355" w14:textId="77777777" w:rsidR="00A13FAF" w:rsidRPr="000668D8" w:rsidRDefault="00A13FAF" w:rsidP="003A2797">
      <w:pPr>
        <w:pStyle w:val="Text"/>
        <w:keepNext/>
        <w:keepLines/>
        <w:widowControl w:val="0"/>
        <w:spacing w:before="0"/>
        <w:jc w:val="left"/>
        <w:rPr>
          <w:sz w:val="22"/>
          <w:szCs w:val="22"/>
          <w:lang w:val="hu"/>
        </w:rPr>
      </w:pPr>
    </w:p>
    <w:p w14:paraId="3789879D" w14:textId="77777777" w:rsidR="00A83A6E" w:rsidRPr="000668D8" w:rsidRDefault="00A83A6E" w:rsidP="003A2797">
      <w:pPr>
        <w:pStyle w:val="Nottoc-headings"/>
        <w:widowControl w:val="0"/>
        <w:spacing w:before="0" w:after="0"/>
        <w:rPr>
          <w:rFonts w:ascii="Times New Roman" w:hAnsi="Times New Roman" w:cs="Times New Roman"/>
          <w:sz w:val="22"/>
          <w:szCs w:val="22"/>
          <w:lang w:val="hu"/>
        </w:rPr>
      </w:pPr>
      <w:r w:rsidRPr="000668D8">
        <w:rPr>
          <w:rFonts w:ascii="Times New Roman" w:hAnsi="Times New Roman" w:cs="Times New Roman"/>
          <w:bCs/>
          <w:sz w:val="22"/>
          <w:szCs w:val="22"/>
          <w:lang w:val="hu"/>
        </w:rPr>
        <w:t>Egyes mellékhatások súlyosak lehetnek</w:t>
      </w:r>
    </w:p>
    <w:p w14:paraId="322473AB" w14:textId="58434855" w:rsidR="00A83A6E" w:rsidRPr="000668D8" w:rsidRDefault="00A83A6E" w:rsidP="003A2797">
      <w:pPr>
        <w:pStyle w:val="Text"/>
        <w:keepNext/>
        <w:keepLines/>
        <w:widowControl w:val="0"/>
        <w:spacing w:before="0"/>
        <w:jc w:val="left"/>
        <w:rPr>
          <w:sz w:val="22"/>
          <w:szCs w:val="22"/>
          <w:lang w:val="hu"/>
        </w:rPr>
      </w:pPr>
      <w:r w:rsidRPr="000668D8">
        <w:rPr>
          <w:sz w:val="22"/>
          <w:szCs w:val="22"/>
          <w:lang w:val="hu"/>
        </w:rPr>
        <w:t xml:space="preserve">Hagyja abba az Enerzair Breezhaler alkalmazását és azonnal </w:t>
      </w:r>
      <w:r w:rsidR="00452E89" w:rsidRPr="000668D8">
        <w:rPr>
          <w:sz w:val="22"/>
          <w:szCs w:val="22"/>
          <w:lang w:val="hu"/>
        </w:rPr>
        <w:t>kérjen orvosi segítséget</w:t>
      </w:r>
      <w:r w:rsidRPr="000668D8">
        <w:rPr>
          <w:sz w:val="22"/>
          <w:szCs w:val="22"/>
          <w:lang w:val="hu"/>
        </w:rPr>
        <w:t>, ha az alábbiak bármelyik</w:t>
      </w:r>
      <w:r w:rsidR="009E24CD" w:rsidRPr="000668D8">
        <w:rPr>
          <w:sz w:val="22"/>
          <w:szCs w:val="22"/>
          <w:lang w:val="hu"/>
        </w:rPr>
        <w:t xml:space="preserve">e </w:t>
      </w:r>
      <w:r w:rsidR="00C92098" w:rsidRPr="000668D8">
        <w:rPr>
          <w:sz w:val="22"/>
          <w:szCs w:val="22"/>
          <w:lang w:val="hu"/>
        </w:rPr>
        <w:t>kialakul</w:t>
      </w:r>
      <w:r w:rsidR="009E24CD" w:rsidRPr="000668D8">
        <w:rPr>
          <w:sz w:val="22"/>
          <w:szCs w:val="22"/>
          <w:lang w:val="hu"/>
        </w:rPr>
        <w:t xml:space="preserve"> Önnél</w:t>
      </w:r>
      <w:r w:rsidRPr="000668D8">
        <w:rPr>
          <w:sz w:val="22"/>
          <w:szCs w:val="22"/>
          <w:lang w:val="hu"/>
        </w:rPr>
        <w:t>:</w:t>
      </w:r>
    </w:p>
    <w:p w14:paraId="13A818F8" w14:textId="32D2A634" w:rsidR="009479B1" w:rsidRPr="000668D8" w:rsidRDefault="009479B1" w:rsidP="003A2797">
      <w:pPr>
        <w:pStyle w:val="Text"/>
        <w:keepNext/>
        <w:keepLines/>
        <w:widowControl w:val="0"/>
        <w:spacing w:before="0"/>
        <w:jc w:val="left"/>
        <w:rPr>
          <w:sz w:val="22"/>
          <w:szCs w:val="22"/>
          <w:lang w:val="hu"/>
        </w:rPr>
      </w:pPr>
    </w:p>
    <w:p w14:paraId="3D215E82" w14:textId="753416A7" w:rsidR="009479B1" w:rsidRPr="000668D8" w:rsidRDefault="009479B1" w:rsidP="003A2797">
      <w:pPr>
        <w:keepNext/>
        <w:keepLines/>
        <w:widowControl w:val="0"/>
        <w:tabs>
          <w:tab w:val="clear" w:pos="567"/>
        </w:tabs>
        <w:spacing w:line="240" w:lineRule="auto"/>
        <w:rPr>
          <w:rFonts w:eastAsia="MS Mincho"/>
          <w:szCs w:val="22"/>
          <w:lang w:val="hu-HU"/>
        </w:rPr>
      </w:pPr>
      <w:r w:rsidRPr="000668D8">
        <w:rPr>
          <w:rFonts w:eastAsia="MS Mincho"/>
          <w:b/>
          <w:bCs/>
          <w:szCs w:val="22"/>
          <w:lang w:val="hu"/>
        </w:rPr>
        <w:t>Gyakori:</w:t>
      </w:r>
      <w:r w:rsidRPr="000668D8">
        <w:rPr>
          <w:rFonts w:eastAsia="MS Mincho"/>
          <w:szCs w:val="22"/>
          <w:lang w:val="hu"/>
        </w:rPr>
        <w:t xml:space="preserve"> 10 </w:t>
      </w:r>
      <w:r w:rsidR="00C92098" w:rsidRPr="000668D8">
        <w:rPr>
          <w:rFonts w:eastAsia="MS Mincho"/>
          <w:szCs w:val="22"/>
          <w:lang w:val="hu"/>
        </w:rPr>
        <w:t xml:space="preserve">beteg </w:t>
      </w:r>
      <w:r w:rsidRPr="000668D8">
        <w:rPr>
          <w:rFonts w:eastAsia="MS Mincho"/>
          <w:szCs w:val="22"/>
          <w:lang w:val="hu"/>
        </w:rPr>
        <w:t>közül legfeljebb 1</w:t>
      </w:r>
      <w:r w:rsidR="00C94819" w:rsidRPr="000668D8">
        <w:rPr>
          <w:rFonts w:eastAsia="MS Mincho"/>
          <w:szCs w:val="22"/>
          <w:lang w:val="hu"/>
        </w:rPr>
        <w:t>-et</w:t>
      </w:r>
      <w:r w:rsidRPr="000668D8">
        <w:rPr>
          <w:rFonts w:eastAsia="MS Mincho"/>
          <w:szCs w:val="22"/>
          <w:lang w:val="hu"/>
        </w:rPr>
        <w:t xml:space="preserve"> érinthet</w:t>
      </w:r>
      <w:r w:rsidR="00C92098" w:rsidRPr="000668D8">
        <w:rPr>
          <w:rFonts w:eastAsia="MS Mincho"/>
          <w:szCs w:val="22"/>
          <w:lang w:val="hu"/>
        </w:rPr>
        <w:t>:</w:t>
      </w:r>
    </w:p>
    <w:p w14:paraId="3B763499" w14:textId="684A97E7" w:rsidR="00A83A6E" w:rsidRPr="000668D8" w:rsidRDefault="00A83A6E" w:rsidP="003A2797">
      <w:pPr>
        <w:pStyle w:val="Listlevel1"/>
        <w:widowControl w:val="0"/>
        <w:numPr>
          <w:ilvl w:val="0"/>
          <w:numId w:val="43"/>
        </w:numPr>
        <w:spacing w:before="0"/>
        <w:ind w:left="567" w:hanging="567"/>
        <w:rPr>
          <w:sz w:val="22"/>
          <w:szCs w:val="22"/>
          <w:lang w:val="hu"/>
        </w:rPr>
      </w:pPr>
      <w:r w:rsidRPr="000668D8">
        <w:rPr>
          <w:sz w:val="22"/>
          <w:szCs w:val="22"/>
          <w:lang w:val="hu"/>
        </w:rPr>
        <w:t xml:space="preserve">nehézlégzés vagy nehezített nyelés, a nyelv, az ajak vagy az arc </w:t>
      </w:r>
      <w:r w:rsidR="000D1BF3" w:rsidRPr="000668D8">
        <w:rPr>
          <w:sz w:val="22"/>
          <w:szCs w:val="22"/>
          <w:lang w:val="hu"/>
        </w:rPr>
        <w:t>duzzanata</w:t>
      </w:r>
      <w:r w:rsidRPr="000668D8">
        <w:rPr>
          <w:sz w:val="22"/>
          <w:szCs w:val="22"/>
          <w:lang w:val="hu"/>
        </w:rPr>
        <w:t>, bőrkiütés, viszketés és csalánkiütés (ezek allergiás reakció jelei).</w:t>
      </w:r>
    </w:p>
    <w:p w14:paraId="40CCA461" w14:textId="77777777" w:rsidR="00A13FAF" w:rsidRPr="000668D8" w:rsidRDefault="00A13FAF" w:rsidP="003A2797">
      <w:pPr>
        <w:pStyle w:val="Text"/>
        <w:widowControl w:val="0"/>
        <w:spacing w:before="0"/>
        <w:jc w:val="left"/>
        <w:rPr>
          <w:sz w:val="22"/>
          <w:szCs w:val="22"/>
          <w:lang w:val="hu"/>
        </w:rPr>
      </w:pPr>
    </w:p>
    <w:p w14:paraId="05CAEC11" w14:textId="476DE4EF" w:rsidR="00B9077F" w:rsidRPr="000668D8" w:rsidRDefault="00C94787" w:rsidP="003A2797">
      <w:pPr>
        <w:pStyle w:val="Text"/>
        <w:keepNext/>
        <w:keepLines/>
        <w:widowControl w:val="0"/>
        <w:spacing w:before="0"/>
        <w:jc w:val="left"/>
        <w:rPr>
          <w:b/>
          <w:bCs/>
          <w:sz w:val="22"/>
          <w:szCs w:val="22"/>
          <w:lang w:val="hu"/>
        </w:rPr>
      </w:pPr>
      <w:r w:rsidRPr="000668D8">
        <w:rPr>
          <w:b/>
          <w:bCs/>
          <w:sz w:val="22"/>
          <w:szCs w:val="22"/>
          <w:lang w:val="hu"/>
        </w:rPr>
        <w:t>További mellékhatások</w:t>
      </w:r>
    </w:p>
    <w:p w14:paraId="54CEFEF3" w14:textId="77777777" w:rsidR="00A83A6E" w:rsidRPr="000668D8" w:rsidRDefault="00A83A6E" w:rsidP="003A2797">
      <w:pPr>
        <w:pStyle w:val="Text"/>
        <w:keepNext/>
        <w:keepLines/>
        <w:widowControl w:val="0"/>
        <w:spacing w:before="0"/>
        <w:jc w:val="left"/>
        <w:rPr>
          <w:sz w:val="22"/>
          <w:szCs w:val="22"/>
          <w:lang w:val="hu"/>
        </w:rPr>
      </w:pPr>
      <w:r w:rsidRPr="000668D8">
        <w:rPr>
          <w:sz w:val="22"/>
          <w:szCs w:val="22"/>
          <w:lang w:val="hu"/>
        </w:rPr>
        <w:t>A további mellékhatásokat az alábbiakban soroljuk fel. Amennyiben ezek a mellékhatások súlyossá válnak, kérjük, szóljon kezelőorvosának, gyógyszerészének vagy a gondozását végző egészségügyi szakembernek.</w:t>
      </w:r>
    </w:p>
    <w:p w14:paraId="241781A7" w14:textId="77777777" w:rsidR="00A13FAF" w:rsidRPr="000668D8" w:rsidRDefault="00A13FAF" w:rsidP="003A2797">
      <w:pPr>
        <w:pStyle w:val="Text"/>
        <w:keepNext/>
        <w:keepLines/>
        <w:widowControl w:val="0"/>
        <w:spacing w:before="0"/>
        <w:jc w:val="left"/>
        <w:rPr>
          <w:sz w:val="22"/>
          <w:szCs w:val="22"/>
          <w:lang w:val="hu"/>
        </w:rPr>
      </w:pPr>
    </w:p>
    <w:p w14:paraId="0B1F1E90" w14:textId="008456A8" w:rsidR="00C05463" w:rsidRPr="000668D8" w:rsidRDefault="00C05463" w:rsidP="003A2797">
      <w:pPr>
        <w:keepNext/>
        <w:keepLines/>
        <w:widowControl w:val="0"/>
        <w:tabs>
          <w:tab w:val="clear" w:pos="567"/>
        </w:tabs>
        <w:spacing w:line="240" w:lineRule="auto"/>
        <w:rPr>
          <w:szCs w:val="22"/>
          <w:lang w:val="hu"/>
        </w:rPr>
      </w:pPr>
      <w:r w:rsidRPr="000668D8">
        <w:rPr>
          <w:b/>
          <w:bCs/>
          <w:szCs w:val="22"/>
          <w:lang w:val="hu"/>
        </w:rPr>
        <w:t xml:space="preserve">Nagyon </w:t>
      </w:r>
      <w:r w:rsidR="00C92098" w:rsidRPr="000668D8">
        <w:rPr>
          <w:b/>
          <w:bCs/>
          <w:szCs w:val="22"/>
          <w:lang w:val="hu"/>
        </w:rPr>
        <w:t>g</w:t>
      </w:r>
      <w:r w:rsidRPr="000668D8">
        <w:rPr>
          <w:b/>
          <w:bCs/>
          <w:szCs w:val="22"/>
          <w:lang w:val="hu"/>
        </w:rPr>
        <w:t>yakori:</w:t>
      </w:r>
      <w:r w:rsidRPr="000668D8">
        <w:rPr>
          <w:szCs w:val="22"/>
          <w:lang w:val="hu"/>
        </w:rPr>
        <w:t xml:space="preserve"> 10 </w:t>
      </w:r>
      <w:r w:rsidR="00C92098" w:rsidRPr="000668D8">
        <w:rPr>
          <w:szCs w:val="22"/>
          <w:lang w:val="hu"/>
        </w:rPr>
        <w:t xml:space="preserve">beteg </w:t>
      </w:r>
      <w:r w:rsidRPr="000668D8">
        <w:rPr>
          <w:szCs w:val="22"/>
          <w:lang w:val="hu"/>
        </w:rPr>
        <w:t>közül több mint 1</w:t>
      </w:r>
      <w:r w:rsidR="00C94819" w:rsidRPr="000668D8">
        <w:rPr>
          <w:rFonts w:eastAsia="MS Mincho"/>
          <w:szCs w:val="22"/>
          <w:lang w:val="hu"/>
        </w:rPr>
        <w:t>-et</w:t>
      </w:r>
      <w:r w:rsidRPr="000668D8">
        <w:rPr>
          <w:szCs w:val="22"/>
          <w:lang w:val="hu"/>
        </w:rPr>
        <w:t xml:space="preserve"> érinthet</w:t>
      </w:r>
      <w:r w:rsidR="00C92098" w:rsidRPr="000668D8">
        <w:rPr>
          <w:szCs w:val="22"/>
          <w:lang w:val="hu"/>
        </w:rPr>
        <w:t>:</w:t>
      </w:r>
    </w:p>
    <w:p w14:paraId="23FF8D15" w14:textId="1A4DFCE0" w:rsidR="00C05463" w:rsidRPr="006019E4" w:rsidRDefault="00C05463" w:rsidP="006019E4">
      <w:pPr>
        <w:pStyle w:val="Listlevel1"/>
        <w:widowControl w:val="0"/>
        <w:numPr>
          <w:ilvl w:val="0"/>
          <w:numId w:val="43"/>
        </w:numPr>
        <w:spacing w:before="0"/>
        <w:ind w:left="567" w:hanging="567"/>
        <w:rPr>
          <w:sz w:val="22"/>
          <w:szCs w:val="22"/>
        </w:rPr>
      </w:pPr>
      <w:r w:rsidRPr="006019E4">
        <w:rPr>
          <w:sz w:val="22"/>
          <w:szCs w:val="22"/>
          <w:lang w:val="hu"/>
        </w:rPr>
        <w:t>torokfájás</w:t>
      </w:r>
      <w:r w:rsidR="006019E4" w:rsidRPr="006019E4">
        <w:rPr>
          <w:sz w:val="22"/>
          <w:szCs w:val="22"/>
          <w:lang w:val="hu"/>
        </w:rPr>
        <w:t xml:space="preserve">, </w:t>
      </w:r>
      <w:r w:rsidRPr="006019E4">
        <w:rPr>
          <w:sz w:val="22"/>
          <w:szCs w:val="22"/>
          <w:lang w:val="hu"/>
        </w:rPr>
        <w:t>orrfolyás</w:t>
      </w:r>
      <w:r w:rsidR="006019E4">
        <w:rPr>
          <w:sz w:val="22"/>
          <w:szCs w:val="22"/>
          <w:lang w:val="hu"/>
        </w:rPr>
        <w:t xml:space="preserve"> (orrnyálkahártya-gyulladás)</w:t>
      </w:r>
    </w:p>
    <w:p w14:paraId="1DD425F7" w14:textId="3CEAD3B3" w:rsidR="00C05463" w:rsidRPr="000668D8" w:rsidRDefault="00C05463" w:rsidP="003A2797">
      <w:pPr>
        <w:pStyle w:val="Listlevel1"/>
        <w:widowControl w:val="0"/>
        <w:numPr>
          <w:ilvl w:val="0"/>
          <w:numId w:val="43"/>
        </w:numPr>
        <w:spacing w:before="0"/>
        <w:ind w:left="567" w:hanging="567"/>
        <w:rPr>
          <w:sz w:val="22"/>
          <w:szCs w:val="22"/>
        </w:rPr>
      </w:pPr>
      <w:r w:rsidRPr="000668D8">
        <w:rPr>
          <w:sz w:val="22"/>
          <w:szCs w:val="22"/>
          <w:lang w:val="hu"/>
        </w:rPr>
        <w:t>hirtelen fellépő légzési nehézség és szorító érzés a mellkasban sípoló légzéssel és köhögéssel</w:t>
      </w:r>
      <w:r w:rsidR="006019E4">
        <w:rPr>
          <w:sz w:val="22"/>
          <w:szCs w:val="22"/>
          <w:lang w:val="hu"/>
        </w:rPr>
        <w:t xml:space="preserve"> (asztma exacerbáció)</w:t>
      </w:r>
    </w:p>
    <w:p w14:paraId="6EC12535" w14:textId="77777777" w:rsidR="00C05463" w:rsidRPr="000668D8" w:rsidRDefault="00C05463" w:rsidP="003A2797">
      <w:pPr>
        <w:pStyle w:val="Listlevel1"/>
        <w:widowControl w:val="0"/>
        <w:spacing w:before="0"/>
        <w:ind w:left="0" w:firstLine="0"/>
        <w:rPr>
          <w:sz w:val="22"/>
          <w:szCs w:val="22"/>
        </w:rPr>
      </w:pPr>
    </w:p>
    <w:p w14:paraId="34D5A12F" w14:textId="5C36D22B" w:rsidR="00A83A6E" w:rsidRPr="000668D8" w:rsidRDefault="00A83A6E" w:rsidP="003A2797">
      <w:pPr>
        <w:pStyle w:val="Text"/>
        <w:keepNext/>
        <w:keepLines/>
        <w:widowControl w:val="0"/>
        <w:spacing w:before="0"/>
        <w:jc w:val="left"/>
        <w:rPr>
          <w:sz w:val="22"/>
          <w:szCs w:val="22"/>
          <w:lang w:val="hu"/>
        </w:rPr>
      </w:pPr>
      <w:r w:rsidRPr="000668D8">
        <w:rPr>
          <w:b/>
          <w:bCs/>
          <w:sz w:val="22"/>
          <w:szCs w:val="22"/>
          <w:lang w:val="hu"/>
        </w:rPr>
        <w:t>Gyakori:</w:t>
      </w:r>
      <w:r w:rsidRPr="000668D8">
        <w:rPr>
          <w:sz w:val="22"/>
          <w:szCs w:val="22"/>
          <w:lang w:val="hu"/>
        </w:rPr>
        <w:t xml:space="preserve"> 10 </w:t>
      </w:r>
      <w:r w:rsidR="00C92098" w:rsidRPr="000668D8">
        <w:rPr>
          <w:sz w:val="22"/>
          <w:szCs w:val="22"/>
          <w:lang w:val="hu"/>
        </w:rPr>
        <w:t>beteg</w:t>
      </w:r>
      <w:r w:rsidRPr="000668D8">
        <w:rPr>
          <w:sz w:val="22"/>
          <w:szCs w:val="22"/>
          <w:lang w:val="hu"/>
        </w:rPr>
        <w:t xml:space="preserve"> közül legfeljebb 1</w:t>
      </w:r>
      <w:r w:rsidR="00C94819" w:rsidRPr="000668D8">
        <w:rPr>
          <w:sz w:val="22"/>
          <w:szCs w:val="22"/>
          <w:lang w:val="hu"/>
        </w:rPr>
        <w:t>-et</w:t>
      </w:r>
      <w:r w:rsidRPr="000668D8">
        <w:rPr>
          <w:sz w:val="22"/>
          <w:szCs w:val="22"/>
          <w:lang w:val="hu"/>
        </w:rPr>
        <w:t xml:space="preserve"> érinthet</w:t>
      </w:r>
      <w:r w:rsidR="00C92098" w:rsidRPr="000668D8">
        <w:rPr>
          <w:sz w:val="22"/>
          <w:szCs w:val="22"/>
          <w:lang w:val="hu"/>
        </w:rPr>
        <w:t>:</w:t>
      </w:r>
    </w:p>
    <w:p w14:paraId="029566CA" w14:textId="1788A2E3" w:rsidR="00A83A6E"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szájpenész (Candida-fertőzés jele)</w:t>
      </w:r>
      <w:r w:rsidR="00E97065" w:rsidRPr="000668D8">
        <w:rPr>
          <w:sz w:val="22"/>
          <w:szCs w:val="22"/>
          <w:lang w:val="hu"/>
        </w:rPr>
        <w:t xml:space="preserve">. </w:t>
      </w:r>
      <w:r w:rsidR="00E97065" w:rsidRPr="000668D8">
        <w:rPr>
          <w:rFonts w:eastAsia="Times New Roman"/>
          <w:sz w:val="22"/>
          <w:szCs w:val="22"/>
          <w:lang w:val="hu" w:eastAsia="en-US"/>
        </w:rPr>
        <w:t>Az adag bevétele után öblítse ki a száját vízzel vagy szájöblítő oldattal, majd köpje ki. Ez segít megelőzni a szájpenész kialakulását.</w:t>
      </w:r>
    </w:p>
    <w:p w14:paraId="3894F746" w14:textId="1D099203" w:rsidR="008D7590" w:rsidRPr="000668D8" w:rsidRDefault="00A83A6E" w:rsidP="003A2797">
      <w:pPr>
        <w:pStyle w:val="Listlevel1"/>
        <w:widowControl w:val="0"/>
        <w:numPr>
          <w:ilvl w:val="0"/>
          <w:numId w:val="43"/>
        </w:numPr>
        <w:spacing w:before="0"/>
        <w:ind w:left="567" w:hanging="567"/>
        <w:rPr>
          <w:sz w:val="22"/>
          <w:szCs w:val="22"/>
        </w:rPr>
      </w:pPr>
      <w:r w:rsidRPr="000668D8">
        <w:rPr>
          <w:sz w:val="22"/>
          <w:szCs w:val="22"/>
          <w:lang w:val="hu"/>
        </w:rPr>
        <w:t>sürgető vizelési inger és fájdalom vagy égő érzés vizeléskor (húgyúti fertőzés jelei)</w:t>
      </w:r>
      <w:r w:rsidR="00C92098" w:rsidRPr="000668D8">
        <w:rPr>
          <w:sz w:val="22"/>
          <w:szCs w:val="22"/>
          <w:lang w:val="hu"/>
        </w:rPr>
        <w:t>;</w:t>
      </w:r>
    </w:p>
    <w:p w14:paraId="45DF127F" w14:textId="133345C6" w:rsidR="008D7590" w:rsidRPr="000668D8" w:rsidRDefault="008D7590" w:rsidP="003A2797">
      <w:pPr>
        <w:pStyle w:val="Listlevel1"/>
        <w:widowControl w:val="0"/>
        <w:numPr>
          <w:ilvl w:val="0"/>
          <w:numId w:val="43"/>
        </w:numPr>
        <w:spacing w:before="0"/>
        <w:ind w:left="567" w:hanging="567"/>
        <w:rPr>
          <w:sz w:val="22"/>
          <w:szCs w:val="22"/>
        </w:rPr>
      </w:pPr>
      <w:r w:rsidRPr="000668D8">
        <w:rPr>
          <w:sz w:val="22"/>
          <w:szCs w:val="22"/>
          <w:lang w:val="hu"/>
        </w:rPr>
        <w:t>fejfájás</w:t>
      </w:r>
      <w:r w:rsidR="00C92098" w:rsidRPr="000668D8">
        <w:rPr>
          <w:sz w:val="22"/>
          <w:szCs w:val="22"/>
          <w:lang w:val="hu"/>
        </w:rPr>
        <w:t>;</w:t>
      </w:r>
    </w:p>
    <w:p w14:paraId="19D5695B" w14:textId="310877C0" w:rsidR="00305F01" w:rsidRPr="000668D8" w:rsidRDefault="00305F01" w:rsidP="003A2797">
      <w:pPr>
        <w:pStyle w:val="Listlevel1"/>
        <w:widowControl w:val="0"/>
        <w:numPr>
          <w:ilvl w:val="0"/>
          <w:numId w:val="43"/>
        </w:numPr>
        <w:spacing w:before="0"/>
        <w:ind w:left="567" w:hanging="567"/>
        <w:rPr>
          <w:sz w:val="22"/>
          <w:szCs w:val="22"/>
        </w:rPr>
      </w:pPr>
      <w:r w:rsidRPr="000668D8">
        <w:rPr>
          <w:sz w:val="22"/>
          <w:szCs w:val="22"/>
          <w:lang w:val="hu"/>
        </w:rPr>
        <w:t>szapora szívverés</w:t>
      </w:r>
      <w:r w:rsidR="00C92098" w:rsidRPr="000668D8">
        <w:rPr>
          <w:sz w:val="22"/>
          <w:szCs w:val="22"/>
          <w:lang w:val="hu"/>
        </w:rPr>
        <w:t>;</w:t>
      </w:r>
    </w:p>
    <w:p w14:paraId="0D036BFE" w14:textId="2CE6CAC8" w:rsidR="00305F01" w:rsidRPr="000668D8" w:rsidRDefault="00305F01" w:rsidP="003A2797">
      <w:pPr>
        <w:pStyle w:val="Listlevel1"/>
        <w:widowControl w:val="0"/>
        <w:numPr>
          <w:ilvl w:val="0"/>
          <w:numId w:val="43"/>
        </w:numPr>
        <w:spacing w:before="0"/>
        <w:ind w:left="567" w:hanging="567"/>
        <w:rPr>
          <w:sz w:val="22"/>
          <w:szCs w:val="22"/>
        </w:rPr>
      </w:pPr>
      <w:r w:rsidRPr="000668D8">
        <w:rPr>
          <w:sz w:val="22"/>
          <w:szCs w:val="22"/>
          <w:lang w:val="hu"/>
        </w:rPr>
        <w:t>köhögés</w:t>
      </w:r>
      <w:r w:rsidR="00C92098" w:rsidRPr="000668D8">
        <w:rPr>
          <w:sz w:val="22"/>
          <w:szCs w:val="22"/>
          <w:lang w:val="hu"/>
        </w:rPr>
        <w:t>;</w:t>
      </w:r>
    </w:p>
    <w:p w14:paraId="5752B063" w14:textId="2CFE1FD1" w:rsidR="00305F01" w:rsidRPr="000668D8" w:rsidRDefault="00305F01" w:rsidP="003A2797">
      <w:pPr>
        <w:pStyle w:val="Listlevel1"/>
        <w:widowControl w:val="0"/>
        <w:numPr>
          <w:ilvl w:val="0"/>
          <w:numId w:val="43"/>
        </w:numPr>
        <w:spacing w:before="0"/>
        <w:ind w:left="567" w:hanging="567"/>
        <w:rPr>
          <w:sz w:val="22"/>
          <w:szCs w:val="22"/>
        </w:rPr>
      </w:pPr>
      <w:r w:rsidRPr="000668D8">
        <w:rPr>
          <w:sz w:val="22"/>
          <w:szCs w:val="22"/>
          <w:lang w:val="hu"/>
        </w:rPr>
        <w:t>a beszédhang megváltozása (rekedtség)</w:t>
      </w:r>
      <w:r w:rsidR="00C92098" w:rsidRPr="000668D8">
        <w:rPr>
          <w:sz w:val="22"/>
          <w:szCs w:val="22"/>
          <w:lang w:val="hu"/>
        </w:rPr>
        <w:t>;</w:t>
      </w:r>
    </w:p>
    <w:p w14:paraId="1A4599E3" w14:textId="2C176181" w:rsidR="00305F01" w:rsidRPr="000668D8" w:rsidRDefault="00305F01" w:rsidP="003A2797">
      <w:pPr>
        <w:pStyle w:val="Listlevel1"/>
        <w:widowControl w:val="0"/>
        <w:numPr>
          <w:ilvl w:val="0"/>
          <w:numId w:val="43"/>
        </w:numPr>
        <w:spacing w:before="0"/>
        <w:ind w:left="567" w:hanging="567"/>
        <w:rPr>
          <w:sz w:val="22"/>
          <w:szCs w:val="22"/>
        </w:rPr>
      </w:pPr>
      <w:r w:rsidRPr="000668D8">
        <w:rPr>
          <w:sz w:val="22"/>
          <w:szCs w:val="22"/>
          <w:lang w:val="hu"/>
        </w:rPr>
        <w:t>hasmenés, hasi görcsök, hányinger és hányás (gyomor-bélhurut)</w:t>
      </w:r>
      <w:r w:rsidR="00C92098" w:rsidRPr="000668D8">
        <w:rPr>
          <w:sz w:val="22"/>
          <w:szCs w:val="22"/>
          <w:lang w:val="hu"/>
        </w:rPr>
        <w:t>;</w:t>
      </w:r>
    </w:p>
    <w:p w14:paraId="189F8AC2" w14:textId="18045DC5" w:rsidR="00305F01" w:rsidRPr="000668D8" w:rsidRDefault="00305F01" w:rsidP="003A2797">
      <w:pPr>
        <w:pStyle w:val="Listlevel1"/>
        <w:widowControl w:val="0"/>
        <w:numPr>
          <w:ilvl w:val="0"/>
          <w:numId w:val="43"/>
        </w:numPr>
        <w:spacing w:before="0"/>
        <w:ind w:left="567" w:hanging="567"/>
        <w:rPr>
          <w:sz w:val="22"/>
          <w:szCs w:val="22"/>
        </w:rPr>
      </w:pPr>
      <w:r w:rsidRPr="000668D8">
        <w:rPr>
          <w:sz w:val="22"/>
          <w:szCs w:val="22"/>
          <w:lang w:val="hu"/>
        </w:rPr>
        <w:t>izom-, csont- vagy ízületi fájdalom (csont- és izomrendszeri fájdalom jelei)</w:t>
      </w:r>
      <w:r w:rsidR="00C92098" w:rsidRPr="000668D8">
        <w:rPr>
          <w:sz w:val="22"/>
          <w:szCs w:val="22"/>
          <w:lang w:val="hu"/>
        </w:rPr>
        <w:t>;</w:t>
      </w:r>
    </w:p>
    <w:p w14:paraId="3B9AF178" w14:textId="7A8E021D" w:rsidR="008D7590" w:rsidRPr="000668D8" w:rsidRDefault="008D7590" w:rsidP="003A2797">
      <w:pPr>
        <w:pStyle w:val="Listlevel1"/>
        <w:widowControl w:val="0"/>
        <w:numPr>
          <w:ilvl w:val="0"/>
          <w:numId w:val="43"/>
        </w:numPr>
        <w:spacing w:before="0"/>
        <w:ind w:left="567" w:hanging="567"/>
        <w:rPr>
          <w:sz w:val="22"/>
          <w:szCs w:val="22"/>
        </w:rPr>
      </w:pPr>
      <w:r w:rsidRPr="000668D8">
        <w:rPr>
          <w:sz w:val="22"/>
          <w:szCs w:val="22"/>
          <w:lang w:val="hu"/>
        </w:rPr>
        <w:t>izomgörcs</w:t>
      </w:r>
      <w:r w:rsidR="00C92098" w:rsidRPr="000668D8">
        <w:rPr>
          <w:sz w:val="22"/>
          <w:szCs w:val="22"/>
          <w:lang w:val="hu"/>
        </w:rPr>
        <w:t>;</w:t>
      </w:r>
    </w:p>
    <w:p w14:paraId="447B0323" w14:textId="6FED0536" w:rsidR="00987C8D" w:rsidRPr="00CF3CA4" w:rsidRDefault="00305F01" w:rsidP="003A2797">
      <w:pPr>
        <w:pStyle w:val="Listlevel1"/>
        <w:widowControl w:val="0"/>
        <w:numPr>
          <w:ilvl w:val="0"/>
          <w:numId w:val="43"/>
        </w:numPr>
        <w:spacing w:before="0"/>
        <w:ind w:left="567" w:hanging="567"/>
        <w:rPr>
          <w:sz w:val="22"/>
          <w:szCs w:val="22"/>
        </w:rPr>
      </w:pPr>
      <w:r w:rsidRPr="000668D8">
        <w:rPr>
          <w:sz w:val="22"/>
          <w:szCs w:val="22"/>
          <w:lang w:val="hu"/>
        </w:rPr>
        <w:t>láz</w:t>
      </w:r>
      <w:r w:rsidR="00B80E6F">
        <w:rPr>
          <w:sz w:val="22"/>
          <w:szCs w:val="22"/>
          <w:lang w:val="hu"/>
        </w:rPr>
        <w:t>;</w:t>
      </w:r>
    </w:p>
    <w:p w14:paraId="554838AD" w14:textId="40CAB492" w:rsidR="00987C8D" w:rsidRPr="00CF3CA4" w:rsidRDefault="00987C8D" w:rsidP="003A2797">
      <w:pPr>
        <w:pStyle w:val="Listlevel1"/>
        <w:widowControl w:val="0"/>
        <w:numPr>
          <w:ilvl w:val="0"/>
          <w:numId w:val="43"/>
        </w:numPr>
        <w:spacing w:before="0"/>
        <w:ind w:left="567" w:hanging="567"/>
        <w:rPr>
          <w:sz w:val="22"/>
          <w:szCs w:val="22"/>
        </w:rPr>
      </w:pPr>
      <w:r>
        <w:rPr>
          <w:sz w:val="22"/>
          <w:szCs w:val="22"/>
          <w:lang w:val="hu"/>
        </w:rPr>
        <w:t>felső légúti fertőzés</w:t>
      </w:r>
      <w:r w:rsidR="00B80E6F">
        <w:rPr>
          <w:sz w:val="22"/>
          <w:szCs w:val="22"/>
          <w:lang w:val="hu"/>
        </w:rPr>
        <w:t>;</w:t>
      </w:r>
    </w:p>
    <w:p w14:paraId="422E5CE3" w14:textId="6F8FCE7A" w:rsidR="00A13FAF" w:rsidRPr="000668D8" w:rsidRDefault="00987C8D" w:rsidP="003A2797">
      <w:pPr>
        <w:pStyle w:val="Listlevel1"/>
        <w:widowControl w:val="0"/>
        <w:numPr>
          <w:ilvl w:val="0"/>
          <w:numId w:val="43"/>
        </w:numPr>
        <w:spacing w:before="0"/>
        <w:ind w:left="567" w:hanging="567"/>
        <w:rPr>
          <w:sz w:val="22"/>
          <w:szCs w:val="22"/>
        </w:rPr>
      </w:pPr>
      <w:r>
        <w:rPr>
          <w:sz w:val="22"/>
          <w:szCs w:val="22"/>
          <w:lang w:val="hu"/>
        </w:rPr>
        <w:t>garat- és szájüregi fájdalom</w:t>
      </w:r>
      <w:r w:rsidR="00C92098" w:rsidRPr="000668D8">
        <w:rPr>
          <w:sz w:val="22"/>
          <w:szCs w:val="22"/>
          <w:lang w:val="hu"/>
        </w:rPr>
        <w:t>.</w:t>
      </w:r>
    </w:p>
    <w:p w14:paraId="07AE5792" w14:textId="77777777" w:rsidR="00305F01" w:rsidRPr="000668D8" w:rsidRDefault="00305F01" w:rsidP="003A2797">
      <w:pPr>
        <w:pStyle w:val="Listlevel1"/>
        <w:widowControl w:val="0"/>
        <w:spacing w:before="0"/>
        <w:ind w:left="0" w:firstLine="0"/>
        <w:rPr>
          <w:sz w:val="22"/>
          <w:szCs w:val="22"/>
        </w:rPr>
      </w:pPr>
    </w:p>
    <w:p w14:paraId="46622D1E" w14:textId="089C0EE7" w:rsidR="00A83A6E" w:rsidRPr="000668D8" w:rsidRDefault="00A83A6E" w:rsidP="003A2797">
      <w:pPr>
        <w:pStyle w:val="Text"/>
        <w:keepNext/>
        <w:widowControl w:val="0"/>
        <w:spacing w:before="0"/>
        <w:jc w:val="left"/>
        <w:rPr>
          <w:sz w:val="22"/>
          <w:szCs w:val="22"/>
          <w:lang w:val="de-CH"/>
        </w:rPr>
      </w:pPr>
      <w:r w:rsidRPr="000668D8">
        <w:rPr>
          <w:b/>
          <w:bCs/>
          <w:sz w:val="22"/>
          <w:szCs w:val="22"/>
          <w:lang w:val="hu"/>
        </w:rPr>
        <w:lastRenderedPageBreak/>
        <w:t>Nem gyakori:</w:t>
      </w:r>
      <w:r w:rsidRPr="000668D8">
        <w:rPr>
          <w:sz w:val="22"/>
          <w:szCs w:val="22"/>
          <w:lang w:val="hu"/>
        </w:rPr>
        <w:t xml:space="preserve"> 100 </w:t>
      </w:r>
      <w:r w:rsidR="00C92098" w:rsidRPr="000668D8">
        <w:rPr>
          <w:sz w:val="22"/>
          <w:szCs w:val="22"/>
          <w:lang w:val="hu"/>
        </w:rPr>
        <w:t xml:space="preserve">beteg </w:t>
      </w:r>
      <w:r w:rsidRPr="000668D8">
        <w:rPr>
          <w:sz w:val="22"/>
          <w:szCs w:val="22"/>
          <w:lang w:val="hu"/>
        </w:rPr>
        <w:t>közül legfeljebb 1</w:t>
      </w:r>
      <w:r w:rsidR="00C94819" w:rsidRPr="000668D8">
        <w:rPr>
          <w:sz w:val="22"/>
          <w:szCs w:val="22"/>
          <w:lang w:val="hu"/>
        </w:rPr>
        <w:t>-et</w:t>
      </w:r>
      <w:r w:rsidRPr="000668D8">
        <w:rPr>
          <w:sz w:val="22"/>
          <w:szCs w:val="22"/>
          <w:lang w:val="hu"/>
        </w:rPr>
        <w:t xml:space="preserve"> érinthet</w:t>
      </w:r>
      <w:r w:rsidR="00C92098" w:rsidRPr="000668D8">
        <w:rPr>
          <w:sz w:val="22"/>
          <w:szCs w:val="22"/>
          <w:lang w:val="hu"/>
        </w:rPr>
        <w:t>:</w:t>
      </w:r>
    </w:p>
    <w:p w14:paraId="301B7558" w14:textId="31BE0399" w:rsidR="00C05463" w:rsidRPr="000668D8" w:rsidRDefault="00305F01" w:rsidP="003A2797">
      <w:pPr>
        <w:widowControl w:val="0"/>
        <w:tabs>
          <w:tab w:val="clear" w:pos="567"/>
        </w:tabs>
        <w:spacing w:line="240" w:lineRule="auto"/>
        <w:ind w:right="-29"/>
        <w:rPr>
          <w:rFonts w:eastAsia="MS Mincho"/>
          <w:szCs w:val="22"/>
          <w:lang w:val="hu"/>
        </w:rPr>
      </w:pPr>
      <w:r w:rsidRPr="000668D8">
        <w:rPr>
          <w:rFonts w:eastAsia="MS Mincho"/>
          <w:szCs w:val="22"/>
          <w:lang w:val="hu"/>
        </w:rPr>
        <w:t>-</w:t>
      </w:r>
      <w:r w:rsidRPr="000668D8">
        <w:rPr>
          <w:rFonts w:eastAsia="MS Mincho"/>
          <w:szCs w:val="22"/>
          <w:lang w:val="hu"/>
        </w:rPr>
        <w:tab/>
      </w:r>
      <w:r w:rsidR="00C05463" w:rsidRPr="000668D8">
        <w:rPr>
          <w:rFonts w:eastAsia="MS Mincho"/>
          <w:szCs w:val="22"/>
          <w:lang w:val="hu"/>
        </w:rPr>
        <w:t>szájszárazság</w:t>
      </w:r>
      <w:r w:rsidR="00C92098" w:rsidRPr="000668D8">
        <w:rPr>
          <w:rFonts w:eastAsia="MS Mincho"/>
          <w:szCs w:val="22"/>
          <w:lang w:val="hu"/>
        </w:rPr>
        <w:t>;</w:t>
      </w:r>
    </w:p>
    <w:p w14:paraId="703B7B22" w14:textId="619CD74D" w:rsidR="00C05463" w:rsidRPr="000668D8" w:rsidRDefault="00C05463" w:rsidP="003A2797">
      <w:pPr>
        <w:widowControl w:val="0"/>
        <w:tabs>
          <w:tab w:val="clear" w:pos="567"/>
        </w:tabs>
        <w:spacing w:line="240" w:lineRule="auto"/>
        <w:ind w:right="-29"/>
        <w:rPr>
          <w:rFonts w:eastAsia="MS Mincho"/>
          <w:szCs w:val="22"/>
          <w:lang w:val="hu"/>
        </w:rPr>
      </w:pPr>
      <w:r w:rsidRPr="000668D8">
        <w:rPr>
          <w:rFonts w:eastAsia="MS Mincho"/>
          <w:szCs w:val="22"/>
          <w:lang w:val="hu"/>
        </w:rPr>
        <w:t>-</w:t>
      </w:r>
      <w:r w:rsidRPr="000668D8">
        <w:rPr>
          <w:rFonts w:eastAsia="MS Mincho"/>
          <w:szCs w:val="22"/>
          <w:lang w:val="hu"/>
        </w:rPr>
        <w:tab/>
        <w:t>bőrkiütés</w:t>
      </w:r>
      <w:r w:rsidR="00C92098" w:rsidRPr="000668D8">
        <w:rPr>
          <w:rFonts w:eastAsia="MS Mincho"/>
          <w:szCs w:val="22"/>
          <w:lang w:val="hu"/>
        </w:rPr>
        <w:t>;</w:t>
      </w:r>
    </w:p>
    <w:p w14:paraId="3F69B0C4" w14:textId="3052AA02" w:rsidR="00305F01" w:rsidRPr="000668D8" w:rsidRDefault="00C05463" w:rsidP="003A2797">
      <w:pPr>
        <w:widowControl w:val="0"/>
        <w:tabs>
          <w:tab w:val="clear" w:pos="567"/>
        </w:tabs>
        <w:spacing w:line="240" w:lineRule="auto"/>
        <w:ind w:right="-29"/>
        <w:rPr>
          <w:rFonts w:eastAsia="MS Mincho"/>
          <w:szCs w:val="22"/>
          <w:lang w:val="hu"/>
        </w:rPr>
      </w:pPr>
      <w:r w:rsidRPr="000668D8">
        <w:rPr>
          <w:rFonts w:eastAsia="MS Mincho"/>
          <w:szCs w:val="22"/>
          <w:lang w:val="hu"/>
        </w:rPr>
        <w:t>-</w:t>
      </w:r>
      <w:r w:rsidRPr="000668D8">
        <w:rPr>
          <w:rFonts w:eastAsia="MS Mincho"/>
          <w:szCs w:val="22"/>
          <w:lang w:val="hu"/>
        </w:rPr>
        <w:tab/>
      </w:r>
      <w:r w:rsidR="00305F01" w:rsidRPr="000668D8">
        <w:rPr>
          <w:rFonts w:eastAsia="MS Mincho"/>
          <w:szCs w:val="22"/>
          <w:lang w:val="hu"/>
        </w:rPr>
        <w:t>magas vércukorszint</w:t>
      </w:r>
      <w:r w:rsidR="00987C8D">
        <w:rPr>
          <w:rFonts w:eastAsia="MS Mincho"/>
          <w:szCs w:val="22"/>
          <w:lang w:val="hu"/>
        </w:rPr>
        <w:t xml:space="preserve"> </w:t>
      </w:r>
      <w:r w:rsidR="00987C8D">
        <w:rPr>
          <w:szCs w:val="22"/>
          <w:lang w:val="hu"/>
        </w:rPr>
        <w:t>(hiperglikémia)</w:t>
      </w:r>
      <w:r w:rsidR="00C92098" w:rsidRPr="000668D8">
        <w:rPr>
          <w:rFonts w:eastAsia="MS Mincho"/>
          <w:szCs w:val="22"/>
          <w:lang w:val="hu"/>
        </w:rPr>
        <w:t>;</w:t>
      </w:r>
    </w:p>
    <w:p w14:paraId="54AF1303" w14:textId="6CA7A00E" w:rsidR="00305F01" w:rsidRPr="000668D8" w:rsidRDefault="00305F01" w:rsidP="003A2797">
      <w:pPr>
        <w:widowControl w:val="0"/>
        <w:tabs>
          <w:tab w:val="clear" w:pos="567"/>
        </w:tabs>
        <w:spacing w:line="240" w:lineRule="auto"/>
        <w:ind w:right="-29"/>
        <w:rPr>
          <w:rFonts w:eastAsia="MS Mincho"/>
          <w:szCs w:val="22"/>
          <w:lang w:val="de-CH"/>
        </w:rPr>
      </w:pPr>
      <w:r w:rsidRPr="000668D8">
        <w:rPr>
          <w:rFonts w:eastAsia="MS Mincho"/>
          <w:szCs w:val="22"/>
          <w:lang w:val="hu"/>
        </w:rPr>
        <w:t>-</w:t>
      </w:r>
      <w:r w:rsidRPr="000668D8">
        <w:rPr>
          <w:rFonts w:eastAsia="MS Mincho"/>
          <w:szCs w:val="22"/>
          <w:lang w:val="hu"/>
        </w:rPr>
        <w:tab/>
        <w:t>bőrviszketés</w:t>
      </w:r>
      <w:r w:rsidR="00C92098" w:rsidRPr="000668D8">
        <w:rPr>
          <w:rFonts w:eastAsia="MS Mincho"/>
          <w:szCs w:val="22"/>
          <w:lang w:val="hu"/>
        </w:rPr>
        <w:t>;</w:t>
      </w:r>
    </w:p>
    <w:p w14:paraId="5B7942B0" w14:textId="69D97A43" w:rsidR="001A2A06" w:rsidRPr="000668D8" w:rsidRDefault="00305F01" w:rsidP="003A2797">
      <w:pPr>
        <w:widowControl w:val="0"/>
        <w:tabs>
          <w:tab w:val="clear" w:pos="567"/>
        </w:tabs>
        <w:spacing w:line="240" w:lineRule="auto"/>
        <w:ind w:right="-29"/>
        <w:rPr>
          <w:rFonts w:eastAsia="MS Mincho"/>
          <w:szCs w:val="22"/>
          <w:lang w:val="de-CH"/>
        </w:rPr>
      </w:pPr>
      <w:r w:rsidRPr="000668D8">
        <w:rPr>
          <w:rFonts w:eastAsia="MS Mincho"/>
          <w:szCs w:val="22"/>
          <w:lang w:val="hu"/>
        </w:rPr>
        <w:t>-</w:t>
      </w:r>
      <w:r w:rsidRPr="000668D8">
        <w:rPr>
          <w:rFonts w:eastAsia="MS Mincho"/>
          <w:szCs w:val="22"/>
          <w:lang w:val="hu"/>
        </w:rPr>
        <w:tab/>
        <w:t>vizeletürítéskor jelentkező nehézség és fájdalom (</w:t>
      </w:r>
      <w:r w:rsidR="00E06EE3" w:rsidRPr="000668D8">
        <w:rPr>
          <w:rFonts w:eastAsia="MS Mincho"/>
          <w:szCs w:val="22"/>
          <w:lang w:val="hu"/>
        </w:rPr>
        <w:t>vizeletürítési</w:t>
      </w:r>
      <w:r w:rsidR="00C94819" w:rsidRPr="000668D8">
        <w:rPr>
          <w:rFonts w:eastAsia="MS Mincho"/>
          <w:szCs w:val="22"/>
          <w:lang w:val="hu"/>
        </w:rPr>
        <w:t xml:space="preserve"> nehézség </w:t>
      </w:r>
      <w:r w:rsidRPr="000668D8">
        <w:rPr>
          <w:rFonts w:eastAsia="MS Mincho"/>
          <w:szCs w:val="22"/>
          <w:lang w:val="hu"/>
        </w:rPr>
        <w:t>jelei)</w:t>
      </w:r>
      <w:r w:rsidR="00C92098" w:rsidRPr="000668D8">
        <w:rPr>
          <w:rFonts w:eastAsia="MS Mincho"/>
          <w:szCs w:val="22"/>
          <w:lang w:val="hu"/>
        </w:rPr>
        <w:t>;</w:t>
      </w:r>
    </w:p>
    <w:p w14:paraId="07CA54CF" w14:textId="1CB36CE4" w:rsidR="00205A0A" w:rsidRPr="000668D8" w:rsidRDefault="00205A0A" w:rsidP="003A2797">
      <w:pPr>
        <w:widowControl w:val="0"/>
        <w:numPr>
          <w:ilvl w:val="0"/>
          <w:numId w:val="43"/>
        </w:numPr>
        <w:spacing w:line="240" w:lineRule="auto"/>
        <w:ind w:left="567" w:hanging="567"/>
        <w:rPr>
          <w:rFonts w:eastAsia="MS Mincho"/>
          <w:lang w:val="de-CH"/>
        </w:rPr>
      </w:pPr>
      <w:r w:rsidRPr="000668D8">
        <w:rPr>
          <w:rFonts w:eastAsia="MS Mincho"/>
          <w:lang w:val="hu"/>
        </w:rPr>
        <w:t>a szemlencse elhomályosodása (szürkehályog jelei)</w:t>
      </w:r>
      <w:r w:rsidR="00C92098" w:rsidRPr="000668D8">
        <w:rPr>
          <w:rFonts w:eastAsia="MS Mincho"/>
          <w:lang w:val="hu"/>
        </w:rPr>
        <w:t>.</w:t>
      </w:r>
    </w:p>
    <w:p w14:paraId="560049A8" w14:textId="77777777" w:rsidR="00305F01" w:rsidRPr="000668D8" w:rsidRDefault="00305F01" w:rsidP="003A2797">
      <w:pPr>
        <w:widowControl w:val="0"/>
        <w:tabs>
          <w:tab w:val="clear" w:pos="567"/>
        </w:tabs>
        <w:spacing w:line="240" w:lineRule="auto"/>
        <w:ind w:right="-29"/>
        <w:rPr>
          <w:noProof/>
          <w:szCs w:val="22"/>
          <w:lang w:val="de-CH"/>
        </w:rPr>
      </w:pPr>
    </w:p>
    <w:p w14:paraId="051418CA" w14:textId="77777777" w:rsidR="00B83833" w:rsidRPr="000668D8" w:rsidRDefault="00B83833" w:rsidP="003A2797">
      <w:pPr>
        <w:keepNext/>
        <w:widowControl w:val="0"/>
        <w:spacing w:line="240" w:lineRule="auto"/>
        <w:rPr>
          <w:b/>
          <w:noProof/>
          <w:szCs w:val="22"/>
          <w:lang w:val="de-CH"/>
        </w:rPr>
      </w:pPr>
      <w:r w:rsidRPr="000668D8">
        <w:rPr>
          <w:b/>
          <w:bCs/>
          <w:noProof/>
          <w:szCs w:val="22"/>
          <w:lang w:val="hu"/>
        </w:rPr>
        <w:t>Mellékhatások bejelentése</w:t>
      </w:r>
    </w:p>
    <w:p w14:paraId="6F07AEFC" w14:textId="52EF8790" w:rsidR="00B83833" w:rsidRPr="000668D8" w:rsidRDefault="00B83833" w:rsidP="003A2797">
      <w:pPr>
        <w:pStyle w:val="BodytextAgency"/>
        <w:widowControl w:val="0"/>
        <w:spacing w:after="0" w:line="240" w:lineRule="auto"/>
        <w:rPr>
          <w:rFonts w:ascii="Times New Roman" w:hAnsi="Times New Roman" w:cs="Times New Roman"/>
          <w:sz w:val="22"/>
          <w:szCs w:val="22"/>
          <w:lang w:val="hu"/>
        </w:rPr>
      </w:pPr>
      <w:r w:rsidRPr="000668D8">
        <w:rPr>
          <w:rFonts w:ascii="Times New Roman" w:hAnsi="Times New Roman" w:cs="Times New Roman"/>
          <w:sz w:val="22"/>
          <w:szCs w:val="22"/>
          <w:lang w:val="hu"/>
        </w:rPr>
        <w:t xml:space="preserve">Ha Önnél bármilyen mellékhatás jelentkezik, tájékoztassa kezelőorvosát, gyógyszerészét vagy a gondozását végző egészségügyi szakembert. Ez a betegtájékoztatóban fel nem sorolt bármilyen lehetséges mellékhatásra is vonatkozik. A mellékhatásokat közvetlenül a hatóság részére is bejelentheti az </w:t>
      </w:r>
      <w:hyperlink r:id="rId30" w:history="1">
        <w:r w:rsidR="00DF398C" w:rsidRPr="00CF3CA4">
          <w:rPr>
            <w:rStyle w:val="Hyperlink"/>
            <w:rFonts w:ascii="Times New Roman" w:hAnsi="Times New Roman" w:cs="Times New Roman"/>
            <w:sz w:val="22"/>
            <w:szCs w:val="22"/>
            <w:shd w:val="pct15" w:color="auto" w:fill="auto"/>
            <w:lang w:val="hu"/>
          </w:rPr>
          <w:t>V. függelékben</w:t>
        </w:r>
      </w:hyperlink>
      <w:r w:rsidR="00DF398C" w:rsidRPr="00CF3CA4">
        <w:rPr>
          <w:rStyle w:val="Hyperlink"/>
          <w:rFonts w:ascii="Times New Roman" w:hAnsi="Times New Roman" w:cs="Times New Roman"/>
          <w:sz w:val="22"/>
          <w:szCs w:val="22"/>
          <w:shd w:val="pct15" w:color="auto" w:fill="auto"/>
          <w:lang w:val="hu"/>
        </w:rPr>
        <w:t xml:space="preserve"> </w:t>
      </w:r>
      <w:r w:rsidRPr="000668D8">
        <w:rPr>
          <w:rFonts w:ascii="Times New Roman" w:eastAsia="Times New Roman" w:hAnsi="Times New Roman" w:cs="Times New Roman"/>
          <w:sz w:val="22"/>
          <w:szCs w:val="22"/>
          <w:shd w:val="pct15" w:color="auto" w:fill="auto"/>
          <w:lang w:val="hu-HU" w:eastAsia="en-US"/>
        </w:rPr>
        <w:t>található elérhetőségeken keresztül</w:t>
      </w:r>
      <w:r w:rsidRPr="000668D8">
        <w:rPr>
          <w:rFonts w:ascii="Times New Roman" w:hAnsi="Times New Roman" w:cs="Times New Roman"/>
          <w:sz w:val="22"/>
          <w:szCs w:val="22"/>
          <w:lang w:val="hu"/>
        </w:rPr>
        <w:t>. A mellékhatások bejelentésével Ön is hozzájárulhat ahhoz, hogy minél több információ álljon rendelkezésre a gyógyszer biztonságos alkalmazásával kapcsolatban.</w:t>
      </w:r>
    </w:p>
    <w:p w14:paraId="14D0DCD4" w14:textId="77777777" w:rsidR="00B83833" w:rsidRPr="000668D8" w:rsidRDefault="00B83833" w:rsidP="003A2797">
      <w:pPr>
        <w:widowControl w:val="0"/>
        <w:tabs>
          <w:tab w:val="clear" w:pos="567"/>
        </w:tabs>
        <w:spacing w:line="240" w:lineRule="auto"/>
        <w:rPr>
          <w:szCs w:val="22"/>
          <w:lang w:val="hu"/>
        </w:rPr>
      </w:pPr>
    </w:p>
    <w:p w14:paraId="7F294CE8" w14:textId="77777777" w:rsidR="00A13FAF" w:rsidRPr="000668D8" w:rsidRDefault="00A13FAF" w:rsidP="003A2797">
      <w:pPr>
        <w:pStyle w:val="Listlevel1"/>
        <w:widowControl w:val="0"/>
        <w:spacing w:before="0"/>
        <w:ind w:left="0" w:firstLine="0"/>
        <w:rPr>
          <w:sz w:val="22"/>
          <w:szCs w:val="22"/>
          <w:lang w:val="hu"/>
        </w:rPr>
      </w:pPr>
    </w:p>
    <w:p w14:paraId="6E7858FD" w14:textId="77777777" w:rsidR="00A83A6E" w:rsidRPr="000668D8" w:rsidRDefault="001A2A06" w:rsidP="003A2797">
      <w:pPr>
        <w:keepNext/>
        <w:keepLines/>
        <w:rPr>
          <w:b/>
          <w:bCs/>
          <w:lang w:val="hu"/>
        </w:rPr>
      </w:pPr>
      <w:bookmarkStart w:id="63" w:name="_Toc2097636"/>
      <w:r w:rsidRPr="000668D8">
        <w:rPr>
          <w:b/>
          <w:bCs/>
          <w:lang w:val="hu"/>
        </w:rPr>
        <w:t>5.</w:t>
      </w:r>
      <w:r w:rsidRPr="000668D8">
        <w:rPr>
          <w:b/>
          <w:bCs/>
          <w:lang w:val="hu"/>
        </w:rPr>
        <w:tab/>
        <w:t>Hogyan kell az Enerzair Breezhaler-t tárolni?</w:t>
      </w:r>
      <w:bookmarkEnd w:id="63"/>
    </w:p>
    <w:p w14:paraId="19FAD3BB" w14:textId="77777777" w:rsidR="001A2A06" w:rsidRPr="000668D8" w:rsidRDefault="001A2A06" w:rsidP="003A2797">
      <w:pPr>
        <w:pStyle w:val="Listlevel1"/>
        <w:keepNext/>
        <w:keepLines/>
        <w:spacing w:before="0"/>
        <w:ind w:left="0" w:firstLine="0"/>
        <w:rPr>
          <w:sz w:val="22"/>
          <w:szCs w:val="22"/>
          <w:lang w:val="hu"/>
        </w:rPr>
      </w:pPr>
    </w:p>
    <w:p w14:paraId="46995D1D" w14:textId="77777777" w:rsidR="00A83A6E" w:rsidRPr="000668D8" w:rsidRDefault="00A83A6E" w:rsidP="003A2797">
      <w:pPr>
        <w:pStyle w:val="Listlevel1"/>
        <w:widowControl w:val="0"/>
        <w:numPr>
          <w:ilvl w:val="0"/>
          <w:numId w:val="43"/>
        </w:numPr>
        <w:spacing w:before="0"/>
        <w:ind w:left="567" w:hanging="567"/>
        <w:rPr>
          <w:sz w:val="22"/>
          <w:szCs w:val="22"/>
          <w:lang w:val="hu"/>
        </w:rPr>
      </w:pPr>
      <w:r w:rsidRPr="000668D8">
        <w:rPr>
          <w:sz w:val="22"/>
          <w:szCs w:val="22"/>
          <w:lang w:val="hu"/>
        </w:rPr>
        <w:t>A gyógyszer gyermekektől elzárva tartandó!</w:t>
      </w:r>
    </w:p>
    <w:p w14:paraId="0495F383" w14:textId="77777777" w:rsidR="00A83A6E" w:rsidRPr="000668D8" w:rsidRDefault="001A2A06" w:rsidP="003A2797">
      <w:pPr>
        <w:pStyle w:val="Listlevel1"/>
        <w:widowControl w:val="0"/>
        <w:numPr>
          <w:ilvl w:val="0"/>
          <w:numId w:val="43"/>
        </w:numPr>
        <w:spacing w:before="0"/>
        <w:ind w:left="567" w:hanging="567"/>
        <w:rPr>
          <w:sz w:val="22"/>
          <w:szCs w:val="22"/>
        </w:rPr>
      </w:pPr>
      <w:r w:rsidRPr="000668D8">
        <w:rPr>
          <w:sz w:val="22"/>
          <w:szCs w:val="22"/>
          <w:lang w:val="hu"/>
        </w:rPr>
        <w:t>A dobozon és a buborékcsomagoláson feltüntetett lejárati idő (EXP) után ne alkalmazza ezt a gyógyszert. A lejárati idő az adott hónap utolsó napjára vonatkozik.</w:t>
      </w:r>
    </w:p>
    <w:p w14:paraId="14CBA518" w14:textId="77838A52" w:rsidR="008F7CCA" w:rsidRPr="000668D8" w:rsidRDefault="008F7CCA" w:rsidP="003A2797">
      <w:pPr>
        <w:pStyle w:val="Listlevel1"/>
        <w:widowControl w:val="0"/>
        <w:numPr>
          <w:ilvl w:val="0"/>
          <w:numId w:val="43"/>
        </w:numPr>
        <w:spacing w:before="0"/>
        <w:ind w:left="567" w:hanging="567"/>
        <w:rPr>
          <w:sz w:val="22"/>
          <w:szCs w:val="22"/>
          <w:lang w:val="hu"/>
        </w:rPr>
      </w:pPr>
      <w:r w:rsidRPr="003730DE">
        <w:rPr>
          <w:sz w:val="22"/>
          <w:szCs w:val="22"/>
          <w:lang w:val="hu"/>
        </w:rPr>
        <w:t>Legfeljebb 30</w:t>
      </w:r>
      <w:r w:rsidR="00923A43" w:rsidRPr="003730DE">
        <w:rPr>
          <w:sz w:val="22"/>
          <w:szCs w:val="22"/>
          <w:lang w:val="hu"/>
        </w:rPr>
        <w:t> </w:t>
      </w:r>
      <w:r w:rsidRPr="003730DE">
        <w:rPr>
          <w:sz w:val="22"/>
          <w:szCs w:val="22"/>
          <w:lang w:val="hu"/>
        </w:rPr>
        <w:t>°C-on</w:t>
      </w:r>
      <w:r w:rsidRPr="000668D8">
        <w:rPr>
          <w:sz w:val="22"/>
          <w:szCs w:val="22"/>
          <w:lang w:val="hu"/>
        </w:rPr>
        <w:t xml:space="preserve"> tárolandó.</w:t>
      </w:r>
    </w:p>
    <w:p w14:paraId="5BEB5CBA" w14:textId="573442EA" w:rsidR="00A83A6E" w:rsidRPr="000668D8" w:rsidRDefault="00A83A6E" w:rsidP="003A2797">
      <w:pPr>
        <w:pStyle w:val="Listlevel1"/>
        <w:widowControl w:val="0"/>
        <w:numPr>
          <w:ilvl w:val="0"/>
          <w:numId w:val="43"/>
        </w:numPr>
        <w:spacing w:before="0"/>
        <w:ind w:left="567" w:hanging="567"/>
        <w:rPr>
          <w:sz w:val="22"/>
          <w:szCs w:val="22"/>
          <w:lang w:val="hu-HU"/>
        </w:rPr>
      </w:pPr>
      <w:r w:rsidRPr="000668D8">
        <w:rPr>
          <w:sz w:val="22"/>
          <w:szCs w:val="22"/>
          <w:lang w:val="hu"/>
        </w:rPr>
        <w:t>A fénytől és a nedvességtől való védelem érdekében a kapszulák az eredeti buborékcsomagolásban tárolandók, csak közvetlenül a felhasználás előtt vegye ki a kapszulákat</w:t>
      </w:r>
      <w:r w:rsidR="00C92098" w:rsidRPr="000668D8">
        <w:rPr>
          <w:sz w:val="22"/>
          <w:szCs w:val="22"/>
          <w:lang w:val="hu"/>
        </w:rPr>
        <w:t>.</w:t>
      </w:r>
    </w:p>
    <w:p w14:paraId="6F513F2F" w14:textId="13C959EC" w:rsidR="00A83A6E" w:rsidRPr="000668D8" w:rsidRDefault="00C94787" w:rsidP="003A2797">
      <w:pPr>
        <w:pStyle w:val="Listlevel1"/>
        <w:widowControl w:val="0"/>
        <w:numPr>
          <w:ilvl w:val="0"/>
          <w:numId w:val="43"/>
        </w:numPr>
        <w:spacing w:before="0"/>
        <w:ind w:left="567" w:hanging="567"/>
        <w:rPr>
          <w:sz w:val="22"/>
          <w:szCs w:val="22"/>
        </w:rPr>
      </w:pPr>
      <w:r w:rsidRPr="000668D8">
        <w:rPr>
          <w:sz w:val="22"/>
          <w:szCs w:val="22"/>
          <w:lang w:val="hu"/>
        </w:rPr>
        <w:t>Semmilyen gyógyszert ne dobjon a szennyvízbe</w:t>
      </w:r>
      <w:r w:rsidR="000D6CFB" w:rsidRPr="000668D8">
        <w:rPr>
          <w:sz w:val="22"/>
          <w:szCs w:val="22"/>
          <w:lang w:val="hu"/>
        </w:rPr>
        <w:t xml:space="preserve"> vagy a háztartási hulladékba</w:t>
      </w:r>
      <w:r w:rsidRPr="000668D8">
        <w:rPr>
          <w:sz w:val="22"/>
          <w:szCs w:val="22"/>
          <w:lang w:val="hu"/>
        </w:rPr>
        <w:t>. Kérdezze meg gyógyszerészét, hogy mit tegyen a már nem használt gyógyszereivel. Ezek az intézkedések elősegítik a környezet védelmét.</w:t>
      </w:r>
    </w:p>
    <w:p w14:paraId="4A1EBBDA" w14:textId="77777777" w:rsidR="001A2A06" w:rsidRPr="000668D8" w:rsidRDefault="001A2A06" w:rsidP="003A2797">
      <w:pPr>
        <w:pStyle w:val="Text"/>
        <w:widowControl w:val="0"/>
        <w:spacing w:before="0"/>
        <w:jc w:val="left"/>
        <w:rPr>
          <w:sz w:val="22"/>
          <w:szCs w:val="22"/>
        </w:rPr>
      </w:pPr>
    </w:p>
    <w:p w14:paraId="18198426" w14:textId="77777777" w:rsidR="001A2A06" w:rsidRPr="000668D8" w:rsidRDefault="001A2A06" w:rsidP="003A2797">
      <w:pPr>
        <w:pStyle w:val="Text"/>
        <w:widowControl w:val="0"/>
        <w:spacing w:before="0"/>
        <w:jc w:val="left"/>
        <w:rPr>
          <w:sz w:val="22"/>
          <w:szCs w:val="22"/>
        </w:rPr>
      </w:pPr>
    </w:p>
    <w:p w14:paraId="25EF5323" w14:textId="77777777" w:rsidR="00A83A6E" w:rsidRPr="000668D8" w:rsidRDefault="001A2A06" w:rsidP="003A2797">
      <w:pPr>
        <w:keepNext/>
        <w:keepLines/>
        <w:rPr>
          <w:b/>
          <w:bCs/>
          <w:lang w:val="es-ES"/>
        </w:rPr>
      </w:pPr>
      <w:bookmarkStart w:id="64" w:name="_Toc2097637"/>
      <w:r w:rsidRPr="000668D8">
        <w:rPr>
          <w:b/>
          <w:bCs/>
          <w:lang w:val="hu"/>
        </w:rPr>
        <w:t>6.</w:t>
      </w:r>
      <w:r w:rsidRPr="000668D8">
        <w:rPr>
          <w:b/>
          <w:bCs/>
          <w:lang w:val="hu"/>
        </w:rPr>
        <w:tab/>
        <w:t>A csomagolás tartalma és egyéb információk</w:t>
      </w:r>
      <w:bookmarkEnd w:id="64"/>
    </w:p>
    <w:p w14:paraId="69553B6E" w14:textId="77777777" w:rsidR="00083684" w:rsidRPr="000668D8" w:rsidRDefault="00083684" w:rsidP="003A2797">
      <w:pPr>
        <w:pStyle w:val="Nottoc-headings"/>
        <w:spacing w:before="0" w:after="0"/>
        <w:rPr>
          <w:rFonts w:ascii="Times New Roman" w:hAnsi="Times New Roman" w:cs="Times New Roman"/>
          <w:b w:val="0"/>
          <w:sz w:val="22"/>
          <w:szCs w:val="22"/>
          <w:lang w:val="es-ES"/>
        </w:rPr>
      </w:pPr>
    </w:p>
    <w:p w14:paraId="05D5E360" w14:textId="77777777" w:rsidR="00A83A6E" w:rsidRPr="000668D8" w:rsidRDefault="00A83A6E" w:rsidP="003A2797">
      <w:pPr>
        <w:pStyle w:val="Nottoc-headings"/>
        <w:widowControl w:val="0"/>
        <w:spacing w:before="0" w:after="0"/>
        <w:rPr>
          <w:rFonts w:ascii="Times New Roman" w:hAnsi="Times New Roman" w:cs="Times New Roman"/>
          <w:sz w:val="22"/>
          <w:szCs w:val="22"/>
          <w:lang w:val="de-CH"/>
        </w:rPr>
      </w:pPr>
      <w:r w:rsidRPr="000668D8">
        <w:rPr>
          <w:rFonts w:ascii="Times New Roman" w:hAnsi="Times New Roman" w:cs="Times New Roman"/>
          <w:bCs/>
          <w:sz w:val="22"/>
          <w:szCs w:val="22"/>
          <w:lang w:val="hu"/>
        </w:rPr>
        <w:t>Mit tartalmaz az Enerzair Breezhaler?</w:t>
      </w:r>
    </w:p>
    <w:p w14:paraId="07B10E69" w14:textId="66E75E67" w:rsidR="00A83A6E" w:rsidRPr="000668D8" w:rsidRDefault="00A83A6E" w:rsidP="00CF3CA4">
      <w:pPr>
        <w:pStyle w:val="Listlevel1"/>
        <w:numPr>
          <w:ilvl w:val="0"/>
          <w:numId w:val="50"/>
        </w:numPr>
        <w:spacing w:before="0"/>
        <w:ind w:left="540" w:hanging="540"/>
        <w:rPr>
          <w:sz w:val="22"/>
          <w:szCs w:val="22"/>
          <w:lang w:val="hu"/>
        </w:rPr>
      </w:pPr>
      <w:r w:rsidRPr="000668D8">
        <w:rPr>
          <w:sz w:val="22"/>
          <w:szCs w:val="22"/>
          <w:lang w:val="hu"/>
        </w:rPr>
        <w:t>A készítmény hatóanyagai az indakaterol (acetát formájában), a glikopirrónium (bromid formájában) és a mometazon-furoát.</w:t>
      </w:r>
      <w:r w:rsidR="007B0FEA" w:rsidRPr="000668D8">
        <w:rPr>
          <w:sz w:val="22"/>
          <w:szCs w:val="22"/>
          <w:lang w:val="hu"/>
        </w:rPr>
        <w:t xml:space="preserve"> </w:t>
      </w:r>
      <w:r w:rsidRPr="000668D8">
        <w:rPr>
          <w:sz w:val="22"/>
          <w:szCs w:val="22"/>
          <w:lang w:val="hu"/>
        </w:rPr>
        <w:t>Kapszulánként 150 mikrogramm indakaterolt (acetát formájában), 50 mikrogramm glikopirróniumnak megfelelő 63 mikrogramm glikopirrónium</w:t>
      </w:r>
      <w:r w:rsidRPr="000668D8">
        <w:rPr>
          <w:sz w:val="22"/>
          <w:szCs w:val="22"/>
          <w:lang w:val="hu"/>
        </w:rPr>
        <w:noBreakHyphen/>
        <w:t xml:space="preserve">bromidot és 160 mikrogramm mometazon-furoátot tartalmaz. Távozó </w:t>
      </w:r>
      <w:r w:rsidR="00C92098" w:rsidRPr="000668D8">
        <w:rPr>
          <w:sz w:val="22"/>
          <w:szCs w:val="22"/>
          <w:lang w:val="hu"/>
        </w:rPr>
        <w:t xml:space="preserve">adagként </w:t>
      </w:r>
      <w:r w:rsidRPr="000668D8">
        <w:rPr>
          <w:sz w:val="22"/>
          <w:szCs w:val="22"/>
          <w:lang w:val="hu"/>
        </w:rPr>
        <w:t>(az a</w:t>
      </w:r>
      <w:r w:rsidR="00C92098" w:rsidRPr="000668D8">
        <w:rPr>
          <w:sz w:val="22"/>
          <w:szCs w:val="22"/>
          <w:lang w:val="hu"/>
        </w:rPr>
        <w:t>z adag</w:t>
      </w:r>
      <w:r w:rsidRPr="000668D8">
        <w:rPr>
          <w:sz w:val="22"/>
          <w:szCs w:val="22"/>
          <w:lang w:val="hu"/>
        </w:rPr>
        <w:t>, ami elhagyja az inhalátor szájrészét) 114 mikrogramm indakaterolt (acetát formájában), 46 mikrogramm glikopirróniumnak megfelelő 58 mikrogramm glikopirrónium</w:t>
      </w:r>
      <w:r w:rsidRPr="000668D8">
        <w:rPr>
          <w:sz w:val="22"/>
          <w:szCs w:val="22"/>
          <w:lang w:val="hu"/>
        </w:rPr>
        <w:noBreakHyphen/>
        <w:t>bromidot és 136 mikrogramm mometazon-furoátot tartalmaz.</w:t>
      </w:r>
    </w:p>
    <w:p w14:paraId="2E82937C" w14:textId="5192E0C5" w:rsidR="00A83A6E" w:rsidRDefault="00987C8D" w:rsidP="00CF3CA4">
      <w:pPr>
        <w:pStyle w:val="Listlevel1"/>
        <w:numPr>
          <w:ilvl w:val="0"/>
          <w:numId w:val="50"/>
        </w:numPr>
        <w:spacing w:before="0"/>
        <w:ind w:left="540" w:hanging="540"/>
        <w:rPr>
          <w:sz w:val="22"/>
          <w:szCs w:val="22"/>
          <w:lang w:val="hu"/>
        </w:rPr>
      </w:pPr>
      <w:r>
        <w:rPr>
          <w:sz w:val="22"/>
          <w:szCs w:val="22"/>
          <w:lang w:val="hu"/>
        </w:rPr>
        <w:t>A kapszula e</w:t>
      </w:r>
      <w:r w:rsidR="00A83A6E" w:rsidRPr="000668D8">
        <w:rPr>
          <w:sz w:val="22"/>
          <w:szCs w:val="22"/>
          <w:lang w:val="hu"/>
        </w:rPr>
        <w:t>gyéb összetevő</w:t>
      </w:r>
      <w:r>
        <w:rPr>
          <w:sz w:val="22"/>
          <w:szCs w:val="22"/>
          <w:lang w:val="hu"/>
        </w:rPr>
        <w:t>i</w:t>
      </w:r>
      <w:r w:rsidR="00A83A6E" w:rsidRPr="000668D8">
        <w:rPr>
          <w:sz w:val="22"/>
          <w:szCs w:val="22"/>
          <w:lang w:val="hu"/>
        </w:rPr>
        <w:t xml:space="preserve"> a laktóz-monohidrát és a magnézium-sztearát (lásd az „Az Enerzair Breezhaler laktózt tartalmaz” részt a 2. pontban).</w:t>
      </w:r>
    </w:p>
    <w:p w14:paraId="62242B9B" w14:textId="0FE31697" w:rsidR="00B80E6F" w:rsidRPr="00CF3CA4" w:rsidRDefault="00B80E6F" w:rsidP="00CF3CA4">
      <w:pPr>
        <w:pStyle w:val="Listlevel1"/>
        <w:numPr>
          <w:ilvl w:val="0"/>
          <w:numId w:val="50"/>
        </w:numPr>
        <w:spacing w:before="0"/>
        <w:ind w:left="540" w:hanging="540"/>
        <w:rPr>
          <w:sz w:val="22"/>
          <w:szCs w:val="22"/>
          <w:lang w:val="hu"/>
        </w:rPr>
      </w:pPr>
      <w:r w:rsidRPr="00B80E6F">
        <w:rPr>
          <w:sz w:val="22"/>
          <w:szCs w:val="22"/>
          <w:lang w:val="hu"/>
        </w:rPr>
        <w:t xml:space="preserve">A kapszula héjának </w:t>
      </w:r>
      <w:r w:rsidRPr="003730DE">
        <w:rPr>
          <w:sz w:val="22"/>
          <w:szCs w:val="22"/>
          <w:lang w:val="hu"/>
        </w:rPr>
        <w:t xml:space="preserve">összetevői: hipromellóz, karragén, kálium-klorid, </w:t>
      </w:r>
      <w:r w:rsidR="00B16A78" w:rsidRPr="003730DE">
        <w:rPr>
          <w:sz w:val="22"/>
          <w:szCs w:val="22"/>
          <w:lang w:val="hu"/>
        </w:rPr>
        <w:t xml:space="preserve">sárga </w:t>
      </w:r>
      <w:r w:rsidRPr="003730DE">
        <w:rPr>
          <w:sz w:val="22"/>
          <w:szCs w:val="22"/>
          <w:lang w:val="hu"/>
        </w:rPr>
        <w:t xml:space="preserve">vas-oxid (E172), indigókarmin (E132), tisztított víz és </w:t>
      </w:r>
      <w:r w:rsidR="00443624" w:rsidRPr="003730DE">
        <w:rPr>
          <w:sz w:val="22"/>
          <w:szCs w:val="22"/>
          <w:lang w:val="hu"/>
        </w:rPr>
        <w:t xml:space="preserve">a nyomtatáshoz használt </w:t>
      </w:r>
      <w:r w:rsidRPr="003730DE">
        <w:rPr>
          <w:sz w:val="22"/>
          <w:szCs w:val="22"/>
          <w:lang w:val="hu"/>
        </w:rPr>
        <w:t>festék.</w:t>
      </w:r>
    </w:p>
    <w:p w14:paraId="113661F0" w14:textId="4A35FF14" w:rsidR="00B80E6F" w:rsidRPr="003730DE" w:rsidRDefault="00B80E6F" w:rsidP="00CF3CA4">
      <w:pPr>
        <w:pStyle w:val="Listlevel1"/>
        <w:numPr>
          <w:ilvl w:val="1"/>
          <w:numId w:val="43"/>
        </w:numPr>
        <w:spacing w:before="0"/>
        <w:ind w:left="1080" w:hanging="540"/>
        <w:rPr>
          <w:sz w:val="22"/>
          <w:szCs w:val="22"/>
          <w:lang w:val="hu"/>
        </w:rPr>
      </w:pPr>
      <w:r w:rsidRPr="003730DE">
        <w:rPr>
          <w:sz w:val="22"/>
          <w:szCs w:val="22"/>
          <w:lang w:val="hu"/>
        </w:rPr>
        <w:t xml:space="preserve">A </w:t>
      </w:r>
      <w:r w:rsidR="00443624" w:rsidRPr="003730DE">
        <w:rPr>
          <w:sz w:val="22"/>
          <w:szCs w:val="22"/>
          <w:lang w:val="hu"/>
        </w:rPr>
        <w:t xml:space="preserve">nyomtatáshoz használt festék </w:t>
      </w:r>
      <w:r w:rsidRPr="003730DE">
        <w:rPr>
          <w:sz w:val="22"/>
          <w:szCs w:val="22"/>
          <w:lang w:val="hu"/>
        </w:rPr>
        <w:t xml:space="preserve">összetevői: </w:t>
      </w:r>
      <w:r w:rsidR="00B16A78" w:rsidRPr="003730DE">
        <w:rPr>
          <w:sz w:val="22"/>
          <w:szCs w:val="22"/>
          <w:lang w:val="hu"/>
        </w:rPr>
        <w:t xml:space="preserve">fekete </w:t>
      </w:r>
      <w:r w:rsidRPr="003730DE">
        <w:rPr>
          <w:sz w:val="22"/>
          <w:szCs w:val="22"/>
          <w:lang w:val="hu"/>
        </w:rPr>
        <w:t>vas-oxid (E172), izopropil-alkohol, propil</w:t>
      </w:r>
      <w:r w:rsidR="00B16A78" w:rsidRPr="003730DE">
        <w:rPr>
          <w:sz w:val="22"/>
          <w:szCs w:val="22"/>
          <w:lang w:val="hu"/>
        </w:rPr>
        <w:t>éng</w:t>
      </w:r>
      <w:r w:rsidRPr="003730DE">
        <w:rPr>
          <w:sz w:val="22"/>
          <w:szCs w:val="22"/>
          <w:lang w:val="hu"/>
        </w:rPr>
        <w:t>likol (E1520), hipromellóz (E464) és tisztított víz.</w:t>
      </w:r>
    </w:p>
    <w:p w14:paraId="6260BE82" w14:textId="77777777" w:rsidR="0093006F" w:rsidRPr="003730DE" w:rsidRDefault="0093006F" w:rsidP="003A2797">
      <w:pPr>
        <w:pStyle w:val="Text"/>
        <w:widowControl w:val="0"/>
        <w:spacing w:before="0"/>
        <w:jc w:val="left"/>
        <w:rPr>
          <w:sz w:val="22"/>
          <w:szCs w:val="22"/>
          <w:lang w:val="hu"/>
        </w:rPr>
      </w:pPr>
    </w:p>
    <w:p w14:paraId="34795F7D" w14:textId="07F93013" w:rsidR="00A83A6E" w:rsidRPr="003730DE" w:rsidRDefault="00A83A6E" w:rsidP="003A2797">
      <w:pPr>
        <w:pStyle w:val="Nottoc-headings"/>
        <w:widowControl w:val="0"/>
        <w:spacing w:before="0" w:after="0"/>
        <w:rPr>
          <w:rFonts w:ascii="Times New Roman" w:hAnsi="Times New Roman" w:cs="Times New Roman"/>
          <w:sz w:val="22"/>
          <w:szCs w:val="22"/>
          <w:lang w:val="hu"/>
        </w:rPr>
      </w:pPr>
      <w:r w:rsidRPr="003730DE">
        <w:rPr>
          <w:rFonts w:ascii="Times New Roman" w:hAnsi="Times New Roman" w:cs="Times New Roman"/>
          <w:bCs/>
          <w:sz w:val="22"/>
          <w:szCs w:val="22"/>
          <w:lang w:val="hu"/>
        </w:rPr>
        <w:t>Milyen a</w:t>
      </w:r>
      <w:r w:rsidR="008F4D09" w:rsidRPr="003730DE">
        <w:rPr>
          <w:rFonts w:ascii="Times New Roman" w:hAnsi="Times New Roman" w:cs="Times New Roman"/>
          <w:bCs/>
          <w:sz w:val="22"/>
          <w:szCs w:val="22"/>
          <w:lang w:val="hu"/>
        </w:rPr>
        <w:t>z</w:t>
      </w:r>
      <w:r w:rsidRPr="003730DE">
        <w:rPr>
          <w:rFonts w:ascii="Times New Roman" w:hAnsi="Times New Roman" w:cs="Times New Roman"/>
          <w:bCs/>
          <w:sz w:val="22"/>
          <w:szCs w:val="22"/>
          <w:lang w:val="hu"/>
        </w:rPr>
        <w:t xml:space="preserve"> Enerzair Breezhaler külleme és mit tartalmaz a csomagolás?</w:t>
      </w:r>
    </w:p>
    <w:p w14:paraId="2F510538" w14:textId="69C9C050" w:rsidR="00A83A6E" w:rsidRPr="003730DE" w:rsidRDefault="00A83A6E" w:rsidP="003A2797">
      <w:pPr>
        <w:pStyle w:val="Text"/>
        <w:widowControl w:val="0"/>
        <w:spacing w:before="0"/>
        <w:jc w:val="left"/>
        <w:rPr>
          <w:sz w:val="22"/>
          <w:szCs w:val="22"/>
          <w:lang w:val="hu"/>
        </w:rPr>
      </w:pPr>
      <w:r w:rsidRPr="003730DE">
        <w:rPr>
          <w:sz w:val="22"/>
          <w:szCs w:val="22"/>
          <w:lang w:val="hu"/>
        </w:rPr>
        <w:t xml:space="preserve">Ebben a csomagban talál majd egy inhalátort és a kapszulákat buborékcsomagolásban. A kapszulák </w:t>
      </w:r>
      <w:r w:rsidR="000D1BF3" w:rsidRPr="003730DE">
        <w:rPr>
          <w:sz w:val="22"/>
          <w:szCs w:val="22"/>
          <w:lang w:val="hu"/>
        </w:rPr>
        <w:t xml:space="preserve">átlátszóak </w:t>
      </w:r>
      <w:r w:rsidRPr="003730DE">
        <w:rPr>
          <w:sz w:val="22"/>
          <w:szCs w:val="22"/>
          <w:lang w:val="hu"/>
        </w:rPr>
        <w:t>és fehér port tartalmaznak.</w:t>
      </w:r>
    </w:p>
    <w:p w14:paraId="494AC6E5" w14:textId="7EC019B7" w:rsidR="00A83A6E" w:rsidRPr="003730DE" w:rsidRDefault="007B0FEA" w:rsidP="003A2797">
      <w:pPr>
        <w:widowControl w:val="0"/>
        <w:rPr>
          <w:szCs w:val="22"/>
          <w:lang w:val="hu"/>
        </w:rPr>
      </w:pPr>
      <w:r w:rsidRPr="003730DE">
        <w:rPr>
          <w:szCs w:val="22"/>
          <w:lang w:val="hu"/>
        </w:rPr>
        <w:t xml:space="preserve">A </w:t>
      </w:r>
      <w:r w:rsidR="00A83A6E" w:rsidRPr="003730DE">
        <w:rPr>
          <w:szCs w:val="22"/>
          <w:lang w:val="hu"/>
        </w:rPr>
        <w:t xml:space="preserve">kapszula testén található két fekete </w:t>
      </w:r>
      <w:r w:rsidRPr="003730DE">
        <w:rPr>
          <w:szCs w:val="22"/>
          <w:lang w:val="hu"/>
        </w:rPr>
        <w:t xml:space="preserve">színű </w:t>
      </w:r>
      <w:r w:rsidR="00A83A6E" w:rsidRPr="003730DE">
        <w:rPr>
          <w:szCs w:val="22"/>
          <w:lang w:val="hu"/>
        </w:rPr>
        <w:t xml:space="preserve">sáv felett </w:t>
      </w:r>
      <w:r w:rsidRPr="003730DE">
        <w:rPr>
          <w:szCs w:val="22"/>
          <w:lang w:val="hu"/>
        </w:rPr>
        <w:t xml:space="preserve">található </w:t>
      </w:r>
      <w:r w:rsidR="00A83A6E" w:rsidRPr="003730DE">
        <w:rPr>
          <w:szCs w:val="22"/>
          <w:lang w:val="hu"/>
        </w:rPr>
        <w:t>feketével nyomtatott „I</w:t>
      </w:r>
      <w:r w:rsidR="00A278B3" w:rsidRPr="003730DE">
        <w:rPr>
          <w:szCs w:val="22"/>
          <w:lang w:val="hu"/>
        </w:rPr>
        <w:t>G</w:t>
      </w:r>
      <w:r w:rsidR="00A83A6E" w:rsidRPr="003730DE">
        <w:rPr>
          <w:szCs w:val="22"/>
          <w:lang w:val="hu"/>
        </w:rPr>
        <w:t>M150</w:t>
      </w:r>
      <w:r w:rsidR="00A83A6E" w:rsidRPr="003730DE">
        <w:rPr>
          <w:szCs w:val="22"/>
          <w:lang w:val="hu"/>
        </w:rPr>
        <w:noBreakHyphen/>
        <w:t>50</w:t>
      </w:r>
      <w:r w:rsidR="00A83A6E" w:rsidRPr="003730DE">
        <w:rPr>
          <w:szCs w:val="22"/>
          <w:lang w:val="hu"/>
        </w:rPr>
        <w:noBreakHyphen/>
        <w:t xml:space="preserve">160” termékkóddal, valamint </w:t>
      </w:r>
      <w:r w:rsidRPr="003730DE">
        <w:rPr>
          <w:szCs w:val="22"/>
          <w:lang w:val="hu"/>
        </w:rPr>
        <w:t xml:space="preserve">egy </w:t>
      </w:r>
      <w:r w:rsidR="00A83A6E" w:rsidRPr="003730DE">
        <w:rPr>
          <w:szCs w:val="22"/>
          <w:lang w:val="hu"/>
        </w:rPr>
        <w:t xml:space="preserve">fekete sávval </w:t>
      </w:r>
      <w:r w:rsidRPr="003730DE">
        <w:rPr>
          <w:szCs w:val="22"/>
          <w:lang w:val="hu"/>
        </w:rPr>
        <w:t>körülvett feketével nyomtatott termék</w:t>
      </w:r>
      <w:r w:rsidR="00A83A6E" w:rsidRPr="003730DE">
        <w:rPr>
          <w:szCs w:val="22"/>
          <w:lang w:val="hu"/>
        </w:rPr>
        <w:t>emblémával van ellátva a kapszula felső részén.</w:t>
      </w:r>
    </w:p>
    <w:p w14:paraId="54BD2159" w14:textId="77777777" w:rsidR="00A83A6E" w:rsidRPr="003730DE" w:rsidRDefault="00A83A6E" w:rsidP="003A2797">
      <w:pPr>
        <w:pStyle w:val="Text"/>
        <w:widowControl w:val="0"/>
        <w:spacing w:before="0"/>
        <w:jc w:val="left"/>
        <w:rPr>
          <w:sz w:val="22"/>
          <w:szCs w:val="22"/>
          <w:lang w:val="hu"/>
        </w:rPr>
      </w:pPr>
    </w:p>
    <w:bookmarkEnd w:id="46"/>
    <w:p w14:paraId="76B52B38" w14:textId="0AAB882C" w:rsidR="00A83A6E" w:rsidRPr="003730DE" w:rsidRDefault="00A83A6E" w:rsidP="003A2797">
      <w:pPr>
        <w:keepNext/>
        <w:widowControl w:val="0"/>
        <w:spacing w:line="240" w:lineRule="auto"/>
        <w:rPr>
          <w:color w:val="000000"/>
          <w:szCs w:val="22"/>
          <w:lang w:val="hu"/>
        </w:rPr>
      </w:pPr>
      <w:r w:rsidRPr="003730DE">
        <w:rPr>
          <w:color w:val="000000"/>
          <w:szCs w:val="22"/>
          <w:lang w:val="hu"/>
        </w:rPr>
        <w:t>Az alábbi kiszerelések léteznek:</w:t>
      </w:r>
    </w:p>
    <w:p w14:paraId="1F480605" w14:textId="5A35CCF3" w:rsidR="00A83A6E" w:rsidRPr="003730DE" w:rsidRDefault="00A83A6E" w:rsidP="003A2797">
      <w:pPr>
        <w:pStyle w:val="Text"/>
        <w:keepNext/>
        <w:widowControl w:val="0"/>
        <w:spacing w:before="0"/>
        <w:jc w:val="left"/>
        <w:rPr>
          <w:sz w:val="22"/>
          <w:szCs w:val="22"/>
          <w:lang w:val="hu"/>
        </w:rPr>
      </w:pPr>
      <w:r w:rsidRPr="003730DE">
        <w:rPr>
          <w:sz w:val="22"/>
          <w:szCs w:val="22"/>
          <w:lang w:val="hu"/>
        </w:rPr>
        <w:t xml:space="preserve">Egyszeres csomagolás, amely 10×1, 30×1 vagy 90×1 </w:t>
      </w:r>
      <w:r w:rsidR="008F4D09" w:rsidRPr="003730DE">
        <w:rPr>
          <w:sz w:val="22"/>
          <w:szCs w:val="22"/>
          <w:lang w:val="hu"/>
        </w:rPr>
        <w:t>d</w:t>
      </w:r>
      <w:r w:rsidR="00AD1663" w:rsidRPr="003730DE">
        <w:rPr>
          <w:sz w:val="22"/>
          <w:szCs w:val="22"/>
          <w:lang w:val="hu"/>
        </w:rPr>
        <w:t>b</w:t>
      </w:r>
      <w:r w:rsidR="008F4D09" w:rsidRPr="003730DE">
        <w:rPr>
          <w:sz w:val="22"/>
          <w:szCs w:val="22"/>
          <w:lang w:val="hu"/>
        </w:rPr>
        <w:t xml:space="preserve"> </w:t>
      </w:r>
      <w:r w:rsidRPr="003730DE">
        <w:rPr>
          <w:sz w:val="22"/>
          <w:szCs w:val="22"/>
          <w:lang w:val="hu"/>
        </w:rPr>
        <w:t xml:space="preserve">kemény kapszulát tartalmaz 1 inhalátorral </w:t>
      </w:r>
      <w:r w:rsidRPr="003730DE">
        <w:rPr>
          <w:sz w:val="22"/>
          <w:szCs w:val="22"/>
          <w:lang w:val="hu"/>
        </w:rPr>
        <w:lastRenderedPageBreak/>
        <w:t>együtt.</w:t>
      </w:r>
    </w:p>
    <w:p w14:paraId="0CE8B2EA" w14:textId="055D2899" w:rsidR="00C94787" w:rsidRPr="003730DE" w:rsidRDefault="00C94787" w:rsidP="003A2797">
      <w:pPr>
        <w:pStyle w:val="Listlevel1"/>
        <w:keepNext/>
        <w:widowControl w:val="0"/>
        <w:spacing w:before="0"/>
        <w:ind w:left="0" w:firstLine="0"/>
        <w:rPr>
          <w:sz w:val="22"/>
          <w:szCs w:val="22"/>
          <w:lang w:val="hu"/>
        </w:rPr>
      </w:pPr>
      <w:r w:rsidRPr="003730DE">
        <w:rPr>
          <w:sz w:val="22"/>
          <w:szCs w:val="22"/>
          <w:lang w:val="hu"/>
        </w:rPr>
        <w:t>15 </w:t>
      </w:r>
      <w:r w:rsidR="00D64E74" w:rsidRPr="003730DE">
        <w:rPr>
          <w:sz w:val="22"/>
          <w:szCs w:val="22"/>
          <w:lang w:val="hu"/>
        </w:rPr>
        <w:t>d</w:t>
      </w:r>
      <w:r w:rsidR="00AD1663" w:rsidRPr="003730DE">
        <w:rPr>
          <w:sz w:val="22"/>
          <w:szCs w:val="22"/>
          <w:lang w:val="hu"/>
        </w:rPr>
        <w:t xml:space="preserve">b </w:t>
      </w:r>
      <w:r w:rsidRPr="003730DE">
        <w:rPr>
          <w:sz w:val="22"/>
          <w:szCs w:val="22"/>
          <w:lang w:val="hu"/>
        </w:rPr>
        <w:t>dobozból álló gyűjtőcsomagolás, amely dobozonként 10</w:t>
      </w:r>
      <w:r w:rsidR="00D80155" w:rsidRPr="003730DE">
        <w:rPr>
          <w:sz w:val="22"/>
          <w:szCs w:val="22"/>
          <w:lang w:val="hu"/>
        </w:rPr>
        <w:t>×1</w:t>
      </w:r>
      <w:r w:rsidRPr="003730DE">
        <w:rPr>
          <w:sz w:val="22"/>
          <w:szCs w:val="22"/>
          <w:lang w:val="hu"/>
        </w:rPr>
        <w:t> </w:t>
      </w:r>
      <w:r w:rsidR="00D64E74" w:rsidRPr="003730DE">
        <w:rPr>
          <w:sz w:val="22"/>
          <w:szCs w:val="22"/>
          <w:lang w:val="hu"/>
        </w:rPr>
        <w:t>d</w:t>
      </w:r>
      <w:r w:rsidR="00AD1663" w:rsidRPr="003730DE">
        <w:rPr>
          <w:sz w:val="22"/>
          <w:szCs w:val="22"/>
          <w:lang w:val="hu"/>
        </w:rPr>
        <w:t>b</w:t>
      </w:r>
      <w:r w:rsidR="00D64E74" w:rsidRPr="003730DE">
        <w:rPr>
          <w:sz w:val="22"/>
          <w:szCs w:val="22"/>
          <w:lang w:val="hu"/>
        </w:rPr>
        <w:t xml:space="preserve"> </w:t>
      </w:r>
      <w:r w:rsidRPr="003730DE">
        <w:rPr>
          <w:sz w:val="22"/>
          <w:szCs w:val="22"/>
          <w:lang w:val="hu"/>
        </w:rPr>
        <w:t>kemény kapszulát tartalmaz 1 </w:t>
      </w:r>
      <w:r w:rsidR="00D64E74" w:rsidRPr="003730DE">
        <w:rPr>
          <w:sz w:val="22"/>
          <w:szCs w:val="22"/>
          <w:lang w:val="hu"/>
        </w:rPr>
        <w:t>d</w:t>
      </w:r>
      <w:r w:rsidR="00AD1663" w:rsidRPr="003730DE">
        <w:rPr>
          <w:sz w:val="22"/>
          <w:szCs w:val="22"/>
          <w:lang w:val="hu"/>
        </w:rPr>
        <w:t>b</w:t>
      </w:r>
      <w:r w:rsidR="00D64E74" w:rsidRPr="003730DE">
        <w:rPr>
          <w:sz w:val="22"/>
          <w:szCs w:val="22"/>
          <w:lang w:val="hu"/>
        </w:rPr>
        <w:t xml:space="preserve"> </w:t>
      </w:r>
      <w:r w:rsidRPr="003730DE">
        <w:rPr>
          <w:sz w:val="22"/>
          <w:szCs w:val="22"/>
          <w:lang w:val="hu"/>
        </w:rPr>
        <w:t>inhalátorral együtt.</w:t>
      </w:r>
    </w:p>
    <w:p w14:paraId="28855830" w14:textId="00F1103C" w:rsidR="00A83A6E" w:rsidRPr="003730DE" w:rsidRDefault="00A83A6E" w:rsidP="003A2797">
      <w:pPr>
        <w:pStyle w:val="Text"/>
        <w:keepNext/>
        <w:widowControl w:val="0"/>
        <w:spacing w:before="0"/>
        <w:jc w:val="left"/>
        <w:rPr>
          <w:sz w:val="22"/>
          <w:szCs w:val="22"/>
          <w:lang w:val="hu"/>
        </w:rPr>
      </w:pPr>
    </w:p>
    <w:p w14:paraId="55C84B2C" w14:textId="61EB1700" w:rsidR="00A83A6E" w:rsidRPr="000668D8" w:rsidRDefault="00987C8D" w:rsidP="003A2797">
      <w:pPr>
        <w:widowControl w:val="0"/>
        <w:spacing w:line="240" w:lineRule="auto"/>
        <w:rPr>
          <w:szCs w:val="22"/>
          <w:lang w:val="hu"/>
        </w:rPr>
      </w:pPr>
      <w:r w:rsidRPr="003730DE">
        <w:rPr>
          <w:szCs w:val="22"/>
          <w:lang w:val="hu"/>
        </w:rPr>
        <w:t>N</w:t>
      </w:r>
      <w:r w:rsidR="00A83A6E" w:rsidRPr="003730DE">
        <w:rPr>
          <w:szCs w:val="22"/>
          <w:lang w:val="hu"/>
        </w:rPr>
        <w:t>em feltétlenül mindegyik kiszerelés kerül kereskedelmi forgalomba</w:t>
      </w:r>
      <w:r w:rsidR="00A83A6E" w:rsidRPr="000668D8">
        <w:rPr>
          <w:szCs w:val="22"/>
          <w:lang w:val="hu"/>
        </w:rPr>
        <w:t>.</w:t>
      </w:r>
    </w:p>
    <w:p w14:paraId="7FF8AD86" w14:textId="77777777" w:rsidR="00A83A6E" w:rsidRPr="000668D8" w:rsidRDefault="00A83A6E" w:rsidP="003A2797">
      <w:pPr>
        <w:widowControl w:val="0"/>
        <w:numPr>
          <w:ilvl w:val="12"/>
          <w:numId w:val="0"/>
        </w:numPr>
        <w:spacing w:line="240" w:lineRule="auto"/>
        <w:rPr>
          <w:szCs w:val="22"/>
          <w:lang w:val="hu"/>
        </w:rPr>
      </w:pPr>
    </w:p>
    <w:p w14:paraId="0225E605" w14:textId="77777777" w:rsidR="00A83A6E" w:rsidRPr="000668D8" w:rsidRDefault="00A83A6E" w:rsidP="003A2797">
      <w:pPr>
        <w:pStyle w:val="Text"/>
        <w:keepNext/>
        <w:widowControl w:val="0"/>
        <w:spacing w:before="0"/>
        <w:jc w:val="left"/>
        <w:rPr>
          <w:b/>
          <w:bCs/>
          <w:sz w:val="22"/>
          <w:szCs w:val="22"/>
        </w:rPr>
      </w:pPr>
      <w:r w:rsidRPr="000668D8">
        <w:rPr>
          <w:b/>
          <w:bCs/>
          <w:sz w:val="22"/>
          <w:szCs w:val="22"/>
          <w:lang w:val="hu"/>
        </w:rPr>
        <w:t>A forgalomba hozatali engedély jogosultja</w:t>
      </w:r>
    </w:p>
    <w:p w14:paraId="02F5F682" w14:textId="77777777" w:rsidR="00A83A6E" w:rsidRPr="000668D8" w:rsidRDefault="00A83A6E" w:rsidP="003A2797">
      <w:pPr>
        <w:keepNext/>
        <w:widowControl w:val="0"/>
        <w:autoSpaceDE w:val="0"/>
        <w:autoSpaceDN w:val="0"/>
        <w:adjustRightInd w:val="0"/>
        <w:spacing w:line="240" w:lineRule="auto"/>
        <w:rPr>
          <w:rFonts w:eastAsia="SimSun"/>
          <w:szCs w:val="22"/>
        </w:rPr>
      </w:pPr>
      <w:r w:rsidRPr="000668D8">
        <w:rPr>
          <w:rFonts w:eastAsia="SimSun"/>
          <w:szCs w:val="22"/>
          <w:lang w:val="hu"/>
        </w:rPr>
        <w:t>Novartis Europharm Limited</w:t>
      </w:r>
    </w:p>
    <w:p w14:paraId="30FE7E8B" w14:textId="77777777" w:rsidR="00A83A6E" w:rsidRPr="000668D8" w:rsidRDefault="00A83A6E" w:rsidP="003A2797">
      <w:pPr>
        <w:keepNext/>
        <w:widowControl w:val="0"/>
        <w:spacing w:line="240" w:lineRule="auto"/>
        <w:rPr>
          <w:szCs w:val="22"/>
        </w:rPr>
      </w:pPr>
      <w:r w:rsidRPr="000668D8">
        <w:rPr>
          <w:szCs w:val="22"/>
          <w:lang w:val="hu"/>
        </w:rPr>
        <w:t>Vista Building</w:t>
      </w:r>
    </w:p>
    <w:p w14:paraId="2E497681" w14:textId="77777777" w:rsidR="00A83A6E" w:rsidRPr="000668D8" w:rsidRDefault="00A83A6E" w:rsidP="003A2797">
      <w:pPr>
        <w:keepNext/>
        <w:widowControl w:val="0"/>
        <w:spacing w:line="240" w:lineRule="auto"/>
        <w:rPr>
          <w:szCs w:val="22"/>
        </w:rPr>
      </w:pPr>
      <w:r w:rsidRPr="000668D8">
        <w:rPr>
          <w:szCs w:val="22"/>
          <w:lang w:val="hu"/>
        </w:rPr>
        <w:t>Elm Park, Merrion Road</w:t>
      </w:r>
    </w:p>
    <w:p w14:paraId="53540728" w14:textId="77777777" w:rsidR="00A83A6E" w:rsidRPr="000668D8" w:rsidRDefault="00A83A6E" w:rsidP="003A2797">
      <w:pPr>
        <w:keepNext/>
        <w:widowControl w:val="0"/>
        <w:spacing w:line="240" w:lineRule="auto"/>
        <w:rPr>
          <w:szCs w:val="22"/>
          <w:lang w:val="es-ES"/>
        </w:rPr>
      </w:pPr>
      <w:r w:rsidRPr="000668D8">
        <w:rPr>
          <w:szCs w:val="22"/>
          <w:lang w:val="hu"/>
        </w:rPr>
        <w:t>Dublin 4</w:t>
      </w:r>
    </w:p>
    <w:p w14:paraId="59A370A2" w14:textId="77777777" w:rsidR="00A83A6E" w:rsidRPr="000668D8" w:rsidRDefault="00A83A6E" w:rsidP="003A2797">
      <w:pPr>
        <w:widowControl w:val="0"/>
        <w:spacing w:line="240" w:lineRule="auto"/>
        <w:rPr>
          <w:szCs w:val="22"/>
          <w:lang w:val="es-ES"/>
        </w:rPr>
      </w:pPr>
      <w:r w:rsidRPr="000668D8">
        <w:rPr>
          <w:szCs w:val="22"/>
          <w:lang w:val="hu"/>
        </w:rPr>
        <w:t>Írország</w:t>
      </w:r>
    </w:p>
    <w:p w14:paraId="6E24CE4A" w14:textId="77777777" w:rsidR="00A83A6E" w:rsidRPr="000668D8" w:rsidRDefault="00A83A6E" w:rsidP="003A2797">
      <w:pPr>
        <w:widowControl w:val="0"/>
        <w:numPr>
          <w:ilvl w:val="12"/>
          <w:numId w:val="0"/>
        </w:numPr>
        <w:spacing w:line="240" w:lineRule="auto"/>
        <w:ind w:right="-2"/>
        <w:rPr>
          <w:szCs w:val="22"/>
          <w:lang w:val="es-ES"/>
        </w:rPr>
      </w:pPr>
    </w:p>
    <w:p w14:paraId="150AEC1D" w14:textId="77777777" w:rsidR="00A83A6E" w:rsidRPr="000668D8" w:rsidRDefault="00A83A6E" w:rsidP="003A2797">
      <w:pPr>
        <w:pStyle w:val="Text"/>
        <w:keepNext/>
        <w:widowControl w:val="0"/>
        <w:spacing w:before="0"/>
        <w:jc w:val="left"/>
        <w:rPr>
          <w:b/>
          <w:bCs/>
          <w:sz w:val="22"/>
          <w:szCs w:val="22"/>
          <w:lang w:val="es-ES"/>
        </w:rPr>
      </w:pPr>
      <w:r w:rsidRPr="000668D8">
        <w:rPr>
          <w:b/>
          <w:bCs/>
          <w:sz w:val="22"/>
          <w:szCs w:val="22"/>
          <w:lang w:val="hu"/>
        </w:rPr>
        <w:t>Gyártó</w:t>
      </w:r>
    </w:p>
    <w:p w14:paraId="77EBFC74" w14:textId="77777777" w:rsidR="003E5322" w:rsidRPr="000668D8" w:rsidRDefault="003E5322" w:rsidP="003A2797">
      <w:pPr>
        <w:keepNext/>
        <w:widowControl w:val="0"/>
        <w:numPr>
          <w:ilvl w:val="12"/>
          <w:numId w:val="0"/>
        </w:numPr>
        <w:tabs>
          <w:tab w:val="clear" w:pos="567"/>
        </w:tabs>
        <w:spacing w:line="240" w:lineRule="auto"/>
        <w:rPr>
          <w:szCs w:val="22"/>
          <w:lang w:val="es-ES"/>
        </w:rPr>
      </w:pPr>
      <w:r w:rsidRPr="000668D8">
        <w:rPr>
          <w:szCs w:val="22"/>
          <w:lang w:val="es-ES"/>
        </w:rPr>
        <w:t>Novartis Farmacéutica, S.A.</w:t>
      </w:r>
    </w:p>
    <w:p w14:paraId="3340DEE9" w14:textId="77777777" w:rsidR="003E5322" w:rsidRPr="000668D8" w:rsidRDefault="003E5322" w:rsidP="003A2797">
      <w:pPr>
        <w:keepNext/>
        <w:numPr>
          <w:ilvl w:val="12"/>
          <w:numId w:val="0"/>
        </w:numPr>
        <w:tabs>
          <w:tab w:val="clear" w:pos="567"/>
        </w:tabs>
        <w:spacing w:line="240" w:lineRule="auto"/>
        <w:ind w:right="-2"/>
        <w:rPr>
          <w:szCs w:val="22"/>
          <w:lang w:val="es-ES"/>
        </w:rPr>
      </w:pPr>
      <w:r w:rsidRPr="000668D8">
        <w:rPr>
          <w:szCs w:val="22"/>
          <w:lang w:val="es-ES"/>
        </w:rPr>
        <w:t>Gran Via de les Corts Catalanes, 764</w:t>
      </w:r>
    </w:p>
    <w:p w14:paraId="5AB4525B" w14:textId="77777777" w:rsidR="003E5322" w:rsidRPr="000668D8" w:rsidRDefault="003E5322" w:rsidP="003A2797">
      <w:pPr>
        <w:keepNext/>
        <w:numPr>
          <w:ilvl w:val="12"/>
          <w:numId w:val="0"/>
        </w:numPr>
        <w:tabs>
          <w:tab w:val="clear" w:pos="567"/>
        </w:tabs>
        <w:spacing w:line="240" w:lineRule="auto"/>
        <w:ind w:right="-2"/>
        <w:rPr>
          <w:szCs w:val="22"/>
          <w:lang w:val="es-ES"/>
        </w:rPr>
      </w:pPr>
      <w:r w:rsidRPr="000668D8">
        <w:rPr>
          <w:szCs w:val="22"/>
          <w:lang w:val="es-ES"/>
        </w:rPr>
        <w:t>08013 Barcelona</w:t>
      </w:r>
    </w:p>
    <w:p w14:paraId="52C8525C" w14:textId="77777777" w:rsidR="003E5322" w:rsidRPr="000668D8" w:rsidRDefault="003E5322" w:rsidP="003A2797">
      <w:pPr>
        <w:widowControl w:val="0"/>
        <w:numPr>
          <w:ilvl w:val="12"/>
          <w:numId w:val="0"/>
        </w:numPr>
        <w:tabs>
          <w:tab w:val="clear" w:pos="567"/>
        </w:tabs>
        <w:spacing w:line="240" w:lineRule="auto"/>
        <w:ind w:right="-2"/>
        <w:rPr>
          <w:szCs w:val="22"/>
          <w:lang w:val="es-ES"/>
        </w:rPr>
      </w:pPr>
      <w:r w:rsidRPr="000668D8">
        <w:rPr>
          <w:lang w:val="hu"/>
        </w:rPr>
        <w:t>Spanyolország</w:t>
      </w:r>
    </w:p>
    <w:p w14:paraId="6A0C8370" w14:textId="77777777" w:rsidR="003E5322" w:rsidRPr="000668D8" w:rsidRDefault="003E5322" w:rsidP="003A2797">
      <w:pPr>
        <w:widowControl w:val="0"/>
        <w:numPr>
          <w:ilvl w:val="12"/>
          <w:numId w:val="0"/>
        </w:numPr>
        <w:tabs>
          <w:tab w:val="clear" w:pos="567"/>
        </w:tabs>
        <w:spacing w:line="240" w:lineRule="auto"/>
        <w:ind w:right="-2"/>
        <w:rPr>
          <w:szCs w:val="22"/>
          <w:lang w:val="es-ES"/>
        </w:rPr>
      </w:pPr>
    </w:p>
    <w:p w14:paraId="17D3AE83" w14:textId="77777777" w:rsidR="00DE4D52" w:rsidRPr="00111B17" w:rsidRDefault="00DE4D52" w:rsidP="00DE4D52">
      <w:pPr>
        <w:keepNext/>
        <w:rPr>
          <w:rFonts w:eastAsia="Aptos"/>
          <w:szCs w:val="22"/>
          <w:shd w:val="pct15" w:color="auto" w:fill="auto"/>
          <w:lang w:val="de-AT" w:eastAsia="de-CH"/>
        </w:rPr>
      </w:pPr>
      <w:r w:rsidRPr="00111B17">
        <w:rPr>
          <w:rFonts w:eastAsia="Aptos"/>
          <w:szCs w:val="22"/>
          <w:shd w:val="pct15" w:color="auto" w:fill="auto"/>
          <w:lang w:val="de-AT" w:eastAsia="de-CH"/>
        </w:rPr>
        <w:t>Novartis Pharma GmbH</w:t>
      </w:r>
    </w:p>
    <w:p w14:paraId="2EDA8D17" w14:textId="77777777" w:rsidR="00DE4D52" w:rsidRPr="00111B17" w:rsidRDefault="00DE4D52" w:rsidP="00DE4D52">
      <w:pPr>
        <w:keepNext/>
        <w:rPr>
          <w:rFonts w:eastAsia="Aptos"/>
          <w:szCs w:val="22"/>
          <w:shd w:val="pct15" w:color="auto" w:fill="auto"/>
          <w:lang w:val="de-AT" w:eastAsia="de-CH"/>
        </w:rPr>
      </w:pPr>
      <w:r w:rsidRPr="00111B17">
        <w:rPr>
          <w:rFonts w:eastAsia="Aptos"/>
          <w:szCs w:val="22"/>
          <w:shd w:val="pct15" w:color="auto" w:fill="auto"/>
          <w:lang w:val="de-AT" w:eastAsia="de-CH"/>
        </w:rPr>
        <w:t>Sophie-Germain-Strasse 10</w:t>
      </w:r>
    </w:p>
    <w:p w14:paraId="1163795C" w14:textId="77777777" w:rsidR="00DE4D52" w:rsidRPr="00111B17" w:rsidRDefault="00DE4D52" w:rsidP="00DE4D52">
      <w:pPr>
        <w:keepNext/>
        <w:rPr>
          <w:rFonts w:eastAsia="Aptos"/>
          <w:szCs w:val="22"/>
          <w:shd w:val="pct15" w:color="auto" w:fill="auto"/>
          <w:lang w:val="de-AT" w:eastAsia="de-CH"/>
        </w:rPr>
      </w:pPr>
      <w:r w:rsidRPr="00111B17">
        <w:rPr>
          <w:rFonts w:eastAsia="Aptos"/>
          <w:szCs w:val="22"/>
          <w:shd w:val="pct15" w:color="auto" w:fill="auto"/>
          <w:lang w:val="de-AT" w:eastAsia="de-CH"/>
        </w:rPr>
        <w:t>90443 Nürnberg</w:t>
      </w:r>
    </w:p>
    <w:p w14:paraId="626A55BD" w14:textId="30337545" w:rsidR="00DE4D52" w:rsidRDefault="00DE4D52" w:rsidP="00DE4D52">
      <w:pPr>
        <w:widowControl w:val="0"/>
        <w:numPr>
          <w:ilvl w:val="12"/>
          <w:numId w:val="0"/>
        </w:numPr>
        <w:spacing w:line="240" w:lineRule="auto"/>
        <w:ind w:right="-2"/>
        <w:rPr>
          <w:szCs w:val="22"/>
          <w:shd w:val="pct15" w:color="auto" w:fill="auto"/>
          <w:lang w:val="de-CH"/>
        </w:rPr>
      </w:pPr>
      <w:r w:rsidRPr="000E3ADA">
        <w:rPr>
          <w:szCs w:val="22"/>
          <w:shd w:val="pct15" w:color="auto" w:fill="auto"/>
          <w:lang w:val="de-CH"/>
        </w:rPr>
        <w:t>Németország</w:t>
      </w:r>
    </w:p>
    <w:p w14:paraId="5D118DAB" w14:textId="77777777" w:rsidR="00DE4D52" w:rsidRPr="000668D8" w:rsidRDefault="00DE4D52" w:rsidP="00DE4D52">
      <w:pPr>
        <w:widowControl w:val="0"/>
        <w:numPr>
          <w:ilvl w:val="12"/>
          <w:numId w:val="0"/>
        </w:numPr>
        <w:spacing w:line="240" w:lineRule="auto"/>
        <w:ind w:right="-2"/>
        <w:rPr>
          <w:szCs w:val="22"/>
          <w:lang w:val="es-ES"/>
        </w:rPr>
      </w:pPr>
    </w:p>
    <w:p w14:paraId="6C8A5927" w14:textId="77777777" w:rsidR="00A83A6E" w:rsidRPr="000668D8" w:rsidRDefault="00A83A6E" w:rsidP="003A2797">
      <w:pPr>
        <w:keepNext/>
        <w:numPr>
          <w:ilvl w:val="12"/>
          <w:numId w:val="0"/>
        </w:numPr>
        <w:spacing w:line="240" w:lineRule="auto"/>
        <w:rPr>
          <w:szCs w:val="22"/>
          <w:lang w:val="es-ES"/>
        </w:rPr>
      </w:pPr>
      <w:r w:rsidRPr="000668D8">
        <w:rPr>
          <w:szCs w:val="22"/>
          <w:lang w:val="hu"/>
        </w:rPr>
        <w:t>A készítményhez kapcsolódó további kérdéseivel forduljon a forgalomba hozatali engedély jogosultjának helyi képviseletéhez:</w:t>
      </w:r>
    </w:p>
    <w:p w14:paraId="128B2C66" w14:textId="77777777" w:rsidR="00A83A6E" w:rsidRPr="000668D8" w:rsidRDefault="00A83A6E" w:rsidP="003A2797">
      <w:pPr>
        <w:keepNext/>
        <w:widowControl w:val="0"/>
        <w:numPr>
          <w:ilvl w:val="12"/>
          <w:numId w:val="0"/>
        </w:numPr>
        <w:spacing w:line="240" w:lineRule="auto"/>
        <w:rPr>
          <w:szCs w:val="22"/>
          <w:lang w:val="es-ES"/>
        </w:rPr>
      </w:pPr>
    </w:p>
    <w:tbl>
      <w:tblPr>
        <w:tblW w:w="9356" w:type="dxa"/>
        <w:tblInd w:w="-34" w:type="dxa"/>
        <w:tblLayout w:type="fixed"/>
        <w:tblLook w:val="0000" w:firstRow="0" w:lastRow="0" w:firstColumn="0" w:lastColumn="0" w:noHBand="0" w:noVBand="0"/>
      </w:tblPr>
      <w:tblGrid>
        <w:gridCol w:w="4678"/>
        <w:gridCol w:w="4678"/>
      </w:tblGrid>
      <w:tr w:rsidR="00A83A6E" w:rsidRPr="000668D8" w14:paraId="2B9B7B84" w14:textId="77777777" w:rsidTr="00A83A6E">
        <w:trPr>
          <w:cantSplit/>
        </w:trPr>
        <w:tc>
          <w:tcPr>
            <w:tcW w:w="4678" w:type="dxa"/>
          </w:tcPr>
          <w:p w14:paraId="00330905" w14:textId="77777777" w:rsidR="00A83A6E" w:rsidRPr="000668D8" w:rsidRDefault="00A83A6E" w:rsidP="003A2797">
            <w:pPr>
              <w:widowControl w:val="0"/>
              <w:spacing w:line="240" w:lineRule="auto"/>
              <w:rPr>
                <w:b/>
                <w:szCs w:val="22"/>
                <w:lang w:val="fr-CH"/>
              </w:rPr>
            </w:pPr>
            <w:r w:rsidRPr="000668D8">
              <w:rPr>
                <w:b/>
                <w:bCs/>
                <w:szCs w:val="22"/>
                <w:lang w:val="hu"/>
              </w:rPr>
              <w:t>België/Belgique/Belgien</w:t>
            </w:r>
          </w:p>
          <w:p w14:paraId="40EDAEA0" w14:textId="77777777" w:rsidR="00A83A6E" w:rsidRPr="000668D8" w:rsidRDefault="00A83A6E" w:rsidP="003A2797">
            <w:pPr>
              <w:widowControl w:val="0"/>
              <w:spacing w:line="240" w:lineRule="auto"/>
              <w:rPr>
                <w:szCs w:val="22"/>
                <w:lang w:val="fr-CH"/>
              </w:rPr>
            </w:pPr>
            <w:r w:rsidRPr="000668D8">
              <w:rPr>
                <w:szCs w:val="22"/>
                <w:lang w:val="hu"/>
              </w:rPr>
              <w:t>Novartis Pharma N.V.</w:t>
            </w:r>
          </w:p>
          <w:p w14:paraId="79511799" w14:textId="77777777" w:rsidR="00A83A6E" w:rsidRPr="000668D8" w:rsidRDefault="00A83A6E" w:rsidP="003A2797">
            <w:pPr>
              <w:widowControl w:val="0"/>
              <w:spacing w:line="240" w:lineRule="auto"/>
              <w:rPr>
                <w:szCs w:val="22"/>
              </w:rPr>
            </w:pPr>
            <w:r w:rsidRPr="000668D8">
              <w:rPr>
                <w:szCs w:val="22"/>
                <w:lang w:val="hu"/>
              </w:rPr>
              <w:t>Tél/Tel: +32 2 246 16 11</w:t>
            </w:r>
          </w:p>
          <w:p w14:paraId="37035141" w14:textId="77777777" w:rsidR="00A83A6E" w:rsidRPr="000668D8" w:rsidRDefault="00A83A6E" w:rsidP="003A2797">
            <w:pPr>
              <w:widowControl w:val="0"/>
              <w:spacing w:line="240" w:lineRule="auto"/>
              <w:ind w:right="34"/>
              <w:rPr>
                <w:szCs w:val="22"/>
              </w:rPr>
            </w:pPr>
          </w:p>
        </w:tc>
        <w:tc>
          <w:tcPr>
            <w:tcW w:w="4678" w:type="dxa"/>
          </w:tcPr>
          <w:p w14:paraId="1550EA15" w14:textId="77777777" w:rsidR="00A83A6E" w:rsidRPr="000668D8" w:rsidRDefault="00A83A6E" w:rsidP="003A2797">
            <w:pPr>
              <w:widowControl w:val="0"/>
              <w:spacing w:line="240" w:lineRule="auto"/>
              <w:rPr>
                <w:b/>
                <w:szCs w:val="22"/>
                <w:lang w:val="es-ES"/>
              </w:rPr>
            </w:pPr>
            <w:r w:rsidRPr="000668D8">
              <w:rPr>
                <w:b/>
                <w:bCs/>
                <w:szCs w:val="22"/>
                <w:lang w:val="hu"/>
              </w:rPr>
              <w:t>Lietuva</w:t>
            </w:r>
          </w:p>
          <w:p w14:paraId="5C30D555" w14:textId="4D35100E" w:rsidR="00A83A6E" w:rsidRPr="000668D8" w:rsidRDefault="00A83A6E" w:rsidP="003A2797">
            <w:pPr>
              <w:widowControl w:val="0"/>
              <w:spacing w:line="240" w:lineRule="auto"/>
              <w:ind w:right="-449"/>
              <w:rPr>
                <w:szCs w:val="22"/>
                <w:lang w:val="es-ES"/>
              </w:rPr>
            </w:pPr>
            <w:r w:rsidRPr="000668D8">
              <w:rPr>
                <w:szCs w:val="22"/>
                <w:lang w:val="hu"/>
              </w:rPr>
              <w:t>SIA Novartis Baltics Lietuvos filialas</w:t>
            </w:r>
          </w:p>
          <w:p w14:paraId="58751670" w14:textId="77777777" w:rsidR="00A83A6E" w:rsidRPr="000668D8" w:rsidRDefault="00A83A6E" w:rsidP="003A2797">
            <w:pPr>
              <w:widowControl w:val="0"/>
              <w:spacing w:line="240" w:lineRule="auto"/>
              <w:ind w:right="-449"/>
              <w:rPr>
                <w:szCs w:val="22"/>
              </w:rPr>
            </w:pPr>
            <w:r w:rsidRPr="000668D8">
              <w:rPr>
                <w:szCs w:val="22"/>
                <w:lang w:val="hu"/>
              </w:rPr>
              <w:t>Tel: +370 5 269 16 50</w:t>
            </w:r>
          </w:p>
          <w:p w14:paraId="1EEAAA7F" w14:textId="77777777" w:rsidR="00A83A6E" w:rsidRPr="000668D8" w:rsidRDefault="00A83A6E" w:rsidP="003A2797">
            <w:pPr>
              <w:widowControl w:val="0"/>
              <w:spacing w:line="240" w:lineRule="auto"/>
              <w:rPr>
                <w:szCs w:val="22"/>
              </w:rPr>
            </w:pPr>
          </w:p>
        </w:tc>
      </w:tr>
      <w:tr w:rsidR="00A83A6E" w:rsidRPr="000668D8" w14:paraId="70148506" w14:textId="77777777" w:rsidTr="00A83A6E">
        <w:trPr>
          <w:cantSplit/>
        </w:trPr>
        <w:tc>
          <w:tcPr>
            <w:tcW w:w="4678" w:type="dxa"/>
          </w:tcPr>
          <w:p w14:paraId="06DE4555" w14:textId="77777777" w:rsidR="00A83A6E" w:rsidRPr="000668D8" w:rsidRDefault="00A83A6E" w:rsidP="003A2797">
            <w:pPr>
              <w:widowControl w:val="0"/>
              <w:spacing w:line="240" w:lineRule="auto"/>
              <w:rPr>
                <w:b/>
                <w:szCs w:val="22"/>
                <w:lang w:val="es-ES"/>
              </w:rPr>
            </w:pPr>
            <w:r w:rsidRPr="000668D8">
              <w:rPr>
                <w:b/>
                <w:bCs/>
                <w:szCs w:val="22"/>
                <w:lang w:val="hu"/>
              </w:rPr>
              <w:t>България</w:t>
            </w:r>
          </w:p>
          <w:p w14:paraId="18168135" w14:textId="77777777" w:rsidR="00A83A6E" w:rsidRPr="000668D8" w:rsidRDefault="00A83A6E" w:rsidP="003A2797">
            <w:pPr>
              <w:widowControl w:val="0"/>
              <w:spacing w:line="240" w:lineRule="auto"/>
              <w:rPr>
                <w:szCs w:val="22"/>
                <w:lang w:val="es-ES"/>
              </w:rPr>
            </w:pPr>
            <w:r w:rsidRPr="000668D8">
              <w:rPr>
                <w:lang w:val="hu"/>
              </w:rPr>
              <w:t>Novartis Bulgaria EOOD</w:t>
            </w:r>
          </w:p>
          <w:p w14:paraId="326791FE" w14:textId="77777777" w:rsidR="00A83A6E" w:rsidRPr="000668D8" w:rsidRDefault="00A83A6E" w:rsidP="003A2797">
            <w:pPr>
              <w:widowControl w:val="0"/>
              <w:spacing w:line="240" w:lineRule="auto"/>
              <w:rPr>
                <w:szCs w:val="22"/>
                <w:lang w:val="es-ES"/>
              </w:rPr>
            </w:pPr>
            <w:r w:rsidRPr="000668D8">
              <w:rPr>
                <w:szCs w:val="22"/>
                <w:lang w:val="hu"/>
              </w:rPr>
              <w:t>Тел: +359 2 489 98 28</w:t>
            </w:r>
          </w:p>
          <w:p w14:paraId="4A58788B" w14:textId="77777777" w:rsidR="00A83A6E" w:rsidRPr="000668D8" w:rsidRDefault="00A83A6E" w:rsidP="003A2797">
            <w:pPr>
              <w:widowControl w:val="0"/>
              <w:spacing w:line="240" w:lineRule="auto"/>
              <w:rPr>
                <w:b/>
                <w:szCs w:val="22"/>
                <w:lang w:val="es-ES"/>
              </w:rPr>
            </w:pPr>
          </w:p>
        </w:tc>
        <w:tc>
          <w:tcPr>
            <w:tcW w:w="4678" w:type="dxa"/>
          </w:tcPr>
          <w:p w14:paraId="3F1539F9" w14:textId="77777777" w:rsidR="00A83A6E" w:rsidRPr="000668D8" w:rsidRDefault="00A83A6E" w:rsidP="003A2797">
            <w:pPr>
              <w:widowControl w:val="0"/>
              <w:spacing w:line="240" w:lineRule="auto"/>
              <w:rPr>
                <w:b/>
                <w:szCs w:val="22"/>
                <w:lang w:val="de-CH"/>
              </w:rPr>
            </w:pPr>
            <w:r w:rsidRPr="000668D8">
              <w:rPr>
                <w:b/>
                <w:bCs/>
                <w:szCs w:val="22"/>
                <w:lang w:val="hu"/>
              </w:rPr>
              <w:t>Luxembourg/Luxemburg</w:t>
            </w:r>
          </w:p>
          <w:p w14:paraId="2C5DD841" w14:textId="77777777" w:rsidR="00A83A6E" w:rsidRPr="000668D8" w:rsidRDefault="00A83A6E" w:rsidP="003A2797">
            <w:pPr>
              <w:widowControl w:val="0"/>
              <w:spacing w:line="240" w:lineRule="auto"/>
              <w:rPr>
                <w:szCs w:val="22"/>
                <w:lang w:val="de-CH"/>
              </w:rPr>
            </w:pPr>
            <w:r w:rsidRPr="000668D8">
              <w:rPr>
                <w:szCs w:val="22"/>
                <w:lang w:val="hu"/>
              </w:rPr>
              <w:t>Novartis Pharma N.V.</w:t>
            </w:r>
          </w:p>
          <w:p w14:paraId="273E0471" w14:textId="77777777" w:rsidR="00A83A6E" w:rsidRPr="000668D8" w:rsidRDefault="00A83A6E" w:rsidP="003A2797">
            <w:pPr>
              <w:widowControl w:val="0"/>
              <w:spacing w:line="240" w:lineRule="auto"/>
              <w:rPr>
                <w:szCs w:val="22"/>
              </w:rPr>
            </w:pPr>
            <w:r w:rsidRPr="000668D8">
              <w:rPr>
                <w:szCs w:val="22"/>
                <w:lang w:val="hu"/>
              </w:rPr>
              <w:t>Tél/Tel: +32 2 246 16 11</w:t>
            </w:r>
          </w:p>
          <w:p w14:paraId="113D19D4" w14:textId="77777777" w:rsidR="00A83A6E" w:rsidRPr="000668D8" w:rsidRDefault="00A83A6E" w:rsidP="003A2797">
            <w:pPr>
              <w:widowControl w:val="0"/>
              <w:tabs>
                <w:tab w:val="left" w:pos="-720"/>
              </w:tabs>
              <w:suppressAutoHyphens/>
              <w:spacing w:line="240" w:lineRule="auto"/>
              <w:rPr>
                <w:szCs w:val="22"/>
              </w:rPr>
            </w:pPr>
          </w:p>
        </w:tc>
      </w:tr>
      <w:tr w:rsidR="00A83A6E" w:rsidRPr="000668D8" w14:paraId="6F3E419C" w14:textId="77777777" w:rsidTr="00A83A6E">
        <w:trPr>
          <w:cantSplit/>
        </w:trPr>
        <w:tc>
          <w:tcPr>
            <w:tcW w:w="4678" w:type="dxa"/>
          </w:tcPr>
          <w:p w14:paraId="5E401B0F" w14:textId="77777777" w:rsidR="00A83A6E" w:rsidRPr="000668D8" w:rsidRDefault="00A83A6E" w:rsidP="003A2797">
            <w:pPr>
              <w:widowControl w:val="0"/>
              <w:tabs>
                <w:tab w:val="left" w:pos="-720"/>
              </w:tabs>
              <w:suppressAutoHyphens/>
              <w:spacing w:line="240" w:lineRule="auto"/>
              <w:rPr>
                <w:b/>
                <w:szCs w:val="22"/>
                <w:lang w:val="de-CH"/>
              </w:rPr>
            </w:pPr>
            <w:r w:rsidRPr="000668D8">
              <w:rPr>
                <w:b/>
                <w:bCs/>
                <w:szCs w:val="22"/>
                <w:lang w:val="hu"/>
              </w:rPr>
              <w:t>Česká republika</w:t>
            </w:r>
          </w:p>
          <w:p w14:paraId="5C5AED3B" w14:textId="77777777" w:rsidR="00A83A6E" w:rsidRPr="000668D8" w:rsidRDefault="00A83A6E" w:rsidP="003A2797">
            <w:pPr>
              <w:widowControl w:val="0"/>
              <w:tabs>
                <w:tab w:val="left" w:pos="-720"/>
              </w:tabs>
              <w:suppressAutoHyphens/>
              <w:spacing w:line="240" w:lineRule="auto"/>
              <w:rPr>
                <w:szCs w:val="22"/>
                <w:lang w:val="de-CH"/>
              </w:rPr>
            </w:pPr>
            <w:r w:rsidRPr="000668D8">
              <w:rPr>
                <w:szCs w:val="22"/>
                <w:lang w:val="hu"/>
              </w:rPr>
              <w:t>Novartis s.r.o.</w:t>
            </w:r>
          </w:p>
          <w:p w14:paraId="274BE805" w14:textId="77777777" w:rsidR="00A83A6E" w:rsidRPr="000668D8" w:rsidRDefault="00A83A6E" w:rsidP="003A2797">
            <w:pPr>
              <w:widowControl w:val="0"/>
              <w:spacing w:line="240" w:lineRule="auto"/>
              <w:rPr>
                <w:szCs w:val="22"/>
              </w:rPr>
            </w:pPr>
            <w:r w:rsidRPr="000668D8">
              <w:rPr>
                <w:szCs w:val="22"/>
                <w:lang w:val="hu"/>
              </w:rPr>
              <w:t>Tel: +420 225 775 111</w:t>
            </w:r>
          </w:p>
          <w:p w14:paraId="2610DDC3" w14:textId="77777777" w:rsidR="00A83A6E" w:rsidRPr="000668D8" w:rsidRDefault="00A83A6E" w:rsidP="003A2797">
            <w:pPr>
              <w:widowControl w:val="0"/>
              <w:tabs>
                <w:tab w:val="left" w:pos="-720"/>
              </w:tabs>
              <w:suppressAutoHyphens/>
              <w:spacing w:line="240" w:lineRule="auto"/>
              <w:rPr>
                <w:szCs w:val="22"/>
              </w:rPr>
            </w:pPr>
          </w:p>
        </w:tc>
        <w:tc>
          <w:tcPr>
            <w:tcW w:w="4678" w:type="dxa"/>
          </w:tcPr>
          <w:p w14:paraId="7018426D" w14:textId="77777777" w:rsidR="00A83A6E" w:rsidRPr="000668D8" w:rsidRDefault="00A83A6E" w:rsidP="003A2797">
            <w:pPr>
              <w:widowControl w:val="0"/>
              <w:spacing w:line="240" w:lineRule="auto"/>
              <w:rPr>
                <w:b/>
                <w:szCs w:val="22"/>
              </w:rPr>
            </w:pPr>
            <w:r w:rsidRPr="000668D8">
              <w:rPr>
                <w:b/>
                <w:bCs/>
                <w:szCs w:val="22"/>
                <w:lang w:val="hu"/>
              </w:rPr>
              <w:t>Magyarország</w:t>
            </w:r>
          </w:p>
          <w:p w14:paraId="6DB93F77" w14:textId="77777777" w:rsidR="00A83A6E" w:rsidRPr="000668D8" w:rsidRDefault="00A83A6E" w:rsidP="003A2797">
            <w:pPr>
              <w:widowControl w:val="0"/>
              <w:spacing w:line="240" w:lineRule="auto"/>
              <w:rPr>
                <w:szCs w:val="22"/>
              </w:rPr>
            </w:pPr>
            <w:r w:rsidRPr="000668D8">
              <w:rPr>
                <w:szCs w:val="22"/>
                <w:lang w:val="hu"/>
              </w:rPr>
              <w:t>Novartis Hungária Kft.</w:t>
            </w:r>
          </w:p>
          <w:p w14:paraId="76C49969" w14:textId="77777777" w:rsidR="00A83A6E" w:rsidRPr="000668D8" w:rsidRDefault="00A83A6E" w:rsidP="003A2797">
            <w:pPr>
              <w:widowControl w:val="0"/>
              <w:tabs>
                <w:tab w:val="left" w:pos="-720"/>
              </w:tabs>
              <w:suppressAutoHyphens/>
              <w:spacing w:line="240" w:lineRule="auto"/>
              <w:rPr>
                <w:szCs w:val="22"/>
              </w:rPr>
            </w:pPr>
            <w:r w:rsidRPr="000668D8">
              <w:rPr>
                <w:szCs w:val="22"/>
                <w:lang w:val="hu"/>
              </w:rPr>
              <w:t>Tel.: +36 1 457 65 00</w:t>
            </w:r>
          </w:p>
        </w:tc>
      </w:tr>
      <w:tr w:rsidR="00A83A6E" w:rsidRPr="000668D8" w14:paraId="51BFF0EE" w14:textId="77777777" w:rsidTr="00A83A6E">
        <w:trPr>
          <w:cantSplit/>
        </w:trPr>
        <w:tc>
          <w:tcPr>
            <w:tcW w:w="4678" w:type="dxa"/>
          </w:tcPr>
          <w:p w14:paraId="4267F03D" w14:textId="77777777" w:rsidR="00A83A6E" w:rsidRPr="000668D8" w:rsidRDefault="00A83A6E" w:rsidP="003A2797">
            <w:pPr>
              <w:widowControl w:val="0"/>
              <w:spacing w:line="240" w:lineRule="auto"/>
              <w:rPr>
                <w:b/>
                <w:szCs w:val="22"/>
              </w:rPr>
            </w:pPr>
            <w:r w:rsidRPr="000668D8">
              <w:rPr>
                <w:b/>
                <w:bCs/>
                <w:szCs w:val="22"/>
                <w:lang w:val="hu"/>
              </w:rPr>
              <w:t>Danmark</w:t>
            </w:r>
          </w:p>
          <w:p w14:paraId="287823A9" w14:textId="77777777" w:rsidR="00A83A6E" w:rsidRPr="000668D8" w:rsidRDefault="00A83A6E" w:rsidP="003A2797">
            <w:pPr>
              <w:widowControl w:val="0"/>
              <w:spacing w:line="240" w:lineRule="auto"/>
              <w:rPr>
                <w:szCs w:val="22"/>
              </w:rPr>
            </w:pPr>
            <w:r w:rsidRPr="000668D8">
              <w:rPr>
                <w:szCs w:val="22"/>
                <w:lang w:val="hu"/>
              </w:rPr>
              <w:t>Novartis Healthcare A/S</w:t>
            </w:r>
          </w:p>
          <w:p w14:paraId="23FCD985" w14:textId="46661D86" w:rsidR="00A83A6E" w:rsidRPr="000668D8" w:rsidRDefault="00A83A6E" w:rsidP="003A2797">
            <w:pPr>
              <w:widowControl w:val="0"/>
              <w:spacing w:line="240" w:lineRule="auto"/>
              <w:rPr>
                <w:szCs w:val="22"/>
              </w:rPr>
            </w:pPr>
            <w:r w:rsidRPr="000668D8">
              <w:rPr>
                <w:szCs w:val="22"/>
                <w:lang w:val="hu"/>
              </w:rPr>
              <w:t>Tlf</w:t>
            </w:r>
            <w:r w:rsidR="00987C8D">
              <w:rPr>
                <w:szCs w:val="22"/>
                <w:lang w:val="hu"/>
              </w:rPr>
              <w:t>.</w:t>
            </w:r>
            <w:r w:rsidRPr="000668D8">
              <w:rPr>
                <w:szCs w:val="22"/>
                <w:lang w:val="hu"/>
              </w:rPr>
              <w:t>: +45 39 16 84 00</w:t>
            </w:r>
          </w:p>
          <w:p w14:paraId="363195F7" w14:textId="77777777" w:rsidR="00A83A6E" w:rsidRPr="000668D8" w:rsidRDefault="00A83A6E" w:rsidP="003A2797">
            <w:pPr>
              <w:widowControl w:val="0"/>
              <w:tabs>
                <w:tab w:val="left" w:pos="-720"/>
              </w:tabs>
              <w:suppressAutoHyphens/>
              <w:spacing w:line="240" w:lineRule="auto"/>
              <w:rPr>
                <w:szCs w:val="22"/>
              </w:rPr>
            </w:pPr>
          </w:p>
        </w:tc>
        <w:tc>
          <w:tcPr>
            <w:tcW w:w="4678" w:type="dxa"/>
          </w:tcPr>
          <w:p w14:paraId="2752E59F" w14:textId="77777777" w:rsidR="00A83A6E" w:rsidRPr="000668D8" w:rsidRDefault="00A83A6E" w:rsidP="003A2797">
            <w:pPr>
              <w:widowControl w:val="0"/>
              <w:tabs>
                <w:tab w:val="left" w:pos="-720"/>
                <w:tab w:val="left" w:pos="4536"/>
              </w:tabs>
              <w:suppressAutoHyphens/>
              <w:spacing w:line="240" w:lineRule="auto"/>
              <w:rPr>
                <w:b/>
                <w:szCs w:val="22"/>
                <w:lang w:val="fr-CH"/>
              </w:rPr>
            </w:pPr>
            <w:r w:rsidRPr="000668D8">
              <w:rPr>
                <w:b/>
                <w:bCs/>
                <w:szCs w:val="22"/>
                <w:lang w:val="hu"/>
              </w:rPr>
              <w:t>Malta</w:t>
            </w:r>
          </w:p>
          <w:p w14:paraId="323FC3C7" w14:textId="77777777" w:rsidR="00A83A6E" w:rsidRPr="000668D8" w:rsidRDefault="00A83A6E" w:rsidP="003A2797">
            <w:pPr>
              <w:widowControl w:val="0"/>
              <w:spacing w:line="240" w:lineRule="auto"/>
              <w:rPr>
                <w:szCs w:val="22"/>
                <w:lang w:val="fr-CH"/>
              </w:rPr>
            </w:pPr>
            <w:r w:rsidRPr="000668D8">
              <w:rPr>
                <w:szCs w:val="22"/>
                <w:lang w:val="hu"/>
              </w:rPr>
              <w:t>Novartis Pharma Services Inc.</w:t>
            </w:r>
          </w:p>
          <w:p w14:paraId="534679EA" w14:textId="77777777" w:rsidR="00A83A6E" w:rsidRPr="000668D8" w:rsidRDefault="00A83A6E" w:rsidP="003A2797">
            <w:pPr>
              <w:widowControl w:val="0"/>
              <w:spacing w:line="240" w:lineRule="auto"/>
              <w:rPr>
                <w:szCs w:val="22"/>
              </w:rPr>
            </w:pPr>
            <w:r w:rsidRPr="000668D8">
              <w:rPr>
                <w:szCs w:val="22"/>
                <w:lang w:val="hu"/>
              </w:rPr>
              <w:t>Tel: +356 2122 2872</w:t>
            </w:r>
          </w:p>
        </w:tc>
      </w:tr>
      <w:tr w:rsidR="008A2F3D" w:rsidRPr="000668D8" w14:paraId="0C0F9E02" w14:textId="77777777" w:rsidTr="00A83A6E">
        <w:trPr>
          <w:cantSplit/>
        </w:trPr>
        <w:tc>
          <w:tcPr>
            <w:tcW w:w="4678" w:type="dxa"/>
          </w:tcPr>
          <w:p w14:paraId="292FBB43" w14:textId="77777777" w:rsidR="008A2F3D" w:rsidRPr="00111B17" w:rsidRDefault="008A2F3D" w:rsidP="008A2F3D">
            <w:pPr>
              <w:widowControl w:val="0"/>
              <w:tabs>
                <w:tab w:val="clear" w:pos="567"/>
              </w:tabs>
              <w:spacing w:line="240" w:lineRule="auto"/>
              <w:rPr>
                <w:b/>
                <w:szCs w:val="22"/>
                <w:lang w:val="de-AT"/>
              </w:rPr>
            </w:pPr>
            <w:r w:rsidRPr="00111B17">
              <w:rPr>
                <w:b/>
                <w:szCs w:val="22"/>
                <w:lang w:val="de-AT"/>
              </w:rPr>
              <w:t>Deutschland</w:t>
            </w:r>
          </w:p>
          <w:p w14:paraId="272FB150" w14:textId="61691E49" w:rsidR="008A2F3D" w:rsidRPr="00C5437C" w:rsidRDefault="008A2F3D" w:rsidP="008A2F3D">
            <w:pPr>
              <w:widowControl w:val="0"/>
              <w:tabs>
                <w:tab w:val="clear" w:pos="567"/>
              </w:tabs>
              <w:spacing w:line="240" w:lineRule="auto"/>
              <w:rPr>
                <w:i/>
                <w:szCs w:val="22"/>
              </w:rPr>
            </w:pPr>
            <w:r w:rsidRPr="00111B17">
              <w:rPr>
                <w:b/>
                <w:bCs/>
                <w:szCs w:val="22"/>
                <w:lang w:val="de-AT"/>
              </w:rPr>
              <w:t>APONTIS PHARMA</w:t>
            </w:r>
            <w:r w:rsidRPr="00111B17">
              <w:rPr>
                <w:szCs w:val="22"/>
                <w:lang w:val="de-AT"/>
              </w:rPr>
              <w:t xml:space="preserve"> Deutschland GmbH &amp; Co. </w:t>
            </w:r>
            <w:r>
              <w:rPr>
                <w:szCs w:val="22"/>
              </w:rPr>
              <w:t>KG</w:t>
            </w:r>
          </w:p>
          <w:p w14:paraId="6BB217D6" w14:textId="18BBBE86" w:rsidR="008A2F3D" w:rsidRPr="00C5437C" w:rsidRDefault="008A2F3D" w:rsidP="008A2F3D">
            <w:pPr>
              <w:widowControl w:val="0"/>
              <w:tabs>
                <w:tab w:val="clear" w:pos="567"/>
              </w:tabs>
              <w:spacing w:line="240" w:lineRule="auto"/>
              <w:rPr>
                <w:szCs w:val="22"/>
              </w:rPr>
            </w:pPr>
            <w:r w:rsidRPr="00C5437C">
              <w:rPr>
                <w:szCs w:val="22"/>
              </w:rPr>
              <w:t>Tel: +</w:t>
            </w:r>
            <w:r>
              <w:rPr>
                <w:szCs w:val="22"/>
              </w:rPr>
              <w:t>49 2173 8955 4949</w:t>
            </w:r>
          </w:p>
          <w:p w14:paraId="37EA2DFD" w14:textId="77777777" w:rsidR="008A2F3D" w:rsidRPr="000668D8" w:rsidRDefault="008A2F3D" w:rsidP="008A2F3D">
            <w:pPr>
              <w:widowControl w:val="0"/>
              <w:tabs>
                <w:tab w:val="left" w:pos="-720"/>
              </w:tabs>
              <w:suppressAutoHyphens/>
              <w:spacing w:line="240" w:lineRule="auto"/>
              <w:rPr>
                <w:szCs w:val="22"/>
                <w:lang w:val="de-CH"/>
              </w:rPr>
            </w:pPr>
          </w:p>
        </w:tc>
        <w:tc>
          <w:tcPr>
            <w:tcW w:w="4678" w:type="dxa"/>
          </w:tcPr>
          <w:p w14:paraId="2DF323A5" w14:textId="77777777" w:rsidR="008A2F3D" w:rsidRPr="000668D8" w:rsidRDefault="008A2F3D" w:rsidP="008A2F3D">
            <w:pPr>
              <w:widowControl w:val="0"/>
              <w:suppressAutoHyphens/>
              <w:spacing w:line="240" w:lineRule="auto"/>
              <w:rPr>
                <w:b/>
                <w:szCs w:val="22"/>
                <w:lang w:val="de-CH"/>
              </w:rPr>
            </w:pPr>
            <w:r w:rsidRPr="000668D8">
              <w:rPr>
                <w:b/>
                <w:bCs/>
                <w:szCs w:val="22"/>
                <w:lang w:val="hu"/>
              </w:rPr>
              <w:t>Nederland</w:t>
            </w:r>
          </w:p>
          <w:p w14:paraId="63AB3786" w14:textId="77777777" w:rsidR="008A2F3D" w:rsidRPr="000668D8" w:rsidRDefault="008A2F3D" w:rsidP="008A2F3D">
            <w:pPr>
              <w:widowControl w:val="0"/>
              <w:spacing w:line="240" w:lineRule="auto"/>
              <w:rPr>
                <w:iCs/>
                <w:szCs w:val="22"/>
                <w:lang w:val="de-CH"/>
              </w:rPr>
            </w:pPr>
            <w:r w:rsidRPr="000668D8">
              <w:rPr>
                <w:szCs w:val="22"/>
                <w:lang w:val="hu"/>
              </w:rPr>
              <w:t>Novartis Pharma B.V.</w:t>
            </w:r>
          </w:p>
          <w:p w14:paraId="3A7DED91" w14:textId="07B5C8B3" w:rsidR="008A2F3D" w:rsidRPr="000668D8" w:rsidRDefault="008A2F3D" w:rsidP="008A2F3D">
            <w:pPr>
              <w:widowControl w:val="0"/>
              <w:spacing w:line="240" w:lineRule="auto"/>
              <w:rPr>
                <w:szCs w:val="22"/>
              </w:rPr>
            </w:pPr>
            <w:r w:rsidRPr="000668D8">
              <w:rPr>
                <w:szCs w:val="22"/>
                <w:lang w:val="hu"/>
              </w:rPr>
              <w:t>Tel: +31 88 04 52 111</w:t>
            </w:r>
          </w:p>
        </w:tc>
      </w:tr>
      <w:tr w:rsidR="00A83A6E" w:rsidRPr="000668D8" w14:paraId="5A1A3408" w14:textId="77777777" w:rsidTr="00A83A6E">
        <w:trPr>
          <w:cantSplit/>
        </w:trPr>
        <w:tc>
          <w:tcPr>
            <w:tcW w:w="4678" w:type="dxa"/>
          </w:tcPr>
          <w:p w14:paraId="4E2D6D65" w14:textId="77777777" w:rsidR="00A83A6E" w:rsidRPr="003730DE" w:rsidRDefault="00A83A6E" w:rsidP="003A2797">
            <w:pPr>
              <w:widowControl w:val="0"/>
              <w:tabs>
                <w:tab w:val="left" w:pos="-720"/>
              </w:tabs>
              <w:suppressAutoHyphens/>
              <w:spacing w:line="240" w:lineRule="auto"/>
              <w:rPr>
                <w:b/>
                <w:bCs/>
                <w:szCs w:val="22"/>
                <w:lang w:val="it-IT"/>
              </w:rPr>
            </w:pPr>
            <w:r w:rsidRPr="000668D8">
              <w:rPr>
                <w:b/>
                <w:bCs/>
                <w:szCs w:val="22"/>
                <w:lang w:val="hu"/>
              </w:rPr>
              <w:t>Eesti</w:t>
            </w:r>
          </w:p>
          <w:p w14:paraId="3FCA9E26" w14:textId="77777777" w:rsidR="00A83A6E" w:rsidRPr="003730DE" w:rsidRDefault="00A83A6E" w:rsidP="003A2797">
            <w:pPr>
              <w:widowControl w:val="0"/>
              <w:tabs>
                <w:tab w:val="left" w:pos="-720"/>
              </w:tabs>
              <w:suppressAutoHyphens/>
              <w:spacing w:line="240" w:lineRule="auto"/>
              <w:rPr>
                <w:szCs w:val="22"/>
                <w:lang w:val="it-IT"/>
              </w:rPr>
            </w:pPr>
            <w:r w:rsidRPr="000668D8">
              <w:rPr>
                <w:szCs w:val="22"/>
                <w:lang w:val="hu"/>
              </w:rPr>
              <w:t>SIA Novartis Baltics Eesti filiaal</w:t>
            </w:r>
          </w:p>
          <w:p w14:paraId="5B21E534" w14:textId="77777777" w:rsidR="00A83A6E" w:rsidRPr="000668D8" w:rsidRDefault="00A83A6E" w:rsidP="003A2797">
            <w:pPr>
              <w:widowControl w:val="0"/>
              <w:tabs>
                <w:tab w:val="left" w:pos="-720"/>
              </w:tabs>
              <w:suppressAutoHyphens/>
              <w:spacing w:line="240" w:lineRule="auto"/>
              <w:rPr>
                <w:szCs w:val="22"/>
              </w:rPr>
            </w:pPr>
            <w:r w:rsidRPr="000668D8">
              <w:rPr>
                <w:szCs w:val="22"/>
                <w:lang w:val="hu"/>
              </w:rPr>
              <w:t>Tel: +372 66 30 810</w:t>
            </w:r>
          </w:p>
          <w:p w14:paraId="3E62EE15" w14:textId="77777777" w:rsidR="00A83A6E" w:rsidRPr="000668D8" w:rsidRDefault="00A83A6E" w:rsidP="003A2797">
            <w:pPr>
              <w:widowControl w:val="0"/>
              <w:tabs>
                <w:tab w:val="left" w:pos="-720"/>
              </w:tabs>
              <w:suppressAutoHyphens/>
              <w:spacing w:line="240" w:lineRule="auto"/>
              <w:rPr>
                <w:szCs w:val="22"/>
              </w:rPr>
            </w:pPr>
          </w:p>
        </w:tc>
        <w:tc>
          <w:tcPr>
            <w:tcW w:w="4678" w:type="dxa"/>
          </w:tcPr>
          <w:p w14:paraId="74546E92" w14:textId="77777777" w:rsidR="00A83A6E" w:rsidRPr="000668D8" w:rsidRDefault="00A83A6E" w:rsidP="003A2797">
            <w:pPr>
              <w:widowControl w:val="0"/>
              <w:spacing w:line="240" w:lineRule="auto"/>
              <w:rPr>
                <w:b/>
                <w:szCs w:val="22"/>
                <w:lang w:val="nb-NO"/>
              </w:rPr>
            </w:pPr>
            <w:r w:rsidRPr="000668D8">
              <w:rPr>
                <w:b/>
                <w:bCs/>
                <w:szCs w:val="22"/>
                <w:lang w:val="hu"/>
              </w:rPr>
              <w:t>Norge</w:t>
            </w:r>
          </w:p>
          <w:p w14:paraId="6622DA29" w14:textId="77777777" w:rsidR="00A83A6E" w:rsidRPr="000668D8" w:rsidRDefault="00A83A6E" w:rsidP="003A2797">
            <w:pPr>
              <w:widowControl w:val="0"/>
              <w:spacing w:line="240" w:lineRule="auto"/>
              <w:rPr>
                <w:szCs w:val="22"/>
                <w:lang w:val="nb-NO"/>
              </w:rPr>
            </w:pPr>
            <w:r w:rsidRPr="000668D8">
              <w:rPr>
                <w:szCs w:val="22"/>
                <w:lang w:val="hu"/>
              </w:rPr>
              <w:t>Novartis Norge AS</w:t>
            </w:r>
          </w:p>
          <w:p w14:paraId="6218524D" w14:textId="77777777" w:rsidR="00A83A6E" w:rsidRPr="000668D8" w:rsidRDefault="00A83A6E" w:rsidP="003A2797">
            <w:pPr>
              <w:widowControl w:val="0"/>
              <w:tabs>
                <w:tab w:val="left" w:pos="-720"/>
              </w:tabs>
              <w:suppressAutoHyphens/>
              <w:spacing w:line="240" w:lineRule="auto"/>
              <w:rPr>
                <w:szCs w:val="22"/>
                <w:lang w:val="nb-NO"/>
              </w:rPr>
            </w:pPr>
            <w:r w:rsidRPr="000668D8">
              <w:rPr>
                <w:szCs w:val="22"/>
                <w:lang w:val="hu"/>
              </w:rPr>
              <w:t>Tlf: +47 23 05 20 00</w:t>
            </w:r>
          </w:p>
        </w:tc>
      </w:tr>
      <w:tr w:rsidR="00A83A6E" w:rsidRPr="00111B17" w14:paraId="34BF7CA1" w14:textId="77777777" w:rsidTr="00A83A6E">
        <w:trPr>
          <w:cantSplit/>
        </w:trPr>
        <w:tc>
          <w:tcPr>
            <w:tcW w:w="4678" w:type="dxa"/>
          </w:tcPr>
          <w:p w14:paraId="3A4AEB80" w14:textId="77777777" w:rsidR="00A83A6E" w:rsidRPr="000668D8" w:rsidRDefault="00A83A6E" w:rsidP="003A2797">
            <w:pPr>
              <w:widowControl w:val="0"/>
              <w:spacing w:line="240" w:lineRule="auto"/>
              <w:rPr>
                <w:b/>
                <w:szCs w:val="22"/>
                <w:lang w:val="nb-NO"/>
              </w:rPr>
            </w:pPr>
            <w:r w:rsidRPr="000668D8">
              <w:rPr>
                <w:b/>
                <w:bCs/>
                <w:szCs w:val="22"/>
                <w:lang w:val="hu"/>
              </w:rPr>
              <w:t>Ελλάδα</w:t>
            </w:r>
          </w:p>
          <w:p w14:paraId="67396A1C" w14:textId="77777777" w:rsidR="00A83A6E" w:rsidRPr="000668D8" w:rsidRDefault="00A83A6E" w:rsidP="003A2797">
            <w:pPr>
              <w:widowControl w:val="0"/>
              <w:spacing w:line="240" w:lineRule="auto"/>
              <w:rPr>
                <w:szCs w:val="22"/>
                <w:lang w:val="nb-NO"/>
              </w:rPr>
            </w:pPr>
            <w:r w:rsidRPr="000668D8">
              <w:rPr>
                <w:szCs w:val="22"/>
                <w:lang w:val="hu"/>
              </w:rPr>
              <w:t>Novartis (Hellas) A.E.B.E.</w:t>
            </w:r>
          </w:p>
          <w:p w14:paraId="20A8A17F" w14:textId="77777777" w:rsidR="00A83A6E" w:rsidRPr="000668D8" w:rsidRDefault="00A83A6E" w:rsidP="003A2797">
            <w:pPr>
              <w:widowControl w:val="0"/>
              <w:spacing w:line="240" w:lineRule="auto"/>
              <w:rPr>
                <w:szCs w:val="22"/>
              </w:rPr>
            </w:pPr>
            <w:r w:rsidRPr="000668D8">
              <w:rPr>
                <w:szCs w:val="22"/>
                <w:lang w:val="hu"/>
              </w:rPr>
              <w:t>Τηλ: +30 210 281 17 12</w:t>
            </w:r>
          </w:p>
          <w:p w14:paraId="00483924" w14:textId="77777777" w:rsidR="00A83A6E" w:rsidRPr="000668D8" w:rsidRDefault="00A83A6E" w:rsidP="003A2797">
            <w:pPr>
              <w:widowControl w:val="0"/>
              <w:tabs>
                <w:tab w:val="left" w:pos="-720"/>
              </w:tabs>
              <w:suppressAutoHyphens/>
              <w:spacing w:line="240" w:lineRule="auto"/>
              <w:rPr>
                <w:szCs w:val="22"/>
              </w:rPr>
            </w:pPr>
          </w:p>
        </w:tc>
        <w:tc>
          <w:tcPr>
            <w:tcW w:w="4678" w:type="dxa"/>
          </w:tcPr>
          <w:p w14:paraId="6DC4CFCD" w14:textId="77777777" w:rsidR="00A83A6E" w:rsidRPr="000668D8" w:rsidRDefault="00A83A6E" w:rsidP="003A2797">
            <w:pPr>
              <w:widowControl w:val="0"/>
              <w:spacing w:line="240" w:lineRule="auto"/>
              <w:rPr>
                <w:b/>
                <w:szCs w:val="22"/>
                <w:lang w:val="de-CH"/>
              </w:rPr>
            </w:pPr>
            <w:r w:rsidRPr="000668D8">
              <w:rPr>
                <w:b/>
                <w:bCs/>
                <w:szCs w:val="22"/>
                <w:lang w:val="hu"/>
              </w:rPr>
              <w:t>Österreich</w:t>
            </w:r>
          </w:p>
          <w:p w14:paraId="3264CE61" w14:textId="77777777" w:rsidR="00A83A6E" w:rsidRPr="000668D8" w:rsidRDefault="00A83A6E" w:rsidP="003A2797">
            <w:pPr>
              <w:widowControl w:val="0"/>
              <w:spacing w:line="240" w:lineRule="auto"/>
              <w:rPr>
                <w:i/>
                <w:szCs w:val="22"/>
                <w:lang w:val="de-CH"/>
              </w:rPr>
            </w:pPr>
            <w:r w:rsidRPr="000668D8">
              <w:rPr>
                <w:szCs w:val="22"/>
                <w:lang w:val="hu"/>
              </w:rPr>
              <w:t>Novartis Pharma GmbH</w:t>
            </w:r>
          </w:p>
          <w:p w14:paraId="604E3E78" w14:textId="77777777" w:rsidR="00A83A6E" w:rsidRPr="000668D8" w:rsidRDefault="00A83A6E" w:rsidP="003A2797">
            <w:pPr>
              <w:widowControl w:val="0"/>
              <w:spacing w:line="240" w:lineRule="auto"/>
              <w:rPr>
                <w:szCs w:val="22"/>
                <w:lang w:val="de-CH"/>
              </w:rPr>
            </w:pPr>
            <w:r w:rsidRPr="000668D8">
              <w:rPr>
                <w:szCs w:val="22"/>
                <w:lang w:val="hu"/>
              </w:rPr>
              <w:t>Tel: +43 1 86 6570</w:t>
            </w:r>
          </w:p>
        </w:tc>
      </w:tr>
      <w:tr w:rsidR="008C69B8" w:rsidRPr="000668D8" w14:paraId="72E195AB" w14:textId="77777777" w:rsidTr="00A83A6E">
        <w:trPr>
          <w:cantSplit/>
        </w:trPr>
        <w:tc>
          <w:tcPr>
            <w:tcW w:w="4678" w:type="dxa"/>
          </w:tcPr>
          <w:p w14:paraId="3750D51A" w14:textId="77777777" w:rsidR="008C69B8" w:rsidRPr="000668D8" w:rsidRDefault="008C69B8" w:rsidP="008C69B8">
            <w:pPr>
              <w:widowControl w:val="0"/>
              <w:tabs>
                <w:tab w:val="clear" w:pos="567"/>
              </w:tabs>
              <w:suppressAutoHyphens/>
              <w:spacing w:line="240" w:lineRule="auto"/>
              <w:rPr>
                <w:b/>
                <w:szCs w:val="22"/>
                <w:lang w:val="es-ES"/>
              </w:rPr>
            </w:pPr>
            <w:r w:rsidRPr="000668D8">
              <w:rPr>
                <w:b/>
                <w:szCs w:val="22"/>
                <w:lang w:val="es-ES"/>
              </w:rPr>
              <w:lastRenderedPageBreak/>
              <w:t>España</w:t>
            </w:r>
          </w:p>
          <w:p w14:paraId="330C1CEA" w14:textId="78AF51F2" w:rsidR="008C69B8" w:rsidRPr="000668D8" w:rsidRDefault="008C69B8" w:rsidP="008C69B8">
            <w:pPr>
              <w:widowControl w:val="0"/>
              <w:tabs>
                <w:tab w:val="clear" w:pos="567"/>
              </w:tabs>
              <w:spacing w:line="240" w:lineRule="auto"/>
              <w:rPr>
                <w:szCs w:val="22"/>
                <w:lang w:val="es-ES"/>
              </w:rPr>
            </w:pPr>
            <w:r w:rsidRPr="003730DE">
              <w:rPr>
                <w:lang w:val="it-IT"/>
              </w:rPr>
              <w:t>Laboratorios Menarini, S.A.</w:t>
            </w:r>
          </w:p>
          <w:p w14:paraId="72BE0802" w14:textId="6A29AD29" w:rsidR="008C69B8" w:rsidRPr="000668D8" w:rsidRDefault="008C69B8" w:rsidP="008C69B8">
            <w:pPr>
              <w:widowControl w:val="0"/>
              <w:tabs>
                <w:tab w:val="clear" w:pos="567"/>
              </w:tabs>
              <w:spacing w:line="240" w:lineRule="auto"/>
              <w:rPr>
                <w:szCs w:val="22"/>
                <w:lang w:val="es-ES"/>
              </w:rPr>
            </w:pPr>
            <w:r w:rsidRPr="000668D8">
              <w:rPr>
                <w:szCs w:val="22"/>
                <w:lang w:val="es-ES"/>
              </w:rPr>
              <w:t>Tel: +34 93 462 88 00</w:t>
            </w:r>
          </w:p>
          <w:p w14:paraId="340C4DC9" w14:textId="77777777" w:rsidR="008C69B8" w:rsidRPr="000668D8" w:rsidRDefault="008C69B8" w:rsidP="008C69B8">
            <w:pPr>
              <w:widowControl w:val="0"/>
              <w:tabs>
                <w:tab w:val="left" w:pos="-720"/>
              </w:tabs>
              <w:suppressAutoHyphens/>
              <w:spacing w:line="240" w:lineRule="auto"/>
              <w:rPr>
                <w:szCs w:val="22"/>
              </w:rPr>
            </w:pPr>
          </w:p>
        </w:tc>
        <w:tc>
          <w:tcPr>
            <w:tcW w:w="4678" w:type="dxa"/>
          </w:tcPr>
          <w:p w14:paraId="5710E652" w14:textId="77777777" w:rsidR="008C69B8" w:rsidRPr="000668D8" w:rsidRDefault="008C69B8" w:rsidP="008C69B8">
            <w:pPr>
              <w:widowControl w:val="0"/>
              <w:tabs>
                <w:tab w:val="left" w:pos="-720"/>
                <w:tab w:val="left" w:pos="4536"/>
              </w:tabs>
              <w:suppressAutoHyphens/>
              <w:spacing w:line="240" w:lineRule="auto"/>
              <w:rPr>
                <w:b/>
                <w:bCs/>
                <w:iCs/>
                <w:szCs w:val="22"/>
                <w:lang w:val="nb-NO"/>
              </w:rPr>
            </w:pPr>
            <w:r w:rsidRPr="000668D8">
              <w:rPr>
                <w:b/>
                <w:bCs/>
                <w:szCs w:val="22"/>
                <w:lang w:val="hu"/>
              </w:rPr>
              <w:t>Polska</w:t>
            </w:r>
          </w:p>
          <w:p w14:paraId="3E60AA83" w14:textId="77777777" w:rsidR="008C69B8" w:rsidRPr="000668D8" w:rsidRDefault="008C69B8" w:rsidP="008C69B8">
            <w:pPr>
              <w:widowControl w:val="0"/>
              <w:spacing w:line="240" w:lineRule="auto"/>
              <w:rPr>
                <w:szCs w:val="22"/>
                <w:lang w:val="nb-NO"/>
              </w:rPr>
            </w:pPr>
            <w:r w:rsidRPr="000668D8">
              <w:rPr>
                <w:szCs w:val="22"/>
                <w:lang w:val="hu"/>
              </w:rPr>
              <w:t>Novartis Poland Sp. z o.o.</w:t>
            </w:r>
          </w:p>
          <w:p w14:paraId="1D7A2B73" w14:textId="77777777" w:rsidR="008C69B8" w:rsidRPr="000668D8" w:rsidRDefault="008C69B8" w:rsidP="008C69B8">
            <w:pPr>
              <w:widowControl w:val="0"/>
              <w:spacing w:line="240" w:lineRule="auto"/>
              <w:rPr>
                <w:szCs w:val="22"/>
                <w:lang w:val="fr-CH"/>
              </w:rPr>
            </w:pPr>
            <w:r w:rsidRPr="000668D8">
              <w:rPr>
                <w:szCs w:val="22"/>
                <w:lang w:val="hu"/>
              </w:rPr>
              <w:t>Tel.: +48 22 375 4888</w:t>
            </w:r>
          </w:p>
        </w:tc>
      </w:tr>
      <w:tr w:rsidR="00A83A6E" w:rsidRPr="00DF398C" w14:paraId="3886B172" w14:textId="77777777" w:rsidTr="00A83A6E">
        <w:trPr>
          <w:cantSplit/>
        </w:trPr>
        <w:tc>
          <w:tcPr>
            <w:tcW w:w="4678" w:type="dxa"/>
          </w:tcPr>
          <w:p w14:paraId="5337B87B" w14:textId="77777777" w:rsidR="00A83A6E" w:rsidRPr="000668D8" w:rsidRDefault="00A83A6E" w:rsidP="003A2797">
            <w:pPr>
              <w:widowControl w:val="0"/>
              <w:tabs>
                <w:tab w:val="left" w:pos="-720"/>
                <w:tab w:val="left" w:pos="4536"/>
              </w:tabs>
              <w:suppressAutoHyphens/>
              <w:spacing w:line="240" w:lineRule="auto"/>
              <w:rPr>
                <w:b/>
                <w:szCs w:val="22"/>
                <w:lang w:val="fr-CH"/>
              </w:rPr>
            </w:pPr>
            <w:r w:rsidRPr="000668D8">
              <w:rPr>
                <w:b/>
                <w:bCs/>
                <w:szCs w:val="22"/>
                <w:lang w:val="hu"/>
              </w:rPr>
              <w:t>France</w:t>
            </w:r>
          </w:p>
          <w:p w14:paraId="1BAD2E29" w14:textId="77777777" w:rsidR="00A83A6E" w:rsidRPr="000668D8" w:rsidRDefault="00A83A6E" w:rsidP="003A2797">
            <w:pPr>
              <w:widowControl w:val="0"/>
              <w:spacing w:line="240" w:lineRule="auto"/>
              <w:rPr>
                <w:szCs w:val="22"/>
                <w:lang w:val="fr-CH"/>
              </w:rPr>
            </w:pPr>
            <w:r w:rsidRPr="000668D8">
              <w:rPr>
                <w:szCs w:val="22"/>
                <w:lang w:val="hu"/>
              </w:rPr>
              <w:t>Novartis Pharma S.A.S.</w:t>
            </w:r>
          </w:p>
          <w:p w14:paraId="5DD0AED0" w14:textId="77777777" w:rsidR="00A83A6E" w:rsidRPr="003730DE" w:rsidRDefault="00A83A6E" w:rsidP="003A2797">
            <w:pPr>
              <w:widowControl w:val="0"/>
              <w:spacing w:line="240" w:lineRule="auto"/>
              <w:rPr>
                <w:szCs w:val="22"/>
                <w:lang w:val="fr-FR"/>
              </w:rPr>
            </w:pPr>
            <w:r w:rsidRPr="000668D8">
              <w:rPr>
                <w:szCs w:val="22"/>
                <w:lang w:val="hu"/>
              </w:rPr>
              <w:t>Tél: +33 1 55 47 66 00</w:t>
            </w:r>
          </w:p>
          <w:p w14:paraId="29CF4C30" w14:textId="77777777" w:rsidR="00A83A6E" w:rsidRPr="003730DE" w:rsidRDefault="00A83A6E" w:rsidP="003A2797">
            <w:pPr>
              <w:widowControl w:val="0"/>
              <w:spacing w:line="240" w:lineRule="auto"/>
              <w:rPr>
                <w:b/>
                <w:szCs w:val="22"/>
                <w:lang w:val="fr-FR"/>
              </w:rPr>
            </w:pPr>
          </w:p>
        </w:tc>
        <w:tc>
          <w:tcPr>
            <w:tcW w:w="4678" w:type="dxa"/>
          </w:tcPr>
          <w:p w14:paraId="20425CAE" w14:textId="77777777" w:rsidR="00A42A64" w:rsidRPr="000668D8" w:rsidRDefault="00A42A64" w:rsidP="003A2797">
            <w:pPr>
              <w:spacing w:line="240" w:lineRule="auto"/>
              <w:rPr>
                <w:b/>
                <w:szCs w:val="22"/>
                <w:lang w:val="pt-PT"/>
              </w:rPr>
            </w:pPr>
            <w:r w:rsidRPr="000668D8">
              <w:rPr>
                <w:b/>
                <w:szCs w:val="22"/>
                <w:lang w:val="pt-PT"/>
              </w:rPr>
              <w:t>Portugal</w:t>
            </w:r>
          </w:p>
          <w:p w14:paraId="2CEA47F8" w14:textId="110D3DC9" w:rsidR="00A42A64" w:rsidRPr="000668D8" w:rsidRDefault="00A42A64" w:rsidP="003A2797">
            <w:pPr>
              <w:spacing w:line="240" w:lineRule="auto"/>
              <w:rPr>
                <w:szCs w:val="22"/>
                <w:lang w:val="es-ES"/>
              </w:rPr>
            </w:pPr>
            <w:r w:rsidRPr="000668D8">
              <w:rPr>
                <w:szCs w:val="22"/>
                <w:lang w:val="es-ES"/>
              </w:rPr>
              <w:t>Jaba Recordati, S.A.</w:t>
            </w:r>
          </w:p>
          <w:p w14:paraId="3A4D0A08" w14:textId="44080AC8" w:rsidR="00A83A6E" w:rsidRPr="003730DE" w:rsidRDefault="00A42A64" w:rsidP="003A2797">
            <w:pPr>
              <w:widowControl w:val="0"/>
              <w:tabs>
                <w:tab w:val="left" w:pos="-720"/>
              </w:tabs>
              <w:suppressAutoHyphens/>
              <w:spacing w:line="240" w:lineRule="auto"/>
              <w:rPr>
                <w:szCs w:val="22"/>
                <w:lang w:val="fr-FR"/>
              </w:rPr>
            </w:pPr>
            <w:r w:rsidRPr="000668D8">
              <w:rPr>
                <w:szCs w:val="22"/>
                <w:lang w:val="pt-PT"/>
              </w:rPr>
              <w:t>Tel: +351 21 432 95 00</w:t>
            </w:r>
          </w:p>
        </w:tc>
      </w:tr>
      <w:tr w:rsidR="00A83A6E" w:rsidRPr="000668D8" w14:paraId="6CA72344" w14:textId="77777777" w:rsidTr="00A83A6E">
        <w:trPr>
          <w:cantSplit/>
        </w:trPr>
        <w:tc>
          <w:tcPr>
            <w:tcW w:w="4678" w:type="dxa"/>
          </w:tcPr>
          <w:p w14:paraId="22522268" w14:textId="77777777" w:rsidR="00A83A6E" w:rsidRPr="000668D8" w:rsidRDefault="00A83A6E" w:rsidP="003A2797">
            <w:pPr>
              <w:widowControl w:val="0"/>
              <w:spacing w:line="240" w:lineRule="auto"/>
              <w:rPr>
                <w:rFonts w:eastAsia="PMingLiU"/>
                <w:b/>
                <w:szCs w:val="22"/>
                <w:lang w:val="de-CH"/>
              </w:rPr>
            </w:pPr>
            <w:r w:rsidRPr="000668D8">
              <w:rPr>
                <w:rFonts w:eastAsia="PMingLiU"/>
                <w:b/>
                <w:bCs/>
                <w:szCs w:val="22"/>
                <w:lang w:val="hu"/>
              </w:rPr>
              <w:t>Hrvatska</w:t>
            </w:r>
          </w:p>
          <w:p w14:paraId="43FEA7E7" w14:textId="77777777" w:rsidR="00A83A6E" w:rsidRPr="000668D8" w:rsidRDefault="00A83A6E" w:rsidP="003A2797">
            <w:pPr>
              <w:widowControl w:val="0"/>
              <w:spacing w:line="240" w:lineRule="auto"/>
              <w:rPr>
                <w:szCs w:val="22"/>
                <w:lang w:val="de-CH"/>
              </w:rPr>
            </w:pPr>
            <w:r w:rsidRPr="000668D8">
              <w:rPr>
                <w:szCs w:val="22"/>
                <w:lang w:val="hu"/>
              </w:rPr>
              <w:t>Novartis Hrvatska d.o.o.</w:t>
            </w:r>
          </w:p>
          <w:p w14:paraId="1B7C24A2" w14:textId="77777777" w:rsidR="00A83A6E" w:rsidRPr="000668D8" w:rsidRDefault="00A83A6E" w:rsidP="003A2797">
            <w:pPr>
              <w:widowControl w:val="0"/>
              <w:spacing w:line="240" w:lineRule="auto"/>
              <w:rPr>
                <w:szCs w:val="22"/>
              </w:rPr>
            </w:pPr>
            <w:r w:rsidRPr="000668D8">
              <w:rPr>
                <w:szCs w:val="22"/>
                <w:lang w:val="hu"/>
              </w:rPr>
              <w:t>Tel. +385 1 6274 220</w:t>
            </w:r>
          </w:p>
          <w:p w14:paraId="04961AEB" w14:textId="77777777" w:rsidR="00A83A6E" w:rsidRPr="000668D8" w:rsidRDefault="00A83A6E" w:rsidP="003A2797">
            <w:pPr>
              <w:widowControl w:val="0"/>
              <w:tabs>
                <w:tab w:val="left" w:pos="-720"/>
                <w:tab w:val="left" w:pos="4536"/>
              </w:tabs>
              <w:suppressAutoHyphens/>
              <w:spacing w:line="240" w:lineRule="auto"/>
              <w:rPr>
                <w:b/>
                <w:szCs w:val="22"/>
              </w:rPr>
            </w:pPr>
          </w:p>
        </w:tc>
        <w:tc>
          <w:tcPr>
            <w:tcW w:w="4678" w:type="dxa"/>
          </w:tcPr>
          <w:p w14:paraId="0D936877" w14:textId="77777777" w:rsidR="00A83A6E" w:rsidRPr="000668D8" w:rsidRDefault="00A83A6E" w:rsidP="003A2797">
            <w:pPr>
              <w:widowControl w:val="0"/>
              <w:autoSpaceDE w:val="0"/>
              <w:autoSpaceDN w:val="0"/>
              <w:adjustRightInd w:val="0"/>
              <w:spacing w:line="240" w:lineRule="auto"/>
              <w:rPr>
                <w:b/>
                <w:bCs/>
                <w:szCs w:val="22"/>
                <w:lang w:val="fr-CH"/>
              </w:rPr>
            </w:pPr>
            <w:r w:rsidRPr="000668D8">
              <w:rPr>
                <w:b/>
                <w:bCs/>
                <w:szCs w:val="22"/>
                <w:lang w:val="hu"/>
              </w:rPr>
              <w:t>România</w:t>
            </w:r>
          </w:p>
          <w:p w14:paraId="6B1B4E75" w14:textId="77777777" w:rsidR="00A83A6E" w:rsidRPr="000668D8" w:rsidRDefault="00A83A6E" w:rsidP="003A2797">
            <w:pPr>
              <w:widowControl w:val="0"/>
              <w:autoSpaceDE w:val="0"/>
              <w:autoSpaceDN w:val="0"/>
              <w:adjustRightInd w:val="0"/>
              <w:spacing w:line="240" w:lineRule="auto"/>
              <w:rPr>
                <w:szCs w:val="22"/>
                <w:lang w:val="fr-CH"/>
              </w:rPr>
            </w:pPr>
            <w:r w:rsidRPr="000668D8">
              <w:rPr>
                <w:szCs w:val="22"/>
                <w:lang w:val="hu"/>
              </w:rPr>
              <w:t>Novartis Pharma Services Romania SRL</w:t>
            </w:r>
          </w:p>
          <w:p w14:paraId="119DC54F" w14:textId="77777777" w:rsidR="00A83A6E" w:rsidRPr="000668D8" w:rsidRDefault="00A83A6E" w:rsidP="003A2797">
            <w:pPr>
              <w:widowControl w:val="0"/>
              <w:tabs>
                <w:tab w:val="left" w:pos="-720"/>
              </w:tabs>
              <w:suppressAutoHyphens/>
              <w:spacing w:line="240" w:lineRule="auto"/>
              <w:rPr>
                <w:szCs w:val="22"/>
              </w:rPr>
            </w:pPr>
            <w:r w:rsidRPr="000668D8">
              <w:rPr>
                <w:szCs w:val="22"/>
                <w:lang w:val="hu"/>
              </w:rPr>
              <w:t>Tel: +40 21 31299 01</w:t>
            </w:r>
          </w:p>
        </w:tc>
      </w:tr>
      <w:tr w:rsidR="00A83A6E" w:rsidRPr="00DF398C" w14:paraId="65104633" w14:textId="77777777" w:rsidTr="00A83A6E">
        <w:trPr>
          <w:cantSplit/>
        </w:trPr>
        <w:tc>
          <w:tcPr>
            <w:tcW w:w="4678" w:type="dxa"/>
          </w:tcPr>
          <w:p w14:paraId="6300D10D" w14:textId="77777777" w:rsidR="00A83A6E" w:rsidRPr="000668D8" w:rsidRDefault="00A83A6E" w:rsidP="003A2797">
            <w:pPr>
              <w:widowControl w:val="0"/>
              <w:spacing w:line="240" w:lineRule="auto"/>
              <w:rPr>
                <w:b/>
                <w:szCs w:val="22"/>
              </w:rPr>
            </w:pPr>
            <w:r w:rsidRPr="000668D8">
              <w:rPr>
                <w:b/>
                <w:bCs/>
                <w:szCs w:val="22"/>
                <w:lang w:val="hu"/>
              </w:rPr>
              <w:t>Ireland</w:t>
            </w:r>
          </w:p>
          <w:p w14:paraId="3160C88C" w14:textId="77777777" w:rsidR="00A83A6E" w:rsidRPr="000668D8" w:rsidRDefault="00A83A6E" w:rsidP="003A2797">
            <w:pPr>
              <w:widowControl w:val="0"/>
              <w:spacing w:line="240" w:lineRule="auto"/>
              <w:rPr>
                <w:szCs w:val="22"/>
              </w:rPr>
            </w:pPr>
            <w:r w:rsidRPr="000668D8">
              <w:rPr>
                <w:szCs w:val="22"/>
                <w:lang w:val="hu"/>
              </w:rPr>
              <w:t>Novartis Ireland Limited</w:t>
            </w:r>
          </w:p>
          <w:p w14:paraId="68FA811E" w14:textId="77777777" w:rsidR="00A83A6E" w:rsidRPr="000668D8" w:rsidRDefault="00A83A6E" w:rsidP="003A2797">
            <w:pPr>
              <w:widowControl w:val="0"/>
              <w:spacing w:line="240" w:lineRule="auto"/>
              <w:rPr>
                <w:szCs w:val="22"/>
              </w:rPr>
            </w:pPr>
            <w:r w:rsidRPr="000668D8">
              <w:rPr>
                <w:szCs w:val="22"/>
                <w:lang w:val="hu"/>
              </w:rPr>
              <w:t>Tel: +353 1 260 12 55</w:t>
            </w:r>
          </w:p>
          <w:p w14:paraId="6D384911" w14:textId="77777777" w:rsidR="00A83A6E" w:rsidRPr="000668D8" w:rsidRDefault="00A83A6E" w:rsidP="003A2797">
            <w:pPr>
              <w:widowControl w:val="0"/>
              <w:spacing w:line="240" w:lineRule="auto"/>
              <w:rPr>
                <w:b/>
                <w:szCs w:val="22"/>
              </w:rPr>
            </w:pPr>
          </w:p>
        </w:tc>
        <w:tc>
          <w:tcPr>
            <w:tcW w:w="4678" w:type="dxa"/>
          </w:tcPr>
          <w:p w14:paraId="235803F8" w14:textId="77777777" w:rsidR="00A83A6E" w:rsidRPr="000668D8" w:rsidRDefault="00A83A6E" w:rsidP="003A2797">
            <w:pPr>
              <w:widowControl w:val="0"/>
              <w:spacing w:line="240" w:lineRule="auto"/>
              <w:rPr>
                <w:b/>
                <w:szCs w:val="22"/>
                <w:lang w:val="fr-CH"/>
              </w:rPr>
            </w:pPr>
            <w:r w:rsidRPr="000668D8">
              <w:rPr>
                <w:b/>
                <w:bCs/>
                <w:szCs w:val="22"/>
                <w:lang w:val="hu"/>
              </w:rPr>
              <w:t>Slovenija</w:t>
            </w:r>
          </w:p>
          <w:p w14:paraId="029CFF10" w14:textId="77777777" w:rsidR="00A83A6E" w:rsidRPr="000668D8" w:rsidRDefault="00A83A6E" w:rsidP="003A2797">
            <w:pPr>
              <w:widowControl w:val="0"/>
              <w:spacing w:line="240" w:lineRule="auto"/>
              <w:rPr>
                <w:szCs w:val="22"/>
                <w:lang w:val="fr-CH"/>
              </w:rPr>
            </w:pPr>
            <w:r w:rsidRPr="000668D8">
              <w:rPr>
                <w:szCs w:val="22"/>
                <w:lang w:val="hu"/>
              </w:rPr>
              <w:t>Novartis Pharma Services Inc.</w:t>
            </w:r>
          </w:p>
          <w:p w14:paraId="5BF1C49B" w14:textId="77777777" w:rsidR="00A83A6E" w:rsidRPr="003730DE" w:rsidRDefault="00A83A6E" w:rsidP="003A2797">
            <w:pPr>
              <w:widowControl w:val="0"/>
              <w:spacing w:line="240" w:lineRule="auto"/>
              <w:rPr>
                <w:szCs w:val="22"/>
                <w:lang w:val="fr-FR"/>
              </w:rPr>
            </w:pPr>
            <w:r w:rsidRPr="000668D8">
              <w:rPr>
                <w:szCs w:val="22"/>
                <w:lang w:val="hu"/>
              </w:rPr>
              <w:t>Tel: +386 1 300 75 50</w:t>
            </w:r>
          </w:p>
        </w:tc>
      </w:tr>
      <w:tr w:rsidR="00A83A6E" w:rsidRPr="000668D8" w14:paraId="711EEECD" w14:textId="77777777" w:rsidTr="00A83A6E">
        <w:trPr>
          <w:cantSplit/>
        </w:trPr>
        <w:tc>
          <w:tcPr>
            <w:tcW w:w="4678" w:type="dxa"/>
          </w:tcPr>
          <w:p w14:paraId="3C6205D8" w14:textId="77777777" w:rsidR="00A83A6E" w:rsidRPr="000668D8" w:rsidRDefault="00A83A6E" w:rsidP="003A2797">
            <w:pPr>
              <w:widowControl w:val="0"/>
              <w:spacing w:line="240" w:lineRule="auto"/>
              <w:rPr>
                <w:b/>
                <w:szCs w:val="22"/>
              </w:rPr>
            </w:pPr>
            <w:r w:rsidRPr="000668D8">
              <w:rPr>
                <w:b/>
                <w:bCs/>
                <w:szCs w:val="22"/>
                <w:lang w:val="hu"/>
              </w:rPr>
              <w:t>Ísland</w:t>
            </w:r>
          </w:p>
          <w:p w14:paraId="1786F7DA" w14:textId="77777777" w:rsidR="00A83A6E" w:rsidRPr="000668D8" w:rsidRDefault="00A83A6E" w:rsidP="003A2797">
            <w:pPr>
              <w:widowControl w:val="0"/>
              <w:spacing w:line="240" w:lineRule="auto"/>
              <w:rPr>
                <w:szCs w:val="22"/>
              </w:rPr>
            </w:pPr>
            <w:r w:rsidRPr="000668D8">
              <w:rPr>
                <w:szCs w:val="22"/>
                <w:lang w:val="hu"/>
              </w:rPr>
              <w:t>Vistor hf.</w:t>
            </w:r>
          </w:p>
          <w:p w14:paraId="2FDF2B81" w14:textId="77777777" w:rsidR="00A83A6E" w:rsidRPr="000668D8" w:rsidRDefault="00A83A6E" w:rsidP="003A2797">
            <w:pPr>
              <w:widowControl w:val="0"/>
              <w:tabs>
                <w:tab w:val="left" w:pos="-720"/>
              </w:tabs>
              <w:suppressAutoHyphens/>
              <w:spacing w:line="240" w:lineRule="auto"/>
              <w:rPr>
                <w:szCs w:val="22"/>
              </w:rPr>
            </w:pPr>
            <w:r w:rsidRPr="000668D8">
              <w:rPr>
                <w:szCs w:val="22"/>
                <w:lang w:val="hu"/>
              </w:rPr>
              <w:t>Sími: +354 535 7000</w:t>
            </w:r>
          </w:p>
          <w:p w14:paraId="1F94CE61" w14:textId="77777777" w:rsidR="00A83A6E" w:rsidRPr="000668D8" w:rsidRDefault="00A83A6E" w:rsidP="003A2797">
            <w:pPr>
              <w:widowControl w:val="0"/>
              <w:spacing w:line="240" w:lineRule="auto"/>
              <w:rPr>
                <w:szCs w:val="22"/>
              </w:rPr>
            </w:pPr>
          </w:p>
        </w:tc>
        <w:tc>
          <w:tcPr>
            <w:tcW w:w="4678" w:type="dxa"/>
          </w:tcPr>
          <w:p w14:paraId="2ABE22E6" w14:textId="77777777" w:rsidR="00A83A6E" w:rsidRPr="000668D8" w:rsidRDefault="00A83A6E" w:rsidP="003A2797">
            <w:pPr>
              <w:widowControl w:val="0"/>
              <w:tabs>
                <w:tab w:val="left" w:pos="-720"/>
              </w:tabs>
              <w:suppressAutoHyphens/>
              <w:spacing w:line="240" w:lineRule="auto"/>
              <w:rPr>
                <w:b/>
                <w:szCs w:val="22"/>
                <w:lang w:val="nb-NO"/>
              </w:rPr>
            </w:pPr>
            <w:r w:rsidRPr="000668D8">
              <w:rPr>
                <w:b/>
                <w:bCs/>
                <w:szCs w:val="22"/>
                <w:lang w:val="hu"/>
              </w:rPr>
              <w:t>Slovenská republika</w:t>
            </w:r>
          </w:p>
          <w:p w14:paraId="5B4DAC37" w14:textId="77777777" w:rsidR="00A83A6E" w:rsidRPr="000668D8" w:rsidRDefault="00A83A6E" w:rsidP="003A2797">
            <w:pPr>
              <w:widowControl w:val="0"/>
              <w:spacing w:line="240" w:lineRule="auto"/>
              <w:rPr>
                <w:i/>
                <w:szCs w:val="22"/>
                <w:lang w:val="nb-NO"/>
              </w:rPr>
            </w:pPr>
            <w:r w:rsidRPr="000668D8">
              <w:rPr>
                <w:szCs w:val="22"/>
                <w:lang w:val="hu"/>
              </w:rPr>
              <w:t>Novartis Slovakia s.r.o.</w:t>
            </w:r>
          </w:p>
          <w:p w14:paraId="4DD4B1F1" w14:textId="77777777" w:rsidR="00A83A6E" w:rsidRPr="000668D8" w:rsidRDefault="00A83A6E" w:rsidP="003A2797">
            <w:pPr>
              <w:widowControl w:val="0"/>
              <w:spacing w:line="240" w:lineRule="auto"/>
              <w:rPr>
                <w:szCs w:val="22"/>
              </w:rPr>
            </w:pPr>
            <w:r w:rsidRPr="000668D8">
              <w:rPr>
                <w:szCs w:val="22"/>
                <w:lang w:val="hu"/>
              </w:rPr>
              <w:t>Tel: +421 2 5542 5439</w:t>
            </w:r>
          </w:p>
          <w:p w14:paraId="73BB3CF8" w14:textId="77777777" w:rsidR="00A83A6E" w:rsidRPr="000668D8" w:rsidRDefault="00A83A6E" w:rsidP="003A2797">
            <w:pPr>
              <w:widowControl w:val="0"/>
              <w:tabs>
                <w:tab w:val="left" w:pos="-720"/>
              </w:tabs>
              <w:suppressAutoHyphens/>
              <w:spacing w:line="240" w:lineRule="auto"/>
              <w:rPr>
                <w:szCs w:val="22"/>
              </w:rPr>
            </w:pPr>
          </w:p>
        </w:tc>
      </w:tr>
      <w:tr w:rsidR="00A83A6E" w:rsidRPr="00DF398C" w14:paraId="4BE6C3B8" w14:textId="77777777" w:rsidTr="00A83A6E">
        <w:trPr>
          <w:cantSplit/>
        </w:trPr>
        <w:tc>
          <w:tcPr>
            <w:tcW w:w="4678" w:type="dxa"/>
          </w:tcPr>
          <w:p w14:paraId="4ABC204A" w14:textId="77777777" w:rsidR="00A83A6E" w:rsidRPr="000668D8" w:rsidRDefault="00A83A6E" w:rsidP="003A2797">
            <w:pPr>
              <w:widowControl w:val="0"/>
              <w:spacing w:line="240" w:lineRule="auto"/>
              <w:rPr>
                <w:b/>
                <w:szCs w:val="22"/>
                <w:lang w:val="es-ES"/>
              </w:rPr>
            </w:pPr>
            <w:r w:rsidRPr="000668D8">
              <w:rPr>
                <w:b/>
                <w:bCs/>
                <w:szCs w:val="22"/>
                <w:lang w:val="hu"/>
              </w:rPr>
              <w:t>Italia</w:t>
            </w:r>
          </w:p>
          <w:p w14:paraId="2E2F8D6D" w14:textId="77777777" w:rsidR="00A83A6E" w:rsidRPr="000668D8" w:rsidRDefault="00A83A6E" w:rsidP="003A2797">
            <w:pPr>
              <w:widowControl w:val="0"/>
              <w:spacing w:line="240" w:lineRule="auto"/>
              <w:rPr>
                <w:szCs w:val="22"/>
                <w:lang w:val="es-ES"/>
              </w:rPr>
            </w:pPr>
            <w:r w:rsidRPr="000668D8">
              <w:rPr>
                <w:szCs w:val="22"/>
                <w:lang w:val="hu"/>
              </w:rPr>
              <w:t>Novartis Farma S.p.A.</w:t>
            </w:r>
          </w:p>
          <w:p w14:paraId="71516091" w14:textId="77777777" w:rsidR="00A83A6E" w:rsidRPr="000668D8" w:rsidRDefault="00A83A6E" w:rsidP="003A2797">
            <w:pPr>
              <w:widowControl w:val="0"/>
              <w:spacing w:line="240" w:lineRule="auto"/>
              <w:rPr>
                <w:b/>
                <w:szCs w:val="22"/>
              </w:rPr>
            </w:pPr>
            <w:r w:rsidRPr="000668D8">
              <w:rPr>
                <w:szCs w:val="22"/>
                <w:lang w:val="hu"/>
              </w:rPr>
              <w:t>Tel: +39 02 96 54 1</w:t>
            </w:r>
          </w:p>
        </w:tc>
        <w:tc>
          <w:tcPr>
            <w:tcW w:w="4678" w:type="dxa"/>
          </w:tcPr>
          <w:p w14:paraId="59F28FF0" w14:textId="77777777" w:rsidR="00A83A6E" w:rsidRPr="000668D8" w:rsidRDefault="00A83A6E" w:rsidP="003A2797">
            <w:pPr>
              <w:widowControl w:val="0"/>
              <w:tabs>
                <w:tab w:val="left" w:pos="-720"/>
                <w:tab w:val="left" w:pos="4536"/>
              </w:tabs>
              <w:suppressAutoHyphens/>
              <w:spacing w:line="240" w:lineRule="auto"/>
              <w:rPr>
                <w:b/>
                <w:szCs w:val="22"/>
                <w:lang w:val="de-CH"/>
              </w:rPr>
            </w:pPr>
            <w:r w:rsidRPr="000668D8">
              <w:rPr>
                <w:b/>
                <w:bCs/>
                <w:szCs w:val="22"/>
                <w:lang w:val="hu"/>
              </w:rPr>
              <w:t>Suomi/Finland</w:t>
            </w:r>
          </w:p>
          <w:p w14:paraId="4988CE5E" w14:textId="77777777" w:rsidR="00A83A6E" w:rsidRPr="000668D8" w:rsidRDefault="00A83A6E" w:rsidP="003A2797">
            <w:pPr>
              <w:widowControl w:val="0"/>
              <w:spacing w:line="240" w:lineRule="auto"/>
              <w:rPr>
                <w:szCs w:val="22"/>
                <w:lang w:val="de-CH"/>
              </w:rPr>
            </w:pPr>
            <w:r w:rsidRPr="000668D8">
              <w:rPr>
                <w:szCs w:val="22"/>
                <w:lang w:val="hu"/>
              </w:rPr>
              <w:t>Novartis Finland Oy</w:t>
            </w:r>
          </w:p>
          <w:p w14:paraId="2061C05F" w14:textId="77777777" w:rsidR="00A83A6E" w:rsidRPr="000668D8" w:rsidRDefault="00A83A6E" w:rsidP="003A2797">
            <w:pPr>
              <w:widowControl w:val="0"/>
              <w:spacing w:line="240" w:lineRule="auto"/>
              <w:rPr>
                <w:szCs w:val="22"/>
                <w:lang w:val="de-CH"/>
              </w:rPr>
            </w:pPr>
            <w:r w:rsidRPr="000668D8">
              <w:rPr>
                <w:szCs w:val="22"/>
                <w:lang w:val="hu"/>
              </w:rPr>
              <w:t>Puh/Tel: +358 (0)10 6133 200</w:t>
            </w:r>
          </w:p>
          <w:p w14:paraId="611DB648" w14:textId="77777777" w:rsidR="00A83A6E" w:rsidRPr="000668D8" w:rsidRDefault="00A83A6E" w:rsidP="003A2797">
            <w:pPr>
              <w:widowControl w:val="0"/>
              <w:tabs>
                <w:tab w:val="left" w:pos="-720"/>
              </w:tabs>
              <w:suppressAutoHyphens/>
              <w:spacing w:line="240" w:lineRule="auto"/>
              <w:rPr>
                <w:szCs w:val="22"/>
                <w:lang w:val="de-CH"/>
              </w:rPr>
            </w:pPr>
          </w:p>
        </w:tc>
      </w:tr>
      <w:tr w:rsidR="00A83A6E" w:rsidRPr="00DF398C" w14:paraId="5E551807" w14:textId="77777777" w:rsidTr="00A83A6E">
        <w:trPr>
          <w:cantSplit/>
        </w:trPr>
        <w:tc>
          <w:tcPr>
            <w:tcW w:w="4678" w:type="dxa"/>
          </w:tcPr>
          <w:p w14:paraId="6EEF4255" w14:textId="77777777" w:rsidR="00A83A6E" w:rsidRPr="000668D8" w:rsidRDefault="00A83A6E" w:rsidP="003A2797">
            <w:pPr>
              <w:widowControl w:val="0"/>
              <w:spacing w:line="240" w:lineRule="auto"/>
              <w:rPr>
                <w:b/>
                <w:szCs w:val="22"/>
                <w:lang w:val="fr-CH"/>
              </w:rPr>
            </w:pPr>
            <w:r w:rsidRPr="000668D8">
              <w:rPr>
                <w:b/>
                <w:bCs/>
                <w:szCs w:val="22"/>
                <w:lang w:val="hu"/>
              </w:rPr>
              <w:t>Κύπρος</w:t>
            </w:r>
          </w:p>
          <w:p w14:paraId="6BD0A492" w14:textId="77777777" w:rsidR="00A83A6E" w:rsidRPr="000668D8" w:rsidRDefault="00A83A6E" w:rsidP="003A2797">
            <w:pPr>
              <w:widowControl w:val="0"/>
              <w:spacing w:line="240" w:lineRule="auto"/>
              <w:rPr>
                <w:szCs w:val="22"/>
                <w:lang w:val="fr-CH"/>
              </w:rPr>
            </w:pPr>
            <w:r w:rsidRPr="000668D8">
              <w:rPr>
                <w:szCs w:val="22"/>
                <w:lang w:val="hu"/>
              </w:rPr>
              <w:t>Novartis Pharma Services Inc.</w:t>
            </w:r>
          </w:p>
          <w:p w14:paraId="3E46723F" w14:textId="77777777" w:rsidR="00A83A6E" w:rsidRPr="000668D8" w:rsidRDefault="00A83A6E" w:rsidP="003A2797">
            <w:pPr>
              <w:widowControl w:val="0"/>
              <w:tabs>
                <w:tab w:val="left" w:pos="-720"/>
              </w:tabs>
              <w:suppressAutoHyphens/>
              <w:spacing w:line="240" w:lineRule="auto"/>
              <w:rPr>
                <w:szCs w:val="22"/>
              </w:rPr>
            </w:pPr>
            <w:r w:rsidRPr="000668D8">
              <w:rPr>
                <w:szCs w:val="22"/>
                <w:lang w:val="hu"/>
              </w:rPr>
              <w:t>Τηλ: +357 22 690 690</w:t>
            </w:r>
          </w:p>
          <w:p w14:paraId="2F99A272" w14:textId="77777777" w:rsidR="00A83A6E" w:rsidRPr="000668D8" w:rsidRDefault="00A83A6E" w:rsidP="003A2797">
            <w:pPr>
              <w:widowControl w:val="0"/>
              <w:spacing w:line="240" w:lineRule="auto"/>
              <w:rPr>
                <w:b/>
                <w:szCs w:val="22"/>
              </w:rPr>
            </w:pPr>
          </w:p>
        </w:tc>
        <w:tc>
          <w:tcPr>
            <w:tcW w:w="4678" w:type="dxa"/>
          </w:tcPr>
          <w:p w14:paraId="33F9B4CC" w14:textId="77777777" w:rsidR="00A83A6E" w:rsidRPr="000668D8" w:rsidRDefault="00A83A6E" w:rsidP="003A2797">
            <w:pPr>
              <w:widowControl w:val="0"/>
              <w:tabs>
                <w:tab w:val="left" w:pos="-720"/>
                <w:tab w:val="left" w:pos="4536"/>
              </w:tabs>
              <w:suppressAutoHyphens/>
              <w:spacing w:line="240" w:lineRule="auto"/>
              <w:rPr>
                <w:b/>
                <w:szCs w:val="22"/>
                <w:lang w:val="nb-NO"/>
              </w:rPr>
            </w:pPr>
            <w:r w:rsidRPr="000668D8">
              <w:rPr>
                <w:b/>
                <w:bCs/>
                <w:szCs w:val="22"/>
                <w:lang w:val="hu"/>
              </w:rPr>
              <w:t>Sverige</w:t>
            </w:r>
          </w:p>
          <w:p w14:paraId="0D99D798" w14:textId="77777777" w:rsidR="00A83A6E" w:rsidRPr="000668D8" w:rsidRDefault="00A83A6E" w:rsidP="003A2797">
            <w:pPr>
              <w:widowControl w:val="0"/>
              <w:spacing w:line="240" w:lineRule="auto"/>
              <w:rPr>
                <w:szCs w:val="22"/>
                <w:lang w:val="nb-NO"/>
              </w:rPr>
            </w:pPr>
            <w:r w:rsidRPr="000668D8">
              <w:rPr>
                <w:szCs w:val="22"/>
                <w:lang w:val="hu"/>
              </w:rPr>
              <w:t>Novartis Sverige AB</w:t>
            </w:r>
          </w:p>
          <w:p w14:paraId="61F0A1C2" w14:textId="77777777" w:rsidR="00A83A6E" w:rsidRPr="000668D8" w:rsidRDefault="00A83A6E" w:rsidP="003A2797">
            <w:pPr>
              <w:widowControl w:val="0"/>
              <w:spacing w:line="240" w:lineRule="auto"/>
              <w:rPr>
                <w:szCs w:val="22"/>
                <w:lang w:val="nb-NO"/>
              </w:rPr>
            </w:pPr>
            <w:r w:rsidRPr="000668D8">
              <w:rPr>
                <w:szCs w:val="22"/>
                <w:lang w:val="hu"/>
              </w:rPr>
              <w:t>Tel: +46 8 732 32 00</w:t>
            </w:r>
          </w:p>
          <w:p w14:paraId="677A6A83" w14:textId="77777777" w:rsidR="00A83A6E" w:rsidRPr="000668D8" w:rsidRDefault="00A83A6E" w:rsidP="003A2797">
            <w:pPr>
              <w:widowControl w:val="0"/>
              <w:tabs>
                <w:tab w:val="left" w:pos="-720"/>
                <w:tab w:val="left" w:pos="4536"/>
              </w:tabs>
              <w:suppressAutoHyphens/>
              <w:spacing w:line="240" w:lineRule="auto"/>
              <w:rPr>
                <w:szCs w:val="22"/>
                <w:lang w:val="nb-NO"/>
              </w:rPr>
            </w:pPr>
          </w:p>
        </w:tc>
      </w:tr>
      <w:tr w:rsidR="00E77A36" w:rsidRPr="00DF398C" w14:paraId="273BECD8" w14:textId="77777777" w:rsidTr="00A83A6E">
        <w:trPr>
          <w:cantSplit/>
        </w:trPr>
        <w:tc>
          <w:tcPr>
            <w:tcW w:w="4678" w:type="dxa"/>
          </w:tcPr>
          <w:p w14:paraId="0187A8BA" w14:textId="77777777" w:rsidR="00E77A36" w:rsidRPr="000668D8" w:rsidRDefault="00E77A36" w:rsidP="003A2797">
            <w:pPr>
              <w:widowControl w:val="0"/>
              <w:spacing w:line="240" w:lineRule="auto"/>
              <w:rPr>
                <w:b/>
                <w:szCs w:val="22"/>
                <w:lang w:val="es-ES"/>
              </w:rPr>
            </w:pPr>
            <w:r w:rsidRPr="000668D8">
              <w:rPr>
                <w:b/>
                <w:bCs/>
                <w:szCs w:val="22"/>
                <w:lang w:val="hu"/>
              </w:rPr>
              <w:t>Latvija</w:t>
            </w:r>
          </w:p>
          <w:p w14:paraId="4C60956D" w14:textId="4F746B89" w:rsidR="00E77A36" w:rsidRPr="000668D8" w:rsidRDefault="00E77A36" w:rsidP="003A2797">
            <w:pPr>
              <w:widowControl w:val="0"/>
              <w:spacing w:line="240" w:lineRule="auto"/>
              <w:rPr>
                <w:szCs w:val="22"/>
                <w:lang w:val="es-ES"/>
              </w:rPr>
            </w:pPr>
            <w:r w:rsidRPr="000668D8">
              <w:rPr>
                <w:color w:val="000000"/>
                <w:szCs w:val="22"/>
                <w:lang w:val="hu"/>
              </w:rPr>
              <w:t>SIA Novartis Baltics</w:t>
            </w:r>
          </w:p>
          <w:p w14:paraId="305156BC" w14:textId="77777777" w:rsidR="00E77A36" w:rsidRPr="000668D8" w:rsidRDefault="00E77A36" w:rsidP="003A2797">
            <w:pPr>
              <w:widowControl w:val="0"/>
              <w:tabs>
                <w:tab w:val="left" w:pos="-720"/>
              </w:tabs>
              <w:suppressAutoHyphens/>
              <w:spacing w:line="240" w:lineRule="auto"/>
              <w:rPr>
                <w:szCs w:val="22"/>
                <w:lang w:val="es-ES"/>
              </w:rPr>
            </w:pPr>
            <w:r w:rsidRPr="000668D8">
              <w:rPr>
                <w:szCs w:val="22"/>
                <w:lang w:val="hu"/>
              </w:rPr>
              <w:t>Tel: +371 67 887 070</w:t>
            </w:r>
          </w:p>
          <w:p w14:paraId="3B792AF6" w14:textId="77777777" w:rsidR="00E77A36" w:rsidRPr="000668D8" w:rsidRDefault="00E77A36" w:rsidP="003A2797">
            <w:pPr>
              <w:widowControl w:val="0"/>
              <w:tabs>
                <w:tab w:val="left" w:pos="-720"/>
              </w:tabs>
              <w:suppressAutoHyphens/>
              <w:spacing w:line="240" w:lineRule="auto"/>
              <w:rPr>
                <w:szCs w:val="22"/>
                <w:lang w:val="es-ES"/>
              </w:rPr>
            </w:pPr>
          </w:p>
        </w:tc>
        <w:tc>
          <w:tcPr>
            <w:tcW w:w="4678" w:type="dxa"/>
          </w:tcPr>
          <w:p w14:paraId="2384584B" w14:textId="77777777" w:rsidR="00E77A36" w:rsidRPr="00CF3CA4" w:rsidRDefault="00E77A36" w:rsidP="00CF3CA4">
            <w:pPr>
              <w:tabs>
                <w:tab w:val="left" w:pos="-720"/>
              </w:tabs>
              <w:suppressAutoHyphens/>
              <w:spacing w:line="240" w:lineRule="auto"/>
              <w:rPr>
                <w:szCs w:val="22"/>
                <w:lang w:val="it-IT"/>
              </w:rPr>
            </w:pPr>
          </w:p>
        </w:tc>
      </w:tr>
    </w:tbl>
    <w:p w14:paraId="40F9EBC4" w14:textId="77777777" w:rsidR="00A83A6E" w:rsidRPr="003730DE" w:rsidRDefault="00A83A6E" w:rsidP="003A2797">
      <w:pPr>
        <w:widowControl w:val="0"/>
        <w:numPr>
          <w:ilvl w:val="12"/>
          <w:numId w:val="0"/>
        </w:numPr>
        <w:spacing w:line="240" w:lineRule="auto"/>
        <w:ind w:right="-2"/>
        <w:rPr>
          <w:szCs w:val="22"/>
          <w:lang w:val="it-IT"/>
        </w:rPr>
      </w:pPr>
    </w:p>
    <w:p w14:paraId="4ED69B1D" w14:textId="77777777" w:rsidR="00A83A6E" w:rsidRPr="003730DE" w:rsidRDefault="00A83A6E" w:rsidP="003A2797">
      <w:pPr>
        <w:widowControl w:val="0"/>
        <w:numPr>
          <w:ilvl w:val="12"/>
          <w:numId w:val="0"/>
        </w:numPr>
        <w:spacing w:line="240" w:lineRule="auto"/>
        <w:ind w:right="-2"/>
        <w:rPr>
          <w:b/>
          <w:szCs w:val="22"/>
          <w:lang w:val="it-IT"/>
        </w:rPr>
      </w:pPr>
      <w:r w:rsidRPr="000668D8">
        <w:rPr>
          <w:b/>
          <w:bCs/>
          <w:szCs w:val="22"/>
          <w:lang w:val="hu"/>
        </w:rPr>
        <w:t>A betegtájékoztató legutóbbi felülvizsgálatának dátuma:</w:t>
      </w:r>
    </w:p>
    <w:p w14:paraId="1A098A5E" w14:textId="77777777" w:rsidR="00A83A6E" w:rsidRPr="003730DE" w:rsidRDefault="00A83A6E" w:rsidP="003A2797">
      <w:pPr>
        <w:widowControl w:val="0"/>
        <w:spacing w:line="240" w:lineRule="auto"/>
        <w:rPr>
          <w:szCs w:val="22"/>
          <w:lang w:val="it-IT"/>
        </w:rPr>
      </w:pPr>
    </w:p>
    <w:p w14:paraId="7B0E0206" w14:textId="77777777" w:rsidR="00A83A6E" w:rsidRPr="003730DE" w:rsidRDefault="00A83A6E" w:rsidP="003A2797">
      <w:pPr>
        <w:keepNext/>
        <w:widowControl w:val="0"/>
        <w:numPr>
          <w:ilvl w:val="12"/>
          <w:numId w:val="0"/>
        </w:numPr>
        <w:spacing w:line="240" w:lineRule="auto"/>
        <w:rPr>
          <w:szCs w:val="22"/>
          <w:lang w:val="it-IT"/>
        </w:rPr>
      </w:pPr>
      <w:r w:rsidRPr="000668D8">
        <w:rPr>
          <w:b/>
          <w:bCs/>
          <w:szCs w:val="22"/>
          <w:lang w:val="hu"/>
        </w:rPr>
        <w:t>Egyéb információforrások</w:t>
      </w:r>
    </w:p>
    <w:p w14:paraId="6370A420" w14:textId="0DFFE1C8" w:rsidR="009C7918" w:rsidRPr="003730DE" w:rsidRDefault="00A83A6E" w:rsidP="003A2797">
      <w:pPr>
        <w:widowControl w:val="0"/>
        <w:numPr>
          <w:ilvl w:val="12"/>
          <w:numId w:val="0"/>
        </w:numPr>
        <w:spacing w:line="240" w:lineRule="auto"/>
        <w:ind w:right="-2"/>
        <w:rPr>
          <w:iCs/>
          <w:szCs w:val="22"/>
          <w:lang w:val="it-IT"/>
        </w:rPr>
      </w:pPr>
      <w:r w:rsidRPr="000668D8">
        <w:rPr>
          <w:szCs w:val="22"/>
          <w:lang w:val="hu"/>
        </w:rPr>
        <w:t>A gyógyszerről részletes információ az Európai Gyógyszerügynökség internetes honlapján (</w:t>
      </w:r>
      <w:hyperlink r:id="rId31" w:history="1">
        <w:r w:rsidR="00987C8D" w:rsidRPr="00987C8D">
          <w:rPr>
            <w:rStyle w:val="Hyperlink"/>
            <w:szCs w:val="22"/>
            <w:lang w:val="fi-FI"/>
          </w:rPr>
          <w:t>https://www.ema.europa.eu</w:t>
        </w:r>
      </w:hyperlink>
      <w:r w:rsidRPr="000668D8">
        <w:rPr>
          <w:szCs w:val="22"/>
          <w:lang w:val="hu"/>
        </w:rPr>
        <w:t>) található.</w:t>
      </w:r>
    </w:p>
    <w:p w14:paraId="379FAD85" w14:textId="317830BD" w:rsidR="00EE2916" w:rsidRPr="003730DE" w:rsidRDefault="00A83A6E" w:rsidP="003A2797">
      <w:pPr>
        <w:pStyle w:val="Nottoc-headings"/>
        <w:widowControl w:val="0"/>
        <w:spacing w:before="0" w:after="0"/>
        <w:rPr>
          <w:rFonts w:ascii="Times New Roman" w:hAnsi="Times New Roman"/>
          <w:sz w:val="22"/>
          <w:szCs w:val="22"/>
          <w:lang w:val="it-IT"/>
        </w:rPr>
      </w:pPr>
      <w:r w:rsidRPr="000668D8">
        <w:rPr>
          <w:bCs/>
          <w:szCs w:val="22"/>
          <w:lang w:val="hu"/>
        </w:rPr>
        <w:br w:type="page"/>
      </w:r>
    </w:p>
    <w:p w14:paraId="2C8C6239" w14:textId="67E8A985" w:rsidR="009C7918" w:rsidRPr="003730DE" w:rsidRDefault="009C7918" w:rsidP="003A2797">
      <w:pPr>
        <w:keepNext/>
        <w:widowControl w:val="0"/>
        <w:numPr>
          <w:ilvl w:val="12"/>
          <w:numId w:val="0"/>
        </w:numPr>
        <w:tabs>
          <w:tab w:val="clear" w:pos="567"/>
        </w:tabs>
        <w:spacing w:line="240" w:lineRule="auto"/>
        <w:rPr>
          <w:b/>
          <w:szCs w:val="22"/>
          <w:lang w:val="it-IT"/>
        </w:rPr>
      </w:pPr>
      <w:r w:rsidRPr="000668D8">
        <w:rPr>
          <w:b/>
          <w:bCs/>
          <w:szCs w:val="22"/>
          <w:lang w:val="hu"/>
        </w:rPr>
        <w:lastRenderedPageBreak/>
        <w:t>Az Enerzair Breezhaler használati utasítása</w:t>
      </w:r>
    </w:p>
    <w:p w14:paraId="63BC365F" w14:textId="4D6864C5" w:rsidR="00EE2916" w:rsidRPr="003730DE" w:rsidRDefault="00EE2916" w:rsidP="003A2797">
      <w:pPr>
        <w:keepNext/>
        <w:widowControl w:val="0"/>
        <w:numPr>
          <w:ilvl w:val="12"/>
          <w:numId w:val="0"/>
        </w:numPr>
        <w:tabs>
          <w:tab w:val="clear" w:pos="567"/>
        </w:tabs>
        <w:spacing w:line="240" w:lineRule="auto"/>
        <w:rPr>
          <w:szCs w:val="22"/>
          <w:lang w:val="it-IT"/>
        </w:rPr>
      </w:pPr>
    </w:p>
    <w:p w14:paraId="38EEB1FC" w14:textId="71171D10" w:rsidR="00EE2916" w:rsidRPr="000668D8" w:rsidDel="00843339" w:rsidRDefault="00EE2916">
      <w:pPr>
        <w:keepNext/>
        <w:widowControl w:val="0"/>
        <w:numPr>
          <w:ilvl w:val="12"/>
          <w:numId w:val="0"/>
        </w:numPr>
        <w:tabs>
          <w:tab w:val="clear" w:pos="567"/>
        </w:tabs>
        <w:spacing w:line="240" w:lineRule="auto"/>
        <w:rPr>
          <w:del w:id="65" w:author="Author"/>
          <w:szCs w:val="22"/>
          <w:lang w:val="hu"/>
        </w:rPr>
      </w:pPr>
      <w:r w:rsidRPr="000668D8">
        <w:rPr>
          <w:b/>
          <w:bCs/>
          <w:szCs w:val="22"/>
          <w:lang w:val="hu"/>
        </w:rPr>
        <w:t>Kérjük, az Enerzair Breezhaler inhalátor alkalmazása előtt olvassa végig a használati utasítást.</w:t>
      </w:r>
      <w:del w:id="66" w:author="Author">
        <w:r w:rsidRPr="000668D8" w:rsidDel="00843339">
          <w:rPr>
            <w:szCs w:val="22"/>
            <w:lang w:val="hu"/>
          </w:rPr>
          <w:delText xml:space="preserve"> Ezeket az utasításokat a QR</w:delText>
        </w:r>
        <w:r w:rsidRPr="000668D8" w:rsidDel="00843339">
          <w:rPr>
            <w:szCs w:val="22"/>
            <w:lang w:val="hu"/>
          </w:rPr>
          <w:noBreakHyphen/>
          <w:delText xml:space="preserve">kód beolvasásával vagy a </w:delText>
        </w:r>
        <w:r w:rsidR="004604E2" w:rsidDel="00843339">
          <w:fldChar w:fldCharType="begin"/>
        </w:r>
        <w:r w:rsidR="004604E2" w:rsidDel="00843339">
          <w:delInstrText>HYPERLINK "http://www.breezhaler-asthma.eu/enerzair"</w:delInstrText>
        </w:r>
        <w:r w:rsidR="004604E2" w:rsidDel="00843339">
          <w:fldChar w:fldCharType="separate"/>
        </w:r>
        <w:r w:rsidR="004604E2" w:rsidRPr="000668D8" w:rsidDel="00843339">
          <w:rPr>
            <w:rStyle w:val="Hyperlink"/>
            <w:szCs w:val="22"/>
            <w:lang w:val="hu"/>
          </w:rPr>
          <w:delText>www.breezhaler-asthma.eu/enerzair</w:delText>
        </w:r>
        <w:r w:rsidR="004604E2" w:rsidDel="00843339">
          <w:fldChar w:fldCharType="end"/>
        </w:r>
        <w:r w:rsidRPr="000668D8" w:rsidDel="00843339">
          <w:rPr>
            <w:szCs w:val="22"/>
            <w:lang w:val="hu"/>
          </w:rPr>
          <w:delText xml:space="preserve"> honlapon is elérheti.</w:delText>
        </w:r>
      </w:del>
    </w:p>
    <w:p w14:paraId="20A1018C" w14:textId="3659BC6E" w:rsidR="009C7918" w:rsidRPr="000668D8" w:rsidDel="00843339" w:rsidRDefault="009C7918">
      <w:pPr>
        <w:keepNext/>
        <w:widowControl w:val="0"/>
        <w:numPr>
          <w:ilvl w:val="12"/>
          <w:numId w:val="0"/>
        </w:numPr>
        <w:tabs>
          <w:tab w:val="clear" w:pos="567"/>
        </w:tabs>
        <w:spacing w:line="240" w:lineRule="auto"/>
        <w:rPr>
          <w:del w:id="67" w:author="Author"/>
          <w:color w:val="000000"/>
          <w:lang w:val="hu"/>
        </w:rPr>
      </w:pPr>
    </w:p>
    <w:p w14:paraId="1AB55F00" w14:textId="2B9EA373" w:rsidR="009915FF" w:rsidRPr="000668D8" w:rsidRDefault="009915FF">
      <w:pPr>
        <w:keepNext/>
        <w:widowControl w:val="0"/>
        <w:numPr>
          <w:ilvl w:val="12"/>
          <w:numId w:val="0"/>
        </w:numPr>
        <w:tabs>
          <w:tab w:val="clear" w:pos="567"/>
        </w:tabs>
        <w:spacing w:line="240" w:lineRule="auto"/>
        <w:rPr>
          <w:szCs w:val="22"/>
          <w:shd w:val="pct15" w:color="auto" w:fill="auto"/>
          <w:lang w:val="hu-HU"/>
        </w:rPr>
        <w:pPrChange w:id="68" w:author="Author">
          <w:pPr>
            <w:keepNext/>
            <w:widowControl w:val="0"/>
            <w:numPr>
              <w:ilvl w:val="12"/>
            </w:numPr>
            <w:spacing w:line="240" w:lineRule="auto"/>
          </w:pPr>
        </w:pPrChange>
      </w:pPr>
      <w:del w:id="69" w:author="Author">
        <w:r w:rsidRPr="000668D8" w:rsidDel="00843339">
          <w:rPr>
            <w:szCs w:val="22"/>
            <w:shd w:val="pct15" w:color="auto" w:fill="auto"/>
            <w:lang w:val="hu"/>
          </w:rPr>
          <w:delText>„QR-kód feltüntetendő”</w:delText>
        </w:r>
      </w:del>
    </w:p>
    <w:p w14:paraId="60907022" w14:textId="77777777" w:rsidR="0062153A" w:rsidRPr="000668D8" w:rsidRDefault="0062153A" w:rsidP="003A2797">
      <w:pPr>
        <w:keepNext/>
        <w:keepLines/>
        <w:widowControl w:val="0"/>
        <w:tabs>
          <w:tab w:val="clear" w:pos="567"/>
        </w:tabs>
        <w:spacing w:line="240" w:lineRule="auto"/>
        <w:rPr>
          <w:szCs w:val="22"/>
          <w:u w:val="single"/>
          <w:lang w:val="hu"/>
        </w:rPr>
      </w:pP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62153A" w:rsidRPr="000668D8" w14:paraId="74C84CC9" w14:textId="77777777" w:rsidTr="00C14798">
        <w:trPr>
          <w:cantSplit/>
          <w:trHeight w:val="1919"/>
        </w:trPr>
        <w:tc>
          <w:tcPr>
            <w:tcW w:w="2376" w:type="dxa"/>
            <w:tcBorders>
              <w:top w:val="nil"/>
              <w:left w:val="nil"/>
              <w:bottom w:val="nil"/>
              <w:right w:val="nil"/>
            </w:tcBorders>
            <w:vAlign w:val="center"/>
            <w:hideMark/>
          </w:tcPr>
          <w:p w14:paraId="202AC1E3" w14:textId="77777777" w:rsidR="0062153A" w:rsidRPr="000668D8" w:rsidRDefault="0062153A" w:rsidP="003A2797">
            <w:pPr>
              <w:pStyle w:val="Table"/>
              <w:keepNext/>
              <w:widowControl w:val="0"/>
              <w:spacing w:before="0" w:after="0"/>
              <w:jc w:val="center"/>
              <w:rPr>
                <w:rFonts w:ascii="Times New Roman" w:eastAsia="Arial" w:hAnsi="Times New Roman"/>
                <w:b/>
                <w:sz w:val="22"/>
                <w:szCs w:val="22"/>
              </w:rPr>
            </w:pPr>
            <w:r w:rsidRPr="000668D8">
              <w:rPr>
                <w:noProof/>
                <w:lang w:val="hu-HU" w:eastAsia="hu-HU"/>
              </w:rPr>
              <w:drawing>
                <wp:inline distT="0" distB="0" distL="0" distR="0" wp14:anchorId="36A3E4E7" wp14:editId="5D9C9784">
                  <wp:extent cx="1173480" cy="848360"/>
                  <wp:effectExtent l="0" t="0" r="0" b="0"/>
                  <wp:docPr id="253"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173480" cy="848360"/>
                          </a:xfrm>
                          <a:prstGeom prst="rect">
                            <a:avLst/>
                          </a:prstGeom>
                          <a:noFill/>
                          <a:ln>
                            <a:noFill/>
                          </a:ln>
                        </pic:spPr>
                      </pic:pic>
                    </a:graphicData>
                  </a:graphic>
                </wp:inline>
              </w:drawing>
            </w:r>
          </w:p>
        </w:tc>
        <w:tc>
          <w:tcPr>
            <w:tcW w:w="2268" w:type="dxa"/>
            <w:tcBorders>
              <w:top w:val="nil"/>
              <w:left w:val="nil"/>
              <w:bottom w:val="nil"/>
              <w:right w:val="nil"/>
            </w:tcBorders>
            <w:hideMark/>
          </w:tcPr>
          <w:p w14:paraId="235CECC5" w14:textId="77777777" w:rsidR="0062153A" w:rsidRPr="000668D8" w:rsidRDefault="0062153A" w:rsidP="003A2797">
            <w:pPr>
              <w:pStyle w:val="Text"/>
              <w:keepNext/>
              <w:keepLines/>
              <w:widowControl w:val="0"/>
              <w:spacing w:before="0"/>
              <w:jc w:val="center"/>
              <w:rPr>
                <w:b/>
                <w:sz w:val="22"/>
                <w:szCs w:val="22"/>
              </w:rPr>
            </w:pPr>
            <w:r w:rsidRPr="000668D8">
              <w:rPr>
                <w:noProof/>
                <w:lang w:val="hu-HU" w:eastAsia="hu-HU"/>
              </w:rPr>
              <w:drawing>
                <wp:inline distT="0" distB="0" distL="0" distR="0" wp14:anchorId="094500F4" wp14:editId="37424A56">
                  <wp:extent cx="1310640" cy="1005840"/>
                  <wp:effectExtent l="0" t="0" r="0" b="0"/>
                  <wp:docPr id="254"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1310640" cy="1005840"/>
                          </a:xfrm>
                          <a:prstGeom prst="rect">
                            <a:avLst/>
                          </a:prstGeom>
                          <a:noFill/>
                          <a:ln>
                            <a:noFill/>
                          </a:ln>
                        </pic:spPr>
                      </pic:pic>
                    </a:graphicData>
                  </a:graphic>
                </wp:inline>
              </w:drawing>
            </w:r>
          </w:p>
        </w:tc>
        <w:tc>
          <w:tcPr>
            <w:tcW w:w="2268" w:type="dxa"/>
            <w:tcBorders>
              <w:top w:val="nil"/>
              <w:left w:val="nil"/>
              <w:bottom w:val="nil"/>
              <w:right w:val="nil"/>
            </w:tcBorders>
            <w:vAlign w:val="center"/>
            <w:hideMark/>
          </w:tcPr>
          <w:p w14:paraId="3EF40A19" w14:textId="77777777" w:rsidR="0062153A" w:rsidRPr="000668D8" w:rsidRDefault="0062153A" w:rsidP="003A2797">
            <w:pPr>
              <w:pStyle w:val="Text"/>
              <w:keepNext/>
              <w:keepLines/>
              <w:widowControl w:val="0"/>
              <w:spacing w:before="0"/>
              <w:jc w:val="center"/>
              <w:rPr>
                <w:b/>
                <w:sz w:val="22"/>
                <w:szCs w:val="22"/>
              </w:rPr>
            </w:pPr>
            <w:r w:rsidRPr="000668D8">
              <w:rPr>
                <w:noProof/>
                <w:lang w:val="hu-HU" w:eastAsia="hu-HU"/>
              </w:rPr>
              <w:drawing>
                <wp:inline distT="0" distB="0" distL="0" distR="0" wp14:anchorId="052A99D7" wp14:editId="06A0B06A">
                  <wp:extent cx="1153160" cy="1005840"/>
                  <wp:effectExtent l="0" t="0" r="0" b="0"/>
                  <wp:docPr id="255"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53160" cy="1005840"/>
                          </a:xfrm>
                          <a:prstGeom prst="rect">
                            <a:avLst/>
                          </a:prstGeom>
                          <a:noFill/>
                          <a:ln>
                            <a:noFill/>
                          </a:ln>
                        </pic:spPr>
                      </pic:pic>
                    </a:graphicData>
                  </a:graphic>
                </wp:inline>
              </w:drawing>
            </w:r>
          </w:p>
        </w:tc>
        <w:tc>
          <w:tcPr>
            <w:tcW w:w="2415" w:type="dxa"/>
            <w:tcBorders>
              <w:top w:val="nil"/>
              <w:left w:val="nil"/>
              <w:bottom w:val="nil"/>
              <w:right w:val="nil"/>
            </w:tcBorders>
            <w:hideMark/>
          </w:tcPr>
          <w:p w14:paraId="33343454" w14:textId="77777777" w:rsidR="0062153A" w:rsidRPr="000668D8" w:rsidRDefault="0062153A" w:rsidP="003A2797">
            <w:pPr>
              <w:pStyle w:val="Text"/>
              <w:keepNext/>
              <w:keepLines/>
              <w:widowControl w:val="0"/>
              <w:spacing w:before="0"/>
              <w:jc w:val="center"/>
              <w:rPr>
                <w:b/>
                <w:sz w:val="20"/>
              </w:rPr>
            </w:pPr>
            <w:r w:rsidRPr="000668D8">
              <w:rPr>
                <w:noProof/>
                <w:lang w:val="hu-HU" w:eastAsia="hu-HU"/>
              </w:rPr>
              <w:drawing>
                <wp:inline distT="0" distB="0" distL="0" distR="0" wp14:anchorId="4E280104" wp14:editId="6FBBD0D0">
                  <wp:extent cx="990600" cy="1270000"/>
                  <wp:effectExtent l="0" t="0" r="0" b="0"/>
                  <wp:docPr id="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990600" cy="1270000"/>
                          </a:xfrm>
                          <a:prstGeom prst="rect">
                            <a:avLst/>
                          </a:prstGeom>
                          <a:noFill/>
                          <a:ln>
                            <a:noFill/>
                          </a:ln>
                        </pic:spPr>
                      </pic:pic>
                    </a:graphicData>
                  </a:graphic>
                </wp:inline>
              </w:drawing>
            </w:r>
          </w:p>
        </w:tc>
      </w:tr>
      <w:tr w:rsidR="0062153A" w:rsidRPr="00DF398C" w14:paraId="7C92CBE6" w14:textId="77777777" w:rsidTr="00C14798">
        <w:trPr>
          <w:cantSplit/>
        </w:trPr>
        <w:tc>
          <w:tcPr>
            <w:tcW w:w="2376" w:type="dxa"/>
            <w:tcBorders>
              <w:top w:val="nil"/>
              <w:left w:val="nil"/>
              <w:bottom w:val="nil"/>
              <w:right w:val="nil"/>
            </w:tcBorders>
            <w:hideMark/>
          </w:tcPr>
          <w:p w14:paraId="4336A5CB" w14:textId="77777777" w:rsidR="0062153A" w:rsidRPr="000668D8" w:rsidRDefault="0062153A" w:rsidP="003A2797">
            <w:pPr>
              <w:pStyle w:val="Table"/>
              <w:keepNext/>
              <w:widowControl w:val="0"/>
              <w:spacing w:before="0" w:after="0"/>
              <w:jc w:val="center"/>
              <w:rPr>
                <w:rFonts w:ascii="Times New Roman" w:eastAsia="Arial" w:hAnsi="Times New Roman"/>
                <w:b/>
                <w:sz w:val="22"/>
                <w:szCs w:val="22"/>
              </w:rPr>
            </w:pPr>
            <w:r w:rsidRPr="000668D8">
              <w:rPr>
                <w:rFonts w:ascii="Times New Roman" w:hAnsi="Times New Roman"/>
                <w:b/>
                <w:bCs/>
                <w:sz w:val="22"/>
                <w:szCs w:val="22"/>
                <w:lang w:val="hu"/>
              </w:rPr>
              <w:t>Helyezze be a kapszulát</w:t>
            </w:r>
          </w:p>
        </w:tc>
        <w:tc>
          <w:tcPr>
            <w:tcW w:w="2268" w:type="dxa"/>
            <w:tcBorders>
              <w:top w:val="nil"/>
              <w:left w:val="nil"/>
              <w:bottom w:val="nil"/>
              <w:right w:val="nil"/>
            </w:tcBorders>
            <w:hideMark/>
          </w:tcPr>
          <w:p w14:paraId="22833071" w14:textId="77777777" w:rsidR="0062153A" w:rsidRPr="000668D8" w:rsidRDefault="0062153A" w:rsidP="003A2797">
            <w:pPr>
              <w:pStyle w:val="Table"/>
              <w:keepNext/>
              <w:widowControl w:val="0"/>
              <w:spacing w:before="0" w:after="0"/>
              <w:jc w:val="center"/>
              <w:rPr>
                <w:rFonts w:ascii="Times New Roman" w:hAnsi="Times New Roman"/>
                <w:b/>
                <w:sz w:val="22"/>
                <w:szCs w:val="22"/>
                <w:lang w:val="es-ES"/>
              </w:rPr>
            </w:pPr>
            <w:r w:rsidRPr="000668D8">
              <w:rPr>
                <w:rFonts w:ascii="Times New Roman" w:hAnsi="Times New Roman"/>
                <w:b/>
                <w:bCs/>
                <w:sz w:val="22"/>
                <w:szCs w:val="22"/>
                <w:lang w:val="hu"/>
              </w:rPr>
              <w:t>Szúrja át, és engedje el</w:t>
            </w:r>
          </w:p>
        </w:tc>
        <w:tc>
          <w:tcPr>
            <w:tcW w:w="2268" w:type="dxa"/>
            <w:tcBorders>
              <w:top w:val="nil"/>
              <w:left w:val="nil"/>
              <w:bottom w:val="nil"/>
              <w:right w:val="nil"/>
            </w:tcBorders>
            <w:hideMark/>
          </w:tcPr>
          <w:p w14:paraId="1DE634C5" w14:textId="77777777" w:rsidR="0062153A" w:rsidRPr="000668D8" w:rsidRDefault="0062153A" w:rsidP="003A2797">
            <w:pPr>
              <w:pStyle w:val="Table"/>
              <w:keepNext/>
              <w:widowControl w:val="0"/>
              <w:spacing w:before="0" w:after="0"/>
              <w:jc w:val="center"/>
              <w:rPr>
                <w:rFonts w:ascii="Times New Roman" w:hAnsi="Times New Roman"/>
                <w:b/>
                <w:sz w:val="22"/>
                <w:szCs w:val="22"/>
              </w:rPr>
            </w:pPr>
            <w:r w:rsidRPr="000668D8">
              <w:rPr>
                <w:rFonts w:ascii="Times New Roman" w:hAnsi="Times New Roman"/>
                <w:b/>
                <w:bCs/>
                <w:sz w:val="22"/>
                <w:szCs w:val="22"/>
                <w:lang w:val="hu"/>
              </w:rPr>
              <w:t>Lélegezze be mélyen</w:t>
            </w:r>
          </w:p>
        </w:tc>
        <w:tc>
          <w:tcPr>
            <w:tcW w:w="2415" w:type="dxa"/>
            <w:tcBorders>
              <w:top w:val="nil"/>
              <w:left w:val="nil"/>
              <w:bottom w:val="nil"/>
              <w:right w:val="nil"/>
            </w:tcBorders>
            <w:hideMark/>
          </w:tcPr>
          <w:p w14:paraId="23833B9D" w14:textId="77777777" w:rsidR="0062153A" w:rsidRPr="000668D8" w:rsidRDefault="0062153A" w:rsidP="003A2797">
            <w:pPr>
              <w:pStyle w:val="Table"/>
              <w:keepNext/>
              <w:widowControl w:val="0"/>
              <w:spacing w:before="0" w:after="0"/>
              <w:jc w:val="center"/>
              <w:rPr>
                <w:rFonts w:ascii="Times New Roman" w:hAnsi="Times New Roman"/>
                <w:b/>
                <w:sz w:val="22"/>
                <w:szCs w:val="22"/>
                <w:lang w:val="de-CH"/>
              </w:rPr>
            </w:pPr>
            <w:r w:rsidRPr="000668D8">
              <w:rPr>
                <w:rFonts w:ascii="Times New Roman" w:hAnsi="Times New Roman"/>
                <w:b/>
                <w:bCs/>
                <w:sz w:val="22"/>
                <w:szCs w:val="22"/>
                <w:lang w:val="hu"/>
              </w:rPr>
              <w:t>Ellenőrizze, hogy üres</w:t>
            </w:r>
            <w:r w:rsidRPr="000668D8">
              <w:rPr>
                <w:rFonts w:ascii="Times New Roman" w:hAnsi="Times New Roman"/>
                <w:b/>
                <w:bCs/>
                <w:sz w:val="22"/>
                <w:szCs w:val="22"/>
                <w:lang w:val="hu"/>
              </w:rPr>
              <w:noBreakHyphen/>
              <w:t>e a kapszula</w:t>
            </w:r>
          </w:p>
        </w:tc>
      </w:tr>
      <w:tr w:rsidR="0062153A" w:rsidRPr="00DF398C" w14:paraId="348CEE02" w14:textId="77777777" w:rsidTr="00C14798">
        <w:trPr>
          <w:cantSplit/>
        </w:trPr>
        <w:tc>
          <w:tcPr>
            <w:tcW w:w="2376" w:type="dxa"/>
            <w:tcBorders>
              <w:top w:val="nil"/>
              <w:left w:val="nil"/>
              <w:bottom w:val="nil"/>
              <w:right w:val="nil"/>
            </w:tcBorders>
          </w:tcPr>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62153A" w:rsidRPr="00DF398C" w14:paraId="324F5D8B" w14:textId="77777777" w:rsidTr="00C14798">
              <w:trPr>
                <w:cantSplit/>
              </w:trPr>
              <w:tc>
                <w:tcPr>
                  <w:tcW w:w="2376" w:type="dxa"/>
                  <w:tcBorders>
                    <w:top w:val="nil"/>
                    <w:left w:val="nil"/>
                    <w:bottom w:val="nil"/>
                    <w:right w:val="nil"/>
                  </w:tcBorders>
                </w:tcPr>
                <w:p w14:paraId="26A53CE7" w14:textId="77777777" w:rsidR="0062153A" w:rsidRPr="000668D8" w:rsidRDefault="0062153A" w:rsidP="003A2797">
                  <w:pPr>
                    <w:pStyle w:val="Text"/>
                    <w:widowControl w:val="0"/>
                    <w:jc w:val="left"/>
                    <w:rPr>
                      <w:b/>
                      <w:sz w:val="22"/>
                      <w:szCs w:val="22"/>
                      <w:lang w:val="de-CH"/>
                    </w:rPr>
                  </w:pPr>
                  <w:r w:rsidRPr="000668D8">
                    <w:rPr>
                      <w:noProof/>
                      <w:lang w:val="hu-HU" w:eastAsia="hu-HU"/>
                    </w:rPr>
                    <mc:AlternateContent>
                      <mc:Choice Requires="wps">
                        <w:drawing>
                          <wp:anchor distT="0" distB="0" distL="114300" distR="114300" simplePos="0" relativeHeight="251696640" behindDoc="0" locked="0" layoutInCell="1" allowOverlap="1" wp14:anchorId="1346BE04" wp14:editId="1BF45C13">
                            <wp:simplePos x="0" y="0"/>
                            <wp:positionH relativeFrom="column">
                              <wp:posOffset>97155</wp:posOffset>
                            </wp:positionH>
                            <wp:positionV relativeFrom="paragraph">
                              <wp:posOffset>93345</wp:posOffset>
                            </wp:positionV>
                            <wp:extent cx="1276350" cy="852805"/>
                            <wp:effectExtent l="0" t="0" r="0"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1644B53D" w14:textId="77777777" w:rsidR="00B16A78" w:rsidRPr="00F52A44" w:rsidRDefault="00B16A78" w:rsidP="0062153A">
                                        <w:pPr>
                                          <w:jc w:val="center"/>
                                          <w:rPr>
                                            <w:b/>
                                            <w:color w:val="FFFFFF"/>
                                            <w:sz w:val="28"/>
                                          </w:rPr>
                                        </w:pPr>
                                        <w:r w:rsidRPr="00F52A44">
                                          <w:rPr>
                                            <w:b/>
                                            <w:color w:val="FFFFFF"/>
                                            <w:sz w:val="28"/>
                                          </w:rPr>
                                          <w:t>1</w:t>
                                        </w:r>
                                      </w:p>
                                      <w:p w14:paraId="64E9A020" w14:textId="77777777" w:rsidR="00B16A78" w:rsidRPr="00F52A44" w:rsidRDefault="00B16A78" w:rsidP="0062153A">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46BE04" id="Down Arrow 234" o:spid="_x0000_s1041" type="#_x0000_t67" style="position:absolute;margin-left:7.65pt;margin-top:7.35pt;width:100.5pt;height:67.15pt;z-index:251696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1644B53D" w14:textId="77777777" w:rsidR="00B16A78" w:rsidRPr="00F52A44" w:rsidRDefault="00B16A78" w:rsidP="0062153A">
                                  <w:pPr>
                                    <w:jc w:val="center"/>
                                    <w:rPr>
                                      <w:b/>
                                      <w:color w:val="FFFFFF"/>
                                      <w:sz w:val="28"/>
                                    </w:rPr>
                                  </w:pPr>
                                  <w:r w:rsidRPr="00F52A44">
                                    <w:rPr>
                                      <w:b/>
                                      <w:color w:val="FFFFFF"/>
                                      <w:sz w:val="28"/>
                                    </w:rPr>
                                    <w:t>1</w:t>
                                  </w:r>
                                </w:p>
                                <w:p w14:paraId="64E9A020" w14:textId="77777777" w:rsidR="00B16A78" w:rsidRPr="00F52A44" w:rsidRDefault="00B16A78" w:rsidP="0062153A">
                                  <w:pPr>
                                    <w:rPr>
                                      <w:b/>
                                      <w:color w:val="FFFFFF"/>
                                      <w:sz w:val="28"/>
                                    </w:rPr>
                                  </w:pPr>
                                </w:p>
                              </w:txbxContent>
                            </v:textbox>
                          </v:shape>
                        </w:pict>
                      </mc:Fallback>
                    </mc:AlternateContent>
                  </w:r>
                </w:p>
              </w:tc>
              <w:tc>
                <w:tcPr>
                  <w:tcW w:w="2268" w:type="dxa"/>
                  <w:tcBorders>
                    <w:top w:val="nil"/>
                    <w:left w:val="nil"/>
                    <w:bottom w:val="nil"/>
                    <w:right w:val="nil"/>
                  </w:tcBorders>
                </w:tcPr>
                <w:p w14:paraId="2C1E379F" w14:textId="77777777" w:rsidR="0062153A" w:rsidRPr="000668D8" w:rsidRDefault="0062153A" w:rsidP="003A2797">
                  <w:pPr>
                    <w:pStyle w:val="Text"/>
                    <w:widowControl w:val="0"/>
                    <w:spacing w:before="0"/>
                    <w:jc w:val="left"/>
                    <w:rPr>
                      <w:b/>
                      <w:sz w:val="22"/>
                      <w:szCs w:val="22"/>
                      <w:lang w:val="de-CH"/>
                    </w:rPr>
                  </w:pPr>
                  <w:r w:rsidRPr="000668D8">
                    <w:rPr>
                      <w:noProof/>
                      <w:lang w:val="hu-HU" w:eastAsia="hu-HU"/>
                    </w:rPr>
                    <mc:AlternateContent>
                      <mc:Choice Requires="wps">
                        <w:drawing>
                          <wp:anchor distT="0" distB="0" distL="114300" distR="114300" simplePos="0" relativeHeight="251697664" behindDoc="0" locked="0" layoutInCell="1" allowOverlap="1" wp14:anchorId="087CF65C" wp14:editId="3D03D667">
                            <wp:simplePos x="0" y="0"/>
                            <wp:positionH relativeFrom="column">
                              <wp:posOffset>27940</wp:posOffset>
                            </wp:positionH>
                            <wp:positionV relativeFrom="paragraph">
                              <wp:posOffset>93345</wp:posOffset>
                            </wp:positionV>
                            <wp:extent cx="1332230" cy="824230"/>
                            <wp:effectExtent l="0" t="0" r="0" b="0"/>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71B0E9F4" w14:textId="77777777" w:rsidR="00B16A78" w:rsidRPr="00F52A44" w:rsidRDefault="00B16A78" w:rsidP="0062153A">
                                        <w:pPr>
                                          <w:jc w:val="center"/>
                                          <w:rPr>
                                            <w:b/>
                                            <w:color w:val="FFFFFF"/>
                                            <w:sz w:val="28"/>
                                          </w:rPr>
                                        </w:pPr>
                                        <w:r w:rsidRPr="00F52A44">
                                          <w:rPr>
                                            <w:b/>
                                            <w:color w:val="FFFFFF"/>
                                            <w:sz w:val="28"/>
                                          </w:rPr>
                                          <w:t>2</w:t>
                                        </w:r>
                                      </w:p>
                                      <w:p w14:paraId="2B0C18EC" w14:textId="77777777" w:rsidR="00B16A78" w:rsidRPr="00F52A44" w:rsidRDefault="00B16A78" w:rsidP="0062153A">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7CF65C" id="Down Arrow 235" o:spid="_x0000_s1042" type="#_x0000_t67" style="position:absolute;margin-left:2.2pt;margin-top:7.35pt;width:104.9pt;height:64.9pt;z-index:2516976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71B0E9F4" w14:textId="77777777" w:rsidR="00B16A78" w:rsidRPr="00F52A44" w:rsidRDefault="00B16A78" w:rsidP="0062153A">
                                  <w:pPr>
                                    <w:jc w:val="center"/>
                                    <w:rPr>
                                      <w:b/>
                                      <w:color w:val="FFFFFF"/>
                                      <w:sz w:val="28"/>
                                    </w:rPr>
                                  </w:pPr>
                                  <w:r w:rsidRPr="00F52A44">
                                    <w:rPr>
                                      <w:b/>
                                      <w:color w:val="FFFFFF"/>
                                      <w:sz w:val="28"/>
                                    </w:rPr>
                                    <w:t>2</w:t>
                                  </w:r>
                                </w:p>
                                <w:p w14:paraId="2B0C18EC" w14:textId="77777777" w:rsidR="00B16A78" w:rsidRPr="00F52A44" w:rsidRDefault="00B16A78" w:rsidP="0062153A">
                                  <w:pPr>
                                    <w:rPr>
                                      <w:b/>
                                      <w:color w:val="FFFFFF"/>
                                      <w:sz w:val="28"/>
                                    </w:rPr>
                                  </w:pPr>
                                </w:p>
                              </w:txbxContent>
                            </v:textbox>
                          </v:shape>
                        </w:pict>
                      </mc:Fallback>
                    </mc:AlternateContent>
                  </w:r>
                </w:p>
              </w:tc>
              <w:tc>
                <w:tcPr>
                  <w:tcW w:w="2268" w:type="dxa"/>
                  <w:tcBorders>
                    <w:top w:val="nil"/>
                    <w:left w:val="nil"/>
                    <w:bottom w:val="nil"/>
                    <w:right w:val="nil"/>
                  </w:tcBorders>
                </w:tcPr>
                <w:p w14:paraId="1E48901A" w14:textId="77777777" w:rsidR="0062153A" w:rsidRPr="000668D8" w:rsidRDefault="0062153A" w:rsidP="003A2797">
                  <w:pPr>
                    <w:pStyle w:val="Text"/>
                    <w:widowControl w:val="0"/>
                    <w:spacing w:before="0"/>
                    <w:jc w:val="left"/>
                    <w:rPr>
                      <w:b/>
                      <w:sz w:val="22"/>
                      <w:szCs w:val="22"/>
                      <w:lang w:val="de-CH"/>
                    </w:rPr>
                  </w:pPr>
                  <w:r w:rsidRPr="000668D8">
                    <w:rPr>
                      <w:noProof/>
                      <w:lang w:val="hu-HU" w:eastAsia="hu-HU"/>
                    </w:rPr>
                    <mc:AlternateContent>
                      <mc:Choice Requires="wps">
                        <w:drawing>
                          <wp:anchor distT="0" distB="0" distL="114300" distR="114300" simplePos="0" relativeHeight="251698688" behindDoc="0" locked="0" layoutInCell="1" allowOverlap="1" wp14:anchorId="574502FC" wp14:editId="0D906806">
                            <wp:simplePos x="0" y="0"/>
                            <wp:positionH relativeFrom="column">
                              <wp:posOffset>38100</wp:posOffset>
                            </wp:positionH>
                            <wp:positionV relativeFrom="paragraph">
                              <wp:posOffset>93345</wp:posOffset>
                            </wp:positionV>
                            <wp:extent cx="1266825" cy="861695"/>
                            <wp:effectExtent l="0" t="0" r="0" b="0"/>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0A24E324" w14:textId="77777777" w:rsidR="00B16A78" w:rsidRPr="00F52A44" w:rsidRDefault="00B16A78" w:rsidP="0062153A">
                                        <w:pPr>
                                          <w:jc w:val="center"/>
                                          <w:rPr>
                                            <w:b/>
                                            <w:color w:val="FFFFFF"/>
                                            <w:sz w:val="28"/>
                                          </w:rPr>
                                        </w:pPr>
                                        <w:r w:rsidRPr="00F52A44">
                                          <w:rPr>
                                            <w:b/>
                                            <w:color w:val="FFFFFF"/>
                                            <w:sz w:val="28"/>
                                          </w:rPr>
                                          <w:t>3</w:t>
                                        </w:r>
                                      </w:p>
                                      <w:p w14:paraId="442A818B" w14:textId="77777777" w:rsidR="00B16A78" w:rsidRPr="00F52A44" w:rsidRDefault="00B16A78" w:rsidP="0062153A">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74502FC" id="Down Arrow 236" o:spid="_x0000_s1043" type="#_x0000_t67" style="position:absolute;margin-left:3pt;margin-top:7.35pt;width:99.75pt;height:67.85pt;z-index:251698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0A24E324" w14:textId="77777777" w:rsidR="00B16A78" w:rsidRPr="00F52A44" w:rsidRDefault="00B16A78" w:rsidP="0062153A">
                                  <w:pPr>
                                    <w:jc w:val="center"/>
                                    <w:rPr>
                                      <w:b/>
                                      <w:color w:val="FFFFFF"/>
                                      <w:sz w:val="28"/>
                                    </w:rPr>
                                  </w:pPr>
                                  <w:r w:rsidRPr="00F52A44">
                                    <w:rPr>
                                      <w:b/>
                                      <w:color w:val="FFFFFF"/>
                                      <w:sz w:val="28"/>
                                    </w:rPr>
                                    <w:t>3</w:t>
                                  </w:r>
                                </w:p>
                                <w:p w14:paraId="442A818B" w14:textId="77777777" w:rsidR="00B16A78" w:rsidRPr="00F52A44" w:rsidRDefault="00B16A78" w:rsidP="0062153A">
                                  <w:pPr>
                                    <w:rPr>
                                      <w:b/>
                                      <w:color w:val="FFFFFF"/>
                                      <w:sz w:val="28"/>
                                    </w:rPr>
                                  </w:pPr>
                                </w:p>
                              </w:txbxContent>
                            </v:textbox>
                          </v:shape>
                        </w:pict>
                      </mc:Fallback>
                    </mc:AlternateContent>
                  </w:r>
                </w:p>
              </w:tc>
              <w:tc>
                <w:tcPr>
                  <w:tcW w:w="2415" w:type="dxa"/>
                  <w:tcBorders>
                    <w:top w:val="nil"/>
                    <w:left w:val="nil"/>
                    <w:bottom w:val="nil"/>
                    <w:right w:val="nil"/>
                  </w:tcBorders>
                  <w:hideMark/>
                </w:tcPr>
                <w:p w14:paraId="60CCF7E8" w14:textId="77777777" w:rsidR="0062153A" w:rsidRPr="000668D8" w:rsidRDefault="0062153A" w:rsidP="003A2797">
                  <w:pPr>
                    <w:pStyle w:val="Text"/>
                    <w:widowControl w:val="0"/>
                    <w:spacing w:before="0"/>
                    <w:jc w:val="left"/>
                    <w:rPr>
                      <w:b/>
                      <w:sz w:val="22"/>
                      <w:szCs w:val="22"/>
                      <w:lang w:val="de-CH"/>
                    </w:rPr>
                  </w:pPr>
                  <w:r w:rsidRPr="000668D8">
                    <w:rPr>
                      <w:noProof/>
                      <w:lang w:val="hu-HU" w:eastAsia="hu-HU"/>
                    </w:rPr>
                    <mc:AlternateContent>
                      <mc:Choice Requires="wps">
                        <w:drawing>
                          <wp:anchor distT="0" distB="0" distL="114300" distR="114300" simplePos="0" relativeHeight="251699712" behindDoc="0" locked="0" layoutInCell="1" allowOverlap="1" wp14:anchorId="77F365EC" wp14:editId="4F9A1455">
                            <wp:simplePos x="0" y="0"/>
                            <wp:positionH relativeFrom="column">
                              <wp:posOffset>-58843</wp:posOffset>
                            </wp:positionH>
                            <wp:positionV relativeFrom="paragraph">
                              <wp:posOffset>94192</wp:posOffset>
                            </wp:positionV>
                            <wp:extent cx="1562100" cy="812165"/>
                            <wp:effectExtent l="0" t="0" r="0" b="6985"/>
                            <wp:wrapNone/>
                            <wp:docPr id="237" name="Down Arrow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562100"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2DB88471" w14:textId="0D1C7E2E" w:rsidR="00B16A78" w:rsidRDefault="00B16A78" w:rsidP="0062153A">
                                        <w:pPr>
                                          <w:jc w:val="center"/>
                                          <w:rPr>
                                            <w:b/>
                                            <w:color w:val="FFFFFF"/>
                                            <w:sz w:val="20"/>
                                          </w:rPr>
                                        </w:pPr>
                                        <w:r w:rsidRPr="00743CCA">
                                          <w:rPr>
                                            <w:b/>
                                            <w:color w:val="FFFFFF"/>
                                            <w:sz w:val="20"/>
                                          </w:rPr>
                                          <w:t>Ellenőrzés</w:t>
                                        </w:r>
                                      </w:p>
                                      <w:p w14:paraId="19215C64" w14:textId="77777777" w:rsidR="00B16A78" w:rsidRPr="00743CCA" w:rsidRDefault="00B16A78" w:rsidP="0062153A">
                                        <w:pPr>
                                          <w:jc w:val="center"/>
                                          <w:rPr>
                                            <w:b/>
                                            <w:color w:val="FFFFFF"/>
                                            <w:sz w:val="20"/>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7F365EC" id="Down Arrow 237" o:spid="_x0000_s1044" type="#_x0000_t67" style="position:absolute;margin-left:-4.65pt;margin-top:7.4pt;width:123pt;height:63.95pt;z-index:2516997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H/PqgIAAFUFAAAOAAAAZHJzL2Uyb0RvYy54bWysVFFv2yAQfp+0/4B4Xx1bSdpadaqoVaZJ&#10;WVuprfpMMMTegGNAYme/fgd20mjb0zQ/II47f3f38R03t71WZC+cb8FUNL+YUCIMh7o124q+vqw+&#10;XVHiAzM1U2BERQ/C09vFxw83nS1FAQ2oWjiCIMaXna1oE4Its8zzRmjmL8AKg04JTrOApttmtWMd&#10;omuVFZPJPOvA1dYBF97j6f3gpIuEL6Xg4VFKLwJRFcXaQlpdWjdxzRY3rNw6ZpuWj2Wwf6hCs9Zg&#10;0hPUPQuM7Fz7B5RuuQMPMlxw0BlI2XKResBu8slv3Tw3zIrUC5Lj7Ykm//9g+cP+2T65WLq3a+Df&#10;PTKSddaXJ080/BjTS6djLBZO+sTi4cSi6APheJjP5kU+QbI5+q7yIp/PIs0ZK49/W+fDZwGaxE1F&#10;a+jM0jnoEoNsv/YhUVkTwzRqhtXfckqkVngze6bIbILfeHNnMcV5zHR+Pb8e046IWMAxcWoXVFuv&#10;WqWScfB3yhFEryiqCyuiRDEf8LCiq/Sl4tROf4V6iDuVgcA+/Z+a9Oe4ypAOGSkuEx8MBS4VC0iN&#10;tnVFvdlSwtQWJ4cHlxIYiCUlVcZi75lvhmwJdmhatwFnRrUa6Y1UJC6wCGViKyKpHjk8XuRwd/EW&#10;Q7/pSYuJ86uIFI82UB+eHHEwTIa3fNVi3jX2/sQcEo73iOMdHnGRCrAZGHeUNOB+/u08xqNC0UtJ&#10;h6OFjf7YMSeQ0i8GtXudT6dxFpMxnV0WaLhzz+bcY3b6DvBaUAJYXdrG+KCOW+lAv+ErsIxZ0cUM&#10;x9wDpaNxF4aRx3eEi+UyheH8WRbW5tnyCB6pi4y/9G/M2VGZATX9AMcxZGVS0qDl99j4p4HlLoBs&#10;T6QPvI6jhLObpDG+M/FxOLdT1PtruPgFAAD//wMAUEsDBBQABgAIAAAAIQBsG0rT4QAAAAkBAAAP&#10;AAAAZHJzL2Rvd25yZXYueG1sTI9BT8JAEIXvJv6HzZh4MbC1EJDaLWkIxIMHUvSgt6G7to3d2aa7&#10;0Oqvdzjhcd57efO9dD3aVpxN7xtHCh6nEQhDpdMNVQre33aTJxA+IGlsHRkFP8bDOru9STHRbqDC&#10;nA+hElxCPkEFdQhdIqUva2PRT11niL0v11sMfPaV1D0OXG5bGUfRQlpsiD/U2JlNbcrvw8kqKIbt&#10;fvu6+XzYF6uPkn7nOe5ecqXu78b8GUQwY7iG4YLP6JAx09GdSHvRKpisZpxkfc4L2I9niyWI40WI&#10;lyCzVP5fkP0BAAD//wMAUEsBAi0AFAAGAAgAAAAhALaDOJL+AAAA4QEAABMAAAAAAAAAAAAAAAAA&#10;AAAAAFtDb250ZW50X1R5cGVzXS54bWxQSwECLQAUAAYACAAAACEAOP0h/9YAAACUAQAACwAAAAAA&#10;AAAAAAAAAAAvAQAAX3JlbHMvLnJlbHNQSwECLQAUAAYACAAAACEA8kh/z6oCAABVBQAADgAAAAAA&#10;AAAAAAAAAAAuAgAAZHJzL2Uyb0RvYy54bWxQSwECLQAUAAYACAAAACEAbBtK0+EAAAAJAQAADwAA&#10;AAAAAAAAAAAAAAAEBQAAZHJzL2Rvd25yZXYueG1sUEsFBgAAAAAEAAQA8wAAABIGAAAAAA==&#10;" adj="11455" fillcolor="#7f7f7f" stroked="f" strokeweight="1pt">
                            <v:textbox>
                              <w:txbxContent>
                                <w:p w14:paraId="2DB88471" w14:textId="0D1C7E2E" w:rsidR="00B16A78" w:rsidRDefault="00B16A78" w:rsidP="0062153A">
                                  <w:pPr>
                                    <w:jc w:val="center"/>
                                    <w:rPr>
                                      <w:b/>
                                      <w:color w:val="FFFFFF"/>
                                      <w:sz w:val="20"/>
                                    </w:rPr>
                                  </w:pPr>
                                  <w:r w:rsidRPr="00743CCA">
                                    <w:rPr>
                                      <w:b/>
                                      <w:color w:val="FFFFFF"/>
                                      <w:sz w:val="20"/>
                                    </w:rPr>
                                    <w:t>Ellenőrzés</w:t>
                                  </w:r>
                                </w:p>
                                <w:p w14:paraId="19215C64" w14:textId="77777777" w:rsidR="00B16A78" w:rsidRPr="00743CCA" w:rsidRDefault="00B16A78" w:rsidP="0062153A">
                                  <w:pPr>
                                    <w:jc w:val="center"/>
                                    <w:rPr>
                                      <w:b/>
                                      <w:color w:val="FFFFFF"/>
                                      <w:sz w:val="20"/>
                                    </w:rPr>
                                  </w:pPr>
                                </w:p>
                              </w:txbxContent>
                            </v:textbox>
                          </v:shape>
                        </w:pict>
                      </mc:Fallback>
                    </mc:AlternateContent>
                  </w:r>
                </w:p>
              </w:tc>
            </w:tr>
            <w:tr w:rsidR="0062153A" w:rsidRPr="00DF398C" w14:paraId="57EA8621" w14:textId="77777777" w:rsidTr="00C14798">
              <w:trPr>
                <w:cantSplit/>
              </w:trPr>
              <w:tc>
                <w:tcPr>
                  <w:tcW w:w="2376" w:type="dxa"/>
                  <w:tcBorders>
                    <w:top w:val="nil"/>
                    <w:left w:val="nil"/>
                    <w:bottom w:val="nil"/>
                    <w:right w:val="nil"/>
                  </w:tcBorders>
                </w:tcPr>
                <w:p w14:paraId="29C4644E" w14:textId="77777777" w:rsidR="0062153A" w:rsidRPr="000668D8" w:rsidRDefault="0062153A" w:rsidP="003A2797">
                  <w:pPr>
                    <w:pStyle w:val="Text"/>
                    <w:widowControl w:val="0"/>
                    <w:jc w:val="left"/>
                    <w:rPr>
                      <w:b/>
                      <w:sz w:val="22"/>
                      <w:szCs w:val="22"/>
                      <w:lang w:val="de-CH"/>
                    </w:rPr>
                  </w:pPr>
                </w:p>
              </w:tc>
              <w:tc>
                <w:tcPr>
                  <w:tcW w:w="2268" w:type="dxa"/>
                  <w:tcBorders>
                    <w:top w:val="nil"/>
                    <w:left w:val="nil"/>
                    <w:bottom w:val="nil"/>
                    <w:right w:val="nil"/>
                  </w:tcBorders>
                </w:tcPr>
                <w:p w14:paraId="6E48D0C3" w14:textId="77777777" w:rsidR="0062153A" w:rsidRPr="000668D8" w:rsidRDefault="0062153A" w:rsidP="003A2797">
                  <w:pPr>
                    <w:pStyle w:val="Text"/>
                    <w:widowControl w:val="0"/>
                    <w:spacing w:before="0"/>
                    <w:jc w:val="left"/>
                    <w:rPr>
                      <w:b/>
                      <w:sz w:val="22"/>
                      <w:szCs w:val="22"/>
                      <w:lang w:val="de-CH"/>
                    </w:rPr>
                  </w:pPr>
                </w:p>
              </w:tc>
              <w:tc>
                <w:tcPr>
                  <w:tcW w:w="2268" w:type="dxa"/>
                  <w:tcBorders>
                    <w:top w:val="nil"/>
                    <w:left w:val="nil"/>
                    <w:bottom w:val="nil"/>
                    <w:right w:val="nil"/>
                  </w:tcBorders>
                </w:tcPr>
                <w:p w14:paraId="7A7DAD2A" w14:textId="77777777" w:rsidR="0062153A" w:rsidRPr="000668D8" w:rsidRDefault="0062153A" w:rsidP="003A2797">
                  <w:pPr>
                    <w:pStyle w:val="Text"/>
                    <w:widowControl w:val="0"/>
                    <w:spacing w:before="0"/>
                    <w:jc w:val="left"/>
                    <w:rPr>
                      <w:b/>
                      <w:sz w:val="22"/>
                      <w:szCs w:val="22"/>
                      <w:lang w:val="de-CH"/>
                    </w:rPr>
                  </w:pPr>
                </w:p>
              </w:tc>
              <w:tc>
                <w:tcPr>
                  <w:tcW w:w="2415" w:type="dxa"/>
                  <w:tcBorders>
                    <w:top w:val="nil"/>
                    <w:left w:val="nil"/>
                    <w:bottom w:val="nil"/>
                    <w:right w:val="nil"/>
                  </w:tcBorders>
                </w:tcPr>
                <w:p w14:paraId="42692CDA" w14:textId="77777777" w:rsidR="0062153A" w:rsidRPr="000668D8" w:rsidRDefault="0062153A" w:rsidP="003A2797">
                  <w:pPr>
                    <w:pStyle w:val="Text"/>
                    <w:widowControl w:val="0"/>
                    <w:spacing w:before="0"/>
                    <w:jc w:val="left"/>
                    <w:rPr>
                      <w:b/>
                      <w:sz w:val="22"/>
                      <w:szCs w:val="22"/>
                      <w:lang w:val="de-CH"/>
                    </w:rPr>
                  </w:pPr>
                </w:p>
              </w:tc>
            </w:tr>
            <w:tr w:rsidR="0062153A" w:rsidRPr="00DF398C" w14:paraId="307FCBFA" w14:textId="77777777" w:rsidTr="00C14798">
              <w:trPr>
                <w:cantSplit/>
              </w:trPr>
              <w:tc>
                <w:tcPr>
                  <w:tcW w:w="2376" w:type="dxa"/>
                  <w:tcBorders>
                    <w:top w:val="nil"/>
                    <w:left w:val="nil"/>
                    <w:bottom w:val="nil"/>
                    <w:right w:val="nil"/>
                  </w:tcBorders>
                </w:tcPr>
                <w:p w14:paraId="5B287F25" w14:textId="77777777" w:rsidR="0062153A" w:rsidRPr="000668D8" w:rsidRDefault="0062153A" w:rsidP="003A2797">
                  <w:pPr>
                    <w:pStyle w:val="Text"/>
                    <w:widowControl w:val="0"/>
                    <w:jc w:val="left"/>
                    <w:rPr>
                      <w:b/>
                      <w:sz w:val="22"/>
                      <w:szCs w:val="22"/>
                      <w:lang w:val="de-CH"/>
                    </w:rPr>
                  </w:pPr>
                </w:p>
              </w:tc>
              <w:tc>
                <w:tcPr>
                  <w:tcW w:w="2268" w:type="dxa"/>
                  <w:tcBorders>
                    <w:top w:val="nil"/>
                    <w:left w:val="nil"/>
                    <w:bottom w:val="single" w:sz="24" w:space="0" w:color="808080"/>
                    <w:right w:val="nil"/>
                  </w:tcBorders>
                </w:tcPr>
                <w:p w14:paraId="3BA2A282" w14:textId="77777777" w:rsidR="0062153A" w:rsidRPr="000668D8" w:rsidRDefault="0062153A" w:rsidP="003A2797">
                  <w:pPr>
                    <w:pStyle w:val="Text"/>
                    <w:widowControl w:val="0"/>
                    <w:spacing w:before="0"/>
                    <w:jc w:val="left"/>
                    <w:rPr>
                      <w:b/>
                      <w:sz w:val="22"/>
                      <w:szCs w:val="22"/>
                      <w:lang w:val="de-CH"/>
                    </w:rPr>
                  </w:pPr>
                </w:p>
              </w:tc>
              <w:tc>
                <w:tcPr>
                  <w:tcW w:w="2268" w:type="dxa"/>
                  <w:tcBorders>
                    <w:top w:val="nil"/>
                    <w:left w:val="nil"/>
                    <w:bottom w:val="single" w:sz="24" w:space="0" w:color="808080"/>
                    <w:right w:val="nil"/>
                  </w:tcBorders>
                </w:tcPr>
                <w:p w14:paraId="69411690" w14:textId="77777777" w:rsidR="0062153A" w:rsidRPr="000668D8" w:rsidRDefault="0062153A" w:rsidP="003A2797">
                  <w:pPr>
                    <w:pStyle w:val="Text"/>
                    <w:widowControl w:val="0"/>
                    <w:spacing w:before="0"/>
                    <w:jc w:val="left"/>
                    <w:rPr>
                      <w:b/>
                      <w:sz w:val="22"/>
                      <w:szCs w:val="22"/>
                      <w:lang w:val="de-CH"/>
                    </w:rPr>
                  </w:pPr>
                </w:p>
              </w:tc>
              <w:tc>
                <w:tcPr>
                  <w:tcW w:w="2415" w:type="dxa"/>
                  <w:tcBorders>
                    <w:top w:val="nil"/>
                    <w:left w:val="nil"/>
                    <w:bottom w:val="single" w:sz="24" w:space="0" w:color="808080"/>
                    <w:right w:val="nil"/>
                  </w:tcBorders>
                </w:tcPr>
                <w:p w14:paraId="010B7B24" w14:textId="77777777" w:rsidR="0062153A" w:rsidRPr="000668D8" w:rsidRDefault="0062153A" w:rsidP="003A2797">
                  <w:pPr>
                    <w:pStyle w:val="Text"/>
                    <w:widowControl w:val="0"/>
                    <w:spacing w:before="0"/>
                    <w:jc w:val="left"/>
                    <w:rPr>
                      <w:b/>
                      <w:sz w:val="22"/>
                      <w:szCs w:val="22"/>
                      <w:lang w:val="de-CH"/>
                    </w:rPr>
                  </w:pPr>
                </w:p>
              </w:tc>
            </w:tr>
          </w:tbl>
          <w:p w14:paraId="31C0FCA1" w14:textId="77777777" w:rsidR="0062153A" w:rsidRPr="000668D8" w:rsidRDefault="0062153A" w:rsidP="003A2797">
            <w:pPr>
              <w:pStyle w:val="Text"/>
              <w:widowControl w:val="0"/>
              <w:spacing w:before="0"/>
              <w:jc w:val="left"/>
              <w:rPr>
                <w:b/>
                <w:sz w:val="22"/>
                <w:szCs w:val="22"/>
                <w:lang w:val="de-CH"/>
              </w:rPr>
            </w:pPr>
          </w:p>
        </w:tc>
        <w:tc>
          <w:tcPr>
            <w:tcW w:w="2268" w:type="dxa"/>
            <w:tcBorders>
              <w:top w:val="nil"/>
              <w:left w:val="nil"/>
              <w:bottom w:val="nil"/>
              <w:right w:val="nil"/>
            </w:tcBorders>
          </w:tcPr>
          <w:p w14:paraId="53A8846A" w14:textId="77777777" w:rsidR="0062153A" w:rsidRPr="000668D8" w:rsidRDefault="0062153A" w:rsidP="003A2797">
            <w:pPr>
              <w:pStyle w:val="Text"/>
              <w:widowControl w:val="0"/>
              <w:spacing w:before="0"/>
              <w:jc w:val="left"/>
              <w:rPr>
                <w:b/>
                <w:sz w:val="22"/>
                <w:szCs w:val="22"/>
                <w:lang w:val="de-CH"/>
              </w:rPr>
            </w:pPr>
          </w:p>
        </w:tc>
        <w:tc>
          <w:tcPr>
            <w:tcW w:w="2268" w:type="dxa"/>
            <w:tcBorders>
              <w:top w:val="nil"/>
              <w:left w:val="nil"/>
              <w:bottom w:val="nil"/>
              <w:right w:val="nil"/>
            </w:tcBorders>
          </w:tcPr>
          <w:p w14:paraId="02ECC97D" w14:textId="77777777" w:rsidR="0062153A" w:rsidRPr="000668D8" w:rsidRDefault="0062153A" w:rsidP="003A2797">
            <w:pPr>
              <w:pStyle w:val="Text"/>
              <w:widowControl w:val="0"/>
              <w:spacing w:before="0"/>
              <w:jc w:val="left"/>
              <w:rPr>
                <w:b/>
                <w:sz w:val="22"/>
                <w:szCs w:val="22"/>
                <w:lang w:val="de-CH"/>
              </w:rPr>
            </w:pPr>
          </w:p>
        </w:tc>
        <w:tc>
          <w:tcPr>
            <w:tcW w:w="2415" w:type="dxa"/>
            <w:tcBorders>
              <w:top w:val="nil"/>
              <w:left w:val="nil"/>
              <w:bottom w:val="nil"/>
              <w:right w:val="nil"/>
            </w:tcBorders>
            <w:hideMark/>
          </w:tcPr>
          <w:p w14:paraId="50FA7CA7" w14:textId="77777777" w:rsidR="0062153A" w:rsidRPr="000668D8" w:rsidRDefault="0062153A" w:rsidP="003A2797">
            <w:pPr>
              <w:pStyle w:val="Text"/>
              <w:widowControl w:val="0"/>
              <w:spacing w:before="0"/>
              <w:jc w:val="left"/>
              <w:rPr>
                <w:b/>
                <w:sz w:val="22"/>
                <w:szCs w:val="22"/>
                <w:lang w:val="de-CH"/>
              </w:rPr>
            </w:pPr>
          </w:p>
        </w:tc>
      </w:tr>
      <w:tr w:rsidR="0062153A" w:rsidRPr="000668D8" w14:paraId="4B1225F0" w14:textId="77777777" w:rsidTr="00C14798">
        <w:trPr>
          <w:cantSplit/>
        </w:trPr>
        <w:tc>
          <w:tcPr>
            <w:tcW w:w="2376" w:type="dxa"/>
            <w:tcBorders>
              <w:top w:val="single" w:sz="24" w:space="0" w:color="808080"/>
              <w:left w:val="single" w:sz="24" w:space="0" w:color="808080"/>
              <w:bottom w:val="nil"/>
              <w:right w:val="single" w:sz="24" w:space="0" w:color="808080"/>
            </w:tcBorders>
            <w:hideMark/>
          </w:tcPr>
          <w:p w14:paraId="1D939D51" w14:textId="77777777" w:rsidR="0062153A" w:rsidRPr="000668D8" w:rsidRDefault="0062153A" w:rsidP="003A2797">
            <w:pPr>
              <w:pStyle w:val="Text"/>
              <w:widowControl w:val="0"/>
              <w:spacing w:before="0"/>
              <w:jc w:val="center"/>
              <w:rPr>
                <w:b/>
                <w:sz w:val="20"/>
              </w:rPr>
            </w:pPr>
            <w:r w:rsidRPr="000668D8">
              <w:rPr>
                <w:noProof/>
                <w:lang w:val="hu-HU" w:eastAsia="hu-HU"/>
              </w:rPr>
              <w:drawing>
                <wp:inline distT="0" distB="0" distL="0" distR="0" wp14:anchorId="650AD59F" wp14:editId="6BB21F4F">
                  <wp:extent cx="797560" cy="1005840"/>
                  <wp:effectExtent l="0" t="0" r="0" b="0"/>
                  <wp:docPr id="38"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797560" cy="100584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4306F70E" w14:textId="77777777" w:rsidR="0062153A" w:rsidRPr="000668D8" w:rsidRDefault="0062153A" w:rsidP="003A2797">
            <w:pPr>
              <w:pStyle w:val="Text"/>
              <w:widowControl w:val="0"/>
              <w:spacing w:before="0"/>
              <w:jc w:val="center"/>
            </w:pPr>
          </w:p>
          <w:p w14:paraId="7D40AAA0" w14:textId="77777777" w:rsidR="0062153A" w:rsidRPr="000668D8" w:rsidRDefault="0062153A" w:rsidP="003A2797">
            <w:pPr>
              <w:pStyle w:val="Text"/>
              <w:widowControl w:val="0"/>
              <w:spacing w:before="0"/>
              <w:jc w:val="center"/>
              <w:rPr>
                <w:b/>
                <w:sz w:val="20"/>
              </w:rPr>
            </w:pPr>
            <w:r w:rsidRPr="000668D8">
              <w:rPr>
                <w:noProof/>
                <w:lang w:val="hu-HU" w:eastAsia="hu-HU"/>
              </w:rPr>
              <w:drawing>
                <wp:inline distT="0" distB="0" distL="0" distR="0" wp14:anchorId="2B67FEC7" wp14:editId="4FA5F37B">
                  <wp:extent cx="1244600" cy="1041400"/>
                  <wp:effectExtent l="0" t="0" r="0" b="0"/>
                  <wp:docPr id="39"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44600" cy="1041400"/>
                          </a:xfrm>
                          <a:prstGeom prst="rect">
                            <a:avLst/>
                          </a:prstGeom>
                          <a:noFill/>
                          <a:ln>
                            <a:noFill/>
                          </a:ln>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34DEB476" w14:textId="77777777" w:rsidR="0062153A" w:rsidRPr="000668D8" w:rsidRDefault="0062153A" w:rsidP="003A2797">
            <w:pPr>
              <w:pStyle w:val="Text"/>
              <w:widowControl w:val="0"/>
              <w:spacing w:before="0"/>
              <w:jc w:val="center"/>
            </w:pPr>
          </w:p>
          <w:p w14:paraId="5EBDE1EA" w14:textId="77777777" w:rsidR="0062153A" w:rsidRPr="000668D8" w:rsidRDefault="0062153A" w:rsidP="003A2797">
            <w:pPr>
              <w:pStyle w:val="Text"/>
              <w:widowControl w:val="0"/>
              <w:spacing w:before="0"/>
              <w:jc w:val="center"/>
              <w:rPr>
                <w:b/>
                <w:sz w:val="20"/>
              </w:rPr>
            </w:pPr>
            <w:r w:rsidRPr="000668D8">
              <w:rPr>
                <w:noProof/>
                <w:lang w:val="hu-HU" w:eastAsia="hu-HU"/>
              </w:rPr>
              <w:drawing>
                <wp:inline distT="0" distB="0" distL="0" distR="0" wp14:anchorId="2C7A91B2" wp14:editId="75343599">
                  <wp:extent cx="1371600" cy="894080"/>
                  <wp:effectExtent l="0" t="0" r="0" b="0"/>
                  <wp:docPr id="40"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371600" cy="894080"/>
                          </a:xfrm>
                          <a:prstGeom prst="rect">
                            <a:avLst/>
                          </a:prstGeom>
                          <a:noFill/>
                          <a:ln>
                            <a:noFill/>
                          </a:ln>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3590C00D" w14:textId="77777777" w:rsidR="0062153A" w:rsidRPr="000668D8" w:rsidRDefault="0062153A" w:rsidP="003A2797">
            <w:pPr>
              <w:pStyle w:val="Text"/>
              <w:widowControl w:val="0"/>
              <w:spacing w:before="0"/>
              <w:jc w:val="center"/>
            </w:pPr>
          </w:p>
          <w:p w14:paraId="0D2477BC" w14:textId="77777777" w:rsidR="0062153A" w:rsidRPr="000668D8" w:rsidRDefault="0062153A" w:rsidP="003A2797">
            <w:pPr>
              <w:pStyle w:val="Text"/>
              <w:widowControl w:val="0"/>
              <w:spacing w:before="0"/>
              <w:jc w:val="center"/>
              <w:rPr>
                <w:b/>
                <w:sz w:val="20"/>
              </w:rPr>
            </w:pPr>
            <w:r w:rsidRPr="000668D8">
              <w:rPr>
                <w:noProof/>
                <w:lang w:val="hu-HU" w:eastAsia="hu-HU"/>
              </w:rPr>
              <w:drawing>
                <wp:inline distT="0" distB="0" distL="0" distR="0" wp14:anchorId="6EF929E9" wp14:editId="7B1242FC">
                  <wp:extent cx="944880" cy="1219200"/>
                  <wp:effectExtent l="0" t="0" r="0" b="0"/>
                  <wp:docPr id="4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944880" cy="1219200"/>
                          </a:xfrm>
                          <a:prstGeom prst="rect">
                            <a:avLst/>
                          </a:prstGeom>
                          <a:noFill/>
                          <a:ln>
                            <a:noFill/>
                          </a:ln>
                        </pic:spPr>
                      </pic:pic>
                    </a:graphicData>
                  </a:graphic>
                </wp:inline>
              </w:drawing>
            </w:r>
          </w:p>
        </w:tc>
      </w:tr>
      <w:tr w:rsidR="0062153A" w:rsidRPr="00DF398C" w14:paraId="177F4F41" w14:textId="77777777" w:rsidTr="00C14798">
        <w:trPr>
          <w:cantSplit/>
        </w:trPr>
        <w:tc>
          <w:tcPr>
            <w:tcW w:w="2376" w:type="dxa"/>
            <w:tcBorders>
              <w:top w:val="nil"/>
              <w:left w:val="single" w:sz="24" w:space="0" w:color="808080"/>
              <w:bottom w:val="nil"/>
              <w:right w:val="single" w:sz="24" w:space="0" w:color="808080"/>
            </w:tcBorders>
            <w:hideMark/>
          </w:tcPr>
          <w:p w14:paraId="12463C56" w14:textId="77777777" w:rsidR="0062153A" w:rsidRPr="000668D8" w:rsidRDefault="0062153A"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1a. lépés:</w:t>
            </w:r>
          </w:p>
          <w:p w14:paraId="2B85620C" w14:textId="77777777" w:rsidR="0062153A" w:rsidRPr="000668D8" w:rsidRDefault="0062153A"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Húzza le a kupakot.</w:t>
            </w:r>
          </w:p>
        </w:tc>
        <w:tc>
          <w:tcPr>
            <w:tcW w:w="2268" w:type="dxa"/>
            <w:tcBorders>
              <w:top w:val="nil"/>
              <w:left w:val="single" w:sz="24" w:space="0" w:color="808080"/>
              <w:bottom w:val="nil"/>
              <w:right w:val="single" w:sz="24" w:space="0" w:color="808080"/>
            </w:tcBorders>
            <w:hideMark/>
          </w:tcPr>
          <w:p w14:paraId="370F1FAE" w14:textId="77777777" w:rsidR="0062153A" w:rsidRPr="000668D8" w:rsidRDefault="0062153A"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2a. lépés:</w:t>
            </w:r>
          </w:p>
          <w:p w14:paraId="5A3F2E53" w14:textId="77777777" w:rsidR="0062153A" w:rsidRPr="000668D8" w:rsidRDefault="0062153A"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Szúrja át a kapszulát.</w:t>
            </w:r>
          </w:p>
          <w:p w14:paraId="44E1175E" w14:textId="77777777" w:rsidR="0062153A" w:rsidRPr="000668D8" w:rsidRDefault="0062153A" w:rsidP="003A2797">
            <w:pPr>
              <w:pStyle w:val="Table"/>
              <w:widowControl w:val="0"/>
              <w:spacing w:before="0" w:after="0"/>
              <w:rPr>
                <w:rFonts w:ascii="Times New Roman" w:hAnsi="Times New Roman"/>
                <w:szCs w:val="20"/>
                <w:lang w:val="de-CH"/>
              </w:rPr>
            </w:pPr>
            <w:r w:rsidRPr="000668D8">
              <w:rPr>
                <w:rFonts w:ascii="Times New Roman" w:hAnsi="Times New Roman"/>
                <w:szCs w:val="20"/>
                <w:lang w:val="hu"/>
              </w:rPr>
              <w:t>Tartsa az inhalátort függőleges helyzetben.</w:t>
            </w:r>
          </w:p>
          <w:p w14:paraId="0A4A5C99" w14:textId="77777777" w:rsidR="0062153A" w:rsidRPr="000668D8" w:rsidRDefault="0062153A" w:rsidP="003A2797">
            <w:pPr>
              <w:pStyle w:val="Table"/>
              <w:widowControl w:val="0"/>
              <w:spacing w:before="0" w:after="0"/>
              <w:rPr>
                <w:rFonts w:ascii="Times New Roman" w:hAnsi="Times New Roman"/>
                <w:szCs w:val="20"/>
                <w:lang w:val="de-CH"/>
              </w:rPr>
            </w:pPr>
            <w:r w:rsidRPr="000668D8">
              <w:rPr>
                <w:rFonts w:ascii="Times New Roman" w:hAnsi="Times New Roman"/>
                <w:szCs w:val="20"/>
                <w:lang w:val="hu"/>
              </w:rPr>
              <w:t>Mindkét oldalsó gomb egyidőben történő, határozott benyomásával lyukassza ki a kapszulát.</w:t>
            </w:r>
          </w:p>
        </w:tc>
        <w:tc>
          <w:tcPr>
            <w:tcW w:w="2268" w:type="dxa"/>
            <w:tcBorders>
              <w:top w:val="nil"/>
              <w:left w:val="single" w:sz="24" w:space="0" w:color="808080"/>
              <w:bottom w:val="nil"/>
              <w:right w:val="single" w:sz="24" w:space="0" w:color="808080"/>
            </w:tcBorders>
            <w:hideMark/>
          </w:tcPr>
          <w:p w14:paraId="61CF1F30" w14:textId="77777777" w:rsidR="0062153A" w:rsidRPr="000668D8" w:rsidRDefault="0062153A"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3a. lépés:</w:t>
            </w:r>
          </w:p>
          <w:p w14:paraId="61EC6AD3" w14:textId="77777777" w:rsidR="0062153A" w:rsidRPr="000668D8" w:rsidRDefault="0062153A" w:rsidP="003A2797">
            <w:pPr>
              <w:pStyle w:val="Table"/>
              <w:widowControl w:val="0"/>
              <w:spacing w:before="0" w:after="0"/>
              <w:rPr>
                <w:rFonts w:ascii="Times New Roman" w:hAnsi="Times New Roman"/>
                <w:b/>
                <w:szCs w:val="20"/>
                <w:lang w:val="es-ES"/>
              </w:rPr>
            </w:pPr>
            <w:r w:rsidRPr="000668D8">
              <w:rPr>
                <w:rFonts w:ascii="Times New Roman" w:hAnsi="Times New Roman"/>
                <w:b/>
                <w:bCs/>
                <w:szCs w:val="20"/>
                <w:lang w:val="hu"/>
              </w:rPr>
              <w:t>Fújja ki teljesen a levegőt.</w:t>
            </w:r>
          </w:p>
          <w:p w14:paraId="45CAFA31" w14:textId="77777777" w:rsidR="0062153A" w:rsidRPr="000668D8" w:rsidRDefault="0062153A" w:rsidP="003A2797">
            <w:pPr>
              <w:pStyle w:val="Table"/>
              <w:widowControl w:val="0"/>
              <w:spacing w:before="0" w:after="0"/>
              <w:rPr>
                <w:rFonts w:ascii="Times New Roman" w:hAnsi="Times New Roman"/>
                <w:szCs w:val="20"/>
                <w:u w:val="single"/>
                <w:lang w:val="de-CH"/>
              </w:rPr>
            </w:pPr>
            <w:r w:rsidRPr="000668D8">
              <w:rPr>
                <w:rFonts w:ascii="Times New Roman" w:hAnsi="Times New Roman"/>
                <w:szCs w:val="20"/>
                <w:u w:val="single"/>
                <w:lang w:val="hu"/>
              </w:rPr>
              <w:t>Ne fújjon bele az inhalátorba!</w:t>
            </w:r>
          </w:p>
        </w:tc>
        <w:tc>
          <w:tcPr>
            <w:tcW w:w="2415" w:type="dxa"/>
            <w:tcBorders>
              <w:top w:val="nil"/>
              <w:left w:val="single" w:sz="24" w:space="0" w:color="808080"/>
              <w:bottom w:val="nil"/>
              <w:right w:val="single" w:sz="24" w:space="0" w:color="808080"/>
            </w:tcBorders>
            <w:hideMark/>
          </w:tcPr>
          <w:p w14:paraId="16ED05F7" w14:textId="77777777" w:rsidR="0062153A" w:rsidRPr="000668D8" w:rsidRDefault="0062153A" w:rsidP="003A2797">
            <w:pPr>
              <w:pStyle w:val="Table"/>
              <w:widowControl w:val="0"/>
              <w:spacing w:before="0" w:after="0"/>
              <w:rPr>
                <w:rFonts w:ascii="Times New Roman" w:hAnsi="Times New Roman"/>
                <w:b/>
                <w:szCs w:val="20"/>
                <w:lang w:val="de-CH"/>
              </w:rPr>
            </w:pPr>
            <w:r w:rsidRPr="000668D8">
              <w:rPr>
                <w:rFonts w:ascii="Times New Roman" w:hAnsi="Times New Roman"/>
                <w:b/>
                <w:bCs/>
                <w:szCs w:val="20"/>
                <w:lang w:val="hu"/>
              </w:rPr>
              <w:t>Ellenőrizze, hogy üres</w:t>
            </w:r>
            <w:r w:rsidRPr="000668D8">
              <w:rPr>
                <w:rFonts w:ascii="Times New Roman" w:hAnsi="Times New Roman"/>
                <w:b/>
                <w:bCs/>
                <w:szCs w:val="20"/>
                <w:lang w:val="hu"/>
              </w:rPr>
              <w:noBreakHyphen/>
              <w:t>e a kapszula</w:t>
            </w:r>
          </w:p>
          <w:p w14:paraId="7B2AD9B3" w14:textId="77777777" w:rsidR="0062153A" w:rsidRPr="000668D8" w:rsidRDefault="0062153A" w:rsidP="003A2797">
            <w:pPr>
              <w:pStyle w:val="Table"/>
              <w:widowControl w:val="0"/>
              <w:spacing w:before="0" w:after="0"/>
              <w:rPr>
                <w:rFonts w:ascii="Times New Roman" w:hAnsi="Times New Roman"/>
                <w:szCs w:val="20"/>
                <w:lang w:val="hu"/>
              </w:rPr>
            </w:pPr>
            <w:r w:rsidRPr="000668D8">
              <w:rPr>
                <w:rFonts w:ascii="Times New Roman" w:hAnsi="Times New Roman"/>
                <w:szCs w:val="20"/>
                <w:lang w:val="hu"/>
              </w:rPr>
              <w:t>Nyissa ki az inhalátort, hogy lássa, maradt-e por a kapszulában.</w:t>
            </w:r>
          </w:p>
          <w:p w14:paraId="54AB70E6" w14:textId="77777777" w:rsidR="003E5322" w:rsidRPr="000668D8" w:rsidRDefault="003E5322" w:rsidP="003A2797">
            <w:pPr>
              <w:pStyle w:val="Table"/>
              <w:widowControl w:val="0"/>
              <w:spacing w:before="0" w:after="0"/>
              <w:rPr>
                <w:rFonts w:ascii="Times New Roman" w:hAnsi="Times New Roman"/>
                <w:szCs w:val="20"/>
                <w:lang w:val="hu"/>
              </w:rPr>
            </w:pPr>
          </w:p>
          <w:p w14:paraId="346363AA" w14:textId="77777777" w:rsidR="003E5322" w:rsidRPr="000668D8" w:rsidRDefault="003E5322" w:rsidP="003A2797">
            <w:pPr>
              <w:pStyle w:val="Table"/>
              <w:widowControl w:val="0"/>
              <w:spacing w:before="0" w:after="0"/>
              <w:rPr>
                <w:rFonts w:ascii="Times New Roman" w:hAnsi="Times New Roman"/>
                <w:szCs w:val="20"/>
                <w:lang w:val="nb-NO"/>
              </w:rPr>
            </w:pPr>
            <w:r w:rsidRPr="000668D8">
              <w:rPr>
                <w:rFonts w:ascii="Times New Roman" w:hAnsi="Times New Roman"/>
                <w:szCs w:val="20"/>
                <w:lang w:val="hu"/>
              </w:rPr>
              <w:t>Ha por maradt a kapszulában:</w:t>
            </w:r>
          </w:p>
          <w:p w14:paraId="63F33072" w14:textId="77777777" w:rsidR="003E5322" w:rsidRPr="000668D8" w:rsidRDefault="003E5322" w:rsidP="003A2797">
            <w:pPr>
              <w:pStyle w:val="Table"/>
              <w:widowControl w:val="0"/>
              <w:numPr>
                <w:ilvl w:val="0"/>
                <w:numId w:val="30"/>
              </w:numPr>
              <w:tabs>
                <w:tab w:val="clear" w:pos="284"/>
              </w:tabs>
              <w:spacing w:before="0" w:after="0"/>
              <w:rPr>
                <w:rFonts w:ascii="Times New Roman" w:hAnsi="Times New Roman"/>
                <w:szCs w:val="20"/>
              </w:rPr>
            </w:pPr>
            <w:r w:rsidRPr="000668D8">
              <w:rPr>
                <w:rFonts w:ascii="Times New Roman" w:hAnsi="Times New Roman"/>
                <w:szCs w:val="20"/>
                <w:lang w:val="hu"/>
              </w:rPr>
              <w:t>Zárja be az inhalátort.</w:t>
            </w:r>
          </w:p>
          <w:p w14:paraId="1E0A983E" w14:textId="03966E65" w:rsidR="003E5322" w:rsidRPr="000668D8" w:rsidRDefault="003E5322" w:rsidP="003A2797">
            <w:pPr>
              <w:pStyle w:val="Table"/>
              <w:widowControl w:val="0"/>
              <w:numPr>
                <w:ilvl w:val="0"/>
                <w:numId w:val="30"/>
              </w:numPr>
              <w:tabs>
                <w:tab w:val="clear" w:pos="284"/>
              </w:tabs>
              <w:spacing w:before="0" w:after="0"/>
              <w:rPr>
                <w:rFonts w:ascii="Times New Roman" w:hAnsi="Times New Roman"/>
                <w:szCs w:val="20"/>
                <w:lang w:val="fr-CH"/>
              </w:rPr>
            </w:pPr>
            <w:r w:rsidRPr="000668D8">
              <w:rPr>
                <w:rFonts w:ascii="Times New Roman" w:hAnsi="Times New Roman"/>
                <w:szCs w:val="20"/>
                <w:lang w:val="hu"/>
              </w:rPr>
              <w:t>Ismételje meg a 3a</w:t>
            </w:r>
            <w:r w:rsidRPr="000668D8">
              <w:rPr>
                <w:rFonts w:ascii="Times New Roman" w:hAnsi="Times New Roman"/>
                <w:szCs w:val="20"/>
                <w:lang w:val="hu"/>
              </w:rPr>
              <w:noBreakHyphen/>
              <w:t>3d. lépéseket.</w:t>
            </w:r>
          </w:p>
        </w:tc>
      </w:tr>
      <w:tr w:rsidR="0062153A" w:rsidRPr="000668D8" w14:paraId="512CA62F" w14:textId="77777777" w:rsidTr="00C14798">
        <w:trPr>
          <w:cantSplit/>
        </w:trPr>
        <w:tc>
          <w:tcPr>
            <w:tcW w:w="2376" w:type="dxa"/>
            <w:tcBorders>
              <w:top w:val="nil"/>
              <w:left w:val="single" w:sz="24" w:space="0" w:color="808080"/>
              <w:bottom w:val="nil"/>
              <w:right w:val="single" w:sz="24" w:space="0" w:color="808080"/>
            </w:tcBorders>
            <w:hideMark/>
          </w:tcPr>
          <w:p w14:paraId="0A102418" w14:textId="77777777" w:rsidR="0062153A" w:rsidRPr="000668D8" w:rsidRDefault="0062153A" w:rsidP="003A2797">
            <w:pPr>
              <w:pStyle w:val="Table"/>
              <w:keepNext/>
              <w:keepLines w:val="0"/>
              <w:widowControl w:val="0"/>
              <w:spacing w:before="0" w:after="0"/>
              <w:rPr>
                <w:rFonts w:ascii="Times New Roman" w:hAnsi="Times New Roman"/>
                <w:szCs w:val="20"/>
              </w:rPr>
            </w:pPr>
            <w:r w:rsidRPr="000668D8">
              <w:rPr>
                <w:rFonts w:ascii="Times New Roman" w:hAnsi="Times New Roman"/>
                <w:noProof/>
                <w:lang w:val="hu-HU" w:eastAsia="hu-HU"/>
              </w:rPr>
              <w:drawing>
                <wp:inline distT="0" distB="0" distL="0" distR="0" wp14:anchorId="44208A9D" wp14:editId="2F728400">
                  <wp:extent cx="1168400" cy="1107440"/>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168400" cy="110744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hideMark/>
          </w:tcPr>
          <w:p w14:paraId="28455807" w14:textId="77777777" w:rsidR="0062153A" w:rsidRPr="000668D8" w:rsidRDefault="0062153A" w:rsidP="003A2797">
            <w:pPr>
              <w:pStyle w:val="Table"/>
              <w:widowControl w:val="0"/>
              <w:spacing w:before="0" w:after="0"/>
              <w:rPr>
                <w:rFonts w:ascii="Times New Roman" w:hAnsi="Times New Roman"/>
                <w:szCs w:val="20"/>
              </w:rPr>
            </w:pPr>
            <w:r w:rsidRPr="000668D8">
              <w:rPr>
                <w:rFonts w:ascii="Times New Roman" w:hAnsi="Times New Roman"/>
                <w:szCs w:val="20"/>
                <w:lang w:val="hu"/>
              </w:rPr>
              <w:t>A kapszula átszúrásakor egy hangot kell hallania.</w:t>
            </w:r>
          </w:p>
          <w:p w14:paraId="074EDDF0" w14:textId="77777777" w:rsidR="0062153A" w:rsidRPr="000668D8" w:rsidRDefault="0062153A" w:rsidP="003A2797">
            <w:pPr>
              <w:pStyle w:val="Table"/>
              <w:widowControl w:val="0"/>
              <w:spacing w:before="0" w:after="0"/>
              <w:rPr>
                <w:rFonts w:ascii="Times New Roman" w:hAnsi="Times New Roman"/>
                <w:szCs w:val="20"/>
                <w:u w:val="single"/>
              </w:rPr>
            </w:pPr>
            <w:r w:rsidRPr="000668D8">
              <w:rPr>
                <w:rFonts w:ascii="Times New Roman" w:hAnsi="Times New Roman"/>
                <w:szCs w:val="20"/>
                <w:u w:val="single"/>
                <w:lang w:val="hu"/>
              </w:rPr>
              <w:t>A kapszulát csak egyszer szúrja át.</w:t>
            </w:r>
          </w:p>
        </w:tc>
        <w:tc>
          <w:tcPr>
            <w:tcW w:w="2268" w:type="dxa"/>
            <w:tcBorders>
              <w:top w:val="nil"/>
              <w:left w:val="single" w:sz="24" w:space="0" w:color="808080"/>
              <w:bottom w:val="nil"/>
              <w:right w:val="single" w:sz="24" w:space="0" w:color="808080"/>
            </w:tcBorders>
            <w:hideMark/>
          </w:tcPr>
          <w:p w14:paraId="77A4E80C" w14:textId="77777777" w:rsidR="0062153A" w:rsidRPr="000668D8" w:rsidRDefault="0062153A" w:rsidP="003A2797">
            <w:pPr>
              <w:pStyle w:val="Table"/>
              <w:keepNext/>
              <w:keepLines w:val="0"/>
              <w:widowControl w:val="0"/>
              <w:spacing w:before="0" w:after="0"/>
              <w:rPr>
                <w:rFonts w:ascii="Times New Roman" w:hAnsi="Times New Roman"/>
                <w:szCs w:val="20"/>
              </w:rPr>
            </w:pPr>
            <w:r w:rsidRPr="000668D8">
              <w:rPr>
                <w:noProof/>
                <w:lang w:val="hu-HU" w:eastAsia="hu-HU"/>
              </w:rPr>
              <w:drawing>
                <wp:inline distT="0" distB="0" distL="0" distR="0" wp14:anchorId="573EBB1B" wp14:editId="1C9CE31C">
                  <wp:extent cx="1295400" cy="904240"/>
                  <wp:effectExtent l="0" t="0" r="0" b="0"/>
                  <wp:docPr id="62"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95400" cy="904240"/>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424F915F" w14:textId="77777777" w:rsidR="003E5322" w:rsidRPr="000668D8" w:rsidRDefault="003E5322" w:rsidP="003A2797">
            <w:pPr>
              <w:pStyle w:val="Table"/>
              <w:widowControl w:val="0"/>
              <w:spacing w:before="0" w:after="0"/>
              <w:jc w:val="center"/>
              <w:rPr>
                <w:rFonts w:ascii="Times New Roman" w:hAnsi="Times New Roman"/>
                <w:szCs w:val="20"/>
              </w:rPr>
            </w:pPr>
            <w:r w:rsidRPr="000668D8">
              <w:rPr>
                <w:noProof/>
                <w:lang w:val="hu-HU" w:eastAsia="hu-HU"/>
              </w:rPr>
              <w:drawing>
                <wp:inline distT="0" distB="0" distL="0" distR="0" wp14:anchorId="7EA27A21" wp14:editId="3A344C6F">
                  <wp:extent cx="1346200" cy="254000"/>
                  <wp:effectExtent l="0" t="0" r="0" b="0"/>
                  <wp:docPr id="2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346200" cy="254000"/>
                          </a:xfrm>
                          <a:prstGeom prst="rect">
                            <a:avLst/>
                          </a:prstGeom>
                          <a:noFill/>
                          <a:ln>
                            <a:noFill/>
                          </a:ln>
                        </pic:spPr>
                      </pic:pic>
                    </a:graphicData>
                  </a:graphic>
                </wp:inline>
              </w:drawing>
            </w:r>
          </w:p>
          <w:p w14:paraId="0188C501" w14:textId="77777777" w:rsidR="003E5322" w:rsidRPr="000668D8" w:rsidRDefault="003E5322" w:rsidP="003A2797">
            <w:pPr>
              <w:pStyle w:val="Table"/>
              <w:widowControl w:val="0"/>
              <w:tabs>
                <w:tab w:val="clear" w:pos="284"/>
                <w:tab w:val="left" w:pos="1449"/>
              </w:tabs>
              <w:spacing w:before="0" w:after="0"/>
              <w:rPr>
                <w:rFonts w:ascii="Times New Roman" w:hAnsi="Times New Roman"/>
                <w:b/>
                <w:szCs w:val="20"/>
              </w:rPr>
            </w:pPr>
            <w:r w:rsidRPr="000668D8">
              <w:rPr>
                <w:rFonts w:ascii="Times New Roman" w:hAnsi="Times New Roman"/>
                <w:b/>
                <w:szCs w:val="20"/>
                <w:lang w:val="hu"/>
              </w:rPr>
              <w:t>Por</w:t>
            </w:r>
            <w:r w:rsidRPr="000668D8">
              <w:rPr>
                <w:rFonts w:ascii="Times New Roman" w:hAnsi="Times New Roman"/>
                <w:b/>
                <w:szCs w:val="20"/>
                <w:lang w:val="hu"/>
              </w:rPr>
              <w:tab/>
              <w:t>Üres</w:t>
            </w:r>
          </w:p>
          <w:p w14:paraId="58AF1E5C" w14:textId="5F07D329" w:rsidR="0062153A" w:rsidRPr="000668D8" w:rsidRDefault="003E5322" w:rsidP="003A2797">
            <w:pPr>
              <w:pStyle w:val="Table"/>
              <w:widowControl w:val="0"/>
              <w:tabs>
                <w:tab w:val="clear" w:pos="284"/>
              </w:tabs>
              <w:spacing w:before="0" w:after="0"/>
              <w:rPr>
                <w:rFonts w:ascii="Times New Roman" w:hAnsi="Times New Roman"/>
                <w:b/>
                <w:szCs w:val="20"/>
                <w:lang w:val="fr-CH"/>
              </w:rPr>
            </w:pPr>
            <w:r w:rsidRPr="000668D8">
              <w:rPr>
                <w:rFonts w:ascii="Times New Roman" w:hAnsi="Times New Roman"/>
                <w:b/>
                <w:szCs w:val="20"/>
                <w:lang w:val="hu"/>
              </w:rPr>
              <w:t>maradvány</w:t>
            </w:r>
            <w:r w:rsidRPr="000668D8" w:rsidDel="003E5322">
              <w:rPr>
                <w:rFonts w:ascii="Times New Roman" w:hAnsi="Times New Roman"/>
                <w:szCs w:val="20"/>
                <w:lang w:val="hu"/>
              </w:rPr>
              <w:t xml:space="preserve"> </w:t>
            </w:r>
          </w:p>
        </w:tc>
      </w:tr>
      <w:tr w:rsidR="0062153A" w:rsidRPr="00DF398C" w14:paraId="0322CBAB" w14:textId="77777777" w:rsidTr="00C14798">
        <w:trPr>
          <w:cantSplit/>
        </w:trPr>
        <w:tc>
          <w:tcPr>
            <w:tcW w:w="2376" w:type="dxa"/>
            <w:tcBorders>
              <w:top w:val="nil"/>
              <w:left w:val="single" w:sz="24" w:space="0" w:color="808080"/>
              <w:bottom w:val="nil"/>
              <w:right w:val="single" w:sz="24" w:space="0" w:color="808080"/>
            </w:tcBorders>
            <w:hideMark/>
          </w:tcPr>
          <w:p w14:paraId="38F02F18" w14:textId="77777777" w:rsidR="0062153A" w:rsidRPr="000668D8" w:rsidRDefault="0062153A" w:rsidP="003A2797">
            <w:pPr>
              <w:pStyle w:val="Table"/>
              <w:widowControl w:val="0"/>
              <w:spacing w:before="0" w:after="0"/>
              <w:rPr>
                <w:rFonts w:ascii="Times New Roman" w:eastAsia="Calibri" w:hAnsi="Times New Roman"/>
                <w:szCs w:val="20"/>
                <w:lang w:val="de-CH"/>
              </w:rPr>
            </w:pPr>
            <w:r w:rsidRPr="000668D8">
              <w:rPr>
                <w:rFonts w:ascii="Times New Roman" w:hAnsi="Times New Roman"/>
                <w:szCs w:val="20"/>
                <w:lang w:val="hu"/>
              </w:rPr>
              <w:t>1b. lépés:</w:t>
            </w:r>
          </w:p>
          <w:p w14:paraId="714B7346" w14:textId="77777777" w:rsidR="0062153A" w:rsidRPr="000668D8" w:rsidRDefault="0062153A" w:rsidP="003A2797">
            <w:pPr>
              <w:pStyle w:val="Table"/>
              <w:widowControl w:val="0"/>
              <w:spacing w:before="0" w:after="0"/>
              <w:rPr>
                <w:rFonts w:ascii="Times New Roman" w:hAnsi="Times New Roman"/>
                <w:szCs w:val="20"/>
                <w:lang w:val="de-CH"/>
              </w:rPr>
            </w:pPr>
            <w:r w:rsidRPr="000668D8">
              <w:rPr>
                <w:rFonts w:ascii="Times New Roman" w:hAnsi="Times New Roman"/>
                <w:b/>
                <w:bCs/>
                <w:szCs w:val="20"/>
                <w:lang w:val="hu"/>
              </w:rPr>
              <w:t>Nyissa fel az inhalátort.</w:t>
            </w:r>
          </w:p>
        </w:tc>
        <w:tc>
          <w:tcPr>
            <w:tcW w:w="2268" w:type="dxa"/>
            <w:tcBorders>
              <w:top w:val="nil"/>
              <w:left w:val="single" w:sz="24" w:space="0" w:color="808080"/>
              <w:bottom w:val="nil"/>
              <w:right w:val="single" w:sz="24" w:space="0" w:color="808080"/>
            </w:tcBorders>
            <w:hideMark/>
          </w:tcPr>
          <w:p w14:paraId="7692302C" w14:textId="77777777" w:rsidR="0062153A" w:rsidRPr="000668D8" w:rsidRDefault="0062153A" w:rsidP="003A2797">
            <w:pPr>
              <w:pStyle w:val="Table"/>
              <w:widowControl w:val="0"/>
              <w:spacing w:before="0" w:after="0"/>
              <w:rPr>
                <w:rFonts w:ascii="Times New Roman" w:hAnsi="Times New Roman"/>
                <w:szCs w:val="20"/>
              </w:rPr>
            </w:pPr>
            <w:r w:rsidRPr="000668D8">
              <w:rPr>
                <w:noProof/>
                <w:lang w:val="hu-HU" w:eastAsia="hu-HU"/>
              </w:rPr>
              <w:drawing>
                <wp:inline distT="0" distB="0" distL="0" distR="0" wp14:anchorId="49C17D04" wp14:editId="1EE5E61C">
                  <wp:extent cx="1300480" cy="1163320"/>
                  <wp:effectExtent l="0" t="0" r="0" b="0"/>
                  <wp:docPr id="63"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300480" cy="1163320"/>
                          </a:xfrm>
                          <a:prstGeom prst="rect">
                            <a:avLst/>
                          </a:prstGeom>
                          <a:noFill/>
                          <a:ln>
                            <a:noFill/>
                          </a:ln>
                        </pic:spPr>
                      </pic:pic>
                    </a:graphicData>
                  </a:graphic>
                </wp:inline>
              </w:drawing>
            </w:r>
          </w:p>
          <w:p w14:paraId="614F0FFA" w14:textId="77777777" w:rsidR="0062153A" w:rsidRPr="000668D8" w:rsidRDefault="0062153A"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2b. lépés:</w:t>
            </w:r>
          </w:p>
          <w:p w14:paraId="3124DDBC" w14:textId="77777777" w:rsidR="0062153A" w:rsidRPr="000668D8" w:rsidRDefault="0062153A" w:rsidP="003A2797">
            <w:pPr>
              <w:pStyle w:val="Table"/>
              <w:widowControl w:val="0"/>
              <w:spacing w:before="0" w:after="0"/>
              <w:rPr>
                <w:rFonts w:ascii="Times New Roman" w:hAnsi="Times New Roman"/>
                <w:szCs w:val="20"/>
                <w:lang w:val="es-ES"/>
              </w:rPr>
            </w:pPr>
            <w:r w:rsidRPr="000668D8">
              <w:rPr>
                <w:rFonts w:ascii="Times New Roman" w:hAnsi="Times New Roman"/>
                <w:b/>
                <w:bCs/>
                <w:szCs w:val="20"/>
                <w:lang w:val="hu"/>
              </w:rPr>
              <w:t>Engedje el az oldalsó gombokat.</w:t>
            </w:r>
          </w:p>
        </w:tc>
        <w:tc>
          <w:tcPr>
            <w:tcW w:w="2268" w:type="dxa"/>
            <w:tcBorders>
              <w:top w:val="nil"/>
              <w:left w:val="single" w:sz="24" w:space="0" w:color="808080"/>
              <w:bottom w:val="nil"/>
              <w:right w:val="single" w:sz="24" w:space="0" w:color="808080"/>
            </w:tcBorders>
            <w:hideMark/>
          </w:tcPr>
          <w:p w14:paraId="6E5B4F0F" w14:textId="77777777" w:rsidR="0062153A" w:rsidRPr="000668D8" w:rsidRDefault="0062153A"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3b. lépés:</w:t>
            </w:r>
          </w:p>
          <w:p w14:paraId="3FF4E384" w14:textId="77777777" w:rsidR="0062153A" w:rsidRPr="000668D8" w:rsidRDefault="0062153A" w:rsidP="003A2797">
            <w:pPr>
              <w:pStyle w:val="Table"/>
              <w:widowControl w:val="0"/>
              <w:spacing w:before="0" w:after="0"/>
              <w:rPr>
                <w:rFonts w:ascii="Times New Roman" w:hAnsi="Times New Roman"/>
                <w:b/>
                <w:szCs w:val="20"/>
                <w:lang w:val="es-ES"/>
              </w:rPr>
            </w:pPr>
            <w:r w:rsidRPr="000668D8">
              <w:rPr>
                <w:rFonts w:ascii="Times New Roman" w:hAnsi="Times New Roman"/>
                <w:b/>
                <w:bCs/>
                <w:szCs w:val="20"/>
                <w:lang w:val="hu"/>
              </w:rPr>
              <w:t>Lélegezze be mélyen a gyógyszert.</w:t>
            </w:r>
          </w:p>
          <w:p w14:paraId="30C91C8A" w14:textId="77777777" w:rsidR="0062153A" w:rsidRPr="000668D8" w:rsidRDefault="0062153A" w:rsidP="003A2797">
            <w:pPr>
              <w:pStyle w:val="Table"/>
              <w:widowControl w:val="0"/>
              <w:spacing w:before="0" w:after="0"/>
              <w:rPr>
                <w:rFonts w:ascii="Times New Roman" w:hAnsi="Times New Roman"/>
                <w:szCs w:val="20"/>
                <w:lang w:val="es-ES"/>
              </w:rPr>
            </w:pPr>
            <w:r w:rsidRPr="000668D8">
              <w:rPr>
                <w:rFonts w:ascii="Times New Roman" w:hAnsi="Times New Roman"/>
                <w:szCs w:val="20"/>
                <w:lang w:val="hu"/>
              </w:rPr>
              <w:t>Tartsa az inhalátort a képen látható módon.</w:t>
            </w:r>
          </w:p>
          <w:p w14:paraId="2E58AEF4" w14:textId="77777777" w:rsidR="0062153A" w:rsidRPr="000668D8" w:rsidRDefault="0062153A" w:rsidP="003A2797">
            <w:pPr>
              <w:pStyle w:val="Text"/>
              <w:widowControl w:val="0"/>
              <w:spacing w:before="0"/>
              <w:jc w:val="left"/>
              <w:rPr>
                <w:sz w:val="20"/>
                <w:lang w:val="es-ES"/>
              </w:rPr>
            </w:pPr>
            <w:r w:rsidRPr="000668D8">
              <w:rPr>
                <w:sz w:val="20"/>
                <w:lang w:val="hu"/>
              </w:rPr>
              <w:t>Vegye a szájába a szájrészt, és szorosan zárja körül az ajkaival.</w:t>
            </w:r>
          </w:p>
          <w:p w14:paraId="1B3C91CC" w14:textId="77777777" w:rsidR="0062153A" w:rsidRPr="000668D8" w:rsidRDefault="0062153A" w:rsidP="003A2797">
            <w:pPr>
              <w:pStyle w:val="Table"/>
              <w:widowControl w:val="0"/>
              <w:spacing w:before="0" w:after="0"/>
              <w:rPr>
                <w:rFonts w:ascii="Times New Roman" w:hAnsi="Times New Roman"/>
                <w:szCs w:val="20"/>
                <w:lang w:val="es-ES"/>
              </w:rPr>
            </w:pPr>
            <w:r w:rsidRPr="000668D8">
              <w:rPr>
                <w:rFonts w:ascii="Times New Roman" w:hAnsi="Times New Roman"/>
                <w:szCs w:val="20"/>
                <w:u w:val="single"/>
                <w:lang w:val="hu"/>
              </w:rPr>
              <w:t>Ne nyomja be az oldalsó gombokat!</w:t>
            </w:r>
          </w:p>
        </w:tc>
        <w:tc>
          <w:tcPr>
            <w:tcW w:w="2415" w:type="dxa"/>
            <w:tcBorders>
              <w:top w:val="nil"/>
              <w:left w:val="single" w:sz="24" w:space="0" w:color="808080"/>
              <w:bottom w:val="nil"/>
              <w:right w:val="single" w:sz="24" w:space="0" w:color="808080"/>
            </w:tcBorders>
            <w:hideMark/>
          </w:tcPr>
          <w:p w14:paraId="3EB00E56" w14:textId="25DEC803" w:rsidR="0062153A" w:rsidRPr="000668D8" w:rsidRDefault="0062153A" w:rsidP="003A2797">
            <w:pPr>
              <w:pStyle w:val="Table"/>
              <w:widowControl w:val="0"/>
              <w:spacing w:before="0" w:after="0"/>
              <w:rPr>
                <w:rFonts w:ascii="Times New Roman" w:hAnsi="Times New Roman"/>
                <w:b/>
                <w:szCs w:val="20"/>
                <w:lang w:val="es-ES"/>
              </w:rPr>
            </w:pPr>
          </w:p>
        </w:tc>
      </w:tr>
      <w:tr w:rsidR="0062153A" w:rsidRPr="000668D8" w14:paraId="1D0D9AED" w14:textId="77777777" w:rsidTr="00C14798">
        <w:trPr>
          <w:cantSplit/>
        </w:trPr>
        <w:tc>
          <w:tcPr>
            <w:tcW w:w="2376" w:type="dxa"/>
            <w:tcBorders>
              <w:top w:val="nil"/>
              <w:left w:val="single" w:sz="24" w:space="0" w:color="808080"/>
              <w:bottom w:val="nil"/>
              <w:right w:val="single" w:sz="24" w:space="0" w:color="808080"/>
            </w:tcBorders>
            <w:hideMark/>
          </w:tcPr>
          <w:p w14:paraId="68EC0B1A" w14:textId="77777777" w:rsidR="0062153A" w:rsidRPr="000668D8" w:rsidRDefault="0062153A" w:rsidP="003A2797">
            <w:pPr>
              <w:pStyle w:val="Text"/>
              <w:keepNext/>
              <w:widowControl w:val="0"/>
              <w:spacing w:before="0"/>
              <w:jc w:val="center"/>
              <w:rPr>
                <w:sz w:val="20"/>
                <w:lang w:val="es-ES"/>
              </w:rPr>
            </w:pPr>
          </w:p>
          <w:p w14:paraId="4272D630" w14:textId="77777777" w:rsidR="0062153A" w:rsidRPr="000668D8" w:rsidRDefault="0062153A" w:rsidP="003A2797">
            <w:pPr>
              <w:pStyle w:val="Text"/>
              <w:keepNext/>
              <w:widowControl w:val="0"/>
              <w:spacing w:before="0"/>
              <w:jc w:val="center"/>
              <w:rPr>
                <w:sz w:val="20"/>
              </w:rPr>
            </w:pPr>
            <w:r w:rsidRPr="000668D8">
              <w:rPr>
                <w:noProof/>
                <w:lang w:val="hu-HU" w:eastAsia="hu-HU"/>
              </w:rPr>
              <w:drawing>
                <wp:inline distT="0" distB="0" distL="0" distR="0" wp14:anchorId="4AA32BA1" wp14:editId="70CD8A44">
                  <wp:extent cx="1178560" cy="1656080"/>
                  <wp:effectExtent l="0" t="0" r="0" b="0"/>
                  <wp:docPr id="193"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178560" cy="1656080"/>
                          </a:xfrm>
                          <a:prstGeom prst="rect">
                            <a:avLst/>
                          </a:prstGeom>
                          <a:noFill/>
                          <a:ln>
                            <a:noFill/>
                          </a:ln>
                        </pic:spPr>
                      </pic:pic>
                    </a:graphicData>
                  </a:graphic>
                </wp:inline>
              </w:drawing>
            </w:r>
          </w:p>
        </w:tc>
        <w:tc>
          <w:tcPr>
            <w:tcW w:w="2268" w:type="dxa"/>
            <w:tcBorders>
              <w:top w:val="nil"/>
              <w:left w:val="single" w:sz="24" w:space="0" w:color="808080"/>
              <w:bottom w:val="nil"/>
              <w:right w:val="single" w:sz="24" w:space="0" w:color="808080"/>
            </w:tcBorders>
          </w:tcPr>
          <w:p w14:paraId="4A8FD5F0" w14:textId="77777777" w:rsidR="0062153A" w:rsidRPr="000668D8" w:rsidRDefault="0062153A" w:rsidP="003A2797">
            <w:pPr>
              <w:pStyle w:val="Table"/>
              <w:keepNext/>
              <w:keepLines w:val="0"/>
              <w:widowControl w:val="0"/>
              <w:spacing w:before="0" w:after="0"/>
              <w:rPr>
                <w:rFonts w:ascii="Times New Roman" w:hAnsi="Times New Roman"/>
                <w:szCs w:val="20"/>
              </w:rPr>
            </w:pPr>
          </w:p>
        </w:tc>
        <w:tc>
          <w:tcPr>
            <w:tcW w:w="2268" w:type="dxa"/>
            <w:tcBorders>
              <w:top w:val="nil"/>
              <w:left w:val="single" w:sz="24" w:space="0" w:color="808080"/>
              <w:bottom w:val="nil"/>
              <w:right w:val="single" w:sz="24" w:space="0" w:color="808080"/>
            </w:tcBorders>
            <w:hideMark/>
          </w:tcPr>
          <w:p w14:paraId="0B0F449D" w14:textId="77777777" w:rsidR="0062153A" w:rsidRPr="000668D8" w:rsidRDefault="0062153A" w:rsidP="003A2797">
            <w:pPr>
              <w:pStyle w:val="Table"/>
              <w:keepNext/>
              <w:keepLines w:val="0"/>
              <w:widowControl w:val="0"/>
              <w:spacing w:before="0" w:after="0"/>
              <w:rPr>
                <w:rFonts w:ascii="Times New Roman" w:hAnsi="Times New Roman"/>
                <w:szCs w:val="20"/>
              </w:rPr>
            </w:pPr>
            <w:r w:rsidRPr="000668D8">
              <w:rPr>
                <w:rFonts w:ascii="Times New Roman" w:hAnsi="Times New Roman"/>
                <w:szCs w:val="20"/>
                <w:lang w:val="hu"/>
              </w:rPr>
              <w:t>Gyorsan és olyan mélyen lélegezzen be, amilyen mélyen csak tud.</w:t>
            </w:r>
          </w:p>
          <w:p w14:paraId="63C7E824" w14:textId="77777777" w:rsidR="0062153A" w:rsidRPr="000668D8" w:rsidRDefault="0062153A" w:rsidP="003A2797">
            <w:pPr>
              <w:pStyle w:val="Text"/>
              <w:keepNext/>
              <w:widowControl w:val="0"/>
              <w:spacing w:before="0"/>
              <w:jc w:val="left"/>
              <w:rPr>
                <w:sz w:val="20"/>
              </w:rPr>
            </w:pPr>
            <w:r w:rsidRPr="000668D8">
              <w:rPr>
                <w:sz w:val="20"/>
                <w:lang w:val="hu"/>
              </w:rPr>
              <w:t>A belélegzés során búgó hangot fog hallani.</w:t>
            </w:r>
          </w:p>
          <w:p w14:paraId="07219442" w14:textId="77777777" w:rsidR="0062153A" w:rsidRPr="000668D8" w:rsidRDefault="0062153A" w:rsidP="003A2797">
            <w:pPr>
              <w:pStyle w:val="Table"/>
              <w:keepNext/>
              <w:keepLines w:val="0"/>
              <w:widowControl w:val="0"/>
              <w:spacing w:before="0" w:after="0"/>
              <w:rPr>
                <w:rFonts w:ascii="Times New Roman" w:hAnsi="Times New Roman"/>
                <w:szCs w:val="20"/>
              </w:rPr>
            </w:pPr>
            <w:r w:rsidRPr="000668D8">
              <w:rPr>
                <w:rFonts w:ascii="Times New Roman" w:hAnsi="Times New Roman"/>
                <w:szCs w:val="20"/>
                <w:lang w:val="hu"/>
              </w:rPr>
              <w:t>Előfordulhat, hogy belégzés közben érzi a gyógyszer ízét.</w:t>
            </w:r>
          </w:p>
        </w:tc>
        <w:tc>
          <w:tcPr>
            <w:tcW w:w="2415" w:type="dxa"/>
            <w:tcBorders>
              <w:top w:val="nil"/>
              <w:left w:val="single" w:sz="24" w:space="0" w:color="808080"/>
              <w:bottom w:val="nil"/>
              <w:right w:val="single" w:sz="24" w:space="0" w:color="808080"/>
            </w:tcBorders>
            <w:hideMark/>
          </w:tcPr>
          <w:p w14:paraId="2E416006" w14:textId="77777777" w:rsidR="0062153A" w:rsidRPr="000668D8" w:rsidRDefault="0062153A" w:rsidP="003A2797">
            <w:pPr>
              <w:pStyle w:val="Table"/>
              <w:keepNext/>
              <w:keepLines w:val="0"/>
              <w:widowControl w:val="0"/>
              <w:spacing w:before="0" w:after="0"/>
              <w:rPr>
                <w:rFonts w:ascii="Times New Roman" w:hAnsi="Times New Roman"/>
                <w:szCs w:val="20"/>
              </w:rPr>
            </w:pPr>
            <w:r w:rsidRPr="000668D8">
              <w:rPr>
                <w:noProof/>
                <w:lang w:val="hu-HU" w:eastAsia="hu-HU"/>
              </w:rPr>
              <w:drawing>
                <wp:inline distT="0" distB="0" distL="0" distR="0" wp14:anchorId="183E372F" wp14:editId="25D7CFE1">
                  <wp:extent cx="1071880" cy="1386840"/>
                  <wp:effectExtent l="0" t="0" r="0" b="0"/>
                  <wp:docPr id="210" name="Picture 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071880" cy="1386840"/>
                          </a:xfrm>
                          <a:prstGeom prst="rect">
                            <a:avLst/>
                          </a:prstGeom>
                          <a:noFill/>
                          <a:ln>
                            <a:noFill/>
                          </a:ln>
                        </pic:spPr>
                      </pic:pic>
                    </a:graphicData>
                  </a:graphic>
                </wp:inline>
              </w:drawing>
            </w:r>
          </w:p>
        </w:tc>
      </w:tr>
      <w:tr w:rsidR="0062153A" w:rsidRPr="00DF398C" w14:paraId="494BB552" w14:textId="77777777" w:rsidTr="00C14798">
        <w:tc>
          <w:tcPr>
            <w:tcW w:w="2376" w:type="dxa"/>
            <w:tcBorders>
              <w:top w:val="nil"/>
              <w:left w:val="single" w:sz="24" w:space="0" w:color="808080"/>
              <w:bottom w:val="nil"/>
              <w:right w:val="single" w:sz="24" w:space="0" w:color="808080"/>
            </w:tcBorders>
            <w:hideMark/>
          </w:tcPr>
          <w:p w14:paraId="2DFD3A49" w14:textId="77777777" w:rsidR="0062153A" w:rsidRPr="000668D8" w:rsidRDefault="0062153A" w:rsidP="003A2797">
            <w:pPr>
              <w:pStyle w:val="Table"/>
              <w:widowControl w:val="0"/>
              <w:spacing w:before="0" w:after="0"/>
              <w:rPr>
                <w:rFonts w:ascii="Times New Roman" w:hAnsi="Times New Roman"/>
                <w:szCs w:val="20"/>
              </w:rPr>
            </w:pPr>
            <w:r w:rsidRPr="000668D8">
              <w:rPr>
                <w:rFonts w:ascii="Times New Roman" w:hAnsi="Times New Roman"/>
                <w:szCs w:val="20"/>
                <w:lang w:val="hu"/>
              </w:rPr>
              <w:t>1c. lépés:</w:t>
            </w:r>
          </w:p>
          <w:p w14:paraId="66B1C13C" w14:textId="77777777" w:rsidR="0062153A" w:rsidRPr="000668D8" w:rsidRDefault="0062153A" w:rsidP="003A2797">
            <w:pPr>
              <w:pStyle w:val="Table"/>
              <w:widowControl w:val="0"/>
              <w:spacing w:before="0" w:after="0"/>
              <w:rPr>
                <w:rFonts w:ascii="Times New Roman" w:hAnsi="Times New Roman"/>
                <w:b/>
                <w:szCs w:val="20"/>
              </w:rPr>
            </w:pPr>
            <w:r w:rsidRPr="000668D8">
              <w:rPr>
                <w:rFonts w:ascii="Times New Roman" w:hAnsi="Times New Roman"/>
                <w:b/>
                <w:bCs/>
                <w:szCs w:val="20"/>
                <w:lang w:val="hu"/>
              </w:rPr>
              <w:t>Vegye ki a kapszulát.</w:t>
            </w:r>
          </w:p>
          <w:p w14:paraId="4C4EF5E9" w14:textId="77777777" w:rsidR="0062153A" w:rsidRPr="000668D8" w:rsidRDefault="0062153A" w:rsidP="003A2797">
            <w:pPr>
              <w:pStyle w:val="Table"/>
              <w:widowControl w:val="0"/>
              <w:spacing w:before="0" w:after="0"/>
              <w:rPr>
                <w:rFonts w:ascii="Times New Roman" w:hAnsi="Times New Roman"/>
                <w:szCs w:val="20"/>
              </w:rPr>
            </w:pPr>
            <w:r w:rsidRPr="000668D8">
              <w:rPr>
                <w:rFonts w:ascii="Times New Roman" w:hAnsi="Times New Roman"/>
                <w:szCs w:val="20"/>
                <w:lang w:val="hu"/>
              </w:rPr>
              <w:t>Válasszon le egy buborékot a buborékcsomagolásról.</w:t>
            </w:r>
          </w:p>
          <w:p w14:paraId="0C3CC0B1" w14:textId="77777777" w:rsidR="0062153A" w:rsidRPr="000668D8" w:rsidRDefault="0062153A" w:rsidP="003A2797">
            <w:pPr>
              <w:pStyle w:val="Text"/>
              <w:widowControl w:val="0"/>
              <w:spacing w:before="0"/>
              <w:jc w:val="left"/>
              <w:rPr>
                <w:sz w:val="20"/>
              </w:rPr>
            </w:pPr>
            <w:r w:rsidRPr="000668D8">
              <w:rPr>
                <w:sz w:val="20"/>
                <w:lang w:val="hu"/>
              </w:rPr>
              <w:t>Nyissa fel a buborékcsomagolást, és vegye ki a kapszulát.</w:t>
            </w:r>
          </w:p>
          <w:p w14:paraId="11B90000" w14:textId="77777777" w:rsidR="0062153A" w:rsidRPr="000668D8" w:rsidRDefault="0062153A" w:rsidP="003A2797">
            <w:pPr>
              <w:pStyle w:val="Table"/>
              <w:widowControl w:val="0"/>
              <w:spacing w:before="0" w:after="0"/>
              <w:rPr>
                <w:rFonts w:ascii="Times New Roman" w:hAnsi="Times New Roman"/>
                <w:szCs w:val="20"/>
                <w:u w:val="single"/>
              </w:rPr>
            </w:pPr>
            <w:r w:rsidRPr="000668D8">
              <w:rPr>
                <w:rFonts w:ascii="Times New Roman" w:hAnsi="Times New Roman"/>
                <w:bCs/>
                <w:szCs w:val="20"/>
                <w:u w:val="single"/>
                <w:lang w:val="hu"/>
              </w:rPr>
              <w:t>Ne nyomja keresztül a kapszulát a fólián!</w:t>
            </w:r>
          </w:p>
          <w:p w14:paraId="0141AE3C" w14:textId="77777777" w:rsidR="0062153A" w:rsidRPr="000668D8" w:rsidRDefault="0062153A" w:rsidP="003A2797">
            <w:pPr>
              <w:pStyle w:val="Text"/>
              <w:widowControl w:val="0"/>
              <w:spacing w:before="0"/>
              <w:jc w:val="left"/>
              <w:rPr>
                <w:b/>
                <w:sz w:val="20"/>
                <w:lang w:val="fr-CH"/>
              </w:rPr>
            </w:pPr>
            <w:r w:rsidRPr="000668D8">
              <w:rPr>
                <w:rFonts w:eastAsia="Calibri"/>
                <w:bCs/>
                <w:sz w:val="20"/>
                <w:u w:val="single"/>
                <w:lang w:val="hu"/>
              </w:rPr>
              <w:t>Ne nyelje le a kapszulát!</w:t>
            </w:r>
          </w:p>
        </w:tc>
        <w:tc>
          <w:tcPr>
            <w:tcW w:w="2268" w:type="dxa"/>
            <w:tcBorders>
              <w:top w:val="nil"/>
              <w:left w:val="single" w:sz="24" w:space="0" w:color="808080"/>
              <w:bottom w:val="nil"/>
              <w:right w:val="single" w:sz="24" w:space="0" w:color="808080"/>
            </w:tcBorders>
          </w:tcPr>
          <w:p w14:paraId="4FC5EA0B" w14:textId="77777777" w:rsidR="0062153A" w:rsidRPr="000668D8" w:rsidRDefault="0062153A" w:rsidP="003A2797">
            <w:pPr>
              <w:pStyle w:val="Table"/>
              <w:widowControl w:val="0"/>
              <w:spacing w:before="0" w:after="0"/>
              <w:rPr>
                <w:b/>
                <w:szCs w:val="20"/>
                <w:lang w:val="fr-CH"/>
              </w:rPr>
            </w:pPr>
          </w:p>
        </w:tc>
        <w:tc>
          <w:tcPr>
            <w:tcW w:w="2268" w:type="dxa"/>
            <w:tcBorders>
              <w:top w:val="nil"/>
              <w:left w:val="single" w:sz="24" w:space="0" w:color="808080"/>
              <w:bottom w:val="nil"/>
              <w:right w:val="single" w:sz="24" w:space="0" w:color="808080"/>
            </w:tcBorders>
            <w:hideMark/>
          </w:tcPr>
          <w:p w14:paraId="76B09551" w14:textId="77777777" w:rsidR="0062153A" w:rsidRPr="000668D8" w:rsidRDefault="0062153A" w:rsidP="003A2797">
            <w:pPr>
              <w:pStyle w:val="Text"/>
              <w:widowControl w:val="0"/>
              <w:spacing w:before="0"/>
              <w:jc w:val="left"/>
              <w:rPr>
                <w:sz w:val="20"/>
              </w:rPr>
            </w:pPr>
            <w:r w:rsidRPr="000668D8">
              <w:rPr>
                <w:noProof/>
                <w:sz w:val="20"/>
                <w:lang w:val="hu-HU" w:eastAsia="hu-HU"/>
              </w:rPr>
              <w:drawing>
                <wp:inline distT="0" distB="0" distL="0" distR="0" wp14:anchorId="634EC15B" wp14:editId="5F5C98FF">
                  <wp:extent cx="1361440" cy="1107440"/>
                  <wp:effectExtent l="0" t="0" r="0" b="0"/>
                  <wp:docPr id="256"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361440" cy="1107440"/>
                          </a:xfrm>
                          <a:prstGeom prst="rect">
                            <a:avLst/>
                          </a:prstGeom>
                          <a:noFill/>
                          <a:ln>
                            <a:noFill/>
                          </a:ln>
                        </pic:spPr>
                      </pic:pic>
                    </a:graphicData>
                  </a:graphic>
                </wp:inline>
              </w:drawing>
            </w:r>
          </w:p>
          <w:p w14:paraId="6F5D2A40" w14:textId="77777777" w:rsidR="0062153A" w:rsidRPr="000668D8" w:rsidRDefault="0062153A"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3c. lépés:</w:t>
            </w:r>
          </w:p>
          <w:p w14:paraId="642AD3C2" w14:textId="77777777" w:rsidR="0062153A" w:rsidRPr="000668D8" w:rsidRDefault="0062153A"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Tartsa vissza a lélegzetét.</w:t>
            </w:r>
          </w:p>
          <w:p w14:paraId="5A0A92B7" w14:textId="77777777" w:rsidR="0062153A" w:rsidRPr="000668D8" w:rsidRDefault="0062153A" w:rsidP="003A2797">
            <w:pPr>
              <w:pStyle w:val="Text"/>
              <w:widowControl w:val="0"/>
              <w:spacing w:before="0"/>
              <w:jc w:val="left"/>
              <w:rPr>
                <w:sz w:val="20"/>
                <w:lang w:val="fr-CH"/>
              </w:rPr>
            </w:pPr>
            <w:r w:rsidRPr="000668D8">
              <w:rPr>
                <w:sz w:val="20"/>
                <w:lang w:val="hu"/>
              </w:rPr>
              <w:t>Tartsa vissza a lélegzetét legfeljebb 5 másodpercig.</w:t>
            </w:r>
          </w:p>
          <w:p w14:paraId="62AB5D21" w14:textId="77777777" w:rsidR="0062153A" w:rsidRPr="000668D8" w:rsidRDefault="0062153A" w:rsidP="003A2797">
            <w:pPr>
              <w:pStyle w:val="Text"/>
              <w:widowControl w:val="0"/>
              <w:spacing w:before="0"/>
              <w:jc w:val="left"/>
              <w:rPr>
                <w:sz w:val="20"/>
                <w:lang w:val="fr-CH"/>
              </w:rPr>
            </w:pPr>
          </w:p>
          <w:p w14:paraId="6320B558" w14:textId="77777777" w:rsidR="0062153A" w:rsidRPr="000668D8" w:rsidRDefault="0062153A" w:rsidP="003A2797">
            <w:pPr>
              <w:pStyle w:val="Text"/>
              <w:widowControl w:val="0"/>
              <w:spacing w:before="0"/>
              <w:jc w:val="left"/>
              <w:rPr>
                <w:sz w:val="20"/>
                <w:lang w:val="fr-CH"/>
              </w:rPr>
            </w:pPr>
          </w:p>
          <w:p w14:paraId="78D9E28F" w14:textId="77777777" w:rsidR="0062153A" w:rsidRPr="000668D8" w:rsidRDefault="0062153A" w:rsidP="003A2797">
            <w:pPr>
              <w:pStyle w:val="Pa0"/>
              <w:widowControl w:val="0"/>
              <w:spacing w:line="240" w:lineRule="auto"/>
              <w:rPr>
                <w:rFonts w:ascii="Times New Roman" w:eastAsia="MS Mincho" w:hAnsi="Times New Roman" w:cs="Times New Roman"/>
                <w:sz w:val="20"/>
                <w:szCs w:val="20"/>
                <w:lang w:val="fr-CH"/>
              </w:rPr>
            </w:pPr>
            <w:r w:rsidRPr="000668D8">
              <w:rPr>
                <w:rFonts w:ascii="Times New Roman" w:hAnsi="Times New Roman" w:cs="Times New Roman"/>
                <w:sz w:val="20"/>
                <w:szCs w:val="20"/>
                <w:lang w:val="hu"/>
              </w:rPr>
              <w:t>3d. lépés:</w:t>
            </w:r>
          </w:p>
          <w:p w14:paraId="59D56FE0" w14:textId="77777777" w:rsidR="0062153A" w:rsidRPr="000668D8" w:rsidRDefault="0062153A" w:rsidP="003A2797">
            <w:pPr>
              <w:pStyle w:val="Pa0"/>
              <w:widowControl w:val="0"/>
              <w:spacing w:line="240" w:lineRule="auto"/>
              <w:rPr>
                <w:rFonts w:ascii="Times New Roman" w:eastAsia="MS Mincho" w:hAnsi="Times New Roman" w:cs="Times New Roman"/>
                <w:b/>
                <w:sz w:val="20"/>
                <w:szCs w:val="20"/>
                <w:lang w:val="fr-CH"/>
              </w:rPr>
            </w:pPr>
            <w:r w:rsidRPr="000668D8">
              <w:rPr>
                <w:rFonts w:ascii="Times New Roman" w:eastAsia="MS Mincho" w:hAnsi="Times New Roman" w:cs="Times New Roman"/>
                <w:b/>
                <w:bCs/>
                <w:sz w:val="20"/>
                <w:szCs w:val="20"/>
                <w:lang w:val="hu"/>
              </w:rPr>
              <w:t>Öblítse ki a száját.</w:t>
            </w:r>
          </w:p>
          <w:p w14:paraId="6C31BBD0" w14:textId="77777777" w:rsidR="0062153A" w:rsidRPr="000668D8" w:rsidRDefault="0062153A" w:rsidP="003A2797">
            <w:pPr>
              <w:pStyle w:val="Text"/>
              <w:widowControl w:val="0"/>
              <w:spacing w:before="0"/>
              <w:jc w:val="left"/>
              <w:rPr>
                <w:b/>
                <w:sz w:val="20"/>
                <w:lang w:val="fr-CH"/>
              </w:rPr>
            </w:pPr>
            <w:r w:rsidRPr="000668D8">
              <w:rPr>
                <w:sz w:val="20"/>
                <w:lang w:val="hu"/>
              </w:rPr>
              <w:t>Minden adag után öblítse ki a száját vízzel, majd köpje ki a vizet.</w:t>
            </w:r>
          </w:p>
        </w:tc>
        <w:tc>
          <w:tcPr>
            <w:tcW w:w="2415" w:type="dxa"/>
            <w:tcBorders>
              <w:top w:val="nil"/>
              <w:left w:val="single" w:sz="24" w:space="0" w:color="808080"/>
              <w:bottom w:val="single" w:sz="36" w:space="0" w:color="000000"/>
              <w:right w:val="single" w:sz="24" w:space="0" w:color="808080"/>
            </w:tcBorders>
          </w:tcPr>
          <w:p w14:paraId="4AFF19CA" w14:textId="77777777" w:rsidR="0062153A" w:rsidRPr="000668D8" w:rsidRDefault="0062153A" w:rsidP="003A2797">
            <w:pPr>
              <w:pStyle w:val="Table"/>
              <w:widowControl w:val="0"/>
              <w:spacing w:before="0" w:after="0"/>
              <w:rPr>
                <w:rFonts w:ascii="Times New Roman" w:hAnsi="Times New Roman"/>
                <w:b/>
                <w:szCs w:val="20"/>
                <w:lang w:val="fr-CH"/>
              </w:rPr>
            </w:pPr>
            <w:r w:rsidRPr="000668D8">
              <w:rPr>
                <w:rFonts w:ascii="Times New Roman" w:hAnsi="Times New Roman"/>
                <w:b/>
                <w:bCs/>
                <w:szCs w:val="20"/>
                <w:lang w:val="hu"/>
              </w:rPr>
              <w:t>Vegye ki az üres kapszulát.</w:t>
            </w:r>
          </w:p>
          <w:p w14:paraId="378D44B5" w14:textId="77777777" w:rsidR="0062153A" w:rsidRPr="000668D8" w:rsidRDefault="0062153A" w:rsidP="003A2797">
            <w:pPr>
              <w:pStyle w:val="Table"/>
              <w:widowControl w:val="0"/>
              <w:spacing w:before="0" w:after="0"/>
              <w:rPr>
                <w:rFonts w:ascii="Times New Roman" w:hAnsi="Times New Roman"/>
                <w:szCs w:val="20"/>
                <w:lang w:val="fr-CH"/>
              </w:rPr>
            </w:pPr>
            <w:r w:rsidRPr="000668D8">
              <w:rPr>
                <w:rFonts w:ascii="Times New Roman" w:hAnsi="Times New Roman"/>
                <w:szCs w:val="20"/>
                <w:lang w:val="hu"/>
              </w:rPr>
              <w:t>Az üres kapszulát dobja a háztartási hulladékba.</w:t>
            </w:r>
          </w:p>
          <w:p w14:paraId="0B4AA294" w14:textId="77777777" w:rsidR="0062153A" w:rsidRPr="000668D8" w:rsidRDefault="0062153A" w:rsidP="003A2797">
            <w:pPr>
              <w:pStyle w:val="Table"/>
              <w:widowControl w:val="0"/>
              <w:spacing w:before="0" w:after="0"/>
              <w:rPr>
                <w:szCs w:val="20"/>
                <w:lang w:val="fr-CH"/>
              </w:rPr>
            </w:pPr>
            <w:r w:rsidRPr="000668D8">
              <w:rPr>
                <w:rFonts w:ascii="Times New Roman" w:hAnsi="Times New Roman"/>
                <w:szCs w:val="20"/>
                <w:lang w:val="hu"/>
              </w:rPr>
              <w:t>Csukja be az inhalátort, és tegye vissza a kupakját.</w:t>
            </w:r>
          </w:p>
        </w:tc>
      </w:tr>
      <w:tr w:rsidR="0062153A" w:rsidRPr="00DF398C" w14:paraId="0BC80242" w14:textId="77777777" w:rsidTr="00C14798">
        <w:trPr>
          <w:cantSplit/>
          <w:trHeight w:val="617"/>
        </w:trPr>
        <w:tc>
          <w:tcPr>
            <w:tcW w:w="2376" w:type="dxa"/>
            <w:tcBorders>
              <w:top w:val="nil"/>
              <w:left w:val="single" w:sz="24" w:space="0" w:color="808080"/>
              <w:bottom w:val="nil"/>
              <w:right w:val="single" w:sz="24" w:space="0" w:color="808080"/>
            </w:tcBorders>
          </w:tcPr>
          <w:p w14:paraId="7877F569" w14:textId="77777777" w:rsidR="0062153A" w:rsidRPr="000668D8" w:rsidRDefault="0062153A" w:rsidP="003A2797">
            <w:pPr>
              <w:pStyle w:val="Table"/>
              <w:keepNext/>
              <w:keepLines w:val="0"/>
              <w:widowControl w:val="0"/>
              <w:spacing w:before="0" w:after="0"/>
              <w:rPr>
                <w:rFonts w:ascii="Times New Roman" w:hAnsi="Times New Roman"/>
                <w:szCs w:val="20"/>
              </w:rPr>
            </w:pPr>
            <w:r w:rsidRPr="000668D8">
              <w:rPr>
                <w:noProof/>
                <w:lang w:val="hu-HU" w:eastAsia="hu-HU"/>
              </w:rPr>
              <w:lastRenderedPageBreak/>
              <w:drawing>
                <wp:inline distT="0" distB="0" distL="0" distR="0" wp14:anchorId="7E665FC6" wp14:editId="387539C6">
                  <wp:extent cx="1117600" cy="797560"/>
                  <wp:effectExtent l="0" t="0" r="0" b="0"/>
                  <wp:docPr id="257"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17600" cy="797560"/>
                          </a:xfrm>
                          <a:prstGeom prst="rect">
                            <a:avLst/>
                          </a:prstGeom>
                          <a:noFill/>
                          <a:ln>
                            <a:noFill/>
                          </a:ln>
                        </pic:spPr>
                      </pic:pic>
                    </a:graphicData>
                  </a:graphic>
                </wp:inline>
              </w:drawing>
            </w:r>
          </w:p>
          <w:p w14:paraId="2D0EA931" w14:textId="77777777" w:rsidR="0062153A" w:rsidRPr="000668D8" w:rsidRDefault="0062153A" w:rsidP="003A2797">
            <w:pPr>
              <w:pStyle w:val="Table"/>
              <w:widowControl w:val="0"/>
              <w:spacing w:before="0" w:after="0"/>
              <w:rPr>
                <w:rFonts w:ascii="Times New Roman" w:hAnsi="Times New Roman"/>
                <w:szCs w:val="20"/>
              </w:rPr>
            </w:pPr>
            <w:r w:rsidRPr="000668D8">
              <w:rPr>
                <w:rFonts w:ascii="Times New Roman" w:hAnsi="Times New Roman"/>
                <w:szCs w:val="20"/>
                <w:lang w:val="hu"/>
              </w:rPr>
              <w:t>1d. lépés:</w:t>
            </w:r>
          </w:p>
          <w:p w14:paraId="267D93F2" w14:textId="77777777" w:rsidR="0062153A" w:rsidRPr="000668D8" w:rsidRDefault="0062153A" w:rsidP="003A2797">
            <w:pPr>
              <w:pStyle w:val="Table"/>
              <w:widowControl w:val="0"/>
              <w:spacing w:before="0" w:after="0"/>
              <w:rPr>
                <w:rFonts w:ascii="Times New Roman" w:hAnsi="Times New Roman"/>
                <w:b/>
                <w:szCs w:val="20"/>
              </w:rPr>
            </w:pPr>
            <w:r w:rsidRPr="000668D8">
              <w:rPr>
                <w:rFonts w:ascii="Times New Roman" w:hAnsi="Times New Roman"/>
                <w:b/>
                <w:bCs/>
                <w:szCs w:val="20"/>
                <w:lang w:val="hu"/>
              </w:rPr>
              <w:t>Helyezze be a kapszulát.</w:t>
            </w:r>
          </w:p>
          <w:p w14:paraId="3AA167E8" w14:textId="77777777" w:rsidR="0062153A" w:rsidRPr="000668D8" w:rsidRDefault="0062153A" w:rsidP="003A2797">
            <w:pPr>
              <w:pStyle w:val="Table"/>
              <w:keepNext/>
              <w:keepLines w:val="0"/>
              <w:widowControl w:val="0"/>
              <w:spacing w:before="0" w:after="0"/>
              <w:rPr>
                <w:rFonts w:ascii="Times New Roman" w:hAnsi="Times New Roman"/>
                <w:szCs w:val="20"/>
                <w:u w:val="single"/>
              </w:rPr>
            </w:pPr>
            <w:r w:rsidRPr="000668D8">
              <w:rPr>
                <w:rFonts w:ascii="Times New Roman" w:hAnsi="Times New Roman"/>
                <w:szCs w:val="20"/>
                <w:u w:val="single"/>
                <w:lang w:val="hu"/>
              </w:rPr>
              <w:t>Soha ne tegyen kapszulát közvetlenül a szájrészbe!</w:t>
            </w:r>
          </w:p>
          <w:p w14:paraId="5D1C0393" w14:textId="77777777" w:rsidR="0062153A" w:rsidRPr="000668D8" w:rsidRDefault="0062153A" w:rsidP="003A2797">
            <w:pPr>
              <w:pStyle w:val="Table"/>
              <w:keepNext/>
              <w:keepLines w:val="0"/>
              <w:widowControl w:val="0"/>
              <w:spacing w:before="0" w:after="0"/>
              <w:rPr>
                <w:rFonts w:ascii="Times New Roman" w:hAnsi="Times New Roman"/>
                <w:szCs w:val="20"/>
              </w:rPr>
            </w:pPr>
          </w:p>
        </w:tc>
        <w:tc>
          <w:tcPr>
            <w:tcW w:w="2268" w:type="dxa"/>
            <w:vMerge w:val="restart"/>
            <w:tcBorders>
              <w:top w:val="nil"/>
              <w:left w:val="single" w:sz="24" w:space="0" w:color="808080"/>
              <w:bottom w:val="single" w:sz="36" w:space="0" w:color="808080"/>
              <w:right w:val="single" w:sz="24" w:space="0" w:color="808080"/>
            </w:tcBorders>
          </w:tcPr>
          <w:p w14:paraId="16C20582" w14:textId="77777777" w:rsidR="0062153A" w:rsidRPr="000668D8" w:rsidRDefault="0062153A" w:rsidP="003A2797">
            <w:pPr>
              <w:pStyle w:val="Text"/>
              <w:keepNext/>
              <w:widowControl w:val="0"/>
              <w:spacing w:before="0"/>
              <w:jc w:val="left"/>
              <w:rPr>
                <w:b/>
                <w:sz w:val="20"/>
              </w:rPr>
            </w:pPr>
          </w:p>
        </w:tc>
        <w:tc>
          <w:tcPr>
            <w:tcW w:w="2268" w:type="dxa"/>
            <w:vMerge w:val="restart"/>
            <w:tcBorders>
              <w:top w:val="nil"/>
              <w:left w:val="single" w:sz="24" w:space="0" w:color="808080"/>
              <w:bottom w:val="single" w:sz="36" w:space="0" w:color="808080"/>
              <w:right w:val="single" w:sz="48" w:space="0" w:color="009999"/>
            </w:tcBorders>
          </w:tcPr>
          <w:p w14:paraId="2C59FD4E" w14:textId="77777777" w:rsidR="0062153A" w:rsidRPr="000668D8" w:rsidRDefault="0062153A" w:rsidP="003A2797">
            <w:pPr>
              <w:pStyle w:val="Text"/>
              <w:keepNext/>
              <w:widowControl w:val="0"/>
              <w:spacing w:before="0"/>
              <w:jc w:val="left"/>
              <w:rPr>
                <w:b/>
                <w:sz w:val="20"/>
              </w:rPr>
            </w:pPr>
          </w:p>
        </w:tc>
        <w:tc>
          <w:tcPr>
            <w:tcW w:w="2415" w:type="dxa"/>
            <w:vMerge w:val="restart"/>
            <w:tcBorders>
              <w:top w:val="single" w:sz="48" w:space="0" w:color="009999"/>
              <w:left w:val="single" w:sz="48" w:space="0" w:color="009999"/>
              <w:bottom w:val="single" w:sz="36" w:space="0" w:color="000000"/>
              <w:right w:val="single" w:sz="48" w:space="0" w:color="009999"/>
            </w:tcBorders>
            <w:hideMark/>
          </w:tcPr>
          <w:p w14:paraId="13577234" w14:textId="77777777" w:rsidR="0062153A" w:rsidRPr="000668D8" w:rsidRDefault="0062153A" w:rsidP="003A2797">
            <w:pPr>
              <w:pStyle w:val="Table"/>
              <w:widowControl w:val="0"/>
              <w:tabs>
                <w:tab w:val="left" w:pos="170"/>
              </w:tabs>
              <w:spacing w:before="0" w:after="0"/>
              <w:rPr>
                <w:rFonts w:ascii="Times New Roman" w:hAnsi="Times New Roman" w:cs="Times New Roman"/>
                <w:b/>
                <w:szCs w:val="20"/>
              </w:rPr>
            </w:pPr>
            <w:r w:rsidRPr="000668D8">
              <w:rPr>
                <w:rFonts w:ascii="Times New Roman" w:hAnsi="Times New Roman" w:cs="Times New Roman"/>
                <w:b/>
                <w:bCs/>
                <w:szCs w:val="20"/>
                <w:lang w:val="hu"/>
              </w:rPr>
              <w:t>Fontos információk:</w:t>
            </w:r>
          </w:p>
          <w:p w14:paraId="1CC4F8B4"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eastAsia="MS Gothic" w:hAnsi="Times New Roman" w:cs="Times New Roman"/>
                <w:szCs w:val="20"/>
              </w:rPr>
            </w:pPr>
            <w:r w:rsidRPr="000668D8">
              <w:rPr>
                <w:rFonts w:ascii="Times New Roman" w:hAnsi="Times New Roman" w:cs="Times New Roman"/>
                <w:lang w:val="hu"/>
              </w:rPr>
              <w:t xml:space="preserve">Az </w:t>
            </w:r>
            <w:r w:rsidRPr="000668D8">
              <w:rPr>
                <w:rFonts w:ascii="Times New Roman" w:hAnsi="Times New Roman" w:cs="Times New Roman"/>
                <w:bCs/>
                <w:lang w:val="hu"/>
              </w:rPr>
              <w:t xml:space="preserve">Enerzair Breezhaler </w:t>
            </w:r>
            <w:r w:rsidRPr="000668D8">
              <w:rPr>
                <w:rFonts w:ascii="Times New Roman" w:hAnsi="Times New Roman" w:cs="Times New Roman"/>
                <w:lang w:val="hu"/>
              </w:rPr>
              <w:t>kapszulákat mindig a buborékcsomagolásban kell tárolni, és csak közvetlenül az alkalmazás előtt szabad abból kivenni.</w:t>
            </w:r>
          </w:p>
          <w:p w14:paraId="4B85D3A0"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rPr>
            </w:pPr>
            <w:r w:rsidRPr="000668D8">
              <w:rPr>
                <w:rFonts w:ascii="Times New Roman" w:hAnsi="Times New Roman" w:cs="Times New Roman"/>
                <w:szCs w:val="20"/>
                <w:lang w:val="hu"/>
              </w:rPr>
              <w:t>Ne nyomja keresztül a kapszulát a fólián a buborékcsomagolásból való eltávolításkor!</w:t>
            </w:r>
          </w:p>
          <w:p w14:paraId="681490D7"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nyelje le a kapszulát!</w:t>
            </w:r>
          </w:p>
          <w:p w14:paraId="780581A3"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 xml:space="preserve">Ne használja az </w:t>
            </w:r>
            <w:r w:rsidRPr="000668D8">
              <w:rPr>
                <w:rFonts w:ascii="Times New Roman" w:hAnsi="Times New Roman" w:cs="Times New Roman"/>
                <w:bCs/>
                <w:szCs w:val="20"/>
                <w:lang w:val="hu"/>
              </w:rPr>
              <w:t xml:space="preserve">Enerzair Breezhaler </w:t>
            </w:r>
            <w:r w:rsidRPr="000668D8">
              <w:rPr>
                <w:rFonts w:ascii="Times New Roman" w:hAnsi="Times New Roman" w:cs="Times New Roman"/>
                <w:szCs w:val="20"/>
                <w:lang w:val="hu"/>
              </w:rPr>
              <w:t>kapszulát más inhalátorral!</w:t>
            </w:r>
          </w:p>
          <w:p w14:paraId="064B3BE3"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 xml:space="preserve">Ne használja az </w:t>
            </w:r>
            <w:r w:rsidRPr="000668D8">
              <w:rPr>
                <w:rFonts w:ascii="Times New Roman" w:hAnsi="Times New Roman" w:cs="Times New Roman"/>
                <w:bCs/>
                <w:szCs w:val="20"/>
                <w:lang w:val="hu"/>
              </w:rPr>
              <w:t xml:space="preserve">Enerzair Breezhaler </w:t>
            </w:r>
            <w:r w:rsidRPr="000668D8">
              <w:rPr>
                <w:rFonts w:ascii="Times New Roman" w:hAnsi="Times New Roman" w:cs="Times New Roman"/>
                <w:szCs w:val="20"/>
                <w:lang w:val="hu"/>
              </w:rPr>
              <w:t>inhalátort más kapszula belégzésére!</w:t>
            </w:r>
          </w:p>
          <w:p w14:paraId="0F4515B6"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Soha ne tegyen kapszulát a szájába vagy az inhalátor szájrészébe!</w:t>
            </w:r>
          </w:p>
          <w:p w14:paraId="685E9AF7"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nyomja be az oldalsó gombokat egynél többször!</w:t>
            </w:r>
          </w:p>
          <w:p w14:paraId="106BEA3F"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fújjon bele a szájrészbe!</w:t>
            </w:r>
          </w:p>
          <w:p w14:paraId="170637AC"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nyomja be az oldalsó gombokat, miközben a szájrészen át belélegzi a gyógyszert!</w:t>
            </w:r>
          </w:p>
          <w:p w14:paraId="64929195"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cs="Times New Roman"/>
                <w:szCs w:val="20"/>
                <w:lang w:val="fr-CH"/>
              </w:rPr>
            </w:pPr>
            <w:r w:rsidRPr="000668D8">
              <w:rPr>
                <w:rFonts w:ascii="Times New Roman" w:hAnsi="Times New Roman" w:cs="Times New Roman"/>
                <w:szCs w:val="20"/>
                <w:lang w:val="hu"/>
              </w:rPr>
              <w:t>Ne érjen a kapszulákhoz nedves kézzel!</w:t>
            </w:r>
          </w:p>
          <w:p w14:paraId="65E7E1A2" w14:textId="77777777" w:rsidR="0062153A" w:rsidRPr="000668D8" w:rsidRDefault="0062153A" w:rsidP="003A2797">
            <w:pPr>
              <w:pStyle w:val="Table"/>
              <w:widowControl w:val="0"/>
              <w:numPr>
                <w:ilvl w:val="0"/>
                <w:numId w:val="28"/>
              </w:numPr>
              <w:tabs>
                <w:tab w:val="left" w:pos="170"/>
              </w:tabs>
              <w:spacing w:before="0" w:after="0"/>
              <w:ind w:left="170" w:hanging="170"/>
              <w:rPr>
                <w:rFonts w:ascii="Times New Roman" w:hAnsi="Times New Roman"/>
                <w:szCs w:val="20"/>
                <w:lang w:val="es-ES"/>
              </w:rPr>
            </w:pPr>
            <w:r w:rsidRPr="000668D8">
              <w:rPr>
                <w:rFonts w:ascii="Times New Roman" w:hAnsi="Times New Roman" w:cs="Times New Roman"/>
                <w:szCs w:val="20"/>
                <w:lang w:val="hu"/>
              </w:rPr>
              <w:t>Soha ne mossa el vízzel az inhalátort!</w:t>
            </w:r>
          </w:p>
        </w:tc>
      </w:tr>
      <w:tr w:rsidR="0062153A" w:rsidRPr="000668D8" w14:paraId="46265E24" w14:textId="77777777" w:rsidTr="00C14798">
        <w:trPr>
          <w:cantSplit/>
          <w:trHeight w:val="2271"/>
        </w:trPr>
        <w:tc>
          <w:tcPr>
            <w:tcW w:w="2376" w:type="dxa"/>
            <w:tcBorders>
              <w:top w:val="nil"/>
              <w:left w:val="single" w:sz="24" w:space="0" w:color="808080"/>
              <w:bottom w:val="single" w:sz="36" w:space="0" w:color="808080"/>
              <w:right w:val="single" w:sz="24" w:space="0" w:color="808080"/>
            </w:tcBorders>
            <w:hideMark/>
          </w:tcPr>
          <w:p w14:paraId="130B61DD" w14:textId="77777777" w:rsidR="0062153A" w:rsidRPr="000668D8" w:rsidRDefault="0062153A" w:rsidP="003A2797">
            <w:pPr>
              <w:pStyle w:val="Table"/>
              <w:widowControl w:val="0"/>
              <w:spacing w:before="0" w:after="0"/>
              <w:jc w:val="center"/>
              <w:rPr>
                <w:rFonts w:ascii="Times New Roman" w:hAnsi="Times New Roman"/>
                <w:szCs w:val="20"/>
              </w:rPr>
            </w:pPr>
            <w:r w:rsidRPr="000668D8">
              <w:rPr>
                <w:noProof/>
                <w:lang w:val="hu-HU" w:eastAsia="hu-HU"/>
              </w:rPr>
              <w:drawing>
                <wp:inline distT="0" distB="0" distL="0" distR="0" wp14:anchorId="04362ABD" wp14:editId="2D1244EA">
                  <wp:extent cx="949960" cy="924560"/>
                  <wp:effectExtent l="0" t="0" r="0" b="0"/>
                  <wp:docPr id="258"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949960" cy="924560"/>
                          </a:xfrm>
                          <a:prstGeom prst="rect">
                            <a:avLst/>
                          </a:prstGeom>
                          <a:noFill/>
                          <a:ln>
                            <a:noFill/>
                          </a:ln>
                        </pic:spPr>
                      </pic:pic>
                    </a:graphicData>
                  </a:graphic>
                </wp:inline>
              </w:drawing>
            </w:r>
          </w:p>
          <w:p w14:paraId="36B6247E" w14:textId="77777777" w:rsidR="0062153A" w:rsidRPr="000668D8" w:rsidRDefault="0062153A" w:rsidP="003A2797">
            <w:pPr>
              <w:pStyle w:val="Table"/>
              <w:widowControl w:val="0"/>
              <w:spacing w:before="0" w:after="0"/>
              <w:rPr>
                <w:rFonts w:ascii="Times New Roman" w:hAnsi="Times New Roman"/>
                <w:szCs w:val="20"/>
              </w:rPr>
            </w:pPr>
            <w:r w:rsidRPr="000668D8">
              <w:rPr>
                <w:rFonts w:ascii="Times New Roman" w:hAnsi="Times New Roman"/>
                <w:szCs w:val="20"/>
                <w:lang w:val="hu"/>
              </w:rPr>
              <w:t>1e. lépés:</w:t>
            </w:r>
          </w:p>
          <w:p w14:paraId="04A2BB03" w14:textId="77777777" w:rsidR="0062153A" w:rsidRPr="000668D8" w:rsidRDefault="0062153A" w:rsidP="003A2797">
            <w:pPr>
              <w:pStyle w:val="Table"/>
              <w:widowControl w:val="0"/>
              <w:spacing w:before="0" w:after="0"/>
              <w:rPr>
                <w:b/>
                <w:szCs w:val="20"/>
              </w:rPr>
            </w:pPr>
            <w:r w:rsidRPr="000668D8">
              <w:rPr>
                <w:rFonts w:ascii="Times New Roman" w:hAnsi="Times New Roman"/>
                <w:b/>
                <w:bCs/>
                <w:szCs w:val="20"/>
                <w:lang w:val="hu"/>
              </w:rPr>
              <w:t>Zárja be az inhalátort.</w:t>
            </w:r>
          </w:p>
        </w:tc>
        <w:tc>
          <w:tcPr>
            <w:tcW w:w="2268" w:type="dxa"/>
            <w:vMerge/>
            <w:tcBorders>
              <w:top w:val="nil"/>
              <w:left w:val="single" w:sz="24" w:space="0" w:color="808080"/>
              <w:bottom w:val="single" w:sz="36" w:space="0" w:color="808080"/>
              <w:right w:val="single" w:sz="24" w:space="0" w:color="808080"/>
            </w:tcBorders>
            <w:vAlign w:val="center"/>
            <w:hideMark/>
          </w:tcPr>
          <w:p w14:paraId="71ED0F45" w14:textId="77777777" w:rsidR="0062153A" w:rsidRPr="000668D8" w:rsidRDefault="0062153A" w:rsidP="003A2797">
            <w:pPr>
              <w:widowControl w:val="0"/>
              <w:tabs>
                <w:tab w:val="clear" w:pos="567"/>
              </w:tabs>
              <w:spacing w:line="240" w:lineRule="auto"/>
              <w:rPr>
                <w:rFonts w:eastAsia="MS Mincho"/>
                <w:b/>
                <w:sz w:val="20"/>
              </w:rPr>
            </w:pPr>
          </w:p>
        </w:tc>
        <w:tc>
          <w:tcPr>
            <w:tcW w:w="2268" w:type="dxa"/>
            <w:vMerge/>
            <w:tcBorders>
              <w:top w:val="nil"/>
              <w:left w:val="single" w:sz="24" w:space="0" w:color="808080"/>
              <w:bottom w:val="single" w:sz="36" w:space="0" w:color="808080"/>
              <w:right w:val="single" w:sz="48" w:space="0" w:color="009999"/>
            </w:tcBorders>
            <w:vAlign w:val="center"/>
            <w:hideMark/>
          </w:tcPr>
          <w:p w14:paraId="2E6FB836" w14:textId="77777777" w:rsidR="0062153A" w:rsidRPr="000668D8" w:rsidRDefault="0062153A" w:rsidP="003A2797">
            <w:pPr>
              <w:widowControl w:val="0"/>
              <w:tabs>
                <w:tab w:val="clear" w:pos="567"/>
              </w:tabs>
              <w:spacing w:line="240" w:lineRule="auto"/>
              <w:rPr>
                <w:rFonts w:eastAsia="MS Mincho"/>
                <w:b/>
                <w:sz w:val="20"/>
              </w:rPr>
            </w:pPr>
          </w:p>
        </w:tc>
        <w:tc>
          <w:tcPr>
            <w:tcW w:w="2415" w:type="dxa"/>
            <w:vMerge/>
            <w:tcBorders>
              <w:top w:val="single" w:sz="36" w:space="0" w:color="000000"/>
              <w:left w:val="single" w:sz="48" w:space="0" w:color="009999"/>
              <w:bottom w:val="single" w:sz="48" w:space="0" w:color="009999"/>
              <w:right w:val="single" w:sz="48" w:space="0" w:color="009999"/>
            </w:tcBorders>
            <w:vAlign w:val="center"/>
            <w:hideMark/>
          </w:tcPr>
          <w:p w14:paraId="0EFACA0F" w14:textId="77777777" w:rsidR="0062153A" w:rsidRPr="000668D8" w:rsidRDefault="0062153A" w:rsidP="003A2797">
            <w:pPr>
              <w:widowControl w:val="0"/>
              <w:tabs>
                <w:tab w:val="clear" w:pos="567"/>
              </w:tabs>
              <w:spacing w:line="240" w:lineRule="auto"/>
              <w:rPr>
                <w:rFonts w:eastAsia="MS Mincho"/>
                <w:sz w:val="20"/>
              </w:rPr>
            </w:pPr>
          </w:p>
        </w:tc>
      </w:tr>
    </w:tbl>
    <w:p w14:paraId="48F669DD" w14:textId="77777777" w:rsidR="0062153A" w:rsidRPr="000668D8" w:rsidRDefault="0062153A" w:rsidP="003A2797">
      <w:pPr>
        <w:widowControl w:val="0"/>
        <w:spacing w:line="240" w:lineRule="auto"/>
      </w:pPr>
      <w:r w:rsidRPr="000668D8">
        <w:rPr>
          <w:noProof/>
          <w:lang w:val="hu-HU" w:eastAsia="hu-HU"/>
        </w:rPr>
        <mc:AlternateContent>
          <mc:Choice Requires="wps">
            <w:drawing>
              <wp:anchor distT="45720" distB="45720" distL="114300" distR="114300" simplePos="0" relativeHeight="251687424" behindDoc="0" locked="0" layoutInCell="1" allowOverlap="1" wp14:anchorId="30EA9DF3" wp14:editId="33BA3E0F">
                <wp:simplePos x="0" y="0"/>
                <wp:positionH relativeFrom="column">
                  <wp:posOffset>1549400</wp:posOffset>
                </wp:positionH>
                <wp:positionV relativeFrom="paragraph">
                  <wp:posOffset>4739005</wp:posOffset>
                </wp:positionV>
                <wp:extent cx="614045" cy="243205"/>
                <wp:effectExtent l="0" t="0" r="0" b="0"/>
                <wp:wrapNone/>
                <wp:docPr id="242"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ABDBFD1" w14:textId="77777777" w:rsidR="00B16A78" w:rsidRDefault="00B16A78" w:rsidP="0062153A">
                            <w:pPr>
                              <w:rPr>
                                <w:sz w:val="12"/>
                                <w:szCs w:val="12"/>
                              </w:rPr>
                            </w:pPr>
                            <w:r>
                              <w:rPr>
                                <w:sz w:val="12"/>
                                <w:szCs w:val="12"/>
                                <w:lang w:val="hu"/>
                              </w:rPr>
                              <w:t>Szájrész</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0EA9DF3" id="_x0000_s1045" type="#_x0000_t202" style="position:absolute;margin-left:122pt;margin-top:373.15pt;width:48.35pt;height:19.15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1ABDBFD1" w14:textId="77777777" w:rsidR="00B16A78" w:rsidRDefault="00B16A78" w:rsidP="0062153A">
                      <w:pPr>
                        <w:rPr>
                          <w:sz w:val="12"/>
                          <w:szCs w:val="12"/>
                        </w:rPr>
                      </w:pPr>
                      <w:r>
                        <w:rPr>
                          <w:sz w:val="12"/>
                          <w:szCs w:val="12"/>
                          <w:lang w:val="hu"/>
                        </w:rPr>
                        <w:t>Szájrész</w:t>
                      </w:r>
                    </w:p>
                  </w:txbxContent>
                </v:textbox>
              </v:shape>
            </w:pict>
          </mc:Fallback>
        </mc:AlternateContent>
      </w:r>
    </w:p>
    <w:tbl>
      <w:tblPr>
        <w:tblW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62153A" w:rsidRPr="00DF398C" w14:paraId="5D4B2DAF" w14:textId="77777777" w:rsidTr="00C14798">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30481482" w14:textId="77777777" w:rsidR="0062153A" w:rsidRPr="000668D8" w:rsidRDefault="0062153A" w:rsidP="003A2797">
            <w:pPr>
              <w:pStyle w:val="SynopsisList"/>
              <w:keepNext/>
              <w:keepLines/>
              <w:widowControl w:val="0"/>
              <w:tabs>
                <w:tab w:val="left" w:pos="357"/>
              </w:tabs>
              <w:spacing w:before="0"/>
              <w:ind w:left="0" w:firstLine="0"/>
              <w:rPr>
                <w:rFonts w:ascii="Times New Roman" w:eastAsia="MS Mincho" w:hAnsi="Times New Roman"/>
              </w:rPr>
            </w:pPr>
            <w:r w:rsidRPr="000668D8">
              <w:rPr>
                <w:rFonts w:ascii="Times New Roman" w:hAnsi="Times New Roman"/>
                <w:lang w:val="hu"/>
              </w:rPr>
              <w:lastRenderedPageBreak/>
              <w:t>Az Enerzair Breezhaler csomagolás a következőket tartalmazza:</w:t>
            </w:r>
          </w:p>
          <w:p w14:paraId="5847952B" w14:textId="77777777" w:rsidR="0062153A" w:rsidRPr="000668D8" w:rsidRDefault="0062153A" w:rsidP="003A2797">
            <w:pPr>
              <w:pStyle w:val="SynopsisList"/>
              <w:keepNext/>
              <w:keepLines/>
              <w:widowControl w:val="0"/>
              <w:numPr>
                <w:ilvl w:val="0"/>
                <w:numId w:val="29"/>
              </w:numPr>
              <w:tabs>
                <w:tab w:val="clear" w:pos="357"/>
              </w:tabs>
              <w:spacing w:before="0"/>
              <w:ind w:left="567" w:hanging="567"/>
              <w:rPr>
                <w:rFonts w:ascii="Times New Roman" w:eastAsia="MS Mincho" w:hAnsi="Times New Roman"/>
              </w:rPr>
            </w:pPr>
            <w:r w:rsidRPr="000668D8">
              <w:rPr>
                <w:rFonts w:ascii="Times New Roman" w:hAnsi="Times New Roman"/>
                <w:lang w:val="hu"/>
              </w:rPr>
              <w:t>Egy Enerzair Breezhaler inhalátor.</w:t>
            </w:r>
          </w:p>
          <w:p w14:paraId="4D327992" w14:textId="77777777" w:rsidR="0062153A" w:rsidRPr="000668D8" w:rsidRDefault="0062153A" w:rsidP="003A2797">
            <w:pPr>
              <w:pStyle w:val="SynopsisList"/>
              <w:keepNext/>
              <w:keepLines/>
              <w:widowControl w:val="0"/>
              <w:numPr>
                <w:ilvl w:val="0"/>
                <w:numId w:val="29"/>
              </w:numPr>
              <w:tabs>
                <w:tab w:val="clear" w:pos="357"/>
              </w:tabs>
              <w:spacing w:before="0"/>
              <w:ind w:left="567" w:hanging="567"/>
              <w:rPr>
                <w:rFonts w:ascii="Times New Roman" w:hAnsi="Times New Roman"/>
              </w:rPr>
            </w:pPr>
            <w:r w:rsidRPr="000668D8">
              <w:rPr>
                <w:rFonts w:ascii="Times New Roman" w:hAnsi="Times New Roman"/>
                <w:lang w:val="hu"/>
              </w:rPr>
              <w:t>Egy vagy több buborékcsomagolás, melyek mindegyike 10 darab, az inhalátorban történő alkalmazásra való Enerzair Breezhaler kapszulát tartalmaz.</w:t>
            </w:r>
          </w:p>
          <w:p w14:paraId="246EC5E9" w14:textId="77777777" w:rsidR="0062153A" w:rsidRPr="000668D8" w:rsidRDefault="0062153A" w:rsidP="003A2797">
            <w:pPr>
              <w:pStyle w:val="SynopsisList"/>
              <w:keepNext/>
              <w:keepLines/>
              <w:widowControl w:val="0"/>
              <w:spacing w:before="0"/>
              <w:rPr>
                <w:rFonts w:ascii="Times New Roman" w:hAnsi="Times New Roman"/>
              </w:rPr>
            </w:pPr>
            <w:r w:rsidRPr="000668D8">
              <w:rPr>
                <w:noProof/>
                <w:lang w:val="hu-HU" w:eastAsia="hu-HU"/>
              </w:rPr>
              <mc:AlternateContent>
                <mc:Choice Requires="wps">
                  <w:drawing>
                    <wp:anchor distT="45720" distB="45720" distL="114300" distR="114300" simplePos="0" relativeHeight="251690496" behindDoc="0" locked="0" layoutInCell="1" allowOverlap="1" wp14:anchorId="0AEB8391" wp14:editId="08231B69">
                      <wp:simplePos x="0" y="0"/>
                      <wp:positionH relativeFrom="column">
                        <wp:posOffset>1258570</wp:posOffset>
                      </wp:positionH>
                      <wp:positionV relativeFrom="paragraph">
                        <wp:posOffset>34290</wp:posOffset>
                      </wp:positionV>
                      <wp:extent cx="605790" cy="263525"/>
                      <wp:effectExtent l="0" t="0" r="0" b="0"/>
                      <wp:wrapNone/>
                      <wp:docPr id="24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7C746374" w14:textId="77777777" w:rsidR="00B16A78" w:rsidRDefault="00B16A78" w:rsidP="0062153A">
                                  <w:pPr>
                                    <w:rPr>
                                      <w:sz w:val="12"/>
                                      <w:szCs w:val="12"/>
                                    </w:rPr>
                                  </w:pPr>
                                  <w:r w:rsidRPr="006A38BF">
                                    <w:rPr>
                                      <w:sz w:val="12"/>
                                      <w:szCs w:val="12"/>
                                      <w:lang w:val="hu"/>
                                    </w:rPr>
                                    <w:t>Szájrész</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AEB8391" id="_x0000_s1046" type="#_x0000_t202" style="position:absolute;left:0;text-align:left;margin-left:99.1pt;margin-top:2.7pt;width:47.7pt;height:20.7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Bsp48X3QAAAAgBAAAPAAAAZHJz&#10;L2Rvd25yZXYueG1sTI/NTsMwEITvSH0Haytxo3ZDGjUhTlWBuIIoPxI3N94mEfE6it0mvD3LCY6j&#10;Gc18U+5m14sLjqHzpGG9UiCQam87ajS8vT7ebEGEaMia3hNq+MYAu2pxVZrC+ole8HKIjeASCoXR&#10;0MY4FFKGukVnwsoPSOyd/OhMZDk20o5m4nLXy0SpTDrTES+0ZsD7Fuuvw9lpeH86fX6k6rl5cJth&#10;8rOS5HKp9fVy3t+BiDjHvzD84jM6VMx09GeyQfSs823CUQ2bFAT7SX6bgThqSLMcZFXK/weqHwAA&#10;AP//AwBQSwECLQAUAAYACAAAACEAtoM4kv4AAADhAQAAEwAAAAAAAAAAAAAAAAAAAAAAW0NvbnRl&#10;bnRfVHlwZXNdLnhtbFBLAQItABQABgAIAAAAIQA4/SH/1gAAAJQBAAALAAAAAAAAAAAAAAAAAC8B&#10;AABfcmVscy8ucmVsc1BLAQItABQABgAIAAAAIQCQe44k+QEAANQDAAAOAAAAAAAAAAAAAAAAAC4C&#10;AABkcnMvZTJvRG9jLnhtbFBLAQItABQABgAIAAAAIQBsp48X3QAAAAgBAAAPAAAAAAAAAAAAAAAA&#10;AFMEAABkcnMvZG93bnJldi54bWxQSwUGAAAAAAQABADzAAAAXQUAAAAA&#10;" filled="f" stroked="f">
                      <v:textbox>
                        <w:txbxContent>
                          <w:p w14:paraId="7C746374" w14:textId="77777777" w:rsidR="00B16A78" w:rsidRDefault="00B16A78" w:rsidP="0062153A">
                            <w:pPr>
                              <w:rPr>
                                <w:sz w:val="12"/>
                                <w:szCs w:val="12"/>
                              </w:rPr>
                            </w:pPr>
                            <w:r w:rsidRPr="006A38BF">
                              <w:rPr>
                                <w:sz w:val="12"/>
                                <w:szCs w:val="12"/>
                                <w:lang w:val="hu"/>
                              </w:rPr>
                              <w:t>Szájrész</w:t>
                            </w:r>
                          </w:p>
                        </w:txbxContent>
                      </v:textbox>
                    </v:shape>
                  </w:pict>
                </mc:Fallback>
              </mc:AlternateContent>
            </w:r>
            <w:r w:rsidRPr="000668D8">
              <w:rPr>
                <w:noProof/>
                <w:lang w:val="hu-HU" w:eastAsia="hu-HU"/>
              </w:rPr>
              <mc:AlternateContent>
                <mc:Choice Requires="wps">
                  <w:drawing>
                    <wp:anchor distT="45720" distB="45720" distL="114300" distR="114300" simplePos="0" relativeHeight="251689472" behindDoc="0" locked="0" layoutInCell="1" allowOverlap="1" wp14:anchorId="45DF346E" wp14:editId="1EEB3D06">
                      <wp:simplePos x="0" y="0"/>
                      <wp:positionH relativeFrom="column">
                        <wp:posOffset>932815</wp:posOffset>
                      </wp:positionH>
                      <wp:positionV relativeFrom="paragraph">
                        <wp:posOffset>131445</wp:posOffset>
                      </wp:positionV>
                      <wp:extent cx="528320" cy="381635"/>
                      <wp:effectExtent l="0" t="0" r="0" b="0"/>
                      <wp:wrapNone/>
                      <wp:docPr id="244"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81851A1" w14:textId="77777777" w:rsidR="00B16A78" w:rsidRDefault="00B16A78" w:rsidP="0062153A">
                                  <w:pPr>
                                    <w:spacing w:line="140" w:lineRule="exact"/>
                                    <w:rPr>
                                      <w:sz w:val="12"/>
                                      <w:szCs w:val="12"/>
                                    </w:rPr>
                                  </w:pPr>
                                  <w:r w:rsidRPr="006A38BF">
                                    <w:rPr>
                                      <w:sz w:val="12"/>
                                      <w:szCs w:val="12"/>
                                      <w:lang w:val="hu"/>
                                    </w:rPr>
                                    <w:t>Kapszula-kamra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5DF346E" id="_x0000_s1047" type="#_x0000_t202" style="position:absolute;left:0;text-align:left;margin-left:73.45pt;margin-top:10.35pt;width:41.6pt;height:30.05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9jH4wEAAKgDAAAOAAAAZHJzL2Uyb0RvYy54bWysU9GO0zAQfEfiHyy/0zRpe5So6em40yGk&#10;40A6+ADHsRuLxGvWbpPy9aydXq/AG+LFsr3O7MzsZHM99h07KPQGbMXz2ZwzZSU0xu4q/u3r/Zs1&#10;Zz4I24gOrKr4UXl+vX39ajO4UhXQQtcoZARifTm4irchuDLLvGxVL/wMnLJU1IC9CHTEXdagGAi9&#10;77JiPr/KBsDGIUjlPd3eTUW+TfhaKxk+a+1VYF3FiVtIK6a1jmu23Yhyh8K1Rp5oiH9g0QtjqekZ&#10;6k4EwfZo/oLqjUTwoMNMQp+B1kaqpIHU5PM/1Dy1wqmkhczx7myT/3+w8vHw5L4gC+N7GGmASYR3&#10;DyC/e2bhthV2p24QYWiVaKhxHi3LBufL06fRal/6CFIPn6ChIYt9gAQ0auyjK6STEToN4Hg2XY2B&#10;SbpcFetFQRVJpcU6v1qsUgdRPn/s0IcPCnoWNxVHmmkCF4cHHyIZUT4/ib0s3JuuS3Pt7G8X9DDe&#10;JPKR78Q8jPXITFPxIkmLYmpojiQHYYoLxZs2LeBPzgaKSsX9j71AxVn30ZIl7/LlMmYrHZart1EN&#10;Xlbqy4qwkqAqHjibtrdhyuPeodm11GkagoUbslGbJPGF1Yk/xSEpP0U35u3ynF69/GDbXwAAAP//&#10;AwBQSwMEFAAGAAgAAAAhAAot11ndAAAACQEAAA8AAABkcnMvZG93bnJldi54bWxMj0FPwkAQhe8m&#10;/IfNkHiTXSpiqd0SovGqAYXE29Id2obubNNdaP33jic9vsyX977J16NrxRX70HjSMJ8pEEiltw1V&#10;Gj4/Xu9SECEasqb1hBq+McC6mNzkJrN+oC1ed7ESXEIhMxrqGLtMylDW6EyY+Q6JbyffOxM59pW0&#10;vRm43LUyUWopnWmIF2rT4XON5Xl3cRr2b6evw0K9Vy/uoRv8qCS5ldT6djpunkBEHOMfDL/6rA4F&#10;Ox39hWwQLefFcsWohkQ9gmAguVdzEEcNqUpBFrn8/0HxAwAA//8DAFBLAQItABQABgAIAAAAIQC2&#10;gziS/gAAAOEBAAATAAAAAAAAAAAAAAAAAAAAAABbQ29udGVudF9UeXBlc10ueG1sUEsBAi0AFAAG&#10;AAgAAAAhADj9If/WAAAAlAEAAAsAAAAAAAAAAAAAAAAALwEAAF9yZWxzLy5yZWxzUEsBAi0AFAAG&#10;AAgAAAAhAIpb2MfjAQAAqAMAAA4AAAAAAAAAAAAAAAAALgIAAGRycy9lMm9Eb2MueG1sUEsBAi0A&#10;FAAGAAgAAAAhAAot11ndAAAACQEAAA8AAAAAAAAAAAAAAAAAPQQAAGRycy9kb3ducmV2LnhtbFBL&#10;BQYAAAAABAAEAPMAAABHBQAAAAA=&#10;" filled="f" stroked="f">
                      <v:textbox>
                        <w:txbxContent>
                          <w:p w14:paraId="181851A1" w14:textId="77777777" w:rsidR="00B16A78" w:rsidRDefault="00B16A78" w:rsidP="0062153A">
                            <w:pPr>
                              <w:spacing w:line="140" w:lineRule="exact"/>
                              <w:rPr>
                                <w:sz w:val="12"/>
                                <w:szCs w:val="12"/>
                              </w:rPr>
                            </w:pPr>
                            <w:r w:rsidRPr="006A38BF">
                              <w:rPr>
                                <w:sz w:val="12"/>
                                <w:szCs w:val="12"/>
                                <w:lang w:val="hu"/>
                              </w:rPr>
                              <w:t>Kapszula-kamra</w:t>
                            </w:r>
                          </w:p>
                        </w:txbxContent>
                      </v:textbox>
                    </v:shape>
                  </w:pict>
                </mc:Fallback>
              </mc:AlternateContent>
            </w:r>
          </w:p>
          <w:p w14:paraId="48AB3663" w14:textId="77777777" w:rsidR="0062153A" w:rsidRPr="000668D8" w:rsidRDefault="0062153A" w:rsidP="003A2797">
            <w:pPr>
              <w:pStyle w:val="Table"/>
              <w:keepNext/>
              <w:widowControl w:val="0"/>
              <w:spacing w:before="0" w:after="0"/>
              <w:rPr>
                <w:rFonts w:ascii="Times New Roman" w:hAnsi="Times New Roman"/>
                <w:sz w:val="22"/>
                <w:szCs w:val="22"/>
              </w:rPr>
            </w:pPr>
            <w:r w:rsidRPr="000668D8">
              <w:rPr>
                <w:noProof/>
                <w:lang w:val="hu-HU" w:eastAsia="hu-HU"/>
              </w:rPr>
              <mc:AlternateContent>
                <mc:Choice Requires="wps">
                  <w:drawing>
                    <wp:anchor distT="45720" distB="45720" distL="114300" distR="114300" simplePos="0" relativeHeight="251694592" behindDoc="0" locked="0" layoutInCell="1" allowOverlap="1" wp14:anchorId="4190D995" wp14:editId="6CF81121">
                      <wp:simplePos x="0" y="0"/>
                      <wp:positionH relativeFrom="column">
                        <wp:posOffset>897890</wp:posOffset>
                      </wp:positionH>
                      <wp:positionV relativeFrom="paragraph">
                        <wp:posOffset>791845</wp:posOffset>
                      </wp:positionV>
                      <wp:extent cx="774700" cy="247650"/>
                      <wp:effectExtent l="0" t="0" r="0" b="0"/>
                      <wp:wrapNone/>
                      <wp:docPr id="245"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470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80043F5" w14:textId="77777777" w:rsidR="00B16A78" w:rsidRDefault="00B16A78" w:rsidP="0062153A">
                                  <w:pPr>
                                    <w:rPr>
                                      <w:b/>
                                      <w:sz w:val="12"/>
                                      <w:szCs w:val="12"/>
                                    </w:rPr>
                                  </w:pPr>
                                  <w:r w:rsidRPr="006A38BF">
                                    <w:rPr>
                                      <w:b/>
                                      <w:bCs/>
                                      <w:sz w:val="12"/>
                                      <w:szCs w:val="12"/>
                                      <w:lang w:val="hu"/>
                                    </w:rPr>
                                    <w:t>Az inhalátor alja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190D995" id="_x0000_s1048" type="#_x0000_t202" style="position:absolute;margin-left:70.7pt;margin-top:62.35pt;width:61pt;height:19.5pt;z-index:2516945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qWZs4wEAAKgDAAAOAAAAZHJzL2Uyb0RvYy54bWysU8Fu1DAQvSPxD5bvbLJR2kC02aq0KkIq&#10;FKnwAY7jJBaJx4y9myxfz9jZbhd6q7hYnhnnzXtvJpureRzYXqHTYCq+XqWcKSOh0aar+I/vd+/e&#10;c+a8MI0YwKiKH5TjV9u3bzaTLVUGPQyNQkYgxpWTrXjvvS2TxMlejcKtwCpDxRZwFJ5C7JIGxUTo&#10;45BkaXqZTICNRZDKOcreLkW+jfhtq6R/aFunPBsqTtx8PDGedTiT7UaUHQrba3mkIV7BYhTaUNMT&#10;1K3wgu1Qv4AatURw0PqVhDGBttVSRQ2kZp3+o+axF1ZFLWSOsyeb3P+DlV/3j/YbMj9/hJkGGEU4&#10;ew/yp2MGbnphOnWNCFOvREON18GyZLKuPH4arHalCyD19AUaGrLYeYhAc4tjcIV0MkKnARxOpqvZ&#10;M0nJosiLlCqSSlleXF7EoSSifPrYovOfFIwsXCqONNMILvb3zgcyonx6EnoZuNPDEOc6mL8S9DBk&#10;IvnAd2Hu53pmuqHmWZAWxNTQHEgOwrIutN506QF/czbRqlTc/doJVJwNnw1Z8mGd52G3YpBfFBkF&#10;eF6pzyvCSIKquOdsud74ZR93FnXXU6dlCAauycZWR4nPrI78aR2i8uPqhn07j+Or5x9s+wcAAP//&#10;AwBQSwMEFAAGAAgAAAAhAMVS5KfeAAAACwEAAA8AAABkcnMvZG93bnJldi54bWxMj0FPwzAMhe9I&#10;+w+RkbixZF3poDSdEIgraBsgccsar63WOFWTreXfY07s5vf89Py5WE+uE2ccQutJw2KuQCBV3rZU&#10;a/jYvd7egwjRkDWdJ9TwgwHW5eyqMLn1I23wvI214BIKudHQxNjnUoaqQWfC3PdIvDv4wZnIcqil&#10;HczI5a6TiVKZdKYlvtCYHp8brI7bk9Pw+Xb4/krVe/3i7vrRT0qSe5Ba31xPT48gIk7xPwx/+IwO&#10;JTPt/YlsEB3rdJFylIckXYHgRJIt2dmzky1XIMtCXv5Q/gIAAP//AwBQSwECLQAUAAYACAAAACEA&#10;toM4kv4AAADhAQAAEwAAAAAAAAAAAAAAAAAAAAAAW0NvbnRlbnRfVHlwZXNdLnhtbFBLAQItABQA&#10;BgAIAAAAIQA4/SH/1gAAAJQBAAALAAAAAAAAAAAAAAAAAC8BAABfcmVscy8ucmVsc1BLAQItABQA&#10;BgAIAAAAIQAlqWZs4wEAAKgDAAAOAAAAAAAAAAAAAAAAAC4CAABkcnMvZTJvRG9jLnhtbFBLAQIt&#10;ABQABgAIAAAAIQDFUuSn3gAAAAsBAAAPAAAAAAAAAAAAAAAAAD0EAABkcnMvZG93bnJldi54bWxQ&#10;SwUGAAAAAAQABADzAAAASAUAAAAA&#10;" filled="f" stroked="f">
                      <v:textbox>
                        <w:txbxContent>
                          <w:p w14:paraId="780043F5" w14:textId="77777777" w:rsidR="00B16A78" w:rsidRDefault="00B16A78" w:rsidP="0062153A">
                            <w:pPr>
                              <w:rPr>
                                <w:b/>
                                <w:sz w:val="12"/>
                                <w:szCs w:val="12"/>
                              </w:rPr>
                            </w:pPr>
                            <w:r w:rsidRPr="006A38BF">
                              <w:rPr>
                                <w:b/>
                                <w:bCs/>
                                <w:sz w:val="12"/>
                                <w:szCs w:val="12"/>
                                <w:lang w:val="hu"/>
                              </w:rPr>
                              <w:t>Az inhalátor alja</w:t>
                            </w:r>
                          </w:p>
                        </w:txbxContent>
                      </v:textbox>
                    </v:shape>
                  </w:pict>
                </mc:Fallback>
              </mc:AlternateContent>
            </w:r>
            <w:r w:rsidRPr="000668D8">
              <w:rPr>
                <w:noProof/>
                <w:lang w:val="hu-HU" w:eastAsia="hu-HU"/>
              </w:rPr>
              <mc:AlternateContent>
                <mc:Choice Requires="wps">
                  <w:drawing>
                    <wp:anchor distT="45720" distB="45720" distL="114300" distR="114300" simplePos="0" relativeHeight="251691520" behindDoc="0" locked="0" layoutInCell="1" allowOverlap="1" wp14:anchorId="03B5FD54" wp14:editId="77C42700">
                      <wp:simplePos x="0" y="0"/>
                      <wp:positionH relativeFrom="column">
                        <wp:posOffset>1926590</wp:posOffset>
                      </wp:positionH>
                      <wp:positionV relativeFrom="paragraph">
                        <wp:posOffset>601345</wp:posOffset>
                      </wp:positionV>
                      <wp:extent cx="660400" cy="275590"/>
                      <wp:effectExtent l="0" t="0" r="0" b="0"/>
                      <wp:wrapNone/>
                      <wp:docPr id="246"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0400" cy="275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D3C103B" w14:textId="77777777" w:rsidR="00B16A78" w:rsidRDefault="00B16A78" w:rsidP="0062153A">
                                  <w:pPr>
                                    <w:rPr>
                                      <w:sz w:val="12"/>
                                      <w:szCs w:val="12"/>
                                    </w:rPr>
                                  </w:pPr>
                                  <w:r w:rsidRPr="006A38BF">
                                    <w:rPr>
                                      <w:sz w:val="12"/>
                                      <w:szCs w:val="12"/>
                                      <w:lang w:val="hu"/>
                                    </w:rPr>
                                    <w:t>Buborék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3B5FD54" id="_x0000_s1049" type="#_x0000_t202" style="position:absolute;margin-left:151.7pt;margin-top:47.35pt;width:52pt;height:21.7pt;z-index:2516915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RuQH5AEAAKgDAAAOAAAAZHJzL2Uyb0RvYy54bWysU8Fu2zAMvQ/YPwi6L3ayJF2NOEXXosOA&#10;rhvQ9QNkWbKF2aJGKbGzrx8lp2m23oZdBJGUH997pDdXY9+xvUJvwJZ8Pss5U1ZCbWxT8qfvd+8+&#10;cOaDsLXowKqSH5TnV9u3bzaDK9QCWuhqhYxArC8GV/I2BFdkmZet6oWfgVOWihqwF4FCbLIaxUDo&#10;fZct8nydDYC1Q5DKe8reTkW+TfhaKxm+au1VYF3JiVtIJ6azime23YiiQeFaI480xD+w6IWx1PQE&#10;dSuCYDs0r6B6IxE86DCT0GegtZEqaSA18/wvNY+tcCppIXO8O9nk/x+sfNg/um/IwvgRRhpgEuHd&#10;Pcgfnlm4aYVt1DUiDK0SNTWeR8uywfni+Gm02hc+glTDF6hpyGIXIAGNGvvoCulkhE4DOJxMV2Ng&#10;kpLrdb7MqSKptLhYrS7TUDJRPH/s0IdPCnoWLyVHmmkCF/t7HyIZUTw/ib0s3JmuS3Pt7B8Jehgz&#10;iXzkOzEPYzUyU1Pz91FaFFNBfSA5CNO60HrTpQX8xdlAq1Jy/3MnUHHWfbZkyeV8uYy7lYLl6mJB&#10;AZ5XqvOKsJKgSh44m643YdrHnUPTtNRpGoKFa7JRmyTxhdWRP61DUn5c3bhv53F69fKDbX8DAAD/&#10;/wMAUEsDBBQABgAIAAAAIQAwvpL+3gAAAAoBAAAPAAAAZHJzL2Rvd25yZXYueG1sTI/BTsMwDIbv&#10;SHuHyJO4sWRrYVtpOiEQV9AGm8Qta7y2WuNUTbaWt8ec4Gj70+/vzzeja8UV+9B40jCfKRBIpbcN&#10;VRo+P17vViBCNGRN6wk1fGOATTG5yU1m/UBbvO5iJTiEQmY01DF2mZShrNGZMPMdEt9Ovncm8thX&#10;0vZm4HDXyoVSD9KZhvhDbTp8rrE87y5Ow/7t9HVI1Xv14u67wY9KkltLrW+n49MjiIhj/IPhV5/V&#10;oWCno7+QDaLVkKgkZVTDOl2CYCBVS14cmUxWc5BFLv9XKH4AAAD//wMAUEsBAi0AFAAGAAgAAAAh&#10;ALaDOJL+AAAA4QEAABMAAAAAAAAAAAAAAAAAAAAAAFtDb250ZW50X1R5cGVzXS54bWxQSwECLQAU&#10;AAYACAAAACEAOP0h/9YAAACUAQAACwAAAAAAAAAAAAAAAAAvAQAAX3JlbHMvLnJlbHNQSwECLQAU&#10;AAYACAAAACEA60bkB+QBAACoAwAADgAAAAAAAAAAAAAAAAAuAgAAZHJzL2Uyb0RvYy54bWxQSwEC&#10;LQAUAAYACAAAACEAML6S/t4AAAAKAQAADwAAAAAAAAAAAAAAAAA+BAAAZHJzL2Rvd25yZXYueG1s&#10;UEsFBgAAAAAEAAQA8wAAAEkFAAAAAA==&#10;" filled="f" stroked="f">
                      <v:textbox>
                        <w:txbxContent>
                          <w:p w14:paraId="3D3C103B" w14:textId="77777777" w:rsidR="00B16A78" w:rsidRDefault="00B16A78" w:rsidP="0062153A">
                            <w:pPr>
                              <w:rPr>
                                <w:sz w:val="12"/>
                                <w:szCs w:val="12"/>
                              </w:rPr>
                            </w:pPr>
                            <w:r w:rsidRPr="006A38BF">
                              <w:rPr>
                                <w:sz w:val="12"/>
                                <w:szCs w:val="12"/>
                                <w:lang w:val="hu"/>
                              </w:rPr>
                              <w:t>Buborék</w:t>
                            </w:r>
                          </w:p>
                        </w:txbxContent>
                      </v:textbox>
                    </v:shape>
                  </w:pict>
                </mc:Fallback>
              </mc:AlternateContent>
            </w:r>
            <w:r w:rsidRPr="000668D8">
              <w:rPr>
                <w:noProof/>
                <w:lang w:val="hu-HU" w:eastAsia="hu-HU"/>
              </w:rPr>
              <mc:AlternateContent>
                <mc:Choice Requires="wps">
                  <w:drawing>
                    <wp:anchor distT="45720" distB="45720" distL="114300" distR="114300" simplePos="0" relativeHeight="251695616" behindDoc="0" locked="0" layoutInCell="1" allowOverlap="1" wp14:anchorId="3B1920A3" wp14:editId="4E05EDF2">
                      <wp:simplePos x="0" y="0"/>
                      <wp:positionH relativeFrom="column">
                        <wp:posOffset>1977390</wp:posOffset>
                      </wp:positionH>
                      <wp:positionV relativeFrom="paragraph">
                        <wp:posOffset>798195</wp:posOffset>
                      </wp:positionV>
                      <wp:extent cx="850900" cy="323850"/>
                      <wp:effectExtent l="0" t="0" r="0" b="0"/>
                      <wp:wrapNone/>
                      <wp:docPr id="24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50900"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4477595" w14:textId="77777777" w:rsidR="00B16A78" w:rsidRDefault="00B16A78" w:rsidP="0062153A">
                                  <w:pPr>
                                    <w:rPr>
                                      <w:b/>
                                      <w:sz w:val="12"/>
                                      <w:szCs w:val="12"/>
                                    </w:rPr>
                                  </w:pPr>
                                  <w:r w:rsidRPr="006A38BF">
                                    <w:rPr>
                                      <w:b/>
                                      <w:bCs/>
                                      <w:sz w:val="12"/>
                                      <w:szCs w:val="12"/>
                                      <w:lang w:val="hu"/>
                                    </w:rPr>
                                    <w:t>Buborékcsomagolás</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B1920A3" id="_x0000_s1050" type="#_x0000_t202" style="position:absolute;margin-left:155.7pt;margin-top:62.85pt;width:67pt;height:25.5pt;z-index:2516956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IAVb4wEAAKgDAAAOAAAAZHJzL2Uyb0RvYy54bWysU8Fu2zAMvQ/YPwi6L3bcdGuNOEXXosOA&#10;rhvQ9QNkWbKF2aJGKbGzrx8lp2m23YpdBJGUH997pNdX09CznUJvwFZ8ucg5U1ZCY2xb8afvd+8u&#10;OPNB2Eb0YFXF98rzq83bN+vRlaqADvpGISMQ68vRVbwLwZVZ5mWnBuEX4JSlogYcRKAQ26xBMRL6&#10;0GdFnr/PRsDGIUjlPWVv5yLfJHytlQxftfYqsL7ixC2kE9NZxzPbrEXZonCdkQca4hUsBmEsNT1C&#10;3Yog2BbNP1CDkQgedFhIGDLQ2kiVNJCaZf6XmsdOOJW0kDneHW3y/w9WPuwe3TdkYfoIEw0wifDu&#10;HuQPzyzcdMK26hoRxk6Jhhovo2XZ6Hx5+DRa7UsfQerxCzQ0ZLENkIAmjUN0hXQyQqcB7I+mqykw&#10;ScmL8/wyp4qk0llxRmHqIMrnjx368EnBwOKl4kgzTeBid+9DJCPK5yexl4U70/dprr39I0EPYyaR&#10;j3xn5mGqJ2aaiher2DiKqaHZkxyEeV1ovenSAf7ibKRVqbj/uRWoOOs/W7Lkcrlaxd1Kwer8Q0EB&#10;nlbq04qwkqAqHjibrzdh3setQ9N21GkegoVrslGbJPGF1YE/rUNSfljduG+ncXr18oNtfgMAAP//&#10;AwBQSwMEFAAGAAgAAAAhAAKfe1/eAAAACwEAAA8AAABkcnMvZG93bnJldi54bWxMj8FOwzAQRO9I&#10;/IO1SNyonZI0JcSpEIgrqAUqcXPjbRIRr6PYbcLfs5zguDNPszPlZna9OOMYOk8akoUCgVR721Gj&#10;4f3t+WYNIkRD1vSeUMM3BthUlxelKayfaIvnXWwEh1AojIY2xqGQMtQtOhMWfkBi7+hHZyKfYyPt&#10;aCYOd71cKrWSznTEH1oz4GOL9dfu5DR8vBw/96l6bZ5cNkx+VpLcndT6+mp+uAcRcY5/MPzW5+pQ&#10;caeDP5ENotdwmyQpo2wssxwEE2masXJgJV/lIKtS/t9Q/QAAAP//AwBQSwECLQAUAAYACAAAACEA&#10;toM4kv4AAADhAQAAEwAAAAAAAAAAAAAAAAAAAAAAW0NvbnRlbnRfVHlwZXNdLnhtbFBLAQItABQA&#10;BgAIAAAAIQA4/SH/1gAAAJQBAAALAAAAAAAAAAAAAAAAAC8BAABfcmVscy8ucmVsc1BLAQItABQA&#10;BgAIAAAAIQCQIAVb4wEAAKgDAAAOAAAAAAAAAAAAAAAAAC4CAABkcnMvZTJvRG9jLnhtbFBLAQIt&#10;ABQABgAIAAAAIQACn3tf3gAAAAsBAAAPAAAAAAAAAAAAAAAAAD0EAABkcnMvZG93bnJldi54bWxQ&#10;SwUGAAAAAAQABADzAAAASAUAAAAA&#10;" filled="f" stroked="f">
                      <v:textbox>
                        <w:txbxContent>
                          <w:p w14:paraId="44477595" w14:textId="77777777" w:rsidR="00B16A78" w:rsidRDefault="00B16A78" w:rsidP="0062153A">
                            <w:pPr>
                              <w:rPr>
                                <w:b/>
                                <w:sz w:val="12"/>
                                <w:szCs w:val="12"/>
                              </w:rPr>
                            </w:pPr>
                            <w:r w:rsidRPr="006A38BF">
                              <w:rPr>
                                <w:b/>
                                <w:bCs/>
                                <w:sz w:val="12"/>
                                <w:szCs w:val="12"/>
                                <w:lang w:val="hu"/>
                              </w:rPr>
                              <w:t>Buborékcsomagolás</w:t>
                            </w:r>
                          </w:p>
                        </w:txbxContent>
                      </v:textbox>
                    </v:shape>
                  </w:pict>
                </mc:Fallback>
              </mc:AlternateContent>
            </w:r>
            <w:r w:rsidRPr="000668D8">
              <w:rPr>
                <w:noProof/>
                <w:lang w:val="hu-HU" w:eastAsia="hu-HU"/>
              </w:rPr>
              <mc:AlternateContent>
                <mc:Choice Requires="wps">
                  <w:drawing>
                    <wp:anchor distT="45720" distB="45720" distL="114300" distR="114300" simplePos="0" relativeHeight="251685376" behindDoc="0" locked="0" layoutInCell="1" allowOverlap="1" wp14:anchorId="548649DC" wp14:editId="3ECC5ACF">
                      <wp:simplePos x="0" y="0"/>
                      <wp:positionH relativeFrom="column">
                        <wp:posOffset>313690</wp:posOffset>
                      </wp:positionH>
                      <wp:positionV relativeFrom="paragraph">
                        <wp:posOffset>633095</wp:posOffset>
                      </wp:positionV>
                      <wp:extent cx="666750" cy="311150"/>
                      <wp:effectExtent l="0" t="0" r="0" b="0"/>
                      <wp:wrapNone/>
                      <wp:docPr id="248"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66750" cy="31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476C048" w14:textId="77777777" w:rsidR="00B16A78" w:rsidRDefault="00B16A78" w:rsidP="0062153A">
                                  <w:pPr>
                                    <w:rPr>
                                      <w:sz w:val="12"/>
                                      <w:szCs w:val="12"/>
                                    </w:rPr>
                                  </w:pPr>
                                  <w:r w:rsidRPr="006A38BF">
                                    <w:rPr>
                                      <w:sz w:val="12"/>
                                      <w:szCs w:val="12"/>
                                      <w:lang w:val="hu"/>
                                    </w:rPr>
                                    <w:t>A készülék alja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48649DC" id="_x0000_s1051" type="#_x0000_t202" style="position:absolute;margin-left:24.7pt;margin-top:49.85pt;width:52.5pt;height:24.5pt;z-index:2516853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ssKp4wEAAKgDAAAOAAAAZHJzL2Uyb0RvYy54bWysU9uO0zAQfUfiHyy/0zSl7ULUdLXsahHS&#10;cpEWPsBxnMYi8ZgZt0n5esZOt1vgDfFijWecM+ecmWyux74TB4NkwZUyn82lME5Dbd2ulN++3r96&#10;IwUF5WrVgTOlPBqS19uXLzaDL8wCWuhqg4JBHBWDL2Ubgi+yjHRrekUz8MZxsQHsVeAr7rIa1cDo&#10;fZct5vN1NgDWHkEbIs7eTUW5TfhNY3T43DRkguhKydxCOjGdVTyz7UYVO1S+tfpEQ/0Di15Zx03P&#10;UHcqKLFH+xdUbzUCQRNmGvoMmsZqkzSwmnz+h5rHVnmTtLA55M820f+D1Z8Oj/4LijC+g5EHmESQ&#10;fwD9nYSD21a5nblBhKE1qubGebQsGzwVp0+j1VRQBKmGj1DzkNU+QAIaG+yjK6xTMDoP4Hg23YxB&#10;aE6u1+urFVc0l17nec5x7KCKp489UnhvoBcxKCXyTBO4OjxQmJ4+PYm9HNzbrktz7dxvCcaMmUQ+&#10;8p2Yh7Eaha1LuVjFxlFMBfWR5SBM68LrzUEL+FOKgVellPRjr9BI0X1wbMnbfLmMu5Uuy9XVgi94&#10;WakuK8pphiplkGIKb8O0j3uPdtdyp2kIDm7YxsYmic+sTvx5HZJJp9WN+3Z5T6+ef7DtLwAAAP//&#10;AwBQSwMEFAAGAAgAAAAhAG5n0abdAAAACQEAAA8AAABkcnMvZG93bnJldi54bWxMj81OwzAQhO9I&#10;fQdrK3GjdpFLmxCnqkBcQZQfiZsbb5OIeB3FbhPenu0Jbrs7o9lviu3kO3HGIbaBDCwXCgRSFVxL&#10;tYH3t6ebDYiYLDnbBUIDPxhhW86uCpu7MNIrnvepFhxCMbcGmpT6XMpYNehtXIQeibVjGLxNvA61&#10;dIMdOdx38lapO+ltS/yhsT0+NFh970/ewMfz8etTq5f60a/6MUxKks+kMdfzaXcPIuGU/sxwwWd0&#10;KJnpEE7kougM6Eyz00CWrUFc9JXmw4EHvVmDLAv5v0H5CwAA//8DAFBLAQItABQABgAIAAAAIQC2&#10;gziS/gAAAOEBAAATAAAAAAAAAAAAAAAAAAAAAABbQ29udGVudF9UeXBlc10ueG1sUEsBAi0AFAAG&#10;AAgAAAAhADj9If/WAAAAlAEAAAsAAAAAAAAAAAAAAAAALwEAAF9yZWxzLy5yZWxzUEsBAi0AFAAG&#10;AAgAAAAhAPCywqnjAQAAqAMAAA4AAAAAAAAAAAAAAAAALgIAAGRycy9lMm9Eb2MueG1sUEsBAi0A&#10;FAAGAAgAAAAhAG5n0abdAAAACQEAAA8AAAAAAAAAAAAAAAAAPQQAAGRycy9kb3ducmV2LnhtbFBL&#10;BQYAAAAABAAEAPMAAABHBQAAAAA=&#10;" filled="f" stroked="f">
                      <v:textbox>
                        <w:txbxContent>
                          <w:p w14:paraId="0476C048" w14:textId="77777777" w:rsidR="00B16A78" w:rsidRDefault="00B16A78" w:rsidP="0062153A">
                            <w:pPr>
                              <w:rPr>
                                <w:sz w:val="12"/>
                                <w:szCs w:val="12"/>
                              </w:rPr>
                            </w:pPr>
                            <w:r w:rsidRPr="006A38BF">
                              <w:rPr>
                                <w:sz w:val="12"/>
                                <w:szCs w:val="12"/>
                                <w:lang w:val="hu"/>
                              </w:rPr>
                              <w:t>A készülék alja</w:t>
                            </w:r>
                          </w:p>
                        </w:txbxContent>
                      </v:textbox>
                    </v:shape>
                  </w:pict>
                </mc:Fallback>
              </mc:AlternateContent>
            </w:r>
            <w:r w:rsidRPr="000668D8">
              <w:rPr>
                <w:noProof/>
                <w:lang w:val="hu-HU" w:eastAsia="hu-HU"/>
              </w:rPr>
              <mc:AlternateContent>
                <mc:Choice Requires="wps">
                  <w:drawing>
                    <wp:anchor distT="45720" distB="45720" distL="114300" distR="114300" simplePos="0" relativeHeight="251693568" behindDoc="0" locked="0" layoutInCell="1" allowOverlap="1" wp14:anchorId="40C48187" wp14:editId="4DA9F913">
                      <wp:simplePos x="0" y="0"/>
                      <wp:positionH relativeFrom="column">
                        <wp:posOffset>21590</wp:posOffset>
                      </wp:positionH>
                      <wp:positionV relativeFrom="paragraph">
                        <wp:posOffset>798195</wp:posOffset>
                      </wp:positionV>
                      <wp:extent cx="577850" cy="285750"/>
                      <wp:effectExtent l="0" t="0" r="0" b="0"/>
                      <wp:wrapNone/>
                      <wp:docPr id="249"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7850"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BB33E4" w14:textId="77777777" w:rsidR="00B16A78" w:rsidRDefault="00B16A78" w:rsidP="0062153A">
                                  <w:pPr>
                                    <w:rPr>
                                      <w:b/>
                                      <w:sz w:val="12"/>
                                      <w:szCs w:val="12"/>
                                    </w:rPr>
                                  </w:pPr>
                                  <w:r w:rsidRPr="006A38BF">
                                    <w:rPr>
                                      <w:b/>
                                      <w:bCs/>
                                      <w:sz w:val="12"/>
                                      <w:szCs w:val="12"/>
                                      <w:lang w:val="hu"/>
                                    </w:rPr>
                                    <w:t>Inhalátor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C48187" id="_x0000_s1052" type="#_x0000_t202" style="position:absolute;margin-left:1.7pt;margin-top:62.85pt;width:45.5pt;height:22.5pt;z-index:251693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EhEy4gEAAKgDAAAOAAAAZHJzL2Uyb0RvYy54bWysU9tu2zAMfR+wfxD0vjgJkiYz4hRdiw4D&#10;ugvQ9QNkWY6F2aJGKrGzrx8lp2m2vg17EShSPjznkN5cD10rDgbJgivkbDKVwjgNlXW7Qj59v3+3&#10;loKCcpVqwZlCHg3J6+3bN5ve52YODbSVQcEgjvLeF7IJwedZRroxnaIJeOO4WAN2KvAVd1mFqmf0&#10;rs3m0+lV1gNWHkEbIs7ejUW5Tfh1bXT4WtdkgmgLydxCOjGdZTyz7UblO1S+sfpEQ/0Di05Zx03P&#10;UHcqKLFH+wqqsxqBoA4TDV0GdW21SRpYzWz6l5rHRnmTtLA55M820f+D1V8Oj/4bijB8gIEHmESQ&#10;fwD9g4SD20a5nblBhL4xquLGs2hZ1nvKT59GqymnCFL2n6HiIat9gAQ01NhFV1inYHQewPFsuhmC&#10;0JxcrlbrJVc0l+br5Yrj2EHlzx97pPDRQCdiUEjkmSZwdXigMD59fhJ7Obi3bZvm2ro/EowZM4l8&#10;5DsyD0M5CFtx86vYOIopoTqyHIRxXXi9OWgAf0nR86oUkn7uFRop2k+OLXk/WyzibqXLYrma8wUv&#10;K+VlRTnNUIUMUozhbRj3ce/R7hruNA7BwQ3bWNsk8YXViT+vQzLptLpx3y7v6dXLD7b9DQAA//8D&#10;AFBLAwQUAAYACAAAACEA7GcvH9sAAAAIAQAADwAAAGRycy9kb3ducmV2LnhtbEyPzU7DMBCE70i8&#10;g7VI3KhNSQkNcSoE4gqi/EjctvE2iYjXUew24e1ZTnDcb0azM+Vm9r060hi7wBYuFwYUcR1cx42F&#10;t9fHixtQMSE77AOThW+KsKlOT0osXJj4hY7b1CgJ4VighTalodA61i15jIswEIu2D6PHJOfYaDfi&#10;JOG+10tjrrXHjuVDiwPdt1R/bQ/ewvvT/vMjM8/Ng18NU5iNZr/W1p6fzXe3oBLN6c8Mv/WlOlTS&#10;aRcO7KLqLVxlYhS8XOWgRF9nAnYCcpODrkr9f0D1AwAA//8DAFBLAQItABQABgAIAAAAIQC2gziS&#10;/gAAAOEBAAATAAAAAAAAAAAAAAAAAAAAAABbQ29udGVudF9UeXBlc10ueG1sUEsBAi0AFAAGAAgA&#10;AAAhADj9If/WAAAAlAEAAAsAAAAAAAAAAAAAAAAALwEAAF9yZWxzLy5yZWxzUEsBAi0AFAAGAAgA&#10;AAAhAFUSETLiAQAAqAMAAA4AAAAAAAAAAAAAAAAALgIAAGRycy9lMm9Eb2MueG1sUEsBAi0AFAAG&#10;AAgAAAAhAOxnLx/bAAAACAEAAA8AAAAAAAAAAAAAAAAAPAQAAGRycy9kb3ducmV2LnhtbFBLBQYA&#10;AAAABAAEAPMAAABEBQAAAAA=&#10;" filled="f" stroked="f">
                      <v:textbox>
                        <w:txbxContent>
                          <w:p w14:paraId="5ABB33E4" w14:textId="77777777" w:rsidR="00B16A78" w:rsidRDefault="00B16A78" w:rsidP="0062153A">
                            <w:pPr>
                              <w:rPr>
                                <w:b/>
                                <w:sz w:val="12"/>
                                <w:szCs w:val="12"/>
                              </w:rPr>
                            </w:pPr>
                            <w:r w:rsidRPr="006A38BF">
                              <w:rPr>
                                <w:b/>
                                <w:bCs/>
                                <w:sz w:val="12"/>
                                <w:szCs w:val="12"/>
                                <w:lang w:val="hu"/>
                              </w:rPr>
                              <w:t>Inhalátor</w:t>
                            </w:r>
                          </w:p>
                        </w:txbxContent>
                      </v:textbox>
                    </v:shape>
                  </w:pict>
                </mc:Fallback>
              </mc:AlternateContent>
            </w:r>
            <w:r w:rsidRPr="000668D8">
              <w:rPr>
                <w:noProof/>
                <w:lang w:val="hu-HU" w:eastAsia="hu-HU"/>
              </w:rPr>
              <mc:AlternateContent>
                <mc:Choice Requires="wps">
                  <w:drawing>
                    <wp:anchor distT="45720" distB="45720" distL="114300" distR="114300" simplePos="0" relativeHeight="251692544" behindDoc="0" locked="0" layoutInCell="1" allowOverlap="1" wp14:anchorId="0CC5305D" wp14:editId="03DD06D4">
                      <wp:simplePos x="0" y="0"/>
                      <wp:positionH relativeFrom="column">
                        <wp:posOffset>1487805</wp:posOffset>
                      </wp:positionH>
                      <wp:positionV relativeFrom="paragraph">
                        <wp:posOffset>283210</wp:posOffset>
                      </wp:positionV>
                      <wp:extent cx="466725" cy="243205"/>
                      <wp:effectExtent l="0" t="0" r="0" b="0"/>
                      <wp:wrapNone/>
                      <wp:docPr id="250"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AC29256" w14:textId="77777777" w:rsidR="00B16A78" w:rsidRDefault="00B16A78" w:rsidP="0062153A">
                                  <w:pPr>
                                    <w:rPr>
                                      <w:sz w:val="12"/>
                                      <w:szCs w:val="12"/>
                                    </w:rPr>
                                  </w:pPr>
                                  <w:r w:rsidRPr="006A38BF">
                                    <w:rPr>
                                      <w:sz w:val="12"/>
                                      <w:szCs w:val="12"/>
                                      <w:lang w:val="hu"/>
                                    </w:rPr>
                                    <w:t>Szűrő</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CC5305D" id="_x0000_s1053" type="#_x0000_t202" style="position:absolute;margin-left:117.15pt;margin-top:22.3pt;width:36.75pt;height:19.15pt;z-index:2516925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4aSe5QEAAKgDAAAOAAAAZHJzL2Uyb0RvYy54bWysU9tu2zAMfR+wfxD0vtjxnGQz4hRdiw4D&#10;ugvQ9QNkWbaF2aJGKbGzrx8lp2m2vg17EURSPjznkN5eTUPPDgqdBlPy5SLlTBkJtTZtyR+/3715&#10;x5nzwtSiB6NKflSOX+1ev9qOtlAZdNDXChmBGFeMtuSd97ZIEic7NQi3AKsMFRvAQXgKsU1qFCOh&#10;D32Spek6GQFriyCVc5S9nYt8F/GbRkn/tWmc8qwvOXHz8cR4VuFMdltRtChsp+WJhvgHFoPQhpqe&#10;oW6FF2yP+gXUoCWCg8YvJAwJNI2WKmogNcv0LzUPnbAqaiFznD3b5P4frPxyeLDfkPnpA0w0wCjC&#10;2XuQPxwzcNMJ06prRBg7JWpqvAyWJaN1xenTYLUrXACpxs9Q05DF3kMEmhocgiukkxE6DeB4Nl1N&#10;nklK5uv1JltxJqmU5W+zdBU7iOLpY4vOf1QwsHApOdJMI7g43DsfyIji6UnoZeBO932ca2/+SNDD&#10;kInkA9+ZuZ+qiemamm9C4yCmgvpIchDmdaH1pksH+IuzkVal5O7nXqDirP9kyJL3yzwPuxWDfLXJ&#10;KMDLSnVZEUYSVMk9Z/P1xs/7uLeo2446zUMwcE02NjpKfGZ14k/rEJWfVjfs22UcXz3/YLvfAAAA&#10;//8DAFBLAwQUAAYACAAAACEAndXcSN4AAAAJAQAADwAAAGRycy9kb3ducmV2LnhtbEyPy07DMBBF&#10;90j8gzVI7KhNEkobMqkQiC2o5SGxc5NpEhGPo9htwt8zrGA5mqN7zy02s+vVicbQeUa4XhhQxJWv&#10;O24Q3l6frlagQrRc294zIXxTgE15flbYvPYTb+m0i42SEA65RWhjHHKtQ9WSs2HhB2L5HfzobJRz&#10;bHQ92knCXa8TY5ba2Y6lobUDPbRUfe2ODuH9+fD5kZmX5tHdDJOfjWa31oiXF/P9HahIc/yD4Vdf&#10;1KEUp70/ch1Uj5CkWSooQpYtQQmQmlvZskdYJWvQZaH/Lyh/AAAA//8DAFBLAQItABQABgAIAAAA&#10;IQC2gziS/gAAAOEBAAATAAAAAAAAAAAAAAAAAAAAAABbQ29udGVudF9UeXBlc10ueG1sUEsBAi0A&#10;FAAGAAgAAAAhADj9If/WAAAAlAEAAAsAAAAAAAAAAAAAAAAALwEAAF9yZWxzLy5yZWxzUEsBAi0A&#10;FAAGAAgAAAAhAI3hpJ7lAQAAqAMAAA4AAAAAAAAAAAAAAAAALgIAAGRycy9lMm9Eb2MueG1sUEsB&#10;Ai0AFAAGAAgAAAAhAJ3V3EjeAAAACQEAAA8AAAAAAAAAAAAAAAAAPwQAAGRycy9kb3ducmV2Lnht&#10;bFBLBQYAAAAABAAEAPMAAABKBQAAAAA=&#10;" filled="f" stroked="f">
                      <v:textbox>
                        <w:txbxContent>
                          <w:p w14:paraId="5AC29256" w14:textId="77777777" w:rsidR="00B16A78" w:rsidRDefault="00B16A78" w:rsidP="0062153A">
                            <w:pPr>
                              <w:rPr>
                                <w:sz w:val="12"/>
                                <w:szCs w:val="12"/>
                              </w:rPr>
                            </w:pPr>
                            <w:r w:rsidRPr="006A38BF">
                              <w:rPr>
                                <w:sz w:val="12"/>
                                <w:szCs w:val="12"/>
                                <w:lang w:val="hu"/>
                              </w:rPr>
                              <w:t>Szűrő</w:t>
                            </w:r>
                          </w:p>
                        </w:txbxContent>
                      </v:textbox>
                    </v:shape>
                  </w:pict>
                </mc:Fallback>
              </mc:AlternateContent>
            </w:r>
            <w:r w:rsidRPr="000668D8">
              <w:rPr>
                <w:noProof/>
                <w:lang w:val="hu-HU" w:eastAsia="hu-HU"/>
              </w:rPr>
              <mc:AlternateContent>
                <mc:Choice Requires="wps">
                  <w:drawing>
                    <wp:anchor distT="45720" distB="45720" distL="114300" distR="114300" simplePos="0" relativeHeight="251686400" behindDoc="0" locked="0" layoutInCell="1" allowOverlap="1" wp14:anchorId="515B987B" wp14:editId="41F579A1">
                      <wp:simplePos x="0" y="0"/>
                      <wp:positionH relativeFrom="column">
                        <wp:posOffset>410845</wp:posOffset>
                      </wp:positionH>
                      <wp:positionV relativeFrom="paragraph">
                        <wp:posOffset>146050</wp:posOffset>
                      </wp:positionV>
                      <wp:extent cx="390525" cy="243205"/>
                      <wp:effectExtent l="0" t="0" r="0" b="0"/>
                      <wp:wrapNone/>
                      <wp:docPr id="251"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574C548" w14:textId="77777777" w:rsidR="00B16A78" w:rsidRDefault="00B16A78" w:rsidP="0062153A">
                                  <w:pPr>
                                    <w:rPr>
                                      <w:sz w:val="12"/>
                                      <w:szCs w:val="12"/>
                                    </w:rPr>
                                  </w:pPr>
                                  <w:r w:rsidRPr="006A38BF">
                                    <w:rPr>
                                      <w:sz w:val="12"/>
                                      <w:szCs w:val="12"/>
                                      <w:lang w:val="hu"/>
                                    </w:rPr>
                                    <w:t>Kupak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15B987B" id="_x0000_s1054" type="#_x0000_t202" style="position:absolute;margin-left:32.35pt;margin-top:11.5pt;width:30.75pt;height:19.15pt;z-index:2516864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Pneh5AEAAKgDAAAOAAAAZHJzL2Uyb0RvYy54bWysU1Fv0zAQfkfiP1h+p0mzFrao6TQ2DSGN&#10;gTT4AY5jJxaJz5zdJuXXc3a6rsAb4sXy3Tnffd93l831NPRsr9AbsBVfLnLOlJXQGNtW/NvX+zeX&#10;nPkgbCN6sKriB+X59fb1q83oSlVAB32jkBGI9eXoKt6F4Mos87JTg/ALcMpSUQMOIlCIbdagGAl9&#10;6LMiz99mI2DjEKTynrJ3c5FvE77WSobPWnsVWF9x4hbSiems45ltN6JsUbjOyCMN8Q8sBmEsNT1B&#10;3Ykg2A7NX1CDkQgedFhIGDLQ2kiVNJCaZf6HmqdOOJW0kDnenWzy/w9WPu6f3BdkYXoPEw0wifDu&#10;AeR3zyzcdsK26gYRxk6Jhhovo2XZ6Hx5/DRa7UsfQerxEzQ0ZLELkIAmjUN0hXQyQqcBHE6mqykw&#10;ScmLq3xdrDmTVCpWF0W+Th1E+fyxQx8+KBhYvFQcaaYJXOwffIhkRPn8JPaycG/6Ps21t78l6GHM&#10;JPKR78w8TPXETEPNL2PjKKaG5kByEOZ1ofWmSwf4k7ORVqXi/sdOoOKs/2jJkqvlahV3KwWr9buC&#10;Ajyv1OcVYSVBVTxwNl9vw7yPO4em7ajTPAQLN2SjNkniC6sjf1qHpPy4unHfzuP06uUH2/4CAAD/&#10;/wMAUEsDBBQABgAIAAAAIQA8ZDu83AAAAAgBAAAPAAAAZHJzL2Rvd25yZXYueG1sTI9BT8JAEIXv&#10;Jv6HzZh4k10KVq3dEqLxKgGFxNvSHdqG7mzTXWj99wwnPU6+lzffyxeja8UZ+9B40jCdKBBIpbcN&#10;VRq+vz4enkGEaMia1hNq+MUAi+L2JjeZ9QOt8byJleASCpnRUMfYZVKGskZnwsR3SMwOvncm8tlX&#10;0vZm4HLXykSpVDrTEH+oTYdvNZbHzclp2H4efnZztare3WM3+FFJci9S6/u7cfkKIuIY/8Jw1Wd1&#10;KNhp709kg2g1pPMnTmpIZjzpypM0AbFnMJ2BLHL5f0BxAQAA//8DAFBLAQItABQABgAIAAAAIQC2&#10;gziS/gAAAOEBAAATAAAAAAAAAAAAAAAAAAAAAABbQ29udGVudF9UeXBlc10ueG1sUEsBAi0AFAAG&#10;AAgAAAAhADj9If/WAAAAlAEAAAsAAAAAAAAAAAAAAAAALwEAAF9yZWxzLy5yZWxzUEsBAi0AFAAG&#10;AAgAAAAhAIA+d6HkAQAAqAMAAA4AAAAAAAAAAAAAAAAALgIAAGRycy9lMm9Eb2MueG1sUEsBAi0A&#10;FAAGAAgAAAAhADxkO7zcAAAACAEAAA8AAAAAAAAAAAAAAAAAPgQAAGRycy9kb3ducmV2LnhtbFBL&#10;BQYAAAAABAAEAPMAAABHBQAAAAA=&#10;" filled="f" stroked="f">
                      <v:textbox>
                        <w:txbxContent>
                          <w:p w14:paraId="7574C548" w14:textId="77777777" w:rsidR="00B16A78" w:rsidRDefault="00B16A78" w:rsidP="0062153A">
                            <w:pPr>
                              <w:rPr>
                                <w:sz w:val="12"/>
                                <w:szCs w:val="12"/>
                              </w:rPr>
                            </w:pPr>
                            <w:r w:rsidRPr="006A38BF">
                              <w:rPr>
                                <w:sz w:val="12"/>
                                <w:szCs w:val="12"/>
                                <w:lang w:val="hu"/>
                              </w:rPr>
                              <w:t>Kupak</w:t>
                            </w:r>
                          </w:p>
                        </w:txbxContent>
                      </v:textbox>
                    </v:shape>
                  </w:pict>
                </mc:Fallback>
              </mc:AlternateContent>
            </w:r>
            <w:r w:rsidRPr="000668D8">
              <w:rPr>
                <w:noProof/>
                <w:lang w:val="hu-HU" w:eastAsia="hu-HU"/>
              </w:rPr>
              <mc:AlternateContent>
                <mc:Choice Requires="wps">
                  <w:drawing>
                    <wp:anchor distT="45720" distB="45720" distL="114300" distR="114300" simplePos="0" relativeHeight="251688448" behindDoc="0" locked="0" layoutInCell="1" allowOverlap="1" wp14:anchorId="0147F241" wp14:editId="40255625">
                      <wp:simplePos x="0" y="0"/>
                      <wp:positionH relativeFrom="column">
                        <wp:posOffset>598805</wp:posOffset>
                      </wp:positionH>
                      <wp:positionV relativeFrom="paragraph">
                        <wp:posOffset>410845</wp:posOffset>
                      </wp:positionV>
                      <wp:extent cx="485775" cy="408305"/>
                      <wp:effectExtent l="0" t="0" r="0" b="0"/>
                      <wp:wrapNone/>
                      <wp:docPr id="252"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BC14568" w14:textId="77777777" w:rsidR="00B16A78" w:rsidRDefault="00B16A78" w:rsidP="0062153A">
                                  <w:pPr>
                                    <w:spacing w:line="160" w:lineRule="exact"/>
                                    <w:rPr>
                                      <w:sz w:val="12"/>
                                      <w:szCs w:val="12"/>
                                    </w:rPr>
                                  </w:pPr>
                                  <w:r w:rsidRPr="006A38BF">
                                    <w:rPr>
                                      <w:sz w:val="12"/>
                                      <w:szCs w:val="12"/>
                                      <w:lang w:val="hu"/>
                                    </w:rPr>
                                    <w:t>Oldalsó gombok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147F241" id="_x0000_s1055" type="#_x0000_t202" style="position:absolute;margin-left:47.15pt;margin-top:32.35pt;width:38.25pt;height:32.15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CXjt5QEAAKgDAAAOAAAAZHJzL2Uyb0RvYy54bWysU8GO0zAQvSPxD5bvNGlpaTdqulp2tQhp&#10;WZAWPsBx7MQi8Zix26R8PWOn2y1wQ1wsz4zz5r03k+312HfsoNAbsCWfz3LOlJVQG9uU/NvX+zcb&#10;znwQthYdWFXyo/L8evf61XZwhVpAC12tkBGI9cXgSt6G4Ios87JVvfAzcMpSUQP2IlCITVajGAi9&#10;77JFnr/LBsDaIUjlPWXvpiLfJXytlQyftfYqsK7kxC2kE9NZxTPbbUXRoHCtkSca4h9Y9MJYanqG&#10;uhNBsD2av6B6IxE86DCT0GegtZEqaSA18/wPNU+tcCppIXO8O9vk/x+sfDw8uS/IwvgeRhpgEuHd&#10;A8jvnlm4bYVt1A0iDK0SNTWeR8uywfni9Gm02hc+glTDJ6hpyGIfIAGNGvvoCulkhE4DOJ5NV2Ng&#10;kpLLzWq9XnEmqbTMN2/zVeogiuePHfrwQUHP4qXkSDNN4OLw4EMkI4rnJ7GXhXvTdWmunf0tQQ9j&#10;JpGPfCfmYaxGZuqSL65i4yimgvpIchCmdaH1pksL+JOzgVal5P7HXqDirPtoyZKr+XIZdysFy9V6&#10;QQFeVqrLirCSoEoeOJuut2Hax71D07TUaRqChRuyUZsk8YXViT+tQ1J+Wt24b5dxevXyg+1+AQAA&#10;//8DAFBLAwQUAAYACAAAACEAqnLYNN0AAAAJAQAADwAAAGRycy9kb3ducmV2LnhtbEyPwU7DMBBE&#10;70j8g7VI3KhNCW2TxqkQiCtVC1TqzY23SUS8jmK3CX/f7QluO5rR7Jt8NbpWnLEPjScNjxMFAqn0&#10;tqFKw9fn+8MCRIiGrGk9oYZfDLAqbm9yk1k/0AbP21gJLqGQGQ11jF0mZShrdCZMfIfE3tH3zkSW&#10;fSVtbwYud62cKjWTzjTEH2rT4WuN5c/25DR8fxz3u0Stqzf33A1+VJJcKrW+vxtfliAijvEvDFd8&#10;RoeCmQ7+RDaIVkOaPHFSwyyZg7j6c8VTDnxMUwWyyOX/BcUFAAD//wMAUEsBAi0AFAAGAAgAAAAh&#10;ALaDOJL+AAAA4QEAABMAAAAAAAAAAAAAAAAAAAAAAFtDb250ZW50X1R5cGVzXS54bWxQSwECLQAU&#10;AAYACAAAACEAOP0h/9YAAACUAQAACwAAAAAAAAAAAAAAAAAvAQAAX3JlbHMvLnJlbHNQSwECLQAU&#10;AAYACAAAACEAkQl47eUBAACoAwAADgAAAAAAAAAAAAAAAAAuAgAAZHJzL2Uyb0RvYy54bWxQSwEC&#10;LQAUAAYACAAAACEAqnLYNN0AAAAJAQAADwAAAAAAAAAAAAAAAAA/BAAAZHJzL2Rvd25yZXYueG1s&#10;UEsFBgAAAAAEAAQA8wAAAEkFAAAAAA==&#10;" filled="f" stroked="f">
                      <v:textbox>
                        <w:txbxContent>
                          <w:p w14:paraId="1BC14568" w14:textId="77777777" w:rsidR="00B16A78" w:rsidRDefault="00B16A78" w:rsidP="0062153A">
                            <w:pPr>
                              <w:spacing w:line="160" w:lineRule="exact"/>
                              <w:rPr>
                                <w:sz w:val="12"/>
                                <w:szCs w:val="12"/>
                              </w:rPr>
                            </w:pPr>
                            <w:r w:rsidRPr="006A38BF">
                              <w:rPr>
                                <w:sz w:val="12"/>
                                <w:szCs w:val="12"/>
                                <w:lang w:val="hu"/>
                              </w:rPr>
                              <w:t>Oldalsó gombok</w:t>
                            </w:r>
                          </w:p>
                        </w:txbxContent>
                      </v:textbox>
                    </v:shape>
                  </w:pict>
                </mc:Fallback>
              </mc:AlternateContent>
            </w:r>
            <w:r w:rsidRPr="000668D8">
              <w:rPr>
                <w:noProof/>
                <w:lang w:val="hu-HU" w:eastAsia="hu-HU"/>
              </w:rPr>
              <w:drawing>
                <wp:inline distT="0" distB="0" distL="0" distR="0" wp14:anchorId="73669B90" wp14:editId="426ACB9D">
                  <wp:extent cx="2722880" cy="878840"/>
                  <wp:effectExtent l="0" t="0" r="0" b="0"/>
                  <wp:docPr id="259"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2722880" cy="878840"/>
                          </a:xfrm>
                          <a:prstGeom prst="rect">
                            <a:avLst/>
                          </a:prstGeom>
                          <a:noFill/>
                          <a:ln>
                            <a:noFill/>
                          </a:ln>
                        </pic:spPr>
                      </pic:pic>
                    </a:graphicData>
                  </a:graphic>
                </wp:inline>
              </w:drawing>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6B525D63" w14:textId="77777777" w:rsidR="0062153A" w:rsidRPr="000668D8" w:rsidRDefault="0062153A" w:rsidP="003A2797">
            <w:pPr>
              <w:pStyle w:val="Table"/>
              <w:keepNext/>
              <w:widowControl w:val="0"/>
              <w:spacing w:before="0" w:after="0"/>
              <w:rPr>
                <w:rFonts w:ascii="Times New Roman" w:hAnsi="Times New Roman"/>
                <w:b/>
                <w:szCs w:val="20"/>
              </w:rPr>
            </w:pPr>
            <w:r w:rsidRPr="000668D8">
              <w:rPr>
                <w:rFonts w:ascii="Times New Roman" w:hAnsi="Times New Roman"/>
                <w:b/>
                <w:bCs/>
                <w:szCs w:val="20"/>
                <w:lang w:val="hu"/>
              </w:rPr>
              <w:t>Gyakori kérdések:</w:t>
            </w:r>
          </w:p>
          <w:p w14:paraId="51D58E9B" w14:textId="77777777" w:rsidR="0062153A" w:rsidRPr="000668D8" w:rsidRDefault="0062153A" w:rsidP="003A2797">
            <w:pPr>
              <w:pStyle w:val="Table"/>
              <w:keepNext/>
              <w:widowControl w:val="0"/>
              <w:spacing w:before="0" w:after="0"/>
              <w:rPr>
                <w:rFonts w:ascii="Times New Roman" w:hAnsi="Times New Roman"/>
                <w:szCs w:val="20"/>
              </w:rPr>
            </w:pPr>
          </w:p>
          <w:p w14:paraId="08CCC307" w14:textId="77777777" w:rsidR="0062153A" w:rsidRPr="000668D8" w:rsidRDefault="0062153A" w:rsidP="003A2797">
            <w:pPr>
              <w:pStyle w:val="Table"/>
              <w:keepNext/>
              <w:widowControl w:val="0"/>
              <w:spacing w:before="0" w:after="0"/>
              <w:rPr>
                <w:rFonts w:ascii="Times New Roman" w:hAnsi="Times New Roman"/>
                <w:b/>
                <w:szCs w:val="20"/>
              </w:rPr>
            </w:pPr>
            <w:r w:rsidRPr="000668D8">
              <w:rPr>
                <w:rFonts w:ascii="Times New Roman" w:hAnsi="Times New Roman"/>
                <w:b/>
                <w:bCs/>
                <w:szCs w:val="20"/>
                <w:lang w:val="hu"/>
              </w:rPr>
              <w:t>Miért nem ad ki hangot az inhalátor a gyógyszer belélegzése során?</w:t>
            </w:r>
          </w:p>
          <w:p w14:paraId="32629A8B" w14:textId="77777777" w:rsidR="0062153A" w:rsidRPr="000668D8" w:rsidRDefault="0062153A"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A kapszula beszorulhat a kapszulakamrába. Ha ez bekövetkezik, az inhalátor aljának megütögetésével óvatosan szabadítsa ki a kapszulát. A 3a</w:t>
            </w:r>
            <w:r w:rsidRPr="000668D8">
              <w:rPr>
                <w:rFonts w:ascii="Times New Roman" w:hAnsi="Times New Roman"/>
                <w:szCs w:val="20"/>
                <w:lang w:val="hu"/>
              </w:rPr>
              <w:noBreakHyphen/>
              <w:t>3d. lépések megismétlésével lélegezze be újra a gyógyszert.</w:t>
            </w:r>
          </w:p>
          <w:p w14:paraId="0BCF866A" w14:textId="77777777" w:rsidR="0062153A" w:rsidRPr="000668D8" w:rsidRDefault="0062153A" w:rsidP="003A2797">
            <w:pPr>
              <w:pStyle w:val="Table"/>
              <w:keepNext/>
              <w:widowControl w:val="0"/>
              <w:spacing w:before="0" w:after="0"/>
              <w:rPr>
                <w:rFonts w:ascii="Times New Roman" w:hAnsi="Times New Roman"/>
                <w:szCs w:val="20"/>
                <w:lang w:val="hu"/>
              </w:rPr>
            </w:pPr>
          </w:p>
          <w:p w14:paraId="336441A9" w14:textId="77777777" w:rsidR="0062153A" w:rsidRPr="000668D8" w:rsidRDefault="0062153A"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Mit tegyek, ha por maradt a kapszula belsejében?</w:t>
            </w:r>
          </w:p>
          <w:p w14:paraId="2837D03B" w14:textId="77777777" w:rsidR="0062153A" w:rsidRPr="000668D8" w:rsidRDefault="0062153A"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Nem kapott elegendő mennyiséget a gyógyszeréből. Zárja be az inhalátort, és ismételje meg a 3a</w:t>
            </w:r>
            <w:r w:rsidRPr="000668D8">
              <w:rPr>
                <w:rFonts w:ascii="Times New Roman" w:hAnsi="Times New Roman"/>
                <w:szCs w:val="20"/>
                <w:lang w:val="hu"/>
              </w:rPr>
              <w:noBreakHyphen/>
              <w:t>3d. lépéseket.</w:t>
            </w:r>
          </w:p>
          <w:p w14:paraId="003C2720" w14:textId="77777777" w:rsidR="0062153A" w:rsidRPr="000668D8" w:rsidRDefault="0062153A" w:rsidP="003A2797">
            <w:pPr>
              <w:pStyle w:val="Table"/>
              <w:keepNext/>
              <w:widowControl w:val="0"/>
              <w:spacing w:before="0" w:after="0"/>
              <w:rPr>
                <w:rFonts w:ascii="Times New Roman" w:hAnsi="Times New Roman"/>
                <w:szCs w:val="20"/>
                <w:lang w:val="hu"/>
              </w:rPr>
            </w:pPr>
          </w:p>
          <w:p w14:paraId="1EB5B93D" w14:textId="77777777" w:rsidR="0062153A" w:rsidRPr="000668D8" w:rsidRDefault="0062153A"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Köhögtem a gyógyszer belélegzése után – gondot jelent ez?</w:t>
            </w:r>
          </w:p>
          <w:p w14:paraId="3C901EFF" w14:textId="77777777" w:rsidR="0062153A" w:rsidRPr="000668D8" w:rsidRDefault="0062153A"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Ez előfordulhat. Ha a kapszula üres, elegendő mennyiséget kapott a gyógyszeréből.</w:t>
            </w:r>
          </w:p>
          <w:p w14:paraId="0001E998" w14:textId="77777777" w:rsidR="0062153A" w:rsidRPr="000668D8" w:rsidRDefault="0062153A" w:rsidP="003A2797">
            <w:pPr>
              <w:pStyle w:val="Table"/>
              <w:keepNext/>
              <w:widowControl w:val="0"/>
              <w:spacing w:before="0" w:after="0"/>
              <w:rPr>
                <w:rFonts w:ascii="Times New Roman" w:hAnsi="Times New Roman"/>
                <w:szCs w:val="20"/>
                <w:lang w:val="hu"/>
              </w:rPr>
            </w:pPr>
          </w:p>
          <w:p w14:paraId="646B0E3C" w14:textId="77777777" w:rsidR="0062153A" w:rsidRPr="000668D8" w:rsidRDefault="0062153A"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Apró kapszuladarabokat érzek a nyelvemen – gondot jelent ez?</w:t>
            </w:r>
          </w:p>
          <w:p w14:paraId="7A0DFF78" w14:textId="77777777" w:rsidR="0062153A" w:rsidRPr="000668D8" w:rsidRDefault="0062153A"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Ez előfordulhat. Nem ártalmas. A kapszula apró darabokra törésének esélye megnő, ha a kapszulát egynél többször lyukasztja ki.</w:t>
            </w:r>
          </w:p>
        </w:tc>
        <w:tc>
          <w:tcPr>
            <w:tcW w:w="2410" w:type="dxa"/>
            <w:tcBorders>
              <w:top w:val="single" w:sz="24" w:space="0" w:color="808080"/>
              <w:left w:val="single" w:sz="24" w:space="0" w:color="808080"/>
              <w:bottom w:val="single" w:sz="24" w:space="0" w:color="808080"/>
              <w:right w:val="single" w:sz="24" w:space="0" w:color="808080"/>
            </w:tcBorders>
            <w:hideMark/>
          </w:tcPr>
          <w:p w14:paraId="060E86F9" w14:textId="77777777" w:rsidR="0062153A" w:rsidRPr="000668D8" w:rsidRDefault="0062153A" w:rsidP="003A2797">
            <w:pPr>
              <w:pStyle w:val="Table"/>
              <w:keepNext/>
              <w:widowControl w:val="0"/>
              <w:spacing w:before="0" w:after="0"/>
              <w:rPr>
                <w:rFonts w:ascii="Times New Roman" w:hAnsi="Times New Roman"/>
                <w:b/>
                <w:szCs w:val="20"/>
                <w:lang w:val="hu"/>
              </w:rPr>
            </w:pPr>
            <w:r w:rsidRPr="000668D8">
              <w:rPr>
                <w:rFonts w:ascii="Times New Roman" w:hAnsi="Times New Roman"/>
                <w:b/>
                <w:bCs/>
                <w:szCs w:val="20"/>
                <w:lang w:val="hu"/>
              </w:rPr>
              <w:t>Az inhalátor tisztítása:</w:t>
            </w:r>
          </w:p>
          <w:p w14:paraId="765CB2FB" w14:textId="77777777" w:rsidR="0062153A" w:rsidRPr="000668D8" w:rsidRDefault="0062153A" w:rsidP="003A2797">
            <w:pPr>
              <w:pStyle w:val="Table"/>
              <w:keepNext/>
              <w:widowControl w:val="0"/>
              <w:spacing w:before="0" w:after="0"/>
              <w:rPr>
                <w:rFonts w:ascii="Times New Roman" w:hAnsi="Times New Roman"/>
                <w:szCs w:val="20"/>
                <w:lang w:val="hu"/>
              </w:rPr>
            </w:pPr>
            <w:r w:rsidRPr="000668D8">
              <w:rPr>
                <w:rFonts w:ascii="Times New Roman" w:hAnsi="Times New Roman"/>
                <w:szCs w:val="20"/>
                <w:lang w:val="hu"/>
              </w:rPr>
              <w:t>Egy tiszta, száraz, nem bolyhosodó ruhával töröljön le minden port a szájrészről, belül és kívül is. Tartsa az inhalátort szárazon! Soha ne mossa el vízzel az inhalátort!</w:t>
            </w:r>
          </w:p>
        </w:tc>
      </w:tr>
      <w:tr w:rsidR="0062153A" w:rsidRPr="00DF398C" w14:paraId="2BC01AC0" w14:textId="77777777" w:rsidTr="00C14798">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28247EFF" w14:textId="77777777" w:rsidR="0062153A" w:rsidRPr="000668D8" w:rsidRDefault="0062153A" w:rsidP="003A2797">
            <w:pPr>
              <w:widowControl w:val="0"/>
              <w:tabs>
                <w:tab w:val="clear" w:pos="567"/>
              </w:tabs>
              <w:spacing w:line="240" w:lineRule="auto"/>
              <w:rPr>
                <w:rFonts w:eastAsia="MS Mincho"/>
                <w:szCs w:val="22"/>
                <w:lang w:val="hu"/>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1B28D01C" w14:textId="77777777" w:rsidR="0062153A" w:rsidRPr="000668D8" w:rsidRDefault="0062153A" w:rsidP="003A2797">
            <w:pPr>
              <w:widowControl w:val="0"/>
              <w:tabs>
                <w:tab w:val="clear" w:pos="567"/>
              </w:tabs>
              <w:spacing w:line="240" w:lineRule="auto"/>
              <w:rPr>
                <w:rFonts w:eastAsia="MS Mincho"/>
                <w:sz w:val="20"/>
                <w:lang w:val="hu"/>
              </w:rPr>
            </w:pPr>
          </w:p>
        </w:tc>
        <w:tc>
          <w:tcPr>
            <w:tcW w:w="2410" w:type="dxa"/>
            <w:tcBorders>
              <w:top w:val="single" w:sz="24" w:space="0" w:color="808080"/>
              <w:left w:val="single" w:sz="24" w:space="0" w:color="808080"/>
              <w:bottom w:val="single" w:sz="24" w:space="0" w:color="808080"/>
              <w:right w:val="single" w:sz="24" w:space="0" w:color="808080"/>
            </w:tcBorders>
            <w:hideMark/>
          </w:tcPr>
          <w:p w14:paraId="07C482FD" w14:textId="77777777" w:rsidR="0062153A" w:rsidRPr="000668D8" w:rsidRDefault="0062153A" w:rsidP="003A2797">
            <w:pPr>
              <w:pStyle w:val="Table"/>
              <w:widowControl w:val="0"/>
              <w:spacing w:before="0" w:after="0"/>
              <w:rPr>
                <w:rFonts w:ascii="Times New Roman" w:hAnsi="Times New Roman"/>
                <w:b/>
                <w:szCs w:val="20"/>
                <w:lang w:val="hu"/>
              </w:rPr>
            </w:pPr>
            <w:r w:rsidRPr="000668D8">
              <w:rPr>
                <w:rFonts w:ascii="Times New Roman" w:hAnsi="Times New Roman"/>
                <w:b/>
                <w:bCs/>
                <w:szCs w:val="20"/>
                <w:lang w:val="hu"/>
              </w:rPr>
              <w:t>Az inhalátor megsemmisítése használat után:</w:t>
            </w:r>
          </w:p>
          <w:p w14:paraId="18E1DBF6" w14:textId="77777777" w:rsidR="0062153A" w:rsidRPr="00611B0C" w:rsidRDefault="0062153A" w:rsidP="003A2797">
            <w:pPr>
              <w:pStyle w:val="Table"/>
              <w:widowControl w:val="0"/>
              <w:spacing w:before="0" w:after="0"/>
              <w:rPr>
                <w:rFonts w:ascii="Times New Roman" w:hAnsi="Times New Roman"/>
                <w:szCs w:val="20"/>
                <w:lang w:val="hu"/>
              </w:rPr>
            </w:pPr>
            <w:r w:rsidRPr="000668D8">
              <w:rPr>
                <w:rFonts w:ascii="Times New Roman" w:hAnsi="Times New Roman"/>
                <w:szCs w:val="20"/>
                <w:lang w:val="hu"/>
              </w:rPr>
              <w:t>Minden inhalátort ki kell dobni, miután az összes kapszulát felhasználták. Kérdezze meg gyógyszerészét, hogy szükségtelenné vált gyógyszereit és inhalátorait miként semmisítse meg.</w:t>
            </w:r>
          </w:p>
        </w:tc>
      </w:tr>
    </w:tbl>
    <w:p w14:paraId="580A1A20" w14:textId="77777777" w:rsidR="00E562C0" w:rsidRPr="00743CCA" w:rsidRDefault="00E562C0" w:rsidP="003A2797">
      <w:pPr>
        <w:widowControl w:val="0"/>
        <w:rPr>
          <w:lang w:val="hu"/>
        </w:rPr>
      </w:pPr>
    </w:p>
    <w:sectPr w:rsidR="00E562C0" w:rsidRPr="00743CCA">
      <w:footerReference w:type="default" r:id="rId32"/>
      <w:footerReference w:type="first" r:id="rId33"/>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DB37D2" w14:textId="77777777" w:rsidR="00E53333" w:rsidRDefault="00E53333">
      <w:pPr>
        <w:spacing w:line="240" w:lineRule="auto"/>
      </w:pPr>
      <w:r>
        <w:separator/>
      </w:r>
    </w:p>
  </w:endnote>
  <w:endnote w:type="continuationSeparator" w:id="0">
    <w:p w14:paraId="0CD433DF" w14:textId="77777777" w:rsidR="00E53333" w:rsidRDefault="00E53333">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BEF26A" w14:textId="7E7E3978" w:rsidR="00B16A78" w:rsidRDefault="00B16A78">
    <w:pPr>
      <w:pStyle w:val="Footer"/>
      <w:tabs>
        <w:tab w:val="right" w:pos="8931"/>
      </w:tabs>
      <w:ind w:right="96"/>
      <w:jc w:val="center"/>
    </w:pPr>
    <w:r>
      <w:rPr>
        <w:lang w:val="hu"/>
      </w:rPr>
      <w:fldChar w:fldCharType="begin"/>
    </w:r>
    <w:r>
      <w:rPr>
        <w:lang w:val="hu"/>
      </w:rPr>
      <w:instrText xml:space="preserve"> EQ </w:instrText>
    </w:r>
    <w:r>
      <w:rPr>
        <w:lang w:val="hu"/>
      </w:rPr>
      <w:fldChar w:fldCharType="end"/>
    </w:r>
    <w:r>
      <w:rPr>
        <w:rStyle w:val="PageNumber"/>
        <w:rFonts w:cs="Arial"/>
        <w:lang w:val="hu"/>
      </w:rPr>
      <w:fldChar w:fldCharType="begin"/>
    </w:r>
    <w:r>
      <w:rPr>
        <w:rStyle w:val="PageNumber"/>
        <w:rFonts w:cs="Arial"/>
        <w:lang w:val="hu"/>
      </w:rPr>
      <w:instrText xml:space="preserve">PAGE  </w:instrText>
    </w:r>
    <w:r>
      <w:rPr>
        <w:rStyle w:val="PageNumber"/>
        <w:rFonts w:cs="Arial"/>
        <w:lang w:val="hu"/>
      </w:rPr>
      <w:fldChar w:fldCharType="separate"/>
    </w:r>
    <w:r w:rsidR="00443624">
      <w:rPr>
        <w:rStyle w:val="PageNumber"/>
        <w:rFonts w:cs="Arial"/>
        <w:noProof/>
        <w:lang w:val="hu"/>
      </w:rPr>
      <w:t>53</w:t>
    </w:r>
    <w:r>
      <w:rPr>
        <w:rStyle w:val="PageNumber"/>
        <w:rFonts w:cs="Arial"/>
        <w:lang w:val="hu"/>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DF89C7" w14:textId="77777777" w:rsidR="00B16A78" w:rsidRDefault="00B16A78">
    <w:pPr>
      <w:pStyle w:val="Footer"/>
      <w:tabs>
        <w:tab w:val="right" w:pos="8931"/>
      </w:tabs>
      <w:ind w:right="96"/>
      <w:jc w:val="center"/>
    </w:pPr>
    <w:r>
      <w:rPr>
        <w:lang w:val="hu"/>
      </w:rPr>
      <w:fldChar w:fldCharType="begin"/>
    </w:r>
    <w:r>
      <w:rPr>
        <w:lang w:val="hu"/>
      </w:rPr>
      <w:instrText xml:space="preserve"> EQ </w:instrText>
    </w:r>
    <w:r>
      <w:rPr>
        <w:lang w:val="hu"/>
      </w:rPr>
      <w:fldChar w:fldCharType="end"/>
    </w:r>
    <w:r>
      <w:rPr>
        <w:rStyle w:val="PageNumber"/>
        <w:rFonts w:cs="Arial"/>
        <w:lang w:val="hu"/>
      </w:rPr>
      <w:fldChar w:fldCharType="begin"/>
    </w:r>
    <w:r>
      <w:rPr>
        <w:rStyle w:val="PageNumber"/>
        <w:rFonts w:cs="Arial"/>
        <w:lang w:val="hu"/>
      </w:rPr>
      <w:instrText xml:space="preserve">PAGE  </w:instrText>
    </w:r>
    <w:r>
      <w:rPr>
        <w:rStyle w:val="PageNumber"/>
        <w:rFonts w:cs="Arial"/>
        <w:lang w:val="hu"/>
      </w:rPr>
      <w:fldChar w:fldCharType="separate"/>
    </w:r>
    <w:r>
      <w:rPr>
        <w:rStyle w:val="PageNumber"/>
        <w:rFonts w:cs="Arial"/>
        <w:lang w:val="hu"/>
      </w:rPr>
      <w:t>1</w:t>
    </w:r>
    <w:r>
      <w:rPr>
        <w:rStyle w:val="PageNumber"/>
        <w:rFonts w:cs="Arial"/>
        <w:lang w:val="hu"/>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7F2918D" w14:textId="77777777" w:rsidR="00E53333" w:rsidRDefault="00E53333">
      <w:pPr>
        <w:spacing w:line="240" w:lineRule="auto"/>
      </w:pPr>
      <w:r>
        <w:separator/>
      </w:r>
    </w:p>
  </w:footnote>
  <w:footnote w:type="continuationSeparator" w:id="0">
    <w:p w14:paraId="560A1E60" w14:textId="77777777" w:rsidR="00E53333" w:rsidRDefault="00E53333">
      <w:pPr>
        <w:spacing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00900ED"/>
    <w:multiLevelType w:val="hybridMultilevel"/>
    <w:tmpl w:val="3D08C984"/>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 w15:restartNumberingAfterBreak="0">
    <w:nsid w:val="00B83361"/>
    <w:multiLevelType w:val="hybridMultilevel"/>
    <w:tmpl w:val="777C6BC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4590322"/>
    <w:multiLevelType w:val="singleLevel"/>
    <w:tmpl w:val="A8F43FF2"/>
    <w:lvl w:ilvl="0">
      <w:start w:val="1"/>
      <w:numFmt w:val="decimal"/>
      <w:lvlText w:val="Figure: %1. "/>
      <w:lvlJc w:val="left"/>
      <w:pPr>
        <w:tabs>
          <w:tab w:val="num" w:pos="1080"/>
        </w:tabs>
        <w:ind w:left="360" w:hanging="360"/>
      </w:pPr>
    </w:lvl>
  </w:abstractNum>
  <w:abstractNum w:abstractNumId="4" w15:restartNumberingAfterBreak="0">
    <w:nsid w:val="047412ED"/>
    <w:multiLevelType w:val="hybridMultilevel"/>
    <w:tmpl w:val="8F98665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A562B74"/>
    <w:multiLevelType w:val="hybridMultilevel"/>
    <w:tmpl w:val="54024F88"/>
    <w:lvl w:ilvl="0" w:tplc="C1B275D6">
      <w:start w:val="1"/>
      <w:numFmt w:val="bullet"/>
      <w:lvlText w:val="-"/>
      <w:lvlJc w:val="left"/>
      <w:pPr>
        <w:ind w:left="720" w:hanging="360"/>
      </w:pPr>
    </w:lvl>
    <w:lvl w:ilvl="1" w:tplc="040E0003" w:tentative="1">
      <w:start w:val="1"/>
      <w:numFmt w:val="bullet"/>
      <w:lvlText w:val="o"/>
      <w:lvlJc w:val="left"/>
      <w:pPr>
        <w:ind w:left="1440" w:hanging="360"/>
      </w:pPr>
      <w:rPr>
        <w:rFonts w:ascii="Courier New" w:hAnsi="Courier New" w:cs="Courier New" w:hint="default"/>
      </w:rPr>
    </w:lvl>
    <w:lvl w:ilvl="2" w:tplc="040E0005" w:tentative="1">
      <w:start w:val="1"/>
      <w:numFmt w:val="bullet"/>
      <w:lvlText w:val=""/>
      <w:lvlJc w:val="left"/>
      <w:pPr>
        <w:ind w:left="2160" w:hanging="360"/>
      </w:pPr>
      <w:rPr>
        <w:rFonts w:ascii="Wingdings" w:hAnsi="Wingdings" w:hint="default"/>
      </w:rPr>
    </w:lvl>
    <w:lvl w:ilvl="3" w:tplc="040E0001" w:tentative="1">
      <w:start w:val="1"/>
      <w:numFmt w:val="bullet"/>
      <w:lvlText w:val=""/>
      <w:lvlJc w:val="left"/>
      <w:pPr>
        <w:ind w:left="2880" w:hanging="360"/>
      </w:pPr>
      <w:rPr>
        <w:rFonts w:ascii="Symbol" w:hAnsi="Symbol" w:hint="default"/>
      </w:rPr>
    </w:lvl>
    <w:lvl w:ilvl="4" w:tplc="040E0003" w:tentative="1">
      <w:start w:val="1"/>
      <w:numFmt w:val="bullet"/>
      <w:lvlText w:val="o"/>
      <w:lvlJc w:val="left"/>
      <w:pPr>
        <w:ind w:left="3600" w:hanging="360"/>
      </w:pPr>
      <w:rPr>
        <w:rFonts w:ascii="Courier New" w:hAnsi="Courier New" w:cs="Courier New" w:hint="default"/>
      </w:rPr>
    </w:lvl>
    <w:lvl w:ilvl="5" w:tplc="040E0005" w:tentative="1">
      <w:start w:val="1"/>
      <w:numFmt w:val="bullet"/>
      <w:lvlText w:val=""/>
      <w:lvlJc w:val="left"/>
      <w:pPr>
        <w:ind w:left="4320" w:hanging="360"/>
      </w:pPr>
      <w:rPr>
        <w:rFonts w:ascii="Wingdings" w:hAnsi="Wingdings" w:hint="default"/>
      </w:rPr>
    </w:lvl>
    <w:lvl w:ilvl="6" w:tplc="040E0001" w:tentative="1">
      <w:start w:val="1"/>
      <w:numFmt w:val="bullet"/>
      <w:lvlText w:val=""/>
      <w:lvlJc w:val="left"/>
      <w:pPr>
        <w:ind w:left="5040" w:hanging="360"/>
      </w:pPr>
      <w:rPr>
        <w:rFonts w:ascii="Symbol" w:hAnsi="Symbol" w:hint="default"/>
      </w:rPr>
    </w:lvl>
    <w:lvl w:ilvl="7" w:tplc="040E0003" w:tentative="1">
      <w:start w:val="1"/>
      <w:numFmt w:val="bullet"/>
      <w:lvlText w:val="o"/>
      <w:lvlJc w:val="left"/>
      <w:pPr>
        <w:ind w:left="5760" w:hanging="360"/>
      </w:pPr>
      <w:rPr>
        <w:rFonts w:ascii="Courier New" w:hAnsi="Courier New" w:cs="Courier New" w:hint="default"/>
      </w:rPr>
    </w:lvl>
    <w:lvl w:ilvl="8" w:tplc="040E0005" w:tentative="1">
      <w:start w:val="1"/>
      <w:numFmt w:val="bullet"/>
      <w:lvlText w:val=""/>
      <w:lvlJc w:val="left"/>
      <w:pPr>
        <w:ind w:left="6480" w:hanging="360"/>
      </w:pPr>
      <w:rPr>
        <w:rFonts w:ascii="Wingdings" w:hAnsi="Wingdings" w:hint="default"/>
      </w:rPr>
    </w:lvl>
  </w:abstractNum>
  <w:abstractNum w:abstractNumId="7" w15:restartNumberingAfterBreak="0">
    <w:nsid w:val="0E771010"/>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8" w15:restartNumberingAfterBreak="0">
    <w:nsid w:val="0FC10CD3"/>
    <w:multiLevelType w:val="singleLevel"/>
    <w:tmpl w:val="1C7C2342"/>
    <w:lvl w:ilvl="0">
      <w:start w:val="1"/>
      <w:numFmt w:val="bullet"/>
      <w:lvlText w:val=""/>
      <w:lvlJc w:val="left"/>
      <w:pPr>
        <w:tabs>
          <w:tab w:val="num" w:pos="357"/>
        </w:tabs>
        <w:ind w:left="357" w:hanging="357"/>
      </w:pPr>
      <w:rPr>
        <w:rFonts w:ascii="Symbol" w:hAnsi="Symbol" w:hint="default"/>
      </w:rPr>
    </w:lvl>
  </w:abstractNum>
  <w:abstractNum w:abstractNumId="9" w15:restartNumberingAfterBreak="0">
    <w:nsid w:val="13E60236"/>
    <w:multiLevelType w:val="hybridMultilevel"/>
    <w:tmpl w:val="09F4342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04E76AF"/>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1" w15:restartNumberingAfterBreak="0">
    <w:nsid w:val="21683868"/>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2"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13" w15:restartNumberingAfterBreak="0">
    <w:nsid w:val="276B6195"/>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14" w15:restartNumberingAfterBreak="0">
    <w:nsid w:val="2E135BD9"/>
    <w:multiLevelType w:val="hybridMultilevel"/>
    <w:tmpl w:val="DAD6C0E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E541609"/>
    <w:multiLevelType w:val="hybridMultilevel"/>
    <w:tmpl w:val="1E5AABE8"/>
    <w:lvl w:ilvl="0" w:tplc="B888CF38">
      <w:start w:val="1"/>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6" w15:restartNumberingAfterBreak="0">
    <w:nsid w:val="368E30D3"/>
    <w:multiLevelType w:val="multilevel"/>
    <w:tmpl w:val="88209D68"/>
    <w:lvl w:ilvl="0">
      <w:start w:val="6"/>
      <w:numFmt w:val="decimal"/>
      <w:lvlText w:val="%1"/>
      <w:lvlJc w:val="left"/>
      <w:pPr>
        <w:tabs>
          <w:tab w:val="num" w:pos="570"/>
        </w:tabs>
        <w:ind w:left="570" w:hanging="570"/>
      </w:pPr>
      <w:rPr>
        <w:rFonts w:hint="default"/>
      </w:rPr>
    </w:lvl>
    <w:lvl w:ilvl="1">
      <w:start w:val="5"/>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7" w15:restartNumberingAfterBreak="0">
    <w:nsid w:val="37550405"/>
    <w:multiLevelType w:val="singleLevel"/>
    <w:tmpl w:val="B35C4B5E"/>
    <w:lvl w:ilvl="0">
      <w:start w:val="1"/>
      <w:numFmt w:val="bullet"/>
      <w:lvlText w:val=""/>
      <w:lvlJc w:val="left"/>
      <w:pPr>
        <w:tabs>
          <w:tab w:val="num" w:pos="357"/>
        </w:tabs>
        <w:ind w:left="357" w:hanging="357"/>
      </w:pPr>
      <w:rPr>
        <w:rFonts w:ascii="Symbol" w:hAnsi="Symbol" w:hint="default"/>
      </w:rPr>
    </w:lvl>
  </w:abstractNum>
  <w:abstractNum w:abstractNumId="18" w15:restartNumberingAfterBreak="0">
    <w:nsid w:val="3AA74EF1"/>
    <w:multiLevelType w:val="hybridMultilevel"/>
    <w:tmpl w:val="7B9A3E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3E7422D0"/>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20" w15:restartNumberingAfterBreak="0">
    <w:nsid w:val="3F0D145B"/>
    <w:multiLevelType w:val="singleLevel"/>
    <w:tmpl w:val="9998C164"/>
    <w:lvl w:ilvl="0">
      <w:start w:val="1"/>
      <w:numFmt w:val="bullet"/>
      <w:lvlText w:val=""/>
      <w:lvlJc w:val="left"/>
      <w:pPr>
        <w:tabs>
          <w:tab w:val="num" w:pos="357"/>
        </w:tabs>
        <w:ind w:left="357" w:hanging="357"/>
      </w:pPr>
      <w:rPr>
        <w:rFonts w:ascii="Symbol" w:hAnsi="Symbol" w:hint="default"/>
      </w:rPr>
    </w:lvl>
  </w:abstractNum>
  <w:abstractNum w:abstractNumId="21" w15:restartNumberingAfterBreak="0">
    <w:nsid w:val="405D0070"/>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2" w15:restartNumberingAfterBreak="0">
    <w:nsid w:val="40EE3F3F"/>
    <w:multiLevelType w:val="singleLevel"/>
    <w:tmpl w:val="5ACA4BCE"/>
    <w:lvl w:ilvl="0">
      <w:start w:val="1"/>
      <w:numFmt w:val="bullet"/>
      <w:lvlText w:val=""/>
      <w:lvlJc w:val="left"/>
      <w:pPr>
        <w:tabs>
          <w:tab w:val="num" w:pos="357"/>
        </w:tabs>
        <w:ind w:left="357" w:hanging="357"/>
      </w:pPr>
      <w:rPr>
        <w:rFonts w:ascii="Symbol" w:hAnsi="Symbol" w:hint="default"/>
      </w:rPr>
    </w:lvl>
  </w:abstractNum>
  <w:abstractNum w:abstractNumId="23" w15:restartNumberingAfterBreak="0">
    <w:nsid w:val="498115AF"/>
    <w:multiLevelType w:val="hybridMultilevel"/>
    <w:tmpl w:val="B9AEDC6E"/>
    <w:lvl w:ilvl="0" w:tplc="040E0001">
      <w:start w:val="1"/>
      <w:numFmt w:val="bullet"/>
      <w:lvlText w:val=""/>
      <w:lvlJc w:val="left"/>
      <w:pPr>
        <w:ind w:left="720" w:hanging="360"/>
      </w:pPr>
      <w:rPr>
        <w:rFonts w:ascii="Symbol" w:hAnsi="Symbol" w:hint="default"/>
      </w:rPr>
    </w:lvl>
    <w:lvl w:ilvl="1" w:tplc="040E0003" w:tentative="1">
      <w:start w:val="1"/>
      <w:numFmt w:val="bullet"/>
      <w:lvlText w:val="o"/>
      <w:lvlJc w:val="left"/>
      <w:pPr>
        <w:ind w:left="1440" w:hanging="360"/>
      </w:pPr>
      <w:rPr>
        <w:rFonts w:ascii="Courier New" w:hAnsi="Courier New" w:cs="Courier New" w:hint="default"/>
      </w:rPr>
    </w:lvl>
    <w:lvl w:ilvl="2" w:tplc="040E0005" w:tentative="1">
      <w:start w:val="1"/>
      <w:numFmt w:val="bullet"/>
      <w:lvlText w:val=""/>
      <w:lvlJc w:val="left"/>
      <w:pPr>
        <w:ind w:left="2160" w:hanging="360"/>
      </w:pPr>
      <w:rPr>
        <w:rFonts w:ascii="Wingdings" w:hAnsi="Wingdings" w:hint="default"/>
      </w:rPr>
    </w:lvl>
    <w:lvl w:ilvl="3" w:tplc="040E0001" w:tentative="1">
      <w:start w:val="1"/>
      <w:numFmt w:val="bullet"/>
      <w:lvlText w:val=""/>
      <w:lvlJc w:val="left"/>
      <w:pPr>
        <w:ind w:left="2880" w:hanging="360"/>
      </w:pPr>
      <w:rPr>
        <w:rFonts w:ascii="Symbol" w:hAnsi="Symbol" w:hint="default"/>
      </w:rPr>
    </w:lvl>
    <w:lvl w:ilvl="4" w:tplc="040E0003" w:tentative="1">
      <w:start w:val="1"/>
      <w:numFmt w:val="bullet"/>
      <w:lvlText w:val="o"/>
      <w:lvlJc w:val="left"/>
      <w:pPr>
        <w:ind w:left="3600" w:hanging="360"/>
      </w:pPr>
      <w:rPr>
        <w:rFonts w:ascii="Courier New" w:hAnsi="Courier New" w:cs="Courier New" w:hint="default"/>
      </w:rPr>
    </w:lvl>
    <w:lvl w:ilvl="5" w:tplc="040E0005" w:tentative="1">
      <w:start w:val="1"/>
      <w:numFmt w:val="bullet"/>
      <w:lvlText w:val=""/>
      <w:lvlJc w:val="left"/>
      <w:pPr>
        <w:ind w:left="4320" w:hanging="360"/>
      </w:pPr>
      <w:rPr>
        <w:rFonts w:ascii="Wingdings" w:hAnsi="Wingdings" w:hint="default"/>
      </w:rPr>
    </w:lvl>
    <w:lvl w:ilvl="6" w:tplc="040E0001" w:tentative="1">
      <w:start w:val="1"/>
      <w:numFmt w:val="bullet"/>
      <w:lvlText w:val=""/>
      <w:lvlJc w:val="left"/>
      <w:pPr>
        <w:ind w:left="5040" w:hanging="360"/>
      </w:pPr>
      <w:rPr>
        <w:rFonts w:ascii="Symbol" w:hAnsi="Symbol" w:hint="default"/>
      </w:rPr>
    </w:lvl>
    <w:lvl w:ilvl="7" w:tplc="040E0003" w:tentative="1">
      <w:start w:val="1"/>
      <w:numFmt w:val="bullet"/>
      <w:lvlText w:val="o"/>
      <w:lvlJc w:val="left"/>
      <w:pPr>
        <w:ind w:left="5760" w:hanging="360"/>
      </w:pPr>
      <w:rPr>
        <w:rFonts w:ascii="Courier New" w:hAnsi="Courier New" w:cs="Courier New" w:hint="default"/>
      </w:rPr>
    </w:lvl>
    <w:lvl w:ilvl="8" w:tplc="040E0005" w:tentative="1">
      <w:start w:val="1"/>
      <w:numFmt w:val="bullet"/>
      <w:lvlText w:val=""/>
      <w:lvlJc w:val="left"/>
      <w:pPr>
        <w:ind w:left="6480" w:hanging="360"/>
      </w:pPr>
      <w:rPr>
        <w:rFonts w:ascii="Wingdings" w:hAnsi="Wingdings" w:hint="default"/>
      </w:rPr>
    </w:lvl>
  </w:abstractNum>
  <w:abstractNum w:abstractNumId="24" w15:restartNumberingAfterBreak="0">
    <w:nsid w:val="4A810019"/>
    <w:multiLevelType w:val="singleLevel"/>
    <w:tmpl w:val="FFFFFFFF"/>
    <w:lvl w:ilvl="0">
      <w:start w:val="1"/>
      <w:numFmt w:val="bullet"/>
      <w:lvlText w:val="-"/>
      <w:legacy w:legacy="1" w:legacySpace="0" w:legacyIndent="360"/>
      <w:lvlJc w:val="left"/>
      <w:pPr>
        <w:ind w:left="1800" w:hanging="360"/>
      </w:pPr>
    </w:lvl>
  </w:abstractNum>
  <w:abstractNum w:abstractNumId="25" w15:restartNumberingAfterBreak="0">
    <w:nsid w:val="4C220226"/>
    <w:multiLevelType w:val="singleLevel"/>
    <w:tmpl w:val="2F52BD6C"/>
    <w:lvl w:ilvl="0">
      <w:start w:val="1"/>
      <w:numFmt w:val="bullet"/>
      <w:lvlText w:val=""/>
      <w:lvlJc w:val="left"/>
      <w:pPr>
        <w:tabs>
          <w:tab w:val="num" w:pos="357"/>
        </w:tabs>
        <w:ind w:left="357" w:hanging="357"/>
      </w:pPr>
      <w:rPr>
        <w:rFonts w:ascii="Symbol" w:hAnsi="Symbol" w:cs="Courier New" w:hint="default"/>
      </w:rPr>
    </w:lvl>
  </w:abstractNum>
  <w:abstractNum w:abstractNumId="26" w15:restartNumberingAfterBreak="0">
    <w:nsid w:val="549803AD"/>
    <w:multiLevelType w:val="singleLevel"/>
    <w:tmpl w:val="EF2C051C"/>
    <w:lvl w:ilvl="0">
      <w:start w:val="1"/>
      <w:numFmt w:val="bullet"/>
      <w:lvlText w:val=""/>
      <w:lvlJc w:val="left"/>
      <w:pPr>
        <w:tabs>
          <w:tab w:val="num" w:pos="357"/>
        </w:tabs>
        <w:ind w:left="357" w:hanging="357"/>
      </w:pPr>
      <w:rPr>
        <w:rFonts w:ascii="Symbol" w:hAnsi="Symbol" w:hint="default"/>
      </w:rPr>
    </w:lvl>
  </w:abstractNum>
  <w:abstractNum w:abstractNumId="27" w15:restartNumberingAfterBreak="0">
    <w:nsid w:val="560C4365"/>
    <w:multiLevelType w:val="singleLevel"/>
    <w:tmpl w:val="FFFFFFFF"/>
    <w:lvl w:ilvl="0">
      <w:start w:val="1"/>
      <w:numFmt w:val="bullet"/>
      <w:lvlText w:val="-"/>
      <w:legacy w:legacy="1" w:legacySpace="0" w:legacyIndent="360"/>
      <w:lvlJc w:val="left"/>
      <w:pPr>
        <w:ind w:left="1800" w:hanging="360"/>
      </w:pPr>
    </w:lvl>
  </w:abstractNum>
  <w:abstractNum w:abstractNumId="28" w15:restartNumberingAfterBreak="0">
    <w:nsid w:val="56E555FF"/>
    <w:multiLevelType w:val="hybridMultilevel"/>
    <w:tmpl w:val="DF60183E"/>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0" w15:restartNumberingAfterBreak="0">
    <w:nsid w:val="5AA4012F"/>
    <w:multiLevelType w:val="hybridMultilevel"/>
    <w:tmpl w:val="12BE4D36"/>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EF63B4A"/>
    <w:multiLevelType w:val="singleLevel"/>
    <w:tmpl w:val="63425044"/>
    <w:lvl w:ilvl="0">
      <w:start w:val="1"/>
      <w:numFmt w:val="bullet"/>
      <w:lvlText w:val=""/>
      <w:lvlJc w:val="left"/>
      <w:pPr>
        <w:tabs>
          <w:tab w:val="num" w:pos="357"/>
        </w:tabs>
        <w:ind w:left="357" w:hanging="357"/>
      </w:pPr>
      <w:rPr>
        <w:rFonts w:ascii="Symbol" w:hAnsi="Symbol" w:hint="default"/>
      </w:rPr>
    </w:lvl>
  </w:abstractNum>
  <w:abstractNum w:abstractNumId="32" w15:restartNumberingAfterBreak="0">
    <w:nsid w:val="60073EF5"/>
    <w:multiLevelType w:val="hybridMultilevel"/>
    <w:tmpl w:val="FEAA883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642D6557"/>
    <w:multiLevelType w:val="multilevel"/>
    <w:tmpl w:val="1E5AABE8"/>
    <w:lvl w:ilvl="0">
      <w:start w:val="1"/>
      <w:numFmt w:val="decimal"/>
      <w:lvlText w:val="%1."/>
      <w:lvlJc w:val="left"/>
      <w:pPr>
        <w:tabs>
          <w:tab w:val="num" w:pos="570"/>
        </w:tabs>
        <w:ind w:left="570" w:hanging="570"/>
      </w:pPr>
      <w:rPr>
        <w:rFonts w:hint="default"/>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34" w15:restartNumberingAfterBreak="0">
    <w:nsid w:val="658C02A1"/>
    <w:multiLevelType w:val="singleLevel"/>
    <w:tmpl w:val="E7D22186"/>
    <w:lvl w:ilvl="0">
      <w:start w:val="1"/>
      <w:numFmt w:val="upperRoman"/>
      <w:lvlText w:val="%1."/>
      <w:lvlJc w:val="left"/>
      <w:pPr>
        <w:tabs>
          <w:tab w:val="num" w:pos="720"/>
        </w:tabs>
        <w:ind w:left="360" w:hanging="360"/>
      </w:pPr>
    </w:lvl>
  </w:abstractNum>
  <w:abstractNum w:abstractNumId="35" w15:restartNumberingAfterBreak="0">
    <w:nsid w:val="68247730"/>
    <w:multiLevelType w:val="singleLevel"/>
    <w:tmpl w:val="6096C72A"/>
    <w:lvl w:ilvl="0">
      <w:start w:val="5"/>
      <w:numFmt w:val="decimal"/>
      <w:lvlText w:val="%1."/>
      <w:lvlJc w:val="left"/>
      <w:pPr>
        <w:tabs>
          <w:tab w:val="num" w:pos="570"/>
        </w:tabs>
        <w:ind w:left="570" w:hanging="570"/>
      </w:pPr>
      <w:rPr>
        <w:rFonts w:hint="default"/>
      </w:rPr>
    </w:lvl>
  </w:abstractNum>
  <w:abstractNum w:abstractNumId="36"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37" w15:restartNumberingAfterBreak="0">
    <w:nsid w:val="69E95A54"/>
    <w:multiLevelType w:val="hybridMultilevel"/>
    <w:tmpl w:val="3C18EFB0"/>
    <w:lvl w:ilvl="0" w:tplc="42147094">
      <w:start w:val="1"/>
      <w:numFmt w:val="bullet"/>
      <w:lvlText w:val=""/>
      <w:lvlJc w:val="left"/>
      <w:pPr>
        <w:tabs>
          <w:tab w:val="num" w:pos="397"/>
        </w:tabs>
        <w:ind w:left="397" w:hanging="397"/>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6A602810"/>
    <w:multiLevelType w:val="hybridMultilevel"/>
    <w:tmpl w:val="46965DA4"/>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6B014835"/>
    <w:multiLevelType w:val="multilevel"/>
    <w:tmpl w:val="CFACB26E"/>
    <w:lvl w:ilvl="0">
      <w:start w:val="4"/>
      <w:numFmt w:val="decimal"/>
      <w:lvlText w:val="%1"/>
      <w:lvlJc w:val="left"/>
      <w:pPr>
        <w:tabs>
          <w:tab w:val="num" w:pos="570"/>
        </w:tabs>
        <w:ind w:left="570" w:hanging="570"/>
      </w:pPr>
      <w:rPr>
        <w:rFonts w:hint="default"/>
      </w:rPr>
    </w:lvl>
    <w:lvl w:ilvl="1">
      <w:start w:val="8"/>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0" w15:restartNumberingAfterBreak="0">
    <w:nsid w:val="6D941758"/>
    <w:multiLevelType w:val="singleLevel"/>
    <w:tmpl w:val="98907B74"/>
    <w:lvl w:ilvl="0">
      <w:start w:val="1"/>
      <w:numFmt w:val="decimal"/>
      <w:lvlText w:val="%1."/>
      <w:lvlJc w:val="left"/>
      <w:pPr>
        <w:tabs>
          <w:tab w:val="num" w:pos="360"/>
        </w:tabs>
        <w:ind w:left="360" w:hanging="360"/>
      </w:pPr>
      <w:rPr>
        <w:rFonts w:hint="default"/>
        <w:b/>
      </w:rPr>
    </w:lvl>
  </w:abstractNum>
  <w:abstractNum w:abstractNumId="41"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2" w15:restartNumberingAfterBreak="0">
    <w:nsid w:val="71DE10DF"/>
    <w:multiLevelType w:val="hybridMultilevel"/>
    <w:tmpl w:val="E3B424C8"/>
    <w:lvl w:ilvl="0" w:tplc="FFFFFFFF">
      <w:start w:val="1"/>
      <w:numFmt w:val="bullet"/>
      <w:lvlText w:val="-"/>
      <w:lvlJc w:val="left"/>
      <w:pPr>
        <w:ind w:left="720" w:hanging="360"/>
      </w:p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3" w15:restartNumberingAfterBreak="0">
    <w:nsid w:val="72AB50F1"/>
    <w:multiLevelType w:val="hybridMultilevel"/>
    <w:tmpl w:val="64CEA6C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4" w15:restartNumberingAfterBreak="0">
    <w:nsid w:val="78726D2E"/>
    <w:multiLevelType w:val="multilevel"/>
    <w:tmpl w:val="ED740546"/>
    <w:lvl w:ilvl="0">
      <w:start w:val="4"/>
      <w:numFmt w:val="decimal"/>
      <w:lvlText w:val="%1"/>
      <w:lvlJc w:val="left"/>
      <w:pPr>
        <w:tabs>
          <w:tab w:val="num" w:pos="570"/>
        </w:tabs>
        <w:ind w:left="570" w:hanging="570"/>
      </w:pPr>
      <w:rPr>
        <w:rFonts w:hint="default"/>
      </w:rPr>
    </w:lvl>
    <w:lvl w:ilvl="1">
      <w:start w:val="2"/>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45" w15:restartNumberingAfterBreak="0">
    <w:nsid w:val="7AB07D65"/>
    <w:multiLevelType w:val="singleLevel"/>
    <w:tmpl w:val="2076C842"/>
    <w:lvl w:ilvl="0">
      <w:start w:val="1"/>
      <w:numFmt w:val="bullet"/>
      <w:lvlText w:val=""/>
      <w:lvlJc w:val="left"/>
      <w:pPr>
        <w:tabs>
          <w:tab w:val="num" w:pos="357"/>
        </w:tabs>
        <w:ind w:left="357" w:hanging="357"/>
      </w:pPr>
      <w:rPr>
        <w:rFonts w:ascii="Symbol" w:hAnsi="Symbol" w:hint="default"/>
      </w:rPr>
    </w:lvl>
  </w:abstractNum>
  <w:num w:numId="1" w16cid:durableId="318923642">
    <w:abstractNumId w:val="3"/>
  </w:num>
  <w:num w:numId="2" w16cid:durableId="942301699">
    <w:abstractNumId w:val="34"/>
  </w:num>
  <w:num w:numId="3" w16cid:durableId="782963279">
    <w:abstractNumId w:val="0"/>
    <w:lvlOverride w:ilvl="0">
      <w:lvl w:ilvl="0">
        <w:start w:val="1"/>
        <w:numFmt w:val="bullet"/>
        <w:lvlText w:val="-"/>
        <w:legacy w:legacy="1" w:legacySpace="0" w:legacyIndent="360"/>
        <w:lvlJc w:val="left"/>
        <w:pPr>
          <w:ind w:left="360" w:hanging="360"/>
        </w:pPr>
      </w:lvl>
    </w:lvlOverride>
  </w:num>
  <w:num w:numId="4" w16cid:durableId="1416391591">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5" w16cid:durableId="1771198053">
    <w:abstractNumId w:val="35"/>
  </w:num>
  <w:num w:numId="6" w16cid:durableId="986475199">
    <w:abstractNumId w:val="29"/>
  </w:num>
  <w:num w:numId="7" w16cid:durableId="1730685667">
    <w:abstractNumId w:val="15"/>
  </w:num>
  <w:num w:numId="8" w16cid:durableId="1577353163">
    <w:abstractNumId w:val="19"/>
  </w:num>
  <w:num w:numId="9" w16cid:durableId="1250577054">
    <w:abstractNumId w:val="43"/>
  </w:num>
  <w:num w:numId="10" w16cid:durableId="686249466">
    <w:abstractNumId w:val="1"/>
  </w:num>
  <w:num w:numId="11" w16cid:durableId="90320603">
    <w:abstractNumId w:val="39"/>
  </w:num>
  <w:num w:numId="12" w16cid:durableId="1857235235">
    <w:abstractNumId w:val="16"/>
  </w:num>
  <w:num w:numId="13" w16cid:durableId="51659371">
    <w:abstractNumId w:val="10"/>
  </w:num>
  <w:num w:numId="14" w16cid:durableId="1586955418">
    <w:abstractNumId w:val="5"/>
  </w:num>
  <w:num w:numId="15" w16cid:durableId="593437100">
    <w:abstractNumId w:val="0"/>
    <w:lvlOverride w:ilvl="0">
      <w:lvl w:ilvl="0">
        <w:start w:val="1"/>
        <w:numFmt w:val="bullet"/>
        <w:lvlText w:val="-"/>
        <w:legacy w:legacy="1" w:legacySpace="0" w:legacyIndent="360"/>
        <w:lvlJc w:val="left"/>
        <w:pPr>
          <w:ind w:left="360" w:hanging="360"/>
        </w:pPr>
      </w:lvl>
    </w:lvlOverride>
  </w:num>
  <w:num w:numId="16" w16cid:durableId="28185078">
    <w:abstractNumId w:val="40"/>
  </w:num>
  <w:num w:numId="17" w16cid:durableId="748578948">
    <w:abstractNumId w:val="24"/>
  </w:num>
  <w:num w:numId="18" w16cid:durableId="832186993">
    <w:abstractNumId w:val="27"/>
  </w:num>
  <w:num w:numId="19" w16cid:durableId="1906598284">
    <w:abstractNumId w:val="44"/>
  </w:num>
  <w:num w:numId="20" w16cid:durableId="1443528196">
    <w:abstractNumId w:val="33"/>
  </w:num>
  <w:num w:numId="21" w16cid:durableId="1536387092">
    <w:abstractNumId w:val="41"/>
  </w:num>
  <w:num w:numId="22" w16cid:durableId="1946034510">
    <w:abstractNumId w:val="37"/>
  </w:num>
  <w:num w:numId="23" w16cid:durableId="1686250524">
    <w:abstractNumId w:val="14"/>
  </w:num>
  <w:num w:numId="24" w16cid:durableId="263077691">
    <w:abstractNumId w:val="41"/>
  </w:num>
  <w:num w:numId="25" w16cid:durableId="1652907147">
    <w:abstractNumId w:val="5"/>
  </w:num>
  <w:num w:numId="26" w16cid:durableId="1958171682">
    <w:abstractNumId w:val="45"/>
  </w:num>
  <w:num w:numId="27" w16cid:durableId="452866592">
    <w:abstractNumId w:val="30"/>
  </w:num>
  <w:num w:numId="28" w16cid:durableId="461532702">
    <w:abstractNumId w:val="12"/>
  </w:num>
  <w:num w:numId="29" w16cid:durableId="1958558515">
    <w:abstractNumId w:val="36"/>
  </w:num>
  <w:num w:numId="30" w16cid:durableId="1944455426">
    <w:abstractNumId w:val="32"/>
  </w:num>
  <w:num w:numId="31" w16cid:durableId="1632976259">
    <w:abstractNumId w:val="2"/>
  </w:num>
  <w:num w:numId="32" w16cid:durableId="352071814">
    <w:abstractNumId w:val="4"/>
  </w:num>
  <w:num w:numId="33" w16cid:durableId="719014674">
    <w:abstractNumId w:val="18"/>
  </w:num>
  <w:num w:numId="34" w16cid:durableId="1106971984">
    <w:abstractNumId w:val="31"/>
  </w:num>
  <w:num w:numId="35" w16cid:durableId="1072384291">
    <w:abstractNumId w:val="7"/>
  </w:num>
  <w:num w:numId="36" w16cid:durableId="1145968056">
    <w:abstractNumId w:val="20"/>
  </w:num>
  <w:num w:numId="37" w16cid:durableId="2140487326">
    <w:abstractNumId w:val="11"/>
  </w:num>
  <w:num w:numId="38" w16cid:durableId="1198539923">
    <w:abstractNumId w:val="13"/>
  </w:num>
  <w:num w:numId="39" w16cid:durableId="986668705">
    <w:abstractNumId w:val="25"/>
  </w:num>
  <w:num w:numId="40" w16cid:durableId="1905676432">
    <w:abstractNumId w:val="22"/>
  </w:num>
  <w:num w:numId="41" w16cid:durableId="2075544681">
    <w:abstractNumId w:val="26"/>
  </w:num>
  <w:num w:numId="42" w16cid:durableId="287585579">
    <w:abstractNumId w:val="21"/>
  </w:num>
  <w:num w:numId="43" w16cid:durableId="1810515732">
    <w:abstractNumId w:val="42"/>
  </w:num>
  <w:num w:numId="44" w16cid:durableId="1032612917">
    <w:abstractNumId w:val="9"/>
  </w:num>
  <w:num w:numId="45" w16cid:durableId="573123888">
    <w:abstractNumId w:val="28"/>
  </w:num>
  <w:num w:numId="46" w16cid:durableId="855732013">
    <w:abstractNumId w:val="17"/>
  </w:num>
  <w:num w:numId="47" w16cid:durableId="1197935192">
    <w:abstractNumId w:val="8"/>
  </w:num>
  <w:num w:numId="48" w16cid:durableId="1937791172">
    <w:abstractNumId w:val="6"/>
  </w:num>
  <w:num w:numId="49" w16cid:durableId="1941327658">
    <w:abstractNumId w:val="38"/>
  </w:num>
  <w:num w:numId="50" w16cid:durableId="1355880897">
    <w:abstractNumId w:val="23"/>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removePersonalInformation/>
  <w:removeDateAndTime/>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4096" w:nlCheck="1" w:checkStyle="0"/>
  <w:activeWritingStyle w:appName="MSWord" w:lang="en-US" w:vendorID="64" w:dllVersion="4096" w:nlCheck="1" w:checkStyle="0"/>
  <w:activeWritingStyle w:appName="MSWord" w:lang="hu-HU" w:vendorID="64" w:dllVersion="4096" w:nlCheck="1" w:checkStyle="0"/>
  <w:activeWritingStyle w:appName="MSWord" w:lang="hu" w:vendorID="64" w:dllVersion="4096" w:nlCheck="1" w:checkStyle="0"/>
  <w:activeWritingStyle w:appName="MSWord" w:lang="hu-HU" w:vendorID="64" w:dllVersion="0" w:nlCheck="1" w:checkStyle="0"/>
  <w:activeWritingStyle w:appName="MSWord" w:lang="en-GB" w:vendorID="64" w:dllVersion="0" w:nlCheck="1" w:checkStyle="0"/>
  <w:activeWritingStyle w:appName="MSWord" w:lang="fr-CH" w:vendorID="64" w:dllVersion="0" w:nlCheck="1" w:checkStyle="0"/>
  <w:activeWritingStyle w:appName="MSWord" w:lang="es-ES" w:vendorID="64" w:dllVersion="0" w:nlCheck="1" w:checkStyle="0"/>
  <w:activeWritingStyle w:appName="MSWord" w:lang="pt-PT" w:vendorID="64" w:dllVersion="0" w:nlCheck="1" w:checkStyle="0"/>
  <w:activeWritingStyle w:appName="MSWord" w:lang="en-US" w:vendorID="64" w:dllVersion="0" w:nlCheck="1" w:checkStyle="0"/>
  <w:activeWritingStyle w:appName="MSWord" w:lang="de-CH" w:vendorID="64" w:dllVersion="0" w:nlCheck="1" w:checkStyle="0"/>
  <w:activeWritingStyle w:appName="MSWord" w:lang="de-AT" w:vendorID="64" w:dllVersion="0" w:nlCheck="1" w:checkStyle="0"/>
  <w:activeWritingStyle w:appName="MSWord" w:lang="hu" w:vendorID="64" w:dllVersion="0" w:nlCheck="1" w:checkStyle="0"/>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numFmt w:val="decimal"/>
    <w:endnote w:id="-1"/>
    <w:endnote w:id="0"/>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D62"/>
    <w:rsid w:val="00001587"/>
    <w:rsid w:val="0000362A"/>
    <w:rsid w:val="00003AEF"/>
    <w:rsid w:val="00005701"/>
    <w:rsid w:val="00005BA2"/>
    <w:rsid w:val="00005F34"/>
    <w:rsid w:val="000062CC"/>
    <w:rsid w:val="00007528"/>
    <w:rsid w:val="000102F9"/>
    <w:rsid w:val="0001164F"/>
    <w:rsid w:val="000147E7"/>
    <w:rsid w:val="00014869"/>
    <w:rsid w:val="000150D3"/>
    <w:rsid w:val="00016168"/>
    <w:rsid w:val="000166C1"/>
    <w:rsid w:val="0002006B"/>
    <w:rsid w:val="00020AE8"/>
    <w:rsid w:val="000212BB"/>
    <w:rsid w:val="00022E14"/>
    <w:rsid w:val="00023A2C"/>
    <w:rsid w:val="00024AB5"/>
    <w:rsid w:val="0002506F"/>
    <w:rsid w:val="00025EBE"/>
    <w:rsid w:val="00026BF2"/>
    <w:rsid w:val="00026CA9"/>
    <w:rsid w:val="000271F6"/>
    <w:rsid w:val="00030445"/>
    <w:rsid w:val="000304C5"/>
    <w:rsid w:val="000318C7"/>
    <w:rsid w:val="00033872"/>
    <w:rsid w:val="00033D26"/>
    <w:rsid w:val="00033FDB"/>
    <w:rsid w:val="000344F6"/>
    <w:rsid w:val="000350C8"/>
    <w:rsid w:val="0003594E"/>
    <w:rsid w:val="00035CBD"/>
    <w:rsid w:val="00041244"/>
    <w:rsid w:val="00041BAE"/>
    <w:rsid w:val="00042263"/>
    <w:rsid w:val="00043505"/>
    <w:rsid w:val="00043C70"/>
    <w:rsid w:val="00043E88"/>
    <w:rsid w:val="00044042"/>
    <w:rsid w:val="00044574"/>
    <w:rsid w:val="000451AC"/>
    <w:rsid w:val="00046834"/>
    <w:rsid w:val="000474D2"/>
    <w:rsid w:val="000479C5"/>
    <w:rsid w:val="00050DFD"/>
    <w:rsid w:val="00051401"/>
    <w:rsid w:val="00051938"/>
    <w:rsid w:val="00051C43"/>
    <w:rsid w:val="00053809"/>
    <w:rsid w:val="00053914"/>
    <w:rsid w:val="00054756"/>
    <w:rsid w:val="0005551C"/>
    <w:rsid w:val="000556C8"/>
    <w:rsid w:val="000560C5"/>
    <w:rsid w:val="00056C49"/>
    <w:rsid w:val="00056FE0"/>
    <w:rsid w:val="00060090"/>
    <w:rsid w:val="000603C8"/>
    <w:rsid w:val="000608A4"/>
    <w:rsid w:val="00060AA1"/>
    <w:rsid w:val="000610C2"/>
    <w:rsid w:val="00061852"/>
    <w:rsid w:val="00061FEE"/>
    <w:rsid w:val="000631FD"/>
    <w:rsid w:val="000643D3"/>
    <w:rsid w:val="000668D8"/>
    <w:rsid w:val="00067B16"/>
    <w:rsid w:val="00067CE8"/>
    <w:rsid w:val="00071F8A"/>
    <w:rsid w:val="0007228D"/>
    <w:rsid w:val="00073E04"/>
    <w:rsid w:val="00073EB8"/>
    <w:rsid w:val="0007401B"/>
    <w:rsid w:val="000752FF"/>
    <w:rsid w:val="000757B2"/>
    <w:rsid w:val="0007628D"/>
    <w:rsid w:val="00081DAB"/>
    <w:rsid w:val="00083684"/>
    <w:rsid w:val="000903E2"/>
    <w:rsid w:val="000904C4"/>
    <w:rsid w:val="00091B44"/>
    <w:rsid w:val="00092829"/>
    <w:rsid w:val="00092B09"/>
    <w:rsid w:val="0009300C"/>
    <w:rsid w:val="0009351E"/>
    <w:rsid w:val="0009479A"/>
    <w:rsid w:val="00094AD6"/>
    <w:rsid w:val="00095D61"/>
    <w:rsid w:val="00095E44"/>
    <w:rsid w:val="00096D5F"/>
    <w:rsid w:val="00096D8D"/>
    <w:rsid w:val="0009755A"/>
    <w:rsid w:val="00097AA6"/>
    <w:rsid w:val="000A1232"/>
    <w:rsid w:val="000A2AD7"/>
    <w:rsid w:val="000A30E5"/>
    <w:rsid w:val="000A40D0"/>
    <w:rsid w:val="000A65C1"/>
    <w:rsid w:val="000A6CBE"/>
    <w:rsid w:val="000A76B8"/>
    <w:rsid w:val="000B0097"/>
    <w:rsid w:val="000B09FA"/>
    <w:rsid w:val="000B101F"/>
    <w:rsid w:val="000B1F4B"/>
    <w:rsid w:val="000B2F27"/>
    <w:rsid w:val="000B2F58"/>
    <w:rsid w:val="000B37A8"/>
    <w:rsid w:val="000B42A1"/>
    <w:rsid w:val="000B51D9"/>
    <w:rsid w:val="000B710C"/>
    <w:rsid w:val="000B74A7"/>
    <w:rsid w:val="000C03FB"/>
    <w:rsid w:val="000C25C9"/>
    <w:rsid w:val="000C308F"/>
    <w:rsid w:val="000C3ED7"/>
    <w:rsid w:val="000C4EEB"/>
    <w:rsid w:val="000C5A4E"/>
    <w:rsid w:val="000C635D"/>
    <w:rsid w:val="000C6B77"/>
    <w:rsid w:val="000C78FE"/>
    <w:rsid w:val="000C7F49"/>
    <w:rsid w:val="000D1AEE"/>
    <w:rsid w:val="000D1B76"/>
    <w:rsid w:val="000D1BF3"/>
    <w:rsid w:val="000D1F4F"/>
    <w:rsid w:val="000D41F7"/>
    <w:rsid w:val="000D4D07"/>
    <w:rsid w:val="000D5C1D"/>
    <w:rsid w:val="000D6CFB"/>
    <w:rsid w:val="000D7535"/>
    <w:rsid w:val="000E06DB"/>
    <w:rsid w:val="000E09C9"/>
    <w:rsid w:val="000E165D"/>
    <w:rsid w:val="000E1BAF"/>
    <w:rsid w:val="000E223E"/>
    <w:rsid w:val="000E2491"/>
    <w:rsid w:val="000E269E"/>
    <w:rsid w:val="000E2EA9"/>
    <w:rsid w:val="000E432A"/>
    <w:rsid w:val="000E46A3"/>
    <w:rsid w:val="000E4B72"/>
    <w:rsid w:val="000E4E88"/>
    <w:rsid w:val="000E5726"/>
    <w:rsid w:val="000E6C94"/>
    <w:rsid w:val="000F0A16"/>
    <w:rsid w:val="000F1BB2"/>
    <w:rsid w:val="000F217A"/>
    <w:rsid w:val="000F3A45"/>
    <w:rsid w:val="000F3F94"/>
    <w:rsid w:val="000F488F"/>
    <w:rsid w:val="000F4CA7"/>
    <w:rsid w:val="000F5235"/>
    <w:rsid w:val="000F542B"/>
    <w:rsid w:val="000F5B21"/>
    <w:rsid w:val="000F63DE"/>
    <w:rsid w:val="000F6D8F"/>
    <w:rsid w:val="000F7EC9"/>
    <w:rsid w:val="00100482"/>
    <w:rsid w:val="00101420"/>
    <w:rsid w:val="00103501"/>
    <w:rsid w:val="00103906"/>
    <w:rsid w:val="00103B2D"/>
    <w:rsid w:val="00103CD2"/>
    <w:rsid w:val="00104061"/>
    <w:rsid w:val="00105504"/>
    <w:rsid w:val="0010594E"/>
    <w:rsid w:val="00107186"/>
    <w:rsid w:val="00107236"/>
    <w:rsid w:val="001074B3"/>
    <w:rsid w:val="001101A2"/>
    <w:rsid w:val="001106F7"/>
    <w:rsid w:val="001108A9"/>
    <w:rsid w:val="001117C4"/>
    <w:rsid w:val="00111B17"/>
    <w:rsid w:val="00112EDA"/>
    <w:rsid w:val="0011359E"/>
    <w:rsid w:val="00113F21"/>
    <w:rsid w:val="00114174"/>
    <w:rsid w:val="00115861"/>
    <w:rsid w:val="00117922"/>
    <w:rsid w:val="00117B4A"/>
    <w:rsid w:val="00117C1D"/>
    <w:rsid w:val="00123688"/>
    <w:rsid w:val="001253E1"/>
    <w:rsid w:val="001272FC"/>
    <w:rsid w:val="00127602"/>
    <w:rsid w:val="00127F47"/>
    <w:rsid w:val="00130D40"/>
    <w:rsid w:val="00131365"/>
    <w:rsid w:val="00133572"/>
    <w:rsid w:val="00134E4A"/>
    <w:rsid w:val="00135E47"/>
    <w:rsid w:val="001364FB"/>
    <w:rsid w:val="001365F2"/>
    <w:rsid w:val="00136817"/>
    <w:rsid w:val="00136D7A"/>
    <w:rsid w:val="001374C5"/>
    <w:rsid w:val="00141470"/>
    <w:rsid w:val="00141540"/>
    <w:rsid w:val="00141646"/>
    <w:rsid w:val="001449DF"/>
    <w:rsid w:val="0014569B"/>
    <w:rsid w:val="001470E0"/>
    <w:rsid w:val="00150060"/>
    <w:rsid w:val="00151258"/>
    <w:rsid w:val="00151752"/>
    <w:rsid w:val="001519F0"/>
    <w:rsid w:val="0015370D"/>
    <w:rsid w:val="00154365"/>
    <w:rsid w:val="00154C69"/>
    <w:rsid w:val="0015704C"/>
    <w:rsid w:val="00157895"/>
    <w:rsid w:val="00157913"/>
    <w:rsid w:val="0016013B"/>
    <w:rsid w:val="00161701"/>
    <w:rsid w:val="00161E87"/>
    <w:rsid w:val="00163EDC"/>
    <w:rsid w:val="0016566C"/>
    <w:rsid w:val="00170B05"/>
    <w:rsid w:val="001710C0"/>
    <w:rsid w:val="00172276"/>
    <w:rsid w:val="001725D9"/>
    <w:rsid w:val="00172769"/>
    <w:rsid w:val="001727F0"/>
    <w:rsid w:val="00172B06"/>
    <w:rsid w:val="001732B4"/>
    <w:rsid w:val="0017347E"/>
    <w:rsid w:val="00174347"/>
    <w:rsid w:val="001748AF"/>
    <w:rsid w:val="00174C53"/>
    <w:rsid w:val="001752D8"/>
    <w:rsid w:val="001755FB"/>
    <w:rsid w:val="00175931"/>
    <w:rsid w:val="00176A11"/>
    <w:rsid w:val="00176B25"/>
    <w:rsid w:val="00180887"/>
    <w:rsid w:val="001811C0"/>
    <w:rsid w:val="0018238B"/>
    <w:rsid w:val="001826AA"/>
    <w:rsid w:val="00183419"/>
    <w:rsid w:val="0018394A"/>
    <w:rsid w:val="00184DCC"/>
    <w:rsid w:val="00186A9D"/>
    <w:rsid w:val="00186F5D"/>
    <w:rsid w:val="001874A6"/>
    <w:rsid w:val="0018765B"/>
    <w:rsid w:val="001904AE"/>
    <w:rsid w:val="001904CD"/>
    <w:rsid w:val="00190913"/>
    <w:rsid w:val="0019236A"/>
    <w:rsid w:val="00193B21"/>
    <w:rsid w:val="00193DD3"/>
    <w:rsid w:val="001948AA"/>
    <w:rsid w:val="00195F65"/>
    <w:rsid w:val="001961CA"/>
    <w:rsid w:val="001A07E2"/>
    <w:rsid w:val="001A0A5D"/>
    <w:rsid w:val="001A0E25"/>
    <w:rsid w:val="001A2018"/>
    <w:rsid w:val="001A2A06"/>
    <w:rsid w:val="001A326E"/>
    <w:rsid w:val="001A3AA8"/>
    <w:rsid w:val="001A56F1"/>
    <w:rsid w:val="001A5D0E"/>
    <w:rsid w:val="001A7831"/>
    <w:rsid w:val="001B01C8"/>
    <w:rsid w:val="001B0B52"/>
    <w:rsid w:val="001B13F6"/>
    <w:rsid w:val="001B1747"/>
    <w:rsid w:val="001B1DBF"/>
    <w:rsid w:val="001B2D44"/>
    <w:rsid w:val="001B4E08"/>
    <w:rsid w:val="001B577C"/>
    <w:rsid w:val="001B6713"/>
    <w:rsid w:val="001B752A"/>
    <w:rsid w:val="001C12FB"/>
    <w:rsid w:val="001C2DB4"/>
    <w:rsid w:val="001C3228"/>
    <w:rsid w:val="001C35E9"/>
    <w:rsid w:val="001C36BD"/>
    <w:rsid w:val="001C3733"/>
    <w:rsid w:val="001C49B3"/>
    <w:rsid w:val="001C59AC"/>
    <w:rsid w:val="001C5B30"/>
    <w:rsid w:val="001D0D33"/>
    <w:rsid w:val="001D2953"/>
    <w:rsid w:val="001D3C05"/>
    <w:rsid w:val="001D4BCC"/>
    <w:rsid w:val="001D4D23"/>
    <w:rsid w:val="001D5781"/>
    <w:rsid w:val="001D6514"/>
    <w:rsid w:val="001D6AF4"/>
    <w:rsid w:val="001E0CC1"/>
    <w:rsid w:val="001E12AA"/>
    <w:rsid w:val="001E1667"/>
    <w:rsid w:val="001E1C10"/>
    <w:rsid w:val="001E1D9A"/>
    <w:rsid w:val="001E2730"/>
    <w:rsid w:val="001E3CC0"/>
    <w:rsid w:val="001E6B03"/>
    <w:rsid w:val="001E77C3"/>
    <w:rsid w:val="001E7FAB"/>
    <w:rsid w:val="001F090B"/>
    <w:rsid w:val="001F1442"/>
    <w:rsid w:val="001F180A"/>
    <w:rsid w:val="001F1A28"/>
    <w:rsid w:val="001F1AD0"/>
    <w:rsid w:val="001F1DE2"/>
    <w:rsid w:val="001F35E8"/>
    <w:rsid w:val="001F4014"/>
    <w:rsid w:val="001F445E"/>
    <w:rsid w:val="001F4666"/>
    <w:rsid w:val="001F4782"/>
    <w:rsid w:val="001F6423"/>
    <w:rsid w:val="00201213"/>
    <w:rsid w:val="0020165E"/>
    <w:rsid w:val="0020272E"/>
    <w:rsid w:val="00202E50"/>
    <w:rsid w:val="002037F6"/>
    <w:rsid w:val="00204AAB"/>
    <w:rsid w:val="00205180"/>
    <w:rsid w:val="00205A0A"/>
    <w:rsid w:val="00206298"/>
    <w:rsid w:val="00207F81"/>
    <w:rsid w:val="002109F4"/>
    <w:rsid w:val="00211FDA"/>
    <w:rsid w:val="002135AF"/>
    <w:rsid w:val="00215B42"/>
    <w:rsid w:val="00215FDA"/>
    <w:rsid w:val="002160C2"/>
    <w:rsid w:val="00216831"/>
    <w:rsid w:val="00217FEE"/>
    <w:rsid w:val="00217FFA"/>
    <w:rsid w:val="00220689"/>
    <w:rsid w:val="002206DA"/>
    <w:rsid w:val="0022137A"/>
    <w:rsid w:val="0022213B"/>
    <w:rsid w:val="00222BB9"/>
    <w:rsid w:val="00223BD7"/>
    <w:rsid w:val="00224EE9"/>
    <w:rsid w:val="002258D6"/>
    <w:rsid w:val="00226E00"/>
    <w:rsid w:val="002274FB"/>
    <w:rsid w:val="002309D2"/>
    <w:rsid w:val="00230FA1"/>
    <w:rsid w:val="002311FF"/>
    <w:rsid w:val="00231B61"/>
    <w:rsid w:val="00231EAD"/>
    <w:rsid w:val="0023315B"/>
    <w:rsid w:val="0023388E"/>
    <w:rsid w:val="00233FF6"/>
    <w:rsid w:val="002347FE"/>
    <w:rsid w:val="00235617"/>
    <w:rsid w:val="0023561F"/>
    <w:rsid w:val="002360D3"/>
    <w:rsid w:val="00237440"/>
    <w:rsid w:val="0024178D"/>
    <w:rsid w:val="00241972"/>
    <w:rsid w:val="0024392B"/>
    <w:rsid w:val="00244393"/>
    <w:rsid w:val="00244889"/>
    <w:rsid w:val="002450C6"/>
    <w:rsid w:val="00245DCF"/>
    <w:rsid w:val="00246C65"/>
    <w:rsid w:val="00246EF4"/>
    <w:rsid w:val="0024721F"/>
    <w:rsid w:val="00247707"/>
    <w:rsid w:val="00250661"/>
    <w:rsid w:val="00251A10"/>
    <w:rsid w:val="0025288A"/>
    <w:rsid w:val="00252BFF"/>
    <w:rsid w:val="00253732"/>
    <w:rsid w:val="00253FF9"/>
    <w:rsid w:val="002542A8"/>
    <w:rsid w:val="00256199"/>
    <w:rsid w:val="00256EF7"/>
    <w:rsid w:val="00256FD5"/>
    <w:rsid w:val="00260A11"/>
    <w:rsid w:val="0026169A"/>
    <w:rsid w:val="00262380"/>
    <w:rsid w:val="00262763"/>
    <w:rsid w:val="00264BEA"/>
    <w:rsid w:val="00265296"/>
    <w:rsid w:val="002666B7"/>
    <w:rsid w:val="002675B1"/>
    <w:rsid w:val="00267850"/>
    <w:rsid w:val="00271032"/>
    <w:rsid w:val="00273E3E"/>
    <w:rsid w:val="00274147"/>
    <w:rsid w:val="00275189"/>
    <w:rsid w:val="002756DC"/>
    <w:rsid w:val="00276412"/>
    <w:rsid w:val="00276437"/>
    <w:rsid w:val="0027722E"/>
    <w:rsid w:val="00280053"/>
    <w:rsid w:val="0028063F"/>
    <w:rsid w:val="00280740"/>
    <w:rsid w:val="00280F9E"/>
    <w:rsid w:val="00281668"/>
    <w:rsid w:val="00283B02"/>
    <w:rsid w:val="00283C5D"/>
    <w:rsid w:val="002844B0"/>
    <w:rsid w:val="00286322"/>
    <w:rsid w:val="00286BDF"/>
    <w:rsid w:val="00286CAF"/>
    <w:rsid w:val="00287387"/>
    <w:rsid w:val="00290109"/>
    <w:rsid w:val="00291E6C"/>
    <w:rsid w:val="00295C04"/>
    <w:rsid w:val="00296B03"/>
    <w:rsid w:val="00296C1F"/>
    <w:rsid w:val="00297554"/>
    <w:rsid w:val="00297910"/>
    <w:rsid w:val="002A01DB"/>
    <w:rsid w:val="002A0239"/>
    <w:rsid w:val="002A28B5"/>
    <w:rsid w:val="002A41E6"/>
    <w:rsid w:val="002A44C8"/>
    <w:rsid w:val="002A545A"/>
    <w:rsid w:val="002A5E48"/>
    <w:rsid w:val="002A644E"/>
    <w:rsid w:val="002A6DDD"/>
    <w:rsid w:val="002B0059"/>
    <w:rsid w:val="002B0455"/>
    <w:rsid w:val="002B261C"/>
    <w:rsid w:val="002B2BEE"/>
    <w:rsid w:val="002B35C5"/>
    <w:rsid w:val="002B3935"/>
    <w:rsid w:val="002B406A"/>
    <w:rsid w:val="002B41D4"/>
    <w:rsid w:val="002B45A9"/>
    <w:rsid w:val="002B543F"/>
    <w:rsid w:val="002B6165"/>
    <w:rsid w:val="002B6326"/>
    <w:rsid w:val="002B6906"/>
    <w:rsid w:val="002B6EE4"/>
    <w:rsid w:val="002B7D73"/>
    <w:rsid w:val="002B7FC6"/>
    <w:rsid w:val="002C06E3"/>
    <w:rsid w:val="002C0801"/>
    <w:rsid w:val="002C0DF1"/>
    <w:rsid w:val="002C145F"/>
    <w:rsid w:val="002C1CA3"/>
    <w:rsid w:val="002C2F78"/>
    <w:rsid w:val="002C33B3"/>
    <w:rsid w:val="002C3DAE"/>
    <w:rsid w:val="002C44B0"/>
    <w:rsid w:val="002C4E07"/>
    <w:rsid w:val="002C70F9"/>
    <w:rsid w:val="002D0586"/>
    <w:rsid w:val="002D1023"/>
    <w:rsid w:val="002D1459"/>
    <w:rsid w:val="002D1470"/>
    <w:rsid w:val="002D21CF"/>
    <w:rsid w:val="002D21EA"/>
    <w:rsid w:val="002D2816"/>
    <w:rsid w:val="002D2F92"/>
    <w:rsid w:val="002D3DB7"/>
    <w:rsid w:val="002D4705"/>
    <w:rsid w:val="002D5237"/>
    <w:rsid w:val="002D5B65"/>
    <w:rsid w:val="002D6396"/>
    <w:rsid w:val="002D7E5E"/>
    <w:rsid w:val="002D7F4A"/>
    <w:rsid w:val="002E07BA"/>
    <w:rsid w:val="002E07EF"/>
    <w:rsid w:val="002E0D06"/>
    <w:rsid w:val="002E1374"/>
    <w:rsid w:val="002E1810"/>
    <w:rsid w:val="002E4E94"/>
    <w:rsid w:val="002E4ED9"/>
    <w:rsid w:val="002E784D"/>
    <w:rsid w:val="002F0DA9"/>
    <w:rsid w:val="002F1F28"/>
    <w:rsid w:val="002F43CA"/>
    <w:rsid w:val="002F57AA"/>
    <w:rsid w:val="002F5F73"/>
    <w:rsid w:val="002F686E"/>
    <w:rsid w:val="002F6C40"/>
    <w:rsid w:val="002F6EF7"/>
    <w:rsid w:val="002F714C"/>
    <w:rsid w:val="002F77BF"/>
    <w:rsid w:val="002F7D08"/>
    <w:rsid w:val="003004A2"/>
    <w:rsid w:val="00302B68"/>
    <w:rsid w:val="00303DD5"/>
    <w:rsid w:val="003045EA"/>
    <w:rsid w:val="00304D5D"/>
    <w:rsid w:val="00305B69"/>
    <w:rsid w:val="00305E11"/>
    <w:rsid w:val="00305F01"/>
    <w:rsid w:val="003064B7"/>
    <w:rsid w:val="00307ABF"/>
    <w:rsid w:val="00307B74"/>
    <w:rsid w:val="003105BA"/>
    <w:rsid w:val="00310764"/>
    <w:rsid w:val="00310A36"/>
    <w:rsid w:val="0031131F"/>
    <w:rsid w:val="00311BFD"/>
    <w:rsid w:val="00311C48"/>
    <w:rsid w:val="00311E7E"/>
    <w:rsid w:val="00313686"/>
    <w:rsid w:val="00314718"/>
    <w:rsid w:val="0031488A"/>
    <w:rsid w:val="003171B2"/>
    <w:rsid w:val="00317369"/>
    <w:rsid w:val="003175E1"/>
    <w:rsid w:val="003175F7"/>
    <w:rsid w:val="00320203"/>
    <w:rsid w:val="00322002"/>
    <w:rsid w:val="0032414A"/>
    <w:rsid w:val="003247B0"/>
    <w:rsid w:val="00324908"/>
    <w:rsid w:val="00325E81"/>
    <w:rsid w:val="00326948"/>
    <w:rsid w:val="00326964"/>
    <w:rsid w:val="00327052"/>
    <w:rsid w:val="00327AB4"/>
    <w:rsid w:val="00327F30"/>
    <w:rsid w:val="003329FE"/>
    <w:rsid w:val="0033486D"/>
    <w:rsid w:val="00335228"/>
    <w:rsid w:val="003352FF"/>
    <w:rsid w:val="00335710"/>
    <w:rsid w:val="003367C4"/>
    <w:rsid w:val="00336D8E"/>
    <w:rsid w:val="003376B3"/>
    <w:rsid w:val="00337E05"/>
    <w:rsid w:val="00341ED8"/>
    <w:rsid w:val="00342DBA"/>
    <w:rsid w:val="00343FF1"/>
    <w:rsid w:val="00345F9C"/>
    <w:rsid w:val="00345FAB"/>
    <w:rsid w:val="00347776"/>
    <w:rsid w:val="00350FBB"/>
    <w:rsid w:val="00351A91"/>
    <w:rsid w:val="003520C4"/>
    <w:rsid w:val="003533AE"/>
    <w:rsid w:val="00354F87"/>
    <w:rsid w:val="00355E14"/>
    <w:rsid w:val="00356A5C"/>
    <w:rsid w:val="003571BD"/>
    <w:rsid w:val="00357C5E"/>
    <w:rsid w:val="003608BD"/>
    <w:rsid w:val="00361280"/>
    <w:rsid w:val="003615F1"/>
    <w:rsid w:val="00361A6E"/>
    <w:rsid w:val="003626AF"/>
    <w:rsid w:val="0036348A"/>
    <w:rsid w:val="00363D7F"/>
    <w:rsid w:val="003649D1"/>
    <w:rsid w:val="0036655E"/>
    <w:rsid w:val="003673F5"/>
    <w:rsid w:val="00367A0F"/>
    <w:rsid w:val="00367C66"/>
    <w:rsid w:val="00367F55"/>
    <w:rsid w:val="003700B2"/>
    <w:rsid w:val="003713D8"/>
    <w:rsid w:val="0037233D"/>
    <w:rsid w:val="003730DE"/>
    <w:rsid w:val="003734E7"/>
    <w:rsid w:val="003736EF"/>
    <w:rsid w:val="003737E3"/>
    <w:rsid w:val="00376546"/>
    <w:rsid w:val="00376D72"/>
    <w:rsid w:val="00380A1A"/>
    <w:rsid w:val="00380D80"/>
    <w:rsid w:val="0038500E"/>
    <w:rsid w:val="003857F3"/>
    <w:rsid w:val="003867C8"/>
    <w:rsid w:val="00386FB1"/>
    <w:rsid w:val="0038761D"/>
    <w:rsid w:val="003906F8"/>
    <w:rsid w:val="003919C9"/>
    <w:rsid w:val="00392207"/>
    <w:rsid w:val="00392E1D"/>
    <w:rsid w:val="003935EE"/>
    <w:rsid w:val="0039387C"/>
    <w:rsid w:val="00393EE9"/>
    <w:rsid w:val="0039408A"/>
    <w:rsid w:val="00394120"/>
    <w:rsid w:val="003945F5"/>
    <w:rsid w:val="003954AD"/>
    <w:rsid w:val="00395B8A"/>
    <w:rsid w:val="0039673D"/>
    <w:rsid w:val="003970BC"/>
    <w:rsid w:val="003975DA"/>
    <w:rsid w:val="003975FF"/>
    <w:rsid w:val="00397893"/>
    <w:rsid w:val="00397CFE"/>
    <w:rsid w:val="003A0C9A"/>
    <w:rsid w:val="003A1E7C"/>
    <w:rsid w:val="003A2407"/>
    <w:rsid w:val="003A2797"/>
    <w:rsid w:val="003A27B4"/>
    <w:rsid w:val="003A2CF0"/>
    <w:rsid w:val="003A33D3"/>
    <w:rsid w:val="003A3880"/>
    <w:rsid w:val="003A46BA"/>
    <w:rsid w:val="003A480B"/>
    <w:rsid w:val="003A48A1"/>
    <w:rsid w:val="003A4B52"/>
    <w:rsid w:val="003A5BC5"/>
    <w:rsid w:val="003A5D55"/>
    <w:rsid w:val="003A75E6"/>
    <w:rsid w:val="003A7E97"/>
    <w:rsid w:val="003B03A0"/>
    <w:rsid w:val="003B255B"/>
    <w:rsid w:val="003B2839"/>
    <w:rsid w:val="003B2D89"/>
    <w:rsid w:val="003B3317"/>
    <w:rsid w:val="003B3758"/>
    <w:rsid w:val="003B4B2F"/>
    <w:rsid w:val="003B4C50"/>
    <w:rsid w:val="003B52D4"/>
    <w:rsid w:val="003C0214"/>
    <w:rsid w:val="003C0A71"/>
    <w:rsid w:val="003C0CDD"/>
    <w:rsid w:val="003C1CA5"/>
    <w:rsid w:val="003C1EC7"/>
    <w:rsid w:val="003C2633"/>
    <w:rsid w:val="003C3886"/>
    <w:rsid w:val="003C39DD"/>
    <w:rsid w:val="003C3D8E"/>
    <w:rsid w:val="003C5AD1"/>
    <w:rsid w:val="003C5E61"/>
    <w:rsid w:val="003C64A0"/>
    <w:rsid w:val="003C6C60"/>
    <w:rsid w:val="003C6F0B"/>
    <w:rsid w:val="003C7BA3"/>
    <w:rsid w:val="003D080E"/>
    <w:rsid w:val="003D0889"/>
    <w:rsid w:val="003D08AE"/>
    <w:rsid w:val="003D170C"/>
    <w:rsid w:val="003D3642"/>
    <w:rsid w:val="003D4E9C"/>
    <w:rsid w:val="003D5EE8"/>
    <w:rsid w:val="003D7705"/>
    <w:rsid w:val="003D7C41"/>
    <w:rsid w:val="003E0D78"/>
    <w:rsid w:val="003E1CB1"/>
    <w:rsid w:val="003E23E4"/>
    <w:rsid w:val="003E24FF"/>
    <w:rsid w:val="003E2677"/>
    <w:rsid w:val="003E2AB3"/>
    <w:rsid w:val="003E3A1D"/>
    <w:rsid w:val="003E471E"/>
    <w:rsid w:val="003E4B64"/>
    <w:rsid w:val="003E5322"/>
    <w:rsid w:val="003E6CA0"/>
    <w:rsid w:val="003F1D6B"/>
    <w:rsid w:val="003F1F41"/>
    <w:rsid w:val="003F2FDE"/>
    <w:rsid w:val="003F330B"/>
    <w:rsid w:val="003F4144"/>
    <w:rsid w:val="003F5281"/>
    <w:rsid w:val="003F6F3C"/>
    <w:rsid w:val="003F6FDF"/>
    <w:rsid w:val="003F7705"/>
    <w:rsid w:val="003F7A5A"/>
    <w:rsid w:val="00400472"/>
    <w:rsid w:val="004016F5"/>
    <w:rsid w:val="00402D2C"/>
    <w:rsid w:val="00402E8B"/>
    <w:rsid w:val="00404253"/>
    <w:rsid w:val="004045AA"/>
    <w:rsid w:val="00404C72"/>
    <w:rsid w:val="0040549A"/>
    <w:rsid w:val="0040582F"/>
    <w:rsid w:val="004059F4"/>
    <w:rsid w:val="00405CC9"/>
    <w:rsid w:val="004065E8"/>
    <w:rsid w:val="0040711E"/>
    <w:rsid w:val="00407A86"/>
    <w:rsid w:val="00407D67"/>
    <w:rsid w:val="00410BB1"/>
    <w:rsid w:val="00411FA7"/>
    <w:rsid w:val="0041244A"/>
    <w:rsid w:val="00412450"/>
    <w:rsid w:val="004138DE"/>
    <w:rsid w:val="00413B39"/>
    <w:rsid w:val="00414B2F"/>
    <w:rsid w:val="00415E58"/>
    <w:rsid w:val="00416231"/>
    <w:rsid w:val="004208AB"/>
    <w:rsid w:val="004219EF"/>
    <w:rsid w:val="00421A72"/>
    <w:rsid w:val="00424348"/>
    <w:rsid w:val="00426CD9"/>
    <w:rsid w:val="00426E60"/>
    <w:rsid w:val="004274FD"/>
    <w:rsid w:val="00430FEB"/>
    <w:rsid w:val="004310EE"/>
    <w:rsid w:val="00431A3E"/>
    <w:rsid w:val="00432674"/>
    <w:rsid w:val="00432FBB"/>
    <w:rsid w:val="00433677"/>
    <w:rsid w:val="0043386C"/>
    <w:rsid w:val="004340D5"/>
    <w:rsid w:val="004346A7"/>
    <w:rsid w:val="00434880"/>
    <w:rsid w:val="00434A21"/>
    <w:rsid w:val="00434F6F"/>
    <w:rsid w:val="0043526D"/>
    <w:rsid w:val="00435602"/>
    <w:rsid w:val="00436F24"/>
    <w:rsid w:val="00441C14"/>
    <w:rsid w:val="004422AB"/>
    <w:rsid w:val="00442B83"/>
    <w:rsid w:val="00443624"/>
    <w:rsid w:val="00444DD7"/>
    <w:rsid w:val="0044540E"/>
    <w:rsid w:val="004460E9"/>
    <w:rsid w:val="00446282"/>
    <w:rsid w:val="00446346"/>
    <w:rsid w:val="00447B6F"/>
    <w:rsid w:val="00450E5C"/>
    <w:rsid w:val="00452E89"/>
    <w:rsid w:val="00453623"/>
    <w:rsid w:val="004537B7"/>
    <w:rsid w:val="00453C11"/>
    <w:rsid w:val="004557B0"/>
    <w:rsid w:val="0045785B"/>
    <w:rsid w:val="00457946"/>
    <w:rsid w:val="00457D8B"/>
    <w:rsid w:val="004604E2"/>
    <w:rsid w:val="00460A17"/>
    <w:rsid w:val="0046120A"/>
    <w:rsid w:val="004612E8"/>
    <w:rsid w:val="00462F79"/>
    <w:rsid w:val="00463438"/>
    <w:rsid w:val="00463992"/>
    <w:rsid w:val="00463ECE"/>
    <w:rsid w:val="00464290"/>
    <w:rsid w:val="00464629"/>
    <w:rsid w:val="00465388"/>
    <w:rsid w:val="0046574F"/>
    <w:rsid w:val="004677C9"/>
    <w:rsid w:val="00467CCC"/>
    <w:rsid w:val="00470AC8"/>
    <w:rsid w:val="00470CB5"/>
    <w:rsid w:val="004719E3"/>
    <w:rsid w:val="00471EAB"/>
    <w:rsid w:val="004723EE"/>
    <w:rsid w:val="0047382D"/>
    <w:rsid w:val="0047427D"/>
    <w:rsid w:val="00475A92"/>
    <w:rsid w:val="004776AC"/>
    <w:rsid w:val="00477998"/>
    <w:rsid w:val="00477BB9"/>
    <w:rsid w:val="004815F3"/>
    <w:rsid w:val="004819CA"/>
    <w:rsid w:val="00482388"/>
    <w:rsid w:val="00483700"/>
    <w:rsid w:val="00483742"/>
    <w:rsid w:val="00483A08"/>
    <w:rsid w:val="004859EE"/>
    <w:rsid w:val="00487366"/>
    <w:rsid w:val="004873E4"/>
    <w:rsid w:val="004875DB"/>
    <w:rsid w:val="00487D98"/>
    <w:rsid w:val="00487F0B"/>
    <w:rsid w:val="0049072C"/>
    <w:rsid w:val="00490FD1"/>
    <w:rsid w:val="00491AD2"/>
    <w:rsid w:val="00491C34"/>
    <w:rsid w:val="004934CF"/>
    <w:rsid w:val="004935C0"/>
    <w:rsid w:val="00493B43"/>
    <w:rsid w:val="00493BED"/>
    <w:rsid w:val="0049441B"/>
    <w:rsid w:val="00494EB1"/>
    <w:rsid w:val="00496414"/>
    <w:rsid w:val="00497A38"/>
    <w:rsid w:val="004A0A18"/>
    <w:rsid w:val="004A2750"/>
    <w:rsid w:val="004A3335"/>
    <w:rsid w:val="004A45BD"/>
    <w:rsid w:val="004A4656"/>
    <w:rsid w:val="004A4E40"/>
    <w:rsid w:val="004A5578"/>
    <w:rsid w:val="004A6CB4"/>
    <w:rsid w:val="004A77B0"/>
    <w:rsid w:val="004A77E0"/>
    <w:rsid w:val="004B0123"/>
    <w:rsid w:val="004B08A9"/>
    <w:rsid w:val="004B0D91"/>
    <w:rsid w:val="004B14F9"/>
    <w:rsid w:val="004B1C88"/>
    <w:rsid w:val="004B1CED"/>
    <w:rsid w:val="004B34A7"/>
    <w:rsid w:val="004B3B06"/>
    <w:rsid w:val="004B3ED5"/>
    <w:rsid w:val="004B4643"/>
    <w:rsid w:val="004B7F67"/>
    <w:rsid w:val="004C0458"/>
    <w:rsid w:val="004C06BE"/>
    <w:rsid w:val="004C0938"/>
    <w:rsid w:val="004C0F85"/>
    <w:rsid w:val="004C1022"/>
    <w:rsid w:val="004C1453"/>
    <w:rsid w:val="004C1994"/>
    <w:rsid w:val="004C363B"/>
    <w:rsid w:val="004C3EB9"/>
    <w:rsid w:val="004C65D1"/>
    <w:rsid w:val="004C6F7D"/>
    <w:rsid w:val="004C70FC"/>
    <w:rsid w:val="004C729B"/>
    <w:rsid w:val="004D022C"/>
    <w:rsid w:val="004D1DB9"/>
    <w:rsid w:val="004D2675"/>
    <w:rsid w:val="004D2A38"/>
    <w:rsid w:val="004D4080"/>
    <w:rsid w:val="004D46D9"/>
    <w:rsid w:val="004D794F"/>
    <w:rsid w:val="004E05FD"/>
    <w:rsid w:val="004E09AB"/>
    <w:rsid w:val="004E1747"/>
    <w:rsid w:val="004E1A0D"/>
    <w:rsid w:val="004E1AFE"/>
    <w:rsid w:val="004E23F5"/>
    <w:rsid w:val="004E2895"/>
    <w:rsid w:val="004E5418"/>
    <w:rsid w:val="004E63E5"/>
    <w:rsid w:val="004E6A47"/>
    <w:rsid w:val="004E6B76"/>
    <w:rsid w:val="004F069B"/>
    <w:rsid w:val="004F1437"/>
    <w:rsid w:val="004F3540"/>
    <w:rsid w:val="004F40E0"/>
    <w:rsid w:val="004F4E3A"/>
    <w:rsid w:val="004F52DB"/>
    <w:rsid w:val="004F5624"/>
    <w:rsid w:val="004F5DA4"/>
    <w:rsid w:val="004F62B2"/>
    <w:rsid w:val="004F6424"/>
    <w:rsid w:val="005017A7"/>
    <w:rsid w:val="005040CD"/>
    <w:rsid w:val="00504229"/>
    <w:rsid w:val="00505229"/>
    <w:rsid w:val="00506293"/>
    <w:rsid w:val="005063E9"/>
    <w:rsid w:val="0050744B"/>
    <w:rsid w:val="00507F98"/>
    <w:rsid w:val="005108A3"/>
    <w:rsid w:val="00510DB5"/>
    <w:rsid w:val="00510F6E"/>
    <w:rsid w:val="00511422"/>
    <w:rsid w:val="005118AE"/>
    <w:rsid w:val="0051212F"/>
    <w:rsid w:val="005140E5"/>
    <w:rsid w:val="0051587A"/>
    <w:rsid w:val="005158FA"/>
    <w:rsid w:val="005169AD"/>
    <w:rsid w:val="00517C35"/>
    <w:rsid w:val="0052017E"/>
    <w:rsid w:val="005208B9"/>
    <w:rsid w:val="00520942"/>
    <w:rsid w:val="00520BFF"/>
    <w:rsid w:val="00521345"/>
    <w:rsid w:val="00521646"/>
    <w:rsid w:val="00521CF1"/>
    <w:rsid w:val="00521DCF"/>
    <w:rsid w:val="005221F0"/>
    <w:rsid w:val="005235C0"/>
    <w:rsid w:val="00524673"/>
    <w:rsid w:val="00524807"/>
    <w:rsid w:val="005252FE"/>
    <w:rsid w:val="005257A1"/>
    <w:rsid w:val="00525FF9"/>
    <w:rsid w:val="00527573"/>
    <w:rsid w:val="00531F62"/>
    <w:rsid w:val="00532C41"/>
    <w:rsid w:val="00532D3F"/>
    <w:rsid w:val="0053386D"/>
    <w:rsid w:val="00533B3E"/>
    <w:rsid w:val="00534700"/>
    <w:rsid w:val="0053791F"/>
    <w:rsid w:val="00540BF8"/>
    <w:rsid w:val="005446F2"/>
    <w:rsid w:val="00546260"/>
    <w:rsid w:val="00546622"/>
    <w:rsid w:val="00547538"/>
    <w:rsid w:val="00552711"/>
    <w:rsid w:val="005533B8"/>
    <w:rsid w:val="00553BFA"/>
    <w:rsid w:val="005547C4"/>
    <w:rsid w:val="00554D05"/>
    <w:rsid w:val="0055596B"/>
    <w:rsid w:val="005562E0"/>
    <w:rsid w:val="0055723B"/>
    <w:rsid w:val="005574AA"/>
    <w:rsid w:val="005578C5"/>
    <w:rsid w:val="0056077E"/>
    <w:rsid w:val="00560EDA"/>
    <w:rsid w:val="005629EE"/>
    <w:rsid w:val="00563D6B"/>
    <w:rsid w:val="00564061"/>
    <w:rsid w:val="005648FA"/>
    <w:rsid w:val="00564D50"/>
    <w:rsid w:val="005663AA"/>
    <w:rsid w:val="00566FBE"/>
    <w:rsid w:val="00567346"/>
    <w:rsid w:val="0057120A"/>
    <w:rsid w:val="00572094"/>
    <w:rsid w:val="00572133"/>
    <w:rsid w:val="0057371B"/>
    <w:rsid w:val="005738EB"/>
    <w:rsid w:val="005745CE"/>
    <w:rsid w:val="00575EB8"/>
    <w:rsid w:val="0057613A"/>
    <w:rsid w:val="0057645A"/>
    <w:rsid w:val="005800EB"/>
    <w:rsid w:val="00582A9B"/>
    <w:rsid w:val="005832AB"/>
    <w:rsid w:val="00583A75"/>
    <w:rsid w:val="0058437C"/>
    <w:rsid w:val="00585B0B"/>
    <w:rsid w:val="00590A43"/>
    <w:rsid w:val="00591550"/>
    <w:rsid w:val="00591E32"/>
    <w:rsid w:val="005935F4"/>
    <w:rsid w:val="00593E0A"/>
    <w:rsid w:val="00594D79"/>
    <w:rsid w:val="00595561"/>
    <w:rsid w:val="00597CF9"/>
    <w:rsid w:val="005A0A70"/>
    <w:rsid w:val="005A1660"/>
    <w:rsid w:val="005A167F"/>
    <w:rsid w:val="005A18CC"/>
    <w:rsid w:val="005A346E"/>
    <w:rsid w:val="005A4684"/>
    <w:rsid w:val="005A73CF"/>
    <w:rsid w:val="005B0F87"/>
    <w:rsid w:val="005B252B"/>
    <w:rsid w:val="005B32E4"/>
    <w:rsid w:val="005B3EB1"/>
    <w:rsid w:val="005B3F6F"/>
    <w:rsid w:val="005B6695"/>
    <w:rsid w:val="005B798B"/>
    <w:rsid w:val="005B7D65"/>
    <w:rsid w:val="005C0A16"/>
    <w:rsid w:val="005C0AD0"/>
    <w:rsid w:val="005C1489"/>
    <w:rsid w:val="005C1FAE"/>
    <w:rsid w:val="005C3963"/>
    <w:rsid w:val="005C3984"/>
    <w:rsid w:val="005C39E8"/>
    <w:rsid w:val="005C5660"/>
    <w:rsid w:val="005C71E4"/>
    <w:rsid w:val="005C72E3"/>
    <w:rsid w:val="005D11B2"/>
    <w:rsid w:val="005D1D00"/>
    <w:rsid w:val="005D21AF"/>
    <w:rsid w:val="005D494E"/>
    <w:rsid w:val="005D4B68"/>
    <w:rsid w:val="005D51CF"/>
    <w:rsid w:val="005D6397"/>
    <w:rsid w:val="005D6AA1"/>
    <w:rsid w:val="005D73A9"/>
    <w:rsid w:val="005E02BB"/>
    <w:rsid w:val="005E11C1"/>
    <w:rsid w:val="005E13B9"/>
    <w:rsid w:val="005E2563"/>
    <w:rsid w:val="005E3938"/>
    <w:rsid w:val="005E394C"/>
    <w:rsid w:val="005E42BF"/>
    <w:rsid w:val="005E4E70"/>
    <w:rsid w:val="005E65BB"/>
    <w:rsid w:val="005F0DA0"/>
    <w:rsid w:val="005F2767"/>
    <w:rsid w:val="005F4790"/>
    <w:rsid w:val="005F4914"/>
    <w:rsid w:val="005F62B7"/>
    <w:rsid w:val="005F67FC"/>
    <w:rsid w:val="005F6831"/>
    <w:rsid w:val="005F6869"/>
    <w:rsid w:val="005F6BB9"/>
    <w:rsid w:val="005F78DF"/>
    <w:rsid w:val="006018F6"/>
    <w:rsid w:val="006019E4"/>
    <w:rsid w:val="00603148"/>
    <w:rsid w:val="006036DC"/>
    <w:rsid w:val="006056A1"/>
    <w:rsid w:val="00606FC7"/>
    <w:rsid w:val="00610456"/>
    <w:rsid w:val="00611173"/>
    <w:rsid w:val="00611473"/>
    <w:rsid w:val="00611B0C"/>
    <w:rsid w:val="00611B36"/>
    <w:rsid w:val="00611E20"/>
    <w:rsid w:val="00612BF6"/>
    <w:rsid w:val="00612FD9"/>
    <w:rsid w:val="00613234"/>
    <w:rsid w:val="00613A34"/>
    <w:rsid w:val="00613FF2"/>
    <w:rsid w:val="00615ADA"/>
    <w:rsid w:val="0061635C"/>
    <w:rsid w:val="00620F8B"/>
    <w:rsid w:val="0062153A"/>
    <w:rsid w:val="006221CD"/>
    <w:rsid w:val="00622220"/>
    <w:rsid w:val="00622836"/>
    <w:rsid w:val="00623DF4"/>
    <w:rsid w:val="0062649C"/>
    <w:rsid w:val="006266A9"/>
    <w:rsid w:val="00627AFD"/>
    <w:rsid w:val="00627C5F"/>
    <w:rsid w:val="00630426"/>
    <w:rsid w:val="00630702"/>
    <w:rsid w:val="0063160C"/>
    <w:rsid w:val="006316C1"/>
    <w:rsid w:val="00631ED4"/>
    <w:rsid w:val="00632C87"/>
    <w:rsid w:val="00633BC7"/>
    <w:rsid w:val="00633BE7"/>
    <w:rsid w:val="00634769"/>
    <w:rsid w:val="00635452"/>
    <w:rsid w:val="00635AC7"/>
    <w:rsid w:val="00635E9C"/>
    <w:rsid w:val="00635F89"/>
    <w:rsid w:val="0063753F"/>
    <w:rsid w:val="00637B41"/>
    <w:rsid w:val="00641021"/>
    <w:rsid w:val="006414EE"/>
    <w:rsid w:val="00641937"/>
    <w:rsid w:val="00641F80"/>
    <w:rsid w:val="00642524"/>
    <w:rsid w:val="00642D0A"/>
    <w:rsid w:val="00644D1D"/>
    <w:rsid w:val="0064630E"/>
    <w:rsid w:val="00646FE1"/>
    <w:rsid w:val="00647075"/>
    <w:rsid w:val="00647582"/>
    <w:rsid w:val="00650025"/>
    <w:rsid w:val="006518FC"/>
    <w:rsid w:val="00652093"/>
    <w:rsid w:val="00653420"/>
    <w:rsid w:val="006541EF"/>
    <w:rsid w:val="0065581D"/>
    <w:rsid w:val="00655C2F"/>
    <w:rsid w:val="006602D5"/>
    <w:rsid w:val="00660403"/>
    <w:rsid w:val="00661140"/>
    <w:rsid w:val="006613D9"/>
    <w:rsid w:val="00661B37"/>
    <w:rsid w:val="00661E9F"/>
    <w:rsid w:val="00662ABD"/>
    <w:rsid w:val="00663E05"/>
    <w:rsid w:val="00666AC0"/>
    <w:rsid w:val="00667E80"/>
    <w:rsid w:val="006710DD"/>
    <w:rsid w:val="00671575"/>
    <w:rsid w:val="00671C88"/>
    <w:rsid w:val="00671FC9"/>
    <w:rsid w:val="00673200"/>
    <w:rsid w:val="006736D7"/>
    <w:rsid w:val="00673CDE"/>
    <w:rsid w:val="006742BB"/>
    <w:rsid w:val="0067501E"/>
    <w:rsid w:val="006750BE"/>
    <w:rsid w:val="006756B3"/>
    <w:rsid w:val="00675A2C"/>
    <w:rsid w:val="00675C52"/>
    <w:rsid w:val="006773D2"/>
    <w:rsid w:val="00677DF7"/>
    <w:rsid w:val="00680581"/>
    <w:rsid w:val="00680A56"/>
    <w:rsid w:val="00681A41"/>
    <w:rsid w:val="00681D4D"/>
    <w:rsid w:val="006821B2"/>
    <w:rsid w:val="006838C0"/>
    <w:rsid w:val="00684647"/>
    <w:rsid w:val="00685856"/>
    <w:rsid w:val="00685901"/>
    <w:rsid w:val="00685B75"/>
    <w:rsid w:val="00685BB9"/>
    <w:rsid w:val="0068748B"/>
    <w:rsid w:val="00687E06"/>
    <w:rsid w:val="00690127"/>
    <w:rsid w:val="00690D52"/>
    <w:rsid w:val="00691BFF"/>
    <w:rsid w:val="006937CC"/>
    <w:rsid w:val="00693946"/>
    <w:rsid w:val="006953C1"/>
    <w:rsid w:val="00696EB2"/>
    <w:rsid w:val="0069741A"/>
    <w:rsid w:val="006A09E2"/>
    <w:rsid w:val="006A0DEA"/>
    <w:rsid w:val="006A16E9"/>
    <w:rsid w:val="006A3601"/>
    <w:rsid w:val="006A38BF"/>
    <w:rsid w:val="006A41C4"/>
    <w:rsid w:val="006A5019"/>
    <w:rsid w:val="006A5450"/>
    <w:rsid w:val="006A6399"/>
    <w:rsid w:val="006B0199"/>
    <w:rsid w:val="006B0A32"/>
    <w:rsid w:val="006B0BD8"/>
    <w:rsid w:val="006B2A1E"/>
    <w:rsid w:val="006B4557"/>
    <w:rsid w:val="006B622F"/>
    <w:rsid w:val="006C0251"/>
    <w:rsid w:val="006C0320"/>
    <w:rsid w:val="006C086F"/>
    <w:rsid w:val="006C2B9A"/>
    <w:rsid w:val="006C39BB"/>
    <w:rsid w:val="006C4502"/>
    <w:rsid w:val="006C6114"/>
    <w:rsid w:val="006D2288"/>
    <w:rsid w:val="006D4464"/>
    <w:rsid w:val="006D5E91"/>
    <w:rsid w:val="006D72CD"/>
    <w:rsid w:val="006D7E87"/>
    <w:rsid w:val="006E05B1"/>
    <w:rsid w:val="006E09D4"/>
    <w:rsid w:val="006E14E6"/>
    <w:rsid w:val="006E1AEE"/>
    <w:rsid w:val="006E2F52"/>
    <w:rsid w:val="006E32A9"/>
    <w:rsid w:val="006E3B9C"/>
    <w:rsid w:val="006E51A2"/>
    <w:rsid w:val="006F0B86"/>
    <w:rsid w:val="006F0DE2"/>
    <w:rsid w:val="006F11BD"/>
    <w:rsid w:val="006F1520"/>
    <w:rsid w:val="006F25B4"/>
    <w:rsid w:val="006F32C7"/>
    <w:rsid w:val="006F3392"/>
    <w:rsid w:val="006F3495"/>
    <w:rsid w:val="006F417D"/>
    <w:rsid w:val="006F4FB6"/>
    <w:rsid w:val="006F532F"/>
    <w:rsid w:val="006F5C83"/>
    <w:rsid w:val="006F67CC"/>
    <w:rsid w:val="006F6B89"/>
    <w:rsid w:val="00700070"/>
    <w:rsid w:val="00701C2D"/>
    <w:rsid w:val="00702162"/>
    <w:rsid w:val="0070333D"/>
    <w:rsid w:val="007035FA"/>
    <w:rsid w:val="00703757"/>
    <w:rsid w:val="00703930"/>
    <w:rsid w:val="0070415D"/>
    <w:rsid w:val="0070453D"/>
    <w:rsid w:val="0070518A"/>
    <w:rsid w:val="00705BD6"/>
    <w:rsid w:val="0070610E"/>
    <w:rsid w:val="00707759"/>
    <w:rsid w:val="00707EFB"/>
    <w:rsid w:val="00710081"/>
    <w:rsid w:val="00710AEF"/>
    <w:rsid w:val="00710B0D"/>
    <w:rsid w:val="00712501"/>
    <w:rsid w:val="007129A9"/>
    <w:rsid w:val="00712CD6"/>
    <w:rsid w:val="00713CB5"/>
    <w:rsid w:val="00714E3F"/>
    <w:rsid w:val="0071558B"/>
    <w:rsid w:val="0071776A"/>
    <w:rsid w:val="00717E3E"/>
    <w:rsid w:val="00721189"/>
    <w:rsid w:val="00721D9C"/>
    <w:rsid w:val="007221C3"/>
    <w:rsid w:val="007227E4"/>
    <w:rsid w:val="00722F2C"/>
    <w:rsid w:val="007237F8"/>
    <w:rsid w:val="007254D1"/>
    <w:rsid w:val="00725B32"/>
    <w:rsid w:val="00725B3C"/>
    <w:rsid w:val="00726666"/>
    <w:rsid w:val="0073146B"/>
    <w:rsid w:val="00733D54"/>
    <w:rsid w:val="00734CEE"/>
    <w:rsid w:val="00736460"/>
    <w:rsid w:val="00736593"/>
    <w:rsid w:val="00736A4F"/>
    <w:rsid w:val="00737753"/>
    <w:rsid w:val="00737768"/>
    <w:rsid w:val="00737FFA"/>
    <w:rsid w:val="00740BB8"/>
    <w:rsid w:val="00740CE9"/>
    <w:rsid w:val="007428C6"/>
    <w:rsid w:val="007428E3"/>
    <w:rsid w:val="0074394E"/>
    <w:rsid w:val="00743CCA"/>
    <w:rsid w:val="0074422D"/>
    <w:rsid w:val="00744407"/>
    <w:rsid w:val="00744B4B"/>
    <w:rsid w:val="00750D0A"/>
    <w:rsid w:val="007510D2"/>
    <w:rsid w:val="00751D93"/>
    <w:rsid w:val="00752300"/>
    <w:rsid w:val="00753BF5"/>
    <w:rsid w:val="007546F8"/>
    <w:rsid w:val="0075579B"/>
    <w:rsid w:val="00755BAB"/>
    <w:rsid w:val="00757452"/>
    <w:rsid w:val="00757DDA"/>
    <w:rsid w:val="0076080E"/>
    <w:rsid w:val="0076411D"/>
    <w:rsid w:val="00765AA7"/>
    <w:rsid w:val="00765F45"/>
    <w:rsid w:val="007668F6"/>
    <w:rsid w:val="007670F8"/>
    <w:rsid w:val="007671D4"/>
    <w:rsid w:val="00770A85"/>
    <w:rsid w:val="007721C5"/>
    <w:rsid w:val="00772280"/>
    <w:rsid w:val="00773B16"/>
    <w:rsid w:val="00773DC9"/>
    <w:rsid w:val="0077572E"/>
    <w:rsid w:val="00775DAE"/>
    <w:rsid w:val="00776329"/>
    <w:rsid w:val="00777BE4"/>
    <w:rsid w:val="0078031B"/>
    <w:rsid w:val="00782964"/>
    <w:rsid w:val="00783042"/>
    <w:rsid w:val="0078459C"/>
    <w:rsid w:val="00784F44"/>
    <w:rsid w:val="00785A9A"/>
    <w:rsid w:val="007865C2"/>
    <w:rsid w:val="00786672"/>
    <w:rsid w:val="007870BF"/>
    <w:rsid w:val="007872CF"/>
    <w:rsid w:val="0078744C"/>
    <w:rsid w:val="00790010"/>
    <w:rsid w:val="00790596"/>
    <w:rsid w:val="00790F01"/>
    <w:rsid w:val="0079201C"/>
    <w:rsid w:val="0079307F"/>
    <w:rsid w:val="007940C5"/>
    <w:rsid w:val="007947C4"/>
    <w:rsid w:val="00795120"/>
    <w:rsid w:val="00795481"/>
    <w:rsid w:val="007957A7"/>
    <w:rsid w:val="00795812"/>
    <w:rsid w:val="00795CE1"/>
    <w:rsid w:val="0079726F"/>
    <w:rsid w:val="007A0646"/>
    <w:rsid w:val="007A06AC"/>
    <w:rsid w:val="007A162B"/>
    <w:rsid w:val="007A1B2F"/>
    <w:rsid w:val="007A2BEE"/>
    <w:rsid w:val="007A4636"/>
    <w:rsid w:val="007A5520"/>
    <w:rsid w:val="007A5719"/>
    <w:rsid w:val="007A5F4E"/>
    <w:rsid w:val="007A7377"/>
    <w:rsid w:val="007B0914"/>
    <w:rsid w:val="007B0AC4"/>
    <w:rsid w:val="007B0FEA"/>
    <w:rsid w:val="007B1014"/>
    <w:rsid w:val="007B103F"/>
    <w:rsid w:val="007B1484"/>
    <w:rsid w:val="007B15CB"/>
    <w:rsid w:val="007B1A10"/>
    <w:rsid w:val="007B1C8F"/>
    <w:rsid w:val="007B30B9"/>
    <w:rsid w:val="007B31AB"/>
    <w:rsid w:val="007B3268"/>
    <w:rsid w:val="007B37F1"/>
    <w:rsid w:val="007B42D3"/>
    <w:rsid w:val="007B46D9"/>
    <w:rsid w:val="007B5115"/>
    <w:rsid w:val="007B65C4"/>
    <w:rsid w:val="007B6659"/>
    <w:rsid w:val="007B6C39"/>
    <w:rsid w:val="007B76AB"/>
    <w:rsid w:val="007B7DBD"/>
    <w:rsid w:val="007C09EA"/>
    <w:rsid w:val="007C264B"/>
    <w:rsid w:val="007C2A6F"/>
    <w:rsid w:val="007C365A"/>
    <w:rsid w:val="007C45D3"/>
    <w:rsid w:val="007C597B"/>
    <w:rsid w:val="007C6213"/>
    <w:rsid w:val="007C6712"/>
    <w:rsid w:val="007C7066"/>
    <w:rsid w:val="007C760C"/>
    <w:rsid w:val="007C79D7"/>
    <w:rsid w:val="007D08FD"/>
    <w:rsid w:val="007D0DD4"/>
    <w:rsid w:val="007D1584"/>
    <w:rsid w:val="007D1F73"/>
    <w:rsid w:val="007D2044"/>
    <w:rsid w:val="007D2ED9"/>
    <w:rsid w:val="007D3C89"/>
    <w:rsid w:val="007D4F33"/>
    <w:rsid w:val="007D5239"/>
    <w:rsid w:val="007D554B"/>
    <w:rsid w:val="007D65C7"/>
    <w:rsid w:val="007D6DA7"/>
    <w:rsid w:val="007D74D2"/>
    <w:rsid w:val="007D79B5"/>
    <w:rsid w:val="007E1A41"/>
    <w:rsid w:val="007E2334"/>
    <w:rsid w:val="007E23CE"/>
    <w:rsid w:val="007E2B25"/>
    <w:rsid w:val="007E2CE7"/>
    <w:rsid w:val="007E2F26"/>
    <w:rsid w:val="007E41F7"/>
    <w:rsid w:val="007E43D0"/>
    <w:rsid w:val="007E4F00"/>
    <w:rsid w:val="007E4FB4"/>
    <w:rsid w:val="007E54F8"/>
    <w:rsid w:val="007E5987"/>
    <w:rsid w:val="007E5BD8"/>
    <w:rsid w:val="007E5E37"/>
    <w:rsid w:val="007E7BF9"/>
    <w:rsid w:val="007F02BC"/>
    <w:rsid w:val="007F1D17"/>
    <w:rsid w:val="007F20D7"/>
    <w:rsid w:val="007F2A78"/>
    <w:rsid w:val="007F2E65"/>
    <w:rsid w:val="007F38FD"/>
    <w:rsid w:val="007F43BA"/>
    <w:rsid w:val="007F45D1"/>
    <w:rsid w:val="007F571B"/>
    <w:rsid w:val="007F5AF2"/>
    <w:rsid w:val="007F64BE"/>
    <w:rsid w:val="007F6AB0"/>
    <w:rsid w:val="007F6CED"/>
    <w:rsid w:val="007F6DC3"/>
    <w:rsid w:val="008006B4"/>
    <w:rsid w:val="008015B6"/>
    <w:rsid w:val="0080203F"/>
    <w:rsid w:val="008020D0"/>
    <w:rsid w:val="00803FD4"/>
    <w:rsid w:val="0080414A"/>
    <w:rsid w:val="00804402"/>
    <w:rsid w:val="0080481C"/>
    <w:rsid w:val="00804C54"/>
    <w:rsid w:val="008056DD"/>
    <w:rsid w:val="00807AE6"/>
    <w:rsid w:val="008103ED"/>
    <w:rsid w:val="0081104C"/>
    <w:rsid w:val="00811891"/>
    <w:rsid w:val="00811C26"/>
    <w:rsid w:val="008121F2"/>
    <w:rsid w:val="00812D16"/>
    <w:rsid w:val="00813D35"/>
    <w:rsid w:val="008161DD"/>
    <w:rsid w:val="00816715"/>
    <w:rsid w:val="00816C51"/>
    <w:rsid w:val="008203AE"/>
    <w:rsid w:val="00821865"/>
    <w:rsid w:val="008225EB"/>
    <w:rsid w:val="0082327D"/>
    <w:rsid w:val="0082433D"/>
    <w:rsid w:val="00826509"/>
    <w:rsid w:val="00826B98"/>
    <w:rsid w:val="008313E1"/>
    <w:rsid w:val="00832092"/>
    <w:rsid w:val="00832FAE"/>
    <w:rsid w:val="0083354D"/>
    <w:rsid w:val="00834F68"/>
    <w:rsid w:val="0083561B"/>
    <w:rsid w:val="008379D4"/>
    <w:rsid w:val="00837D78"/>
    <w:rsid w:val="00840D79"/>
    <w:rsid w:val="00842A21"/>
    <w:rsid w:val="00843339"/>
    <w:rsid w:val="00843B72"/>
    <w:rsid w:val="00843E11"/>
    <w:rsid w:val="00844FF2"/>
    <w:rsid w:val="0084557F"/>
    <w:rsid w:val="00845DAD"/>
    <w:rsid w:val="008467BF"/>
    <w:rsid w:val="008468C4"/>
    <w:rsid w:val="00851377"/>
    <w:rsid w:val="0085413E"/>
    <w:rsid w:val="0085437C"/>
    <w:rsid w:val="00854A9E"/>
    <w:rsid w:val="00854B2F"/>
    <w:rsid w:val="00855481"/>
    <w:rsid w:val="00856354"/>
    <w:rsid w:val="008568E1"/>
    <w:rsid w:val="00856BE9"/>
    <w:rsid w:val="00856C2C"/>
    <w:rsid w:val="008578F8"/>
    <w:rsid w:val="00860566"/>
    <w:rsid w:val="0086129A"/>
    <w:rsid w:val="0086165C"/>
    <w:rsid w:val="00861B26"/>
    <w:rsid w:val="00862EED"/>
    <w:rsid w:val="00864040"/>
    <w:rsid w:val="008643FC"/>
    <w:rsid w:val="008649B9"/>
    <w:rsid w:val="00864FDB"/>
    <w:rsid w:val="00865CC1"/>
    <w:rsid w:val="0086784F"/>
    <w:rsid w:val="00870394"/>
    <w:rsid w:val="0087073B"/>
    <w:rsid w:val="00871AFE"/>
    <w:rsid w:val="00873967"/>
    <w:rsid w:val="008743BB"/>
    <w:rsid w:val="008770D4"/>
    <w:rsid w:val="008800E5"/>
    <w:rsid w:val="0088127F"/>
    <w:rsid w:val="00881327"/>
    <w:rsid w:val="008815EF"/>
    <w:rsid w:val="008816A1"/>
    <w:rsid w:val="00881C49"/>
    <w:rsid w:val="00881F1E"/>
    <w:rsid w:val="00883526"/>
    <w:rsid w:val="00883ED5"/>
    <w:rsid w:val="00884C14"/>
    <w:rsid w:val="00885273"/>
    <w:rsid w:val="00885AF7"/>
    <w:rsid w:val="00885F2C"/>
    <w:rsid w:val="00886386"/>
    <w:rsid w:val="00886E8A"/>
    <w:rsid w:val="0088701C"/>
    <w:rsid w:val="008901A3"/>
    <w:rsid w:val="00892456"/>
    <w:rsid w:val="00892459"/>
    <w:rsid w:val="008929AA"/>
    <w:rsid w:val="00892AA5"/>
    <w:rsid w:val="0089499B"/>
    <w:rsid w:val="00894ACA"/>
    <w:rsid w:val="00894EC5"/>
    <w:rsid w:val="00895EC8"/>
    <w:rsid w:val="00896658"/>
    <w:rsid w:val="008967B5"/>
    <w:rsid w:val="00896C84"/>
    <w:rsid w:val="00897089"/>
    <w:rsid w:val="008A03AC"/>
    <w:rsid w:val="008A0764"/>
    <w:rsid w:val="008A1008"/>
    <w:rsid w:val="008A2F3D"/>
    <w:rsid w:val="008A305C"/>
    <w:rsid w:val="008A345A"/>
    <w:rsid w:val="008A3DB9"/>
    <w:rsid w:val="008A426E"/>
    <w:rsid w:val="008A52CE"/>
    <w:rsid w:val="008A6A5C"/>
    <w:rsid w:val="008A7316"/>
    <w:rsid w:val="008A7D41"/>
    <w:rsid w:val="008B2E82"/>
    <w:rsid w:val="008B4389"/>
    <w:rsid w:val="008B4A1C"/>
    <w:rsid w:val="008B500A"/>
    <w:rsid w:val="008B52CF"/>
    <w:rsid w:val="008B62BD"/>
    <w:rsid w:val="008C07CB"/>
    <w:rsid w:val="008C090B"/>
    <w:rsid w:val="008C1610"/>
    <w:rsid w:val="008C29EE"/>
    <w:rsid w:val="008C2A1B"/>
    <w:rsid w:val="008C2F1E"/>
    <w:rsid w:val="008C30E5"/>
    <w:rsid w:val="008C3B5B"/>
    <w:rsid w:val="008C3BA2"/>
    <w:rsid w:val="008C409F"/>
    <w:rsid w:val="008C5904"/>
    <w:rsid w:val="008C602D"/>
    <w:rsid w:val="008C69B8"/>
    <w:rsid w:val="008C6BCC"/>
    <w:rsid w:val="008D025C"/>
    <w:rsid w:val="008D098D"/>
    <w:rsid w:val="008D135A"/>
    <w:rsid w:val="008D14BD"/>
    <w:rsid w:val="008D1EEA"/>
    <w:rsid w:val="008D2205"/>
    <w:rsid w:val="008D2331"/>
    <w:rsid w:val="008D347F"/>
    <w:rsid w:val="008D35AD"/>
    <w:rsid w:val="008D36CD"/>
    <w:rsid w:val="008D3967"/>
    <w:rsid w:val="008D4380"/>
    <w:rsid w:val="008D48D1"/>
    <w:rsid w:val="008D6BE8"/>
    <w:rsid w:val="008D721D"/>
    <w:rsid w:val="008D7590"/>
    <w:rsid w:val="008E27E9"/>
    <w:rsid w:val="008E3CC7"/>
    <w:rsid w:val="008E42DE"/>
    <w:rsid w:val="008F117C"/>
    <w:rsid w:val="008F18B6"/>
    <w:rsid w:val="008F2C49"/>
    <w:rsid w:val="008F36F0"/>
    <w:rsid w:val="008F4D09"/>
    <w:rsid w:val="008F66BC"/>
    <w:rsid w:val="008F7CCA"/>
    <w:rsid w:val="008F7CFF"/>
    <w:rsid w:val="008F7ED1"/>
    <w:rsid w:val="00901C8D"/>
    <w:rsid w:val="00904A4D"/>
    <w:rsid w:val="00905643"/>
    <w:rsid w:val="00905EE9"/>
    <w:rsid w:val="009065F4"/>
    <w:rsid w:val="00906C2D"/>
    <w:rsid w:val="009075A7"/>
    <w:rsid w:val="00907DFB"/>
    <w:rsid w:val="00910624"/>
    <w:rsid w:val="00910FBA"/>
    <w:rsid w:val="00911D39"/>
    <w:rsid w:val="009127B5"/>
    <w:rsid w:val="009127E0"/>
    <w:rsid w:val="00912B9F"/>
    <w:rsid w:val="00913991"/>
    <w:rsid w:val="00914067"/>
    <w:rsid w:val="00914C40"/>
    <w:rsid w:val="00917A32"/>
    <w:rsid w:val="00917C0F"/>
    <w:rsid w:val="0092040E"/>
    <w:rsid w:val="00920C6C"/>
    <w:rsid w:val="00921897"/>
    <w:rsid w:val="00921C6D"/>
    <w:rsid w:val="009227D9"/>
    <w:rsid w:val="00923A43"/>
    <w:rsid w:val="00923C44"/>
    <w:rsid w:val="0092531B"/>
    <w:rsid w:val="00926098"/>
    <w:rsid w:val="0092625C"/>
    <w:rsid w:val="00927791"/>
    <w:rsid w:val="0093006F"/>
    <w:rsid w:val="00930607"/>
    <w:rsid w:val="00930D0A"/>
    <w:rsid w:val="009329BA"/>
    <w:rsid w:val="0093304D"/>
    <w:rsid w:val="00934E99"/>
    <w:rsid w:val="009357F5"/>
    <w:rsid w:val="00936939"/>
    <w:rsid w:val="00936B12"/>
    <w:rsid w:val="00936E64"/>
    <w:rsid w:val="00937991"/>
    <w:rsid w:val="0094053B"/>
    <w:rsid w:val="00942040"/>
    <w:rsid w:val="00942C9F"/>
    <w:rsid w:val="00943E47"/>
    <w:rsid w:val="00943F98"/>
    <w:rsid w:val="00945631"/>
    <w:rsid w:val="00945CD4"/>
    <w:rsid w:val="009465A4"/>
    <w:rsid w:val="00946F86"/>
    <w:rsid w:val="00947549"/>
    <w:rsid w:val="009479B1"/>
    <w:rsid w:val="00947BFA"/>
    <w:rsid w:val="00947CF3"/>
    <w:rsid w:val="00950C3F"/>
    <w:rsid w:val="009512CB"/>
    <w:rsid w:val="00952293"/>
    <w:rsid w:val="009553A9"/>
    <w:rsid w:val="00955F6D"/>
    <w:rsid w:val="009560CC"/>
    <w:rsid w:val="00956E4F"/>
    <w:rsid w:val="0095793C"/>
    <w:rsid w:val="00957AEF"/>
    <w:rsid w:val="0096111E"/>
    <w:rsid w:val="00961125"/>
    <w:rsid w:val="00961C16"/>
    <w:rsid w:val="009623D8"/>
    <w:rsid w:val="00963362"/>
    <w:rsid w:val="00963BD1"/>
    <w:rsid w:val="0096485D"/>
    <w:rsid w:val="00966B1F"/>
    <w:rsid w:val="00970A7E"/>
    <w:rsid w:val="0097116E"/>
    <w:rsid w:val="0097182F"/>
    <w:rsid w:val="00974518"/>
    <w:rsid w:val="00974699"/>
    <w:rsid w:val="00974C03"/>
    <w:rsid w:val="00974F1B"/>
    <w:rsid w:val="00980FE0"/>
    <w:rsid w:val="00985261"/>
    <w:rsid w:val="00985F8B"/>
    <w:rsid w:val="00986643"/>
    <w:rsid w:val="00987C8D"/>
    <w:rsid w:val="009903FB"/>
    <w:rsid w:val="00990B70"/>
    <w:rsid w:val="00990BDB"/>
    <w:rsid w:val="00990C3B"/>
    <w:rsid w:val="00991267"/>
    <w:rsid w:val="009915FF"/>
    <w:rsid w:val="00991CBD"/>
    <w:rsid w:val="009921E6"/>
    <w:rsid w:val="009928B7"/>
    <w:rsid w:val="0099321A"/>
    <w:rsid w:val="009941DA"/>
    <w:rsid w:val="0099432E"/>
    <w:rsid w:val="009947E8"/>
    <w:rsid w:val="009960B7"/>
    <w:rsid w:val="009962BE"/>
    <w:rsid w:val="00996F08"/>
    <w:rsid w:val="009972FE"/>
    <w:rsid w:val="009A34FA"/>
    <w:rsid w:val="009A46F7"/>
    <w:rsid w:val="009A4799"/>
    <w:rsid w:val="009A596F"/>
    <w:rsid w:val="009A5C08"/>
    <w:rsid w:val="009A6395"/>
    <w:rsid w:val="009A725A"/>
    <w:rsid w:val="009B0911"/>
    <w:rsid w:val="009B263E"/>
    <w:rsid w:val="009B3B97"/>
    <w:rsid w:val="009B4DE2"/>
    <w:rsid w:val="009B536C"/>
    <w:rsid w:val="009B5C19"/>
    <w:rsid w:val="009B6496"/>
    <w:rsid w:val="009C01DA"/>
    <w:rsid w:val="009C128C"/>
    <w:rsid w:val="009C1528"/>
    <w:rsid w:val="009C20CC"/>
    <w:rsid w:val="009C2BDF"/>
    <w:rsid w:val="009C3558"/>
    <w:rsid w:val="009C4AC7"/>
    <w:rsid w:val="009C562E"/>
    <w:rsid w:val="009C5E44"/>
    <w:rsid w:val="009C6491"/>
    <w:rsid w:val="009C6E81"/>
    <w:rsid w:val="009C7531"/>
    <w:rsid w:val="009C7918"/>
    <w:rsid w:val="009D220C"/>
    <w:rsid w:val="009D221F"/>
    <w:rsid w:val="009D69B7"/>
    <w:rsid w:val="009E0255"/>
    <w:rsid w:val="009E09F0"/>
    <w:rsid w:val="009E0C3D"/>
    <w:rsid w:val="009E19E8"/>
    <w:rsid w:val="009E24CD"/>
    <w:rsid w:val="009E377C"/>
    <w:rsid w:val="009E411C"/>
    <w:rsid w:val="009E458A"/>
    <w:rsid w:val="009E5316"/>
    <w:rsid w:val="009E5D7C"/>
    <w:rsid w:val="009E5DFC"/>
    <w:rsid w:val="009E6F98"/>
    <w:rsid w:val="009F0381"/>
    <w:rsid w:val="009F0862"/>
    <w:rsid w:val="009F08EA"/>
    <w:rsid w:val="009F0DC4"/>
    <w:rsid w:val="009F169E"/>
    <w:rsid w:val="009F1789"/>
    <w:rsid w:val="009F25AD"/>
    <w:rsid w:val="009F2E3B"/>
    <w:rsid w:val="009F34C8"/>
    <w:rsid w:val="009F36D2"/>
    <w:rsid w:val="009F39E9"/>
    <w:rsid w:val="009F3A88"/>
    <w:rsid w:val="009F3B6B"/>
    <w:rsid w:val="009F4504"/>
    <w:rsid w:val="009F4E7C"/>
    <w:rsid w:val="009F502C"/>
    <w:rsid w:val="009F508D"/>
    <w:rsid w:val="009F53EC"/>
    <w:rsid w:val="009F603B"/>
    <w:rsid w:val="009F6987"/>
    <w:rsid w:val="009F720F"/>
    <w:rsid w:val="00A000CB"/>
    <w:rsid w:val="00A010E7"/>
    <w:rsid w:val="00A01A17"/>
    <w:rsid w:val="00A01A60"/>
    <w:rsid w:val="00A021AA"/>
    <w:rsid w:val="00A0272D"/>
    <w:rsid w:val="00A03734"/>
    <w:rsid w:val="00A03D43"/>
    <w:rsid w:val="00A03F5F"/>
    <w:rsid w:val="00A04E17"/>
    <w:rsid w:val="00A05D6E"/>
    <w:rsid w:val="00A06E6E"/>
    <w:rsid w:val="00A076F9"/>
    <w:rsid w:val="00A07997"/>
    <w:rsid w:val="00A07F87"/>
    <w:rsid w:val="00A1116B"/>
    <w:rsid w:val="00A11AB4"/>
    <w:rsid w:val="00A12FAF"/>
    <w:rsid w:val="00A13659"/>
    <w:rsid w:val="00A13D82"/>
    <w:rsid w:val="00A13FAF"/>
    <w:rsid w:val="00A1413D"/>
    <w:rsid w:val="00A1637F"/>
    <w:rsid w:val="00A16511"/>
    <w:rsid w:val="00A2004C"/>
    <w:rsid w:val="00A206ED"/>
    <w:rsid w:val="00A20806"/>
    <w:rsid w:val="00A20C7F"/>
    <w:rsid w:val="00A21120"/>
    <w:rsid w:val="00A21D41"/>
    <w:rsid w:val="00A22DBA"/>
    <w:rsid w:val="00A2329D"/>
    <w:rsid w:val="00A2490E"/>
    <w:rsid w:val="00A24F3B"/>
    <w:rsid w:val="00A25442"/>
    <w:rsid w:val="00A25539"/>
    <w:rsid w:val="00A25BFF"/>
    <w:rsid w:val="00A26648"/>
    <w:rsid w:val="00A26EBF"/>
    <w:rsid w:val="00A26F79"/>
    <w:rsid w:val="00A27112"/>
    <w:rsid w:val="00A272E7"/>
    <w:rsid w:val="00A27522"/>
    <w:rsid w:val="00A278B3"/>
    <w:rsid w:val="00A27DCE"/>
    <w:rsid w:val="00A3136F"/>
    <w:rsid w:val="00A34639"/>
    <w:rsid w:val="00A348B7"/>
    <w:rsid w:val="00A34D0C"/>
    <w:rsid w:val="00A34D76"/>
    <w:rsid w:val="00A350B7"/>
    <w:rsid w:val="00A35125"/>
    <w:rsid w:val="00A36420"/>
    <w:rsid w:val="00A365D0"/>
    <w:rsid w:val="00A37BC2"/>
    <w:rsid w:val="00A402B8"/>
    <w:rsid w:val="00A4043E"/>
    <w:rsid w:val="00A40BDA"/>
    <w:rsid w:val="00A4180D"/>
    <w:rsid w:val="00A41F3C"/>
    <w:rsid w:val="00A42A64"/>
    <w:rsid w:val="00A437D9"/>
    <w:rsid w:val="00A43C16"/>
    <w:rsid w:val="00A443A6"/>
    <w:rsid w:val="00A44CA8"/>
    <w:rsid w:val="00A45A1A"/>
    <w:rsid w:val="00A45E61"/>
    <w:rsid w:val="00A47F32"/>
    <w:rsid w:val="00A53220"/>
    <w:rsid w:val="00A538E6"/>
    <w:rsid w:val="00A54514"/>
    <w:rsid w:val="00A5473F"/>
    <w:rsid w:val="00A54EC7"/>
    <w:rsid w:val="00A55D67"/>
    <w:rsid w:val="00A56102"/>
    <w:rsid w:val="00A56800"/>
    <w:rsid w:val="00A56A6D"/>
    <w:rsid w:val="00A56D7E"/>
    <w:rsid w:val="00A57404"/>
    <w:rsid w:val="00A575BD"/>
    <w:rsid w:val="00A600EA"/>
    <w:rsid w:val="00A60EEC"/>
    <w:rsid w:val="00A62847"/>
    <w:rsid w:val="00A630BA"/>
    <w:rsid w:val="00A63B83"/>
    <w:rsid w:val="00A643C6"/>
    <w:rsid w:val="00A65BD9"/>
    <w:rsid w:val="00A66718"/>
    <w:rsid w:val="00A671EF"/>
    <w:rsid w:val="00A70A58"/>
    <w:rsid w:val="00A70B31"/>
    <w:rsid w:val="00A7261A"/>
    <w:rsid w:val="00A72ECF"/>
    <w:rsid w:val="00A73A74"/>
    <w:rsid w:val="00A74329"/>
    <w:rsid w:val="00A7572C"/>
    <w:rsid w:val="00A759FE"/>
    <w:rsid w:val="00A75CF1"/>
    <w:rsid w:val="00A75FE1"/>
    <w:rsid w:val="00A76D67"/>
    <w:rsid w:val="00A77562"/>
    <w:rsid w:val="00A776B8"/>
    <w:rsid w:val="00A800CA"/>
    <w:rsid w:val="00A817D5"/>
    <w:rsid w:val="00A81EB6"/>
    <w:rsid w:val="00A82DE9"/>
    <w:rsid w:val="00A82FC6"/>
    <w:rsid w:val="00A837FE"/>
    <w:rsid w:val="00A83A6E"/>
    <w:rsid w:val="00A847D0"/>
    <w:rsid w:val="00A85357"/>
    <w:rsid w:val="00A856B8"/>
    <w:rsid w:val="00A86A99"/>
    <w:rsid w:val="00A86C3F"/>
    <w:rsid w:val="00A871E5"/>
    <w:rsid w:val="00A8730A"/>
    <w:rsid w:val="00A902DD"/>
    <w:rsid w:val="00A91617"/>
    <w:rsid w:val="00A92855"/>
    <w:rsid w:val="00A928C5"/>
    <w:rsid w:val="00A93C1C"/>
    <w:rsid w:val="00A96120"/>
    <w:rsid w:val="00A9623B"/>
    <w:rsid w:val="00A96E19"/>
    <w:rsid w:val="00A96FA8"/>
    <w:rsid w:val="00A9770A"/>
    <w:rsid w:val="00AA02E4"/>
    <w:rsid w:val="00AA0A43"/>
    <w:rsid w:val="00AA0DD3"/>
    <w:rsid w:val="00AA1C07"/>
    <w:rsid w:val="00AA326A"/>
    <w:rsid w:val="00AA3688"/>
    <w:rsid w:val="00AA36FD"/>
    <w:rsid w:val="00AA4006"/>
    <w:rsid w:val="00AA5887"/>
    <w:rsid w:val="00AA5C52"/>
    <w:rsid w:val="00AB06D1"/>
    <w:rsid w:val="00AB0DD4"/>
    <w:rsid w:val="00AB19F8"/>
    <w:rsid w:val="00AB2A61"/>
    <w:rsid w:val="00AB3A12"/>
    <w:rsid w:val="00AB3C84"/>
    <w:rsid w:val="00AB5101"/>
    <w:rsid w:val="00AB5A8D"/>
    <w:rsid w:val="00AB6642"/>
    <w:rsid w:val="00AC194E"/>
    <w:rsid w:val="00AC1CA8"/>
    <w:rsid w:val="00AC2277"/>
    <w:rsid w:val="00AC26A9"/>
    <w:rsid w:val="00AC2EFE"/>
    <w:rsid w:val="00AC3930"/>
    <w:rsid w:val="00AC3AB1"/>
    <w:rsid w:val="00AC43D5"/>
    <w:rsid w:val="00AC4CC2"/>
    <w:rsid w:val="00AC4F16"/>
    <w:rsid w:val="00AC68C6"/>
    <w:rsid w:val="00AC7612"/>
    <w:rsid w:val="00AC79C1"/>
    <w:rsid w:val="00AC7CA4"/>
    <w:rsid w:val="00AD1663"/>
    <w:rsid w:val="00AD493B"/>
    <w:rsid w:val="00AD4A64"/>
    <w:rsid w:val="00AD4D4E"/>
    <w:rsid w:val="00AD539E"/>
    <w:rsid w:val="00AD598F"/>
    <w:rsid w:val="00AD6D09"/>
    <w:rsid w:val="00AE07DA"/>
    <w:rsid w:val="00AE098E"/>
    <w:rsid w:val="00AE0BBA"/>
    <w:rsid w:val="00AE0CC3"/>
    <w:rsid w:val="00AE2291"/>
    <w:rsid w:val="00AE25C8"/>
    <w:rsid w:val="00AE2BBE"/>
    <w:rsid w:val="00AE2D7C"/>
    <w:rsid w:val="00AE4003"/>
    <w:rsid w:val="00AE4113"/>
    <w:rsid w:val="00AE4380"/>
    <w:rsid w:val="00AE47C0"/>
    <w:rsid w:val="00AE4FAC"/>
    <w:rsid w:val="00AE5525"/>
    <w:rsid w:val="00AE6381"/>
    <w:rsid w:val="00AE656F"/>
    <w:rsid w:val="00AE6698"/>
    <w:rsid w:val="00AE6785"/>
    <w:rsid w:val="00AE7D78"/>
    <w:rsid w:val="00AF04EE"/>
    <w:rsid w:val="00AF103A"/>
    <w:rsid w:val="00AF22BF"/>
    <w:rsid w:val="00AF3D76"/>
    <w:rsid w:val="00AF41F6"/>
    <w:rsid w:val="00AF438E"/>
    <w:rsid w:val="00AF45CA"/>
    <w:rsid w:val="00AF5892"/>
    <w:rsid w:val="00AF5CEE"/>
    <w:rsid w:val="00AF60C7"/>
    <w:rsid w:val="00AF69B8"/>
    <w:rsid w:val="00AF7506"/>
    <w:rsid w:val="00AF7C70"/>
    <w:rsid w:val="00B007DD"/>
    <w:rsid w:val="00B0098A"/>
    <w:rsid w:val="00B01016"/>
    <w:rsid w:val="00B0146E"/>
    <w:rsid w:val="00B02160"/>
    <w:rsid w:val="00B027CB"/>
    <w:rsid w:val="00B0299E"/>
    <w:rsid w:val="00B0352B"/>
    <w:rsid w:val="00B036AC"/>
    <w:rsid w:val="00B0651D"/>
    <w:rsid w:val="00B073E6"/>
    <w:rsid w:val="00B074F8"/>
    <w:rsid w:val="00B11628"/>
    <w:rsid w:val="00B11A3D"/>
    <w:rsid w:val="00B121B0"/>
    <w:rsid w:val="00B12FBF"/>
    <w:rsid w:val="00B12FDB"/>
    <w:rsid w:val="00B13938"/>
    <w:rsid w:val="00B13B87"/>
    <w:rsid w:val="00B16A78"/>
    <w:rsid w:val="00B17DC8"/>
    <w:rsid w:val="00B17FAB"/>
    <w:rsid w:val="00B21BE7"/>
    <w:rsid w:val="00B22C5F"/>
    <w:rsid w:val="00B231C6"/>
    <w:rsid w:val="00B23521"/>
    <w:rsid w:val="00B23567"/>
    <w:rsid w:val="00B23687"/>
    <w:rsid w:val="00B24921"/>
    <w:rsid w:val="00B254EB"/>
    <w:rsid w:val="00B256A8"/>
    <w:rsid w:val="00B25710"/>
    <w:rsid w:val="00B257D7"/>
    <w:rsid w:val="00B265E4"/>
    <w:rsid w:val="00B2723F"/>
    <w:rsid w:val="00B27B03"/>
    <w:rsid w:val="00B31B62"/>
    <w:rsid w:val="00B3208E"/>
    <w:rsid w:val="00B321F5"/>
    <w:rsid w:val="00B33711"/>
    <w:rsid w:val="00B33A76"/>
    <w:rsid w:val="00B33FEE"/>
    <w:rsid w:val="00B34889"/>
    <w:rsid w:val="00B37550"/>
    <w:rsid w:val="00B3779E"/>
    <w:rsid w:val="00B402C6"/>
    <w:rsid w:val="00B41DC1"/>
    <w:rsid w:val="00B42C7A"/>
    <w:rsid w:val="00B42F69"/>
    <w:rsid w:val="00B444CA"/>
    <w:rsid w:val="00B45DEA"/>
    <w:rsid w:val="00B4677B"/>
    <w:rsid w:val="00B46EC7"/>
    <w:rsid w:val="00B50A91"/>
    <w:rsid w:val="00B50F4E"/>
    <w:rsid w:val="00B5160B"/>
    <w:rsid w:val="00B51761"/>
    <w:rsid w:val="00B51871"/>
    <w:rsid w:val="00B52022"/>
    <w:rsid w:val="00B52187"/>
    <w:rsid w:val="00B53EDF"/>
    <w:rsid w:val="00B5454F"/>
    <w:rsid w:val="00B54691"/>
    <w:rsid w:val="00B54E95"/>
    <w:rsid w:val="00B60CCD"/>
    <w:rsid w:val="00B61595"/>
    <w:rsid w:val="00B62854"/>
    <w:rsid w:val="00B62E86"/>
    <w:rsid w:val="00B62EF1"/>
    <w:rsid w:val="00B640CC"/>
    <w:rsid w:val="00B645B6"/>
    <w:rsid w:val="00B64B2F"/>
    <w:rsid w:val="00B64E79"/>
    <w:rsid w:val="00B667BF"/>
    <w:rsid w:val="00B66D42"/>
    <w:rsid w:val="00B6725F"/>
    <w:rsid w:val="00B674D6"/>
    <w:rsid w:val="00B6797D"/>
    <w:rsid w:val="00B71119"/>
    <w:rsid w:val="00B7207E"/>
    <w:rsid w:val="00B723FC"/>
    <w:rsid w:val="00B7245B"/>
    <w:rsid w:val="00B735B8"/>
    <w:rsid w:val="00B73F56"/>
    <w:rsid w:val="00B74858"/>
    <w:rsid w:val="00B752EB"/>
    <w:rsid w:val="00B77BE4"/>
    <w:rsid w:val="00B80A8E"/>
    <w:rsid w:val="00B80E6F"/>
    <w:rsid w:val="00B80F91"/>
    <w:rsid w:val="00B812BE"/>
    <w:rsid w:val="00B813D5"/>
    <w:rsid w:val="00B8258D"/>
    <w:rsid w:val="00B825B4"/>
    <w:rsid w:val="00B83833"/>
    <w:rsid w:val="00B84332"/>
    <w:rsid w:val="00B84E7E"/>
    <w:rsid w:val="00B84FD6"/>
    <w:rsid w:val="00B85FA6"/>
    <w:rsid w:val="00B86608"/>
    <w:rsid w:val="00B86894"/>
    <w:rsid w:val="00B87847"/>
    <w:rsid w:val="00B90477"/>
    <w:rsid w:val="00B9077F"/>
    <w:rsid w:val="00B918FE"/>
    <w:rsid w:val="00B924A3"/>
    <w:rsid w:val="00B927D8"/>
    <w:rsid w:val="00B92AA5"/>
    <w:rsid w:val="00B92F2B"/>
    <w:rsid w:val="00B930DD"/>
    <w:rsid w:val="00B93904"/>
    <w:rsid w:val="00B94999"/>
    <w:rsid w:val="00B955FE"/>
    <w:rsid w:val="00B96744"/>
    <w:rsid w:val="00BA0B9F"/>
    <w:rsid w:val="00BA3193"/>
    <w:rsid w:val="00BA3287"/>
    <w:rsid w:val="00BA6419"/>
    <w:rsid w:val="00BA6550"/>
    <w:rsid w:val="00BA76A9"/>
    <w:rsid w:val="00BB1C4D"/>
    <w:rsid w:val="00BB2DF5"/>
    <w:rsid w:val="00BB3642"/>
    <w:rsid w:val="00BB4A3B"/>
    <w:rsid w:val="00BB4F12"/>
    <w:rsid w:val="00BB4F78"/>
    <w:rsid w:val="00BB59F6"/>
    <w:rsid w:val="00BB5EF0"/>
    <w:rsid w:val="00BB642F"/>
    <w:rsid w:val="00BB66AB"/>
    <w:rsid w:val="00BB7A3A"/>
    <w:rsid w:val="00BB7BBA"/>
    <w:rsid w:val="00BC035D"/>
    <w:rsid w:val="00BC0AD6"/>
    <w:rsid w:val="00BC122E"/>
    <w:rsid w:val="00BC1B5B"/>
    <w:rsid w:val="00BC3584"/>
    <w:rsid w:val="00BC4BCF"/>
    <w:rsid w:val="00BC5838"/>
    <w:rsid w:val="00BC6DC2"/>
    <w:rsid w:val="00BD07D5"/>
    <w:rsid w:val="00BD0C7B"/>
    <w:rsid w:val="00BD0E2E"/>
    <w:rsid w:val="00BD249A"/>
    <w:rsid w:val="00BD375A"/>
    <w:rsid w:val="00BD47AA"/>
    <w:rsid w:val="00BD47CD"/>
    <w:rsid w:val="00BD714C"/>
    <w:rsid w:val="00BE0469"/>
    <w:rsid w:val="00BE442D"/>
    <w:rsid w:val="00BE4ED6"/>
    <w:rsid w:val="00BE54F3"/>
    <w:rsid w:val="00BE5F67"/>
    <w:rsid w:val="00BE7920"/>
    <w:rsid w:val="00BF1E46"/>
    <w:rsid w:val="00BF235C"/>
    <w:rsid w:val="00BF2476"/>
    <w:rsid w:val="00BF2A3A"/>
    <w:rsid w:val="00BF2CD1"/>
    <w:rsid w:val="00BF4B6A"/>
    <w:rsid w:val="00BF5135"/>
    <w:rsid w:val="00BF6C7B"/>
    <w:rsid w:val="00BF7BD5"/>
    <w:rsid w:val="00BF7DBE"/>
    <w:rsid w:val="00C00312"/>
    <w:rsid w:val="00C00828"/>
    <w:rsid w:val="00C009F5"/>
    <w:rsid w:val="00C01129"/>
    <w:rsid w:val="00C01DD9"/>
    <w:rsid w:val="00C02239"/>
    <w:rsid w:val="00C022E1"/>
    <w:rsid w:val="00C02814"/>
    <w:rsid w:val="00C031E6"/>
    <w:rsid w:val="00C035DB"/>
    <w:rsid w:val="00C0398D"/>
    <w:rsid w:val="00C05463"/>
    <w:rsid w:val="00C0584B"/>
    <w:rsid w:val="00C05C3D"/>
    <w:rsid w:val="00C071AC"/>
    <w:rsid w:val="00C0789C"/>
    <w:rsid w:val="00C109A2"/>
    <w:rsid w:val="00C11707"/>
    <w:rsid w:val="00C11E4C"/>
    <w:rsid w:val="00C1294A"/>
    <w:rsid w:val="00C14798"/>
    <w:rsid w:val="00C14954"/>
    <w:rsid w:val="00C179B0"/>
    <w:rsid w:val="00C20245"/>
    <w:rsid w:val="00C20641"/>
    <w:rsid w:val="00C20CA6"/>
    <w:rsid w:val="00C20DC0"/>
    <w:rsid w:val="00C21AD6"/>
    <w:rsid w:val="00C226F9"/>
    <w:rsid w:val="00C23398"/>
    <w:rsid w:val="00C23B23"/>
    <w:rsid w:val="00C2428B"/>
    <w:rsid w:val="00C246EA"/>
    <w:rsid w:val="00C2487B"/>
    <w:rsid w:val="00C2531A"/>
    <w:rsid w:val="00C26C22"/>
    <w:rsid w:val="00C278C4"/>
    <w:rsid w:val="00C27B03"/>
    <w:rsid w:val="00C27ED8"/>
    <w:rsid w:val="00C3089B"/>
    <w:rsid w:val="00C31E7A"/>
    <w:rsid w:val="00C33569"/>
    <w:rsid w:val="00C34B40"/>
    <w:rsid w:val="00C34E26"/>
    <w:rsid w:val="00C35836"/>
    <w:rsid w:val="00C40B65"/>
    <w:rsid w:val="00C411F9"/>
    <w:rsid w:val="00C41CD3"/>
    <w:rsid w:val="00C43269"/>
    <w:rsid w:val="00C43438"/>
    <w:rsid w:val="00C44264"/>
    <w:rsid w:val="00C46251"/>
    <w:rsid w:val="00C4790F"/>
    <w:rsid w:val="00C47FC0"/>
    <w:rsid w:val="00C5084F"/>
    <w:rsid w:val="00C5127A"/>
    <w:rsid w:val="00C5189F"/>
    <w:rsid w:val="00C51DEE"/>
    <w:rsid w:val="00C528CC"/>
    <w:rsid w:val="00C53012"/>
    <w:rsid w:val="00C538DB"/>
    <w:rsid w:val="00C53ABD"/>
    <w:rsid w:val="00C53AD3"/>
    <w:rsid w:val="00C53C94"/>
    <w:rsid w:val="00C56D2F"/>
    <w:rsid w:val="00C5723C"/>
    <w:rsid w:val="00C5747F"/>
    <w:rsid w:val="00C57741"/>
    <w:rsid w:val="00C6074F"/>
    <w:rsid w:val="00C62568"/>
    <w:rsid w:val="00C6296C"/>
    <w:rsid w:val="00C63801"/>
    <w:rsid w:val="00C63D92"/>
    <w:rsid w:val="00C64143"/>
    <w:rsid w:val="00C6434D"/>
    <w:rsid w:val="00C64845"/>
    <w:rsid w:val="00C652E5"/>
    <w:rsid w:val="00C67446"/>
    <w:rsid w:val="00C70962"/>
    <w:rsid w:val="00C71674"/>
    <w:rsid w:val="00C733F7"/>
    <w:rsid w:val="00C746B9"/>
    <w:rsid w:val="00C7593E"/>
    <w:rsid w:val="00C75FCD"/>
    <w:rsid w:val="00C76538"/>
    <w:rsid w:val="00C765CE"/>
    <w:rsid w:val="00C7697F"/>
    <w:rsid w:val="00C8136C"/>
    <w:rsid w:val="00C82FAC"/>
    <w:rsid w:val="00C82FFA"/>
    <w:rsid w:val="00C84032"/>
    <w:rsid w:val="00C840A8"/>
    <w:rsid w:val="00C84A1B"/>
    <w:rsid w:val="00C85521"/>
    <w:rsid w:val="00C856C0"/>
    <w:rsid w:val="00C863EE"/>
    <w:rsid w:val="00C87EE2"/>
    <w:rsid w:val="00C90B82"/>
    <w:rsid w:val="00C90B93"/>
    <w:rsid w:val="00C92098"/>
    <w:rsid w:val="00C92646"/>
    <w:rsid w:val="00C92D41"/>
    <w:rsid w:val="00C9316A"/>
    <w:rsid w:val="00C93B5E"/>
    <w:rsid w:val="00C93DEC"/>
    <w:rsid w:val="00C9446D"/>
    <w:rsid w:val="00C94787"/>
    <w:rsid w:val="00C94819"/>
    <w:rsid w:val="00C95D8D"/>
    <w:rsid w:val="00C96E1A"/>
    <w:rsid w:val="00C97C7F"/>
    <w:rsid w:val="00CA2283"/>
    <w:rsid w:val="00CA2AEF"/>
    <w:rsid w:val="00CA2B1F"/>
    <w:rsid w:val="00CA2CA3"/>
    <w:rsid w:val="00CA325F"/>
    <w:rsid w:val="00CA3264"/>
    <w:rsid w:val="00CA33B8"/>
    <w:rsid w:val="00CA4B87"/>
    <w:rsid w:val="00CA6DD8"/>
    <w:rsid w:val="00CA7BB6"/>
    <w:rsid w:val="00CB1582"/>
    <w:rsid w:val="00CB22B7"/>
    <w:rsid w:val="00CB2894"/>
    <w:rsid w:val="00CB31DA"/>
    <w:rsid w:val="00CB3549"/>
    <w:rsid w:val="00CB4E5C"/>
    <w:rsid w:val="00CB5032"/>
    <w:rsid w:val="00CB5BE8"/>
    <w:rsid w:val="00CB6DCF"/>
    <w:rsid w:val="00CB7DF6"/>
    <w:rsid w:val="00CC303F"/>
    <w:rsid w:val="00CC330E"/>
    <w:rsid w:val="00CC331E"/>
    <w:rsid w:val="00CC3C96"/>
    <w:rsid w:val="00CC799E"/>
    <w:rsid w:val="00CD077C"/>
    <w:rsid w:val="00CD204C"/>
    <w:rsid w:val="00CD2A29"/>
    <w:rsid w:val="00CD2C8F"/>
    <w:rsid w:val="00CD342A"/>
    <w:rsid w:val="00CD3940"/>
    <w:rsid w:val="00CD42C4"/>
    <w:rsid w:val="00CD4A34"/>
    <w:rsid w:val="00CD6023"/>
    <w:rsid w:val="00CD6953"/>
    <w:rsid w:val="00CE2055"/>
    <w:rsid w:val="00CE2F14"/>
    <w:rsid w:val="00CE4511"/>
    <w:rsid w:val="00CE49DA"/>
    <w:rsid w:val="00CE52B8"/>
    <w:rsid w:val="00CE6A0B"/>
    <w:rsid w:val="00CE7BF6"/>
    <w:rsid w:val="00CF06DA"/>
    <w:rsid w:val="00CF0950"/>
    <w:rsid w:val="00CF245E"/>
    <w:rsid w:val="00CF24B9"/>
    <w:rsid w:val="00CF3B07"/>
    <w:rsid w:val="00CF3CA4"/>
    <w:rsid w:val="00CF3E68"/>
    <w:rsid w:val="00CF4C13"/>
    <w:rsid w:val="00CF56C5"/>
    <w:rsid w:val="00CF62E0"/>
    <w:rsid w:val="00CF6384"/>
    <w:rsid w:val="00CF6902"/>
    <w:rsid w:val="00CF7799"/>
    <w:rsid w:val="00D000E1"/>
    <w:rsid w:val="00D01003"/>
    <w:rsid w:val="00D0132A"/>
    <w:rsid w:val="00D02B8F"/>
    <w:rsid w:val="00D03577"/>
    <w:rsid w:val="00D03A41"/>
    <w:rsid w:val="00D03A52"/>
    <w:rsid w:val="00D0401F"/>
    <w:rsid w:val="00D04167"/>
    <w:rsid w:val="00D06E88"/>
    <w:rsid w:val="00D11392"/>
    <w:rsid w:val="00D11F90"/>
    <w:rsid w:val="00D1271A"/>
    <w:rsid w:val="00D13527"/>
    <w:rsid w:val="00D15E4E"/>
    <w:rsid w:val="00D17601"/>
    <w:rsid w:val="00D20ABE"/>
    <w:rsid w:val="00D20D6E"/>
    <w:rsid w:val="00D21300"/>
    <w:rsid w:val="00D21C90"/>
    <w:rsid w:val="00D224D6"/>
    <w:rsid w:val="00D22C60"/>
    <w:rsid w:val="00D22F7B"/>
    <w:rsid w:val="00D230DC"/>
    <w:rsid w:val="00D244BD"/>
    <w:rsid w:val="00D24ECC"/>
    <w:rsid w:val="00D26C9A"/>
    <w:rsid w:val="00D303E8"/>
    <w:rsid w:val="00D30A41"/>
    <w:rsid w:val="00D313A4"/>
    <w:rsid w:val="00D31BA6"/>
    <w:rsid w:val="00D335E1"/>
    <w:rsid w:val="00D340F4"/>
    <w:rsid w:val="00D34111"/>
    <w:rsid w:val="00D3545E"/>
    <w:rsid w:val="00D35FEA"/>
    <w:rsid w:val="00D366E4"/>
    <w:rsid w:val="00D407E9"/>
    <w:rsid w:val="00D4181C"/>
    <w:rsid w:val="00D423AC"/>
    <w:rsid w:val="00D431C3"/>
    <w:rsid w:val="00D4423B"/>
    <w:rsid w:val="00D44B15"/>
    <w:rsid w:val="00D44DC6"/>
    <w:rsid w:val="00D46C35"/>
    <w:rsid w:val="00D476EA"/>
    <w:rsid w:val="00D5060F"/>
    <w:rsid w:val="00D514E5"/>
    <w:rsid w:val="00D51B9A"/>
    <w:rsid w:val="00D52C31"/>
    <w:rsid w:val="00D53589"/>
    <w:rsid w:val="00D539D5"/>
    <w:rsid w:val="00D544D5"/>
    <w:rsid w:val="00D56179"/>
    <w:rsid w:val="00D5743C"/>
    <w:rsid w:val="00D57897"/>
    <w:rsid w:val="00D602DE"/>
    <w:rsid w:val="00D6096A"/>
    <w:rsid w:val="00D60ABE"/>
    <w:rsid w:val="00D60CE5"/>
    <w:rsid w:val="00D61811"/>
    <w:rsid w:val="00D63C72"/>
    <w:rsid w:val="00D63F9F"/>
    <w:rsid w:val="00D646D3"/>
    <w:rsid w:val="00D64E74"/>
    <w:rsid w:val="00D662F2"/>
    <w:rsid w:val="00D665F1"/>
    <w:rsid w:val="00D6711E"/>
    <w:rsid w:val="00D730D4"/>
    <w:rsid w:val="00D73B08"/>
    <w:rsid w:val="00D73C8B"/>
    <w:rsid w:val="00D80127"/>
    <w:rsid w:val="00D80155"/>
    <w:rsid w:val="00D804E2"/>
    <w:rsid w:val="00D805D1"/>
    <w:rsid w:val="00D81FB3"/>
    <w:rsid w:val="00D82FD7"/>
    <w:rsid w:val="00D842CB"/>
    <w:rsid w:val="00D84FA6"/>
    <w:rsid w:val="00D85C5F"/>
    <w:rsid w:val="00D85ECC"/>
    <w:rsid w:val="00D864C7"/>
    <w:rsid w:val="00D86EB7"/>
    <w:rsid w:val="00D90931"/>
    <w:rsid w:val="00D91A72"/>
    <w:rsid w:val="00D91E9F"/>
    <w:rsid w:val="00D92025"/>
    <w:rsid w:val="00D9204D"/>
    <w:rsid w:val="00D92B5E"/>
    <w:rsid w:val="00D93388"/>
    <w:rsid w:val="00D93CFF"/>
    <w:rsid w:val="00D95457"/>
    <w:rsid w:val="00D97A7B"/>
    <w:rsid w:val="00D97C89"/>
    <w:rsid w:val="00D97E32"/>
    <w:rsid w:val="00DA1259"/>
    <w:rsid w:val="00DA1AAD"/>
    <w:rsid w:val="00DA1E08"/>
    <w:rsid w:val="00DA1EE5"/>
    <w:rsid w:val="00DA3D57"/>
    <w:rsid w:val="00DA492D"/>
    <w:rsid w:val="00DA4A52"/>
    <w:rsid w:val="00DA4FBC"/>
    <w:rsid w:val="00DA61B9"/>
    <w:rsid w:val="00DA7457"/>
    <w:rsid w:val="00DB0113"/>
    <w:rsid w:val="00DB1083"/>
    <w:rsid w:val="00DB1B31"/>
    <w:rsid w:val="00DB2995"/>
    <w:rsid w:val="00DB2ED0"/>
    <w:rsid w:val="00DB38F0"/>
    <w:rsid w:val="00DB3B63"/>
    <w:rsid w:val="00DB3EE8"/>
    <w:rsid w:val="00DB422B"/>
    <w:rsid w:val="00DB4701"/>
    <w:rsid w:val="00DB4E76"/>
    <w:rsid w:val="00DB5132"/>
    <w:rsid w:val="00DB545E"/>
    <w:rsid w:val="00DB59C0"/>
    <w:rsid w:val="00DB6BC3"/>
    <w:rsid w:val="00DC0146"/>
    <w:rsid w:val="00DC03EE"/>
    <w:rsid w:val="00DC0C0E"/>
    <w:rsid w:val="00DC36B8"/>
    <w:rsid w:val="00DC53F2"/>
    <w:rsid w:val="00DC6B01"/>
    <w:rsid w:val="00DC7797"/>
    <w:rsid w:val="00DC7B13"/>
    <w:rsid w:val="00DC7E53"/>
    <w:rsid w:val="00DD0400"/>
    <w:rsid w:val="00DD078A"/>
    <w:rsid w:val="00DD1737"/>
    <w:rsid w:val="00DD1BBA"/>
    <w:rsid w:val="00DD1F4E"/>
    <w:rsid w:val="00DD2683"/>
    <w:rsid w:val="00DD2FFA"/>
    <w:rsid w:val="00DD34E1"/>
    <w:rsid w:val="00DD45E7"/>
    <w:rsid w:val="00DD506D"/>
    <w:rsid w:val="00DD71F6"/>
    <w:rsid w:val="00DD7431"/>
    <w:rsid w:val="00DD7667"/>
    <w:rsid w:val="00DD777C"/>
    <w:rsid w:val="00DD7D75"/>
    <w:rsid w:val="00DE01B1"/>
    <w:rsid w:val="00DE0D2F"/>
    <w:rsid w:val="00DE0D75"/>
    <w:rsid w:val="00DE19EB"/>
    <w:rsid w:val="00DE1C98"/>
    <w:rsid w:val="00DE1FF1"/>
    <w:rsid w:val="00DE34E3"/>
    <w:rsid w:val="00DE4D52"/>
    <w:rsid w:val="00DE5B0F"/>
    <w:rsid w:val="00DE68C6"/>
    <w:rsid w:val="00DE700C"/>
    <w:rsid w:val="00DE7692"/>
    <w:rsid w:val="00DF094C"/>
    <w:rsid w:val="00DF0C71"/>
    <w:rsid w:val="00DF0FE3"/>
    <w:rsid w:val="00DF1F33"/>
    <w:rsid w:val="00DF2CB1"/>
    <w:rsid w:val="00DF398C"/>
    <w:rsid w:val="00DF69F9"/>
    <w:rsid w:val="00E022E5"/>
    <w:rsid w:val="00E0240A"/>
    <w:rsid w:val="00E02579"/>
    <w:rsid w:val="00E02B50"/>
    <w:rsid w:val="00E04B3F"/>
    <w:rsid w:val="00E053D0"/>
    <w:rsid w:val="00E060C1"/>
    <w:rsid w:val="00E06B1E"/>
    <w:rsid w:val="00E06EE3"/>
    <w:rsid w:val="00E07787"/>
    <w:rsid w:val="00E1036E"/>
    <w:rsid w:val="00E1065D"/>
    <w:rsid w:val="00E10AAF"/>
    <w:rsid w:val="00E1140D"/>
    <w:rsid w:val="00E11D49"/>
    <w:rsid w:val="00E13E3C"/>
    <w:rsid w:val="00E147D5"/>
    <w:rsid w:val="00E14C0E"/>
    <w:rsid w:val="00E152E8"/>
    <w:rsid w:val="00E16642"/>
    <w:rsid w:val="00E1787C"/>
    <w:rsid w:val="00E17AC8"/>
    <w:rsid w:val="00E2249E"/>
    <w:rsid w:val="00E22987"/>
    <w:rsid w:val="00E22B76"/>
    <w:rsid w:val="00E234F1"/>
    <w:rsid w:val="00E241ED"/>
    <w:rsid w:val="00E2428B"/>
    <w:rsid w:val="00E24E3A"/>
    <w:rsid w:val="00E25AF8"/>
    <w:rsid w:val="00E2649F"/>
    <w:rsid w:val="00E26C55"/>
    <w:rsid w:val="00E26F6C"/>
    <w:rsid w:val="00E31A9D"/>
    <w:rsid w:val="00E31BD0"/>
    <w:rsid w:val="00E3337A"/>
    <w:rsid w:val="00E33B15"/>
    <w:rsid w:val="00E34CA3"/>
    <w:rsid w:val="00E35C4A"/>
    <w:rsid w:val="00E3667D"/>
    <w:rsid w:val="00E36DF2"/>
    <w:rsid w:val="00E37A0F"/>
    <w:rsid w:val="00E37DA6"/>
    <w:rsid w:val="00E37FE3"/>
    <w:rsid w:val="00E408DF"/>
    <w:rsid w:val="00E40EB7"/>
    <w:rsid w:val="00E416B1"/>
    <w:rsid w:val="00E41DD5"/>
    <w:rsid w:val="00E43AAA"/>
    <w:rsid w:val="00E44C62"/>
    <w:rsid w:val="00E45EF7"/>
    <w:rsid w:val="00E467F3"/>
    <w:rsid w:val="00E50518"/>
    <w:rsid w:val="00E518E1"/>
    <w:rsid w:val="00E53333"/>
    <w:rsid w:val="00E5387C"/>
    <w:rsid w:val="00E54EF2"/>
    <w:rsid w:val="00E562C0"/>
    <w:rsid w:val="00E57A52"/>
    <w:rsid w:val="00E60DC5"/>
    <w:rsid w:val="00E612AB"/>
    <w:rsid w:val="00E63559"/>
    <w:rsid w:val="00E63774"/>
    <w:rsid w:val="00E65E98"/>
    <w:rsid w:val="00E666FA"/>
    <w:rsid w:val="00E66752"/>
    <w:rsid w:val="00E67180"/>
    <w:rsid w:val="00E676E2"/>
    <w:rsid w:val="00E70943"/>
    <w:rsid w:val="00E74FA5"/>
    <w:rsid w:val="00E756A8"/>
    <w:rsid w:val="00E757A3"/>
    <w:rsid w:val="00E76032"/>
    <w:rsid w:val="00E768F2"/>
    <w:rsid w:val="00E77A36"/>
    <w:rsid w:val="00E77E9E"/>
    <w:rsid w:val="00E80985"/>
    <w:rsid w:val="00E81DED"/>
    <w:rsid w:val="00E82316"/>
    <w:rsid w:val="00E82433"/>
    <w:rsid w:val="00E825B3"/>
    <w:rsid w:val="00E82F4E"/>
    <w:rsid w:val="00E840AC"/>
    <w:rsid w:val="00E849DE"/>
    <w:rsid w:val="00E85948"/>
    <w:rsid w:val="00E86536"/>
    <w:rsid w:val="00E911B4"/>
    <w:rsid w:val="00E9167E"/>
    <w:rsid w:val="00E91DA3"/>
    <w:rsid w:val="00E922A4"/>
    <w:rsid w:val="00E922B9"/>
    <w:rsid w:val="00E925CE"/>
    <w:rsid w:val="00E92975"/>
    <w:rsid w:val="00E93F3F"/>
    <w:rsid w:val="00E95903"/>
    <w:rsid w:val="00E967CB"/>
    <w:rsid w:val="00E97065"/>
    <w:rsid w:val="00E973A7"/>
    <w:rsid w:val="00EA05D9"/>
    <w:rsid w:val="00EA0BCC"/>
    <w:rsid w:val="00EA1104"/>
    <w:rsid w:val="00EA4A38"/>
    <w:rsid w:val="00EA4CB2"/>
    <w:rsid w:val="00EA5257"/>
    <w:rsid w:val="00EA59B6"/>
    <w:rsid w:val="00EA7415"/>
    <w:rsid w:val="00EB0433"/>
    <w:rsid w:val="00EB1B8B"/>
    <w:rsid w:val="00EB2018"/>
    <w:rsid w:val="00EB24EC"/>
    <w:rsid w:val="00EB3C54"/>
    <w:rsid w:val="00EB4951"/>
    <w:rsid w:val="00EB4BA7"/>
    <w:rsid w:val="00EB542D"/>
    <w:rsid w:val="00EB595B"/>
    <w:rsid w:val="00EB6E6B"/>
    <w:rsid w:val="00EC098E"/>
    <w:rsid w:val="00EC0BCB"/>
    <w:rsid w:val="00EC0C8E"/>
    <w:rsid w:val="00EC0E71"/>
    <w:rsid w:val="00EC18A6"/>
    <w:rsid w:val="00EC1ABD"/>
    <w:rsid w:val="00EC3260"/>
    <w:rsid w:val="00EC417D"/>
    <w:rsid w:val="00EC504F"/>
    <w:rsid w:val="00ED0A8D"/>
    <w:rsid w:val="00ED2D5C"/>
    <w:rsid w:val="00ED613A"/>
    <w:rsid w:val="00ED6CFA"/>
    <w:rsid w:val="00ED6D53"/>
    <w:rsid w:val="00EE022A"/>
    <w:rsid w:val="00EE15E8"/>
    <w:rsid w:val="00EE1855"/>
    <w:rsid w:val="00EE1E1F"/>
    <w:rsid w:val="00EE2916"/>
    <w:rsid w:val="00EE2B68"/>
    <w:rsid w:val="00EE3453"/>
    <w:rsid w:val="00EE3733"/>
    <w:rsid w:val="00EE395E"/>
    <w:rsid w:val="00EE422A"/>
    <w:rsid w:val="00EE6D70"/>
    <w:rsid w:val="00EE75A2"/>
    <w:rsid w:val="00EF1386"/>
    <w:rsid w:val="00EF2491"/>
    <w:rsid w:val="00EF256B"/>
    <w:rsid w:val="00EF2EB1"/>
    <w:rsid w:val="00EF5277"/>
    <w:rsid w:val="00EF5AB0"/>
    <w:rsid w:val="00EF5CAD"/>
    <w:rsid w:val="00EF611F"/>
    <w:rsid w:val="00EF76C0"/>
    <w:rsid w:val="00EF76E1"/>
    <w:rsid w:val="00EF79F5"/>
    <w:rsid w:val="00F0160C"/>
    <w:rsid w:val="00F01C19"/>
    <w:rsid w:val="00F02189"/>
    <w:rsid w:val="00F029AF"/>
    <w:rsid w:val="00F0311C"/>
    <w:rsid w:val="00F03CE3"/>
    <w:rsid w:val="00F04099"/>
    <w:rsid w:val="00F04AD3"/>
    <w:rsid w:val="00F05B66"/>
    <w:rsid w:val="00F05B80"/>
    <w:rsid w:val="00F101D8"/>
    <w:rsid w:val="00F1030E"/>
    <w:rsid w:val="00F10925"/>
    <w:rsid w:val="00F11175"/>
    <w:rsid w:val="00F12F6C"/>
    <w:rsid w:val="00F13DAE"/>
    <w:rsid w:val="00F157D8"/>
    <w:rsid w:val="00F15FFE"/>
    <w:rsid w:val="00F16B7E"/>
    <w:rsid w:val="00F201AD"/>
    <w:rsid w:val="00F2125E"/>
    <w:rsid w:val="00F21481"/>
    <w:rsid w:val="00F21704"/>
    <w:rsid w:val="00F21B21"/>
    <w:rsid w:val="00F21D06"/>
    <w:rsid w:val="00F21E92"/>
    <w:rsid w:val="00F222BB"/>
    <w:rsid w:val="00F2393A"/>
    <w:rsid w:val="00F2491A"/>
    <w:rsid w:val="00F24C50"/>
    <w:rsid w:val="00F24EF6"/>
    <w:rsid w:val="00F254AE"/>
    <w:rsid w:val="00F254E4"/>
    <w:rsid w:val="00F2551A"/>
    <w:rsid w:val="00F26639"/>
    <w:rsid w:val="00F26AAB"/>
    <w:rsid w:val="00F26F5D"/>
    <w:rsid w:val="00F279F1"/>
    <w:rsid w:val="00F27A15"/>
    <w:rsid w:val="00F30116"/>
    <w:rsid w:val="00F3118C"/>
    <w:rsid w:val="00F319F5"/>
    <w:rsid w:val="00F334DF"/>
    <w:rsid w:val="00F3381E"/>
    <w:rsid w:val="00F34C92"/>
    <w:rsid w:val="00F35D19"/>
    <w:rsid w:val="00F377AE"/>
    <w:rsid w:val="00F40837"/>
    <w:rsid w:val="00F408EE"/>
    <w:rsid w:val="00F41269"/>
    <w:rsid w:val="00F412E0"/>
    <w:rsid w:val="00F41319"/>
    <w:rsid w:val="00F43D51"/>
    <w:rsid w:val="00F44033"/>
    <w:rsid w:val="00F44B13"/>
    <w:rsid w:val="00F45BE7"/>
    <w:rsid w:val="00F463D7"/>
    <w:rsid w:val="00F50163"/>
    <w:rsid w:val="00F510E2"/>
    <w:rsid w:val="00F51353"/>
    <w:rsid w:val="00F515F1"/>
    <w:rsid w:val="00F5273A"/>
    <w:rsid w:val="00F52D6B"/>
    <w:rsid w:val="00F52E18"/>
    <w:rsid w:val="00F535E2"/>
    <w:rsid w:val="00F54516"/>
    <w:rsid w:val="00F546FB"/>
    <w:rsid w:val="00F55335"/>
    <w:rsid w:val="00F55CF7"/>
    <w:rsid w:val="00F57D1C"/>
    <w:rsid w:val="00F57FD4"/>
    <w:rsid w:val="00F60528"/>
    <w:rsid w:val="00F6077A"/>
    <w:rsid w:val="00F6086A"/>
    <w:rsid w:val="00F6169B"/>
    <w:rsid w:val="00F621EE"/>
    <w:rsid w:val="00F62824"/>
    <w:rsid w:val="00F62D7C"/>
    <w:rsid w:val="00F633DA"/>
    <w:rsid w:val="00F634C8"/>
    <w:rsid w:val="00F64583"/>
    <w:rsid w:val="00F66A83"/>
    <w:rsid w:val="00F67155"/>
    <w:rsid w:val="00F67CA5"/>
    <w:rsid w:val="00F7058F"/>
    <w:rsid w:val="00F70D21"/>
    <w:rsid w:val="00F70FEF"/>
    <w:rsid w:val="00F73F06"/>
    <w:rsid w:val="00F73F8E"/>
    <w:rsid w:val="00F74F3A"/>
    <w:rsid w:val="00F75C02"/>
    <w:rsid w:val="00F76D59"/>
    <w:rsid w:val="00F77ECB"/>
    <w:rsid w:val="00F800C9"/>
    <w:rsid w:val="00F80602"/>
    <w:rsid w:val="00F815CE"/>
    <w:rsid w:val="00F81936"/>
    <w:rsid w:val="00F81BF8"/>
    <w:rsid w:val="00F81E47"/>
    <w:rsid w:val="00F82108"/>
    <w:rsid w:val="00F824EF"/>
    <w:rsid w:val="00F83090"/>
    <w:rsid w:val="00F84408"/>
    <w:rsid w:val="00F86474"/>
    <w:rsid w:val="00F868B4"/>
    <w:rsid w:val="00F86AD1"/>
    <w:rsid w:val="00F8730A"/>
    <w:rsid w:val="00F876D8"/>
    <w:rsid w:val="00F9016F"/>
    <w:rsid w:val="00F90601"/>
    <w:rsid w:val="00F90ABD"/>
    <w:rsid w:val="00F90ECB"/>
    <w:rsid w:val="00F93703"/>
    <w:rsid w:val="00F94139"/>
    <w:rsid w:val="00FA0148"/>
    <w:rsid w:val="00FA0972"/>
    <w:rsid w:val="00FA0AA1"/>
    <w:rsid w:val="00FA1ABD"/>
    <w:rsid w:val="00FA3051"/>
    <w:rsid w:val="00FA4183"/>
    <w:rsid w:val="00FA7189"/>
    <w:rsid w:val="00FA78FD"/>
    <w:rsid w:val="00FB0C98"/>
    <w:rsid w:val="00FB11BE"/>
    <w:rsid w:val="00FB1357"/>
    <w:rsid w:val="00FB1799"/>
    <w:rsid w:val="00FB1B56"/>
    <w:rsid w:val="00FB27F1"/>
    <w:rsid w:val="00FB3456"/>
    <w:rsid w:val="00FB4C6F"/>
    <w:rsid w:val="00FB7126"/>
    <w:rsid w:val="00FC0D6B"/>
    <w:rsid w:val="00FC5E76"/>
    <w:rsid w:val="00FC69CF"/>
    <w:rsid w:val="00FC7214"/>
    <w:rsid w:val="00FC73C4"/>
    <w:rsid w:val="00FC7FB3"/>
    <w:rsid w:val="00FD058F"/>
    <w:rsid w:val="00FD08DE"/>
    <w:rsid w:val="00FD0B70"/>
    <w:rsid w:val="00FD11B8"/>
    <w:rsid w:val="00FD1440"/>
    <w:rsid w:val="00FD1489"/>
    <w:rsid w:val="00FD17D7"/>
    <w:rsid w:val="00FD2DA9"/>
    <w:rsid w:val="00FD3174"/>
    <w:rsid w:val="00FD35FA"/>
    <w:rsid w:val="00FD431F"/>
    <w:rsid w:val="00FD4A8A"/>
    <w:rsid w:val="00FD59F1"/>
    <w:rsid w:val="00FD5A1C"/>
    <w:rsid w:val="00FD66A4"/>
    <w:rsid w:val="00FD6FE2"/>
    <w:rsid w:val="00FD74CB"/>
    <w:rsid w:val="00FD7543"/>
    <w:rsid w:val="00FD7BF5"/>
    <w:rsid w:val="00FE185C"/>
    <w:rsid w:val="00FE2230"/>
    <w:rsid w:val="00FE3652"/>
    <w:rsid w:val="00FE3C5F"/>
    <w:rsid w:val="00FE401B"/>
    <w:rsid w:val="00FE4705"/>
    <w:rsid w:val="00FE557C"/>
    <w:rsid w:val="00FE7B48"/>
    <w:rsid w:val="00FF1520"/>
    <w:rsid w:val="00FF4674"/>
    <w:rsid w:val="00FF4C3A"/>
    <w:rsid w:val="00FF4E93"/>
    <w:rsid w:val="00FF55A2"/>
    <w:rsid w:val="00FF62F4"/>
    <w:rsid w:val="00FF650D"/>
    <w:rsid w:val="00FF651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06376DC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annotation text" w:uiPriority="99" w:qFormat="1"/>
    <w:lsdException w:name="caption" w:semiHidden="1" w:unhideWhenUsed="1" w:qFormat="1"/>
    <w:lsdException w:name="Title" w:qFormat="1"/>
    <w:lsdException w:name="Subtitle" w:qFormat="1"/>
    <w:lsdException w:name="Strong" w:qFormat="1"/>
    <w:lsdException w:name="Emphasis" w:qFormat="1"/>
    <w:lsdException w:name="Normal (Web)" w:uiPriority="99"/>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A83A6E"/>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paragraph" w:styleId="Heading7">
    <w:name w:val="heading 7"/>
    <w:basedOn w:val="Normal"/>
    <w:next w:val="Normal"/>
    <w:link w:val="Heading7Char"/>
    <w:semiHidden/>
    <w:unhideWhenUsed/>
    <w:qFormat/>
    <w:pPr>
      <w:spacing w:before="240" w:after="60"/>
      <w:outlineLvl w:val="6"/>
    </w:pPr>
    <w:rPr>
      <w:rFonts w:ascii="Calibri" w:hAnsi="Calibri"/>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Pa0">
    <w:name w:val="Pa0"/>
    <w:basedOn w:val="Normal"/>
    <w:next w:val="Normal"/>
    <w:uiPriority w:val="99"/>
    <w:pPr>
      <w:tabs>
        <w:tab w:val="clear" w:pos="567"/>
      </w:tabs>
      <w:autoSpaceDE w:val="0"/>
      <w:autoSpaceDN w:val="0"/>
      <w:adjustRightInd w:val="0"/>
      <w:spacing w:line="201" w:lineRule="atLeast"/>
    </w:pPr>
    <w:rPr>
      <w:rFonts w:ascii="HelveticaNeueLT Std Lt" w:eastAsia="Calibri" w:hAnsi="HelveticaNeueLT Std Lt" w:cs="Arial"/>
      <w:sz w:val="24"/>
      <w:szCs w:val="24"/>
      <w:lang w:val="en-US"/>
    </w:rPr>
  </w:style>
  <w:style w:type="character" w:customStyle="1" w:styleId="Heading7Char">
    <w:name w:val="Heading 7 Char"/>
    <w:link w:val="Heading7"/>
    <w:semiHidden/>
    <w:rPr>
      <w:rFonts w:ascii="Calibri" w:eastAsia="Times New Roman" w:hAnsi="Calibri" w:cs="Times New Roman"/>
      <w:sz w:val="24"/>
      <w:szCs w:val="24"/>
      <w:lang w:val="en-GB"/>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pPr>
      <w:tabs>
        <w:tab w:val="clear" w:pos="567"/>
      </w:tabs>
      <w:spacing w:before="40" w:line="240" w:lineRule="auto"/>
    </w:pPr>
    <w:rPr>
      <w:rFonts w:eastAsia="MS Mincho"/>
      <w:sz w:val="24"/>
      <w:szCs w:val="24"/>
      <w:lang w:val="en-US" w:eastAsia="zh-CN"/>
    </w:rPr>
  </w:style>
  <w:style w:type="paragraph" w:customStyle="1" w:styleId="Default">
    <w:name w:val="Default"/>
    <w:pPr>
      <w:autoSpaceDE w:val="0"/>
      <w:autoSpaceDN w:val="0"/>
      <w:adjustRightInd w:val="0"/>
    </w:pPr>
    <w:rPr>
      <w:color w:val="000000"/>
      <w:sz w:val="24"/>
      <w:szCs w:val="24"/>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character" w:styleId="FollowedHyperlink">
    <w:name w:val="FollowedHyperlink"/>
    <w:rPr>
      <w:color w:val="954F72"/>
      <w:u w:val="single"/>
    </w:rPr>
  </w:style>
  <w:style w:type="character" w:customStyle="1" w:styleId="Heading1Char">
    <w:name w:val="Heading 1 Char"/>
    <w:link w:val="Heading1"/>
    <w:rsid w:val="00A83A6E"/>
    <w:rPr>
      <w:rFonts w:ascii="Calibri Light" w:eastAsia="Times New Roman" w:hAnsi="Calibri Light" w:cs="Times New Roman"/>
      <w:b/>
      <w:bCs/>
      <w:kern w:val="32"/>
      <w:sz w:val="32"/>
      <w:szCs w:val="32"/>
      <w:lang w:val="en-GB"/>
    </w:rPr>
  </w:style>
  <w:style w:type="paragraph" w:customStyle="1" w:styleId="Listlevel2">
    <w:name w:val="List level 2"/>
    <w:basedOn w:val="Listlevel1"/>
    <w:rsid w:val="00A83A6E"/>
    <w:pPr>
      <w:spacing w:before="0"/>
      <w:ind w:left="850"/>
    </w:pPr>
  </w:style>
  <w:style w:type="paragraph" w:styleId="ListParagraph">
    <w:name w:val="List Paragraph"/>
    <w:basedOn w:val="Normal"/>
    <w:uiPriority w:val="34"/>
    <w:qFormat/>
    <w:rsid w:val="00A83A6E"/>
    <w:pPr>
      <w:tabs>
        <w:tab w:val="clear" w:pos="567"/>
      </w:tabs>
      <w:spacing w:line="240" w:lineRule="auto"/>
      <w:ind w:left="720"/>
      <w:contextualSpacing/>
    </w:pPr>
    <w:rPr>
      <w:rFonts w:eastAsia="MS Mincho"/>
      <w:sz w:val="24"/>
      <w:lang w:val="en-US" w:eastAsia="zh-CN"/>
    </w:rPr>
  </w:style>
  <w:style w:type="table" w:customStyle="1" w:styleId="TableGrid1">
    <w:name w:val="Table Grid1"/>
    <w:basedOn w:val="TableNormal"/>
    <w:next w:val="TableGrid"/>
    <w:uiPriority w:val="39"/>
    <w:rsid w:val="00517C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256FD5"/>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45789806">
      <w:bodyDiv w:val="1"/>
      <w:marLeft w:val="0"/>
      <w:marRight w:val="0"/>
      <w:marTop w:val="0"/>
      <w:marBottom w:val="0"/>
      <w:divBdr>
        <w:top w:val="none" w:sz="0" w:space="0" w:color="auto"/>
        <w:left w:val="none" w:sz="0" w:space="0" w:color="auto"/>
        <w:bottom w:val="none" w:sz="0" w:space="0" w:color="auto"/>
        <w:right w:val="none" w:sz="0" w:space="0" w:color="auto"/>
      </w:divBdr>
    </w:div>
    <w:div w:id="564606756">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655884761">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804539969">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42954983">
      <w:bodyDiv w:val="1"/>
      <w:marLeft w:val="0"/>
      <w:marRight w:val="0"/>
      <w:marTop w:val="0"/>
      <w:marBottom w:val="0"/>
      <w:divBdr>
        <w:top w:val="none" w:sz="0" w:space="0" w:color="auto"/>
        <w:left w:val="none" w:sz="0" w:space="0" w:color="auto"/>
        <w:bottom w:val="none" w:sz="0" w:space="0" w:color="auto"/>
        <w:right w:val="none" w:sz="0" w:space="0" w:color="auto"/>
      </w:divBdr>
    </w:div>
    <w:div w:id="951202475">
      <w:bodyDiv w:val="1"/>
      <w:marLeft w:val="0"/>
      <w:marRight w:val="0"/>
      <w:marTop w:val="0"/>
      <w:marBottom w:val="0"/>
      <w:divBdr>
        <w:top w:val="none" w:sz="0" w:space="0" w:color="auto"/>
        <w:left w:val="none" w:sz="0" w:space="0" w:color="auto"/>
        <w:bottom w:val="none" w:sz="0" w:space="0" w:color="auto"/>
        <w:right w:val="none" w:sz="0" w:space="0" w:color="auto"/>
      </w:divBdr>
    </w:div>
    <w:div w:id="1026951490">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245334788">
      <w:bodyDiv w:val="1"/>
      <w:marLeft w:val="0"/>
      <w:marRight w:val="0"/>
      <w:marTop w:val="0"/>
      <w:marBottom w:val="0"/>
      <w:divBdr>
        <w:top w:val="none" w:sz="0" w:space="0" w:color="auto"/>
        <w:left w:val="none" w:sz="0" w:space="0" w:color="auto"/>
        <w:bottom w:val="none" w:sz="0" w:space="0" w:color="auto"/>
        <w:right w:val="none" w:sz="0" w:space="0" w:color="auto"/>
      </w:divBdr>
    </w:div>
    <w:div w:id="1289898039">
      <w:bodyDiv w:val="1"/>
      <w:marLeft w:val="0"/>
      <w:marRight w:val="0"/>
      <w:marTop w:val="0"/>
      <w:marBottom w:val="0"/>
      <w:divBdr>
        <w:top w:val="none" w:sz="0" w:space="0" w:color="auto"/>
        <w:left w:val="none" w:sz="0" w:space="0" w:color="auto"/>
        <w:bottom w:val="none" w:sz="0" w:space="0" w:color="auto"/>
        <w:right w:val="none" w:sz="0" w:space="0" w:color="auto"/>
      </w:divBdr>
    </w:div>
    <w:div w:id="1472484666">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796093354">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17746610">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1992053956">
      <w:bodyDiv w:val="1"/>
      <w:marLeft w:val="0"/>
      <w:marRight w:val="0"/>
      <w:marTop w:val="0"/>
      <w:marBottom w:val="0"/>
      <w:divBdr>
        <w:top w:val="none" w:sz="0" w:space="0" w:color="auto"/>
        <w:left w:val="none" w:sz="0" w:space="0" w:color="auto"/>
        <w:bottom w:val="none" w:sz="0" w:space="0" w:color="auto"/>
        <w:right w:val="none" w:sz="0" w:space="0" w:color="auto"/>
      </w:divBdr>
    </w:div>
    <w:div w:id="2048094021">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9.pn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enerzair-breezhaler" TargetMode="External"/><Relationship Id="rId14" Type="http://schemas.openxmlformats.org/officeDocument/2006/relationships/image" Target="media/image4.png"/><Relationship Id="rId22" Type="http://schemas.openxmlformats.org/officeDocument/2006/relationships/image" Target="media/image12.png"/><Relationship Id="rId27" Type="http://schemas.openxmlformats.org/officeDocument/2006/relationships/image" Target="media/image17.png"/><Relationship Id="rId30" Type="http://schemas.openxmlformats.org/officeDocument/2006/relationships/hyperlink" Target="https://www.ema.europa.eu/documents/template-form/qrd-appendix-v-adverse-drug-reaction-reporting-details_en.docx" TargetMode="External"/><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EMADOC-1700519818-2640922</_dlc_DocId>
    <_dlc_DocIdUrl xmlns="a034c160-bfb7-45f5-8632-2eb7e0508071">
      <Url>https://euema.sharepoint.com/sites/CRM/_layouts/15/DocIdRedir.aspx?ID=EMADOC-1700519818-2640922</Url>
      <Description>EMADOC-1700519818-2640922</Description>
    </_dlc_DocIdUrl>
  </documentManagement>
</p:properties>
</file>

<file path=customXml/itemProps1.xml><?xml version="1.0" encoding="utf-8"?>
<ds:datastoreItem xmlns:ds="http://schemas.openxmlformats.org/officeDocument/2006/customXml" ds:itemID="{8AC813C9-D17E-49F9-AC21-FE0F316AF452}">
  <ds:schemaRefs>
    <ds:schemaRef ds:uri="http://schemas.openxmlformats.org/officeDocument/2006/bibliography"/>
  </ds:schemaRefs>
</ds:datastoreItem>
</file>

<file path=customXml/itemProps2.xml><?xml version="1.0" encoding="utf-8"?>
<ds:datastoreItem xmlns:ds="http://schemas.openxmlformats.org/officeDocument/2006/customXml" ds:itemID="{3BAE1A8A-1076-4CA7-AC8F-FBEB85C93C97}">
  <ds:schemaRefs>
    <ds:schemaRef ds:uri="http://schemas.microsoft.com/sharepoint/v3/contenttype/forms"/>
  </ds:schemaRefs>
</ds:datastoreItem>
</file>

<file path=customXml/itemProps3.xml><?xml version="1.0" encoding="utf-8"?>
<ds:datastoreItem xmlns:ds="http://schemas.openxmlformats.org/officeDocument/2006/customXml" ds:itemID="{5782479D-4536-4FBF-9B41-643015F37AE2}"/>
</file>

<file path=customXml/itemProps4.xml><?xml version="1.0" encoding="utf-8"?>
<ds:datastoreItem xmlns:ds="http://schemas.openxmlformats.org/officeDocument/2006/customXml" ds:itemID="{2748D750-4DEC-4676-BC5E-3425E4D83F74}"/>
</file>

<file path=customXml/itemProps5.xml><?xml version="1.0" encoding="utf-8"?>
<ds:datastoreItem xmlns:ds="http://schemas.openxmlformats.org/officeDocument/2006/customXml" ds:itemID="{7A2A2885-D913-4584-A4A7-23E6566F1EA1}"/>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50</Pages>
  <Words>10963</Words>
  <Characters>80305</Characters>
  <Application>Microsoft Office Word</Application>
  <DocSecurity>0</DocSecurity>
  <Lines>2769</Lines>
  <Paragraphs>1250</Paragraphs>
  <ScaleCrop>false</ScaleCrop>
  <HeadingPairs>
    <vt:vector size="2" baseType="variant">
      <vt:variant>
        <vt:lpstr>Title</vt:lpstr>
      </vt:variant>
      <vt:variant>
        <vt:i4>1</vt:i4>
      </vt:variant>
    </vt:vector>
  </HeadingPairs>
  <TitlesOfParts>
    <vt:vector size="1" baseType="lpstr">
      <vt:lpstr>Enerzair Breezhaler: EPAR - Product information - tracked changes</vt:lpstr>
    </vt:vector>
  </TitlesOfParts>
  <Company/>
  <LinksUpToDate>false</LinksUpToDate>
  <CharactersWithSpaces>90018</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Enerzair Breezhaler: EPAR - Product information - tracked changes</dc:title>
  <dc:subject/>
  <dc:creator/>
  <cp:keywords/>
  <cp:lastModifiedBy/>
  <cp:revision>1</cp:revision>
  <dcterms:created xsi:type="dcterms:W3CDTF">2025-10-07T12:44:00Z</dcterms:created>
  <dcterms:modified xsi:type="dcterms:W3CDTF">2025-10-07T12:44:00Z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2025-07-28T14:29:41Z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14407feb-ec53-446d-bdca-663d9d48ceef</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11b861e9-85e6-43ff-b3c6-104380110edb</vt:lpwstr>
  </property>
</Properties>
</file>