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word/header1.xml" ContentType="application/vnd.openxmlformats-officedocument.wordprocessingml.header+xml"/>
  <Override PartName="/word/footer1.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styles.xml" ContentType="application/vnd.openxmlformats-officedocument.wordprocessingml.styles+xml"/>
  <Override PartName="/word/fontTable.xml" ContentType="application/vnd.openxmlformats-officedocument.wordprocessingml.fontTable+xml"/>
  <Override PartName="/word/numbering.xml" ContentType="application/vnd.openxmlformats-officedocument.wordprocessingml.numbering+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3.xml" ContentType="application/vnd.openxmlformats-officedocument.customXmlProperties+xml"/>
  <Override PartName="/word/people.xml" ContentType="application/vnd.openxmlformats-officedocument.wordprocessingml.people+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287"/>
      </w:tblGrid>
      <w:tr w:rsidR="001C2E40" w14:paraId="356DF581" w14:textId="77777777">
        <w:tc>
          <w:tcPr>
            <w:tcW w:w="9287" w:type="dxa"/>
          </w:tcPr>
          <w:p w14:paraId="41513E50" w14:textId="77777777" w:rsidR="00055DBB" w:rsidRPr="00220238" w:rsidRDefault="00055DBB">
            <w:pPr>
              <w:widowControl w:val="0"/>
              <w:tabs>
                <w:tab w:val="clear" w:pos="567"/>
              </w:tabs>
            </w:pPr>
            <w:r w:rsidRPr="00220238">
              <w:t xml:space="preserve">Þetta skjal inniheldur samþykktar lyfjaupplýsingar fyrir </w:t>
            </w:r>
            <w:r>
              <w:t>Xgeva</w:t>
            </w:r>
            <w:r w:rsidRPr="00220238">
              <w:t>, þar sem breytingar frá fyrra ferli sem hafa áhrif á lyfjaupplýsingarnar (</w:t>
            </w:r>
            <w:r w:rsidRPr="008224AA">
              <w:t>EMA/VR/0000280127</w:t>
            </w:r>
            <w:r w:rsidRPr="00220238">
              <w:t>) eru auðkenndar.</w:t>
            </w:r>
          </w:p>
          <w:p w14:paraId="64D05063" w14:textId="77777777" w:rsidR="00055DBB" w:rsidRDefault="00055DBB">
            <w:pPr>
              <w:widowControl w:val="0"/>
              <w:tabs>
                <w:tab w:val="clear" w:pos="567"/>
              </w:tabs>
              <w:rPr>
                <w:lang w:val="en-GB"/>
              </w:rPr>
            </w:pPr>
          </w:p>
          <w:p w14:paraId="26A8D130" w14:textId="77777777" w:rsidR="00055DBB" w:rsidRDefault="00055DBB" w:rsidP="00275A46">
            <w:r w:rsidRPr="00220238">
              <w:t xml:space="preserve">Nánari upplýsingar er að finna á vefsíðu Lyfjastofnunar Evrópu: </w:t>
            </w:r>
            <w:hyperlink r:id="rId10" w:history="1">
              <w:r w:rsidRPr="004229C4">
                <w:rPr>
                  <w:rStyle w:val="Hyperlink"/>
                </w:rPr>
                <w:t>https://www.ema.europa.eu/en/medicines/human/EPAR/xgeva</w:t>
              </w:r>
            </w:hyperlink>
          </w:p>
        </w:tc>
      </w:tr>
    </w:tbl>
    <w:p w14:paraId="41215F75" w14:textId="77777777" w:rsidR="00A12B36" w:rsidRDefault="00A12B36">
      <w:pPr>
        <w:jc w:val="center"/>
      </w:pPr>
    </w:p>
    <w:p w14:paraId="4A848440" w14:textId="77777777" w:rsidR="00A12B36" w:rsidRDefault="00A12B36">
      <w:pPr>
        <w:jc w:val="center"/>
      </w:pPr>
    </w:p>
    <w:p w14:paraId="28E97708" w14:textId="77777777" w:rsidR="00A12B36" w:rsidRDefault="00A12B36">
      <w:pPr>
        <w:jc w:val="center"/>
      </w:pPr>
    </w:p>
    <w:p w14:paraId="6DB221AF" w14:textId="77777777" w:rsidR="00A12B36" w:rsidRDefault="00A12B36">
      <w:pPr>
        <w:jc w:val="center"/>
      </w:pPr>
    </w:p>
    <w:p w14:paraId="01DB2057" w14:textId="77777777" w:rsidR="00A12B36" w:rsidRDefault="00A12B36">
      <w:pPr>
        <w:jc w:val="center"/>
      </w:pPr>
    </w:p>
    <w:p w14:paraId="0433B2CF" w14:textId="77777777" w:rsidR="00A12B36" w:rsidRDefault="00A12B36">
      <w:pPr>
        <w:jc w:val="center"/>
      </w:pPr>
    </w:p>
    <w:p w14:paraId="3857EA24" w14:textId="77777777" w:rsidR="00A12B36" w:rsidRDefault="00A12B36">
      <w:pPr>
        <w:jc w:val="center"/>
      </w:pPr>
    </w:p>
    <w:p w14:paraId="1FBE2A5E" w14:textId="77777777" w:rsidR="00A12B36" w:rsidRDefault="00A12B36">
      <w:pPr>
        <w:jc w:val="center"/>
      </w:pPr>
    </w:p>
    <w:p w14:paraId="5D6C0FF8" w14:textId="77777777" w:rsidR="00A12B36" w:rsidRDefault="00A12B36">
      <w:pPr>
        <w:jc w:val="center"/>
      </w:pPr>
    </w:p>
    <w:p w14:paraId="15AD834D" w14:textId="77777777" w:rsidR="00A12B36" w:rsidRDefault="00A12B36">
      <w:pPr>
        <w:jc w:val="center"/>
      </w:pPr>
    </w:p>
    <w:p w14:paraId="3C92CB28" w14:textId="77777777" w:rsidR="00A12B36" w:rsidRDefault="00A12B36">
      <w:pPr>
        <w:jc w:val="center"/>
      </w:pPr>
    </w:p>
    <w:p w14:paraId="6688A17C" w14:textId="77777777" w:rsidR="00A12B36" w:rsidRDefault="00A12B36">
      <w:pPr>
        <w:jc w:val="center"/>
      </w:pPr>
    </w:p>
    <w:p w14:paraId="43026F99" w14:textId="77777777" w:rsidR="00A12B36" w:rsidRDefault="00A12B36" w:rsidP="00055DBB"/>
    <w:p w14:paraId="4F801BEB" w14:textId="77777777" w:rsidR="00A12B36" w:rsidRDefault="00A12B36">
      <w:pPr>
        <w:jc w:val="center"/>
      </w:pPr>
    </w:p>
    <w:p w14:paraId="00BBF053" w14:textId="77777777" w:rsidR="00A12B36" w:rsidRDefault="00A12B36">
      <w:pPr>
        <w:jc w:val="center"/>
      </w:pPr>
    </w:p>
    <w:p w14:paraId="44FF4D7C" w14:textId="77777777" w:rsidR="00A12B36" w:rsidRDefault="00A12B36">
      <w:pPr>
        <w:jc w:val="center"/>
      </w:pPr>
    </w:p>
    <w:p w14:paraId="114C63C5" w14:textId="77777777" w:rsidR="00A12B36" w:rsidRDefault="00A12B36">
      <w:pPr>
        <w:jc w:val="center"/>
      </w:pPr>
    </w:p>
    <w:p w14:paraId="3A9C33B7" w14:textId="77777777" w:rsidR="00A12B36" w:rsidRDefault="00A12B36">
      <w:pPr>
        <w:jc w:val="center"/>
        <w:rPr>
          <w:b/>
        </w:rPr>
      </w:pPr>
    </w:p>
    <w:p w14:paraId="1578C155" w14:textId="77777777" w:rsidR="00A12B36" w:rsidRDefault="00FF6BDA">
      <w:pPr>
        <w:jc w:val="center"/>
      </w:pPr>
      <w:r>
        <w:rPr>
          <w:b/>
        </w:rPr>
        <w:t>VIÐAUKI I</w:t>
      </w:r>
    </w:p>
    <w:p w14:paraId="549DA927" w14:textId="77777777" w:rsidR="00A12B36" w:rsidRDefault="00A12B36">
      <w:pPr>
        <w:jc w:val="center"/>
      </w:pPr>
    </w:p>
    <w:p w14:paraId="3F6F1DC0" w14:textId="1B2324CB" w:rsidR="00A12B36" w:rsidRDefault="00FF6BDA">
      <w:pPr>
        <w:pStyle w:val="TitleA"/>
      </w:pPr>
      <w:r>
        <w:t>SAMANTEKT Á EIGINLEIKUM LYFS</w:t>
      </w:r>
    </w:p>
    <w:p w14:paraId="24D52DC3" w14:textId="77777777" w:rsidR="00A12B36" w:rsidRDefault="00FF6BDA" w:rsidP="00981DBF">
      <w:pPr>
        <w:ind w:left="567" w:hanging="567"/>
      </w:pPr>
      <w:r>
        <w:br w:type="page"/>
      </w:r>
      <w:r>
        <w:rPr>
          <w:b/>
        </w:rPr>
        <w:lastRenderedPageBreak/>
        <w:t>1.</w:t>
      </w:r>
      <w:r>
        <w:rPr>
          <w:b/>
        </w:rPr>
        <w:tab/>
        <w:t>HEITI LYFS</w:t>
      </w:r>
    </w:p>
    <w:p w14:paraId="2149519B" w14:textId="77777777" w:rsidR="00A12B36" w:rsidRDefault="00A12B36">
      <w:pPr>
        <w:keepNext/>
      </w:pPr>
    </w:p>
    <w:p w14:paraId="14CC70E4" w14:textId="0C914894" w:rsidR="00A12B36" w:rsidRDefault="00FF6BDA">
      <w:pPr>
        <w:rPr>
          <w:highlight w:val="yellow"/>
        </w:rPr>
      </w:pPr>
      <w:r>
        <w:t>XGEVA 120 mg stungulyf, lausn</w:t>
      </w:r>
    </w:p>
    <w:p w14:paraId="40F772C7" w14:textId="77777777" w:rsidR="00A12B36" w:rsidRDefault="00FF6BDA">
      <w:pPr>
        <w:rPr>
          <w:bCs/>
        </w:rPr>
      </w:pPr>
      <w:r>
        <w:t>XGEVA 120 mg stungulyf, lausn í áfylltri sprautu</w:t>
      </w:r>
    </w:p>
    <w:p w14:paraId="02139C8B" w14:textId="0A4DB801" w:rsidR="00A12B36" w:rsidRDefault="00A12B36">
      <w:pPr>
        <w:rPr>
          <w:bCs/>
        </w:rPr>
      </w:pPr>
    </w:p>
    <w:p w14:paraId="45693F70" w14:textId="77777777" w:rsidR="00A12B36" w:rsidRDefault="00A12B36">
      <w:pPr>
        <w:rPr>
          <w:bCs/>
        </w:rPr>
      </w:pPr>
    </w:p>
    <w:p w14:paraId="71B37557" w14:textId="77777777" w:rsidR="00A12B36" w:rsidRDefault="00FF6BDA">
      <w:pPr>
        <w:keepNext/>
        <w:ind w:left="567" w:hanging="567"/>
      </w:pPr>
      <w:r>
        <w:rPr>
          <w:b/>
        </w:rPr>
        <w:t>2.</w:t>
      </w:r>
      <w:r>
        <w:rPr>
          <w:b/>
        </w:rPr>
        <w:tab/>
        <w:t>INNIHALDSLÝSING</w:t>
      </w:r>
    </w:p>
    <w:p w14:paraId="0CA990A8" w14:textId="77777777" w:rsidR="00A12B36" w:rsidRDefault="00A12B36">
      <w:pPr>
        <w:keepNext/>
        <w:autoSpaceDE w:val="0"/>
        <w:autoSpaceDN w:val="0"/>
        <w:adjustRightInd w:val="0"/>
        <w:rPr>
          <w:rFonts w:eastAsia="MS Mincho"/>
          <w:szCs w:val="22"/>
          <w:lang w:eastAsia="ja-JP"/>
        </w:rPr>
      </w:pPr>
    </w:p>
    <w:p w14:paraId="601F2EDB" w14:textId="77777777" w:rsidR="00A12B36" w:rsidRDefault="00FF6BDA">
      <w:pPr>
        <w:autoSpaceDE w:val="0"/>
        <w:autoSpaceDN w:val="0"/>
        <w:adjustRightInd w:val="0"/>
        <w:rPr>
          <w:rFonts w:eastAsia="MS Mincho"/>
          <w:szCs w:val="22"/>
        </w:rPr>
      </w:pPr>
      <w:r>
        <w:t>Hvert hettuglas inniheldur 120 mg af denosumabi í 1,7 ml af lausn (70 mg/ml).</w:t>
      </w:r>
    </w:p>
    <w:p w14:paraId="6FFB14DB" w14:textId="77777777" w:rsidR="00A12B36" w:rsidRDefault="00FF6BDA">
      <w:r>
        <w:t>Hver áfyllt sprauta inniheldur 120 mg af denosumabi í 1,0 ml af lausn (120 mg/ml).</w:t>
      </w:r>
    </w:p>
    <w:p w14:paraId="27557FBF" w14:textId="77777777" w:rsidR="00A12B36" w:rsidRDefault="00A12B36">
      <w:pPr>
        <w:autoSpaceDE w:val="0"/>
        <w:autoSpaceDN w:val="0"/>
        <w:adjustRightInd w:val="0"/>
        <w:rPr>
          <w:rFonts w:eastAsia="MS Mincho"/>
          <w:i/>
          <w:szCs w:val="22"/>
          <w:lang w:eastAsia="ja-JP"/>
        </w:rPr>
      </w:pPr>
    </w:p>
    <w:p w14:paraId="1612835A" w14:textId="77777777" w:rsidR="00A12B36" w:rsidRDefault="00FF6BDA">
      <w:pPr>
        <w:autoSpaceDE w:val="0"/>
        <w:autoSpaceDN w:val="0"/>
        <w:adjustRightInd w:val="0"/>
        <w:rPr>
          <w:rFonts w:eastAsia="MS Mincho"/>
          <w:szCs w:val="22"/>
        </w:rPr>
      </w:pPr>
      <w:r>
        <w:t>Denosumab er einstofna IgG2 mannamótefni sem framleitt er í spendýrafrumum (úr eggjastokkum kínverskra hamstra) með DNA raðbrigðaerfðatækni.</w:t>
      </w:r>
    </w:p>
    <w:p w14:paraId="5F45D9AD" w14:textId="77777777" w:rsidR="00A12B36" w:rsidRDefault="00A12B36">
      <w:pPr>
        <w:autoSpaceDE w:val="0"/>
        <w:autoSpaceDN w:val="0"/>
        <w:adjustRightInd w:val="0"/>
        <w:rPr>
          <w:rFonts w:eastAsia="MS Mincho"/>
          <w:szCs w:val="22"/>
          <w:lang w:eastAsia="ja-JP"/>
        </w:rPr>
      </w:pPr>
    </w:p>
    <w:p w14:paraId="00CFD90D" w14:textId="213CC320" w:rsidR="00A12B36" w:rsidRDefault="00FF6BDA">
      <w:pPr>
        <w:keepNext/>
        <w:autoSpaceDE w:val="0"/>
        <w:autoSpaceDN w:val="0"/>
        <w:adjustRightInd w:val="0"/>
        <w:rPr>
          <w:rFonts w:eastAsia="MS Mincho"/>
          <w:szCs w:val="22"/>
          <w:u w:val="single"/>
        </w:rPr>
      </w:pPr>
      <w:r>
        <w:rPr>
          <w:u w:val="single"/>
        </w:rPr>
        <w:t>Hjálparefni með þekkta verkun</w:t>
      </w:r>
      <w:del w:id="0" w:author="Author">
        <w:r>
          <w:rPr>
            <w:u w:val="single"/>
          </w:rPr>
          <w:delText>:</w:delText>
        </w:r>
      </w:del>
    </w:p>
    <w:p w14:paraId="036D956B" w14:textId="77777777" w:rsidR="00A12B36" w:rsidRDefault="00FF6BDA">
      <w:r>
        <w:t>1,7 ml af lausn inniheldur 78 mg af sorbitóli (E420).</w:t>
      </w:r>
    </w:p>
    <w:p w14:paraId="0E5C0A3A" w14:textId="348EED6B" w:rsidR="00A12B36" w:rsidRDefault="00FF6BDA">
      <w:r>
        <w:t>1,0 ml af lausn inniheldur 37 mg af sorbitóli (E420) og 6,1 mg af L-fenýlalaníni.</w:t>
      </w:r>
    </w:p>
    <w:p w14:paraId="5A212123" w14:textId="5B99428A" w:rsidR="00416C31" w:rsidRPr="00416C31" w:rsidRDefault="00416C31" w:rsidP="00416C31">
      <w:pPr>
        <w:autoSpaceDE w:val="0"/>
        <w:autoSpaceDN w:val="0"/>
        <w:adjustRightInd w:val="0"/>
        <w:rPr>
          <w:ins w:id="1" w:author="Author"/>
          <w:szCs w:val="22"/>
        </w:rPr>
      </w:pPr>
      <w:ins w:id="2" w:author="Author">
        <w:r>
          <w:t>1,7 ml af lausn inniheldur 0,17 mg af pólýsorbat 20.</w:t>
        </w:r>
      </w:ins>
    </w:p>
    <w:p w14:paraId="40C6768E" w14:textId="22E41B1B" w:rsidR="00A12B36" w:rsidRDefault="00416C31" w:rsidP="00416C31">
      <w:pPr>
        <w:autoSpaceDE w:val="0"/>
        <w:autoSpaceDN w:val="0"/>
        <w:adjustRightInd w:val="0"/>
        <w:rPr>
          <w:ins w:id="3" w:author="Author"/>
          <w:szCs w:val="22"/>
        </w:rPr>
      </w:pPr>
      <w:ins w:id="4" w:author="Author">
        <w:r>
          <w:t>1,0 ml af lausn inniheldur 0,1 mg af pólýsorbat 20.</w:t>
        </w:r>
      </w:ins>
    </w:p>
    <w:p w14:paraId="7326AD50" w14:textId="77777777" w:rsidR="00416C31" w:rsidRDefault="00416C31" w:rsidP="00416C31">
      <w:pPr>
        <w:autoSpaceDE w:val="0"/>
        <w:autoSpaceDN w:val="0"/>
        <w:adjustRightInd w:val="0"/>
        <w:rPr>
          <w:rFonts w:eastAsia="MS Mincho"/>
          <w:szCs w:val="22"/>
          <w:lang w:eastAsia="ja-JP"/>
        </w:rPr>
      </w:pPr>
    </w:p>
    <w:p w14:paraId="7C1E69C2" w14:textId="77777777" w:rsidR="00A12B36" w:rsidRDefault="00FF6BDA">
      <w:pPr>
        <w:autoSpaceDE w:val="0"/>
        <w:autoSpaceDN w:val="0"/>
        <w:adjustRightInd w:val="0"/>
        <w:rPr>
          <w:rFonts w:eastAsia="MS Mincho"/>
          <w:szCs w:val="22"/>
        </w:rPr>
      </w:pPr>
      <w:r>
        <w:t>Sjá lista yfir öll hjálparefni í kafla 6.1.</w:t>
      </w:r>
    </w:p>
    <w:p w14:paraId="35CC36A1" w14:textId="77777777" w:rsidR="00A12B36" w:rsidRDefault="00A12B36"/>
    <w:p w14:paraId="7658A1C4" w14:textId="77777777" w:rsidR="00A12B36" w:rsidRDefault="00A12B36"/>
    <w:p w14:paraId="4142CFE5" w14:textId="77777777" w:rsidR="00A12B36" w:rsidRDefault="00FF6BDA">
      <w:pPr>
        <w:keepNext/>
        <w:ind w:left="567" w:hanging="567"/>
        <w:rPr>
          <w:b/>
        </w:rPr>
      </w:pPr>
      <w:r>
        <w:rPr>
          <w:b/>
        </w:rPr>
        <w:t>3.</w:t>
      </w:r>
      <w:r>
        <w:rPr>
          <w:b/>
        </w:rPr>
        <w:tab/>
        <w:t>LYFJAFORM</w:t>
      </w:r>
    </w:p>
    <w:p w14:paraId="3B2E490D" w14:textId="77777777" w:rsidR="00A12B36" w:rsidRDefault="00A12B36">
      <w:pPr>
        <w:keepNext/>
        <w:ind w:left="567" w:hanging="567"/>
      </w:pPr>
    </w:p>
    <w:p w14:paraId="172C06BB" w14:textId="55EE2F40" w:rsidR="00A12B36" w:rsidRDefault="00FF6BDA">
      <w:pPr>
        <w:rPr>
          <w:szCs w:val="22"/>
          <w:u w:val="single"/>
        </w:rPr>
      </w:pPr>
      <w:r>
        <w:rPr>
          <w:u w:val="single"/>
        </w:rPr>
        <w:t>XGEVA 120 mg stungulyf, lausn</w:t>
      </w:r>
    </w:p>
    <w:p w14:paraId="67F72564" w14:textId="08E0103F" w:rsidR="00A12B36" w:rsidRDefault="00FF6BDA">
      <w:pPr>
        <w:rPr>
          <w:bCs/>
        </w:rPr>
      </w:pPr>
      <w:r>
        <w:t>Stungulyf, lausn (stungulyf).</w:t>
      </w:r>
    </w:p>
    <w:p w14:paraId="7309E32C" w14:textId="77777777" w:rsidR="00A12B36" w:rsidRDefault="00A12B36">
      <w:pPr>
        <w:autoSpaceDE w:val="0"/>
        <w:autoSpaceDN w:val="0"/>
        <w:adjustRightInd w:val="0"/>
        <w:rPr>
          <w:rFonts w:eastAsia="MS Mincho"/>
          <w:szCs w:val="22"/>
          <w:lang w:eastAsia="ja-JP"/>
        </w:rPr>
      </w:pPr>
    </w:p>
    <w:p w14:paraId="0F0AEF5B" w14:textId="77777777" w:rsidR="00A12B36" w:rsidRDefault="00FF6BDA">
      <w:pPr>
        <w:autoSpaceDE w:val="0"/>
        <w:autoSpaceDN w:val="0"/>
        <w:adjustRightInd w:val="0"/>
        <w:rPr>
          <w:bCs/>
          <w:szCs w:val="22"/>
          <w:u w:val="single"/>
        </w:rPr>
      </w:pPr>
      <w:r>
        <w:rPr>
          <w:u w:val="single"/>
        </w:rPr>
        <w:t>XGEVA 120 mg stungulyf, lausn í áfylltri sprautu</w:t>
      </w:r>
    </w:p>
    <w:p w14:paraId="318D2B1C" w14:textId="28C7EED7" w:rsidR="00A12B36" w:rsidRDefault="00FF6BDA">
      <w:pPr>
        <w:autoSpaceDE w:val="0"/>
        <w:autoSpaceDN w:val="0"/>
        <w:adjustRightInd w:val="0"/>
        <w:rPr>
          <w:rFonts w:eastAsia="MS Mincho"/>
          <w:szCs w:val="22"/>
        </w:rPr>
      </w:pPr>
      <w:r>
        <w:t>Stungulyf, lausn (stungulyf).</w:t>
      </w:r>
    </w:p>
    <w:p w14:paraId="65A15140" w14:textId="77777777" w:rsidR="00A12B36" w:rsidRDefault="00A12B36">
      <w:pPr>
        <w:autoSpaceDE w:val="0"/>
        <w:autoSpaceDN w:val="0"/>
        <w:adjustRightInd w:val="0"/>
        <w:rPr>
          <w:rFonts w:eastAsia="MS Mincho"/>
          <w:szCs w:val="22"/>
          <w:lang w:eastAsia="ja-JP"/>
        </w:rPr>
      </w:pPr>
    </w:p>
    <w:p w14:paraId="449D39ED" w14:textId="79B9BD55" w:rsidR="00A12B36" w:rsidRDefault="00FF6BDA">
      <w:pPr>
        <w:autoSpaceDE w:val="0"/>
        <w:autoSpaceDN w:val="0"/>
        <w:adjustRightInd w:val="0"/>
        <w:rPr>
          <w:rFonts w:eastAsia="MS Mincho"/>
          <w:szCs w:val="22"/>
        </w:rPr>
      </w:pPr>
      <w:r>
        <w:t>Tær, litlaus til gulleit lausn sem getur innihaldið vott af hálfgagnsæjum eða hvítum próteinögnum.</w:t>
      </w:r>
    </w:p>
    <w:p w14:paraId="7CAB990E" w14:textId="77777777" w:rsidR="00A12B36" w:rsidRDefault="00A12B36"/>
    <w:p w14:paraId="5E1B9BC8" w14:textId="77777777" w:rsidR="00A12B36" w:rsidRDefault="00A12B36"/>
    <w:p w14:paraId="64341E7F" w14:textId="77777777" w:rsidR="00A12B36" w:rsidRDefault="00FF6BDA">
      <w:pPr>
        <w:keepNext/>
        <w:ind w:left="567" w:hanging="567"/>
        <w:rPr>
          <w:b/>
        </w:rPr>
      </w:pPr>
      <w:r>
        <w:rPr>
          <w:b/>
        </w:rPr>
        <w:t>4.</w:t>
      </w:r>
      <w:r>
        <w:rPr>
          <w:b/>
        </w:rPr>
        <w:tab/>
        <w:t>KLÍNÍSKAR UPPLÝSINGAR</w:t>
      </w:r>
    </w:p>
    <w:p w14:paraId="3E82DBFB" w14:textId="77777777" w:rsidR="00A12B36" w:rsidRDefault="00A12B36">
      <w:pPr>
        <w:keepNext/>
        <w:ind w:left="567" w:hanging="567"/>
      </w:pPr>
    </w:p>
    <w:p w14:paraId="3D3E10F6" w14:textId="233E9D51" w:rsidR="00A12B36" w:rsidRDefault="00FF6BDA">
      <w:pPr>
        <w:pStyle w:val="Stylebold"/>
        <w:keepNext/>
        <w:ind w:left="567" w:hanging="567"/>
      </w:pPr>
      <w:r>
        <w:t>4.1</w:t>
      </w:r>
      <w:r>
        <w:tab/>
        <w:t>Ábendingar</w:t>
      </w:r>
    </w:p>
    <w:p w14:paraId="111D92F9" w14:textId="77777777" w:rsidR="00A12B36" w:rsidRDefault="00A12B36">
      <w:pPr>
        <w:keepNext/>
        <w:rPr>
          <w:szCs w:val="22"/>
        </w:rPr>
      </w:pPr>
    </w:p>
    <w:p w14:paraId="369C199F" w14:textId="77777777" w:rsidR="00A12B36" w:rsidRDefault="00FF6BDA">
      <w:pPr>
        <w:rPr>
          <w:szCs w:val="22"/>
        </w:rPr>
      </w:pPr>
      <w:r>
        <w:t>Fyrirbyggjandi við einkennum frá beinum (sjúkleg beinbrot, geislun beina, samfall hryggjarliða eða beinaskurðaðgerð) hjá fullorðnum með langt gengna illkynja sjúkdóma sem tengjast beinum (sjá kafla 5.1).</w:t>
      </w:r>
    </w:p>
    <w:p w14:paraId="1D8FC753" w14:textId="77777777" w:rsidR="00A12B36" w:rsidRDefault="00A12B36">
      <w:pPr>
        <w:rPr>
          <w:szCs w:val="22"/>
        </w:rPr>
      </w:pPr>
    </w:p>
    <w:p w14:paraId="2FDE7779" w14:textId="77777777" w:rsidR="00A12B36" w:rsidRDefault="00FF6BDA">
      <w:r>
        <w:t>Meðferð hjá fullorðnum og unglingum með þroskaða beinagrind með risafrumuæxli í beinum sem eru ekki skurðtæk eða þegar brottnám með skurðaðgerð er líklegt að valda alvarlegu sjúkdómsástandi.</w:t>
      </w:r>
    </w:p>
    <w:p w14:paraId="049A18E7" w14:textId="77777777" w:rsidR="00A12B36" w:rsidRDefault="00A12B36">
      <w:pPr>
        <w:pStyle w:val="NormalWeb"/>
        <w:tabs>
          <w:tab w:val="left" w:pos="567"/>
        </w:tabs>
        <w:spacing w:before="0" w:beforeAutospacing="0" w:after="0" w:afterAutospacing="0"/>
        <w:rPr>
          <w:rFonts w:eastAsia="Times New Roman"/>
          <w:sz w:val="22"/>
          <w:szCs w:val="22"/>
          <w:lang w:eastAsia="en-US"/>
        </w:rPr>
      </w:pPr>
    </w:p>
    <w:p w14:paraId="26BA1562" w14:textId="3425F82E" w:rsidR="00A12B36" w:rsidRDefault="00FF6BDA">
      <w:pPr>
        <w:pStyle w:val="Stylebold"/>
        <w:keepNext/>
        <w:ind w:left="567" w:hanging="567"/>
      </w:pPr>
      <w:r>
        <w:t>4.2</w:t>
      </w:r>
      <w:r>
        <w:tab/>
        <w:t>Skammtar og lyfjagjöf</w:t>
      </w:r>
    </w:p>
    <w:p w14:paraId="4BD324AC" w14:textId="77777777" w:rsidR="00A12B36" w:rsidRDefault="00A12B36">
      <w:pPr>
        <w:keepNext/>
        <w:tabs>
          <w:tab w:val="clear" w:pos="567"/>
        </w:tabs>
      </w:pPr>
    </w:p>
    <w:p w14:paraId="7E32ACAD" w14:textId="77777777" w:rsidR="00A12B36" w:rsidRDefault="00FF6BDA">
      <w:pPr>
        <w:tabs>
          <w:tab w:val="clear" w:pos="567"/>
        </w:tabs>
        <w:rPr>
          <w:b/>
        </w:rPr>
      </w:pPr>
      <w:r>
        <w:t>Gjöf XGEVA á að vera á ábyrgð læknis.</w:t>
      </w:r>
    </w:p>
    <w:p w14:paraId="79177303" w14:textId="77777777" w:rsidR="00A12B36" w:rsidRDefault="00A12B36">
      <w:pPr>
        <w:autoSpaceDE w:val="0"/>
        <w:autoSpaceDN w:val="0"/>
        <w:adjustRightInd w:val="0"/>
        <w:rPr>
          <w:u w:val="single"/>
        </w:rPr>
      </w:pPr>
    </w:p>
    <w:p w14:paraId="13A43832" w14:textId="77777777" w:rsidR="00A12B36" w:rsidRDefault="00FF6BDA">
      <w:pPr>
        <w:keepNext/>
        <w:autoSpaceDE w:val="0"/>
        <w:autoSpaceDN w:val="0"/>
        <w:adjustRightInd w:val="0"/>
        <w:rPr>
          <w:u w:val="single"/>
        </w:rPr>
      </w:pPr>
      <w:r>
        <w:rPr>
          <w:u w:val="single"/>
        </w:rPr>
        <w:t>Skammtar</w:t>
      </w:r>
    </w:p>
    <w:p w14:paraId="1E0CA49E" w14:textId="77777777" w:rsidR="00A12B36" w:rsidRDefault="00A12B36">
      <w:pPr>
        <w:keepNext/>
      </w:pPr>
    </w:p>
    <w:p w14:paraId="6613FBB1" w14:textId="77777777" w:rsidR="00A12B36" w:rsidRDefault="00FF6BDA">
      <w:pPr>
        <w:rPr>
          <w:szCs w:val="22"/>
        </w:rPr>
      </w:pPr>
      <w:r>
        <w:t>Allir sjúklingar þurfa að fá a.m.k. 500 mg uppbót af kalsíum og 400 a.e. af D</w:t>
      </w:r>
      <w:r>
        <w:noBreakHyphen/>
        <w:t>vítamíni á sólarhring nema ef blóðkalsíumhækkun er til staðar (sjá kafla 4.4).</w:t>
      </w:r>
    </w:p>
    <w:p w14:paraId="27AB9B48" w14:textId="77777777" w:rsidR="00A12B36" w:rsidRDefault="00A12B36"/>
    <w:p w14:paraId="7D70D4CC" w14:textId="77777777" w:rsidR="00A12B36" w:rsidRDefault="00FF6BDA">
      <w:r>
        <w:t>Afhenda skal sjúklingum sem fá meðferð með XGEVA fylgiseðilinn og áminningarkort fyrir sjúklinga.</w:t>
      </w:r>
    </w:p>
    <w:p w14:paraId="6CA0866D" w14:textId="77777777" w:rsidR="00A12B36" w:rsidRDefault="00A12B36">
      <w:pPr>
        <w:rPr>
          <w:szCs w:val="22"/>
        </w:rPr>
      </w:pPr>
    </w:p>
    <w:p w14:paraId="6551E839" w14:textId="77777777" w:rsidR="00A12B36" w:rsidRDefault="00FF6BDA">
      <w:pPr>
        <w:keepNext/>
        <w:autoSpaceDE w:val="0"/>
        <w:autoSpaceDN w:val="0"/>
        <w:adjustRightInd w:val="0"/>
        <w:rPr>
          <w:i/>
          <w:szCs w:val="22"/>
        </w:rPr>
      </w:pPr>
      <w:r>
        <w:rPr>
          <w:i/>
        </w:rPr>
        <w:lastRenderedPageBreak/>
        <w:t>Forvörn gegn einkennum frá beinum hjá fullorðnum með langt gengna illkynja sjúkdóma sem tengjast beinum</w:t>
      </w:r>
    </w:p>
    <w:p w14:paraId="1246D0D1" w14:textId="5C13CC6F" w:rsidR="00A12B36" w:rsidRDefault="00FF6BDA">
      <w:pPr>
        <w:rPr>
          <w:szCs w:val="22"/>
        </w:rPr>
      </w:pPr>
      <w:r>
        <w:t>Ráðlagður fyrirbyggjandi skammtur er 120 mg sem gefin eru með einni inndælingu á 4 vikna fresti undir húð á læri, kvið eða upphandlegg.</w:t>
      </w:r>
    </w:p>
    <w:p w14:paraId="41C589F0" w14:textId="77777777" w:rsidR="00A12B36" w:rsidRDefault="00A12B36"/>
    <w:p w14:paraId="524995E0" w14:textId="77777777" w:rsidR="00A12B36" w:rsidRDefault="00FF6BDA">
      <w:pPr>
        <w:keepNext/>
        <w:autoSpaceDE w:val="0"/>
        <w:autoSpaceDN w:val="0"/>
        <w:adjustRightInd w:val="0"/>
        <w:rPr>
          <w:i/>
          <w:szCs w:val="22"/>
        </w:rPr>
      </w:pPr>
      <w:r>
        <w:rPr>
          <w:i/>
        </w:rPr>
        <w:t>Risafrumuæxli í beinum</w:t>
      </w:r>
    </w:p>
    <w:p w14:paraId="6C079C79" w14:textId="77777777" w:rsidR="00A12B36" w:rsidRDefault="00FF6BDA">
      <w:pPr>
        <w:rPr>
          <w:szCs w:val="22"/>
        </w:rPr>
      </w:pPr>
      <w:r>
        <w:t>Ráðlagður skammtur af XGEVA er 120 mg sem gefin eru með einni inndælingu á 4 vikna fresti undir húð á læri, kvið eða upphandlegg og aukalega 120 mg á 8 og 15 degi í fyrsta mánuði meðferðar.</w:t>
      </w:r>
    </w:p>
    <w:p w14:paraId="7B0AAF96" w14:textId="77777777" w:rsidR="00A12B36" w:rsidRPr="00D16590" w:rsidRDefault="00A12B36">
      <w:pPr>
        <w:pStyle w:val="Text"/>
        <w:tabs>
          <w:tab w:val="left" w:pos="567"/>
        </w:tabs>
        <w:spacing w:before="0" w:beforeAutospacing="0" w:after="0" w:afterAutospacing="0" w:line="240" w:lineRule="auto"/>
        <w:ind w:left="0"/>
        <w:rPr>
          <w:rFonts w:ascii="Times New Roman" w:hAnsi="Times New Roman" w:cs="Times New Roman"/>
          <w:color w:val="auto"/>
          <w:sz w:val="22"/>
          <w:szCs w:val="22"/>
        </w:rPr>
      </w:pPr>
    </w:p>
    <w:p w14:paraId="63FF0168" w14:textId="77777777" w:rsidR="00A12B36" w:rsidRDefault="00FF6BDA">
      <w:pPr>
        <w:keepNext/>
        <w:rPr>
          <w:szCs w:val="22"/>
        </w:rPr>
      </w:pPr>
      <w:r>
        <w:t>Sjúklingar í II. stigs rannsókn sem gengust undir algjört brottnám á risafrumuæxli í beinum fengu viðbótar meðferð í 6 mánuði eftir skurðaðgerð samkvæmt rannsóknaráætlun.</w:t>
      </w:r>
    </w:p>
    <w:p w14:paraId="48E5CC9F" w14:textId="77777777" w:rsidR="00A12B36" w:rsidRPr="00D16590" w:rsidRDefault="00A12B36">
      <w:pPr>
        <w:pStyle w:val="Text"/>
        <w:tabs>
          <w:tab w:val="left" w:pos="567"/>
        </w:tabs>
        <w:spacing w:before="0" w:beforeAutospacing="0" w:after="0" w:afterAutospacing="0" w:line="240" w:lineRule="auto"/>
        <w:ind w:left="0"/>
        <w:rPr>
          <w:rFonts w:ascii="Times New Roman" w:hAnsi="Times New Roman" w:cs="Times New Roman"/>
          <w:color w:val="auto"/>
          <w:sz w:val="22"/>
          <w:szCs w:val="22"/>
          <w:u w:val="single"/>
        </w:rPr>
      </w:pPr>
    </w:p>
    <w:p w14:paraId="32E7C16F" w14:textId="77777777" w:rsidR="00A12B36" w:rsidRDefault="00FF6BDA">
      <w:pPr>
        <w:keepNext/>
      </w:pPr>
      <w:r>
        <w:t>Sjúklinga með risafrumuæxli í beinum skal meta með reglulegu millibili til að ákvarða hvort þeir haldi áfram að hafa gagn af meðferðinni. Ekki hafa verið metin áhrif þess að gera hlé á meðferð eða að hætta henni hjá sjúklingum með sjúkdóm sem haldið er í skefjum með XGEVA. Þó gefa takmarkaðar upplýsingar hjá sjúklingunum ekki til kynna afturhvarfseinkenni (rebound effect) ef meðferð er hætt.</w:t>
      </w:r>
    </w:p>
    <w:p w14:paraId="7FF498B6" w14:textId="77777777" w:rsidR="00A12B36" w:rsidRDefault="00A12B36">
      <w:pPr>
        <w:rPr>
          <w:szCs w:val="22"/>
        </w:rPr>
      </w:pPr>
    </w:p>
    <w:p w14:paraId="659372B4" w14:textId="77777777" w:rsidR="00A12B36" w:rsidRDefault="00FF6BDA">
      <w:pPr>
        <w:keepNext/>
        <w:rPr>
          <w:i/>
          <w:szCs w:val="22"/>
        </w:rPr>
      </w:pPr>
      <w:r>
        <w:rPr>
          <w:i/>
        </w:rPr>
        <w:t>Skert nýrnastarfsemi</w:t>
      </w:r>
    </w:p>
    <w:p w14:paraId="15112B14" w14:textId="164E5603" w:rsidR="00A12B36" w:rsidRDefault="00FF6BDA">
      <w:pPr>
        <w:pStyle w:val="CommentText"/>
        <w:rPr>
          <w:sz w:val="22"/>
          <w:szCs w:val="22"/>
        </w:rPr>
      </w:pPr>
      <w:r>
        <w:rPr>
          <w:sz w:val="22"/>
        </w:rPr>
        <w:t>Ekki er þörf á aðlögun skammta hjá sjúklingum með skerta nýrnastarfsemi (sjá kafla 4.4 varðandi ráðleggingar um eftirlit með kalsíum, 4.8 og 5.2).</w:t>
      </w:r>
    </w:p>
    <w:p w14:paraId="0F712835" w14:textId="77777777" w:rsidR="00A12B36" w:rsidRDefault="00A12B36">
      <w:pPr>
        <w:autoSpaceDE w:val="0"/>
        <w:autoSpaceDN w:val="0"/>
        <w:adjustRightInd w:val="0"/>
        <w:rPr>
          <w:rFonts w:eastAsia="MS Mincho"/>
          <w:szCs w:val="22"/>
          <w:lang w:eastAsia="ja-JP"/>
        </w:rPr>
      </w:pPr>
    </w:p>
    <w:p w14:paraId="032033C7" w14:textId="77777777" w:rsidR="00A12B36" w:rsidRDefault="00FF6BDA">
      <w:pPr>
        <w:keepNext/>
        <w:rPr>
          <w:i/>
          <w:szCs w:val="22"/>
        </w:rPr>
      </w:pPr>
      <w:r>
        <w:rPr>
          <w:i/>
        </w:rPr>
        <w:t>Skert lifrarstarfsemi</w:t>
      </w:r>
    </w:p>
    <w:p w14:paraId="056F0774" w14:textId="77777777" w:rsidR="00A12B36" w:rsidRDefault="00FF6BDA">
      <w:pPr>
        <w:autoSpaceDE w:val="0"/>
        <w:autoSpaceDN w:val="0"/>
        <w:adjustRightInd w:val="0"/>
      </w:pPr>
      <w:r>
        <w:t>Ekki hafa verið gerðar rannsóknir á öryggi og verkun denosumabs hjá sjúklingum með skerta lifrarstarfsemi (sjá kafla 5.2).</w:t>
      </w:r>
    </w:p>
    <w:p w14:paraId="0F7D9C6D" w14:textId="77777777" w:rsidR="00A12B36" w:rsidRDefault="00A12B36">
      <w:pPr>
        <w:rPr>
          <w:i/>
          <w:szCs w:val="22"/>
        </w:rPr>
      </w:pPr>
    </w:p>
    <w:p w14:paraId="60E6BD4E" w14:textId="77777777" w:rsidR="00A12B36" w:rsidRDefault="00FF6BDA">
      <w:pPr>
        <w:keepNext/>
        <w:rPr>
          <w:i/>
        </w:rPr>
      </w:pPr>
      <w:r>
        <w:rPr>
          <w:i/>
        </w:rPr>
        <w:t>Aldraðir (≥ 65 ára)</w:t>
      </w:r>
    </w:p>
    <w:p w14:paraId="0EF94161" w14:textId="77777777" w:rsidR="00A12B36" w:rsidRDefault="00FF6BDA">
      <w:pPr>
        <w:autoSpaceDE w:val="0"/>
        <w:autoSpaceDN w:val="0"/>
        <w:adjustRightInd w:val="0"/>
        <w:rPr>
          <w:szCs w:val="22"/>
        </w:rPr>
      </w:pPr>
      <w:r>
        <w:t>Ekki er þörf á aðlögun skammta hjá öldruðum sjúklingum (sjá kafla 5.2).</w:t>
      </w:r>
    </w:p>
    <w:p w14:paraId="0B4DCE8E" w14:textId="77777777" w:rsidR="00A12B36" w:rsidRDefault="00A12B36">
      <w:pPr>
        <w:rPr>
          <w:b/>
          <w:szCs w:val="22"/>
        </w:rPr>
      </w:pPr>
    </w:p>
    <w:p w14:paraId="42F9C66C" w14:textId="77777777" w:rsidR="00A12B36" w:rsidRDefault="00FF6BDA">
      <w:pPr>
        <w:keepNext/>
        <w:rPr>
          <w:i/>
          <w:szCs w:val="22"/>
        </w:rPr>
      </w:pPr>
      <w:r>
        <w:rPr>
          <w:i/>
        </w:rPr>
        <w:t>Börn</w:t>
      </w:r>
    </w:p>
    <w:p w14:paraId="033DF6DA" w14:textId="77777777" w:rsidR="00A12B36" w:rsidRDefault="00FF6BDA">
      <w:r>
        <w:t>Ekki hefur verið sýnt fram á öryggi og verkun XGEVA hjá börnum (yngri en 18 ára) öðrum en unglingum (á aldrinum 12</w:t>
      </w:r>
      <w:r>
        <w:noBreakHyphen/>
        <w:t>17 ára) með þroskaða beinagrind og risafrumuæxli í beinum.</w:t>
      </w:r>
    </w:p>
    <w:p w14:paraId="7B33C5F5" w14:textId="77777777" w:rsidR="00A12B36" w:rsidRDefault="00A12B36"/>
    <w:p w14:paraId="0C3E5420" w14:textId="77777777" w:rsidR="00A12B36" w:rsidRDefault="00FF6BDA">
      <w:r>
        <w:t>Ekki er mælt með notkun XGEVA handa börnum (yngri en 18 ára) öðrum en unglingum (á aldrinum 12</w:t>
      </w:r>
      <w:r>
        <w:noBreakHyphen/>
        <w:t>17 ára) með þroskaða beinagrind og risafrumuæxli í beinum (sjá kafla 4.4).</w:t>
      </w:r>
    </w:p>
    <w:p w14:paraId="4E2E0D71" w14:textId="77777777" w:rsidR="00A12B36" w:rsidRDefault="00A12B36"/>
    <w:p w14:paraId="57C67C45" w14:textId="77777777" w:rsidR="00A12B36" w:rsidRDefault="00FF6BDA">
      <w:r>
        <w:t>Meðferð hjá unglingum með þroskaða beinagrind með risafrumuæxli í beinum sem eru ekki skurðtæk eða þegar brottnám með skurðaðgerð er líklegt til að valda alvarlegu sjúkdómsástandi: Skammtar eru þeir sömu og hjá fullorðnum.</w:t>
      </w:r>
    </w:p>
    <w:p w14:paraId="749A4332" w14:textId="77777777" w:rsidR="00A12B36" w:rsidRDefault="00A12B36"/>
    <w:p w14:paraId="5D10D717" w14:textId="77777777" w:rsidR="00A12B36" w:rsidRDefault="00FF6BDA">
      <w:r>
        <w:t>Hömlun á RANK/RANK sameind (RANKL) í dýrarannsóknum hefur verið tengt hömlun á beinvexti og truflun á tanntöku og þessar breytingar gengu að hluta til baka þegar hlé var gert á RANKL hömlun (sjá kafla 5.3).</w:t>
      </w:r>
    </w:p>
    <w:p w14:paraId="6A1865FE" w14:textId="77777777" w:rsidR="00A12B36" w:rsidRDefault="00A12B36">
      <w:pPr>
        <w:autoSpaceDE w:val="0"/>
        <w:autoSpaceDN w:val="0"/>
        <w:adjustRightInd w:val="0"/>
        <w:rPr>
          <w:b/>
          <w:i/>
        </w:rPr>
      </w:pPr>
    </w:p>
    <w:p w14:paraId="450DBCE8" w14:textId="77777777" w:rsidR="00A12B36" w:rsidRDefault="00FF6BDA">
      <w:pPr>
        <w:keepNext/>
        <w:autoSpaceDE w:val="0"/>
        <w:autoSpaceDN w:val="0"/>
        <w:adjustRightInd w:val="0"/>
        <w:rPr>
          <w:u w:val="single"/>
        </w:rPr>
      </w:pPr>
      <w:r>
        <w:rPr>
          <w:u w:val="single"/>
        </w:rPr>
        <w:t>Lyfjagjöf</w:t>
      </w:r>
    </w:p>
    <w:p w14:paraId="3B14DEE2" w14:textId="77777777" w:rsidR="00A12B36" w:rsidRDefault="00A12B36">
      <w:pPr>
        <w:keepNext/>
        <w:autoSpaceDE w:val="0"/>
        <w:autoSpaceDN w:val="0"/>
        <w:adjustRightInd w:val="0"/>
        <w:rPr>
          <w:bCs/>
        </w:rPr>
      </w:pPr>
    </w:p>
    <w:p w14:paraId="2AB74C56" w14:textId="39EC9209" w:rsidR="00A12B36" w:rsidRDefault="00FF6BDA">
      <w:pPr>
        <w:autoSpaceDE w:val="0"/>
        <w:autoSpaceDN w:val="0"/>
        <w:adjustRightInd w:val="0"/>
        <w:rPr>
          <w:bCs/>
        </w:rPr>
      </w:pPr>
      <w:r>
        <w:t>Til notkunar undir húð.</w:t>
      </w:r>
    </w:p>
    <w:p w14:paraId="43AB468D" w14:textId="30EEB8FB" w:rsidR="00A12B36" w:rsidRDefault="00A12B36">
      <w:pPr>
        <w:autoSpaceDE w:val="0"/>
        <w:autoSpaceDN w:val="0"/>
        <w:adjustRightInd w:val="0"/>
        <w:rPr>
          <w:bCs/>
        </w:rPr>
      </w:pPr>
    </w:p>
    <w:p w14:paraId="36428CEB" w14:textId="77777777" w:rsidR="00A12B36" w:rsidRDefault="00FF6BDA">
      <w:pPr>
        <w:pStyle w:val="StyleItalic"/>
      </w:pPr>
      <w:r>
        <w:t>XGEVA 120 mg/1,7 ml lausn í einnota hettuglasi:</w:t>
      </w:r>
    </w:p>
    <w:p w14:paraId="0F3DE650" w14:textId="16D64C87" w:rsidR="00A12B36" w:rsidRDefault="00FF6BDA">
      <w:pPr>
        <w:autoSpaceDE w:val="0"/>
        <w:autoSpaceDN w:val="0"/>
        <w:adjustRightInd w:val="0"/>
        <w:rPr>
          <w:szCs w:val="22"/>
        </w:rPr>
      </w:pPr>
      <w:r>
        <w:t>Aðeins heilbrigðisstarfsmaður skal sjá um gjöf 120 mg/1,7 ml hettuglass.</w:t>
      </w:r>
    </w:p>
    <w:p w14:paraId="3AD166AE" w14:textId="77777777" w:rsidR="00A12B36" w:rsidRDefault="00A12B36">
      <w:pPr>
        <w:autoSpaceDE w:val="0"/>
        <w:autoSpaceDN w:val="0"/>
        <w:adjustRightInd w:val="0"/>
      </w:pPr>
    </w:p>
    <w:p w14:paraId="54B94368" w14:textId="77777777" w:rsidR="00A12B36" w:rsidRDefault="00FF6BDA">
      <w:pPr>
        <w:pStyle w:val="StyleItalic"/>
      </w:pPr>
      <w:r>
        <w:t>XGEVA 120 mg/1,0 ml lausn í áfylltri sprautu:</w:t>
      </w:r>
    </w:p>
    <w:p w14:paraId="79496C1E" w14:textId="0FC49031" w:rsidR="00A12B36" w:rsidRDefault="00FF6BDA">
      <w:pPr>
        <w:rPr>
          <w:szCs w:val="22"/>
        </w:rPr>
      </w:pPr>
      <w:r>
        <w:t>Sjúklingur eða umönnunaraðili sem hefur fengið þjálfun í gjöf sprautu hjá heilbrigðisstarfsmanni má gefa lyfið í 120 mg/1,0 ml áfylltri sprautu. Heilbrigðisstarfsmaður skal hafa eftirlit með því þegar sjúklingur eða umönnunaraðili gefur sjálf/ur XGEVA áfyllta sprautu í fyrsta sinn.</w:t>
      </w:r>
    </w:p>
    <w:p w14:paraId="60390FB1" w14:textId="77777777" w:rsidR="00A12B36" w:rsidRDefault="00A12B36"/>
    <w:p w14:paraId="515407CA" w14:textId="77777777" w:rsidR="00A12B36" w:rsidRDefault="00FF6BDA">
      <w:r>
        <w:t>Sjá leiðbeiningar í kafla 6.6 um notkun, meðhöndlun og förgun lyfsins.</w:t>
      </w:r>
    </w:p>
    <w:p w14:paraId="1FBBB9A9" w14:textId="77777777" w:rsidR="00A12B36" w:rsidRDefault="00A12B36">
      <w:pPr>
        <w:autoSpaceDE w:val="0"/>
        <w:autoSpaceDN w:val="0"/>
        <w:adjustRightInd w:val="0"/>
      </w:pPr>
    </w:p>
    <w:p w14:paraId="7FCE43BC" w14:textId="77777777" w:rsidR="00A12B36" w:rsidRDefault="00FF6BDA">
      <w:pPr>
        <w:pStyle w:val="Stylebold"/>
        <w:keepNext/>
        <w:ind w:left="567" w:hanging="567"/>
      </w:pPr>
      <w:r>
        <w:lastRenderedPageBreak/>
        <w:t>4.3</w:t>
      </w:r>
      <w:r>
        <w:tab/>
        <w:t>Frábendingar</w:t>
      </w:r>
    </w:p>
    <w:p w14:paraId="27097E1B" w14:textId="77777777" w:rsidR="00A12B36" w:rsidRDefault="00A12B36">
      <w:pPr>
        <w:keepNext/>
        <w:rPr>
          <w:b/>
        </w:rPr>
      </w:pPr>
    </w:p>
    <w:p w14:paraId="3237A08F" w14:textId="77777777" w:rsidR="00A12B36" w:rsidRDefault="00FF6BDA">
      <w:r>
        <w:t>Ofnæmi fyrir virka efninu eða einhverju hjálparefnanna sem talin eru upp í kafla 6.1.</w:t>
      </w:r>
    </w:p>
    <w:p w14:paraId="1B17641F" w14:textId="77777777" w:rsidR="00A12B36" w:rsidRDefault="00A12B36"/>
    <w:p w14:paraId="6B68A864" w14:textId="77777777" w:rsidR="00A12B36" w:rsidRDefault="00FF6BDA">
      <w:r>
        <w:t>Veruleg, ómeðhöndluð blóðkalsíumlækkun (sjá kafla 4.4).</w:t>
      </w:r>
    </w:p>
    <w:p w14:paraId="2910E7D6" w14:textId="77777777" w:rsidR="00A12B36" w:rsidRDefault="00A12B36"/>
    <w:p w14:paraId="089AB89D" w14:textId="77777777" w:rsidR="00A12B36" w:rsidRDefault="00FF6BDA">
      <w:pPr>
        <w:autoSpaceDE w:val="0"/>
        <w:autoSpaceDN w:val="0"/>
        <w:adjustRightInd w:val="0"/>
        <w:rPr>
          <w:rFonts w:cs="Verdana"/>
          <w:bCs/>
        </w:rPr>
      </w:pPr>
      <w:r>
        <w:t>Ógróin sár eftir tannaðgerðir eða aðgerðir í munni.</w:t>
      </w:r>
    </w:p>
    <w:p w14:paraId="32A91788" w14:textId="77777777" w:rsidR="00A12B36" w:rsidRDefault="00A12B36"/>
    <w:p w14:paraId="1BF89499" w14:textId="4C4381C8" w:rsidR="00A12B36" w:rsidRDefault="00FF6BDA">
      <w:pPr>
        <w:pStyle w:val="Stylebold"/>
        <w:keepNext/>
        <w:ind w:left="567" w:hanging="567"/>
      </w:pPr>
      <w:r>
        <w:t>4.4</w:t>
      </w:r>
      <w:r>
        <w:tab/>
        <w:t>Sérstök varnaðarorð og varúðarreglur við notkun</w:t>
      </w:r>
    </w:p>
    <w:p w14:paraId="2A698368" w14:textId="50A7E002" w:rsidR="00A12B36" w:rsidRDefault="00A12B36">
      <w:pPr>
        <w:keepNext/>
        <w:keepLines/>
        <w:rPr>
          <w:szCs w:val="22"/>
        </w:rPr>
      </w:pPr>
    </w:p>
    <w:p w14:paraId="18F777A8" w14:textId="77777777" w:rsidR="00A12B36" w:rsidRDefault="00FF6BDA">
      <w:pPr>
        <w:pStyle w:val="Styleunderline"/>
      </w:pPr>
      <w:r>
        <w:t>Rekjanleiki</w:t>
      </w:r>
    </w:p>
    <w:p w14:paraId="0C37847D" w14:textId="77777777" w:rsidR="00A12B36" w:rsidRDefault="00A12B36">
      <w:pPr>
        <w:pStyle w:val="Styleunderline"/>
      </w:pPr>
    </w:p>
    <w:p w14:paraId="68B61CEE" w14:textId="77777777" w:rsidR="00A12B36" w:rsidRDefault="00FF6BDA">
      <w:pPr>
        <w:tabs>
          <w:tab w:val="clear" w:pos="567"/>
        </w:tabs>
        <w:rPr>
          <w:szCs w:val="22"/>
        </w:rPr>
      </w:pPr>
      <w:r>
        <w:t>Til þess að bæta rekjanleika líffræðilegra lyfja skal heiti og lotunúmer lyfsins sem gefið er vera skráð með skýrum hætti.</w:t>
      </w:r>
    </w:p>
    <w:p w14:paraId="7C90A1D2" w14:textId="77777777" w:rsidR="00A12B36" w:rsidRDefault="00A12B36">
      <w:pPr>
        <w:outlineLvl w:val="0"/>
        <w:rPr>
          <w:szCs w:val="22"/>
        </w:rPr>
      </w:pPr>
    </w:p>
    <w:p w14:paraId="2CE2EDBF" w14:textId="77777777" w:rsidR="00A12B36" w:rsidRDefault="00FF6BDA">
      <w:pPr>
        <w:pStyle w:val="Text"/>
        <w:keepNext/>
        <w:tabs>
          <w:tab w:val="left" w:pos="567"/>
        </w:tabs>
        <w:spacing w:before="0" w:beforeAutospacing="0" w:after="0" w:afterAutospacing="0" w:line="240" w:lineRule="auto"/>
        <w:ind w:left="0"/>
        <w:rPr>
          <w:rFonts w:ascii="Times New Roman" w:hAnsi="Times New Roman" w:cs="Times New Roman"/>
          <w:bCs w:val="0"/>
          <w:color w:val="auto"/>
          <w:sz w:val="22"/>
          <w:szCs w:val="22"/>
          <w:u w:val="single"/>
        </w:rPr>
      </w:pPr>
      <w:r>
        <w:rPr>
          <w:rFonts w:ascii="Times New Roman" w:hAnsi="Times New Roman"/>
          <w:color w:val="auto"/>
          <w:sz w:val="22"/>
          <w:u w:val="single"/>
        </w:rPr>
        <w:t>Kalsíum og D</w:t>
      </w:r>
      <w:r>
        <w:rPr>
          <w:rFonts w:ascii="Times New Roman" w:hAnsi="Times New Roman"/>
          <w:color w:val="auto"/>
          <w:sz w:val="22"/>
          <w:u w:val="single"/>
        </w:rPr>
        <w:noBreakHyphen/>
        <w:t>vítamín uppbót</w:t>
      </w:r>
    </w:p>
    <w:p w14:paraId="18C77E5F" w14:textId="77777777" w:rsidR="00A12B36" w:rsidRPr="00D16590" w:rsidRDefault="00A12B36">
      <w:pPr>
        <w:pStyle w:val="Text"/>
        <w:keepNext/>
        <w:tabs>
          <w:tab w:val="left" w:pos="567"/>
        </w:tabs>
        <w:spacing w:before="0" w:beforeAutospacing="0" w:after="0" w:afterAutospacing="0" w:line="240" w:lineRule="auto"/>
        <w:ind w:left="0"/>
        <w:rPr>
          <w:rFonts w:ascii="Times New Roman" w:hAnsi="Times New Roman" w:cs="Times New Roman"/>
          <w:bCs w:val="0"/>
          <w:color w:val="auto"/>
          <w:sz w:val="22"/>
          <w:szCs w:val="22"/>
          <w:u w:val="single"/>
        </w:rPr>
      </w:pPr>
    </w:p>
    <w:p w14:paraId="3847CF04" w14:textId="77777777" w:rsidR="00A12B36" w:rsidRDefault="00FF6BDA">
      <w:pPr>
        <w:pStyle w:val="Text"/>
        <w:tabs>
          <w:tab w:val="left" w:pos="567"/>
        </w:tabs>
        <w:spacing w:before="0" w:beforeAutospacing="0" w:after="0" w:afterAutospacing="0" w:line="240" w:lineRule="auto"/>
        <w:ind w:left="0"/>
        <w:rPr>
          <w:rFonts w:ascii="Times New Roman" w:hAnsi="Times New Roman" w:cs="Times New Roman"/>
          <w:bCs w:val="0"/>
          <w:color w:val="auto"/>
          <w:sz w:val="22"/>
          <w:szCs w:val="22"/>
        </w:rPr>
      </w:pPr>
      <w:r>
        <w:rPr>
          <w:rFonts w:ascii="Times New Roman" w:hAnsi="Times New Roman"/>
          <w:color w:val="auto"/>
          <w:sz w:val="22"/>
        </w:rPr>
        <w:t>Allir sjúklingar þurfa að fá kalsíum og D</w:t>
      </w:r>
      <w:r>
        <w:rPr>
          <w:rFonts w:ascii="Times New Roman" w:hAnsi="Times New Roman"/>
          <w:color w:val="auto"/>
          <w:sz w:val="22"/>
        </w:rPr>
        <w:noBreakHyphen/>
        <w:t>vítamín uppbót nema ef um blóðkalsíumhækkun er að ræða (sjá kafla 4.2).</w:t>
      </w:r>
    </w:p>
    <w:p w14:paraId="35DD9163" w14:textId="77777777" w:rsidR="00A12B36" w:rsidRPr="00D16590" w:rsidRDefault="00A12B36">
      <w:pPr>
        <w:pStyle w:val="Text"/>
        <w:tabs>
          <w:tab w:val="left" w:pos="567"/>
        </w:tabs>
        <w:spacing w:before="0" w:beforeAutospacing="0" w:after="0" w:afterAutospacing="0" w:line="240" w:lineRule="auto"/>
        <w:ind w:left="0"/>
        <w:rPr>
          <w:rFonts w:ascii="Times New Roman" w:hAnsi="Times New Roman" w:cs="Times New Roman"/>
          <w:color w:val="auto"/>
          <w:sz w:val="22"/>
          <w:szCs w:val="22"/>
        </w:rPr>
      </w:pPr>
    </w:p>
    <w:p w14:paraId="101F6101" w14:textId="77777777" w:rsidR="00A12B36" w:rsidRDefault="00FF6BDA">
      <w:pPr>
        <w:pStyle w:val="Text"/>
        <w:keepNext/>
        <w:tabs>
          <w:tab w:val="left" w:pos="567"/>
        </w:tabs>
        <w:spacing w:before="0" w:beforeAutospacing="0" w:after="0" w:afterAutospacing="0" w:line="240" w:lineRule="auto"/>
        <w:ind w:left="0"/>
        <w:rPr>
          <w:rFonts w:ascii="Times New Roman" w:hAnsi="Times New Roman" w:cs="Times New Roman"/>
          <w:color w:val="auto"/>
          <w:sz w:val="22"/>
          <w:szCs w:val="22"/>
          <w:u w:val="single"/>
        </w:rPr>
      </w:pPr>
      <w:r>
        <w:rPr>
          <w:rFonts w:ascii="Times New Roman" w:hAnsi="Times New Roman"/>
          <w:color w:val="auto"/>
          <w:sz w:val="22"/>
          <w:u w:val="single"/>
        </w:rPr>
        <w:t>Blóðkalsíumlækkun</w:t>
      </w:r>
    </w:p>
    <w:p w14:paraId="1ED91545" w14:textId="77777777" w:rsidR="00A12B36" w:rsidRPr="00D16590" w:rsidRDefault="00A12B36">
      <w:pPr>
        <w:pStyle w:val="Text"/>
        <w:keepNext/>
        <w:tabs>
          <w:tab w:val="left" w:pos="567"/>
        </w:tabs>
        <w:spacing w:before="0" w:beforeAutospacing="0" w:after="0" w:afterAutospacing="0" w:line="240" w:lineRule="auto"/>
        <w:ind w:left="0"/>
        <w:rPr>
          <w:rFonts w:ascii="Times New Roman" w:hAnsi="Times New Roman" w:cs="Times New Roman"/>
          <w:color w:val="auto"/>
          <w:sz w:val="22"/>
          <w:szCs w:val="22"/>
          <w:u w:val="single"/>
        </w:rPr>
      </w:pPr>
    </w:p>
    <w:p w14:paraId="0911AA7F" w14:textId="77777777" w:rsidR="00A12B36" w:rsidRDefault="00FF6BDA">
      <w:pPr>
        <w:pStyle w:val="Text"/>
        <w:tabs>
          <w:tab w:val="left" w:pos="567"/>
        </w:tabs>
        <w:spacing w:before="0" w:beforeAutospacing="0" w:after="0" w:afterAutospacing="0" w:line="240" w:lineRule="auto"/>
        <w:ind w:left="0"/>
        <w:rPr>
          <w:rFonts w:ascii="Times New Roman" w:hAnsi="Times New Roman" w:cs="Times New Roman"/>
          <w:bCs w:val="0"/>
          <w:color w:val="auto"/>
          <w:sz w:val="22"/>
          <w:szCs w:val="22"/>
        </w:rPr>
      </w:pPr>
      <w:r>
        <w:rPr>
          <w:rFonts w:ascii="Times New Roman" w:hAnsi="Times New Roman"/>
          <w:color w:val="auto"/>
          <w:sz w:val="22"/>
        </w:rPr>
        <w:t>Leiðrétta verður blóðkalsíumlækkun áður en meðferð með XGEVA hefst. Blóðkalsíumlækkun getur komið fram á hvaða tímapunkti sem er meðan á meðferð með XGEVA stendur. Fylgjast skal með kalsíumþéttni (i) áður en fyrsti skammtur af XGEVA er gefinn, (ii) innan tveggja vikna eftir fyrsta skammt, (iii) ef einkenni sem gætu bent til blóðkalsíumlækkunar hafa komið fram (sjá einkenni í kafla 4.8). Íhuga skal að fylgjast oftar með kalsíumþéttni meðan á meðferð stendur hjá sjúklingum með áhættuþætti blóðkalsíumlækkunar eða ef klínískt ástand sjúklingsins gefur tilefni til.</w:t>
      </w:r>
    </w:p>
    <w:p w14:paraId="05C686FB" w14:textId="77777777" w:rsidR="00A12B36" w:rsidRPr="00D16590" w:rsidRDefault="00A12B36">
      <w:pPr>
        <w:pStyle w:val="Text"/>
        <w:tabs>
          <w:tab w:val="left" w:pos="567"/>
        </w:tabs>
        <w:spacing w:before="0" w:beforeAutospacing="0" w:after="0" w:afterAutospacing="0" w:line="240" w:lineRule="auto"/>
        <w:ind w:left="0"/>
        <w:rPr>
          <w:rFonts w:ascii="Times New Roman" w:hAnsi="Times New Roman"/>
          <w:bCs w:val="0"/>
          <w:color w:val="auto"/>
          <w:sz w:val="22"/>
          <w:szCs w:val="22"/>
        </w:rPr>
      </w:pPr>
    </w:p>
    <w:p w14:paraId="2C35118B" w14:textId="77777777" w:rsidR="00A12B36" w:rsidRDefault="00FF6BDA">
      <w:pPr>
        <w:pStyle w:val="Text"/>
        <w:tabs>
          <w:tab w:val="left" w:pos="567"/>
        </w:tabs>
        <w:spacing w:before="0" w:beforeAutospacing="0" w:after="0" w:afterAutospacing="0" w:line="240" w:lineRule="auto"/>
        <w:ind w:left="0"/>
        <w:rPr>
          <w:rFonts w:ascii="Times New Roman" w:hAnsi="Times New Roman" w:cs="Times New Roman"/>
          <w:bCs w:val="0"/>
          <w:color w:val="auto"/>
          <w:sz w:val="22"/>
          <w:szCs w:val="22"/>
        </w:rPr>
      </w:pPr>
      <w:r>
        <w:rPr>
          <w:rFonts w:ascii="Times New Roman" w:hAnsi="Times New Roman"/>
          <w:color w:val="auto"/>
          <w:sz w:val="22"/>
        </w:rPr>
        <w:t>Sjúklingar skulu hvattir til að tilkynna um einkenni sem gefa blóðkalsíumlækkun til kynna. Ef blóðkalsíumlækkun kemur fram meðan á meðferð með XGEVA stendur getur verið nauðsynlegt að taka viðbótarkalsíum og auka eftirlit.</w:t>
      </w:r>
    </w:p>
    <w:p w14:paraId="0AEECA7B" w14:textId="77777777" w:rsidR="00A12B36" w:rsidRPr="00D16590" w:rsidRDefault="00A12B36">
      <w:pPr>
        <w:pStyle w:val="Text"/>
        <w:tabs>
          <w:tab w:val="left" w:pos="567"/>
        </w:tabs>
        <w:spacing w:before="0" w:beforeAutospacing="0" w:after="0" w:afterAutospacing="0" w:line="240" w:lineRule="auto"/>
        <w:ind w:left="0"/>
        <w:rPr>
          <w:rFonts w:ascii="Times New Roman" w:hAnsi="Times New Roman" w:cs="Times New Roman"/>
          <w:color w:val="auto"/>
          <w:sz w:val="22"/>
          <w:szCs w:val="22"/>
        </w:rPr>
      </w:pPr>
    </w:p>
    <w:p w14:paraId="05DA8104" w14:textId="77777777" w:rsidR="00A12B36" w:rsidRDefault="00FF6BDA">
      <w:pPr>
        <w:pStyle w:val="Text"/>
        <w:tabs>
          <w:tab w:val="left" w:pos="567"/>
        </w:tabs>
        <w:spacing w:before="0" w:beforeAutospacing="0" w:after="0" w:afterAutospacing="0" w:line="240" w:lineRule="auto"/>
        <w:ind w:left="0"/>
        <w:rPr>
          <w:rFonts w:ascii="Times New Roman" w:hAnsi="Times New Roman"/>
          <w:color w:val="auto"/>
          <w:sz w:val="22"/>
          <w:szCs w:val="22"/>
        </w:rPr>
      </w:pPr>
      <w:r>
        <w:rPr>
          <w:rFonts w:ascii="Times New Roman" w:hAnsi="Times New Roman"/>
          <w:color w:val="auto"/>
          <w:sz w:val="22"/>
        </w:rPr>
        <w:t>Eftir markaðssetningu hefur verið greint frá alvarlegri blóðkalsíumlækkun með einkennum (þ.m.t. banvænni) (sjá kafla 4.8) og hafa flest tilfellin verið á fyrstu vikum eftir upphaf meðferðar, en geta orðið síðar.</w:t>
      </w:r>
    </w:p>
    <w:p w14:paraId="2A943000" w14:textId="77777777" w:rsidR="00A12B36" w:rsidRPr="00D16590" w:rsidRDefault="00A12B36">
      <w:pPr>
        <w:pStyle w:val="Text"/>
        <w:tabs>
          <w:tab w:val="left" w:pos="567"/>
        </w:tabs>
        <w:spacing w:before="0" w:beforeAutospacing="0" w:after="0" w:afterAutospacing="0" w:line="240" w:lineRule="auto"/>
        <w:ind w:left="0"/>
        <w:rPr>
          <w:rFonts w:ascii="Times New Roman" w:hAnsi="Times New Roman"/>
          <w:color w:val="auto"/>
          <w:sz w:val="22"/>
          <w:szCs w:val="22"/>
        </w:rPr>
      </w:pPr>
    </w:p>
    <w:p w14:paraId="120236A9" w14:textId="77777777" w:rsidR="00A12B36" w:rsidRDefault="00FF6BDA">
      <w:pPr>
        <w:pStyle w:val="Text"/>
        <w:keepNext/>
        <w:tabs>
          <w:tab w:val="left" w:pos="567"/>
        </w:tabs>
        <w:spacing w:before="0" w:beforeAutospacing="0" w:after="0" w:afterAutospacing="0" w:line="240" w:lineRule="auto"/>
        <w:ind w:left="0"/>
        <w:rPr>
          <w:rFonts w:ascii="Times New Roman" w:hAnsi="Times New Roman"/>
          <w:color w:val="auto"/>
          <w:sz w:val="22"/>
          <w:szCs w:val="22"/>
          <w:u w:val="single"/>
        </w:rPr>
      </w:pPr>
      <w:r>
        <w:rPr>
          <w:rFonts w:ascii="Times New Roman" w:hAnsi="Times New Roman"/>
          <w:color w:val="auto"/>
          <w:sz w:val="22"/>
          <w:u w:val="single"/>
        </w:rPr>
        <w:t>Skert nýrnastarfsemi</w:t>
      </w:r>
    </w:p>
    <w:p w14:paraId="79F7AFE2" w14:textId="77777777" w:rsidR="00A12B36" w:rsidRPr="00D16590" w:rsidRDefault="00A12B36">
      <w:pPr>
        <w:pStyle w:val="Text"/>
        <w:keepNext/>
        <w:tabs>
          <w:tab w:val="left" w:pos="567"/>
        </w:tabs>
        <w:spacing w:before="0" w:beforeAutospacing="0" w:after="0" w:afterAutospacing="0" w:line="240" w:lineRule="auto"/>
        <w:ind w:left="0"/>
        <w:rPr>
          <w:rFonts w:ascii="Times New Roman" w:hAnsi="Times New Roman"/>
          <w:color w:val="auto"/>
          <w:sz w:val="22"/>
          <w:szCs w:val="22"/>
          <w:u w:val="single"/>
        </w:rPr>
      </w:pPr>
    </w:p>
    <w:p w14:paraId="2E235DAD" w14:textId="77777777" w:rsidR="00A12B36" w:rsidRDefault="00FF6BDA">
      <w:pPr>
        <w:pStyle w:val="Text"/>
        <w:tabs>
          <w:tab w:val="left" w:pos="567"/>
        </w:tabs>
        <w:spacing w:before="0" w:beforeAutospacing="0" w:after="0" w:afterAutospacing="0" w:line="240" w:lineRule="auto"/>
        <w:ind w:left="0"/>
        <w:rPr>
          <w:rFonts w:ascii="Times New Roman" w:hAnsi="Times New Roman"/>
          <w:bCs w:val="0"/>
          <w:color w:val="auto"/>
          <w:sz w:val="22"/>
          <w:szCs w:val="22"/>
        </w:rPr>
      </w:pPr>
      <w:r>
        <w:rPr>
          <w:rFonts w:ascii="Times New Roman" w:hAnsi="Times New Roman"/>
          <w:color w:val="auto"/>
          <w:sz w:val="22"/>
        </w:rPr>
        <w:t>Meiri hætta er á blóðkalsíumlækkun hjá sjúklingum sem eru með verulega skerta nýrnastarfsemi (kreatínínúthreinsun &lt; 30 ml/mín.) eða eru í blóðskilun. Hætta á blóðkalsíumlækkun og meðfylgjandi hækkun á kalkkirtilshormóni vex með aukinni skerðingu á nýrnastarfsemi. Reglulegt eftirlit með kalsíumgildum er sérstaklega mikilvægt hjá þessum sjúklingum.</w:t>
      </w:r>
    </w:p>
    <w:p w14:paraId="1DCD70F8" w14:textId="77777777" w:rsidR="00A12B36" w:rsidRPr="00D16590" w:rsidRDefault="00A12B36">
      <w:pPr>
        <w:pStyle w:val="Text"/>
        <w:tabs>
          <w:tab w:val="left" w:pos="567"/>
        </w:tabs>
        <w:spacing w:before="0" w:beforeAutospacing="0" w:after="0" w:afterAutospacing="0" w:line="240" w:lineRule="auto"/>
        <w:ind w:left="0"/>
        <w:rPr>
          <w:rFonts w:ascii="Times New Roman" w:hAnsi="Times New Roman"/>
          <w:bCs w:val="0"/>
          <w:color w:val="auto"/>
          <w:sz w:val="22"/>
          <w:szCs w:val="22"/>
        </w:rPr>
      </w:pPr>
    </w:p>
    <w:p w14:paraId="6D7399A1" w14:textId="77777777" w:rsidR="00A12B36" w:rsidRDefault="00FF6BDA">
      <w:pPr>
        <w:keepNext/>
        <w:rPr>
          <w:szCs w:val="22"/>
          <w:u w:val="single"/>
        </w:rPr>
      </w:pPr>
      <w:r>
        <w:rPr>
          <w:u w:val="single"/>
        </w:rPr>
        <w:t>Beindrep í kjálka</w:t>
      </w:r>
    </w:p>
    <w:p w14:paraId="06D9B6E5" w14:textId="77777777" w:rsidR="00A12B36" w:rsidRDefault="00A12B36">
      <w:pPr>
        <w:keepNext/>
        <w:rPr>
          <w:szCs w:val="22"/>
          <w:u w:val="single"/>
        </w:rPr>
      </w:pPr>
    </w:p>
    <w:p w14:paraId="694A16FA" w14:textId="77777777" w:rsidR="00A12B36" w:rsidRDefault="00FF6BDA">
      <w:r>
        <w:t>Algengt er að greint hafi verið frá beindrepi í kjálka hjá sjúklingum sem fá XGEVA (sjá kafla 4.8).</w:t>
      </w:r>
    </w:p>
    <w:p w14:paraId="5A605FF7" w14:textId="77777777" w:rsidR="00A12B36" w:rsidRDefault="00A12B36">
      <w:pPr>
        <w:pStyle w:val="Default"/>
        <w:rPr>
          <w:color w:val="auto"/>
          <w:sz w:val="22"/>
          <w:szCs w:val="22"/>
        </w:rPr>
      </w:pPr>
    </w:p>
    <w:p w14:paraId="3E4E7D31" w14:textId="77777777" w:rsidR="00A12B36" w:rsidRDefault="00FF6BDA">
      <w:pPr>
        <w:pStyle w:val="Default"/>
        <w:rPr>
          <w:color w:val="auto"/>
          <w:sz w:val="22"/>
          <w:szCs w:val="22"/>
        </w:rPr>
      </w:pPr>
      <w:r>
        <w:rPr>
          <w:color w:val="auto"/>
          <w:sz w:val="22"/>
        </w:rPr>
        <w:t>Fresta skal meðferð/nýrri meðferðarlotu hjá sjúklingum með ógróin, opin sár í mjúkvef í munni. Mælt er með tannskoðun með fyrirbyggjandi tannlækningum og einstaklingsmiðuðu mati á ávinningi og áhættu áður en meðferð með denosumabi er hafin.</w:t>
      </w:r>
    </w:p>
    <w:p w14:paraId="6425A14E" w14:textId="77777777" w:rsidR="00A12B36" w:rsidRDefault="00A12B36">
      <w:pPr>
        <w:pStyle w:val="Default"/>
        <w:rPr>
          <w:color w:val="auto"/>
          <w:sz w:val="22"/>
          <w:szCs w:val="22"/>
        </w:rPr>
      </w:pPr>
    </w:p>
    <w:p w14:paraId="12AA2BBE" w14:textId="77777777" w:rsidR="00A12B36" w:rsidRDefault="00FF6BDA">
      <w:pPr>
        <w:pStyle w:val="Default"/>
        <w:keepNext/>
        <w:rPr>
          <w:color w:val="auto"/>
          <w:sz w:val="22"/>
          <w:szCs w:val="22"/>
        </w:rPr>
      </w:pPr>
      <w:r>
        <w:rPr>
          <w:color w:val="auto"/>
          <w:sz w:val="22"/>
        </w:rPr>
        <w:t>Hafa skal eftirfarandi áhættuþætti í huga þegar áhætta sjúklings á að fá beindrep í kjálka er metin:</w:t>
      </w:r>
    </w:p>
    <w:p w14:paraId="255CDBE9" w14:textId="77777777" w:rsidR="00A12B36" w:rsidRDefault="00FF6BDA">
      <w:pPr>
        <w:pStyle w:val="Default"/>
        <w:numPr>
          <w:ilvl w:val="0"/>
          <w:numId w:val="21"/>
        </w:numPr>
        <w:ind w:left="567" w:hanging="567"/>
        <w:rPr>
          <w:color w:val="auto"/>
          <w:sz w:val="22"/>
          <w:szCs w:val="22"/>
        </w:rPr>
      </w:pPr>
      <w:r>
        <w:rPr>
          <w:color w:val="auto"/>
          <w:sz w:val="22"/>
        </w:rPr>
        <w:t>hversu kröftuglega lyfið hamlar beineyðingu (meiri hætta fyrir mjög kröftug lyf), íkomuleið (meiri hætta við inndælingu) og uppsafnaður skammtur meðferðar við beineyðingu.</w:t>
      </w:r>
    </w:p>
    <w:p w14:paraId="766D42D9" w14:textId="77777777" w:rsidR="00A12B36" w:rsidRDefault="00FF6BDA">
      <w:pPr>
        <w:pStyle w:val="Default"/>
        <w:numPr>
          <w:ilvl w:val="0"/>
          <w:numId w:val="21"/>
        </w:numPr>
        <w:ind w:left="567" w:hanging="567"/>
        <w:rPr>
          <w:color w:val="auto"/>
          <w:sz w:val="22"/>
          <w:szCs w:val="22"/>
        </w:rPr>
      </w:pPr>
      <w:r>
        <w:rPr>
          <w:color w:val="auto"/>
          <w:sz w:val="22"/>
        </w:rPr>
        <w:t>krabbamein, samhliða sjúkdómar (t.d. blóðleysi, storkukvillar, sýkingar), reykingar.</w:t>
      </w:r>
    </w:p>
    <w:p w14:paraId="58AA6A6E" w14:textId="77777777" w:rsidR="00A12B36" w:rsidRDefault="00FF6BDA">
      <w:pPr>
        <w:pStyle w:val="Default"/>
        <w:keepNext/>
        <w:numPr>
          <w:ilvl w:val="0"/>
          <w:numId w:val="21"/>
        </w:numPr>
        <w:ind w:left="567" w:hanging="567"/>
        <w:rPr>
          <w:color w:val="auto"/>
          <w:sz w:val="22"/>
          <w:szCs w:val="22"/>
        </w:rPr>
      </w:pPr>
      <w:r>
        <w:rPr>
          <w:color w:val="auto"/>
          <w:sz w:val="22"/>
        </w:rPr>
        <w:lastRenderedPageBreak/>
        <w:t>samhliða meðferðir: barksterar, krabbameinslyfjameðferð, hemlar á nýæðamyndun, geislameðferð á höfði og hálsi.</w:t>
      </w:r>
    </w:p>
    <w:p w14:paraId="1CC1D182" w14:textId="77777777" w:rsidR="00A12B36" w:rsidRDefault="00FF6BDA">
      <w:pPr>
        <w:pStyle w:val="Default"/>
        <w:numPr>
          <w:ilvl w:val="0"/>
          <w:numId w:val="21"/>
        </w:numPr>
        <w:ind w:left="567" w:hanging="567"/>
        <w:rPr>
          <w:color w:val="auto"/>
          <w:sz w:val="22"/>
          <w:szCs w:val="22"/>
        </w:rPr>
      </w:pPr>
      <w:r>
        <w:rPr>
          <w:color w:val="auto"/>
          <w:sz w:val="22"/>
        </w:rPr>
        <w:t>léleg tannhirða, tannvegssjúkdómar, falskar tennur sem passa illa, tannsjúkdómar sem eru til staðar, tannaðgerðir með inngripi (t.d. tanndráttur).</w:t>
      </w:r>
    </w:p>
    <w:p w14:paraId="528F3002" w14:textId="77777777" w:rsidR="00A12B36" w:rsidRDefault="00A12B36">
      <w:pPr>
        <w:pStyle w:val="Default"/>
        <w:rPr>
          <w:color w:val="auto"/>
          <w:sz w:val="22"/>
        </w:rPr>
      </w:pPr>
    </w:p>
    <w:p w14:paraId="5A319704" w14:textId="77777777" w:rsidR="00A12B36" w:rsidRDefault="00FF6BDA">
      <w:pPr>
        <w:autoSpaceDE w:val="0"/>
        <w:autoSpaceDN w:val="0"/>
        <w:adjustRightInd w:val="0"/>
        <w:rPr>
          <w:szCs w:val="22"/>
        </w:rPr>
      </w:pPr>
      <w:r>
        <w:t>Hvetja skal alla sjúklinga að viðhafa góða munnhirðu, fara reglulega í eftirlit hjá tannlækni og tilkynna tafarlaust um öll einkenni í munni svo sem lausar tennur, verk eða þrota, eða sár sem gróa ekki eða útferð úr sárum meðan á meðferð með denosumabi stendur. Meðan á meðferð stendur skal einungis gera tannaðgerðir með inngripi eftir vandlega íhugun og forðast þær nálægt gjöf XGEVA.</w:t>
      </w:r>
    </w:p>
    <w:p w14:paraId="3B7B4993" w14:textId="77777777" w:rsidR="00A12B36" w:rsidRDefault="00A12B36">
      <w:pPr>
        <w:autoSpaceDE w:val="0"/>
        <w:autoSpaceDN w:val="0"/>
        <w:adjustRightInd w:val="0"/>
      </w:pPr>
    </w:p>
    <w:p w14:paraId="03C24D12" w14:textId="77777777" w:rsidR="00A12B36" w:rsidRDefault="00FF6BDA">
      <w:r>
        <w:t>Gera skal meðferðaráætlun fyrir sjúklinga sem fá beindrep í kjálka í náinni samvinnu meðferðarlæknis og tannlæknis eða munn og kjálkaskurðlæknis með sérþekkingu á beindrepi í kjálka. Þegar það er mögulegt skal íhuga að gera hlé á meðferð með XGEVA þar til ástandið batnar og dregur á áhættuþáttunum.</w:t>
      </w:r>
    </w:p>
    <w:p w14:paraId="501355A6" w14:textId="77777777" w:rsidR="00A12B36" w:rsidRDefault="00A12B36">
      <w:pPr>
        <w:rPr>
          <w:szCs w:val="22"/>
        </w:rPr>
      </w:pPr>
    </w:p>
    <w:p w14:paraId="10C99E4B" w14:textId="77777777" w:rsidR="00A12B36" w:rsidRDefault="00FF6BDA">
      <w:pPr>
        <w:keepNext/>
        <w:rPr>
          <w:u w:val="single"/>
        </w:rPr>
      </w:pPr>
      <w:r>
        <w:rPr>
          <w:u w:val="single"/>
        </w:rPr>
        <w:t>Beindrep í hlust</w:t>
      </w:r>
    </w:p>
    <w:p w14:paraId="21CA66AF" w14:textId="77777777" w:rsidR="00A12B36" w:rsidRDefault="00A12B36">
      <w:pPr>
        <w:keepNext/>
        <w:rPr>
          <w:u w:val="single"/>
        </w:rPr>
      </w:pPr>
    </w:p>
    <w:p w14:paraId="6CD20D54" w14:textId="77777777" w:rsidR="00A12B36" w:rsidRDefault="00FF6BDA">
      <w:r>
        <w:t>Skýrt hefur verið frá beindrepi í hlust við notkun denosumabs. Hugsanlegir áhættuþættir fyrir beindrepi í hlust eru meðal annars notkun stera og krabbameinslyfjameðferð og/eða staðbundnir áhættuþættir svo sem sýking eða áverki. Hafa skal í huga hugsanlegt beindrep í hlust hjá sjúklingum sem nota denosumab og fá einkenni frá eyra þ.m.t. langvinnar sýkingar í eyra.</w:t>
      </w:r>
    </w:p>
    <w:p w14:paraId="515653D7" w14:textId="77777777" w:rsidR="00A12B36" w:rsidRDefault="00A12B36">
      <w:pPr>
        <w:rPr>
          <w:szCs w:val="22"/>
        </w:rPr>
      </w:pPr>
    </w:p>
    <w:p w14:paraId="77DB308D" w14:textId="77777777" w:rsidR="00A12B36" w:rsidRDefault="00FF6BDA">
      <w:pPr>
        <w:pStyle w:val="Default"/>
        <w:keepNext/>
        <w:rPr>
          <w:iCs/>
          <w:color w:val="auto"/>
          <w:sz w:val="22"/>
          <w:szCs w:val="22"/>
          <w:u w:val="single"/>
        </w:rPr>
      </w:pPr>
      <w:r>
        <w:rPr>
          <w:color w:val="auto"/>
          <w:sz w:val="22"/>
          <w:u w:val="single"/>
        </w:rPr>
        <w:t>Afbrigðileg brot á lærlegg</w:t>
      </w:r>
    </w:p>
    <w:p w14:paraId="2EE27C12" w14:textId="77777777" w:rsidR="00A12B36" w:rsidRDefault="00A12B36">
      <w:pPr>
        <w:pStyle w:val="Default"/>
        <w:keepNext/>
        <w:rPr>
          <w:color w:val="auto"/>
          <w:sz w:val="22"/>
          <w:szCs w:val="22"/>
          <w:u w:val="single"/>
        </w:rPr>
      </w:pPr>
    </w:p>
    <w:p w14:paraId="41BE9947" w14:textId="35124C56" w:rsidR="00A12B36" w:rsidRDefault="00FF6BDA">
      <w:pPr>
        <w:rPr>
          <w:szCs w:val="22"/>
        </w:rPr>
      </w:pPr>
      <w:r>
        <w:t xml:space="preserve">Greint hefur verið frá afbrigðilegum lærleggsbrotum hjá sjúklingum sem fá denosumab (sjá kafla 4.8). Afbrigðileg lærleggsbrot geta komið fyrir eftir lítinn áverka eða án áverka á undirlærleggshnút og lærleggspípu. Ákveðnar niðurstöður á röntgenmyndum eru einkennandi fyrir þessi brot. Einnig hefur verið greint frá afbrigðilegum lærleggsbrotum hjá sjúklingum sem eru með aðra sjúkdóma samhliða (t.d. D-vítamínskort, iktsýki, blóðfosfatasaskort (hypophosphatasia)) og við notkun ákveðinna lyfja (t.d. bisfosfónata, sykurstera, prótónpumpuhemla). Þessi brot hafa einnig komið fyrir þegar ekki er verið að meðhöndla með lyfjum sem vinna gegn beinupplausn. Svipuð brot sem greint hefur verið frá í tengslum við bisfosfónöt eru oft í báðum lærleggjum, því skal einnig skoða hinn lærlegginn hjá sjúklingum sem fá denosumab og hafa fengið brot á lærleggsskafti. Íhuga skal að stöðva XGEVA meðferð ef grunur leikur á að um afbrigðileg lærleggsbrot sé að ræða </w:t>
      </w:r>
      <w:ins w:id="5" w:author="Author">
        <w:r w:rsidR="00DD7837">
          <w:t>meðan beðið er eftir</w:t>
        </w:r>
      </w:ins>
      <w:del w:id="6" w:author="Author">
        <w:r w:rsidDel="00CC3205">
          <w:delText xml:space="preserve">á grundvelli </w:delText>
        </w:r>
        <w:r w:rsidDel="006F14E1">
          <w:delText>ma</w:delText>
        </w:r>
        <w:r w:rsidDel="00CC3205">
          <w:delText>ts</w:delText>
        </w:r>
        <w:r w:rsidDel="006F14E1">
          <w:delText xml:space="preserve"> á</w:delText>
        </w:r>
      </w:del>
      <w:r>
        <w:t xml:space="preserve"> einstaklingsbundnum </w:t>
      </w:r>
      <w:ins w:id="7" w:author="Author">
        <w:r w:rsidR="006F14E1">
          <w:t xml:space="preserve">mati á </w:t>
        </w:r>
      </w:ins>
      <w:r>
        <w:t>ávinningi og áhættu. Brýna skal fyrir sjúklingum að greina frá öllum nýjum eða óvenjulegum verkjum í læri, mjöðm eða nára meðan á meðferð með denosumabi stendur. Sjúklinga með slík einkenni þarf að meta með tilliti til hugsanlegra lærleggsbrota.</w:t>
      </w:r>
    </w:p>
    <w:p w14:paraId="480B115C" w14:textId="77777777" w:rsidR="00A12B36" w:rsidRDefault="00A12B36">
      <w:pPr>
        <w:rPr>
          <w:szCs w:val="22"/>
        </w:rPr>
      </w:pPr>
    </w:p>
    <w:p w14:paraId="6BA5C4B8" w14:textId="77777777" w:rsidR="00A12B36" w:rsidRDefault="00FF6BDA">
      <w:pPr>
        <w:keepNext/>
        <w:rPr>
          <w:szCs w:val="22"/>
          <w:u w:val="single"/>
        </w:rPr>
      </w:pPr>
      <w:r>
        <w:rPr>
          <w:u w:val="single"/>
        </w:rPr>
        <w:t>Blóðkalsíumhækkun eftir að meðferð er hætt hjá sjúklingum með risafrumuæxli í beinum og hjá sjúklingum þar sem beinagrind er í vexti</w:t>
      </w:r>
    </w:p>
    <w:p w14:paraId="5178BFED" w14:textId="77777777" w:rsidR="00A12B36" w:rsidRDefault="00A12B36">
      <w:pPr>
        <w:keepNext/>
        <w:rPr>
          <w:szCs w:val="22"/>
          <w:u w:val="single"/>
        </w:rPr>
      </w:pPr>
    </w:p>
    <w:p w14:paraId="2067D552" w14:textId="77777777" w:rsidR="00A12B36" w:rsidRDefault="00FF6BDA">
      <w:pPr>
        <w:rPr>
          <w:szCs w:val="22"/>
        </w:rPr>
      </w:pPr>
      <w:r>
        <w:t>Greint hefur verið frá klínískt óeðlilegri blóðkalsíumhækkun sem krefst sjúkrahúsinnlagnar og sem leiðir til alvarlegs nýrnaáverka, hjá sjúklingum með risafrumuæxli í beinum á meðferð með XGEVA, í vikur til mánuði eftir að meðferð var hætt.</w:t>
      </w:r>
    </w:p>
    <w:p w14:paraId="4A6F65AF" w14:textId="77777777" w:rsidR="00A12B36" w:rsidRDefault="00A12B36">
      <w:pPr>
        <w:rPr>
          <w:szCs w:val="22"/>
        </w:rPr>
      </w:pPr>
    </w:p>
    <w:p w14:paraId="2E9CBB93" w14:textId="77777777" w:rsidR="00A12B36" w:rsidRDefault="00FF6BDA">
      <w:pPr>
        <w:rPr>
          <w:szCs w:val="22"/>
        </w:rPr>
      </w:pPr>
      <w:r>
        <w:t>Eftir að meðferð er hætt skal hafa eftirlit með einkennum og teiknum hjá sjúklingum um óeðlilega blóðkalsíumhækkun. Íhuga skal reglulegar mælingar á kalsíumi í sermi og endurmeta þörf sjúklings fyrir kalsíum og D-vítamín uppbót (sjá kafla 4.8).</w:t>
      </w:r>
    </w:p>
    <w:p w14:paraId="4DD4B771" w14:textId="77777777" w:rsidR="00A12B36" w:rsidRDefault="00A12B36">
      <w:pPr>
        <w:rPr>
          <w:szCs w:val="22"/>
        </w:rPr>
      </w:pPr>
    </w:p>
    <w:p w14:paraId="748E3700" w14:textId="77777777" w:rsidR="00A12B36" w:rsidRDefault="00FF6BDA">
      <w:pPr>
        <w:rPr>
          <w:szCs w:val="22"/>
        </w:rPr>
      </w:pPr>
      <w:r>
        <w:t>Ekki er mælt með notkun XGEVA hjá sjúklingum þar sem beinagrind er í vexti (sjá kafla 4.2). Einnig hefur verið greint frá klínískt óeðlilegri blóðkalsíumhækkun hjá þessum sjúklingahópi vikum til mánuðum eftir að meðferð hefur verið hætt.</w:t>
      </w:r>
    </w:p>
    <w:p w14:paraId="0EE0E9BF" w14:textId="77777777" w:rsidR="00A12B36" w:rsidRDefault="00A12B36">
      <w:pPr>
        <w:rPr>
          <w:szCs w:val="22"/>
        </w:rPr>
      </w:pPr>
    </w:p>
    <w:p w14:paraId="657409D8" w14:textId="77777777" w:rsidR="00A12B36" w:rsidRDefault="00FF6BDA">
      <w:pPr>
        <w:keepNext/>
        <w:rPr>
          <w:szCs w:val="22"/>
          <w:u w:val="single"/>
        </w:rPr>
      </w:pPr>
      <w:r>
        <w:rPr>
          <w:u w:val="single"/>
        </w:rPr>
        <w:t>Annað</w:t>
      </w:r>
    </w:p>
    <w:p w14:paraId="2FAA8BEC" w14:textId="77777777" w:rsidR="00A12B36" w:rsidRDefault="00A12B36">
      <w:pPr>
        <w:keepNext/>
        <w:rPr>
          <w:szCs w:val="22"/>
          <w:u w:val="single"/>
        </w:rPr>
      </w:pPr>
    </w:p>
    <w:p w14:paraId="3CC69827" w14:textId="77777777" w:rsidR="00A12B36" w:rsidRDefault="00FF6BDA">
      <w:pPr>
        <w:rPr>
          <w:szCs w:val="22"/>
        </w:rPr>
      </w:pPr>
      <w:r>
        <w:t>Sjúklingar sem fá XGEVA eiga ekki að fá samhliða meðferð með öðrum lyfjum sem innihalda denosumab (við beinþynningu).</w:t>
      </w:r>
    </w:p>
    <w:p w14:paraId="29C7EB95" w14:textId="77777777" w:rsidR="00A12B36" w:rsidRDefault="00A12B36">
      <w:pPr>
        <w:rPr>
          <w:szCs w:val="22"/>
        </w:rPr>
      </w:pPr>
    </w:p>
    <w:p w14:paraId="75A57DAE" w14:textId="77777777" w:rsidR="00A12B36" w:rsidRDefault="00FF6BDA">
      <w:pPr>
        <w:rPr>
          <w:szCs w:val="22"/>
        </w:rPr>
      </w:pPr>
      <w:r>
        <w:t>Sjúklingar sem fá XGEVA eiga ekki að fá samhliða meðferð með bisfosfónati.</w:t>
      </w:r>
    </w:p>
    <w:p w14:paraId="68D37225" w14:textId="77777777" w:rsidR="00A12B36" w:rsidRDefault="00A12B36">
      <w:pPr>
        <w:rPr>
          <w:szCs w:val="22"/>
        </w:rPr>
      </w:pPr>
    </w:p>
    <w:p w14:paraId="12CEF20D" w14:textId="77777777" w:rsidR="00A12B36" w:rsidRDefault="00FF6BDA">
      <w:r>
        <w:t>Illkynjun eða þróun í sjúkdóm með meinvörpum er þekkt áhætta en sjaldgæf hjá sjúklingum með risafrumuæxli í beinum. Hjá sjúklingum skal með geislagreiningu fylgjast með einkennum um illkynja sjúkdóm, nýja geislaljómum eða beineyðingu. Fyrirliggjandi upplýsingar benda ekki til aukinnar hættu á illkynja risafrumuæxli í beinum hjá sjúklingum sem fá meðferð með XGEVA.</w:t>
      </w:r>
    </w:p>
    <w:p w14:paraId="282892D3" w14:textId="77777777" w:rsidR="00A12B36" w:rsidRDefault="00A12B36">
      <w:pPr>
        <w:rPr>
          <w:szCs w:val="22"/>
        </w:rPr>
      </w:pPr>
    </w:p>
    <w:p w14:paraId="379561AC" w14:textId="77777777" w:rsidR="00A12B36" w:rsidRDefault="00FF6BDA">
      <w:pPr>
        <w:keepNext/>
        <w:autoSpaceDE w:val="0"/>
        <w:autoSpaceDN w:val="0"/>
        <w:adjustRightInd w:val="0"/>
        <w:rPr>
          <w:rFonts w:eastAsia="MS Mincho"/>
          <w:szCs w:val="22"/>
          <w:u w:val="single"/>
        </w:rPr>
      </w:pPr>
      <w:r>
        <w:rPr>
          <w:u w:val="single"/>
        </w:rPr>
        <w:t>Varnaðarorð vegna hjálparefna</w:t>
      </w:r>
    </w:p>
    <w:p w14:paraId="78D0E616" w14:textId="77777777" w:rsidR="00A12B36" w:rsidRDefault="00A12B36">
      <w:pPr>
        <w:keepNext/>
        <w:autoSpaceDE w:val="0"/>
        <w:autoSpaceDN w:val="0"/>
        <w:adjustRightInd w:val="0"/>
        <w:rPr>
          <w:rFonts w:eastAsia="MS Mincho"/>
          <w:szCs w:val="22"/>
          <w:u w:val="single"/>
          <w:lang w:eastAsia="ja-JP"/>
        </w:rPr>
      </w:pPr>
    </w:p>
    <w:p w14:paraId="0117DBB2" w14:textId="53E06EC2" w:rsidR="00A12B36" w:rsidRDefault="00FF6BDA">
      <w:pPr>
        <w:autoSpaceDE w:val="0"/>
        <w:autoSpaceDN w:val="0"/>
        <w:adjustRightInd w:val="0"/>
        <w:rPr>
          <w:rFonts w:eastAsia="MS Mincho"/>
          <w:szCs w:val="22"/>
        </w:rPr>
      </w:pPr>
      <w:r>
        <w:t>Lyfið inniheldur sorbitól. Gera þarf ráð fyrir samanlögðum áhrifum lyfja sem gefin eru samhliða og innihalda sorbitól (eða frúktósa) og neyslu fæðu sem inniheldur sorbitól (eða frúktósa).</w:t>
      </w:r>
    </w:p>
    <w:p w14:paraId="3076EDD1" w14:textId="77777777" w:rsidR="00A12B36" w:rsidRDefault="00A12B36">
      <w:pPr>
        <w:autoSpaceDE w:val="0"/>
        <w:autoSpaceDN w:val="0"/>
        <w:adjustRightInd w:val="0"/>
        <w:rPr>
          <w:szCs w:val="22"/>
        </w:rPr>
      </w:pPr>
    </w:p>
    <w:p w14:paraId="5D8E4806" w14:textId="6405EE91" w:rsidR="00A12B36" w:rsidRDefault="00FF6BDA">
      <w:pPr>
        <w:autoSpaceDE w:val="0"/>
        <w:autoSpaceDN w:val="0"/>
        <w:adjustRightInd w:val="0"/>
        <w:rPr>
          <w:szCs w:val="22"/>
        </w:rPr>
      </w:pPr>
      <w:r>
        <w:t>Lyfið inniheldur minna en 1 mmól (23 mg) af natríum í hverjum 120 mg skammti, þ.e.a.s. er sem næst natríumlaust.</w:t>
      </w:r>
    </w:p>
    <w:p w14:paraId="366DEF40" w14:textId="076E7CF1" w:rsidR="00A12B36" w:rsidRDefault="00A12B36">
      <w:pPr>
        <w:autoSpaceDE w:val="0"/>
        <w:autoSpaceDN w:val="0"/>
        <w:adjustRightInd w:val="0"/>
        <w:rPr>
          <w:ins w:id="8" w:author="Author"/>
          <w:szCs w:val="22"/>
        </w:rPr>
      </w:pPr>
    </w:p>
    <w:p w14:paraId="3E3C0986" w14:textId="7E4B9C60" w:rsidR="00416C31" w:rsidRPr="00416C31" w:rsidRDefault="00416C31" w:rsidP="00416C31">
      <w:pPr>
        <w:autoSpaceDE w:val="0"/>
        <w:autoSpaceDN w:val="0"/>
        <w:adjustRightInd w:val="0"/>
        <w:rPr>
          <w:ins w:id="9" w:author="Author"/>
          <w:szCs w:val="22"/>
        </w:rPr>
      </w:pPr>
      <w:ins w:id="10" w:author="Author">
        <w:r>
          <w:t>Lyfið inniheldur 0,17 mg af pólýsorbat 20 í hverju</w:t>
        </w:r>
        <w:r w:rsidR="00E4666B">
          <w:t>m</w:t>
        </w:r>
        <w:r>
          <w:t xml:space="preserve"> 1,7 ml </w:t>
        </w:r>
        <w:del w:id="11" w:author="Author">
          <w:r w:rsidDel="00F9447C">
            <w:delText xml:space="preserve">hettuglasi </w:delText>
          </w:r>
        </w:del>
        <w:r>
          <w:t>af lausn</w:t>
        </w:r>
        <w:r w:rsidR="00F9447C">
          <w:t xml:space="preserve"> </w:t>
        </w:r>
        <w:r w:rsidR="00F9447C" w:rsidRPr="00F9447C">
          <w:t>í hettuglasi</w:t>
        </w:r>
        <w:r>
          <w:t>.</w:t>
        </w:r>
      </w:ins>
    </w:p>
    <w:p w14:paraId="20463E3C" w14:textId="5C34FC36" w:rsidR="00416C31" w:rsidRPr="00416C31" w:rsidRDefault="00416C31" w:rsidP="00416C31">
      <w:pPr>
        <w:autoSpaceDE w:val="0"/>
        <w:autoSpaceDN w:val="0"/>
        <w:adjustRightInd w:val="0"/>
        <w:rPr>
          <w:ins w:id="12" w:author="Author"/>
          <w:szCs w:val="22"/>
        </w:rPr>
      </w:pPr>
      <w:ins w:id="13" w:author="Author">
        <w:r>
          <w:t xml:space="preserve">Lyfið inniheldur 0,1 mg af pólýsorbat 20 í hverjum 1,0 ml af </w:t>
        </w:r>
        <w:del w:id="14" w:author="Author">
          <w:r w:rsidDel="00F9447C">
            <w:delText xml:space="preserve">PFS </w:delText>
          </w:r>
        </w:del>
        <w:r>
          <w:t>lausn</w:t>
        </w:r>
        <w:r w:rsidR="00F9447C">
          <w:t xml:space="preserve"> </w:t>
        </w:r>
        <w:r w:rsidR="00F9447C" w:rsidRPr="00F9447C">
          <w:t>í áfylltri sprautu</w:t>
        </w:r>
        <w:r>
          <w:t>.</w:t>
        </w:r>
      </w:ins>
    </w:p>
    <w:p w14:paraId="4AB9D3E2" w14:textId="41CE547F" w:rsidR="00416C31" w:rsidRDefault="00416C31" w:rsidP="00416C31">
      <w:pPr>
        <w:autoSpaceDE w:val="0"/>
        <w:autoSpaceDN w:val="0"/>
        <w:adjustRightInd w:val="0"/>
        <w:rPr>
          <w:ins w:id="15" w:author="Author"/>
          <w:szCs w:val="22"/>
        </w:rPr>
      </w:pPr>
      <w:ins w:id="16" w:author="Author">
        <w:r>
          <w:t>Pólýsorböt gætu valdið ofnæmisviðbrögðum.</w:t>
        </w:r>
      </w:ins>
    </w:p>
    <w:p w14:paraId="6CED59B1" w14:textId="77777777" w:rsidR="00416C31" w:rsidRDefault="00416C31" w:rsidP="00416C31">
      <w:pPr>
        <w:autoSpaceDE w:val="0"/>
        <w:autoSpaceDN w:val="0"/>
        <w:adjustRightInd w:val="0"/>
        <w:rPr>
          <w:szCs w:val="22"/>
        </w:rPr>
      </w:pPr>
    </w:p>
    <w:p w14:paraId="235E732E" w14:textId="17C795AB" w:rsidR="00A12B36" w:rsidRDefault="00FF6BDA">
      <w:pPr>
        <w:pStyle w:val="Styleunderline"/>
      </w:pPr>
      <w:r>
        <w:t>Sjúklingar með fenýlketónmigu</w:t>
      </w:r>
    </w:p>
    <w:p w14:paraId="316E1581" w14:textId="77777777" w:rsidR="00A12B36" w:rsidRDefault="00A12B36">
      <w:pPr>
        <w:keepNext/>
      </w:pPr>
    </w:p>
    <w:p w14:paraId="6801A7E4" w14:textId="302F9D2A" w:rsidR="00A12B36" w:rsidRDefault="00FF6BDA">
      <w:r>
        <w:t>XGEVA 120 mg/1,7 ml lausn í einnota hettuglasi inniheldur ekki fenýlalanín. Sjúklingar með fenýlketónmigu eiga að fá XGEVA úr einnota hettuglasi sem inniheldur 120 mg í 1,7 ml af lausn.</w:t>
      </w:r>
    </w:p>
    <w:p w14:paraId="79F09877" w14:textId="77777777" w:rsidR="00A12B36" w:rsidRDefault="00A12B36">
      <w:pPr>
        <w:rPr>
          <w:szCs w:val="22"/>
        </w:rPr>
      </w:pPr>
    </w:p>
    <w:p w14:paraId="2A0948FE" w14:textId="2DAD263B" w:rsidR="00A12B36" w:rsidRDefault="00FF6BDA">
      <w:r>
        <w:t>Hver XGEVA 120 mg/1,0 ml af lausn í stakskammta áfylltri sprautu inniheldur 6,1 mg af fenýlalaníni. Fenýlalanín getur verið skaðlegt þeim sem eru með fenýlketónmigu (PKU), sem er mjög sjaldgæfur erfðagalli þar sem fenýlalanín safnast upp því líkaminn getur ekki fjarlægt það með fullnægjandi hætti.</w:t>
      </w:r>
    </w:p>
    <w:p w14:paraId="34BBCB45" w14:textId="77777777" w:rsidR="00A12B36" w:rsidRPr="00D16590" w:rsidRDefault="00A12B36">
      <w:pPr>
        <w:autoSpaceDE w:val="0"/>
        <w:autoSpaceDN w:val="0"/>
        <w:adjustRightInd w:val="0"/>
        <w:rPr>
          <w:szCs w:val="22"/>
        </w:rPr>
      </w:pPr>
    </w:p>
    <w:p w14:paraId="32803CF9" w14:textId="4420115C" w:rsidR="00A12B36" w:rsidRDefault="00FF6BDA">
      <w:pPr>
        <w:pStyle w:val="Stylebold"/>
        <w:keepNext/>
        <w:ind w:left="567" w:hanging="567"/>
      </w:pPr>
      <w:r>
        <w:t>4.5</w:t>
      </w:r>
      <w:r>
        <w:tab/>
        <w:t>Milliverkanir við önnur lyf og aðrar milliverkanir</w:t>
      </w:r>
    </w:p>
    <w:p w14:paraId="7CAFE44F" w14:textId="77777777" w:rsidR="00A12B36" w:rsidRDefault="00A12B36">
      <w:pPr>
        <w:keepNext/>
      </w:pPr>
    </w:p>
    <w:p w14:paraId="02D6B253" w14:textId="77777777" w:rsidR="00A12B36" w:rsidRDefault="00FF6BDA">
      <w:pPr>
        <w:pStyle w:val="BodyText"/>
        <w:tabs>
          <w:tab w:val="left" w:pos="567"/>
        </w:tabs>
        <w:rPr>
          <w:i w:val="0"/>
          <w:color w:val="auto"/>
        </w:rPr>
      </w:pPr>
      <w:r>
        <w:rPr>
          <w:i w:val="0"/>
          <w:color w:val="auto"/>
        </w:rPr>
        <w:t>Ekki hafa verið gerðar neinar rannsóknir á milliverkunum.</w:t>
      </w:r>
    </w:p>
    <w:p w14:paraId="0183C4F1" w14:textId="77777777" w:rsidR="00A12B36" w:rsidRDefault="00A12B36">
      <w:pPr>
        <w:rPr>
          <w:bCs/>
          <w:iCs/>
        </w:rPr>
      </w:pPr>
    </w:p>
    <w:p w14:paraId="41420DD7" w14:textId="66A07455" w:rsidR="00A12B36" w:rsidRDefault="00FF6BDA">
      <w:pPr>
        <w:rPr>
          <w:rFonts w:cs="Arial"/>
          <w:szCs w:val="22"/>
        </w:rPr>
      </w:pPr>
      <w:r>
        <w:t>Í klínískum rannsóknum var XGEVA notað ásamt hefðbundinni krabbameinslyfjameðferð og hjá sjúklingum sem höfðu áður fengið bisfosfónat. Engar marktækar klínískar breytingar á lággildi sermisþéttni eða á lyfhrifum denosumabs (kreatínín aðlagað N</w:t>
      </w:r>
      <w:r>
        <w:noBreakHyphen/>
        <w:t>telopeptíð, uNTX/Cr) komu fram, hvorki við samhliða krabbameinslyfjameðferð og/eða hormónameðferð né eftir fyrri gjöf bisfosfónats í bláæð.</w:t>
      </w:r>
    </w:p>
    <w:p w14:paraId="18BEED39" w14:textId="4D85B193" w:rsidR="00A12B36" w:rsidRDefault="00A12B36"/>
    <w:p w14:paraId="62F6EF0D" w14:textId="091F827E" w:rsidR="00A12B36" w:rsidRDefault="00FF6BDA">
      <w:pPr>
        <w:pStyle w:val="Stylebold"/>
        <w:keepNext/>
        <w:ind w:left="567" w:hanging="567"/>
      </w:pPr>
      <w:r>
        <w:t>4.6</w:t>
      </w:r>
      <w:r>
        <w:tab/>
        <w:t>Frjósemi, meðganga og brjóstagjöf</w:t>
      </w:r>
    </w:p>
    <w:p w14:paraId="363D9EF7" w14:textId="77777777" w:rsidR="00A12B36" w:rsidRDefault="00A12B36">
      <w:pPr>
        <w:keepNext/>
        <w:rPr>
          <w:b/>
          <w:i/>
        </w:rPr>
      </w:pPr>
    </w:p>
    <w:p w14:paraId="75082A04" w14:textId="77777777" w:rsidR="00A12B36" w:rsidRDefault="00FF6BDA">
      <w:pPr>
        <w:keepNext/>
        <w:rPr>
          <w:u w:val="single"/>
        </w:rPr>
      </w:pPr>
      <w:r>
        <w:rPr>
          <w:u w:val="single"/>
        </w:rPr>
        <w:t>Meðganga</w:t>
      </w:r>
    </w:p>
    <w:p w14:paraId="5540D5CF" w14:textId="77777777" w:rsidR="00A12B36" w:rsidRDefault="00A12B36">
      <w:pPr>
        <w:keepNext/>
        <w:rPr>
          <w:u w:val="single"/>
        </w:rPr>
      </w:pPr>
    </w:p>
    <w:p w14:paraId="335757DE" w14:textId="77777777" w:rsidR="00A12B36" w:rsidRDefault="00FF6BDA">
      <w:pPr>
        <w:pStyle w:val="Text"/>
        <w:tabs>
          <w:tab w:val="left" w:pos="567"/>
        </w:tabs>
        <w:spacing w:before="0" w:beforeAutospacing="0" w:after="0" w:afterAutospacing="0" w:line="240" w:lineRule="auto"/>
        <w:ind w:left="0"/>
        <w:rPr>
          <w:rFonts w:ascii="Times New Roman" w:hAnsi="Times New Roman" w:cs="Times New Roman"/>
          <w:color w:val="auto"/>
          <w:sz w:val="22"/>
          <w:szCs w:val="22"/>
        </w:rPr>
      </w:pPr>
      <w:r>
        <w:rPr>
          <w:rFonts w:ascii="Times New Roman" w:hAnsi="Times New Roman"/>
          <w:color w:val="auto"/>
          <w:sz w:val="22"/>
        </w:rPr>
        <w:t>Engar eða takmarkaðar upplýsingar liggja fyrir um notkun denosumabs á meðgöngu. Dýrarannsóknir hafa sýnt eiturverkanir á æxlun (sjá kafla 5.3).</w:t>
      </w:r>
    </w:p>
    <w:p w14:paraId="38D2A82E" w14:textId="77777777" w:rsidR="00A12B36" w:rsidRPr="00D16590" w:rsidRDefault="00A12B36">
      <w:pPr>
        <w:pStyle w:val="Text"/>
        <w:tabs>
          <w:tab w:val="left" w:pos="567"/>
        </w:tabs>
        <w:spacing w:before="0" w:beforeAutospacing="0" w:after="0" w:afterAutospacing="0" w:line="240" w:lineRule="auto"/>
        <w:ind w:left="0"/>
        <w:rPr>
          <w:rFonts w:ascii="Times New Roman" w:hAnsi="Times New Roman" w:cs="Times New Roman"/>
          <w:color w:val="auto"/>
          <w:sz w:val="22"/>
          <w:szCs w:val="22"/>
        </w:rPr>
      </w:pPr>
    </w:p>
    <w:p w14:paraId="048ABFF6" w14:textId="291A7B80" w:rsidR="00A12B36" w:rsidRDefault="00FF6BDA">
      <w:del w:id="17" w:author="Author">
        <w:r w:rsidDel="00E51912">
          <w:delText xml:space="preserve">Ekki er mælt með notkun </w:delText>
        </w:r>
      </w:del>
      <w:r>
        <w:t xml:space="preserve">XGEVA </w:t>
      </w:r>
      <w:ins w:id="18" w:author="Author">
        <w:r w:rsidR="00562E99">
          <w:t xml:space="preserve">er hvorki ætlað til notkunar </w:t>
        </w:r>
      </w:ins>
      <w:r>
        <w:t xml:space="preserve">á meðgöngu </w:t>
      </w:r>
      <w:del w:id="19" w:author="Author">
        <w:r w:rsidDel="00562E99">
          <w:delText>eða hjá</w:delText>
        </w:r>
      </w:del>
      <w:ins w:id="20" w:author="Author">
        <w:r w:rsidR="00562E99">
          <w:t>né handa</w:t>
        </w:r>
      </w:ins>
      <w:r>
        <w:t xml:space="preserve"> konum </w:t>
      </w:r>
      <w:del w:id="21" w:author="Author">
        <w:r w:rsidDel="00562E99">
          <w:delText xml:space="preserve">á </w:delText>
        </w:r>
        <w:r w:rsidDel="0075309F">
          <w:delText xml:space="preserve">barneignaraldri </w:delText>
        </w:r>
      </w:del>
      <w:r>
        <w:t xml:space="preserve">sem </w:t>
      </w:r>
      <w:ins w:id="22" w:author="Author">
        <w:r w:rsidR="0075309F">
          <w:t xml:space="preserve">geta orðið þungaðar og </w:t>
        </w:r>
      </w:ins>
      <w:r>
        <w:t>nota ekki getnaðarvarnir. Ráðleggja skal konum að verða ekki barnshafandi á meðan á meðferð með XGEVA stendur og ekki í a</w:t>
      </w:r>
      <w:ins w:id="23" w:author="Author">
        <w:r w:rsidR="0075309F">
          <w:t>.m.k.</w:t>
        </w:r>
      </w:ins>
      <w:del w:id="24" w:author="Author">
        <w:r w:rsidDel="0075309F">
          <w:delText>ð minnsta k</w:delText>
        </w:r>
        <w:r w:rsidDel="006371CB">
          <w:delText>osti</w:delText>
        </w:r>
      </w:del>
      <w:r>
        <w:t xml:space="preserve"> 5 mánuði eftir að henni lýkur. Líklegt er að áhrif XGEVA séu meiri á öðrum og </w:t>
      </w:r>
      <w:ins w:id="25" w:author="Author">
        <w:r w:rsidR="006371CB">
          <w:t>síðasta</w:t>
        </w:r>
      </w:ins>
      <w:del w:id="26" w:author="Author">
        <w:r w:rsidDel="006371CB">
          <w:delText>þriðja</w:delText>
        </w:r>
      </w:del>
      <w:r>
        <w:t xml:space="preserve"> þriðjungi meðgöngu því einstofna mótefni berast yfir fylgju með línulegum hætti eftir því sem meðgöngu vindur fram og mesta magnið berst yfir á síðasta þriðjungi.</w:t>
      </w:r>
    </w:p>
    <w:p w14:paraId="59F2EC46" w14:textId="77777777" w:rsidR="00A12B36" w:rsidRPr="00D16590" w:rsidRDefault="00A12B36">
      <w:pPr>
        <w:pStyle w:val="Text"/>
        <w:tabs>
          <w:tab w:val="left" w:pos="567"/>
        </w:tabs>
        <w:spacing w:before="0" w:beforeAutospacing="0" w:after="0" w:afterAutospacing="0" w:line="240" w:lineRule="auto"/>
        <w:ind w:left="0"/>
        <w:rPr>
          <w:rFonts w:ascii="Times New Roman" w:hAnsi="Times New Roman" w:cs="Times New Roman"/>
          <w:color w:val="auto"/>
          <w:sz w:val="22"/>
          <w:szCs w:val="22"/>
        </w:rPr>
      </w:pPr>
    </w:p>
    <w:p w14:paraId="575F2434" w14:textId="77777777" w:rsidR="00A12B36" w:rsidRDefault="00FF6BDA">
      <w:pPr>
        <w:keepNext/>
        <w:rPr>
          <w:szCs w:val="22"/>
          <w:u w:val="single"/>
        </w:rPr>
      </w:pPr>
      <w:r>
        <w:rPr>
          <w:u w:val="single"/>
        </w:rPr>
        <w:t>Brjóstagjöf</w:t>
      </w:r>
    </w:p>
    <w:p w14:paraId="77FCB282" w14:textId="77777777" w:rsidR="00A12B36" w:rsidRDefault="00A12B36">
      <w:pPr>
        <w:keepNext/>
        <w:rPr>
          <w:szCs w:val="22"/>
          <w:u w:val="single"/>
        </w:rPr>
      </w:pPr>
    </w:p>
    <w:p w14:paraId="34591A57" w14:textId="4F23F01A" w:rsidR="00A12B36" w:rsidRDefault="00FF6BDA">
      <w:pPr>
        <w:autoSpaceDE w:val="0"/>
        <w:autoSpaceDN w:val="0"/>
        <w:adjustRightInd w:val="0"/>
        <w:rPr>
          <w:rFonts w:eastAsia="MS Mincho"/>
          <w:szCs w:val="22"/>
        </w:rPr>
      </w:pPr>
      <w:r>
        <w:t xml:space="preserve">Ekki er þekkt hvort denosumab skilst út í brjóstamjólk. Ekki er hægt að útiloka hættu fyrir börn sem eru á brjósti. Rannsóknir á erfðabreyttum („knockout“) músum benda til þess að vöntun á RANKL á meðgöngu geti truflað þroska mjólkurkirtla og leitt til skertrar mjólkurmyndunar eftir fæðingu (sjá </w:t>
      </w:r>
      <w:r>
        <w:lastRenderedPageBreak/>
        <w:t xml:space="preserve">kafla 5.3). Vega </w:t>
      </w:r>
      <w:ins w:id="27" w:author="Author">
        <w:r w:rsidR="006371CB">
          <w:t>þarf</w:t>
        </w:r>
      </w:ins>
      <w:del w:id="28" w:author="Author">
        <w:r w:rsidDel="006371CB">
          <w:delText>verður</w:delText>
        </w:r>
      </w:del>
      <w:r>
        <w:t xml:space="preserve"> og meta kosti brjóstagjafar fyrir </w:t>
      </w:r>
      <w:del w:id="29" w:author="Author">
        <w:r w:rsidDel="006371CB">
          <w:delText>nýburann/ung</w:delText>
        </w:r>
      </w:del>
      <w:r>
        <w:t xml:space="preserve">barnið og ávinning meðferðar fyrir konuna </w:t>
      </w:r>
      <w:ins w:id="30" w:author="Author">
        <w:r w:rsidR="00EE069C">
          <w:t xml:space="preserve"> og ákveða á grundvelli matsins </w:t>
        </w:r>
      </w:ins>
      <w:r>
        <w:t>hvort hætta eigi brjóstagjöf eða hætta meðferð með XGEVA.</w:t>
      </w:r>
    </w:p>
    <w:p w14:paraId="595451D9" w14:textId="77777777" w:rsidR="00A12B36" w:rsidRDefault="00A12B36">
      <w:pPr>
        <w:autoSpaceDE w:val="0"/>
        <w:autoSpaceDN w:val="0"/>
        <w:adjustRightInd w:val="0"/>
        <w:rPr>
          <w:rFonts w:eastAsia="MS Mincho"/>
          <w:szCs w:val="22"/>
          <w:lang w:eastAsia="ja-JP"/>
        </w:rPr>
      </w:pPr>
    </w:p>
    <w:p w14:paraId="12D4CE4C" w14:textId="77777777" w:rsidR="00A12B36" w:rsidRDefault="00FF6BDA">
      <w:pPr>
        <w:keepNext/>
        <w:autoSpaceDE w:val="0"/>
        <w:autoSpaceDN w:val="0"/>
        <w:adjustRightInd w:val="0"/>
        <w:rPr>
          <w:rFonts w:eastAsia="MS Mincho"/>
          <w:szCs w:val="22"/>
          <w:u w:val="single"/>
        </w:rPr>
      </w:pPr>
      <w:r>
        <w:rPr>
          <w:u w:val="single"/>
        </w:rPr>
        <w:t>Frjósemi</w:t>
      </w:r>
    </w:p>
    <w:p w14:paraId="08FAF2A2" w14:textId="77777777" w:rsidR="00A12B36" w:rsidRDefault="00A12B36">
      <w:pPr>
        <w:keepNext/>
        <w:autoSpaceDE w:val="0"/>
        <w:autoSpaceDN w:val="0"/>
        <w:adjustRightInd w:val="0"/>
        <w:rPr>
          <w:rFonts w:eastAsia="MS Mincho"/>
          <w:szCs w:val="22"/>
          <w:u w:val="single"/>
          <w:lang w:eastAsia="ja-JP"/>
        </w:rPr>
      </w:pPr>
    </w:p>
    <w:p w14:paraId="1E3AED19" w14:textId="77777777" w:rsidR="00A12B36" w:rsidRDefault="00FF6BDA">
      <w:pPr>
        <w:pStyle w:val="Text"/>
        <w:tabs>
          <w:tab w:val="left" w:pos="567"/>
        </w:tabs>
        <w:spacing w:before="0" w:beforeAutospacing="0" w:after="0" w:afterAutospacing="0" w:line="240" w:lineRule="auto"/>
        <w:ind w:left="0"/>
        <w:rPr>
          <w:rFonts w:ascii="Times New Roman" w:hAnsi="Times New Roman" w:cs="Times New Roman"/>
          <w:color w:val="auto"/>
          <w:sz w:val="22"/>
          <w:szCs w:val="22"/>
        </w:rPr>
      </w:pPr>
      <w:r>
        <w:rPr>
          <w:rFonts w:ascii="Times New Roman" w:hAnsi="Times New Roman"/>
          <w:color w:val="auto"/>
          <w:sz w:val="22"/>
        </w:rPr>
        <w:t>Engar upplýsingar liggja fyrir um áhrif denosumabs á frjósemi hjá mönnum. Dýrarannsóknir benda hvorki til beinna né óbeinna skaðlegra áhrifa á frjósemi (sjá kafla 5.3).</w:t>
      </w:r>
    </w:p>
    <w:p w14:paraId="55A68D0E" w14:textId="77777777" w:rsidR="00A12B36" w:rsidRDefault="00A12B36">
      <w:pPr>
        <w:outlineLvl w:val="0"/>
      </w:pPr>
    </w:p>
    <w:p w14:paraId="717E3C08" w14:textId="43D2FE1D" w:rsidR="00A12B36" w:rsidRDefault="00FF6BDA">
      <w:pPr>
        <w:pStyle w:val="Stylebold"/>
        <w:keepNext/>
        <w:ind w:left="567" w:hanging="567"/>
      </w:pPr>
      <w:r>
        <w:t>4.7</w:t>
      </w:r>
      <w:r>
        <w:tab/>
        <w:t>Áhrif á hæfni til aksturs og notkunar véla</w:t>
      </w:r>
    </w:p>
    <w:p w14:paraId="12D1F8F8" w14:textId="77777777" w:rsidR="00A12B36" w:rsidRDefault="00A12B36">
      <w:pPr>
        <w:keepNext/>
        <w:outlineLvl w:val="0"/>
      </w:pPr>
    </w:p>
    <w:p w14:paraId="1C48F187" w14:textId="77777777" w:rsidR="00A12B36" w:rsidRDefault="00FF6BDA">
      <w:pPr>
        <w:tabs>
          <w:tab w:val="clear" w:pos="567"/>
        </w:tabs>
        <w:autoSpaceDE w:val="0"/>
        <w:autoSpaceDN w:val="0"/>
        <w:adjustRightInd w:val="0"/>
        <w:rPr>
          <w:bCs/>
          <w:szCs w:val="22"/>
        </w:rPr>
      </w:pPr>
      <w:r>
        <w:t>XGEVA hefur engin eða óveruleg áhrif á hæfni til aksturs eða notkunar véla.</w:t>
      </w:r>
    </w:p>
    <w:p w14:paraId="35667AB2" w14:textId="77777777" w:rsidR="00A12B36" w:rsidRDefault="00A12B36"/>
    <w:p w14:paraId="377DD069" w14:textId="132F121D" w:rsidR="00A12B36" w:rsidRDefault="00FF6BDA">
      <w:pPr>
        <w:pStyle w:val="Stylebold"/>
        <w:keepNext/>
        <w:ind w:left="567" w:hanging="567"/>
      </w:pPr>
      <w:r>
        <w:t>4.8</w:t>
      </w:r>
      <w:r>
        <w:tab/>
        <w:t>Aukaverkanir</w:t>
      </w:r>
    </w:p>
    <w:p w14:paraId="70B12C80" w14:textId="77777777" w:rsidR="00A12B36" w:rsidRDefault="00A12B36">
      <w:pPr>
        <w:keepNext/>
        <w:rPr>
          <w:u w:val="single"/>
        </w:rPr>
      </w:pPr>
    </w:p>
    <w:p w14:paraId="58051AF7" w14:textId="77777777" w:rsidR="00A12B36" w:rsidRDefault="00FF6BDA">
      <w:pPr>
        <w:keepNext/>
        <w:rPr>
          <w:u w:val="single"/>
        </w:rPr>
      </w:pPr>
      <w:r>
        <w:rPr>
          <w:u w:val="single"/>
        </w:rPr>
        <w:t>Yfirlit yfir öryggi</w:t>
      </w:r>
    </w:p>
    <w:p w14:paraId="56E8684B" w14:textId="77777777" w:rsidR="00A12B36" w:rsidRDefault="00A12B36">
      <w:pPr>
        <w:keepNext/>
        <w:rPr>
          <w:u w:val="single"/>
        </w:rPr>
      </w:pPr>
    </w:p>
    <w:p w14:paraId="2CF5FB09" w14:textId="77777777" w:rsidR="00A12B36" w:rsidRDefault="00FF6BDA">
      <w:pPr>
        <w:tabs>
          <w:tab w:val="left" w:pos="720"/>
        </w:tabs>
        <w:autoSpaceDE w:val="0"/>
        <w:autoSpaceDN w:val="0"/>
        <w:adjustRightInd w:val="0"/>
      </w:pPr>
      <w:r>
        <w:t>Almennt er samræmi í öryggi fyrir allar samþykktar ábendingar XGEVA.</w:t>
      </w:r>
    </w:p>
    <w:p w14:paraId="73AC506C" w14:textId="77777777" w:rsidR="00A12B36" w:rsidRDefault="00A12B36">
      <w:pPr>
        <w:tabs>
          <w:tab w:val="left" w:pos="720"/>
        </w:tabs>
        <w:autoSpaceDE w:val="0"/>
        <w:autoSpaceDN w:val="0"/>
        <w:adjustRightInd w:val="0"/>
      </w:pPr>
    </w:p>
    <w:p w14:paraId="1E19DB95" w14:textId="119398CB" w:rsidR="00A12B36" w:rsidRDefault="00FF6BDA">
      <w:pPr>
        <w:tabs>
          <w:tab w:val="left" w:pos="720"/>
        </w:tabs>
        <w:autoSpaceDE w:val="0"/>
        <w:autoSpaceDN w:val="0"/>
        <w:adjustRightInd w:val="0"/>
      </w:pPr>
      <w:r>
        <w:t>Mjög algengt er að greint hafi verið frá blóðkalsíumlækkun eftir gjöf XGEVA, mest á fyrstu 2 vikunum. Blóðkalsíumlækkun getur verið alvarleg og með einkennum (sjá kafla 4.8 – lýsing á völdum aukaverkunum). Almennt var hægt að stjórna kalsíumlækkunum í sermi með uppbót kalsíums og D</w:t>
      </w:r>
      <w:r>
        <w:noBreakHyphen/>
        <w:t>vítamíns. Algengasta aukaverkunin við notkun XGEVA er stoðkerfisverkir. Algengt er að tilvik beindreps í kjálka (sjá kafla 4.4 og 4.8 – lýsingu á völdum aukaverkunum) hafi komið fram hjá sjúklingum sem taka XGEVA.</w:t>
      </w:r>
    </w:p>
    <w:p w14:paraId="0296A2D1" w14:textId="77777777" w:rsidR="00A12B36" w:rsidRDefault="00A12B36"/>
    <w:p w14:paraId="67F0D609" w14:textId="77777777" w:rsidR="00A12B36" w:rsidRDefault="00FF6BDA">
      <w:pPr>
        <w:keepNext/>
        <w:rPr>
          <w:szCs w:val="22"/>
          <w:u w:val="single"/>
        </w:rPr>
      </w:pPr>
      <w:r>
        <w:rPr>
          <w:u w:val="single"/>
        </w:rPr>
        <w:t>Tafla yfir aukaverkanir</w:t>
      </w:r>
    </w:p>
    <w:p w14:paraId="1D4FF443" w14:textId="77777777" w:rsidR="00A12B36" w:rsidRDefault="00A12B36">
      <w:pPr>
        <w:keepNext/>
        <w:rPr>
          <w:u w:val="single"/>
        </w:rPr>
      </w:pPr>
    </w:p>
    <w:p w14:paraId="1F5A626B" w14:textId="77777777" w:rsidR="00A12B36" w:rsidRDefault="00FF6BDA">
      <w:pPr>
        <w:rPr>
          <w:bCs/>
          <w:szCs w:val="22"/>
        </w:rPr>
      </w:pPr>
      <w:r>
        <w:t>Aukaverkanir sem skráðar voru í fjórum III. stigs, tveimur II. stigs klínískum rannsóknum og reynslu eftir markaðssetningu eru skilgreindar á eftirfarandi hátt (sjá töflu 1): mjög algengar (≥ 1/10), algengar (≥ 1/100 til &lt; 1/10), sjaldgæfar (≥ 1/1.000 til &lt; 1/100), mjög sjaldgæfar (≥ 1/10.000 til &lt; 1/1.000), koma örsjaldan fyrir (&lt; 1/10.000) og tíðni ekki þekkt (ekki hægt að áætla tíðni út frá fyrirliggjandi gögnum). Innan tíðniflokka og líffæraflokka eru alvarlegustu aukaverkanirnar taldar upp fyrst.</w:t>
      </w:r>
    </w:p>
    <w:p w14:paraId="697E5F90" w14:textId="77777777" w:rsidR="00A12B36" w:rsidRDefault="00A12B36">
      <w:pPr>
        <w:rPr>
          <w:bCs/>
          <w:szCs w:val="22"/>
        </w:rPr>
      </w:pPr>
    </w:p>
    <w:p w14:paraId="3024F619" w14:textId="77777777" w:rsidR="00A12B36" w:rsidRDefault="00FF6BDA">
      <w:pPr>
        <w:keepNext/>
        <w:rPr>
          <w:b/>
        </w:rPr>
      </w:pPr>
      <w:r>
        <w:rPr>
          <w:b/>
        </w:rPr>
        <w:t>Tafla 1. Aukaverkanir sem greint var frá hjá sjúklingum með langt gengið krabbamein í beinum, mergæxlager eða risafrumuæxli í beinum</w:t>
      </w:r>
    </w:p>
    <w:p w14:paraId="43FDC50A" w14:textId="77777777" w:rsidR="00A12B36" w:rsidRDefault="00A12B36">
      <w:pPr>
        <w:keepNext/>
        <w:rPr>
          <w:b/>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28" w:type="dxa"/>
          <w:bottom w:w="28" w:type="dxa"/>
        </w:tblCellMar>
        <w:tblLook w:val="00A0" w:firstRow="1" w:lastRow="0" w:firstColumn="1" w:lastColumn="0" w:noHBand="0" w:noVBand="0"/>
      </w:tblPr>
      <w:tblGrid>
        <w:gridCol w:w="3112"/>
        <w:gridCol w:w="2951"/>
        <w:gridCol w:w="3224"/>
        <w:tblGridChange w:id="31">
          <w:tblGrid>
            <w:gridCol w:w="3112"/>
            <w:gridCol w:w="2951"/>
            <w:gridCol w:w="3224"/>
          </w:tblGrid>
        </w:tblGridChange>
      </w:tblGrid>
      <w:tr w:rsidR="00A12B36" w14:paraId="615B66E4" w14:textId="77777777" w:rsidTr="00637093">
        <w:trPr>
          <w:cantSplit/>
          <w:tblHeader/>
        </w:trPr>
        <w:tc>
          <w:tcPr>
            <w:tcW w:w="1675" w:type="pct"/>
            <w:tcBorders>
              <w:top w:val="single" w:sz="4" w:space="0" w:color="auto"/>
              <w:left w:val="single" w:sz="4" w:space="0" w:color="auto"/>
              <w:bottom w:val="single" w:sz="4" w:space="0" w:color="auto"/>
              <w:right w:val="single" w:sz="4" w:space="0" w:color="auto"/>
            </w:tcBorders>
          </w:tcPr>
          <w:p w14:paraId="1501EE4F" w14:textId="77777777" w:rsidR="00A12B36" w:rsidRDefault="00FF6BDA" w:rsidP="00637093">
            <w:pPr>
              <w:keepNext/>
              <w:suppressAutoHyphens/>
              <w:rPr>
                <w:b/>
              </w:rPr>
            </w:pPr>
            <w:r>
              <w:rPr>
                <w:b/>
              </w:rPr>
              <w:t>MedDRA flokkun eftir líffærum</w:t>
            </w:r>
          </w:p>
        </w:tc>
        <w:tc>
          <w:tcPr>
            <w:tcW w:w="1589" w:type="pct"/>
            <w:tcBorders>
              <w:top w:val="single" w:sz="4" w:space="0" w:color="auto"/>
              <w:left w:val="single" w:sz="4" w:space="0" w:color="auto"/>
              <w:bottom w:val="single" w:sz="4" w:space="0" w:color="auto"/>
              <w:right w:val="single" w:sz="4" w:space="0" w:color="auto"/>
            </w:tcBorders>
          </w:tcPr>
          <w:p w14:paraId="061FFC48" w14:textId="77777777" w:rsidR="00A12B36" w:rsidRDefault="00FF6BDA" w:rsidP="00637093">
            <w:pPr>
              <w:keepNext/>
              <w:suppressAutoHyphens/>
              <w:rPr>
                <w:rFonts w:eastAsia="MS Mincho"/>
                <w:bCs/>
                <w:szCs w:val="22"/>
                <w:u w:val="single"/>
              </w:rPr>
            </w:pPr>
            <w:r>
              <w:rPr>
                <w:b/>
              </w:rPr>
              <w:t>Tíðni</w:t>
            </w:r>
          </w:p>
        </w:tc>
        <w:tc>
          <w:tcPr>
            <w:tcW w:w="1736" w:type="pct"/>
            <w:tcBorders>
              <w:top w:val="single" w:sz="4" w:space="0" w:color="auto"/>
              <w:left w:val="single" w:sz="4" w:space="0" w:color="auto"/>
              <w:bottom w:val="single" w:sz="4" w:space="0" w:color="auto"/>
              <w:right w:val="single" w:sz="4" w:space="0" w:color="auto"/>
            </w:tcBorders>
          </w:tcPr>
          <w:p w14:paraId="141E16BF" w14:textId="77777777" w:rsidR="00A12B36" w:rsidRDefault="00FF6BDA" w:rsidP="00637093">
            <w:pPr>
              <w:keepNext/>
              <w:suppressAutoHyphens/>
              <w:rPr>
                <w:rFonts w:eastAsia="MS Mincho"/>
                <w:b/>
                <w:bCs/>
                <w:szCs w:val="22"/>
              </w:rPr>
            </w:pPr>
            <w:r>
              <w:rPr>
                <w:b/>
              </w:rPr>
              <w:t>Aukaverkanir</w:t>
            </w:r>
          </w:p>
        </w:tc>
      </w:tr>
      <w:tr w:rsidR="00A12B36" w14:paraId="384194C2" w14:textId="77777777" w:rsidTr="00637093">
        <w:trPr>
          <w:cantSplit/>
        </w:trPr>
        <w:tc>
          <w:tcPr>
            <w:tcW w:w="1675" w:type="pct"/>
            <w:tcBorders>
              <w:top w:val="single" w:sz="4" w:space="0" w:color="auto"/>
              <w:left w:val="single" w:sz="4" w:space="0" w:color="auto"/>
              <w:right w:val="single" w:sz="4" w:space="0" w:color="auto"/>
            </w:tcBorders>
          </w:tcPr>
          <w:p w14:paraId="0A8719F0" w14:textId="77777777" w:rsidR="00A12B36" w:rsidRDefault="00FF6BDA" w:rsidP="00637093">
            <w:pPr>
              <w:suppressAutoHyphens/>
              <w:rPr>
                <w:rFonts w:eastAsia="MS Mincho"/>
                <w:szCs w:val="22"/>
              </w:rPr>
            </w:pPr>
            <w:r>
              <w:t>Góðkynja, illkynja og óskilgreind æxli (þ.m.t. blöðrur og separ)</w:t>
            </w:r>
          </w:p>
        </w:tc>
        <w:tc>
          <w:tcPr>
            <w:tcW w:w="1589" w:type="pct"/>
            <w:tcBorders>
              <w:top w:val="single" w:sz="4" w:space="0" w:color="auto"/>
              <w:left w:val="single" w:sz="4" w:space="0" w:color="auto"/>
              <w:bottom w:val="single" w:sz="4" w:space="0" w:color="auto"/>
              <w:right w:val="single" w:sz="4" w:space="0" w:color="auto"/>
            </w:tcBorders>
          </w:tcPr>
          <w:p w14:paraId="7BFACF3F" w14:textId="77777777" w:rsidR="00A12B36" w:rsidRDefault="00FF6BDA" w:rsidP="00637093">
            <w:pPr>
              <w:suppressAutoHyphens/>
              <w:rPr>
                <w:rFonts w:eastAsia="MS Mincho"/>
                <w:bCs/>
                <w:szCs w:val="22"/>
              </w:rPr>
            </w:pPr>
            <w:r>
              <w:t>Algengar</w:t>
            </w:r>
          </w:p>
        </w:tc>
        <w:tc>
          <w:tcPr>
            <w:tcW w:w="1736" w:type="pct"/>
            <w:tcBorders>
              <w:top w:val="single" w:sz="4" w:space="0" w:color="auto"/>
              <w:left w:val="single" w:sz="4" w:space="0" w:color="auto"/>
              <w:bottom w:val="single" w:sz="4" w:space="0" w:color="auto"/>
              <w:right w:val="single" w:sz="4" w:space="0" w:color="auto"/>
            </w:tcBorders>
          </w:tcPr>
          <w:p w14:paraId="5FED9387" w14:textId="77777777" w:rsidR="00A12B36" w:rsidRDefault="00FF6BDA" w:rsidP="00637093">
            <w:pPr>
              <w:suppressAutoHyphens/>
              <w:autoSpaceDE w:val="0"/>
              <w:autoSpaceDN w:val="0"/>
              <w:adjustRightInd w:val="0"/>
              <w:rPr>
                <w:bCs/>
                <w:szCs w:val="22"/>
              </w:rPr>
            </w:pPr>
            <w:r>
              <w:t>Nýtt frumkomið illkynja æxli</w:t>
            </w:r>
            <w:r>
              <w:rPr>
                <w:vertAlign w:val="superscript"/>
              </w:rPr>
              <w:t>1</w:t>
            </w:r>
          </w:p>
        </w:tc>
      </w:tr>
      <w:tr w:rsidR="00A12B36" w14:paraId="1C79AEB7" w14:textId="77777777" w:rsidTr="00637093">
        <w:trPr>
          <w:cantSplit/>
        </w:trPr>
        <w:tc>
          <w:tcPr>
            <w:tcW w:w="1675" w:type="pct"/>
            <w:vMerge w:val="restart"/>
            <w:tcBorders>
              <w:top w:val="single" w:sz="4" w:space="0" w:color="auto"/>
              <w:left w:val="single" w:sz="4" w:space="0" w:color="auto"/>
              <w:right w:val="single" w:sz="4" w:space="0" w:color="auto"/>
            </w:tcBorders>
          </w:tcPr>
          <w:p w14:paraId="46F4B3D6" w14:textId="77777777" w:rsidR="00A12B36" w:rsidRDefault="00FF6BDA" w:rsidP="00637093">
            <w:pPr>
              <w:keepNext/>
              <w:suppressAutoHyphens/>
              <w:rPr>
                <w:rFonts w:eastAsia="MS Mincho"/>
                <w:szCs w:val="22"/>
              </w:rPr>
            </w:pPr>
            <w:r>
              <w:t>Ónæmiskerfi</w:t>
            </w:r>
          </w:p>
        </w:tc>
        <w:tc>
          <w:tcPr>
            <w:tcW w:w="1589" w:type="pct"/>
            <w:tcBorders>
              <w:top w:val="single" w:sz="4" w:space="0" w:color="auto"/>
              <w:left w:val="single" w:sz="4" w:space="0" w:color="auto"/>
              <w:bottom w:val="single" w:sz="4" w:space="0" w:color="auto"/>
              <w:right w:val="single" w:sz="4" w:space="0" w:color="auto"/>
            </w:tcBorders>
          </w:tcPr>
          <w:p w14:paraId="34A3FF05" w14:textId="77777777" w:rsidR="00A12B36" w:rsidRDefault="00FF6BDA" w:rsidP="00637093">
            <w:pPr>
              <w:keepNext/>
              <w:suppressAutoHyphens/>
              <w:rPr>
                <w:rFonts w:eastAsia="MS Mincho"/>
                <w:bCs/>
                <w:szCs w:val="22"/>
              </w:rPr>
            </w:pPr>
            <w:r>
              <w:t>Mjög sjaldgæfar</w:t>
            </w:r>
          </w:p>
        </w:tc>
        <w:tc>
          <w:tcPr>
            <w:tcW w:w="1736" w:type="pct"/>
            <w:tcBorders>
              <w:top w:val="single" w:sz="4" w:space="0" w:color="auto"/>
              <w:left w:val="single" w:sz="4" w:space="0" w:color="auto"/>
              <w:bottom w:val="single" w:sz="4" w:space="0" w:color="auto"/>
              <w:right w:val="single" w:sz="4" w:space="0" w:color="auto"/>
            </w:tcBorders>
          </w:tcPr>
          <w:p w14:paraId="127B3A56" w14:textId="77777777" w:rsidR="00A12B36" w:rsidRDefault="00FF6BDA" w:rsidP="00637093">
            <w:pPr>
              <w:keepNext/>
              <w:suppressAutoHyphens/>
              <w:autoSpaceDE w:val="0"/>
              <w:autoSpaceDN w:val="0"/>
              <w:adjustRightInd w:val="0"/>
              <w:rPr>
                <w:bCs/>
                <w:szCs w:val="22"/>
              </w:rPr>
            </w:pPr>
            <w:r>
              <w:t>Lyfjaofnæmi</w:t>
            </w:r>
            <w:r>
              <w:rPr>
                <w:vertAlign w:val="superscript"/>
              </w:rPr>
              <w:t>1</w:t>
            </w:r>
          </w:p>
        </w:tc>
      </w:tr>
      <w:tr w:rsidR="00A12B36" w14:paraId="17CC7984" w14:textId="77777777" w:rsidTr="00637093">
        <w:trPr>
          <w:cantSplit/>
        </w:trPr>
        <w:tc>
          <w:tcPr>
            <w:tcW w:w="1675" w:type="pct"/>
            <w:vMerge/>
            <w:tcBorders>
              <w:left w:val="single" w:sz="4" w:space="0" w:color="auto"/>
              <w:bottom w:val="single" w:sz="4" w:space="0" w:color="auto"/>
              <w:right w:val="single" w:sz="4" w:space="0" w:color="auto"/>
            </w:tcBorders>
          </w:tcPr>
          <w:p w14:paraId="0330622C" w14:textId="77777777" w:rsidR="00A12B36" w:rsidRDefault="00A12B36" w:rsidP="00637093">
            <w:pPr>
              <w:suppressAutoHyphens/>
              <w:rPr>
                <w:rFonts w:eastAsia="MS Mincho"/>
                <w:szCs w:val="22"/>
              </w:rPr>
            </w:pPr>
          </w:p>
        </w:tc>
        <w:tc>
          <w:tcPr>
            <w:tcW w:w="1589" w:type="pct"/>
            <w:tcBorders>
              <w:top w:val="single" w:sz="4" w:space="0" w:color="auto"/>
              <w:left w:val="single" w:sz="4" w:space="0" w:color="auto"/>
              <w:bottom w:val="single" w:sz="4" w:space="0" w:color="auto"/>
              <w:right w:val="single" w:sz="4" w:space="0" w:color="auto"/>
            </w:tcBorders>
          </w:tcPr>
          <w:p w14:paraId="7232F498" w14:textId="77777777" w:rsidR="00A12B36" w:rsidRDefault="00FF6BDA" w:rsidP="00637093">
            <w:pPr>
              <w:suppressAutoHyphens/>
              <w:rPr>
                <w:rFonts w:eastAsia="MS Mincho"/>
                <w:bCs/>
                <w:szCs w:val="22"/>
              </w:rPr>
            </w:pPr>
            <w:r>
              <w:t>Mjög sjaldgæfar</w:t>
            </w:r>
          </w:p>
        </w:tc>
        <w:tc>
          <w:tcPr>
            <w:tcW w:w="1736" w:type="pct"/>
            <w:tcBorders>
              <w:top w:val="single" w:sz="4" w:space="0" w:color="auto"/>
              <w:left w:val="single" w:sz="4" w:space="0" w:color="auto"/>
              <w:bottom w:val="single" w:sz="4" w:space="0" w:color="auto"/>
              <w:right w:val="single" w:sz="4" w:space="0" w:color="auto"/>
            </w:tcBorders>
          </w:tcPr>
          <w:p w14:paraId="27DE576B" w14:textId="77777777" w:rsidR="00A12B36" w:rsidRDefault="00FF6BDA" w:rsidP="00637093">
            <w:pPr>
              <w:suppressAutoHyphens/>
              <w:autoSpaceDE w:val="0"/>
              <w:autoSpaceDN w:val="0"/>
              <w:adjustRightInd w:val="0"/>
              <w:rPr>
                <w:bCs/>
                <w:szCs w:val="22"/>
              </w:rPr>
            </w:pPr>
            <w:r>
              <w:t>Bráðaofnæmisviðbrögð</w:t>
            </w:r>
            <w:r>
              <w:rPr>
                <w:vertAlign w:val="superscript"/>
              </w:rPr>
              <w:t>1</w:t>
            </w:r>
          </w:p>
        </w:tc>
      </w:tr>
      <w:tr w:rsidR="00A12B36" w14:paraId="036C0DA0" w14:textId="77777777" w:rsidTr="00637093">
        <w:trPr>
          <w:cantSplit/>
        </w:trPr>
        <w:tc>
          <w:tcPr>
            <w:tcW w:w="1675" w:type="pct"/>
            <w:vMerge w:val="restart"/>
            <w:tcBorders>
              <w:top w:val="single" w:sz="4" w:space="0" w:color="auto"/>
              <w:left w:val="single" w:sz="4" w:space="0" w:color="auto"/>
              <w:right w:val="single" w:sz="4" w:space="0" w:color="auto"/>
            </w:tcBorders>
          </w:tcPr>
          <w:p w14:paraId="1A5E8809" w14:textId="77777777" w:rsidR="00A12B36" w:rsidRDefault="00FF6BDA" w:rsidP="00637093">
            <w:pPr>
              <w:keepNext/>
              <w:suppressAutoHyphens/>
              <w:rPr>
                <w:rFonts w:eastAsia="MS Mincho"/>
                <w:szCs w:val="22"/>
              </w:rPr>
            </w:pPr>
            <w:r>
              <w:t>Efnaskipti og næring</w:t>
            </w:r>
          </w:p>
        </w:tc>
        <w:tc>
          <w:tcPr>
            <w:tcW w:w="1589" w:type="pct"/>
            <w:tcBorders>
              <w:top w:val="single" w:sz="4" w:space="0" w:color="auto"/>
              <w:left w:val="single" w:sz="4" w:space="0" w:color="auto"/>
              <w:bottom w:val="single" w:sz="4" w:space="0" w:color="auto"/>
              <w:right w:val="single" w:sz="4" w:space="0" w:color="auto"/>
            </w:tcBorders>
          </w:tcPr>
          <w:p w14:paraId="379574E5" w14:textId="77777777" w:rsidR="00A12B36" w:rsidRDefault="00FF6BDA" w:rsidP="00637093">
            <w:pPr>
              <w:keepNext/>
              <w:suppressAutoHyphens/>
              <w:rPr>
                <w:rFonts w:eastAsia="MS Mincho"/>
                <w:bCs/>
                <w:szCs w:val="22"/>
              </w:rPr>
            </w:pPr>
            <w:r>
              <w:t>Mjög algengar</w:t>
            </w:r>
          </w:p>
        </w:tc>
        <w:tc>
          <w:tcPr>
            <w:tcW w:w="1736" w:type="pct"/>
            <w:tcBorders>
              <w:top w:val="single" w:sz="4" w:space="0" w:color="auto"/>
              <w:left w:val="single" w:sz="4" w:space="0" w:color="auto"/>
              <w:bottom w:val="single" w:sz="4" w:space="0" w:color="auto"/>
              <w:right w:val="single" w:sz="4" w:space="0" w:color="auto"/>
            </w:tcBorders>
          </w:tcPr>
          <w:p w14:paraId="7BB254CC" w14:textId="77777777" w:rsidR="00A12B36" w:rsidRDefault="00FF6BDA" w:rsidP="00637093">
            <w:pPr>
              <w:keepNext/>
              <w:suppressAutoHyphens/>
              <w:rPr>
                <w:rFonts w:eastAsia="MS Mincho"/>
                <w:szCs w:val="22"/>
              </w:rPr>
            </w:pPr>
            <w:r>
              <w:t>Blóðkalsíumlækkun</w:t>
            </w:r>
            <w:r>
              <w:rPr>
                <w:vertAlign w:val="superscript"/>
              </w:rPr>
              <w:t>1,2</w:t>
            </w:r>
          </w:p>
        </w:tc>
      </w:tr>
      <w:tr w:rsidR="00A12B36" w14:paraId="5CF76F68" w14:textId="77777777" w:rsidTr="00637093">
        <w:trPr>
          <w:cantSplit/>
        </w:trPr>
        <w:tc>
          <w:tcPr>
            <w:tcW w:w="1675" w:type="pct"/>
            <w:vMerge/>
            <w:tcBorders>
              <w:left w:val="single" w:sz="4" w:space="0" w:color="auto"/>
              <w:right w:val="single" w:sz="4" w:space="0" w:color="auto"/>
            </w:tcBorders>
          </w:tcPr>
          <w:p w14:paraId="63535BCF" w14:textId="77777777" w:rsidR="00A12B36" w:rsidRDefault="00A12B36" w:rsidP="00637093">
            <w:pPr>
              <w:keepNext/>
              <w:suppressAutoHyphens/>
              <w:rPr>
                <w:rFonts w:eastAsia="MS Mincho"/>
                <w:szCs w:val="22"/>
              </w:rPr>
            </w:pPr>
          </w:p>
        </w:tc>
        <w:tc>
          <w:tcPr>
            <w:tcW w:w="1589" w:type="pct"/>
            <w:tcBorders>
              <w:top w:val="single" w:sz="4" w:space="0" w:color="auto"/>
              <w:left w:val="single" w:sz="4" w:space="0" w:color="auto"/>
              <w:bottom w:val="single" w:sz="4" w:space="0" w:color="auto"/>
              <w:right w:val="single" w:sz="4" w:space="0" w:color="auto"/>
            </w:tcBorders>
          </w:tcPr>
          <w:p w14:paraId="0FF6063E" w14:textId="77777777" w:rsidR="00A12B36" w:rsidRDefault="00FF6BDA" w:rsidP="00637093">
            <w:pPr>
              <w:keepNext/>
              <w:suppressAutoHyphens/>
              <w:rPr>
                <w:rFonts w:eastAsia="MS Mincho"/>
                <w:bCs/>
                <w:szCs w:val="22"/>
              </w:rPr>
            </w:pPr>
            <w:r>
              <w:t>Algengar</w:t>
            </w:r>
          </w:p>
        </w:tc>
        <w:tc>
          <w:tcPr>
            <w:tcW w:w="1736" w:type="pct"/>
            <w:tcBorders>
              <w:top w:val="single" w:sz="4" w:space="0" w:color="auto"/>
              <w:left w:val="single" w:sz="4" w:space="0" w:color="auto"/>
              <w:bottom w:val="single" w:sz="4" w:space="0" w:color="auto"/>
              <w:right w:val="single" w:sz="4" w:space="0" w:color="auto"/>
            </w:tcBorders>
          </w:tcPr>
          <w:p w14:paraId="6C5A3D88" w14:textId="77777777" w:rsidR="00A12B36" w:rsidRDefault="00FF6BDA" w:rsidP="00637093">
            <w:pPr>
              <w:keepNext/>
              <w:suppressAutoHyphens/>
              <w:rPr>
                <w:rFonts w:eastAsia="MS Mincho"/>
                <w:szCs w:val="22"/>
              </w:rPr>
            </w:pPr>
            <w:r>
              <w:t>Blóðfosfatlækkun</w:t>
            </w:r>
          </w:p>
        </w:tc>
      </w:tr>
      <w:tr w:rsidR="00A12B36" w14:paraId="7A9FD91C" w14:textId="77777777" w:rsidTr="00637093">
        <w:trPr>
          <w:cantSplit/>
        </w:trPr>
        <w:tc>
          <w:tcPr>
            <w:tcW w:w="1675" w:type="pct"/>
            <w:vMerge/>
            <w:tcBorders>
              <w:left w:val="single" w:sz="4" w:space="0" w:color="auto"/>
              <w:bottom w:val="nil"/>
              <w:right w:val="single" w:sz="4" w:space="0" w:color="auto"/>
            </w:tcBorders>
          </w:tcPr>
          <w:p w14:paraId="1B79E34B" w14:textId="77777777" w:rsidR="00A12B36" w:rsidRDefault="00A12B36" w:rsidP="00637093">
            <w:pPr>
              <w:suppressAutoHyphens/>
              <w:rPr>
                <w:rFonts w:eastAsia="MS Mincho"/>
                <w:szCs w:val="22"/>
              </w:rPr>
            </w:pPr>
          </w:p>
        </w:tc>
        <w:tc>
          <w:tcPr>
            <w:tcW w:w="1589" w:type="pct"/>
            <w:tcBorders>
              <w:top w:val="single" w:sz="4" w:space="0" w:color="auto"/>
              <w:left w:val="single" w:sz="4" w:space="0" w:color="auto"/>
              <w:bottom w:val="single" w:sz="4" w:space="0" w:color="auto"/>
              <w:right w:val="single" w:sz="4" w:space="0" w:color="auto"/>
            </w:tcBorders>
          </w:tcPr>
          <w:p w14:paraId="2E11670D" w14:textId="77777777" w:rsidR="00A12B36" w:rsidRDefault="00FF6BDA" w:rsidP="00637093">
            <w:pPr>
              <w:suppressAutoHyphens/>
              <w:rPr>
                <w:rFonts w:eastAsia="MS Mincho"/>
                <w:bCs/>
                <w:szCs w:val="22"/>
              </w:rPr>
            </w:pPr>
            <w:r>
              <w:t>Sjaldgæfar</w:t>
            </w:r>
          </w:p>
        </w:tc>
        <w:tc>
          <w:tcPr>
            <w:tcW w:w="1736" w:type="pct"/>
            <w:tcBorders>
              <w:top w:val="single" w:sz="4" w:space="0" w:color="auto"/>
              <w:left w:val="single" w:sz="4" w:space="0" w:color="auto"/>
              <w:bottom w:val="single" w:sz="4" w:space="0" w:color="auto"/>
              <w:right w:val="single" w:sz="4" w:space="0" w:color="auto"/>
            </w:tcBorders>
          </w:tcPr>
          <w:p w14:paraId="6CAB170A" w14:textId="77777777" w:rsidR="00A12B36" w:rsidRDefault="00FF6BDA" w:rsidP="00637093">
            <w:pPr>
              <w:suppressAutoHyphens/>
              <w:rPr>
                <w:rFonts w:eastAsia="MS Mincho"/>
                <w:szCs w:val="22"/>
              </w:rPr>
            </w:pPr>
            <w:r>
              <w:t>Blóðkalsíumhækkun eftir að meðferð var hætt hjá sjúklingum með risafrumuæxli í beinum</w:t>
            </w:r>
            <w:r>
              <w:rPr>
                <w:vertAlign w:val="superscript"/>
              </w:rPr>
              <w:t>3</w:t>
            </w:r>
          </w:p>
        </w:tc>
      </w:tr>
      <w:tr w:rsidR="00A12B36" w14:paraId="397521D0" w14:textId="77777777" w:rsidTr="00637093">
        <w:trPr>
          <w:cantSplit/>
        </w:trPr>
        <w:tc>
          <w:tcPr>
            <w:tcW w:w="1675" w:type="pct"/>
            <w:tcBorders>
              <w:top w:val="single" w:sz="4" w:space="0" w:color="auto"/>
              <w:left w:val="single" w:sz="4" w:space="0" w:color="auto"/>
              <w:bottom w:val="single" w:sz="4" w:space="0" w:color="auto"/>
              <w:right w:val="single" w:sz="4" w:space="0" w:color="auto"/>
            </w:tcBorders>
          </w:tcPr>
          <w:p w14:paraId="6158F863" w14:textId="77777777" w:rsidR="00A12B36" w:rsidRDefault="00FF6BDA" w:rsidP="00637093">
            <w:pPr>
              <w:suppressAutoHyphens/>
              <w:rPr>
                <w:rFonts w:eastAsia="MS Mincho"/>
                <w:szCs w:val="22"/>
              </w:rPr>
            </w:pPr>
            <w:r>
              <w:t>Öndunarfæri, brjósthol og miðmæti</w:t>
            </w:r>
          </w:p>
        </w:tc>
        <w:tc>
          <w:tcPr>
            <w:tcW w:w="1589" w:type="pct"/>
            <w:tcBorders>
              <w:top w:val="single" w:sz="4" w:space="0" w:color="auto"/>
              <w:left w:val="single" w:sz="4" w:space="0" w:color="auto"/>
              <w:bottom w:val="single" w:sz="4" w:space="0" w:color="auto"/>
              <w:right w:val="single" w:sz="4" w:space="0" w:color="auto"/>
            </w:tcBorders>
          </w:tcPr>
          <w:p w14:paraId="2D3DD97D" w14:textId="77777777" w:rsidR="00A12B36" w:rsidRDefault="00FF6BDA" w:rsidP="00637093">
            <w:pPr>
              <w:suppressAutoHyphens/>
              <w:rPr>
                <w:rFonts w:eastAsia="MS Mincho"/>
                <w:bCs/>
                <w:szCs w:val="22"/>
              </w:rPr>
            </w:pPr>
            <w:r>
              <w:t>Mjög algengar</w:t>
            </w:r>
          </w:p>
        </w:tc>
        <w:tc>
          <w:tcPr>
            <w:tcW w:w="1736" w:type="pct"/>
            <w:tcBorders>
              <w:top w:val="single" w:sz="4" w:space="0" w:color="auto"/>
              <w:left w:val="single" w:sz="4" w:space="0" w:color="auto"/>
              <w:bottom w:val="single" w:sz="4" w:space="0" w:color="auto"/>
              <w:right w:val="single" w:sz="4" w:space="0" w:color="auto"/>
            </w:tcBorders>
          </w:tcPr>
          <w:p w14:paraId="38CD5CFD" w14:textId="77777777" w:rsidR="00A12B36" w:rsidRDefault="00FF6BDA" w:rsidP="00637093">
            <w:pPr>
              <w:suppressAutoHyphens/>
              <w:rPr>
                <w:rFonts w:eastAsia="MS Mincho"/>
                <w:szCs w:val="22"/>
              </w:rPr>
            </w:pPr>
            <w:r>
              <w:t>Mæði</w:t>
            </w:r>
          </w:p>
        </w:tc>
      </w:tr>
      <w:tr w:rsidR="00A12B36" w14:paraId="365A0FD1" w14:textId="77777777" w:rsidTr="00637093">
        <w:trPr>
          <w:cantSplit/>
        </w:trPr>
        <w:tc>
          <w:tcPr>
            <w:tcW w:w="1675" w:type="pct"/>
            <w:vMerge w:val="restart"/>
            <w:tcBorders>
              <w:top w:val="single" w:sz="4" w:space="0" w:color="auto"/>
              <w:left w:val="single" w:sz="4" w:space="0" w:color="auto"/>
              <w:right w:val="single" w:sz="4" w:space="0" w:color="auto"/>
            </w:tcBorders>
          </w:tcPr>
          <w:p w14:paraId="5D9F027A" w14:textId="77777777" w:rsidR="00A12B36" w:rsidRDefault="00FF6BDA" w:rsidP="00637093">
            <w:pPr>
              <w:keepNext/>
              <w:suppressAutoHyphens/>
              <w:rPr>
                <w:rFonts w:eastAsia="MS Mincho"/>
                <w:szCs w:val="22"/>
              </w:rPr>
            </w:pPr>
            <w:r>
              <w:t>Meltingarfæri</w:t>
            </w:r>
          </w:p>
        </w:tc>
        <w:tc>
          <w:tcPr>
            <w:tcW w:w="1589" w:type="pct"/>
            <w:tcBorders>
              <w:top w:val="single" w:sz="4" w:space="0" w:color="auto"/>
              <w:left w:val="single" w:sz="4" w:space="0" w:color="auto"/>
              <w:bottom w:val="single" w:sz="4" w:space="0" w:color="auto"/>
              <w:right w:val="single" w:sz="4" w:space="0" w:color="auto"/>
            </w:tcBorders>
          </w:tcPr>
          <w:p w14:paraId="382EDAF6" w14:textId="77777777" w:rsidR="00A12B36" w:rsidRDefault="00FF6BDA" w:rsidP="00637093">
            <w:pPr>
              <w:keepNext/>
              <w:suppressAutoHyphens/>
              <w:rPr>
                <w:rFonts w:eastAsia="MS Mincho"/>
                <w:bCs/>
                <w:szCs w:val="22"/>
              </w:rPr>
            </w:pPr>
            <w:r>
              <w:t>Mjög algengar</w:t>
            </w:r>
          </w:p>
        </w:tc>
        <w:tc>
          <w:tcPr>
            <w:tcW w:w="1736" w:type="pct"/>
            <w:tcBorders>
              <w:top w:val="single" w:sz="4" w:space="0" w:color="auto"/>
              <w:left w:val="single" w:sz="4" w:space="0" w:color="auto"/>
              <w:bottom w:val="single" w:sz="4" w:space="0" w:color="auto"/>
              <w:right w:val="single" w:sz="4" w:space="0" w:color="auto"/>
            </w:tcBorders>
          </w:tcPr>
          <w:p w14:paraId="7892E4A2" w14:textId="77777777" w:rsidR="00A12B36" w:rsidRDefault="00FF6BDA" w:rsidP="00637093">
            <w:pPr>
              <w:keepNext/>
              <w:suppressAutoHyphens/>
              <w:rPr>
                <w:rFonts w:eastAsia="MS Mincho"/>
                <w:szCs w:val="22"/>
              </w:rPr>
            </w:pPr>
            <w:r>
              <w:t>Niðurgangur</w:t>
            </w:r>
          </w:p>
        </w:tc>
      </w:tr>
      <w:tr w:rsidR="00A12B36" w14:paraId="1A9525FC" w14:textId="77777777" w:rsidTr="00637093">
        <w:trPr>
          <w:cantSplit/>
        </w:trPr>
        <w:tc>
          <w:tcPr>
            <w:tcW w:w="1675" w:type="pct"/>
            <w:vMerge/>
            <w:tcBorders>
              <w:left w:val="single" w:sz="4" w:space="0" w:color="auto"/>
              <w:bottom w:val="single" w:sz="4" w:space="0" w:color="auto"/>
              <w:right w:val="single" w:sz="4" w:space="0" w:color="auto"/>
            </w:tcBorders>
          </w:tcPr>
          <w:p w14:paraId="381D8D3B" w14:textId="77777777" w:rsidR="00A12B36" w:rsidRDefault="00A12B36" w:rsidP="00637093">
            <w:pPr>
              <w:suppressAutoHyphens/>
              <w:rPr>
                <w:rFonts w:eastAsia="MS Mincho"/>
                <w:szCs w:val="22"/>
              </w:rPr>
            </w:pPr>
          </w:p>
        </w:tc>
        <w:tc>
          <w:tcPr>
            <w:tcW w:w="1589" w:type="pct"/>
            <w:tcBorders>
              <w:top w:val="single" w:sz="4" w:space="0" w:color="auto"/>
              <w:left w:val="single" w:sz="4" w:space="0" w:color="auto"/>
              <w:bottom w:val="single" w:sz="4" w:space="0" w:color="auto"/>
              <w:right w:val="single" w:sz="4" w:space="0" w:color="auto"/>
            </w:tcBorders>
          </w:tcPr>
          <w:p w14:paraId="60BFF523" w14:textId="77777777" w:rsidR="00A12B36" w:rsidRDefault="00FF6BDA" w:rsidP="00637093">
            <w:pPr>
              <w:suppressAutoHyphens/>
              <w:rPr>
                <w:rFonts w:eastAsia="MS Mincho"/>
                <w:bCs/>
                <w:szCs w:val="22"/>
              </w:rPr>
            </w:pPr>
            <w:r>
              <w:t>Algengar</w:t>
            </w:r>
          </w:p>
        </w:tc>
        <w:tc>
          <w:tcPr>
            <w:tcW w:w="1736" w:type="pct"/>
            <w:tcBorders>
              <w:top w:val="single" w:sz="4" w:space="0" w:color="auto"/>
              <w:left w:val="single" w:sz="4" w:space="0" w:color="auto"/>
              <w:bottom w:val="single" w:sz="4" w:space="0" w:color="auto"/>
              <w:right w:val="single" w:sz="4" w:space="0" w:color="auto"/>
            </w:tcBorders>
          </w:tcPr>
          <w:p w14:paraId="3F2C1E5A" w14:textId="77777777" w:rsidR="00A12B36" w:rsidRDefault="00FF6BDA" w:rsidP="00637093">
            <w:pPr>
              <w:suppressAutoHyphens/>
              <w:rPr>
                <w:rFonts w:eastAsia="MS Mincho"/>
                <w:szCs w:val="22"/>
              </w:rPr>
            </w:pPr>
            <w:r>
              <w:t>Tannúrdráttur</w:t>
            </w:r>
          </w:p>
        </w:tc>
      </w:tr>
      <w:tr w:rsidR="00A12B36" w14:paraId="42089F7A" w14:textId="77777777" w:rsidTr="00637093">
        <w:trPr>
          <w:cantSplit/>
        </w:trPr>
        <w:tc>
          <w:tcPr>
            <w:tcW w:w="1675" w:type="pct"/>
            <w:vMerge w:val="restart"/>
            <w:tcBorders>
              <w:top w:val="single" w:sz="4" w:space="0" w:color="auto"/>
              <w:left w:val="single" w:sz="4" w:space="0" w:color="auto"/>
              <w:right w:val="single" w:sz="4" w:space="0" w:color="auto"/>
            </w:tcBorders>
          </w:tcPr>
          <w:p w14:paraId="66DEEC5E" w14:textId="77777777" w:rsidR="00A12B36" w:rsidRDefault="00FF6BDA" w:rsidP="00637093">
            <w:pPr>
              <w:keepNext/>
              <w:suppressAutoHyphens/>
              <w:rPr>
                <w:rFonts w:eastAsia="MS Mincho"/>
                <w:szCs w:val="22"/>
              </w:rPr>
            </w:pPr>
            <w:r>
              <w:t>Húð og undirhúð</w:t>
            </w:r>
          </w:p>
        </w:tc>
        <w:tc>
          <w:tcPr>
            <w:tcW w:w="1589" w:type="pct"/>
            <w:tcBorders>
              <w:top w:val="single" w:sz="4" w:space="0" w:color="auto"/>
              <w:left w:val="single" w:sz="4" w:space="0" w:color="auto"/>
              <w:bottom w:val="single" w:sz="4" w:space="0" w:color="auto"/>
              <w:right w:val="single" w:sz="4" w:space="0" w:color="auto"/>
            </w:tcBorders>
          </w:tcPr>
          <w:p w14:paraId="111EB85B" w14:textId="77777777" w:rsidR="00A12B36" w:rsidRDefault="00FF6BDA" w:rsidP="00637093">
            <w:pPr>
              <w:keepNext/>
              <w:suppressAutoHyphens/>
              <w:rPr>
                <w:rFonts w:eastAsia="MS Mincho"/>
                <w:bCs/>
                <w:szCs w:val="22"/>
              </w:rPr>
            </w:pPr>
            <w:r>
              <w:t>Algengar</w:t>
            </w:r>
          </w:p>
        </w:tc>
        <w:tc>
          <w:tcPr>
            <w:tcW w:w="1736" w:type="pct"/>
            <w:tcBorders>
              <w:top w:val="single" w:sz="4" w:space="0" w:color="auto"/>
              <w:left w:val="single" w:sz="4" w:space="0" w:color="auto"/>
              <w:bottom w:val="single" w:sz="4" w:space="0" w:color="auto"/>
              <w:right w:val="single" w:sz="4" w:space="0" w:color="auto"/>
            </w:tcBorders>
          </w:tcPr>
          <w:p w14:paraId="6293253E" w14:textId="77777777" w:rsidR="00A12B36" w:rsidRDefault="00FF6BDA" w:rsidP="00637093">
            <w:pPr>
              <w:keepNext/>
              <w:suppressAutoHyphens/>
              <w:rPr>
                <w:rFonts w:eastAsia="MS Mincho"/>
                <w:szCs w:val="22"/>
              </w:rPr>
            </w:pPr>
            <w:r>
              <w:t>Ofsvitnun</w:t>
            </w:r>
          </w:p>
        </w:tc>
      </w:tr>
      <w:tr w:rsidR="00A12B36" w14:paraId="0E603D84" w14:textId="77777777" w:rsidTr="00637093">
        <w:trPr>
          <w:cantSplit/>
        </w:trPr>
        <w:tc>
          <w:tcPr>
            <w:tcW w:w="1675" w:type="pct"/>
            <w:vMerge/>
            <w:tcBorders>
              <w:left w:val="single" w:sz="4" w:space="0" w:color="auto"/>
              <w:right w:val="single" w:sz="4" w:space="0" w:color="auto"/>
            </w:tcBorders>
          </w:tcPr>
          <w:p w14:paraId="5FDAF0FF" w14:textId="77777777" w:rsidR="00A12B36" w:rsidRDefault="00A12B36" w:rsidP="00637093">
            <w:pPr>
              <w:suppressAutoHyphens/>
              <w:rPr>
                <w:rFonts w:eastAsia="MS Mincho"/>
                <w:szCs w:val="22"/>
              </w:rPr>
            </w:pPr>
          </w:p>
        </w:tc>
        <w:tc>
          <w:tcPr>
            <w:tcW w:w="1589" w:type="pct"/>
            <w:tcBorders>
              <w:top w:val="single" w:sz="4" w:space="0" w:color="auto"/>
              <w:left w:val="single" w:sz="4" w:space="0" w:color="auto"/>
              <w:bottom w:val="single" w:sz="4" w:space="0" w:color="auto"/>
              <w:right w:val="single" w:sz="4" w:space="0" w:color="auto"/>
            </w:tcBorders>
          </w:tcPr>
          <w:p w14:paraId="6D5C5321" w14:textId="77777777" w:rsidR="00A12B36" w:rsidRDefault="00FF6BDA" w:rsidP="00637093">
            <w:pPr>
              <w:suppressAutoHyphens/>
              <w:rPr>
                <w:rFonts w:eastAsia="MS Mincho"/>
                <w:bCs/>
                <w:szCs w:val="22"/>
              </w:rPr>
            </w:pPr>
            <w:r>
              <w:t>Sjaldgæfar</w:t>
            </w:r>
          </w:p>
        </w:tc>
        <w:tc>
          <w:tcPr>
            <w:tcW w:w="1736" w:type="pct"/>
            <w:tcBorders>
              <w:top w:val="single" w:sz="4" w:space="0" w:color="auto"/>
              <w:left w:val="single" w:sz="4" w:space="0" w:color="auto"/>
              <w:bottom w:val="single" w:sz="4" w:space="0" w:color="auto"/>
              <w:right w:val="single" w:sz="4" w:space="0" w:color="auto"/>
            </w:tcBorders>
          </w:tcPr>
          <w:p w14:paraId="09EE19CB" w14:textId="77777777" w:rsidR="00A12B36" w:rsidRDefault="00FF6BDA" w:rsidP="00637093">
            <w:pPr>
              <w:suppressAutoHyphens/>
              <w:rPr>
                <w:rFonts w:eastAsia="MS Mincho"/>
                <w:szCs w:val="22"/>
              </w:rPr>
            </w:pPr>
            <w:r>
              <w:t>Skæningslík lyfjaútþot</w:t>
            </w:r>
            <w:r>
              <w:rPr>
                <w:vertAlign w:val="superscript"/>
              </w:rPr>
              <w:t>1</w:t>
            </w:r>
          </w:p>
        </w:tc>
      </w:tr>
      <w:tr w:rsidR="00A12B36" w14:paraId="436A31FD" w14:textId="77777777" w:rsidTr="00637093">
        <w:trPr>
          <w:cantSplit/>
        </w:trPr>
        <w:tc>
          <w:tcPr>
            <w:tcW w:w="1675" w:type="pct"/>
            <w:vMerge w:val="restart"/>
            <w:tcBorders>
              <w:top w:val="single" w:sz="4" w:space="0" w:color="auto"/>
              <w:left w:val="single" w:sz="4" w:space="0" w:color="auto"/>
              <w:right w:val="single" w:sz="4" w:space="0" w:color="auto"/>
            </w:tcBorders>
          </w:tcPr>
          <w:p w14:paraId="1D24B058" w14:textId="77777777" w:rsidR="00A12B36" w:rsidRDefault="00FF6BDA" w:rsidP="00637093">
            <w:pPr>
              <w:keepNext/>
              <w:suppressAutoHyphens/>
              <w:rPr>
                <w:rFonts w:eastAsia="MS Mincho"/>
                <w:szCs w:val="22"/>
              </w:rPr>
            </w:pPr>
            <w:r>
              <w:lastRenderedPageBreak/>
              <w:t>Stoðkerfi og bandvefur</w:t>
            </w:r>
          </w:p>
        </w:tc>
        <w:tc>
          <w:tcPr>
            <w:tcW w:w="1589" w:type="pct"/>
            <w:tcBorders>
              <w:top w:val="single" w:sz="4" w:space="0" w:color="auto"/>
              <w:left w:val="single" w:sz="4" w:space="0" w:color="auto"/>
              <w:bottom w:val="single" w:sz="4" w:space="0" w:color="auto"/>
              <w:right w:val="single" w:sz="4" w:space="0" w:color="auto"/>
            </w:tcBorders>
          </w:tcPr>
          <w:p w14:paraId="238DED12" w14:textId="77777777" w:rsidR="00A12B36" w:rsidRDefault="00FF6BDA" w:rsidP="00637093">
            <w:pPr>
              <w:keepNext/>
              <w:suppressAutoHyphens/>
              <w:rPr>
                <w:rFonts w:eastAsia="MS Mincho"/>
                <w:bCs/>
                <w:szCs w:val="22"/>
              </w:rPr>
            </w:pPr>
            <w:r>
              <w:t>Mjög algengar</w:t>
            </w:r>
          </w:p>
        </w:tc>
        <w:tc>
          <w:tcPr>
            <w:tcW w:w="1736" w:type="pct"/>
            <w:tcBorders>
              <w:top w:val="single" w:sz="4" w:space="0" w:color="auto"/>
              <w:left w:val="single" w:sz="4" w:space="0" w:color="auto"/>
              <w:bottom w:val="single" w:sz="4" w:space="0" w:color="auto"/>
              <w:right w:val="single" w:sz="4" w:space="0" w:color="auto"/>
            </w:tcBorders>
          </w:tcPr>
          <w:p w14:paraId="16CCA1DC" w14:textId="77777777" w:rsidR="00A12B36" w:rsidRDefault="00FF6BDA" w:rsidP="00637093">
            <w:pPr>
              <w:keepNext/>
              <w:suppressAutoHyphens/>
              <w:rPr>
                <w:rFonts w:eastAsia="MS Mincho"/>
                <w:szCs w:val="22"/>
              </w:rPr>
            </w:pPr>
            <w:r>
              <w:t>Stoðkerfisverkir</w:t>
            </w:r>
            <w:r>
              <w:rPr>
                <w:vertAlign w:val="superscript"/>
              </w:rPr>
              <w:t>1</w:t>
            </w:r>
          </w:p>
        </w:tc>
      </w:tr>
      <w:tr w:rsidR="00A12B36" w14:paraId="006C0335" w14:textId="77777777" w:rsidTr="00637093">
        <w:trPr>
          <w:cantSplit/>
        </w:trPr>
        <w:tc>
          <w:tcPr>
            <w:tcW w:w="1675" w:type="pct"/>
            <w:vMerge/>
            <w:tcBorders>
              <w:left w:val="single" w:sz="4" w:space="0" w:color="auto"/>
              <w:right w:val="single" w:sz="4" w:space="0" w:color="auto"/>
            </w:tcBorders>
          </w:tcPr>
          <w:p w14:paraId="5C0C922C" w14:textId="77777777" w:rsidR="00A12B36" w:rsidRDefault="00A12B36" w:rsidP="00637093">
            <w:pPr>
              <w:keepNext/>
              <w:suppressAutoHyphens/>
              <w:rPr>
                <w:rFonts w:eastAsia="MS Mincho"/>
                <w:szCs w:val="22"/>
              </w:rPr>
            </w:pPr>
          </w:p>
        </w:tc>
        <w:tc>
          <w:tcPr>
            <w:tcW w:w="1589" w:type="pct"/>
            <w:tcBorders>
              <w:top w:val="single" w:sz="4" w:space="0" w:color="auto"/>
              <w:left w:val="single" w:sz="4" w:space="0" w:color="auto"/>
              <w:bottom w:val="single" w:sz="4" w:space="0" w:color="auto"/>
              <w:right w:val="single" w:sz="4" w:space="0" w:color="auto"/>
            </w:tcBorders>
          </w:tcPr>
          <w:p w14:paraId="695084F6" w14:textId="77777777" w:rsidR="00A12B36" w:rsidRDefault="00FF6BDA" w:rsidP="00637093">
            <w:pPr>
              <w:keepNext/>
              <w:suppressAutoHyphens/>
              <w:rPr>
                <w:rFonts w:eastAsia="MS Mincho"/>
                <w:bCs/>
                <w:szCs w:val="22"/>
              </w:rPr>
            </w:pPr>
            <w:r>
              <w:t>Algengar</w:t>
            </w:r>
          </w:p>
        </w:tc>
        <w:tc>
          <w:tcPr>
            <w:tcW w:w="1736" w:type="pct"/>
            <w:tcBorders>
              <w:top w:val="single" w:sz="4" w:space="0" w:color="auto"/>
              <w:left w:val="single" w:sz="4" w:space="0" w:color="auto"/>
              <w:bottom w:val="single" w:sz="4" w:space="0" w:color="auto"/>
              <w:right w:val="single" w:sz="4" w:space="0" w:color="auto"/>
            </w:tcBorders>
          </w:tcPr>
          <w:p w14:paraId="5109CF8C" w14:textId="77777777" w:rsidR="00A12B36" w:rsidRDefault="00FF6BDA" w:rsidP="00637093">
            <w:pPr>
              <w:keepNext/>
              <w:suppressAutoHyphens/>
              <w:rPr>
                <w:rFonts w:eastAsia="MS Mincho"/>
                <w:szCs w:val="22"/>
              </w:rPr>
            </w:pPr>
            <w:r>
              <w:t>Beindrep í kjálka</w:t>
            </w:r>
            <w:r>
              <w:rPr>
                <w:vertAlign w:val="superscript"/>
              </w:rPr>
              <w:t>1</w:t>
            </w:r>
          </w:p>
        </w:tc>
      </w:tr>
      <w:tr w:rsidR="00A12B36" w14:paraId="7B84EEE8" w14:textId="77777777" w:rsidTr="00637093">
        <w:trPr>
          <w:cantSplit/>
        </w:trPr>
        <w:tc>
          <w:tcPr>
            <w:tcW w:w="1675" w:type="pct"/>
            <w:vMerge/>
            <w:tcBorders>
              <w:left w:val="single" w:sz="4" w:space="0" w:color="auto"/>
              <w:right w:val="single" w:sz="4" w:space="0" w:color="auto"/>
            </w:tcBorders>
          </w:tcPr>
          <w:p w14:paraId="4AC3B775" w14:textId="77777777" w:rsidR="00A12B36" w:rsidRDefault="00A12B36" w:rsidP="00637093">
            <w:pPr>
              <w:keepNext/>
              <w:suppressAutoHyphens/>
              <w:rPr>
                <w:rFonts w:eastAsia="MS Mincho"/>
                <w:szCs w:val="22"/>
              </w:rPr>
            </w:pPr>
          </w:p>
        </w:tc>
        <w:tc>
          <w:tcPr>
            <w:tcW w:w="1589" w:type="pct"/>
            <w:tcBorders>
              <w:top w:val="single" w:sz="4" w:space="0" w:color="auto"/>
              <w:left w:val="single" w:sz="4" w:space="0" w:color="auto"/>
              <w:bottom w:val="single" w:sz="4" w:space="0" w:color="auto"/>
              <w:right w:val="single" w:sz="4" w:space="0" w:color="auto"/>
            </w:tcBorders>
          </w:tcPr>
          <w:p w14:paraId="5161EDFA" w14:textId="77777777" w:rsidR="00A12B36" w:rsidRDefault="00FF6BDA" w:rsidP="00637093">
            <w:pPr>
              <w:keepNext/>
              <w:suppressAutoHyphens/>
              <w:rPr>
                <w:rFonts w:eastAsia="MS Mincho"/>
                <w:bCs/>
                <w:szCs w:val="22"/>
              </w:rPr>
            </w:pPr>
            <w:r>
              <w:t>Sjaldgæfar</w:t>
            </w:r>
          </w:p>
        </w:tc>
        <w:tc>
          <w:tcPr>
            <w:tcW w:w="1736" w:type="pct"/>
            <w:tcBorders>
              <w:top w:val="single" w:sz="4" w:space="0" w:color="auto"/>
              <w:left w:val="single" w:sz="4" w:space="0" w:color="auto"/>
              <w:bottom w:val="single" w:sz="4" w:space="0" w:color="auto"/>
              <w:right w:val="single" w:sz="4" w:space="0" w:color="auto"/>
            </w:tcBorders>
          </w:tcPr>
          <w:p w14:paraId="34F37965" w14:textId="77777777" w:rsidR="00A12B36" w:rsidRDefault="00FF6BDA" w:rsidP="00637093">
            <w:pPr>
              <w:keepNext/>
              <w:suppressAutoHyphens/>
              <w:rPr>
                <w:rFonts w:eastAsia="MS Mincho"/>
                <w:szCs w:val="22"/>
              </w:rPr>
            </w:pPr>
            <w:r>
              <w:t>Afbrigðileg lærleggsbrot</w:t>
            </w:r>
            <w:r>
              <w:rPr>
                <w:vertAlign w:val="superscript"/>
              </w:rPr>
              <w:t>1</w:t>
            </w:r>
          </w:p>
        </w:tc>
      </w:tr>
      <w:tr w:rsidR="00A12B36" w14:paraId="30542EB5" w14:textId="77777777" w:rsidTr="00656C70">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28" w:type="dxa"/>
            <w:bottom w:w="28" w:type="dxa"/>
          </w:tblCellMar>
          <w:tblLook w:val="00A0" w:firstRow="1" w:lastRow="0" w:firstColumn="1" w:lastColumn="0" w:noHBand="0" w:noVBand="0"/>
          <w:tblPrExChange w:id="32" w:author="Author">
            <w:tblPrEx>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28" w:type="dxa"/>
                <w:bottom w:w="28" w:type="dxa"/>
              </w:tblCellMar>
              <w:tblLook w:val="00A0" w:firstRow="1" w:lastRow="0" w:firstColumn="1" w:lastColumn="0" w:noHBand="0" w:noVBand="0"/>
            </w:tblPrEx>
          </w:tblPrExChange>
        </w:tblPrEx>
        <w:trPr>
          <w:cantSplit/>
          <w:trPrChange w:id="33" w:author="Author">
            <w:trPr>
              <w:cantSplit/>
            </w:trPr>
          </w:trPrChange>
        </w:trPr>
        <w:tc>
          <w:tcPr>
            <w:tcW w:w="1675" w:type="pct"/>
            <w:vMerge/>
            <w:tcBorders>
              <w:left w:val="single" w:sz="4" w:space="0" w:color="auto"/>
              <w:right w:val="single" w:sz="4" w:space="0" w:color="auto"/>
            </w:tcBorders>
            <w:tcPrChange w:id="34" w:author="Author">
              <w:tcPr>
                <w:tcW w:w="1675" w:type="pct"/>
                <w:vMerge/>
                <w:tcBorders>
                  <w:left w:val="single" w:sz="4" w:space="0" w:color="auto"/>
                  <w:bottom w:val="single" w:sz="4" w:space="0" w:color="auto"/>
                  <w:right w:val="single" w:sz="4" w:space="0" w:color="auto"/>
                </w:tcBorders>
              </w:tcPr>
            </w:tcPrChange>
          </w:tcPr>
          <w:p w14:paraId="35CE249B" w14:textId="77777777" w:rsidR="00A12B36" w:rsidRDefault="00A12B36" w:rsidP="00637093">
            <w:pPr>
              <w:suppressAutoHyphens/>
              <w:rPr>
                <w:rFonts w:eastAsia="MS Mincho"/>
                <w:szCs w:val="22"/>
              </w:rPr>
            </w:pPr>
          </w:p>
        </w:tc>
        <w:tc>
          <w:tcPr>
            <w:tcW w:w="1589" w:type="pct"/>
            <w:tcBorders>
              <w:top w:val="single" w:sz="4" w:space="0" w:color="auto"/>
              <w:left w:val="single" w:sz="4" w:space="0" w:color="auto"/>
              <w:bottom w:val="single" w:sz="4" w:space="0" w:color="auto"/>
              <w:right w:val="single" w:sz="4" w:space="0" w:color="auto"/>
            </w:tcBorders>
            <w:tcPrChange w:id="35" w:author="Author">
              <w:tcPr>
                <w:tcW w:w="1589" w:type="pct"/>
                <w:tcBorders>
                  <w:top w:val="single" w:sz="4" w:space="0" w:color="auto"/>
                  <w:left w:val="single" w:sz="4" w:space="0" w:color="auto"/>
                  <w:bottom w:val="single" w:sz="4" w:space="0" w:color="auto"/>
                  <w:right w:val="single" w:sz="4" w:space="0" w:color="auto"/>
                </w:tcBorders>
              </w:tcPr>
            </w:tcPrChange>
          </w:tcPr>
          <w:p w14:paraId="405F1E8F" w14:textId="77777777" w:rsidR="00A12B36" w:rsidRDefault="00FF6BDA" w:rsidP="00637093">
            <w:pPr>
              <w:suppressAutoHyphens/>
              <w:rPr>
                <w:rFonts w:eastAsia="MS Mincho"/>
                <w:bCs/>
                <w:szCs w:val="22"/>
              </w:rPr>
            </w:pPr>
            <w:r>
              <w:t>Tíðni ekki þekkt</w:t>
            </w:r>
          </w:p>
        </w:tc>
        <w:tc>
          <w:tcPr>
            <w:tcW w:w="1736" w:type="pct"/>
            <w:tcBorders>
              <w:top w:val="single" w:sz="4" w:space="0" w:color="auto"/>
              <w:left w:val="single" w:sz="4" w:space="0" w:color="auto"/>
              <w:bottom w:val="single" w:sz="4" w:space="0" w:color="auto"/>
              <w:right w:val="single" w:sz="4" w:space="0" w:color="auto"/>
            </w:tcBorders>
            <w:tcPrChange w:id="36" w:author="Author">
              <w:tcPr>
                <w:tcW w:w="1736" w:type="pct"/>
                <w:tcBorders>
                  <w:top w:val="single" w:sz="4" w:space="0" w:color="auto"/>
                  <w:left w:val="single" w:sz="4" w:space="0" w:color="auto"/>
                  <w:bottom w:val="single" w:sz="4" w:space="0" w:color="auto"/>
                  <w:right w:val="single" w:sz="4" w:space="0" w:color="auto"/>
                </w:tcBorders>
              </w:tcPr>
            </w:tcPrChange>
          </w:tcPr>
          <w:p w14:paraId="1C241C08" w14:textId="77777777" w:rsidR="00A12B36" w:rsidRDefault="00FF6BDA" w:rsidP="00637093">
            <w:pPr>
              <w:suppressAutoHyphens/>
              <w:rPr>
                <w:rFonts w:eastAsia="MS Mincho"/>
                <w:szCs w:val="22"/>
              </w:rPr>
            </w:pPr>
            <w:r>
              <w:t>Beindrep í hlust</w:t>
            </w:r>
            <w:r>
              <w:rPr>
                <w:vertAlign w:val="superscript"/>
              </w:rPr>
              <w:t>3,4</w:t>
            </w:r>
          </w:p>
        </w:tc>
      </w:tr>
      <w:tr w:rsidR="005F795D" w14:paraId="23AAEA36" w14:textId="77777777" w:rsidTr="00656C70">
        <w:trPr>
          <w:cantSplit/>
          <w:ins w:id="37" w:author="Author"/>
        </w:trPr>
        <w:tc>
          <w:tcPr>
            <w:tcW w:w="1675" w:type="pct"/>
            <w:tcBorders>
              <w:left w:val="single" w:sz="4" w:space="0" w:color="auto"/>
              <w:right w:val="single" w:sz="4" w:space="0" w:color="auto"/>
            </w:tcBorders>
          </w:tcPr>
          <w:p w14:paraId="183D8BC4" w14:textId="668DFA57" w:rsidR="005F795D" w:rsidRDefault="005F795D" w:rsidP="005F795D">
            <w:pPr>
              <w:suppressAutoHyphens/>
              <w:rPr>
                <w:ins w:id="38" w:author="Author"/>
                <w:rFonts w:eastAsia="MS Mincho"/>
                <w:szCs w:val="22"/>
              </w:rPr>
            </w:pPr>
            <w:ins w:id="39" w:author="Author">
              <w:r>
                <w:t>Almennar aukaverkanir og aukaverkanir á íkomustað</w:t>
              </w:r>
            </w:ins>
          </w:p>
        </w:tc>
        <w:tc>
          <w:tcPr>
            <w:tcW w:w="1589" w:type="pct"/>
            <w:tcBorders>
              <w:top w:val="single" w:sz="4" w:space="0" w:color="auto"/>
              <w:left w:val="single" w:sz="4" w:space="0" w:color="auto"/>
              <w:bottom w:val="single" w:sz="4" w:space="0" w:color="auto"/>
              <w:right w:val="single" w:sz="4" w:space="0" w:color="auto"/>
            </w:tcBorders>
          </w:tcPr>
          <w:p w14:paraId="0C27B007" w14:textId="6FC9C5DA" w:rsidR="005F795D" w:rsidRDefault="005F795D" w:rsidP="005F795D">
            <w:pPr>
              <w:suppressAutoHyphens/>
              <w:rPr>
                <w:ins w:id="40" w:author="Author"/>
              </w:rPr>
            </w:pPr>
            <w:ins w:id="41" w:author="Author">
              <w:r>
                <w:t>Sjaldgæfar</w:t>
              </w:r>
            </w:ins>
          </w:p>
        </w:tc>
        <w:tc>
          <w:tcPr>
            <w:tcW w:w="1736" w:type="pct"/>
            <w:tcBorders>
              <w:top w:val="single" w:sz="4" w:space="0" w:color="auto"/>
              <w:left w:val="single" w:sz="4" w:space="0" w:color="auto"/>
              <w:bottom w:val="single" w:sz="4" w:space="0" w:color="auto"/>
              <w:right w:val="single" w:sz="4" w:space="0" w:color="auto"/>
            </w:tcBorders>
          </w:tcPr>
          <w:p w14:paraId="6998BD81" w14:textId="2AB82BC4" w:rsidR="005F795D" w:rsidRDefault="005F795D" w:rsidP="005F795D">
            <w:pPr>
              <w:suppressAutoHyphens/>
              <w:rPr>
                <w:ins w:id="42" w:author="Author"/>
              </w:rPr>
            </w:pPr>
            <w:ins w:id="43" w:author="Author">
              <w:r>
                <w:t>Viðbrögð á stungustað</w:t>
              </w:r>
              <w:r>
                <w:rPr>
                  <w:vertAlign w:val="superscript"/>
                </w:rPr>
                <w:t>5</w:t>
              </w:r>
            </w:ins>
          </w:p>
        </w:tc>
      </w:tr>
    </w:tbl>
    <w:p w14:paraId="28909A64" w14:textId="77777777" w:rsidR="00A12B36" w:rsidRDefault="00FF6BDA" w:rsidP="00637093">
      <w:pPr>
        <w:pStyle w:val="Styletablefooter"/>
        <w:keepNext w:val="0"/>
      </w:pPr>
      <w:r>
        <w:rPr>
          <w:vertAlign w:val="superscript"/>
        </w:rPr>
        <w:t>1</w:t>
      </w:r>
      <w:r>
        <w:t xml:space="preserve"> Sjá kafla: Lýsing á völdum aukaverkunum</w:t>
      </w:r>
    </w:p>
    <w:p w14:paraId="4E7FB07D" w14:textId="77777777" w:rsidR="00A12B36" w:rsidRDefault="00FF6BDA" w:rsidP="00637093">
      <w:pPr>
        <w:pStyle w:val="Styletablefooter"/>
        <w:keepNext w:val="0"/>
      </w:pPr>
      <w:r>
        <w:rPr>
          <w:vertAlign w:val="superscript"/>
        </w:rPr>
        <w:t>2</w:t>
      </w:r>
      <w:r>
        <w:t xml:space="preserve"> Sjá kafla: Aðrir sérstakir hópar</w:t>
      </w:r>
    </w:p>
    <w:p w14:paraId="13A2942A" w14:textId="77777777" w:rsidR="00A12B36" w:rsidRDefault="00FF6BDA" w:rsidP="00637093">
      <w:pPr>
        <w:pStyle w:val="Styletablefooter"/>
        <w:keepNext w:val="0"/>
        <w:rPr>
          <w:rFonts w:eastAsia="MS Mincho"/>
          <w:szCs w:val="22"/>
        </w:rPr>
      </w:pPr>
      <w:r>
        <w:rPr>
          <w:vertAlign w:val="superscript"/>
        </w:rPr>
        <w:t>3</w:t>
      </w:r>
      <w:r>
        <w:t xml:space="preserve"> Sjá kafla 4.4</w:t>
      </w:r>
    </w:p>
    <w:p w14:paraId="28EFCFD5" w14:textId="77777777" w:rsidR="00D46A24" w:rsidRDefault="00FF6BDA" w:rsidP="00D46A24">
      <w:pPr>
        <w:pStyle w:val="Styletablefooter"/>
        <w:rPr>
          <w:rFonts w:eastAsia="MS Mincho"/>
          <w:szCs w:val="22"/>
        </w:rPr>
      </w:pPr>
      <w:r>
        <w:rPr>
          <w:vertAlign w:val="superscript"/>
        </w:rPr>
        <w:t xml:space="preserve">4 </w:t>
      </w:r>
      <w:r>
        <w:t>Áhrif lyfjahópsins</w:t>
      </w:r>
    </w:p>
    <w:p w14:paraId="39BE7185" w14:textId="438A8354" w:rsidR="00A12B36" w:rsidRDefault="00FF6BDA" w:rsidP="00637093">
      <w:pPr>
        <w:pStyle w:val="Styletablefooter"/>
        <w:keepNext w:val="0"/>
        <w:rPr>
          <w:ins w:id="44" w:author="Author"/>
          <w:szCs w:val="18"/>
        </w:rPr>
      </w:pPr>
      <w:ins w:id="45" w:author="Author">
        <w:r>
          <w:rPr>
            <w:vertAlign w:val="superscript"/>
          </w:rPr>
          <w:t>5</w:t>
        </w:r>
        <w:r>
          <w:t xml:space="preserve"> Þar með talið verkur á stungustað.</w:t>
        </w:r>
      </w:ins>
    </w:p>
    <w:p w14:paraId="3ADE83EB" w14:textId="77777777" w:rsidR="00D46A24" w:rsidRPr="00D46A24" w:rsidRDefault="00D46A24" w:rsidP="00D46A24"/>
    <w:p w14:paraId="14862E34" w14:textId="77777777" w:rsidR="00A12B36" w:rsidRDefault="00FF6BDA">
      <w:pPr>
        <w:keepNext/>
        <w:rPr>
          <w:szCs w:val="22"/>
          <w:u w:val="single"/>
        </w:rPr>
      </w:pPr>
      <w:r>
        <w:rPr>
          <w:u w:val="single"/>
        </w:rPr>
        <w:t>Lýsing á völdum aukaverkunum</w:t>
      </w:r>
    </w:p>
    <w:p w14:paraId="7AA74260" w14:textId="77777777" w:rsidR="00A12B36" w:rsidRDefault="00A12B36">
      <w:pPr>
        <w:keepNext/>
        <w:rPr>
          <w:u w:val="single"/>
        </w:rPr>
      </w:pPr>
    </w:p>
    <w:p w14:paraId="7DAA53A2" w14:textId="77777777" w:rsidR="00A12B36" w:rsidRDefault="00FF6BDA">
      <w:pPr>
        <w:keepNext/>
        <w:autoSpaceDE w:val="0"/>
        <w:autoSpaceDN w:val="0"/>
        <w:adjustRightInd w:val="0"/>
        <w:rPr>
          <w:i/>
        </w:rPr>
      </w:pPr>
      <w:r>
        <w:rPr>
          <w:i/>
        </w:rPr>
        <w:t>Blóðkalsíumlækkun</w:t>
      </w:r>
    </w:p>
    <w:p w14:paraId="0A576A50" w14:textId="349BC4FC" w:rsidR="00A12B36" w:rsidRDefault="00FF6BDA">
      <w:pPr>
        <w:autoSpaceDE w:val="0"/>
        <w:autoSpaceDN w:val="0"/>
        <w:adjustRightInd w:val="0"/>
        <w:rPr>
          <w:szCs w:val="22"/>
        </w:rPr>
      </w:pPr>
      <w:r>
        <w:t>Í klínískum rannsóknum á forvörn gegn einkennum frá beinum kom fram hærri tíðni blóðkalsíumlækkunar hjá sjúklingum sem fengu meðferð með denosumabi, samanborið við zoledronsýru.</w:t>
      </w:r>
    </w:p>
    <w:p w14:paraId="5696274C" w14:textId="77777777" w:rsidR="00A12B36" w:rsidRDefault="00A12B36">
      <w:pPr>
        <w:autoSpaceDE w:val="0"/>
        <w:autoSpaceDN w:val="0"/>
        <w:adjustRightInd w:val="0"/>
        <w:rPr>
          <w:szCs w:val="22"/>
        </w:rPr>
      </w:pPr>
    </w:p>
    <w:p w14:paraId="596E7D34" w14:textId="77777777" w:rsidR="00A12B36" w:rsidRDefault="00FF6BDA">
      <w:pPr>
        <w:autoSpaceDE w:val="0"/>
        <w:autoSpaceDN w:val="0"/>
        <w:adjustRightInd w:val="0"/>
        <w:rPr>
          <w:szCs w:val="22"/>
        </w:rPr>
      </w:pPr>
      <w:r>
        <w:t>Hæsta tíðni blóðkalsíumlækkunar kom fram í III. stigs rannsókn hjá sjúklingum með mergæxlager. Tilkynnt var um blóðkalsíumlækkun hjá 16,9% sjúklinga sem fengu meðferð með XGEVA og 12,4% hjá sjúklingum sem fengu meðferð með zoledronsýru. Þriðja stigs lækkun á magni kalsíums í sermi sást hjá 1,4% sjúklinga sem fengu meðferð með XGEVA og 0,6% sjúklinga sem fengu meðferð með zoledronsýru. Fjórða stigs lækkun á magni kalsíums í sermi sást hjá 0,4% sjúklinga sem fengu meðferð með XGEVA og 0,1% sjúklinga sem fengu meðferð með zoledronsýru.</w:t>
      </w:r>
    </w:p>
    <w:p w14:paraId="7EC6119F" w14:textId="77777777" w:rsidR="00A12B36" w:rsidRDefault="00A12B36">
      <w:pPr>
        <w:autoSpaceDE w:val="0"/>
        <w:autoSpaceDN w:val="0"/>
        <w:adjustRightInd w:val="0"/>
        <w:rPr>
          <w:szCs w:val="22"/>
        </w:rPr>
      </w:pPr>
    </w:p>
    <w:p w14:paraId="0F9F09E2" w14:textId="77777777" w:rsidR="00A12B36" w:rsidRDefault="00FF6BDA">
      <w:pPr>
        <w:autoSpaceDE w:val="0"/>
        <w:autoSpaceDN w:val="0"/>
        <w:adjustRightInd w:val="0"/>
        <w:rPr>
          <w:szCs w:val="22"/>
        </w:rPr>
      </w:pPr>
      <w:r>
        <w:t>Í þremur klínískum III. stigs samanburðarrannsóknum hjá sjúklingum með langt gengið krabbamein m.a. í beinum var greint frá blóðkalsíumlækkun hjá 9,6% sjúklinga sem fengu XGEVA og 5,0% sjúklinga sem fengu zoledronsýru.</w:t>
      </w:r>
    </w:p>
    <w:p w14:paraId="634AE629" w14:textId="77777777" w:rsidR="00A12B36" w:rsidRDefault="00A12B36">
      <w:pPr>
        <w:autoSpaceDE w:val="0"/>
        <w:autoSpaceDN w:val="0"/>
        <w:adjustRightInd w:val="0"/>
        <w:rPr>
          <w:szCs w:val="22"/>
        </w:rPr>
      </w:pPr>
    </w:p>
    <w:p w14:paraId="4B6CA28A" w14:textId="77777777" w:rsidR="00A12B36" w:rsidRDefault="00FF6BDA">
      <w:pPr>
        <w:autoSpaceDE w:val="0"/>
        <w:autoSpaceDN w:val="0"/>
        <w:adjustRightInd w:val="0"/>
        <w:rPr>
          <w:szCs w:val="22"/>
        </w:rPr>
      </w:pPr>
      <w:r>
        <w:t>Hjá 2,5% sjúklinga sem fengu XGEVA og hjá 1,2% sjúklinga sem fengu zoledronsýru kom 3. gráðu lækkun á kalsíumgildi í sermi fram. Hjá 0,6% sjúklinga sem fengu XGEVA og hjá 0,2% sjúklinga sem fengu zoledronsýru kom 4. gráðu lækkun á kalsíumgildi í sermi fram (sjá kafla 4.4).</w:t>
      </w:r>
    </w:p>
    <w:p w14:paraId="21A45456" w14:textId="77777777" w:rsidR="00A12B36" w:rsidRDefault="00A12B36">
      <w:pPr>
        <w:autoSpaceDE w:val="0"/>
        <w:autoSpaceDN w:val="0"/>
        <w:adjustRightInd w:val="0"/>
        <w:rPr>
          <w:szCs w:val="22"/>
        </w:rPr>
      </w:pPr>
    </w:p>
    <w:p w14:paraId="384436AB" w14:textId="77777777" w:rsidR="00A12B36" w:rsidRDefault="00FF6BDA">
      <w:pPr>
        <w:autoSpaceDE w:val="0"/>
        <w:autoSpaceDN w:val="0"/>
        <w:adjustRightInd w:val="0"/>
        <w:rPr>
          <w:szCs w:val="22"/>
        </w:rPr>
      </w:pPr>
      <w:r>
        <w:t>Í tveimur II. stigs eins arms klínískum rannsóknum hjá sjúklingum með risafrumuæxli í beinum var tilkynnt um blóðkalsíumlækkun hjá 5,7% sjúklinganna. Engin aukaverkunin var talin alvarleg.</w:t>
      </w:r>
    </w:p>
    <w:p w14:paraId="2BF20647" w14:textId="77777777" w:rsidR="00A12B36" w:rsidRDefault="00A12B36">
      <w:pPr>
        <w:autoSpaceDE w:val="0"/>
        <w:autoSpaceDN w:val="0"/>
        <w:adjustRightInd w:val="0"/>
        <w:rPr>
          <w:szCs w:val="22"/>
        </w:rPr>
      </w:pPr>
    </w:p>
    <w:p w14:paraId="7EE7A88E" w14:textId="77777777" w:rsidR="00A12B36" w:rsidRDefault="00FF6BDA">
      <w:pPr>
        <w:autoSpaceDE w:val="0"/>
        <w:autoSpaceDN w:val="0"/>
        <w:adjustRightInd w:val="0"/>
      </w:pPr>
      <w:r>
        <w:t>Eftir markaðssetningu hefur verið greint frá verulegri blóðkalsíumlækkun með einkennum (m.a. banvænni) þar sem flest tilvikin komu fram á fyrstu vikum eftir upphaf meðferðar. Dæmi um hvernig veruleg blóðkalsíumlækkun með einkennum hefur komið fram er lenging á QT-bili, kalkkrampar, flog og breytt andlegt ástand (meðvitundarleysi meðtalið) (sjá kafla 4.4). Einkenni blóðkalsíumlækkunar í klínískum rannsóknum voru meðal annars náladofi eða vöðvastífleiki, vöðvakippir, krampar og sinadráttur.</w:t>
      </w:r>
    </w:p>
    <w:p w14:paraId="183A5CD4" w14:textId="77777777" w:rsidR="00A12B36" w:rsidRDefault="00A12B36">
      <w:pPr>
        <w:rPr>
          <w:bCs/>
          <w:i/>
          <w:szCs w:val="22"/>
        </w:rPr>
      </w:pPr>
    </w:p>
    <w:p w14:paraId="1207F3A1" w14:textId="77777777" w:rsidR="00A12B36" w:rsidRDefault="00FF6BDA">
      <w:pPr>
        <w:keepNext/>
        <w:rPr>
          <w:bCs/>
          <w:i/>
          <w:szCs w:val="22"/>
        </w:rPr>
      </w:pPr>
      <w:r>
        <w:rPr>
          <w:i/>
        </w:rPr>
        <w:t>Beindrep í kjálka</w:t>
      </w:r>
    </w:p>
    <w:p w14:paraId="561A2D52" w14:textId="77777777" w:rsidR="00A12B36" w:rsidRDefault="00FF6BDA">
      <w:pPr>
        <w:rPr>
          <w:bCs/>
          <w:szCs w:val="22"/>
        </w:rPr>
      </w:pPr>
      <w:r>
        <w:t>Í klínískum rannsóknum var tíðni beindreps í kjálka hærri þegar útsetning var lengri. Beindrep í kjálka hefur einnig greinst eftir að meðferð með XGEVA var stöðvuð, þar sem meiri hluti tilvika koma fram innan 5 mánaða eftir síðasta skammtinn. Sjúklingar með sögu um beindrep eða beinsýkingu í kjálka, virkan tann</w:t>
      </w:r>
      <w:r>
        <w:noBreakHyphen/>
        <w:t xml:space="preserve"> eða kjálkakvilla sem skurðaðgerð þurfti við, skurðaðgerð í tönnum/munni þar sem bataferli var ekki lokið eða ef ífarandi tannaðgerð var áætluð voru útilokaðar frá klínískum rannsóknum.</w:t>
      </w:r>
    </w:p>
    <w:p w14:paraId="454987B8" w14:textId="77777777" w:rsidR="00A12B36" w:rsidRDefault="00A12B36">
      <w:pPr>
        <w:rPr>
          <w:szCs w:val="22"/>
        </w:rPr>
      </w:pPr>
    </w:p>
    <w:p w14:paraId="30E86B05" w14:textId="56E0C4CC" w:rsidR="00A12B36" w:rsidRDefault="00FF6BDA">
      <w:pPr>
        <w:rPr>
          <w:szCs w:val="22"/>
        </w:rPr>
      </w:pPr>
      <w:r>
        <w:t xml:space="preserve">Í klínískum rannsóknum á forvörn gegn einkennum frá beinum kom fram hærri tíðni beindreps í kjálka hjá sjúklingum sem fengu meðferð með denosumabi, samanborið við zoledronsýru. Hæsta tíðni </w:t>
      </w:r>
      <w:r>
        <w:lastRenderedPageBreak/>
        <w:t>beindreps í kjálka kom fram í III. stigs rannsókn hjá sjúklingum með mergæxlager. Í tvíblinda meðferðarhluta þessarar rannsóknar var beindrep í kjálka staðfest hjá 5,9% sjúklinga sem fengu meðferð með XGEVA (miðgildi útsetningar 19,4 mánuðir; á bilinu 1 </w:t>
      </w:r>
      <w:r>
        <w:noBreakHyphen/>
        <w:t> 52) og hjá 3,2% sjúklinga sem fengu meðferð með zoledronsýru. Við lok tvíblinda meðferðarhluta þessarar rannsóknar var leiðrétt heildartíðni sjúklingaára staðfests beindreps í kjálka í XGEVA hópnum (miðgildi útsetningar 19,4 mánuðir; á bilinu 1 - 52) 2,0 á 100 sjúklingaár á fyrsta ári meðferðar, 5,0 á öðru ári meðferðar og 4,5 eftir það. Miðgildi tíma fram að beindrepi í kjálka var 18,7 mánuðir (á bilinu 1 – 44).</w:t>
      </w:r>
    </w:p>
    <w:p w14:paraId="5F5E7C1A" w14:textId="77777777" w:rsidR="00A12B36" w:rsidRDefault="00A12B36">
      <w:pPr>
        <w:rPr>
          <w:szCs w:val="22"/>
        </w:rPr>
      </w:pPr>
    </w:p>
    <w:p w14:paraId="46CBD0C1" w14:textId="50968CF9" w:rsidR="00A12B36" w:rsidRDefault="00FF6BDA">
      <w:pPr>
        <w:rPr>
          <w:szCs w:val="22"/>
        </w:rPr>
      </w:pPr>
      <w:r>
        <w:t>Í byrjun meðferðar í þremur klínískum III. stigs samanburðarrannsóknum hjá sjúklingum með langt gengið krabbamein m.a. í beinum var beindrep í kjálka staðfest hjá 1,8% sjúklinga sem fengu XGEVA (miðgildi útsetningar var 12,0 mánuðir; á bilinu 0,1 - 40,5) og hjá 1,3% sjúklinga sem fengu zoledronsýru. Klínísk einkenni þessara tilvika voru svipuð hjá meðferðarhópunum. Flestir sjúklingar sem voru með staðfest beindrep í kjálka (81% hjá báðum meðferðarhópunum) voru með sögu um tanndrátt, ófullnægjandi munnhirðu og/eða notkun tannbúnaðs (dental appliance). Flestir sjúklingar voru á, eða höfðu verið á krabbameinslyfjameðferð.</w:t>
      </w:r>
    </w:p>
    <w:p w14:paraId="141457C1" w14:textId="77777777" w:rsidR="00A12B36" w:rsidRDefault="00A12B36">
      <w:pPr>
        <w:rPr>
          <w:szCs w:val="22"/>
        </w:rPr>
      </w:pPr>
    </w:p>
    <w:p w14:paraId="6B774035" w14:textId="77777777" w:rsidR="00A12B36" w:rsidRDefault="00FF6BDA">
      <w:pPr>
        <w:pStyle w:val="CommentText"/>
        <w:rPr>
          <w:sz w:val="22"/>
          <w:szCs w:val="22"/>
        </w:rPr>
      </w:pPr>
      <w:r>
        <w:rPr>
          <w:sz w:val="22"/>
        </w:rPr>
        <w:t>Í rannsóknunum á sjúklingum með krabbamein í brjósti eða blöðruhálskirtli var veitt framlengd meðferð með XGEVA (miðgildi heildarútsetningar var 14,9 mánuðir; á bilinu 0,1 – 67,2). Beindrep í kjálka var staðfest hjá 6,9% sjúklinga með brjóstakrabbamein og krabbamein í blöðruhálskirtli í framlengdu meðferðinni.</w:t>
      </w:r>
    </w:p>
    <w:p w14:paraId="58E71AD4" w14:textId="77777777" w:rsidR="00A12B36" w:rsidRDefault="00A12B36">
      <w:pPr>
        <w:rPr>
          <w:szCs w:val="22"/>
        </w:rPr>
      </w:pPr>
    </w:p>
    <w:p w14:paraId="34FD0E4F" w14:textId="77777777" w:rsidR="00A12B36" w:rsidRDefault="00FF6BDA">
      <w:pPr>
        <w:rPr>
          <w:szCs w:val="22"/>
        </w:rPr>
      </w:pPr>
      <w:r>
        <w:t>Leiðrétt heildartíðni sjúklingaára staðfests beindreps í kjálka var 1,1 á 100 sjúklingaár á fyrsta ári meðferðar, 3,7 á öðru ári meðferðar og 4,6 eftir það.</w:t>
      </w:r>
      <w:r>
        <w:rPr>
          <w:i/>
        </w:rPr>
        <w:t xml:space="preserve"> </w:t>
      </w:r>
      <w:r>
        <w:t>Miðgildi tímans sem leið þar til beindrep í kjálka kom fram var 20,6 mánuðir (á bilinu 4 – 53).</w:t>
      </w:r>
    </w:p>
    <w:p w14:paraId="6B1AB7A0" w14:textId="77777777" w:rsidR="00A12B36" w:rsidRDefault="00A12B36">
      <w:pPr>
        <w:autoSpaceDE w:val="0"/>
        <w:autoSpaceDN w:val="0"/>
        <w:adjustRightInd w:val="0"/>
        <w:rPr>
          <w:iCs/>
        </w:rPr>
      </w:pPr>
    </w:p>
    <w:p w14:paraId="7B03678A" w14:textId="56709960" w:rsidR="00A12B36" w:rsidRDefault="00FF6BDA">
      <w:r>
        <w:t>Afturskyggn áhorfsrannsókn án slembiröðunar hjá 2.877 krabbameinssjúklingum sem fengu meðferð með XGEVA eða zoledronsýru í Svíþjóð, Danmörku og Noregi sýndi að 5-ára tilvikahlutfall fyrir læknisfræðilega staðfest beindrep í kjálka var 5,7% (95% CI: 4,4; 7,3; miðgildi eftirfylgnitíma 20 mánuðir [á bilinu 0,2 - 60]) hjá sjúklingahópi sem fékk XGEVA og 1,4% (95% CI: 0,8; 2,3; miðgildi eftirfylgnitíma 13 mánuðir [á bilinu 0,1 - 60]) hjá öðrum sjúklingahópi sem fékk zoledronsýru. Fimm ára tilvikahlutfall fyrir beindrep í kjálka hjá sjúklingum sem skiptu úr zoledronsýru yfir í XGEVA var 6,6% (95% CI: 4,2; 10,0; miðgildi eftirfylgnitíma 13 mánuðir [á bilinu 0,2 - 60]).</w:t>
      </w:r>
    </w:p>
    <w:p w14:paraId="4CA8010F" w14:textId="77777777" w:rsidR="00A12B36" w:rsidRDefault="00A12B36">
      <w:pPr>
        <w:autoSpaceDE w:val="0"/>
        <w:autoSpaceDN w:val="0"/>
        <w:adjustRightInd w:val="0"/>
        <w:rPr>
          <w:iCs/>
        </w:rPr>
      </w:pPr>
    </w:p>
    <w:p w14:paraId="643D73E3" w14:textId="77777777" w:rsidR="00A12B36" w:rsidRDefault="00FF6BDA">
      <w:pPr>
        <w:autoSpaceDE w:val="0"/>
        <w:autoSpaceDN w:val="0"/>
        <w:ind w:left="2"/>
      </w:pPr>
      <w:r>
        <w:t>Í fasa III rannsókn hjá sjúklingum með krabbamein í blöðruhálskirtli án meinvarpa (ekki er ábending fyrir notkun XGEVA hjá þessum sjúklingahópi) sem fengu langtímameðferð til allt að 7 ára var leiðrétt tíðni m.t.t. sjúklingaára á staðfestu beindrepi í kjálka 1,1 á 100 sjúklingaár á fyrsta ári meðferðar, 3,0 á öðru ári og 7,1 eftir það.</w:t>
      </w:r>
    </w:p>
    <w:p w14:paraId="2493CAB2" w14:textId="77777777" w:rsidR="00A12B36" w:rsidRDefault="00A12B36">
      <w:pPr>
        <w:autoSpaceDE w:val="0"/>
        <w:autoSpaceDN w:val="0"/>
        <w:rPr>
          <w:lang w:eastAsia="sv-SE"/>
        </w:rPr>
      </w:pPr>
    </w:p>
    <w:p w14:paraId="61099AE0" w14:textId="38B8D0F7" w:rsidR="00A12B36" w:rsidRDefault="00FF6BDA">
      <w:pPr>
        <w:autoSpaceDE w:val="0"/>
        <w:autoSpaceDN w:val="0"/>
      </w:pPr>
      <w:r>
        <w:t>Í langtíma fasa II opinni klínískri rannsókn hjá sjúklingum með risafrumuæxli í beinum (rannsókn 6, sjá kafla 5.1), var beindrep í kjálka staðfest hjá 6,8% sjúklinga, m.a. einum unglingi (miðgildi skammtafjölda var 34; á bilinu 4 – 116). Í lok rannsóknarinnar var miðgildi tíma þátttöku í rannsókninni með öryggiseftirfylgni 60,9 mánuðir (frá 0 – 112,6 mánuðir). Leiðrétt heildartíðni m.t.t. sjúklingaára á staðfestu beindrepi í kjálka var 1,5 á 100 sjúklingaár (0,2 á 100 sjúklingaár á fyrsta ári meðferðar, 1,5 á öðru ári, 1,8 á þriðja ári, 2,1 á fjórða ári, 1,4 á fimmta ári og 2,2 eftir það). Miðgildi tíma fram að beindrepi í kjálka var 41 mánuður (frá 11 – 96).</w:t>
      </w:r>
    </w:p>
    <w:p w14:paraId="5D3E548E" w14:textId="77777777" w:rsidR="00A12B36" w:rsidRDefault="00A12B36">
      <w:pPr>
        <w:autoSpaceDE w:val="0"/>
        <w:autoSpaceDN w:val="0"/>
        <w:adjustRightInd w:val="0"/>
        <w:rPr>
          <w:iCs/>
        </w:rPr>
      </w:pPr>
    </w:p>
    <w:p w14:paraId="7A575472" w14:textId="77777777" w:rsidR="00A12B36" w:rsidRDefault="00FF6BDA">
      <w:pPr>
        <w:tabs>
          <w:tab w:val="clear" w:pos="567"/>
        </w:tabs>
        <w:autoSpaceDE w:val="0"/>
        <w:autoSpaceDN w:val="0"/>
        <w:adjustRightInd w:val="0"/>
        <w:rPr>
          <w:szCs w:val="22"/>
        </w:rPr>
      </w:pPr>
      <w:r>
        <w:t>Rannsókn 7 var gerð til að fylgjast áfram með einstaklingum með risafrumuæxli í beinum sem fengu meðferð í rannsókn 6 í 5 eða fleiri ár til viðbótar. Greint var frá beindrepi í kjálka hjá 6 sjúklingum (11,8%) af 51 sjúklingi sem fékk lyfið þar sem miðgildi heildarfjölda skammta af denosumabi var 42. Þrjú þessara tilfella af beindrepi í kjálka voru læknisfræðilega staðfest.</w:t>
      </w:r>
    </w:p>
    <w:p w14:paraId="43D28E3D" w14:textId="77777777" w:rsidR="00A12B36" w:rsidRDefault="00A12B36">
      <w:pPr>
        <w:autoSpaceDE w:val="0"/>
        <w:autoSpaceDN w:val="0"/>
        <w:adjustRightInd w:val="0"/>
        <w:rPr>
          <w:iCs/>
        </w:rPr>
      </w:pPr>
    </w:p>
    <w:p w14:paraId="3B3EBB4E" w14:textId="77777777" w:rsidR="00A12B36" w:rsidRDefault="00FF6BDA">
      <w:pPr>
        <w:keepNext/>
        <w:rPr>
          <w:i/>
          <w:iCs/>
        </w:rPr>
      </w:pPr>
      <w:r>
        <w:rPr>
          <w:i/>
        </w:rPr>
        <w:t>Lyfjatengd ofnæmisviðbrögð</w:t>
      </w:r>
    </w:p>
    <w:p w14:paraId="70A47281" w14:textId="77777777" w:rsidR="00A12B36" w:rsidRDefault="00FF6BDA">
      <w:pPr>
        <w:rPr>
          <w:iCs/>
        </w:rPr>
      </w:pPr>
      <w:r>
        <w:t>Eftir markaðssetningu hefur verið greint frá ofnæmistilvikum, þar með talið mjög sjaldgæfum tilvikum bráðaofnæmisviðbragða hjá sjúklingum sem fengu XGEVA.</w:t>
      </w:r>
    </w:p>
    <w:p w14:paraId="6FC9B087" w14:textId="77777777" w:rsidR="00A12B36" w:rsidRDefault="00A12B36">
      <w:pPr>
        <w:rPr>
          <w:szCs w:val="22"/>
        </w:rPr>
      </w:pPr>
    </w:p>
    <w:p w14:paraId="27861A03" w14:textId="77777777" w:rsidR="00A12B36" w:rsidRDefault="00FF6BDA">
      <w:pPr>
        <w:pStyle w:val="Default"/>
        <w:keepNext/>
        <w:rPr>
          <w:color w:val="auto"/>
          <w:sz w:val="22"/>
          <w:szCs w:val="22"/>
        </w:rPr>
      </w:pPr>
      <w:r>
        <w:rPr>
          <w:i/>
          <w:color w:val="auto"/>
          <w:sz w:val="22"/>
        </w:rPr>
        <w:lastRenderedPageBreak/>
        <w:t>Afbrigðileg brot á lærlegg</w:t>
      </w:r>
    </w:p>
    <w:p w14:paraId="5EA0BF60" w14:textId="11034F7D" w:rsidR="00A12B36" w:rsidRDefault="00FF6BDA">
      <w:pPr>
        <w:rPr>
          <w:szCs w:val="22"/>
        </w:rPr>
      </w:pPr>
      <w:r>
        <w:t>Í allri klínísku rannsóknaráætluninni var í sjaldgæfum tilvikum greint frá afbrigðilegum brotum á lærlegg hjá sjúklingum sem fengu meðferð með XGEVA og áhættan jókst með lengri meðferðartíma. Tilvik hafa komið fram meðan á meðferðinni stóð og í allt að 9 mánuði eftir að henni var hætt (sjá kafla 4.4).</w:t>
      </w:r>
    </w:p>
    <w:p w14:paraId="57DAC15B" w14:textId="77777777" w:rsidR="00A12B36" w:rsidRDefault="00A12B36">
      <w:pPr>
        <w:rPr>
          <w:bCs/>
          <w:szCs w:val="22"/>
        </w:rPr>
      </w:pPr>
    </w:p>
    <w:p w14:paraId="6C280267" w14:textId="77777777" w:rsidR="00A12B36" w:rsidRDefault="00FF6BDA">
      <w:pPr>
        <w:rPr>
          <w:szCs w:val="22"/>
        </w:rPr>
      </w:pPr>
      <w:r>
        <w:t>Í klínísku rannsóknaráætluninni fyrir risafrumuæxli í beinum er algengt að greint hafi verið frá afbrigðilegum brotum á lærlegg hjá sjúklingum sem fengu meðferð með XGEVA. Í rannsókn 6 var tíðni staðfestra afbrigðilegra brota á lærlegg 0,95% (5/526) hjá sjúklingum með risafrumuæxli í beinum. Í eftirfylgnirannsókn 7 var tíðni staðfestra afbrigðilegra brota á lærlegg 3,9% (2/51) sjúklinga sem fengu denosumab.</w:t>
      </w:r>
    </w:p>
    <w:p w14:paraId="59766188" w14:textId="77777777" w:rsidR="00A12B36" w:rsidRDefault="00A12B36">
      <w:pPr>
        <w:rPr>
          <w:b/>
          <w:i/>
          <w:iCs/>
          <w:szCs w:val="22"/>
        </w:rPr>
      </w:pPr>
    </w:p>
    <w:p w14:paraId="7E38A715" w14:textId="77777777" w:rsidR="00A12B36" w:rsidRDefault="00FF6BDA">
      <w:pPr>
        <w:keepNext/>
        <w:rPr>
          <w:i/>
          <w:iCs/>
          <w:szCs w:val="22"/>
        </w:rPr>
      </w:pPr>
      <w:r>
        <w:rPr>
          <w:i/>
        </w:rPr>
        <w:t>Stoðkerfisverkir</w:t>
      </w:r>
    </w:p>
    <w:p w14:paraId="5E6EC777" w14:textId="77777777" w:rsidR="00A12B36" w:rsidRDefault="00FF6BDA">
      <w:pPr>
        <w:rPr>
          <w:bCs/>
          <w:szCs w:val="22"/>
        </w:rPr>
      </w:pPr>
      <w:r>
        <w:t>Eftir markaðssetningu hefur verið tilkynnt um stoðkerfisverki, þar á meðal svæsna verki, hjá sjúklingum sem fengu XGEVA. Í klínískum rannsóknum voru stoðkerfisverkir mjög algengir, bæði í meðferðahópum sem fengu denosumab og zoledronsýru. Í sjaldgæfum tilfellum leiddu stoðkerfisverkir til þess að meðferð var hætt.</w:t>
      </w:r>
    </w:p>
    <w:p w14:paraId="5AE6FD5D" w14:textId="77777777" w:rsidR="00A12B36" w:rsidRDefault="00A12B36">
      <w:pPr>
        <w:rPr>
          <w:bCs/>
          <w:szCs w:val="22"/>
        </w:rPr>
      </w:pPr>
    </w:p>
    <w:p w14:paraId="6A92D085" w14:textId="77777777" w:rsidR="00A12B36" w:rsidRDefault="00FF6BDA">
      <w:pPr>
        <w:keepNext/>
        <w:autoSpaceDE w:val="0"/>
        <w:autoSpaceDN w:val="0"/>
        <w:rPr>
          <w:i/>
          <w:iCs/>
        </w:rPr>
      </w:pPr>
      <w:r>
        <w:rPr>
          <w:i/>
        </w:rPr>
        <w:t>Nýtt frumkomið illkynja æxli</w:t>
      </w:r>
    </w:p>
    <w:p w14:paraId="1D566233" w14:textId="0D8E2DA7" w:rsidR="00A12B36" w:rsidRDefault="00FF6BDA">
      <w:pPr>
        <w:autoSpaceDE w:val="0"/>
        <w:autoSpaceDN w:val="0"/>
        <w:rPr>
          <w:iCs/>
        </w:rPr>
      </w:pPr>
      <w:r>
        <w:t>Í upphafsfasa tvíblindaðra meðferða í fjórum klínískum III. stigs frumrannsóknum með virkum samanburði hjá sjúklingum með langt gengið krabbamein m.a. í beinum, var greint frá nýju frumkomnu illkynja æxli hjá 54/3.691 (1,5%) sjúklingi sem fékk XGEVA (miðgildi útsetningar var 13,8 mánuðir; á bilinu 1,0 </w:t>
      </w:r>
      <w:r>
        <w:noBreakHyphen/>
        <w:t> 51,7) og 33/3.688 (0,9%) sjúklingum sem fengu meðferð með zoledronsýru (miðgildi útsetningar var 12,9 mánuðir; á bilinu 1,0 </w:t>
      </w:r>
      <w:r>
        <w:noBreakHyphen/>
        <w:t> 50,8).</w:t>
      </w:r>
    </w:p>
    <w:p w14:paraId="1601F6E0" w14:textId="77777777" w:rsidR="00A12B36" w:rsidRPr="00D16590" w:rsidRDefault="00A12B36">
      <w:pPr>
        <w:autoSpaceDE w:val="0"/>
        <w:autoSpaceDN w:val="0"/>
        <w:rPr>
          <w:iCs/>
        </w:rPr>
      </w:pPr>
    </w:p>
    <w:p w14:paraId="6468B9A1" w14:textId="47DBE25C" w:rsidR="00A12B36" w:rsidRDefault="00FF6BDA">
      <w:pPr>
        <w:autoSpaceDE w:val="0"/>
        <w:autoSpaceDN w:val="0"/>
        <w:rPr>
          <w:iCs/>
        </w:rPr>
      </w:pPr>
      <w:r>
        <w:t>Uppsöfnuð tíðni eftir eitt ár var 1,1% fyrir denosumab og 0,6% fyrir zoledronsýru, í sömu röð.</w:t>
      </w:r>
    </w:p>
    <w:p w14:paraId="20A62F8E" w14:textId="77777777" w:rsidR="00A12B36" w:rsidRPr="00D16590" w:rsidRDefault="00A12B36">
      <w:pPr>
        <w:autoSpaceDE w:val="0"/>
        <w:autoSpaceDN w:val="0"/>
        <w:rPr>
          <w:iCs/>
        </w:rPr>
      </w:pPr>
    </w:p>
    <w:p w14:paraId="227B1ACD" w14:textId="77777777" w:rsidR="00A12B36" w:rsidRDefault="00FF6BDA">
      <w:pPr>
        <w:autoSpaceDE w:val="0"/>
        <w:autoSpaceDN w:val="0"/>
        <w:rPr>
          <w:iCs/>
        </w:rPr>
      </w:pPr>
      <w:r>
        <w:t>Ekkert meðferðartengt mynstur fyrir einstaka gerðir krabbameina eða hópa krabbameins var sýnilegt.</w:t>
      </w:r>
    </w:p>
    <w:p w14:paraId="67BFF77F" w14:textId="77777777" w:rsidR="00A12B36" w:rsidRPr="00D16590" w:rsidRDefault="00A12B36">
      <w:pPr>
        <w:autoSpaceDE w:val="0"/>
        <w:autoSpaceDN w:val="0"/>
        <w:rPr>
          <w:iCs/>
        </w:rPr>
      </w:pPr>
    </w:p>
    <w:p w14:paraId="31DF7105" w14:textId="77777777" w:rsidR="00A12B36" w:rsidRDefault="00FF6BDA">
      <w:pPr>
        <w:tabs>
          <w:tab w:val="clear" w:pos="567"/>
        </w:tabs>
        <w:autoSpaceDE w:val="0"/>
        <w:autoSpaceDN w:val="0"/>
        <w:adjustRightInd w:val="0"/>
        <w:rPr>
          <w:iCs/>
          <w:szCs w:val="22"/>
        </w:rPr>
      </w:pPr>
      <w:r>
        <w:t>Hjá sjúklingum með risafrumuæxli í beinum var tíðni nýs illkynja æxlis, þar með talin illkynja æxli sem tengjast beinum og utan beina, 3,8% (20/526) í rannsókn 6. Í eftirfylgnirannsókn 7 var tíðnin 11,8% (6/51) sjúklinga sem fengu denosumab.</w:t>
      </w:r>
    </w:p>
    <w:p w14:paraId="218F157D" w14:textId="77777777" w:rsidR="00A12B36" w:rsidRPr="00D16590" w:rsidRDefault="00A12B36">
      <w:pPr>
        <w:autoSpaceDE w:val="0"/>
        <w:autoSpaceDN w:val="0"/>
        <w:rPr>
          <w:iCs/>
        </w:rPr>
      </w:pPr>
    </w:p>
    <w:p w14:paraId="4A86B8D9" w14:textId="77777777" w:rsidR="00A12B36" w:rsidRDefault="00FF6BDA">
      <w:pPr>
        <w:pStyle w:val="Italic11pt"/>
        <w:keepNext/>
      </w:pPr>
      <w:r>
        <w:t>Skæningslík lyfjaútþot</w:t>
      </w:r>
    </w:p>
    <w:p w14:paraId="4887629C" w14:textId="0B4904D5" w:rsidR="00A12B36" w:rsidRDefault="00FF6BDA">
      <w:pPr>
        <w:autoSpaceDE w:val="0"/>
        <w:autoSpaceDN w:val="0"/>
        <w:rPr>
          <w:iCs/>
        </w:rPr>
      </w:pPr>
      <w:r>
        <w:t>Greint hefur verið frá skæningslíkum lyfjaútþotum (t.d. flatskæningslíkum viðbrögðum) hjá sjúklingum eftir markaðssetningu.</w:t>
      </w:r>
    </w:p>
    <w:p w14:paraId="7A423E7D" w14:textId="77777777" w:rsidR="00A12B36" w:rsidRPr="00D16590" w:rsidRDefault="00A12B36">
      <w:pPr>
        <w:autoSpaceDE w:val="0"/>
        <w:autoSpaceDN w:val="0"/>
      </w:pPr>
    </w:p>
    <w:p w14:paraId="5A6427E9" w14:textId="77777777" w:rsidR="00A12B36" w:rsidRDefault="00FF6BDA">
      <w:pPr>
        <w:keepNext/>
        <w:rPr>
          <w:bCs/>
          <w:u w:val="single"/>
        </w:rPr>
      </w:pPr>
      <w:r>
        <w:rPr>
          <w:u w:val="single"/>
        </w:rPr>
        <w:t>Börn</w:t>
      </w:r>
    </w:p>
    <w:p w14:paraId="4F5C0211" w14:textId="77777777" w:rsidR="00A12B36" w:rsidRDefault="00A12B36">
      <w:pPr>
        <w:keepNext/>
        <w:rPr>
          <w:bCs/>
          <w:u w:val="single"/>
        </w:rPr>
      </w:pPr>
    </w:p>
    <w:p w14:paraId="17C819A6" w14:textId="77777777" w:rsidR="00A12B36" w:rsidRDefault="00FF6BDA">
      <w:pPr>
        <w:tabs>
          <w:tab w:val="clear" w:pos="567"/>
        </w:tabs>
        <w:rPr>
          <w:bCs/>
        </w:rPr>
      </w:pPr>
      <w:r>
        <w:t>XGEVA var rannsakað í opinni rannsókn hjá 28 unglingum með þroskaða beinagrind með risafrumuæxli í beinum. Byggt á þessum takmörkuðu upplýsingum teljast aukaverkanir vera svipaðar og hjá fullorðnum.</w:t>
      </w:r>
    </w:p>
    <w:p w14:paraId="728CB61D" w14:textId="77777777" w:rsidR="00A12B36" w:rsidRDefault="00A12B36">
      <w:pPr>
        <w:rPr>
          <w:szCs w:val="22"/>
        </w:rPr>
      </w:pPr>
    </w:p>
    <w:p w14:paraId="1B337B50" w14:textId="77777777" w:rsidR="00A12B36" w:rsidRDefault="00FF6BDA">
      <w:pPr>
        <w:rPr>
          <w:szCs w:val="22"/>
        </w:rPr>
      </w:pPr>
      <w:r>
        <w:t>Eftir markaðssetningu hefur verið greint frá klínískt óeðlilegri blóðkalsíumhækkun hjá börnum eftir að meðferð var hætt (sjá kafla 4.4).</w:t>
      </w:r>
    </w:p>
    <w:p w14:paraId="210E5A72" w14:textId="77777777" w:rsidR="00A12B36" w:rsidRDefault="00A12B36">
      <w:pPr>
        <w:rPr>
          <w:szCs w:val="22"/>
        </w:rPr>
      </w:pPr>
    </w:p>
    <w:p w14:paraId="3EB08B99" w14:textId="77777777" w:rsidR="00A12B36" w:rsidRDefault="00FF6BDA">
      <w:pPr>
        <w:keepNext/>
        <w:rPr>
          <w:bCs/>
          <w:u w:val="single"/>
        </w:rPr>
      </w:pPr>
      <w:r>
        <w:rPr>
          <w:u w:val="single"/>
        </w:rPr>
        <w:t>Aðrir sérstakir hópar</w:t>
      </w:r>
    </w:p>
    <w:p w14:paraId="15E851AA" w14:textId="77777777" w:rsidR="00A12B36" w:rsidRDefault="00A12B36">
      <w:pPr>
        <w:keepNext/>
        <w:rPr>
          <w:bCs/>
          <w:u w:val="single"/>
        </w:rPr>
      </w:pPr>
    </w:p>
    <w:p w14:paraId="0C919B83" w14:textId="77777777" w:rsidR="00A12B36" w:rsidRDefault="00FF6BDA">
      <w:pPr>
        <w:keepNext/>
        <w:rPr>
          <w:bCs/>
          <w:i/>
          <w:szCs w:val="22"/>
        </w:rPr>
      </w:pPr>
      <w:r>
        <w:rPr>
          <w:i/>
        </w:rPr>
        <w:t>Skert nýrnastarfsemi</w:t>
      </w:r>
    </w:p>
    <w:p w14:paraId="49079F45" w14:textId="77777777" w:rsidR="00A12B36" w:rsidRDefault="00FF6BDA">
      <w:pPr>
        <w:rPr>
          <w:bCs/>
          <w:szCs w:val="22"/>
        </w:rPr>
      </w:pPr>
      <w:r>
        <w:t>Í klínískri rannsókn á sjúklingum sem ekki voru með langt gengið krabbamein en með verulega skerta nýrnastarfsemi (kreatínínúthreinsun &lt; 30 ml/mín.) eða voru í blóðskilun var meiri hætta á blóðkalsíumlækkun ef þeir fengu ekki kalsíumuppbót.</w:t>
      </w:r>
      <w:r>
        <w:rPr>
          <w:i/>
        </w:rPr>
        <w:t xml:space="preserve"> </w:t>
      </w:r>
      <w:r>
        <w:t>Hættan á blóðkalsíumlækkun á XGEVA meðferð eykst með vaxandi skerðingu á nýrnastarfsemi. Í klínískri rannsókn hjá sjúklingum sem ekki voru með langt gengið krabbamein fengu 19% sjúklinganna með alvarlega skerta nýrnastarfsemi blóðkalsíumlækkun (kreatínínúthreinsun &lt; 30 ml/mín.) og 63% sjúklinga í blóðskilun, þrátt fyrir kalsíumuppbót. Heildarnýgengi klínískt marktækrar blóðkalsíumlækkunar var 9%.</w:t>
      </w:r>
    </w:p>
    <w:p w14:paraId="4475FA20" w14:textId="77777777" w:rsidR="00A12B36" w:rsidRDefault="00A12B36">
      <w:pPr>
        <w:rPr>
          <w:bCs/>
          <w:szCs w:val="22"/>
        </w:rPr>
      </w:pPr>
    </w:p>
    <w:p w14:paraId="7D097237" w14:textId="77777777" w:rsidR="00A12B36" w:rsidRDefault="00FF6BDA">
      <w:pPr>
        <w:rPr>
          <w:bCs/>
          <w:szCs w:val="22"/>
        </w:rPr>
      </w:pPr>
      <w:r>
        <w:lastRenderedPageBreak/>
        <w:t>Aukning kalkkirtilshormóns hefur einnig komið fram hjá sjúklingum með alvarlega skerta nýrnastarfsemi eða í blóðskilun, hjá sjúklingum sem fengu XGEVA. Sérstaklega mikilvægt er að fylgjast með þéttni kalsíums og gefa nægilegt kalsíum og D-vítamín hjá sjúklingum með skerta nýrnastarfsemi (sjá kafla 4.4).</w:t>
      </w:r>
    </w:p>
    <w:p w14:paraId="6E6FAAF4" w14:textId="77777777" w:rsidR="00A12B36" w:rsidRDefault="00A12B36">
      <w:pPr>
        <w:rPr>
          <w:szCs w:val="22"/>
          <w:lang w:eastAsia="zh-TW"/>
        </w:rPr>
      </w:pPr>
    </w:p>
    <w:p w14:paraId="4CFE3FF6" w14:textId="77777777" w:rsidR="00A12B36" w:rsidRDefault="00FF6BDA">
      <w:pPr>
        <w:pStyle w:val="Default"/>
        <w:keepNext/>
        <w:rPr>
          <w:color w:val="auto"/>
          <w:sz w:val="22"/>
          <w:szCs w:val="22"/>
          <w:u w:val="single"/>
        </w:rPr>
      </w:pPr>
      <w:r>
        <w:rPr>
          <w:color w:val="auto"/>
          <w:sz w:val="22"/>
          <w:u w:val="single"/>
        </w:rPr>
        <w:t>Tilkynning aukaverkana sem grunur er um að tengist lyfinu</w:t>
      </w:r>
    </w:p>
    <w:p w14:paraId="50E89ACE" w14:textId="77777777" w:rsidR="00A12B36" w:rsidRDefault="00A12B36">
      <w:pPr>
        <w:pStyle w:val="Default"/>
        <w:keepNext/>
        <w:rPr>
          <w:color w:val="auto"/>
          <w:sz w:val="22"/>
          <w:szCs w:val="22"/>
          <w:u w:val="single"/>
        </w:rPr>
      </w:pPr>
    </w:p>
    <w:p w14:paraId="0687B3E5" w14:textId="5EB0A77E" w:rsidR="00A12B36" w:rsidRDefault="00FF6BDA">
      <w:pPr>
        <w:autoSpaceDE w:val="0"/>
        <w:autoSpaceDN w:val="0"/>
        <w:adjustRightInd w:val="0"/>
        <w:rPr>
          <w:szCs w:val="22"/>
        </w:rPr>
      </w:pPr>
      <w:r>
        <w:t xml:space="preserve">Eftir að lyf hefur fengið markaðsleyfi er mikilvægt að tilkynna aukaverkanir sem grunur er um að tengist því. Þannig er hægt að fylgjast stöðugt með sambandinu milli ávinnings og áhættu af notkun lyfsins. Heilbrigðisstarfsmenn eru hvattir til að tilkynna allar aukaverkanir sem grunur er um að tengist lyfinu </w:t>
      </w:r>
      <w:r>
        <w:rPr>
          <w:highlight w:val="lightGray"/>
        </w:rPr>
        <w:t xml:space="preserve">samkvæmt fyrirkomulagi sem gildir í hverju landi fyrir sig, sjá </w:t>
      </w:r>
      <w:hyperlink r:id="rId11" w:history="1">
        <w:r>
          <w:rPr>
            <w:rStyle w:val="Hyperlink"/>
            <w:highlight w:val="lightGray"/>
          </w:rPr>
          <w:t>Appendix V</w:t>
        </w:r>
      </w:hyperlink>
      <w:r>
        <w:t>.</w:t>
      </w:r>
    </w:p>
    <w:p w14:paraId="1F0D109D" w14:textId="77777777" w:rsidR="00A12B36" w:rsidRDefault="00A12B36">
      <w:pPr>
        <w:tabs>
          <w:tab w:val="clear" w:pos="567"/>
          <w:tab w:val="left" w:pos="988"/>
        </w:tabs>
        <w:rPr>
          <w:bCs/>
        </w:rPr>
      </w:pPr>
    </w:p>
    <w:p w14:paraId="53432842" w14:textId="77777777" w:rsidR="00A12B36" w:rsidRDefault="00FF6BDA">
      <w:pPr>
        <w:keepNext/>
        <w:ind w:left="567" w:hanging="567"/>
        <w:rPr>
          <w:bCs/>
        </w:rPr>
      </w:pPr>
      <w:r>
        <w:rPr>
          <w:b/>
        </w:rPr>
        <w:t>4.9</w:t>
      </w:r>
      <w:r>
        <w:rPr>
          <w:b/>
        </w:rPr>
        <w:tab/>
        <w:t>Ofskömmtun</w:t>
      </w:r>
    </w:p>
    <w:p w14:paraId="526C41EB" w14:textId="77777777" w:rsidR="00A12B36" w:rsidRDefault="00A12B36">
      <w:pPr>
        <w:keepNext/>
        <w:rPr>
          <w:szCs w:val="22"/>
        </w:rPr>
      </w:pPr>
    </w:p>
    <w:p w14:paraId="1E29BB53" w14:textId="77777777" w:rsidR="00A12B36" w:rsidRDefault="00FF6BDA">
      <w:r>
        <w:t>Engin reynsla er af ofskömmtun í klínískum rannsóknum. XGEVA hefur verið gefið í klínískum rannsóknum í skömmtum sem voru allt að 180 mg á 4 vikna fresti og 120 mg á viku í 3 vikur.</w:t>
      </w:r>
    </w:p>
    <w:p w14:paraId="420428A8" w14:textId="77777777" w:rsidR="00A12B36" w:rsidRDefault="00A12B36"/>
    <w:p w14:paraId="34989624" w14:textId="77777777" w:rsidR="00A12B36" w:rsidRDefault="00A12B36"/>
    <w:p w14:paraId="5CC4A623" w14:textId="77777777" w:rsidR="00A12B36" w:rsidRDefault="00FF6BDA">
      <w:pPr>
        <w:keepNext/>
        <w:ind w:left="567" w:hanging="567"/>
      </w:pPr>
      <w:r>
        <w:rPr>
          <w:b/>
        </w:rPr>
        <w:t>5.</w:t>
      </w:r>
      <w:r>
        <w:rPr>
          <w:b/>
        </w:rPr>
        <w:tab/>
        <w:t>LYFJAFRÆÐILEGAR UPPLÝSINGAR</w:t>
      </w:r>
    </w:p>
    <w:p w14:paraId="7F267C5B" w14:textId="77777777" w:rsidR="00A12B36" w:rsidRDefault="00A12B36">
      <w:pPr>
        <w:keepNext/>
      </w:pPr>
    </w:p>
    <w:p w14:paraId="027DA1A1" w14:textId="3999B718" w:rsidR="00A12B36" w:rsidRDefault="00FF6BDA">
      <w:pPr>
        <w:pStyle w:val="Stylebold"/>
        <w:keepNext/>
        <w:ind w:left="567" w:hanging="567"/>
      </w:pPr>
      <w:r>
        <w:t>5.1</w:t>
      </w:r>
      <w:r>
        <w:tab/>
        <w:t>Lyfhrif</w:t>
      </w:r>
    </w:p>
    <w:p w14:paraId="28AE46A0" w14:textId="77777777" w:rsidR="00A12B36" w:rsidRDefault="00A12B36">
      <w:pPr>
        <w:keepNext/>
        <w:autoSpaceDE w:val="0"/>
        <w:autoSpaceDN w:val="0"/>
        <w:adjustRightInd w:val="0"/>
        <w:rPr>
          <w:rFonts w:eastAsia="MS Mincho"/>
          <w:szCs w:val="22"/>
          <w:lang w:eastAsia="ja-JP"/>
        </w:rPr>
      </w:pPr>
    </w:p>
    <w:p w14:paraId="40D83740" w14:textId="77777777" w:rsidR="00A12B36" w:rsidRDefault="00FF6BDA">
      <w:pPr>
        <w:pStyle w:val="CommentText"/>
        <w:rPr>
          <w:sz w:val="22"/>
          <w:szCs w:val="22"/>
        </w:rPr>
      </w:pPr>
      <w:r>
        <w:rPr>
          <w:sz w:val="22"/>
        </w:rPr>
        <w:t>Flokkun eftir verkun: Lyf við sjúkdómum í beinum – Önnur lyf sem hafa áhrif á beinbyggingu og beinmyndun, ATC flokkur: M05BX04</w:t>
      </w:r>
    </w:p>
    <w:p w14:paraId="41CC7BE6" w14:textId="77777777" w:rsidR="00A12B36" w:rsidRDefault="00A12B36"/>
    <w:p w14:paraId="5CBA04BD" w14:textId="77777777" w:rsidR="00A12B36" w:rsidRDefault="00FF6BDA">
      <w:pPr>
        <w:keepNext/>
        <w:rPr>
          <w:u w:val="single"/>
        </w:rPr>
      </w:pPr>
      <w:r>
        <w:rPr>
          <w:u w:val="single"/>
        </w:rPr>
        <w:t>Verkunarháttur</w:t>
      </w:r>
    </w:p>
    <w:p w14:paraId="6754ACDC" w14:textId="77777777" w:rsidR="00A12B36" w:rsidRDefault="00A12B36">
      <w:pPr>
        <w:keepNext/>
        <w:rPr>
          <w:u w:val="single"/>
        </w:rPr>
      </w:pPr>
    </w:p>
    <w:p w14:paraId="36786AD5" w14:textId="77777777" w:rsidR="00A12B36" w:rsidRDefault="00FF6BDA">
      <w:pPr>
        <w:rPr>
          <w:szCs w:val="22"/>
        </w:rPr>
      </w:pPr>
      <w:r>
        <w:t>RANKL er prótein sem gengur í gegnum frumuhimnur eða er leysanlegt. RANKL er nauðsynlegt fyrir myndun, starfsemi og lifun beinátfrumna, sem er eina frumutegundin sem leysir upp bein. Aukin virkni beinátsfrumna sem örvuð er af RANKL er aðal milliliður beineyðingar við meinvörp í beinum og mergæxli. Denosumab er einstofna mannamótefni (IgG2) sem beinist að og binst með mikilli sækni og sértækni við RANKL, kemur í veg fyrir milliverkanir RANKL/RANK sem dregur úr fjölda átfrumna og starfsemi þeirra og minnkar þannig endurupptöku beina og beineyðingu af völdum krabbameins.</w:t>
      </w:r>
    </w:p>
    <w:p w14:paraId="44A75155" w14:textId="77777777" w:rsidR="00A12B36" w:rsidRDefault="00A12B36">
      <w:pPr>
        <w:rPr>
          <w:szCs w:val="22"/>
        </w:rPr>
      </w:pPr>
    </w:p>
    <w:p w14:paraId="61E80F8E" w14:textId="77777777" w:rsidR="00A12B36" w:rsidRDefault="00FF6BDA">
      <w:pPr>
        <w:rPr>
          <w:szCs w:val="22"/>
        </w:rPr>
      </w:pPr>
      <w:r>
        <w:t>Risafrumuæxli í beinum einkennast af æxlismyndandi uppistöðufrumum sem tjá RANK sameind og beinætulíkum risafrumum sem tjá RANK. Hjá sjúklingum með risafrumuæxli í beinum binst denosumab við RANK sameind sem minnkar marktækt eða kemur í veg fyrir beinætulíkar risafrumur. Þannig minnkar beineyðing og þétt þroskuð ný bein sem ekki eru frumufjölgandi koma í stað frumufjölgandi uppistöðuæxla (tumor stroma).</w:t>
      </w:r>
    </w:p>
    <w:p w14:paraId="1EA9A716" w14:textId="77777777" w:rsidR="00A12B36" w:rsidRDefault="00A12B36">
      <w:pPr>
        <w:rPr>
          <w:bCs/>
          <w:szCs w:val="22"/>
        </w:rPr>
      </w:pPr>
    </w:p>
    <w:p w14:paraId="6D7BAB11" w14:textId="77777777" w:rsidR="00A12B36" w:rsidRDefault="00FF6BDA">
      <w:pPr>
        <w:pStyle w:val="Text"/>
        <w:keepNext/>
        <w:tabs>
          <w:tab w:val="left" w:pos="567"/>
        </w:tabs>
        <w:spacing w:before="0" w:beforeAutospacing="0" w:after="0" w:afterAutospacing="0" w:line="240" w:lineRule="auto"/>
        <w:ind w:left="0"/>
        <w:rPr>
          <w:rFonts w:ascii="Times New Roman" w:hAnsi="Times New Roman" w:cs="Times New Roman"/>
          <w:bCs w:val="0"/>
          <w:color w:val="auto"/>
          <w:sz w:val="22"/>
          <w:szCs w:val="22"/>
          <w:u w:val="single"/>
        </w:rPr>
      </w:pPr>
      <w:r>
        <w:rPr>
          <w:rFonts w:ascii="Times New Roman" w:hAnsi="Times New Roman"/>
          <w:color w:val="auto"/>
          <w:sz w:val="22"/>
          <w:u w:val="single"/>
        </w:rPr>
        <w:t>Lyfhrif</w:t>
      </w:r>
    </w:p>
    <w:p w14:paraId="3C5E8E3B" w14:textId="77777777" w:rsidR="00A12B36" w:rsidRPr="00D16590" w:rsidRDefault="00A12B36">
      <w:pPr>
        <w:pStyle w:val="Text"/>
        <w:keepNext/>
        <w:tabs>
          <w:tab w:val="left" w:pos="567"/>
        </w:tabs>
        <w:spacing w:before="0" w:beforeAutospacing="0" w:after="0" w:afterAutospacing="0" w:line="240" w:lineRule="auto"/>
        <w:ind w:left="0"/>
        <w:rPr>
          <w:rFonts w:ascii="Times New Roman" w:hAnsi="Times New Roman" w:cs="Times New Roman"/>
          <w:bCs w:val="0"/>
          <w:color w:val="auto"/>
          <w:sz w:val="22"/>
          <w:szCs w:val="22"/>
          <w:u w:val="single"/>
        </w:rPr>
      </w:pPr>
    </w:p>
    <w:p w14:paraId="0CDECF58" w14:textId="45B41930" w:rsidR="00A12B36" w:rsidRDefault="00FF6BDA">
      <w:pPr>
        <w:autoSpaceDE w:val="0"/>
        <w:autoSpaceDN w:val="0"/>
        <w:adjustRightInd w:val="0"/>
        <w:rPr>
          <w:szCs w:val="22"/>
        </w:rPr>
      </w:pPr>
      <w:r>
        <w:t>Í II. stigs klínískum rannsóknum á sjúklingum með langt gengið krabbamein, m.a. í beinum, leiddi gjöf XGEVA undir húð á 4 vikna eða 12 vikna fresti til hraðrar lækkunar á beinumsetningarvísum (uNTX/Cr, CTx í sermi) þar sem miðgildisminnkun var u.þ.b. 80% fyrir uNTX/Cr og kom fram innan 1 viku óháð fyrri meðferð með bisfosfónati eða upphafsgildi uNTX/Cr. Í III. stigs klínískum rannsóknum hjá sjúklingum með langt gengna illkynja sjúkdóma sem tengjast beinum var miðgildislækkun uNTX/Cr áfram u.þ.b. 80% í 49 vikur meðferðar með XGEVA (120 mg á 4 vikna fresti).</w:t>
      </w:r>
    </w:p>
    <w:p w14:paraId="5215914E" w14:textId="77777777" w:rsidR="00A12B36" w:rsidRDefault="00A12B36">
      <w:pPr>
        <w:autoSpaceDE w:val="0"/>
        <w:autoSpaceDN w:val="0"/>
        <w:adjustRightInd w:val="0"/>
        <w:rPr>
          <w:szCs w:val="22"/>
        </w:rPr>
      </w:pPr>
    </w:p>
    <w:p w14:paraId="20745167" w14:textId="77777777" w:rsidR="00A12B36" w:rsidRDefault="00FF6BDA">
      <w:pPr>
        <w:keepNext/>
        <w:rPr>
          <w:bCs/>
          <w:u w:val="single"/>
        </w:rPr>
      </w:pPr>
      <w:r>
        <w:rPr>
          <w:u w:val="single"/>
        </w:rPr>
        <w:t>Ónæmismyndun</w:t>
      </w:r>
    </w:p>
    <w:p w14:paraId="29639DC2" w14:textId="77777777" w:rsidR="00A12B36" w:rsidRDefault="00A12B36">
      <w:pPr>
        <w:keepNext/>
        <w:rPr>
          <w:bCs/>
          <w:u w:val="single"/>
        </w:rPr>
      </w:pPr>
    </w:p>
    <w:p w14:paraId="6DA7DDEF" w14:textId="77777777" w:rsidR="00A12B36" w:rsidRDefault="00FF6BDA">
      <w:r>
        <w:t xml:space="preserve">Í klínískum rannsóknum hafa ekki komið fram hlutleysandi mótefni gegn denosumabi hjá sjúklingum með langt gengið krabbamein eða sjúklingum með risafrumuæxli í beinum. Næm ónæmispróf sýndu að &lt; 1% sjúklinga sem fengu meðferð með denosumabi í allt að 3 ár reyndust jákvæðir fyrir bindandi </w:t>
      </w:r>
      <w:r>
        <w:lastRenderedPageBreak/>
        <w:t>mótefnum sem ekki eru hlutleysandi og ekkert benti til breyttra lyfjahvarfa, eituráhrifa eða klínískrar svörunar.</w:t>
      </w:r>
    </w:p>
    <w:p w14:paraId="5BFA1E72" w14:textId="77777777" w:rsidR="00A12B36" w:rsidRDefault="00A12B36">
      <w:pPr>
        <w:tabs>
          <w:tab w:val="left" w:pos="702"/>
        </w:tabs>
        <w:autoSpaceDE w:val="0"/>
        <w:autoSpaceDN w:val="0"/>
        <w:adjustRightInd w:val="0"/>
        <w:rPr>
          <w:szCs w:val="22"/>
        </w:rPr>
      </w:pPr>
    </w:p>
    <w:p w14:paraId="256EE8BD" w14:textId="77777777" w:rsidR="00A12B36" w:rsidRDefault="00FF6BDA">
      <w:pPr>
        <w:pStyle w:val="Text"/>
        <w:keepNext/>
        <w:tabs>
          <w:tab w:val="left" w:pos="567"/>
        </w:tabs>
        <w:spacing w:before="0" w:beforeAutospacing="0" w:after="0" w:afterAutospacing="0" w:line="240" w:lineRule="auto"/>
        <w:ind w:left="0"/>
        <w:rPr>
          <w:rFonts w:ascii="Times New Roman" w:hAnsi="Times New Roman" w:cs="Times New Roman"/>
          <w:color w:val="auto"/>
          <w:sz w:val="22"/>
          <w:szCs w:val="22"/>
          <w:u w:val="single"/>
        </w:rPr>
      </w:pPr>
      <w:r>
        <w:rPr>
          <w:rFonts w:ascii="Times New Roman" w:hAnsi="Times New Roman"/>
          <w:color w:val="auto"/>
          <w:sz w:val="22"/>
          <w:u w:val="single"/>
        </w:rPr>
        <w:t>Klínísk verkun og öryggi hjá sjúklingum með meinvörp í beinum út frá föstum æxlum</w:t>
      </w:r>
    </w:p>
    <w:p w14:paraId="2AE34EA9" w14:textId="77777777" w:rsidR="00A12B36" w:rsidRPr="00D16590" w:rsidRDefault="00A12B36">
      <w:pPr>
        <w:pStyle w:val="Text"/>
        <w:keepNext/>
        <w:tabs>
          <w:tab w:val="left" w:pos="567"/>
        </w:tabs>
        <w:spacing w:before="0" w:beforeAutospacing="0" w:after="0" w:afterAutospacing="0" w:line="240" w:lineRule="auto"/>
        <w:ind w:left="0"/>
        <w:rPr>
          <w:rFonts w:ascii="Times New Roman" w:hAnsi="Times New Roman" w:cs="Times New Roman"/>
          <w:color w:val="auto"/>
          <w:sz w:val="22"/>
          <w:szCs w:val="22"/>
          <w:u w:val="single"/>
        </w:rPr>
      </w:pPr>
    </w:p>
    <w:p w14:paraId="6D4D857B" w14:textId="6A0C4AA7" w:rsidR="00A12B36" w:rsidRDefault="00FF6BDA">
      <w:pPr>
        <w:contextualSpacing/>
        <w:rPr>
          <w:iCs/>
          <w:szCs w:val="22"/>
        </w:rPr>
      </w:pPr>
      <w:r>
        <w:t xml:space="preserve">Verkun og öryggi 120 mg XGEVA undir húð á 4 vikna fresti eða 4 mg zoledronsýra (skammtur aðlagaður að skertri nýrnastarfsemi) í bláæð á 4 vikna fresti var borið saman í þremur slembuðum, tvíblindum samanburðarrannsóknum með virkum samanburði hjá sjúklingum, sem höfðu ekki fengið bisfosfónat í bláæð, með langt gengið krabbamein m.a. í beinum: fullorðnir með brjóstakrabbamein (rannsókn 1), önnur föst æxli eða mergæxli (rannsókn 2) og krabbamein í blöðruhálskirtli sem svaraði ekki vönun (rannsókn 3). Í þessum klínísku samanburðarrannsóknum með virkum samanburði var öryggi metið hjá 5.931 sjúklingi. Sjúklingar með sögu um beindrep í kjálka eða beinbólgu í kjálka, virkan sjúkdóm í tönnum eða kjálka þar sem skurðaðgerð í munni var nauðsynleg, tann/munnskurðaðgerð þar sem sár höfðu ekki enn gróið, eða þegar tannaðgerð var fyrirhuguð, tóku ekki þátt í rannsóknunum. </w:t>
      </w:r>
      <w:ins w:id="46" w:author="Author">
        <w:r w:rsidR="00295006">
          <w:t>Aðal</w:t>
        </w:r>
        <w:r w:rsidR="00F40A32">
          <w:t>-</w:t>
        </w:r>
      </w:ins>
      <w:del w:id="47" w:author="Author">
        <w:r w:rsidDel="00295006">
          <w:delText>Fyrsti</w:delText>
        </w:r>
      </w:del>
      <w:r>
        <w:t xml:space="preserve"> og </w:t>
      </w:r>
      <w:del w:id="48" w:author="Author">
        <w:r w:rsidDel="00F40A32">
          <w:delText>annar</w:delText>
        </w:r>
        <w:r w:rsidDel="00055DBB">
          <w:delText xml:space="preserve"> </w:delText>
        </w:r>
      </w:del>
      <w:ins w:id="49" w:author="Author">
        <w:r w:rsidR="00F40A32">
          <w:t>auka</w:t>
        </w:r>
      </w:ins>
      <w:r>
        <w:t>endapunkt</w:t>
      </w:r>
      <w:ins w:id="50" w:author="Author">
        <w:r w:rsidR="00F40A32">
          <w:t>arnir</w:t>
        </w:r>
      </w:ins>
      <w:del w:id="51" w:author="Author">
        <w:r w:rsidDel="00F40A32">
          <w:delText>ur</w:delText>
        </w:r>
      </w:del>
      <w:r>
        <w:t xml:space="preserve"> voru metnir samkvæmt einu eða fleiri einkennum frá beinum (skeletal related events (SREs)). Í rannsóknum sem sýndu yfirburði XGEVA fram yfir zoledronsýru var sjúklingum boðið XGEVA opið í fyrirframskilgreindum 2 ára framlengdum meðferðarfasa. Einkenni frá beinum var skilgreint sem eitthvert af eftirtöldu: sjúkleg beinbrot (á hryggjarlið eða ekki á hryggjarlið), geislameðferð á bein (notkun geislavirkrar samsætu meðtalin), skurðaðgerð á beini eða samfall hryggjarliða (spinal cord compression).</w:t>
      </w:r>
    </w:p>
    <w:p w14:paraId="5206A297" w14:textId="77777777" w:rsidR="00A12B36" w:rsidRDefault="00A12B36">
      <w:pPr>
        <w:contextualSpacing/>
      </w:pPr>
    </w:p>
    <w:p w14:paraId="63984BB4" w14:textId="5F0D48FE" w:rsidR="00A12B36" w:rsidRDefault="00FF6BDA">
      <w:pPr>
        <w:contextualSpacing/>
        <w:outlineLvl w:val="0"/>
        <w:rPr>
          <w:iCs/>
          <w:szCs w:val="22"/>
        </w:rPr>
      </w:pPr>
      <w:r>
        <w:t>XGEVA dró úr hættu á einkennum frá beinum og framköllun fjölda einkenna frá beinum (fyrstu og síðari) hjá sjúklingum með meinvörp í beinum frá föstum æxlum (sjá töflu 2).</w:t>
      </w:r>
    </w:p>
    <w:p w14:paraId="649D11DA" w14:textId="77777777" w:rsidR="00A12B36" w:rsidRDefault="00A12B36">
      <w:pPr>
        <w:contextualSpacing/>
        <w:outlineLvl w:val="0"/>
        <w:rPr>
          <w:iCs/>
          <w:szCs w:val="22"/>
        </w:rPr>
      </w:pPr>
    </w:p>
    <w:p w14:paraId="78C2D3C0" w14:textId="44E75142" w:rsidR="00A12B36" w:rsidRDefault="00FF6BDA">
      <w:pPr>
        <w:pStyle w:val="Stylebold"/>
        <w:keepNext/>
      </w:pPr>
      <w:r>
        <w:t>Tafla 2. Verkun hjá sjúklingum með langt gengið krabbamein m.a. í beinum</w:t>
      </w:r>
    </w:p>
    <w:p w14:paraId="5C2A26CD" w14:textId="77777777" w:rsidR="00A12B36" w:rsidRDefault="00A12B36">
      <w:pPr>
        <w:pStyle w:val="Stylebold"/>
        <w:keepNext/>
      </w:pPr>
    </w:p>
    <w:tbl>
      <w:tblPr>
        <w:tblW w:w="505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016"/>
        <w:gridCol w:w="916"/>
        <w:gridCol w:w="1016"/>
        <w:gridCol w:w="916"/>
        <w:gridCol w:w="1016"/>
        <w:gridCol w:w="916"/>
        <w:gridCol w:w="1016"/>
        <w:gridCol w:w="916"/>
        <w:gridCol w:w="1016"/>
      </w:tblGrid>
      <w:tr w:rsidR="00181349" w14:paraId="71FAC86D" w14:textId="77777777" w:rsidTr="008A7509">
        <w:trPr>
          <w:cantSplit/>
          <w:trHeight w:val="827"/>
          <w:tblHeader/>
          <w:jc w:val="center"/>
        </w:trPr>
        <w:tc>
          <w:tcPr>
            <w:tcW w:w="770" w:type="pct"/>
          </w:tcPr>
          <w:p w14:paraId="6AD0FC1B" w14:textId="77777777" w:rsidR="00181349" w:rsidRDefault="00181349" w:rsidP="008A7509">
            <w:pPr>
              <w:keepNext/>
              <w:contextualSpacing/>
              <w:jc w:val="center"/>
              <w:rPr>
                <w:b/>
                <w:sz w:val="20"/>
              </w:rPr>
            </w:pPr>
          </w:p>
        </w:tc>
        <w:tc>
          <w:tcPr>
            <w:tcW w:w="1127" w:type="pct"/>
            <w:gridSpan w:val="2"/>
          </w:tcPr>
          <w:p w14:paraId="6E647996" w14:textId="77777777" w:rsidR="00181349" w:rsidRDefault="00181349" w:rsidP="008A7509">
            <w:pPr>
              <w:keepNext/>
              <w:contextualSpacing/>
              <w:jc w:val="center"/>
              <w:rPr>
                <w:b/>
                <w:sz w:val="20"/>
              </w:rPr>
            </w:pPr>
            <w:r>
              <w:rPr>
                <w:b/>
                <w:sz w:val="20"/>
              </w:rPr>
              <w:t>Rannsókn 1 </w:t>
            </w:r>
            <w:r>
              <w:rPr>
                <w:b/>
                <w:sz w:val="20"/>
              </w:rPr>
              <w:br/>
              <w:t>brjóstakrabbamein</w:t>
            </w:r>
          </w:p>
        </w:tc>
        <w:tc>
          <w:tcPr>
            <w:tcW w:w="988" w:type="pct"/>
            <w:gridSpan w:val="2"/>
          </w:tcPr>
          <w:p w14:paraId="1F997158" w14:textId="77777777" w:rsidR="00181349" w:rsidRDefault="00181349" w:rsidP="008A7509">
            <w:pPr>
              <w:keepNext/>
              <w:contextualSpacing/>
              <w:jc w:val="center"/>
              <w:rPr>
                <w:b/>
                <w:sz w:val="20"/>
              </w:rPr>
            </w:pPr>
            <w:r>
              <w:rPr>
                <w:b/>
                <w:sz w:val="20"/>
              </w:rPr>
              <w:t>Rannsókn 2 </w:t>
            </w:r>
            <w:r>
              <w:rPr>
                <w:b/>
                <w:sz w:val="20"/>
              </w:rPr>
              <w:br/>
              <w:t>önnur föst æxli** eða mergæxli</w:t>
            </w:r>
          </w:p>
        </w:tc>
        <w:tc>
          <w:tcPr>
            <w:tcW w:w="1058" w:type="pct"/>
            <w:gridSpan w:val="2"/>
          </w:tcPr>
          <w:p w14:paraId="5C9E0E90" w14:textId="77777777" w:rsidR="00181349" w:rsidRDefault="00181349" w:rsidP="008A7509">
            <w:pPr>
              <w:keepNext/>
              <w:contextualSpacing/>
              <w:jc w:val="center"/>
              <w:rPr>
                <w:b/>
                <w:sz w:val="20"/>
              </w:rPr>
            </w:pPr>
            <w:r>
              <w:rPr>
                <w:b/>
                <w:sz w:val="20"/>
              </w:rPr>
              <w:t>Rannsókn 3 </w:t>
            </w:r>
            <w:r>
              <w:rPr>
                <w:b/>
                <w:sz w:val="20"/>
              </w:rPr>
              <w:br/>
              <w:t>krabbamein í blöðruhálskirtli</w:t>
            </w:r>
          </w:p>
        </w:tc>
        <w:tc>
          <w:tcPr>
            <w:tcW w:w="1058" w:type="pct"/>
            <w:gridSpan w:val="2"/>
          </w:tcPr>
          <w:p w14:paraId="36A1A319" w14:textId="77777777" w:rsidR="00181349" w:rsidRDefault="00181349" w:rsidP="008A7509">
            <w:pPr>
              <w:keepNext/>
              <w:contextualSpacing/>
              <w:jc w:val="center"/>
              <w:rPr>
                <w:b/>
                <w:sz w:val="20"/>
              </w:rPr>
            </w:pPr>
            <w:r>
              <w:rPr>
                <w:b/>
                <w:sz w:val="20"/>
              </w:rPr>
              <w:t>Öll langt gengin krabbamein</w:t>
            </w:r>
          </w:p>
        </w:tc>
      </w:tr>
      <w:tr w:rsidR="00181349" w14:paraId="38AA9D9E" w14:textId="77777777" w:rsidTr="008A7509">
        <w:trPr>
          <w:cantSplit/>
          <w:trHeight w:val="406"/>
          <w:tblHeader/>
          <w:jc w:val="center"/>
        </w:trPr>
        <w:tc>
          <w:tcPr>
            <w:tcW w:w="770" w:type="pct"/>
          </w:tcPr>
          <w:p w14:paraId="3CE7EF57" w14:textId="77777777" w:rsidR="00181349" w:rsidRDefault="00181349" w:rsidP="008A7509">
            <w:pPr>
              <w:keepNext/>
              <w:contextualSpacing/>
              <w:rPr>
                <w:sz w:val="20"/>
              </w:rPr>
            </w:pPr>
          </w:p>
        </w:tc>
        <w:tc>
          <w:tcPr>
            <w:tcW w:w="490" w:type="pct"/>
          </w:tcPr>
          <w:p w14:paraId="28D5AC42" w14:textId="77777777" w:rsidR="00181349" w:rsidRDefault="00181349" w:rsidP="008A7509">
            <w:pPr>
              <w:keepNext/>
              <w:contextualSpacing/>
              <w:jc w:val="center"/>
              <w:rPr>
                <w:sz w:val="20"/>
              </w:rPr>
            </w:pPr>
            <w:r>
              <w:rPr>
                <w:sz w:val="20"/>
              </w:rPr>
              <w:t>XGEVA</w:t>
            </w:r>
          </w:p>
        </w:tc>
        <w:tc>
          <w:tcPr>
            <w:tcW w:w="637" w:type="pct"/>
          </w:tcPr>
          <w:p w14:paraId="283E16AD" w14:textId="77777777" w:rsidR="00181349" w:rsidRDefault="00181349" w:rsidP="008A7509">
            <w:pPr>
              <w:keepNext/>
              <w:contextualSpacing/>
              <w:jc w:val="center"/>
              <w:rPr>
                <w:sz w:val="20"/>
              </w:rPr>
            </w:pPr>
            <w:r>
              <w:rPr>
                <w:sz w:val="20"/>
              </w:rPr>
              <w:t>Zoledron-sýra</w:t>
            </w:r>
          </w:p>
        </w:tc>
        <w:tc>
          <w:tcPr>
            <w:tcW w:w="421" w:type="pct"/>
          </w:tcPr>
          <w:p w14:paraId="70F8B540" w14:textId="77777777" w:rsidR="00181349" w:rsidRDefault="00181349" w:rsidP="008A7509">
            <w:pPr>
              <w:keepNext/>
              <w:contextualSpacing/>
              <w:jc w:val="center"/>
              <w:rPr>
                <w:sz w:val="20"/>
              </w:rPr>
            </w:pPr>
            <w:r>
              <w:rPr>
                <w:sz w:val="20"/>
              </w:rPr>
              <w:t>XGEVA</w:t>
            </w:r>
          </w:p>
        </w:tc>
        <w:tc>
          <w:tcPr>
            <w:tcW w:w="568" w:type="pct"/>
          </w:tcPr>
          <w:p w14:paraId="104E4041" w14:textId="77777777" w:rsidR="00181349" w:rsidRDefault="00181349" w:rsidP="008A7509">
            <w:pPr>
              <w:keepNext/>
              <w:contextualSpacing/>
              <w:jc w:val="center"/>
              <w:rPr>
                <w:sz w:val="20"/>
              </w:rPr>
            </w:pPr>
            <w:r>
              <w:rPr>
                <w:sz w:val="20"/>
              </w:rPr>
              <w:t>Zoledron-sýra</w:t>
            </w:r>
          </w:p>
        </w:tc>
        <w:tc>
          <w:tcPr>
            <w:tcW w:w="490" w:type="pct"/>
          </w:tcPr>
          <w:p w14:paraId="2503B596" w14:textId="77777777" w:rsidR="00181349" w:rsidRDefault="00181349" w:rsidP="008A7509">
            <w:pPr>
              <w:keepNext/>
              <w:contextualSpacing/>
              <w:jc w:val="center"/>
              <w:rPr>
                <w:sz w:val="20"/>
              </w:rPr>
            </w:pPr>
            <w:r>
              <w:rPr>
                <w:sz w:val="20"/>
              </w:rPr>
              <w:t>XGEVA</w:t>
            </w:r>
          </w:p>
        </w:tc>
        <w:tc>
          <w:tcPr>
            <w:tcW w:w="568" w:type="pct"/>
          </w:tcPr>
          <w:p w14:paraId="1A5A0945" w14:textId="77777777" w:rsidR="00181349" w:rsidRDefault="00181349" w:rsidP="008A7509">
            <w:pPr>
              <w:keepNext/>
              <w:contextualSpacing/>
              <w:jc w:val="center"/>
              <w:rPr>
                <w:sz w:val="20"/>
              </w:rPr>
            </w:pPr>
            <w:r>
              <w:rPr>
                <w:sz w:val="20"/>
              </w:rPr>
              <w:t>Zoledron-sýra</w:t>
            </w:r>
          </w:p>
        </w:tc>
        <w:tc>
          <w:tcPr>
            <w:tcW w:w="490" w:type="pct"/>
          </w:tcPr>
          <w:p w14:paraId="0B226460" w14:textId="77777777" w:rsidR="00181349" w:rsidRDefault="00181349" w:rsidP="008A7509">
            <w:pPr>
              <w:keepNext/>
              <w:contextualSpacing/>
              <w:jc w:val="center"/>
              <w:rPr>
                <w:sz w:val="20"/>
              </w:rPr>
            </w:pPr>
            <w:r>
              <w:rPr>
                <w:sz w:val="20"/>
              </w:rPr>
              <w:t>XGEVA</w:t>
            </w:r>
          </w:p>
        </w:tc>
        <w:tc>
          <w:tcPr>
            <w:tcW w:w="568" w:type="pct"/>
          </w:tcPr>
          <w:p w14:paraId="41717537" w14:textId="77777777" w:rsidR="00181349" w:rsidRDefault="00181349" w:rsidP="008A7509">
            <w:pPr>
              <w:keepNext/>
              <w:contextualSpacing/>
              <w:jc w:val="center"/>
              <w:rPr>
                <w:sz w:val="20"/>
              </w:rPr>
            </w:pPr>
            <w:r>
              <w:rPr>
                <w:sz w:val="20"/>
              </w:rPr>
              <w:t>Zoledron-sýra</w:t>
            </w:r>
          </w:p>
        </w:tc>
      </w:tr>
      <w:tr w:rsidR="00181349" w14:paraId="31346F3C" w14:textId="77777777" w:rsidTr="008A7509">
        <w:trPr>
          <w:cantSplit/>
          <w:trHeight w:val="210"/>
          <w:tblHeader/>
          <w:jc w:val="center"/>
        </w:trPr>
        <w:tc>
          <w:tcPr>
            <w:tcW w:w="770" w:type="pct"/>
          </w:tcPr>
          <w:p w14:paraId="046D79B0" w14:textId="77777777" w:rsidR="00181349" w:rsidRDefault="00181349" w:rsidP="008A7509">
            <w:pPr>
              <w:keepNext/>
              <w:contextualSpacing/>
              <w:rPr>
                <w:sz w:val="20"/>
              </w:rPr>
            </w:pPr>
            <w:r>
              <w:rPr>
                <w:sz w:val="20"/>
              </w:rPr>
              <w:t>N</w:t>
            </w:r>
          </w:p>
        </w:tc>
        <w:tc>
          <w:tcPr>
            <w:tcW w:w="490" w:type="pct"/>
          </w:tcPr>
          <w:p w14:paraId="76E20CC2" w14:textId="77777777" w:rsidR="00181349" w:rsidRDefault="00181349" w:rsidP="008A7509">
            <w:pPr>
              <w:keepNext/>
              <w:contextualSpacing/>
              <w:jc w:val="center"/>
              <w:rPr>
                <w:sz w:val="20"/>
              </w:rPr>
            </w:pPr>
            <w:r>
              <w:rPr>
                <w:sz w:val="20"/>
              </w:rPr>
              <w:t>1.026</w:t>
            </w:r>
          </w:p>
        </w:tc>
        <w:tc>
          <w:tcPr>
            <w:tcW w:w="637" w:type="pct"/>
          </w:tcPr>
          <w:p w14:paraId="591054AD" w14:textId="77777777" w:rsidR="00181349" w:rsidRDefault="00181349" w:rsidP="008A7509">
            <w:pPr>
              <w:keepNext/>
              <w:contextualSpacing/>
              <w:jc w:val="center"/>
              <w:rPr>
                <w:sz w:val="20"/>
              </w:rPr>
            </w:pPr>
            <w:r>
              <w:rPr>
                <w:sz w:val="20"/>
              </w:rPr>
              <w:t>1.020</w:t>
            </w:r>
          </w:p>
        </w:tc>
        <w:tc>
          <w:tcPr>
            <w:tcW w:w="421" w:type="pct"/>
          </w:tcPr>
          <w:p w14:paraId="628D67C2" w14:textId="77777777" w:rsidR="00181349" w:rsidRDefault="00181349" w:rsidP="008A7509">
            <w:pPr>
              <w:keepNext/>
              <w:contextualSpacing/>
              <w:jc w:val="center"/>
              <w:rPr>
                <w:sz w:val="20"/>
              </w:rPr>
            </w:pPr>
            <w:r>
              <w:rPr>
                <w:sz w:val="20"/>
              </w:rPr>
              <w:t>886</w:t>
            </w:r>
          </w:p>
        </w:tc>
        <w:tc>
          <w:tcPr>
            <w:tcW w:w="568" w:type="pct"/>
          </w:tcPr>
          <w:p w14:paraId="65D2616E" w14:textId="77777777" w:rsidR="00181349" w:rsidRDefault="00181349" w:rsidP="008A7509">
            <w:pPr>
              <w:keepNext/>
              <w:contextualSpacing/>
              <w:jc w:val="center"/>
              <w:rPr>
                <w:sz w:val="20"/>
              </w:rPr>
            </w:pPr>
            <w:r>
              <w:rPr>
                <w:sz w:val="20"/>
              </w:rPr>
              <w:t>890</w:t>
            </w:r>
          </w:p>
        </w:tc>
        <w:tc>
          <w:tcPr>
            <w:tcW w:w="490" w:type="pct"/>
          </w:tcPr>
          <w:p w14:paraId="52F09EA3" w14:textId="77777777" w:rsidR="00181349" w:rsidRDefault="00181349" w:rsidP="008A7509">
            <w:pPr>
              <w:keepNext/>
              <w:contextualSpacing/>
              <w:jc w:val="center"/>
              <w:rPr>
                <w:sz w:val="20"/>
              </w:rPr>
            </w:pPr>
            <w:r>
              <w:rPr>
                <w:sz w:val="20"/>
              </w:rPr>
              <w:t>950</w:t>
            </w:r>
          </w:p>
        </w:tc>
        <w:tc>
          <w:tcPr>
            <w:tcW w:w="568" w:type="pct"/>
          </w:tcPr>
          <w:p w14:paraId="7402BFB5" w14:textId="77777777" w:rsidR="00181349" w:rsidRDefault="00181349" w:rsidP="008A7509">
            <w:pPr>
              <w:keepNext/>
              <w:contextualSpacing/>
              <w:jc w:val="center"/>
              <w:rPr>
                <w:sz w:val="20"/>
              </w:rPr>
            </w:pPr>
            <w:r>
              <w:rPr>
                <w:sz w:val="20"/>
              </w:rPr>
              <w:t>951</w:t>
            </w:r>
          </w:p>
        </w:tc>
        <w:tc>
          <w:tcPr>
            <w:tcW w:w="490" w:type="pct"/>
          </w:tcPr>
          <w:p w14:paraId="2881838F" w14:textId="77777777" w:rsidR="00181349" w:rsidRDefault="00181349" w:rsidP="008A7509">
            <w:pPr>
              <w:keepNext/>
              <w:contextualSpacing/>
              <w:jc w:val="center"/>
              <w:rPr>
                <w:sz w:val="20"/>
              </w:rPr>
            </w:pPr>
            <w:r>
              <w:rPr>
                <w:sz w:val="20"/>
              </w:rPr>
              <w:t>2.862</w:t>
            </w:r>
          </w:p>
        </w:tc>
        <w:tc>
          <w:tcPr>
            <w:tcW w:w="568" w:type="pct"/>
          </w:tcPr>
          <w:p w14:paraId="0BA0C1B8" w14:textId="77777777" w:rsidR="00181349" w:rsidRDefault="00181349" w:rsidP="008A7509">
            <w:pPr>
              <w:keepNext/>
              <w:contextualSpacing/>
              <w:jc w:val="center"/>
              <w:rPr>
                <w:sz w:val="20"/>
              </w:rPr>
            </w:pPr>
            <w:r>
              <w:rPr>
                <w:sz w:val="20"/>
              </w:rPr>
              <w:t>2.861</w:t>
            </w:r>
          </w:p>
        </w:tc>
      </w:tr>
      <w:tr w:rsidR="00181349" w14:paraId="5733D6DF" w14:textId="77777777" w:rsidTr="008A7509">
        <w:trPr>
          <w:cantSplit/>
          <w:trHeight w:val="210"/>
          <w:jc w:val="center"/>
        </w:trPr>
        <w:tc>
          <w:tcPr>
            <w:tcW w:w="5000" w:type="pct"/>
            <w:gridSpan w:val="9"/>
          </w:tcPr>
          <w:p w14:paraId="439C1DE6" w14:textId="77777777" w:rsidR="00181349" w:rsidRDefault="00181349" w:rsidP="008A7509">
            <w:pPr>
              <w:keepNext/>
              <w:contextualSpacing/>
              <w:rPr>
                <w:b/>
                <w:sz w:val="20"/>
              </w:rPr>
            </w:pPr>
            <w:r>
              <w:rPr>
                <w:b/>
                <w:sz w:val="20"/>
              </w:rPr>
              <w:t>Fyrstu einkenni frá beinum</w:t>
            </w:r>
          </w:p>
        </w:tc>
      </w:tr>
      <w:tr w:rsidR="00181349" w14:paraId="22809731" w14:textId="77777777" w:rsidTr="008A7509">
        <w:trPr>
          <w:cantSplit/>
          <w:trHeight w:val="332"/>
          <w:jc w:val="center"/>
        </w:trPr>
        <w:tc>
          <w:tcPr>
            <w:tcW w:w="770" w:type="pct"/>
          </w:tcPr>
          <w:p w14:paraId="7AC70C70" w14:textId="77777777" w:rsidR="00181349" w:rsidRDefault="00181349" w:rsidP="008A7509">
            <w:pPr>
              <w:keepNext/>
              <w:contextualSpacing/>
              <w:rPr>
                <w:sz w:val="20"/>
              </w:rPr>
            </w:pPr>
            <w:r>
              <w:rPr>
                <w:sz w:val="20"/>
              </w:rPr>
              <w:t>Miðgildi (mánuðir)</w:t>
            </w:r>
          </w:p>
        </w:tc>
        <w:tc>
          <w:tcPr>
            <w:tcW w:w="490" w:type="pct"/>
          </w:tcPr>
          <w:p w14:paraId="41352650" w14:textId="77777777" w:rsidR="00181349" w:rsidRDefault="00181349" w:rsidP="008A7509">
            <w:pPr>
              <w:keepNext/>
              <w:contextualSpacing/>
              <w:jc w:val="center"/>
              <w:rPr>
                <w:sz w:val="20"/>
              </w:rPr>
            </w:pPr>
            <w:r>
              <w:rPr>
                <w:sz w:val="20"/>
              </w:rPr>
              <w:t>NR</w:t>
            </w:r>
          </w:p>
        </w:tc>
        <w:tc>
          <w:tcPr>
            <w:tcW w:w="637" w:type="pct"/>
          </w:tcPr>
          <w:p w14:paraId="2F0BAE32" w14:textId="77777777" w:rsidR="00181349" w:rsidRDefault="00181349" w:rsidP="008A7509">
            <w:pPr>
              <w:keepNext/>
              <w:contextualSpacing/>
              <w:jc w:val="center"/>
              <w:rPr>
                <w:sz w:val="20"/>
              </w:rPr>
            </w:pPr>
            <w:r>
              <w:rPr>
                <w:sz w:val="20"/>
              </w:rPr>
              <w:t>26,4</w:t>
            </w:r>
          </w:p>
        </w:tc>
        <w:tc>
          <w:tcPr>
            <w:tcW w:w="421" w:type="pct"/>
          </w:tcPr>
          <w:p w14:paraId="6E26738D" w14:textId="77777777" w:rsidR="00181349" w:rsidRDefault="00181349" w:rsidP="008A7509">
            <w:pPr>
              <w:keepNext/>
              <w:contextualSpacing/>
              <w:jc w:val="center"/>
              <w:rPr>
                <w:sz w:val="20"/>
              </w:rPr>
            </w:pPr>
            <w:r>
              <w:rPr>
                <w:sz w:val="20"/>
              </w:rPr>
              <w:t>20,6</w:t>
            </w:r>
          </w:p>
        </w:tc>
        <w:tc>
          <w:tcPr>
            <w:tcW w:w="568" w:type="pct"/>
          </w:tcPr>
          <w:p w14:paraId="542BDBB0" w14:textId="77777777" w:rsidR="00181349" w:rsidRDefault="00181349" w:rsidP="008A7509">
            <w:pPr>
              <w:keepNext/>
              <w:contextualSpacing/>
              <w:jc w:val="center"/>
              <w:rPr>
                <w:sz w:val="20"/>
              </w:rPr>
            </w:pPr>
            <w:r>
              <w:rPr>
                <w:sz w:val="20"/>
              </w:rPr>
              <w:t>16,3</w:t>
            </w:r>
          </w:p>
        </w:tc>
        <w:tc>
          <w:tcPr>
            <w:tcW w:w="490" w:type="pct"/>
          </w:tcPr>
          <w:p w14:paraId="3197C555" w14:textId="77777777" w:rsidR="00181349" w:rsidRDefault="00181349" w:rsidP="008A7509">
            <w:pPr>
              <w:keepNext/>
              <w:contextualSpacing/>
              <w:jc w:val="center"/>
              <w:rPr>
                <w:sz w:val="20"/>
              </w:rPr>
            </w:pPr>
            <w:r>
              <w:rPr>
                <w:sz w:val="20"/>
              </w:rPr>
              <w:t>20,7</w:t>
            </w:r>
          </w:p>
        </w:tc>
        <w:tc>
          <w:tcPr>
            <w:tcW w:w="568" w:type="pct"/>
          </w:tcPr>
          <w:p w14:paraId="267A11EA" w14:textId="77777777" w:rsidR="00181349" w:rsidRDefault="00181349" w:rsidP="008A7509">
            <w:pPr>
              <w:keepNext/>
              <w:contextualSpacing/>
              <w:jc w:val="center"/>
              <w:rPr>
                <w:sz w:val="20"/>
              </w:rPr>
            </w:pPr>
            <w:r>
              <w:rPr>
                <w:sz w:val="20"/>
              </w:rPr>
              <w:t>17,1</w:t>
            </w:r>
          </w:p>
        </w:tc>
        <w:tc>
          <w:tcPr>
            <w:tcW w:w="490" w:type="pct"/>
          </w:tcPr>
          <w:p w14:paraId="340E1527" w14:textId="77777777" w:rsidR="00181349" w:rsidRDefault="00181349" w:rsidP="008A7509">
            <w:pPr>
              <w:keepNext/>
              <w:contextualSpacing/>
              <w:jc w:val="center"/>
              <w:rPr>
                <w:sz w:val="20"/>
              </w:rPr>
            </w:pPr>
            <w:r>
              <w:rPr>
                <w:sz w:val="20"/>
              </w:rPr>
              <w:t>27,6</w:t>
            </w:r>
          </w:p>
        </w:tc>
        <w:tc>
          <w:tcPr>
            <w:tcW w:w="568" w:type="pct"/>
          </w:tcPr>
          <w:p w14:paraId="1B4E362A" w14:textId="77777777" w:rsidR="00181349" w:rsidRDefault="00181349" w:rsidP="008A7509">
            <w:pPr>
              <w:keepNext/>
              <w:contextualSpacing/>
              <w:jc w:val="center"/>
              <w:rPr>
                <w:sz w:val="20"/>
              </w:rPr>
            </w:pPr>
            <w:r>
              <w:rPr>
                <w:sz w:val="20"/>
              </w:rPr>
              <w:t>19,4</w:t>
            </w:r>
          </w:p>
        </w:tc>
      </w:tr>
      <w:tr w:rsidR="00181349" w14:paraId="33678B2D" w14:textId="77777777" w:rsidTr="008A7509">
        <w:trPr>
          <w:cantSplit/>
          <w:trHeight w:val="323"/>
          <w:jc w:val="center"/>
        </w:trPr>
        <w:tc>
          <w:tcPr>
            <w:tcW w:w="770" w:type="pct"/>
          </w:tcPr>
          <w:p w14:paraId="3A34F38A" w14:textId="77777777" w:rsidR="00181349" w:rsidRDefault="00181349" w:rsidP="008A7509">
            <w:pPr>
              <w:contextualSpacing/>
              <w:rPr>
                <w:sz w:val="20"/>
              </w:rPr>
            </w:pPr>
            <w:r>
              <w:rPr>
                <w:sz w:val="20"/>
              </w:rPr>
              <w:t>Mismunur á miðgildi (mánuðir)</w:t>
            </w:r>
          </w:p>
        </w:tc>
        <w:tc>
          <w:tcPr>
            <w:tcW w:w="1127" w:type="pct"/>
            <w:gridSpan w:val="2"/>
          </w:tcPr>
          <w:p w14:paraId="1C6FCC94" w14:textId="77777777" w:rsidR="00181349" w:rsidRDefault="00181349" w:rsidP="008A7509">
            <w:pPr>
              <w:contextualSpacing/>
              <w:jc w:val="center"/>
              <w:rPr>
                <w:sz w:val="20"/>
              </w:rPr>
            </w:pPr>
            <w:r>
              <w:rPr>
                <w:sz w:val="20"/>
              </w:rPr>
              <w:t>NA</w:t>
            </w:r>
          </w:p>
        </w:tc>
        <w:tc>
          <w:tcPr>
            <w:tcW w:w="988" w:type="pct"/>
            <w:gridSpan w:val="2"/>
          </w:tcPr>
          <w:p w14:paraId="0807FC45" w14:textId="77777777" w:rsidR="00181349" w:rsidRDefault="00181349" w:rsidP="008A7509">
            <w:pPr>
              <w:contextualSpacing/>
              <w:jc w:val="center"/>
              <w:rPr>
                <w:sz w:val="20"/>
              </w:rPr>
            </w:pPr>
            <w:r>
              <w:rPr>
                <w:sz w:val="20"/>
              </w:rPr>
              <w:t>4,2</w:t>
            </w:r>
          </w:p>
        </w:tc>
        <w:tc>
          <w:tcPr>
            <w:tcW w:w="1058" w:type="pct"/>
            <w:gridSpan w:val="2"/>
          </w:tcPr>
          <w:p w14:paraId="3565A6E1" w14:textId="77777777" w:rsidR="00181349" w:rsidRDefault="00181349" w:rsidP="008A7509">
            <w:pPr>
              <w:contextualSpacing/>
              <w:jc w:val="center"/>
              <w:rPr>
                <w:sz w:val="20"/>
              </w:rPr>
            </w:pPr>
            <w:r>
              <w:rPr>
                <w:sz w:val="20"/>
              </w:rPr>
              <w:t>3,5</w:t>
            </w:r>
          </w:p>
        </w:tc>
        <w:tc>
          <w:tcPr>
            <w:tcW w:w="1058" w:type="pct"/>
            <w:gridSpan w:val="2"/>
          </w:tcPr>
          <w:p w14:paraId="17BFC7FA" w14:textId="77777777" w:rsidR="00181349" w:rsidRDefault="00181349" w:rsidP="008A7509">
            <w:pPr>
              <w:contextualSpacing/>
              <w:jc w:val="center"/>
              <w:rPr>
                <w:sz w:val="20"/>
              </w:rPr>
            </w:pPr>
            <w:r>
              <w:rPr>
                <w:sz w:val="20"/>
              </w:rPr>
              <w:t>8,2</w:t>
            </w:r>
          </w:p>
        </w:tc>
      </w:tr>
      <w:tr w:rsidR="00181349" w14:paraId="246269C5" w14:textId="77777777" w:rsidTr="008A7509">
        <w:trPr>
          <w:cantSplit/>
          <w:trHeight w:val="406"/>
          <w:jc w:val="center"/>
        </w:trPr>
        <w:tc>
          <w:tcPr>
            <w:tcW w:w="770" w:type="pct"/>
          </w:tcPr>
          <w:p w14:paraId="26531085" w14:textId="77777777" w:rsidR="00181349" w:rsidRDefault="00181349" w:rsidP="008A7509">
            <w:pPr>
              <w:contextualSpacing/>
              <w:rPr>
                <w:sz w:val="20"/>
              </w:rPr>
            </w:pPr>
            <w:r>
              <w:rPr>
                <w:sz w:val="20"/>
              </w:rPr>
              <w:t>HR (95% CI) / RRR (%)</w:t>
            </w:r>
          </w:p>
        </w:tc>
        <w:tc>
          <w:tcPr>
            <w:tcW w:w="1127" w:type="pct"/>
            <w:gridSpan w:val="2"/>
          </w:tcPr>
          <w:p w14:paraId="5BAD899E" w14:textId="77777777" w:rsidR="00181349" w:rsidRDefault="00181349" w:rsidP="008A7509">
            <w:pPr>
              <w:contextualSpacing/>
              <w:jc w:val="center"/>
              <w:rPr>
                <w:sz w:val="20"/>
              </w:rPr>
            </w:pPr>
            <w:r>
              <w:rPr>
                <w:sz w:val="20"/>
              </w:rPr>
              <w:t>0,82 (0,71, 0,95) / 18</w:t>
            </w:r>
          </w:p>
        </w:tc>
        <w:tc>
          <w:tcPr>
            <w:tcW w:w="988" w:type="pct"/>
            <w:gridSpan w:val="2"/>
          </w:tcPr>
          <w:p w14:paraId="2B85614B" w14:textId="77777777" w:rsidR="00181349" w:rsidRDefault="00181349" w:rsidP="008A7509">
            <w:pPr>
              <w:contextualSpacing/>
              <w:jc w:val="center"/>
              <w:rPr>
                <w:sz w:val="20"/>
              </w:rPr>
            </w:pPr>
            <w:r>
              <w:rPr>
                <w:sz w:val="20"/>
              </w:rPr>
              <w:t>0,84 (0,71, 0,98) / 16</w:t>
            </w:r>
          </w:p>
        </w:tc>
        <w:tc>
          <w:tcPr>
            <w:tcW w:w="1058" w:type="pct"/>
            <w:gridSpan w:val="2"/>
          </w:tcPr>
          <w:p w14:paraId="36F24D7E" w14:textId="77777777" w:rsidR="00181349" w:rsidRDefault="00181349" w:rsidP="008A7509">
            <w:pPr>
              <w:contextualSpacing/>
              <w:jc w:val="center"/>
              <w:rPr>
                <w:sz w:val="20"/>
              </w:rPr>
            </w:pPr>
            <w:r>
              <w:rPr>
                <w:sz w:val="20"/>
              </w:rPr>
              <w:t>0,82 (0,71, 0,95) / 18</w:t>
            </w:r>
          </w:p>
        </w:tc>
        <w:tc>
          <w:tcPr>
            <w:tcW w:w="1058" w:type="pct"/>
            <w:gridSpan w:val="2"/>
          </w:tcPr>
          <w:p w14:paraId="0893AD0C" w14:textId="77777777" w:rsidR="00181349" w:rsidRDefault="00181349" w:rsidP="008A7509">
            <w:pPr>
              <w:contextualSpacing/>
              <w:jc w:val="center"/>
              <w:rPr>
                <w:sz w:val="20"/>
              </w:rPr>
            </w:pPr>
            <w:r>
              <w:rPr>
                <w:sz w:val="20"/>
              </w:rPr>
              <w:t>0,83 (0,76, 0,90) / 17</w:t>
            </w:r>
          </w:p>
        </w:tc>
      </w:tr>
      <w:tr w:rsidR="00181349" w14:paraId="7C678840" w14:textId="77777777" w:rsidTr="008A7509">
        <w:trPr>
          <w:cantSplit/>
          <w:trHeight w:val="406"/>
          <w:jc w:val="center"/>
        </w:trPr>
        <w:tc>
          <w:tcPr>
            <w:tcW w:w="770" w:type="pct"/>
          </w:tcPr>
          <w:p w14:paraId="6E807E2F" w14:textId="77777777" w:rsidR="00181349" w:rsidRDefault="00181349" w:rsidP="008A7509">
            <w:pPr>
              <w:contextualSpacing/>
              <w:rPr>
                <w:sz w:val="20"/>
              </w:rPr>
            </w:pPr>
            <w:r>
              <w:rPr>
                <w:sz w:val="20"/>
              </w:rPr>
              <w:t>Ekki lakara / Yfirburðir p</w:t>
            </w:r>
            <w:r>
              <w:rPr>
                <w:sz w:val="20"/>
              </w:rPr>
              <w:noBreakHyphen/>
              <w:t>gildi</w:t>
            </w:r>
          </w:p>
        </w:tc>
        <w:tc>
          <w:tcPr>
            <w:tcW w:w="1127" w:type="pct"/>
            <w:gridSpan w:val="2"/>
          </w:tcPr>
          <w:p w14:paraId="5275C630" w14:textId="77777777" w:rsidR="00181349" w:rsidRDefault="00181349" w:rsidP="008A7509">
            <w:pPr>
              <w:contextualSpacing/>
              <w:jc w:val="center"/>
              <w:rPr>
                <w:sz w:val="20"/>
              </w:rPr>
            </w:pPr>
            <w:r>
              <w:rPr>
                <w:sz w:val="20"/>
              </w:rPr>
              <w:t>&lt; 0,0001</w:t>
            </w:r>
            <w:r>
              <w:rPr>
                <w:sz w:val="20"/>
                <w:vertAlign w:val="superscript"/>
              </w:rPr>
              <w:t>†</w:t>
            </w:r>
            <w:r>
              <w:rPr>
                <w:sz w:val="20"/>
              </w:rPr>
              <w:t> / 0,0101</w:t>
            </w:r>
            <w:r>
              <w:rPr>
                <w:sz w:val="20"/>
                <w:vertAlign w:val="superscript"/>
              </w:rPr>
              <w:t>†</w:t>
            </w:r>
          </w:p>
        </w:tc>
        <w:tc>
          <w:tcPr>
            <w:tcW w:w="988" w:type="pct"/>
            <w:gridSpan w:val="2"/>
          </w:tcPr>
          <w:p w14:paraId="0B40F5AF" w14:textId="77777777" w:rsidR="00181349" w:rsidRDefault="00181349" w:rsidP="008A7509">
            <w:pPr>
              <w:contextualSpacing/>
              <w:jc w:val="center"/>
              <w:rPr>
                <w:sz w:val="20"/>
              </w:rPr>
            </w:pPr>
            <w:r>
              <w:rPr>
                <w:sz w:val="20"/>
              </w:rPr>
              <w:t>0,0007</w:t>
            </w:r>
            <w:r>
              <w:rPr>
                <w:sz w:val="20"/>
                <w:vertAlign w:val="superscript"/>
              </w:rPr>
              <w:t>†</w:t>
            </w:r>
            <w:r>
              <w:rPr>
                <w:sz w:val="20"/>
              </w:rPr>
              <w:t> / 0,0619</w:t>
            </w:r>
            <w:r>
              <w:rPr>
                <w:sz w:val="20"/>
                <w:vertAlign w:val="superscript"/>
              </w:rPr>
              <w:t>†</w:t>
            </w:r>
          </w:p>
        </w:tc>
        <w:tc>
          <w:tcPr>
            <w:tcW w:w="1058" w:type="pct"/>
            <w:gridSpan w:val="2"/>
          </w:tcPr>
          <w:p w14:paraId="561DF0AC" w14:textId="77777777" w:rsidR="00181349" w:rsidRDefault="00181349" w:rsidP="008A7509">
            <w:pPr>
              <w:contextualSpacing/>
              <w:jc w:val="center"/>
              <w:rPr>
                <w:sz w:val="20"/>
              </w:rPr>
            </w:pPr>
            <w:r>
              <w:rPr>
                <w:sz w:val="20"/>
              </w:rPr>
              <w:t>0,0002</w:t>
            </w:r>
            <w:r>
              <w:rPr>
                <w:sz w:val="20"/>
                <w:vertAlign w:val="superscript"/>
              </w:rPr>
              <w:t>†</w:t>
            </w:r>
            <w:r>
              <w:rPr>
                <w:sz w:val="20"/>
              </w:rPr>
              <w:t> / 0,0085</w:t>
            </w:r>
            <w:r>
              <w:rPr>
                <w:sz w:val="20"/>
                <w:vertAlign w:val="superscript"/>
              </w:rPr>
              <w:t>†</w:t>
            </w:r>
          </w:p>
        </w:tc>
        <w:tc>
          <w:tcPr>
            <w:tcW w:w="1058" w:type="pct"/>
            <w:gridSpan w:val="2"/>
          </w:tcPr>
          <w:p w14:paraId="55A6D5DE" w14:textId="77777777" w:rsidR="00181349" w:rsidRDefault="00181349" w:rsidP="008A7509">
            <w:pPr>
              <w:contextualSpacing/>
              <w:jc w:val="center"/>
              <w:rPr>
                <w:sz w:val="20"/>
              </w:rPr>
            </w:pPr>
            <w:r>
              <w:rPr>
                <w:sz w:val="20"/>
              </w:rPr>
              <w:t>&lt; 0,0001 / &lt; 0,0001</w:t>
            </w:r>
          </w:p>
        </w:tc>
      </w:tr>
      <w:tr w:rsidR="00181349" w14:paraId="3126CFA0" w14:textId="77777777" w:rsidTr="008A7509">
        <w:trPr>
          <w:cantSplit/>
          <w:trHeight w:val="406"/>
          <w:jc w:val="center"/>
        </w:trPr>
        <w:tc>
          <w:tcPr>
            <w:tcW w:w="770" w:type="pct"/>
          </w:tcPr>
          <w:p w14:paraId="2AE300F4" w14:textId="77777777" w:rsidR="00181349" w:rsidRDefault="00181349" w:rsidP="008A7509">
            <w:pPr>
              <w:contextualSpacing/>
              <w:rPr>
                <w:sz w:val="20"/>
              </w:rPr>
            </w:pPr>
            <w:r>
              <w:rPr>
                <w:sz w:val="20"/>
              </w:rPr>
              <w:t>Hlutfall sjúklinga (%)</w:t>
            </w:r>
          </w:p>
        </w:tc>
        <w:tc>
          <w:tcPr>
            <w:tcW w:w="490" w:type="pct"/>
          </w:tcPr>
          <w:p w14:paraId="61A8544D" w14:textId="77777777" w:rsidR="00181349" w:rsidRDefault="00181349" w:rsidP="008A7509">
            <w:pPr>
              <w:contextualSpacing/>
              <w:jc w:val="center"/>
              <w:rPr>
                <w:sz w:val="20"/>
              </w:rPr>
            </w:pPr>
            <w:r>
              <w:rPr>
                <w:sz w:val="20"/>
              </w:rPr>
              <w:t>30,7</w:t>
            </w:r>
          </w:p>
        </w:tc>
        <w:tc>
          <w:tcPr>
            <w:tcW w:w="637" w:type="pct"/>
          </w:tcPr>
          <w:p w14:paraId="11B6E8A4" w14:textId="77777777" w:rsidR="00181349" w:rsidRDefault="00181349" w:rsidP="008A7509">
            <w:pPr>
              <w:contextualSpacing/>
              <w:jc w:val="center"/>
              <w:rPr>
                <w:sz w:val="20"/>
              </w:rPr>
            </w:pPr>
            <w:r>
              <w:rPr>
                <w:sz w:val="20"/>
              </w:rPr>
              <w:t>36,5</w:t>
            </w:r>
          </w:p>
        </w:tc>
        <w:tc>
          <w:tcPr>
            <w:tcW w:w="421" w:type="pct"/>
          </w:tcPr>
          <w:p w14:paraId="310786D0" w14:textId="77777777" w:rsidR="00181349" w:rsidRDefault="00181349" w:rsidP="008A7509">
            <w:pPr>
              <w:contextualSpacing/>
              <w:jc w:val="center"/>
              <w:rPr>
                <w:sz w:val="20"/>
              </w:rPr>
            </w:pPr>
            <w:r>
              <w:rPr>
                <w:sz w:val="20"/>
              </w:rPr>
              <w:t>31,4</w:t>
            </w:r>
          </w:p>
        </w:tc>
        <w:tc>
          <w:tcPr>
            <w:tcW w:w="568" w:type="pct"/>
          </w:tcPr>
          <w:p w14:paraId="08CBABFD" w14:textId="77777777" w:rsidR="00181349" w:rsidRDefault="00181349" w:rsidP="008A7509">
            <w:pPr>
              <w:contextualSpacing/>
              <w:jc w:val="center"/>
              <w:rPr>
                <w:sz w:val="20"/>
              </w:rPr>
            </w:pPr>
            <w:r>
              <w:rPr>
                <w:sz w:val="20"/>
              </w:rPr>
              <w:t>36,3</w:t>
            </w:r>
          </w:p>
        </w:tc>
        <w:tc>
          <w:tcPr>
            <w:tcW w:w="490" w:type="pct"/>
          </w:tcPr>
          <w:p w14:paraId="0891B4E6" w14:textId="77777777" w:rsidR="00181349" w:rsidRDefault="00181349" w:rsidP="008A7509">
            <w:pPr>
              <w:contextualSpacing/>
              <w:jc w:val="center"/>
              <w:rPr>
                <w:sz w:val="20"/>
              </w:rPr>
            </w:pPr>
            <w:r>
              <w:rPr>
                <w:sz w:val="20"/>
              </w:rPr>
              <w:t>35,9</w:t>
            </w:r>
          </w:p>
        </w:tc>
        <w:tc>
          <w:tcPr>
            <w:tcW w:w="568" w:type="pct"/>
          </w:tcPr>
          <w:p w14:paraId="58D58091" w14:textId="77777777" w:rsidR="00181349" w:rsidRDefault="00181349" w:rsidP="008A7509">
            <w:pPr>
              <w:contextualSpacing/>
              <w:jc w:val="center"/>
              <w:rPr>
                <w:sz w:val="20"/>
              </w:rPr>
            </w:pPr>
            <w:r>
              <w:rPr>
                <w:sz w:val="20"/>
              </w:rPr>
              <w:t>40,6</w:t>
            </w:r>
          </w:p>
        </w:tc>
        <w:tc>
          <w:tcPr>
            <w:tcW w:w="490" w:type="pct"/>
          </w:tcPr>
          <w:p w14:paraId="11B2308B" w14:textId="77777777" w:rsidR="00181349" w:rsidRDefault="00181349" w:rsidP="008A7509">
            <w:pPr>
              <w:contextualSpacing/>
              <w:jc w:val="center"/>
              <w:rPr>
                <w:sz w:val="20"/>
              </w:rPr>
            </w:pPr>
            <w:r>
              <w:rPr>
                <w:sz w:val="20"/>
              </w:rPr>
              <w:t>32,6</w:t>
            </w:r>
          </w:p>
        </w:tc>
        <w:tc>
          <w:tcPr>
            <w:tcW w:w="568" w:type="pct"/>
          </w:tcPr>
          <w:p w14:paraId="7BFCED41" w14:textId="77777777" w:rsidR="00181349" w:rsidRDefault="00181349" w:rsidP="008A7509">
            <w:pPr>
              <w:contextualSpacing/>
              <w:jc w:val="center"/>
              <w:rPr>
                <w:sz w:val="20"/>
              </w:rPr>
            </w:pPr>
            <w:r>
              <w:rPr>
                <w:sz w:val="20"/>
              </w:rPr>
              <w:t>37,8</w:t>
            </w:r>
          </w:p>
        </w:tc>
      </w:tr>
      <w:tr w:rsidR="00181349" w14:paraId="1A75AE57" w14:textId="77777777" w:rsidTr="008A7509">
        <w:trPr>
          <w:cantSplit/>
          <w:trHeight w:val="210"/>
          <w:jc w:val="center"/>
        </w:trPr>
        <w:tc>
          <w:tcPr>
            <w:tcW w:w="5000" w:type="pct"/>
            <w:gridSpan w:val="9"/>
          </w:tcPr>
          <w:p w14:paraId="38F7EE17" w14:textId="77777777" w:rsidR="00181349" w:rsidRDefault="00181349" w:rsidP="008A7509">
            <w:pPr>
              <w:keepNext/>
              <w:contextualSpacing/>
              <w:rPr>
                <w:b/>
                <w:sz w:val="20"/>
              </w:rPr>
            </w:pPr>
            <w:r>
              <w:rPr>
                <w:b/>
                <w:sz w:val="20"/>
              </w:rPr>
              <w:t>Fyrstu og síðari einkenni frá beinum*</w:t>
            </w:r>
          </w:p>
        </w:tc>
      </w:tr>
      <w:tr w:rsidR="00181349" w14:paraId="75CE44B7" w14:textId="77777777" w:rsidTr="008A7509">
        <w:trPr>
          <w:cantSplit/>
          <w:trHeight w:val="406"/>
          <w:jc w:val="center"/>
        </w:trPr>
        <w:tc>
          <w:tcPr>
            <w:tcW w:w="770" w:type="pct"/>
          </w:tcPr>
          <w:p w14:paraId="2FAE0C1C" w14:textId="77777777" w:rsidR="00181349" w:rsidRDefault="00181349" w:rsidP="008A7509">
            <w:pPr>
              <w:keepNext/>
              <w:contextualSpacing/>
              <w:rPr>
                <w:sz w:val="20"/>
              </w:rPr>
            </w:pPr>
            <w:r>
              <w:rPr>
                <w:sz w:val="20"/>
              </w:rPr>
              <w:t>Meðalfjöldi/sjúklingar</w:t>
            </w:r>
          </w:p>
        </w:tc>
        <w:tc>
          <w:tcPr>
            <w:tcW w:w="490" w:type="pct"/>
          </w:tcPr>
          <w:p w14:paraId="4313531B" w14:textId="77777777" w:rsidR="00181349" w:rsidRDefault="00181349" w:rsidP="008A7509">
            <w:pPr>
              <w:keepNext/>
              <w:contextualSpacing/>
              <w:jc w:val="center"/>
              <w:rPr>
                <w:sz w:val="20"/>
              </w:rPr>
            </w:pPr>
            <w:r>
              <w:rPr>
                <w:sz w:val="20"/>
              </w:rPr>
              <w:t>0,46</w:t>
            </w:r>
          </w:p>
        </w:tc>
        <w:tc>
          <w:tcPr>
            <w:tcW w:w="637" w:type="pct"/>
          </w:tcPr>
          <w:p w14:paraId="576810D8" w14:textId="77777777" w:rsidR="00181349" w:rsidRDefault="00181349" w:rsidP="008A7509">
            <w:pPr>
              <w:keepNext/>
              <w:contextualSpacing/>
              <w:jc w:val="center"/>
              <w:rPr>
                <w:sz w:val="20"/>
              </w:rPr>
            </w:pPr>
            <w:r>
              <w:rPr>
                <w:sz w:val="20"/>
              </w:rPr>
              <w:t>0,60</w:t>
            </w:r>
          </w:p>
        </w:tc>
        <w:tc>
          <w:tcPr>
            <w:tcW w:w="421" w:type="pct"/>
          </w:tcPr>
          <w:p w14:paraId="4E5B06BC" w14:textId="77777777" w:rsidR="00181349" w:rsidRDefault="00181349" w:rsidP="008A7509">
            <w:pPr>
              <w:keepNext/>
              <w:contextualSpacing/>
              <w:jc w:val="center"/>
              <w:rPr>
                <w:sz w:val="20"/>
              </w:rPr>
            </w:pPr>
            <w:r>
              <w:rPr>
                <w:sz w:val="20"/>
              </w:rPr>
              <w:t>0,44</w:t>
            </w:r>
          </w:p>
        </w:tc>
        <w:tc>
          <w:tcPr>
            <w:tcW w:w="568" w:type="pct"/>
          </w:tcPr>
          <w:p w14:paraId="151E3317" w14:textId="77777777" w:rsidR="00181349" w:rsidRDefault="00181349" w:rsidP="008A7509">
            <w:pPr>
              <w:keepNext/>
              <w:contextualSpacing/>
              <w:jc w:val="center"/>
              <w:rPr>
                <w:sz w:val="20"/>
              </w:rPr>
            </w:pPr>
            <w:r>
              <w:rPr>
                <w:sz w:val="20"/>
              </w:rPr>
              <w:t>0,49</w:t>
            </w:r>
          </w:p>
        </w:tc>
        <w:tc>
          <w:tcPr>
            <w:tcW w:w="490" w:type="pct"/>
          </w:tcPr>
          <w:p w14:paraId="429AB633" w14:textId="77777777" w:rsidR="00181349" w:rsidRDefault="00181349" w:rsidP="008A7509">
            <w:pPr>
              <w:keepNext/>
              <w:contextualSpacing/>
              <w:jc w:val="center"/>
              <w:rPr>
                <w:sz w:val="20"/>
              </w:rPr>
            </w:pPr>
            <w:r>
              <w:rPr>
                <w:sz w:val="20"/>
              </w:rPr>
              <w:t>0,52</w:t>
            </w:r>
          </w:p>
        </w:tc>
        <w:tc>
          <w:tcPr>
            <w:tcW w:w="568" w:type="pct"/>
          </w:tcPr>
          <w:p w14:paraId="444C88E3" w14:textId="77777777" w:rsidR="00181349" w:rsidRDefault="00181349" w:rsidP="008A7509">
            <w:pPr>
              <w:keepNext/>
              <w:contextualSpacing/>
              <w:jc w:val="center"/>
              <w:rPr>
                <w:sz w:val="20"/>
              </w:rPr>
            </w:pPr>
            <w:r>
              <w:rPr>
                <w:sz w:val="20"/>
              </w:rPr>
              <w:t>0,61</w:t>
            </w:r>
          </w:p>
        </w:tc>
        <w:tc>
          <w:tcPr>
            <w:tcW w:w="490" w:type="pct"/>
          </w:tcPr>
          <w:p w14:paraId="472C3572" w14:textId="77777777" w:rsidR="00181349" w:rsidRDefault="00181349" w:rsidP="008A7509">
            <w:pPr>
              <w:keepNext/>
              <w:contextualSpacing/>
              <w:jc w:val="center"/>
              <w:rPr>
                <w:sz w:val="20"/>
              </w:rPr>
            </w:pPr>
            <w:r>
              <w:rPr>
                <w:sz w:val="20"/>
              </w:rPr>
              <w:t>0,48</w:t>
            </w:r>
          </w:p>
        </w:tc>
        <w:tc>
          <w:tcPr>
            <w:tcW w:w="568" w:type="pct"/>
          </w:tcPr>
          <w:p w14:paraId="060B2D1C" w14:textId="77777777" w:rsidR="00181349" w:rsidRDefault="00181349" w:rsidP="008A7509">
            <w:pPr>
              <w:keepNext/>
              <w:contextualSpacing/>
              <w:jc w:val="center"/>
              <w:rPr>
                <w:sz w:val="20"/>
              </w:rPr>
            </w:pPr>
            <w:r>
              <w:rPr>
                <w:sz w:val="20"/>
              </w:rPr>
              <w:t>0,57</w:t>
            </w:r>
          </w:p>
        </w:tc>
      </w:tr>
      <w:tr w:rsidR="00181349" w14:paraId="68DA7E1E" w14:textId="77777777" w:rsidTr="008A7509">
        <w:trPr>
          <w:cantSplit/>
          <w:trHeight w:val="344"/>
          <w:jc w:val="center"/>
        </w:trPr>
        <w:tc>
          <w:tcPr>
            <w:tcW w:w="770" w:type="pct"/>
          </w:tcPr>
          <w:p w14:paraId="052F0D81" w14:textId="77777777" w:rsidR="00181349" w:rsidRDefault="00181349" w:rsidP="00876767">
            <w:pPr>
              <w:keepNext/>
              <w:contextualSpacing/>
              <w:rPr>
                <w:sz w:val="20"/>
              </w:rPr>
            </w:pPr>
            <w:r>
              <w:rPr>
                <w:sz w:val="20"/>
              </w:rPr>
              <w:t>Tíðni hlutfall (95% CI) / RRR (%)</w:t>
            </w:r>
          </w:p>
        </w:tc>
        <w:tc>
          <w:tcPr>
            <w:tcW w:w="1127" w:type="pct"/>
            <w:gridSpan w:val="2"/>
          </w:tcPr>
          <w:p w14:paraId="7925CC6D" w14:textId="77777777" w:rsidR="00181349" w:rsidRDefault="00181349" w:rsidP="00876767">
            <w:pPr>
              <w:keepNext/>
              <w:contextualSpacing/>
              <w:jc w:val="center"/>
              <w:rPr>
                <w:sz w:val="20"/>
              </w:rPr>
            </w:pPr>
            <w:r>
              <w:rPr>
                <w:sz w:val="20"/>
              </w:rPr>
              <w:t>0,77 (0,66, 0,89) / 23</w:t>
            </w:r>
          </w:p>
        </w:tc>
        <w:tc>
          <w:tcPr>
            <w:tcW w:w="988" w:type="pct"/>
            <w:gridSpan w:val="2"/>
          </w:tcPr>
          <w:p w14:paraId="3A206523" w14:textId="77777777" w:rsidR="00181349" w:rsidRDefault="00181349" w:rsidP="00876767">
            <w:pPr>
              <w:keepNext/>
              <w:contextualSpacing/>
              <w:jc w:val="center"/>
              <w:rPr>
                <w:sz w:val="20"/>
              </w:rPr>
            </w:pPr>
            <w:r>
              <w:rPr>
                <w:sz w:val="20"/>
              </w:rPr>
              <w:t>0,90 (0,77, 1,04) / 10</w:t>
            </w:r>
          </w:p>
        </w:tc>
        <w:tc>
          <w:tcPr>
            <w:tcW w:w="1058" w:type="pct"/>
            <w:gridSpan w:val="2"/>
          </w:tcPr>
          <w:p w14:paraId="07D4CD27" w14:textId="77777777" w:rsidR="00181349" w:rsidRDefault="00181349" w:rsidP="00876767">
            <w:pPr>
              <w:keepNext/>
              <w:contextualSpacing/>
              <w:jc w:val="center"/>
              <w:rPr>
                <w:sz w:val="20"/>
              </w:rPr>
            </w:pPr>
            <w:r>
              <w:rPr>
                <w:sz w:val="20"/>
              </w:rPr>
              <w:t>0,82 (0,71, 0,94) / 18</w:t>
            </w:r>
          </w:p>
        </w:tc>
        <w:tc>
          <w:tcPr>
            <w:tcW w:w="1058" w:type="pct"/>
            <w:gridSpan w:val="2"/>
          </w:tcPr>
          <w:p w14:paraId="09CF180E" w14:textId="77777777" w:rsidR="00181349" w:rsidRDefault="00181349" w:rsidP="00876767">
            <w:pPr>
              <w:keepNext/>
              <w:contextualSpacing/>
              <w:jc w:val="center"/>
              <w:rPr>
                <w:sz w:val="20"/>
              </w:rPr>
            </w:pPr>
            <w:r>
              <w:rPr>
                <w:sz w:val="20"/>
              </w:rPr>
              <w:t>0,82 (0,75, 0,89) / 18</w:t>
            </w:r>
          </w:p>
        </w:tc>
      </w:tr>
      <w:tr w:rsidR="00181349" w14:paraId="3AB6787D" w14:textId="77777777" w:rsidTr="008A7509">
        <w:trPr>
          <w:cantSplit/>
          <w:trHeight w:val="344"/>
          <w:jc w:val="center"/>
        </w:trPr>
        <w:tc>
          <w:tcPr>
            <w:tcW w:w="770" w:type="pct"/>
          </w:tcPr>
          <w:p w14:paraId="2125251C" w14:textId="77777777" w:rsidR="00181349" w:rsidRDefault="00181349" w:rsidP="008A7509">
            <w:pPr>
              <w:contextualSpacing/>
              <w:rPr>
                <w:sz w:val="20"/>
              </w:rPr>
            </w:pPr>
            <w:r>
              <w:rPr>
                <w:sz w:val="20"/>
              </w:rPr>
              <w:t>Yfirburðir p</w:t>
            </w:r>
            <w:r>
              <w:rPr>
                <w:sz w:val="20"/>
              </w:rPr>
              <w:noBreakHyphen/>
              <w:t>gildi</w:t>
            </w:r>
          </w:p>
        </w:tc>
        <w:tc>
          <w:tcPr>
            <w:tcW w:w="1127" w:type="pct"/>
            <w:gridSpan w:val="2"/>
          </w:tcPr>
          <w:p w14:paraId="290D5F57" w14:textId="77777777" w:rsidR="00181349" w:rsidRDefault="00181349" w:rsidP="008A7509">
            <w:pPr>
              <w:contextualSpacing/>
              <w:jc w:val="center"/>
              <w:rPr>
                <w:sz w:val="20"/>
              </w:rPr>
            </w:pPr>
            <w:r>
              <w:rPr>
                <w:sz w:val="20"/>
              </w:rPr>
              <w:t>0,0012</w:t>
            </w:r>
            <w:r>
              <w:rPr>
                <w:sz w:val="20"/>
                <w:vertAlign w:val="superscript"/>
              </w:rPr>
              <w:t>†</w:t>
            </w:r>
          </w:p>
        </w:tc>
        <w:tc>
          <w:tcPr>
            <w:tcW w:w="988" w:type="pct"/>
            <w:gridSpan w:val="2"/>
          </w:tcPr>
          <w:p w14:paraId="010F60FB" w14:textId="77777777" w:rsidR="00181349" w:rsidRDefault="00181349" w:rsidP="008A7509">
            <w:pPr>
              <w:contextualSpacing/>
              <w:jc w:val="center"/>
              <w:rPr>
                <w:sz w:val="20"/>
              </w:rPr>
            </w:pPr>
            <w:r>
              <w:rPr>
                <w:sz w:val="20"/>
              </w:rPr>
              <w:t>0,1447</w:t>
            </w:r>
            <w:r>
              <w:rPr>
                <w:sz w:val="20"/>
                <w:vertAlign w:val="superscript"/>
              </w:rPr>
              <w:t>†</w:t>
            </w:r>
          </w:p>
        </w:tc>
        <w:tc>
          <w:tcPr>
            <w:tcW w:w="1058" w:type="pct"/>
            <w:gridSpan w:val="2"/>
          </w:tcPr>
          <w:p w14:paraId="46081E87" w14:textId="77777777" w:rsidR="00181349" w:rsidRDefault="00181349" w:rsidP="008A7509">
            <w:pPr>
              <w:contextualSpacing/>
              <w:jc w:val="center"/>
              <w:rPr>
                <w:sz w:val="20"/>
              </w:rPr>
            </w:pPr>
            <w:r>
              <w:rPr>
                <w:sz w:val="20"/>
              </w:rPr>
              <w:t>0,0085</w:t>
            </w:r>
            <w:r>
              <w:rPr>
                <w:sz w:val="20"/>
                <w:vertAlign w:val="superscript"/>
              </w:rPr>
              <w:t>†</w:t>
            </w:r>
          </w:p>
        </w:tc>
        <w:tc>
          <w:tcPr>
            <w:tcW w:w="1058" w:type="pct"/>
            <w:gridSpan w:val="2"/>
          </w:tcPr>
          <w:p w14:paraId="4087F45D" w14:textId="77777777" w:rsidR="00181349" w:rsidRDefault="00181349" w:rsidP="008A7509">
            <w:pPr>
              <w:contextualSpacing/>
              <w:jc w:val="center"/>
              <w:rPr>
                <w:sz w:val="20"/>
              </w:rPr>
            </w:pPr>
            <w:r>
              <w:rPr>
                <w:sz w:val="20"/>
              </w:rPr>
              <w:t>&lt; 0,0001</w:t>
            </w:r>
          </w:p>
        </w:tc>
      </w:tr>
      <w:tr w:rsidR="00181349" w14:paraId="41B22B61" w14:textId="77777777" w:rsidTr="008A7509">
        <w:trPr>
          <w:cantSplit/>
          <w:trHeight w:val="356"/>
          <w:jc w:val="center"/>
        </w:trPr>
        <w:tc>
          <w:tcPr>
            <w:tcW w:w="770" w:type="pct"/>
          </w:tcPr>
          <w:p w14:paraId="0539320C" w14:textId="77777777" w:rsidR="00181349" w:rsidRDefault="00181349" w:rsidP="008A7509">
            <w:pPr>
              <w:contextualSpacing/>
              <w:rPr>
                <w:sz w:val="20"/>
              </w:rPr>
            </w:pPr>
            <w:r>
              <w:rPr>
                <w:sz w:val="20"/>
              </w:rPr>
              <w:t>SMR á ári</w:t>
            </w:r>
          </w:p>
        </w:tc>
        <w:tc>
          <w:tcPr>
            <w:tcW w:w="490" w:type="pct"/>
          </w:tcPr>
          <w:p w14:paraId="7E41B9A4" w14:textId="77777777" w:rsidR="00181349" w:rsidRDefault="00181349" w:rsidP="008A7509">
            <w:pPr>
              <w:contextualSpacing/>
              <w:jc w:val="center"/>
              <w:rPr>
                <w:sz w:val="20"/>
              </w:rPr>
            </w:pPr>
            <w:r>
              <w:rPr>
                <w:sz w:val="20"/>
              </w:rPr>
              <w:t>0,45</w:t>
            </w:r>
          </w:p>
        </w:tc>
        <w:tc>
          <w:tcPr>
            <w:tcW w:w="637" w:type="pct"/>
          </w:tcPr>
          <w:p w14:paraId="3A7BCD20" w14:textId="77777777" w:rsidR="00181349" w:rsidRDefault="00181349" w:rsidP="008A7509">
            <w:pPr>
              <w:contextualSpacing/>
              <w:jc w:val="center"/>
              <w:rPr>
                <w:sz w:val="20"/>
              </w:rPr>
            </w:pPr>
            <w:r>
              <w:rPr>
                <w:sz w:val="20"/>
              </w:rPr>
              <w:t>0,58</w:t>
            </w:r>
          </w:p>
        </w:tc>
        <w:tc>
          <w:tcPr>
            <w:tcW w:w="421" w:type="pct"/>
          </w:tcPr>
          <w:p w14:paraId="3A792AE7" w14:textId="77777777" w:rsidR="00181349" w:rsidRDefault="00181349" w:rsidP="008A7509">
            <w:pPr>
              <w:contextualSpacing/>
              <w:jc w:val="center"/>
              <w:rPr>
                <w:sz w:val="20"/>
              </w:rPr>
            </w:pPr>
            <w:r>
              <w:rPr>
                <w:sz w:val="20"/>
              </w:rPr>
              <w:t>0,86</w:t>
            </w:r>
          </w:p>
        </w:tc>
        <w:tc>
          <w:tcPr>
            <w:tcW w:w="568" w:type="pct"/>
          </w:tcPr>
          <w:p w14:paraId="556FB76F" w14:textId="77777777" w:rsidR="00181349" w:rsidRDefault="00181349" w:rsidP="008A7509">
            <w:pPr>
              <w:contextualSpacing/>
              <w:jc w:val="center"/>
              <w:rPr>
                <w:sz w:val="20"/>
              </w:rPr>
            </w:pPr>
            <w:r>
              <w:rPr>
                <w:sz w:val="20"/>
              </w:rPr>
              <w:t>1,04</w:t>
            </w:r>
          </w:p>
        </w:tc>
        <w:tc>
          <w:tcPr>
            <w:tcW w:w="490" w:type="pct"/>
          </w:tcPr>
          <w:p w14:paraId="39DCFD29" w14:textId="77777777" w:rsidR="00181349" w:rsidRDefault="00181349" w:rsidP="008A7509">
            <w:pPr>
              <w:contextualSpacing/>
              <w:jc w:val="center"/>
              <w:rPr>
                <w:sz w:val="20"/>
              </w:rPr>
            </w:pPr>
            <w:r>
              <w:rPr>
                <w:sz w:val="20"/>
              </w:rPr>
              <w:t>0,79</w:t>
            </w:r>
          </w:p>
        </w:tc>
        <w:tc>
          <w:tcPr>
            <w:tcW w:w="568" w:type="pct"/>
          </w:tcPr>
          <w:p w14:paraId="6DE8CD95" w14:textId="77777777" w:rsidR="00181349" w:rsidRDefault="00181349" w:rsidP="008A7509">
            <w:pPr>
              <w:contextualSpacing/>
              <w:jc w:val="center"/>
              <w:rPr>
                <w:sz w:val="20"/>
              </w:rPr>
            </w:pPr>
            <w:r>
              <w:rPr>
                <w:sz w:val="20"/>
              </w:rPr>
              <w:t>0,83</w:t>
            </w:r>
          </w:p>
        </w:tc>
        <w:tc>
          <w:tcPr>
            <w:tcW w:w="490" w:type="pct"/>
          </w:tcPr>
          <w:p w14:paraId="1723B61B" w14:textId="77777777" w:rsidR="00181349" w:rsidRDefault="00181349" w:rsidP="008A7509">
            <w:pPr>
              <w:contextualSpacing/>
              <w:jc w:val="center"/>
              <w:rPr>
                <w:sz w:val="20"/>
              </w:rPr>
            </w:pPr>
            <w:r>
              <w:rPr>
                <w:sz w:val="20"/>
              </w:rPr>
              <w:t>0,69</w:t>
            </w:r>
          </w:p>
        </w:tc>
        <w:tc>
          <w:tcPr>
            <w:tcW w:w="568" w:type="pct"/>
          </w:tcPr>
          <w:p w14:paraId="500DEFB7" w14:textId="77777777" w:rsidR="00181349" w:rsidRDefault="00181349" w:rsidP="008A7509">
            <w:pPr>
              <w:contextualSpacing/>
              <w:jc w:val="center"/>
              <w:rPr>
                <w:sz w:val="20"/>
              </w:rPr>
            </w:pPr>
            <w:r>
              <w:rPr>
                <w:sz w:val="20"/>
              </w:rPr>
              <w:t>0,81</w:t>
            </w:r>
          </w:p>
        </w:tc>
      </w:tr>
      <w:tr w:rsidR="00181349" w14:paraId="35D3A7E8" w14:textId="77777777" w:rsidTr="008A7509">
        <w:trPr>
          <w:cantSplit/>
          <w:trHeight w:val="210"/>
          <w:jc w:val="center"/>
        </w:trPr>
        <w:tc>
          <w:tcPr>
            <w:tcW w:w="5000" w:type="pct"/>
            <w:gridSpan w:val="9"/>
          </w:tcPr>
          <w:p w14:paraId="6B36F14B" w14:textId="77777777" w:rsidR="00181349" w:rsidRDefault="00181349" w:rsidP="008A7509">
            <w:pPr>
              <w:keepNext/>
              <w:contextualSpacing/>
              <w:rPr>
                <w:sz w:val="20"/>
              </w:rPr>
            </w:pPr>
            <w:r>
              <w:rPr>
                <w:b/>
                <w:sz w:val="20"/>
              </w:rPr>
              <w:t>Fyrstu einkenni frá beinum eða HCM</w:t>
            </w:r>
          </w:p>
        </w:tc>
      </w:tr>
      <w:tr w:rsidR="00181349" w14:paraId="1334CE21" w14:textId="77777777" w:rsidTr="008A7509">
        <w:trPr>
          <w:cantSplit/>
          <w:trHeight w:val="248"/>
          <w:jc w:val="center"/>
        </w:trPr>
        <w:tc>
          <w:tcPr>
            <w:tcW w:w="770" w:type="pct"/>
          </w:tcPr>
          <w:p w14:paraId="13DD4B39" w14:textId="77777777" w:rsidR="00181349" w:rsidRDefault="00181349" w:rsidP="008A7509">
            <w:pPr>
              <w:keepNext/>
              <w:contextualSpacing/>
              <w:rPr>
                <w:sz w:val="20"/>
              </w:rPr>
            </w:pPr>
            <w:r>
              <w:rPr>
                <w:sz w:val="20"/>
              </w:rPr>
              <w:t>Miðgildi (mánuðir)</w:t>
            </w:r>
          </w:p>
        </w:tc>
        <w:tc>
          <w:tcPr>
            <w:tcW w:w="490" w:type="pct"/>
          </w:tcPr>
          <w:p w14:paraId="2B9B7850" w14:textId="77777777" w:rsidR="00181349" w:rsidRDefault="00181349" w:rsidP="008A7509">
            <w:pPr>
              <w:keepNext/>
              <w:contextualSpacing/>
              <w:jc w:val="center"/>
              <w:rPr>
                <w:sz w:val="20"/>
              </w:rPr>
            </w:pPr>
            <w:r>
              <w:rPr>
                <w:sz w:val="20"/>
              </w:rPr>
              <w:t>NR</w:t>
            </w:r>
          </w:p>
        </w:tc>
        <w:tc>
          <w:tcPr>
            <w:tcW w:w="637" w:type="pct"/>
          </w:tcPr>
          <w:p w14:paraId="06636E28" w14:textId="77777777" w:rsidR="00181349" w:rsidRDefault="00181349" w:rsidP="008A7509">
            <w:pPr>
              <w:keepNext/>
              <w:contextualSpacing/>
              <w:jc w:val="center"/>
              <w:rPr>
                <w:sz w:val="20"/>
              </w:rPr>
            </w:pPr>
            <w:r>
              <w:rPr>
                <w:sz w:val="20"/>
              </w:rPr>
              <w:t>25,2</w:t>
            </w:r>
          </w:p>
        </w:tc>
        <w:tc>
          <w:tcPr>
            <w:tcW w:w="421" w:type="pct"/>
          </w:tcPr>
          <w:p w14:paraId="2F85A6E2" w14:textId="77777777" w:rsidR="00181349" w:rsidRDefault="00181349" w:rsidP="008A7509">
            <w:pPr>
              <w:keepNext/>
              <w:contextualSpacing/>
              <w:jc w:val="center"/>
              <w:rPr>
                <w:sz w:val="20"/>
              </w:rPr>
            </w:pPr>
            <w:r>
              <w:rPr>
                <w:sz w:val="20"/>
              </w:rPr>
              <w:t>19,0</w:t>
            </w:r>
          </w:p>
        </w:tc>
        <w:tc>
          <w:tcPr>
            <w:tcW w:w="568" w:type="pct"/>
          </w:tcPr>
          <w:p w14:paraId="35600857" w14:textId="77777777" w:rsidR="00181349" w:rsidRDefault="00181349" w:rsidP="008A7509">
            <w:pPr>
              <w:keepNext/>
              <w:contextualSpacing/>
              <w:jc w:val="center"/>
              <w:rPr>
                <w:sz w:val="20"/>
              </w:rPr>
            </w:pPr>
            <w:r>
              <w:rPr>
                <w:sz w:val="20"/>
              </w:rPr>
              <w:t>14,4</w:t>
            </w:r>
          </w:p>
        </w:tc>
        <w:tc>
          <w:tcPr>
            <w:tcW w:w="490" w:type="pct"/>
          </w:tcPr>
          <w:p w14:paraId="402CBC16" w14:textId="77777777" w:rsidR="00181349" w:rsidRDefault="00181349" w:rsidP="008A7509">
            <w:pPr>
              <w:keepNext/>
              <w:contextualSpacing/>
              <w:jc w:val="center"/>
              <w:rPr>
                <w:sz w:val="20"/>
              </w:rPr>
            </w:pPr>
            <w:r>
              <w:rPr>
                <w:sz w:val="20"/>
              </w:rPr>
              <w:t>20,3</w:t>
            </w:r>
          </w:p>
        </w:tc>
        <w:tc>
          <w:tcPr>
            <w:tcW w:w="568" w:type="pct"/>
          </w:tcPr>
          <w:p w14:paraId="0F38609A" w14:textId="77777777" w:rsidR="00181349" w:rsidRDefault="00181349" w:rsidP="008A7509">
            <w:pPr>
              <w:keepNext/>
              <w:contextualSpacing/>
              <w:jc w:val="center"/>
              <w:rPr>
                <w:sz w:val="20"/>
              </w:rPr>
            </w:pPr>
            <w:r>
              <w:rPr>
                <w:sz w:val="20"/>
              </w:rPr>
              <w:t>17,1</w:t>
            </w:r>
          </w:p>
        </w:tc>
        <w:tc>
          <w:tcPr>
            <w:tcW w:w="490" w:type="pct"/>
          </w:tcPr>
          <w:p w14:paraId="00DEA7CD" w14:textId="77777777" w:rsidR="00181349" w:rsidRDefault="00181349" w:rsidP="008A7509">
            <w:pPr>
              <w:keepNext/>
              <w:contextualSpacing/>
              <w:jc w:val="center"/>
              <w:rPr>
                <w:sz w:val="20"/>
              </w:rPr>
            </w:pPr>
            <w:r>
              <w:rPr>
                <w:sz w:val="20"/>
              </w:rPr>
              <w:t>26,6</w:t>
            </w:r>
          </w:p>
        </w:tc>
        <w:tc>
          <w:tcPr>
            <w:tcW w:w="568" w:type="pct"/>
          </w:tcPr>
          <w:p w14:paraId="78D80B42" w14:textId="77777777" w:rsidR="00181349" w:rsidRDefault="00181349" w:rsidP="008A7509">
            <w:pPr>
              <w:keepNext/>
              <w:contextualSpacing/>
              <w:jc w:val="center"/>
              <w:rPr>
                <w:sz w:val="20"/>
              </w:rPr>
            </w:pPr>
            <w:r>
              <w:rPr>
                <w:sz w:val="20"/>
              </w:rPr>
              <w:t>19,4</w:t>
            </w:r>
          </w:p>
        </w:tc>
      </w:tr>
      <w:tr w:rsidR="00181349" w14:paraId="2DCE8C56" w14:textId="77777777" w:rsidTr="008A7509">
        <w:trPr>
          <w:cantSplit/>
          <w:trHeight w:val="406"/>
          <w:jc w:val="center"/>
        </w:trPr>
        <w:tc>
          <w:tcPr>
            <w:tcW w:w="770" w:type="pct"/>
          </w:tcPr>
          <w:p w14:paraId="6BD47D43" w14:textId="77777777" w:rsidR="00181349" w:rsidRDefault="00181349" w:rsidP="008A7509">
            <w:pPr>
              <w:keepNext/>
              <w:contextualSpacing/>
              <w:rPr>
                <w:sz w:val="20"/>
              </w:rPr>
            </w:pPr>
            <w:r>
              <w:rPr>
                <w:sz w:val="20"/>
              </w:rPr>
              <w:t>HR (95% CI) / RRR (%)</w:t>
            </w:r>
          </w:p>
        </w:tc>
        <w:tc>
          <w:tcPr>
            <w:tcW w:w="1127" w:type="pct"/>
            <w:gridSpan w:val="2"/>
          </w:tcPr>
          <w:p w14:paraId="51D652CC" w14:textId="77777777" w:rsidR="00181349" w:rsidRDefault="00181349" w:rsidP="008A7509">
            <w:pPr>
              <w:keepNext/>
              <w:contextualSpacing/>
              <w:jc w:val="center"/>
              <w:rPr>
                <w:sz w:val="20"/>
              </w:rPr>
            </w:pPr>
            <w:r>
              <w:rPr>
                <w:sz w:val="20"/>
              </w:rPr>
              <w:t>0,82 (0,70, 0,95) / 18</w:t>
            </w:r>
          </w:p>
        </w:tc>
        <w:tc>
          <w:tcPr>
            <w:tcW w:w="988" w:type="pct"/>
            <w:gridSpan w:val="2"/>
          </w:tcPr>
          <w:p w14:paraId="263345D6" w14:textId="77777777" w:rsidR="00181349" w:rsidRDefault="00181349" w:rsidP="008A7509">
            <w:pPr>
              <w:keepNext/>
              <w:contextualSpacing/>
              <w:jc w:val="center"/>
              <w:rPr>
                <w:sz w:val="20"/>
              </w:rPr>
            </w:pPr>
            <w:r>
              <w:rPr>
                <w:sz w:val="20"/>
              </w:rPr>
              <w:t>0,83 (0,71, 0,97) / 17</w:t>
            </w:r>
          </w:p>
        </w:tc>
        <w:tc>
          <w:tcPr>
            <w:tcW w:w="1058" w:type="pct"/>
            <w:gridSpan w:val="2"/>
          </w:tcPr>
          <w:p w14:paraId="180AE189" w14:textId="77777777" w:rsidR="00181349" w:rsidRDefault="00181349" w:rsidP="008A7509">
            <w:pPr>
              <w:keepNext/>
              <w:contextualSpacing/>
              <w:jc w:val="center"/>
              <w:rPr>
                <w:sz w:val="20"/>
              </w:rPr>
            </w:pPr>
            <w:r>
              <w:rPr>
                <w:sz w:val="20"/>
              </w:rPr>
              <w:t>0,83 (0,72, 0,96) / 17</w:t>
            </w:r>
          </w:p>
        </w:tc>
        <w:tc>
          <w:tcPr>
            <w:tcW w:w="1058" w:type="pct"/>
            <w:gridSpan w:val="2"/>
          </w:tcPr>
          <w:p w14:paraId="747B007C" w14:textId="77777777" w:rsidR="00181349" w:rsidRDefault="00181349" w:rsidP="008A7509">
            <w:pPr>
              <w:keepNext/>
              <w:contextualSpacing/>
              <w:jc w:val="center"/>
              <w:rPr>
                <w:sz w:val="20"/>
              </w:rPr>
            </w:pPr>
            <w:r>
              <w:rPr>
                <w:sz w:val="20"/>
              </w:rPr>
              <w:t>0,83 (0,76, 0,90) / 17</w:t>
            </w:r>
          </w:p>
        </w:tc>
      </w:tr>
      <w:tr w:rsidR="00181349" w14:paraId="51DE491D" w14:textId="77777777" w:rsidTr="008A7509">
        <w:trPr>
          <w:cantSplit/>
          <w:trHeight w:val="212"/>
          <w:jc w:val="center"/>
        </w:trPr>
        <w:tc>
          <w:tcPr>
            <w:tcW w:w="770" w:type="pct"/>
          </w:tcPr>
          <w:p w14:paraId="67EA794F" w14:textId="77777777" w:rsidR="00181349" w:rsidRDefault="00181349" w:rsidP="008A7509">
            <w:pPr>
              <w:contextualSpacing/>
              <w:rPr>
                <w:sz w:val="20"/>
              </w:rPr>
            </w:pPr>
            <w:r>
              <w:rPr>
                <w:sz w:val="20"/>
              </w:rPr>
              <w:t>Yfirburðir p</w:t>
            </w:r>
            <w:r>
              <w:rPr>
                <w:sz w:val="20"/>
              </w:rPr>
              <w:noBreakHyphen/>
              <w:t>gildi</w:t>
            </w:r>
          </w:p>
        </w:tc>
        <w:tc>
          <w:tcPr>
            <w:tcW w:w="1127" w:type="pct"/>
            <w:gridSpan w:val="2"/>
          </w:tcPr>
          <w:p w14:paraId="293CC323" w14:textId="77777777" w:rsidR="00181349" w:rsidRDefault="00181349" w:rsidP="008A7509">
            <w:pPr>
              <w:contextualSpacing/>
              <w:jc w:val="center"/>
              <w:rPr>
                <w:sz w:val="20"/>
              </w:rPr>
            </w:pPr>
            <w:r>
              <w:rPr>
                <w:sz w:val="20"/>
              </w:rPr>
              <w:t>0,0074</w:t>
            </w:r>
          </w:p>
        </w:tc>
        <w:tc>
          <w:tcPr>
            <w:tcW w:w="988" w:type="pct"/>
            <w:gridSpan w:val="2"/>
          </w:tcPr>
          <w:p w14:paraId="1B16DDB9" w14:textId="77777777" w:rsidR="00181349" w:rsidRDefault="00181349" w:rsidP="008A7509">
            <w:pPr>
              <w:contextualSpacing/>
              <w:jc w:val="center"/>
              <w:rPr>
                <w:sz w:val="20"/>
              </w:rPr>
            </w:pPr>
            <w:r>
              <w:rPr>
                <w:sz w:val="20"/>
              </w:rPr>
              <w:t>0,0215</w:t>
            </w:r>
          </w:p>
        </w:tc>
        <w:tc>
          <w:tcPr>
            <w:tcW w:w="1058" w:type="pct"/>
            <w:gridSpan w:val="2"/>
          </w:tcPr>
          <w:p w14:paraId="5744CB09" w14:textId="77777777" w:rsidR="00181349" w:rsidRDefault="00181349" w:rsidP="008A7509">
            <w:pPr>
              <w:contextualSpacing/>
              <w:jc w:val="center"/>
              <w:rPr>
                <w:sz w:val="20"/>
              </w:rPr>
            </w:pPr>
            <w:r>
              <w:rPr>
                <w:sz w:val="20"/>
              </w:rPr>
              <w:t>0,0134</w:t>
            </w:r>
          </w:p>
        </w:tc>
        <w:tc>
          <w:tcPr>
            <w:tcW w:w="1058" w:type="pct"/>
            <w:gridSpan w:val="2"/>
          </w:tcPr>
          <w:p w14:paraId="052E0764" w14:textId="77777777" w:rsidR="00181349" w:rsidRDefault="00181349" w:rsidP="008A7509">
            <w:pPr>
              <w:contextualSpacing/>
              <w:jc w:val="center"/>
              <w:rPr>
                <w:sz w:val="20"/>
              </w:rPr>
            </w:pPr>
            <w:r>
              <w:rPr>
                <w:sz w:val="20"/>
              </w:rPr>
              <w:t>&lt; 0,0001</w:t>
            </w:r>
          </w:p>
        </w:tc>
      </w:tr>
      <w:tr w:rsidR="00181349" w14:paraId="5AF5CFBB" w14:textId="77777777" w:rsidTr="008A7509">
        <w:trPr>
          <w:cantSplit/>
          <w:trHeight w:val="210"/>
          <w:jc w:val="center"/>
        </w:trPr>
        <w:tc>
          <w:tcPr>
            <w:tcW w:w="5000" w:type="pct"/>
            <w:gridSpan w:val="9"/>
          </w:tcPr>
          <w:p w14:paraId="57A7C9CE" w14:textId="77777777" w:rsidR="00181349" w:rsidRDefault="00181349" w:rsidP="008A7509">
            <w:pPr>
              <w:keepNext/>
              <w:contextualSpacing/>
              <w:rPr>
                <w:sz w:val="20"/>
              </w:rPr>
            </w:pPr>
            <w:r>
              <w:rPr>
                <w:b/>
                <w:sz w:val="20"/>
              </w:rPr>
              <w:lastRenderedPageBreak/>
              <w:t>Fyrsta geislun á bein</w:t>
            </w:r>
          </w:p>
        </w:tc>
      </w:tr>
      <w:tr w:rsidR="00181349" w14:paraId="0DCE822B" w14:textId="77777777" w:rsidTr="008A7509">
        <w:trPr>
          <w:cantSplit/>
          <w:trHeight w:val="272"/>
          <w:jc w:val="center"/>
        </w:trPr>
        <w:tc>
          <w:tcPr>
            <w:tcW w:w="770" w:type="pct"/>
          </w:tcPr>
          <w:p w14:paraId="232F285B" w14:textId="77777777" w:rsidR="00181349" w:rsidRDefault="00181349" w:rsidP="008A7509">
            <w:pPr>
              <w:keepNext/>
              <w:contextualSpacing/>
              <w:rPr>
                <w:sz w:val="20"/>
              </w:rPr>
            </w:pPr>
            <w:r>
              <w:rPr>
                <w:sz w:val="20"/>
              </w:rPr>
              <w:t>Miðgildi (mánuðir)</w:t>
            </w:r>
          </w:p>
        </w:tc>
        <w:tc>
          <w:tcPr>
            <w:tcW w:w="490" w:type="pct"/>
          </w:tcPr>
          <w:p w14:paraId="632BE25B" w14:textId="77777777" w:rsidR="00181349" w:rsidRDefault="00181349" w:rsidP="008A7509">
            <w:pPr>
              <w:keepNext/>
              <w:contextualSpacing/>
              <w:jc w:val="center"/>
              <w:rPr>
                <w:sz w:val="20"/>
              </w:rPr>
            </w:pPr>
            <w:r>
              <w:rPr>
                <w:sz w:val="20"/>
              </w:rPr>
              <w:t>NR</w:t>
            </w:r>
          </w:p>
        </w:tc>
        <w:tc>
          <w:tcPr>
            <w:tcW w:w="637" w:type="pct"/>
          </w:tcPr>
          <w:p w14:paraId="259798D9" w14:textId="77777777" w:rsidR="00181349" w:rsidRDefault="00181349" w:rsidP="008A7509">
            <w:pPr>
              <w:keepNext/>
              <w:contextualSpacing/>
              <w:jc w:val="center"/>
              <w:rPr>
                <w:sz w:val="20"/>
              </w:rPr>
            </w:pPr>
            <w:r>
              <w:rPr>
                <w:sz w:val="20"/>
              </w:rPr>
              <w:t>NR</w:t>
            </w:r>
          </w:p>
        </w:tc>
        <w:tc>
          <w:tcPr>
            <w:tcW w:w="421" w:type="pct"/>
          </w:tcPr>
          <w:p w14:paraId="43CF83DD" w14:textId="77777777" w:rsidR="00181349" w:rsidRDefault="00181349" w:rsidP="008A7509">
            <w:pPr>
              <w:keepNext/>
              <w:contextualSpacing/>
              <w:jc w:val="center"/>
              <w:rPr>
                <w:sz w:val="20"/>
              </w:rPr>
            </w:pPr>
            <w:r>
              <w:rPr>
                <w:sz w:val="20"/>
              </w:rPr>
              <w:t>NR</w:t>
            </w:r>
          </w:p>
        </w:tc>
        <w:tc>
          <w:tcPr>
            <w:tcW w:w="568" w:type="pct"/>
          </w:tcPr>
          <w:p w14:paraId="0B02969F" w14:textId="77777777" w:rsidR="00181349" w:rsidRDefault="00181349" w:rsidP="008A7509">
            <w:pPr>
              <w:keepNext/>
              <w:contextualSpacing/>
              <w:jc w:val="center"/>
              <w:rPr>
                <w:sz w:val="20"/>
              </w:rPr>
            </w:pPr>
            <w:r>
              <w:rPr>
                <w:sz w:val="20"/>
              </w:rPr>
              <w:t>NR</w:t>
            </w:r>
          </w:p>
        </w:tc>
        <w:tc>
          <w:tcPr>
            <w:tcW w:w="490" w:type="pct"/>
          </w:tcPr>
          <w:p w14:paraId="7D59035C" w14:textId="77777777" w:rsidR="00181349" w:rsidRDefault="00181349" w:rsidP="008A7509">
            <w:pPr>
              <w:keepNext/>
              <w:contextualSpacing/>
              <w:jc w:val="center"/>
              <w:rPr>
                <w:sz w:val="20"/>
              </w:rPr>
            </w:pPr>
            <w:r>
              <w:rPr>
                <w:sz w:val="20"/>
              </w:rPr>
              <w:t>NR</w:t>
            </w:r>
          </w:p>
        </w:tc>
        <w:tc>
          <w:tcPr>
            <w:tcW w:w="568" w:type="pct"/>
          </w:tcPr>
          <w:p w14:paraId="5AE2EA10" w14:textId="77777777" w:rsidR="00181349" w:rsidRDefault="00181349" w:rsidP="008A7509">
            <w:pPr>
              <w:keepNext/>
              <w:contextualSpacing/>
              <w:jc w:val="center"/>
              <w:rPr>
                <w:sz w:val="20"/>
              </w:rPr>
            </w:pPr>
            <w:r>
              <w:rPr>
                <w:sz w:val="20"/>
              </w:rPr>
              <w:t>28,6</w:t>
            </w:r>
          </w:p>
        </w:tc>
        <w:tc>
          <w:tcPr>
            <w:tcW w:w="490" w:type="pct"/>
          </w:tcPr>
          <w:p w14:paraId="4E3A5B93" w14:textId="77777777" w:rsidR="00181349" w:rsidRDefault="00181349" w:rsidP="008A7509">
            <w:pPr>
              <w:keepNext/>
              <w:contextualSpacing/>
              <w:jc w:val="center"/>
              <w:rPr>
                <w:sz w:val="20"/>
              </w:rPr>
            </w:pPr>
            <w:r>
              <w:rPr>
                <w:sz w:val="20"/>
              </w:rPr>
              <w:t>NR</w:t>
            </w:r>
          </w:p>
        </w:tc>
        <w:tc>
          <w:tcPr>
            <w:tcW w:w="568" w:type="pct"/>
          </w:tcPr>
          <w:p w14:paraId="2FD80898" w14:textId="77777777" w:rsidR="00181349" w:rsidRDefault="00181349" w:rsidP="008A7509">
            <w:pPr>
              <w:keepNext/>
              <w:contextualSpacing/>
              <w:jc w:val="center"/>
              <w:rPr>
                <w:sz w:val="20"/>
              </w:rPr>
            </w:pPr>
            <w:r>
              <w:rPr>
                <w:sz w:val="20"/>
              </w:rPr>
              <w:t>33,2</w:t>
            </w:r>
          </w:p>
        </w:tc>
      </w:tr>
      <w:tr w:rsidR="00181349" w14:paraId="41B36C5F" w14:textId="77777777" w:rsidTr="008A7509">
        <w:trPr>
          <w:cantSplit/>
          <w:trHeight w:val="344"/>
          <w:jc w:val="center"/>
        </w:trPr>
        <w:tc>
          <w:tcPr>
            <w:tcW w:w="770" w:type="pct"/>
          </w:tcPr>
          <w:p w14:paraId="46646205" w14:textId="77777777" w:rsidR="00181349" w:rsidRDefault="00181349" w:rsidP="008A7509">
            <w:pPr>
              <w:contextualSpacing/>
              <w:rPr>
                <w:sz w:val="20"/>
              </w:rPr>
            </w:pPr>
            <w:r>
              <w:rPr>
                <w:sz w:val="20"/>
              </w:rPr>
              <w:t>HR (95% CI) / RRR (%)</w:t>
            </w:r>
          </w:p>
        </w:tc>
        <w:tc>
          <w:tcPr>
            <w:tcW w:w="1127" w:type="pct"/>
            <w:gridSpan w:val="2"/>
          </w:tcPr>
          <w:p w14:paraId="14112EB7" w14:textId="77777777" w:rsidR="00181349" w:rsidRDefault="00181349" w:rsidP="008A7509">
            <w:pPr>
              <w:contextualSpacing/>
              <w:jc w:val="center"/>
              <w:rPr>
                <w:sz w:val="20"/>
              </w:rPr>
            </w:pPr>
            <w:r>
              <w:rPr>
                <w:sz w:val="20"/>
              </w:rPr>
              <w:t>0,74 (0,59, 0,94) / 26</w:t>
            </w:r>
          </w:p>
        </w:tc>
        <w:tc>
          <w:tcPr>
            <w:tcW w:w="988" w:type="pct"/>
            <w:gridSpan w:val="2"/>
          </w:tcPr>
          <w:p w14:paraId="7239CE3C" w14:textId="77777777" w:rsidR="00181349" w:rsidRDefault="00181349" w:rsidP="008A7509">
            <w:pPr>
              <w:contextualSpacing/>
              <w:jc w:val="center"/>
              <w:rPr>
                <w:sz w:val="20"/>
              </w:rPr>
            </w:pPr>
            <w:r>
              <w:rPr>
                <w:sz w:val="20"/>
              </w:rPr>
              <w:t>0,78 (0,63, 0,97) / 22</w:t>
            </w:r>
          </w:p>
        </w:tc>
        <w:tc>
          <w:tcPr>
            <w:tcW w:w="1058" w:type="pct"/>
            <w:gridSpan w:val="2"/>
          </w:tcPr>
          <w:p w14:paraId="2EA9D6FF" w14:textId="77777777" w:rsidR="00181349" w:rsidRDefault="00181349" w:rsidP="008A7509">
            <w:pPr>
              <w:contextualSpacing/>
              <w:jc w:val="center"/>
              <w:rPr>
                <w:sz w:val="20"/>
              </w:rPr>
            </w:pPr>
            <w:r>
              <w:rPr>
                <w:sz w:val="20"/>
              </w:rPr>
              <w:t>0,78 (0,66, 0,94) / 22</w:t>
            </w:r>
          </w:p>
        </w:tc>
        <w:tc>
          <w:tcPr>
            <w:tcW w:w="1058" w:type="pct"/>
            <w:gridSpan w:val="2"/>
          </w:tcPr>
          <w:p w14:paraId="44A9D093" w14:textId="77777777" w:rsidR="00181349" w:rsidRDefault="00181349" w:rsidP="008A7509">
            <w:pPr>
              <w:contextualSpacing/>
              <w:jc w:val="center"/>
              <w:rPr>
                <w:sz w:val="20"/>
              </w:rPr>
            </w:pPr>
            <w:r>
              <w:rPr>
                <w:sz w:val="20"/>
              </w:rPr>
              <w:t>0,77 (0,69, 0,87) / 23</w:t>
            </w:r>
          </w:p>
        </w:tc>
      </w:tr>
      <w:tr w:rsidR="00181349" w14:paraId="5F4CAD42" w14:textId="77777777" w:rsidTr="008A7509">
        <w:trPr>
          <w:cantSplit/>
          <w:trHeight w:val="296"/>
          <w:jc w:val="center"/>
        </w:trPr>
        <w:tc>
          <w:tcPr>
            <w:tcW w:w="770" w:type="pct"/>
          </w:tcPr>
          <w:p w14:paraId="1B51519B" w14:textId="77777777" w:rsidR="00181349" w:rsidRDefault="00181349" w:rsidP="008A7509">
            <w:pPr>
              <w:contextualSpacing/>
              <w:rPr>
                <w:sz w:val="20"/>
              </w:rPr>
            </w:pPr>
            <w:r>
              <w:rPr>
                <w:sz w:val="20"/>
              </w:rPr>
              <w:t>Yfirburðir p</w:t>
            </w:r>
            <w:r>
              <w:rPr>
                <w:sz w:val="20"/>
              </w:rPr>
              <w:noBreakHyphen/>
              <w:t>gildi</w:t>
            </w:r>
          </w:p>
        </w:tc>
        <w:tc>
          <w:tcPr>
            <w:tcW w:w="1127" w:type="pct"/>
            <w:gridSpan w:val="2"/>
          </w:tcPr>
          <w:p w14:paraId="19B459AA" w14:textId="77777777" w:rsidR="00181349" w:rsidRDefault="00181349" w:rsidP="008A7509">
            <w:pPr>
              <w:contextualSpacing/>
              <w:jc w:val="center"/>
              <w:rPr>
                <w:sz w:val="20"/>
              </w:rPr>
            </w:pPr>
            <w:r>
              <w:rPr>
                <w:sz w:val="20"/>
              </w:rPr>
              <w:t>0,0121</w:t>
            </w:r>
          </w:p>
        </w:tc>
        <w:tc>
          <w:tcPr>
            <w:tcW w:w="988" w:type="pct"/>
            <w:gridSpan w:val="2"/>
          </w:tcPr>
          <w:p w14:paraId="36E084A2" w14:textId="77777777" w:rsidR="00181349" w:rsidRDefault="00181349" w:rsidP="008A7509">
            <w:pPr>
              <w:contextualSpacing/>
              <w:jc w:val="center"/>
              <w:rPr>
                <w:sz w:val="20"/>
              </w:rPr>
            </w:pPr>
            <w:r>
              <w:rPr>
                <w:sz w:val="20"/>
              </w:rPr>
              <w:t>0,0256</w:t>
            </w:r>
          </w:p>
        </w:tc>
        <w:tc>
          <w:tcPr>
            <w:tcW w:w="1058" w:type="pct"/>
            <w:gridSpan w:val="2"/>
          </w:tcPr>
          <w:p w14:paraId="5E4D0554" w14:textId="77777777" w:rsidR="00181349" w:rsidRDefault="00181349" w:rsidP="008A7509">
            <w:pPr>
              <w:contextualSpacing/>
              <w:jc w:val="center"/>
              <w:rPr>
                <w:sz w:val="20"/>
              </w:rPr>
            </w:pPr>
            <w:r>
              <w:rPr>
                <w:sz w:val="20"/>
              </w:rPr>
              <w:t>0,0071</w:t>
            </w:r>
          </w:p>
        </w:tc>
        <w:tc>
          <w:tcPr>
            <w:tcW w:w="1058" w:type="pct"/>
            <w:gridSpan w:val="2"/>
          </w:tcPr>
          <w:p w14:paraId="4BD2567C" w14:textId="77777777" w:rsidR="00181349" w:rsidRDefault="00181349" w:rsidP="008A7509">
            <w:pPr>
              <w:contextualSpacing/>
              <w:jc w:val="center"/>
              <w:rPr>
                <w:sz w:val="20"/>
              </w:rPr>
            </w:pPr>
            <w:r>
              <w:rPr>
                <w:sz w:val="20"/>
              </w:rPr>
              <w:t>&lt; 0,0001</w:t>
            </w:r>
          </w:p>
        </w:tc>
      </w:tr>
    </w:tbl>
    <w:p w14:paraId="634EDACF" w14:textId="1B340E36" w:rsidR="00A12B36" w:rsidRDefault="00FF6BDA">
      <w:pPr>
        <w:pStyle w:val="Styletablefooter"/>
      </w:pPr>
      <w:r>
        <w:t xml:space="preserve">NR = not reached (ekki náð); NA = not available (ófáanlegt) HCM = hypercalcaemia of malignancy (blóðkalsíumhækkun vegna illkynja æxlis); SMR = skeletal morbidity rate (tíðni sjúkdómseinkenna frá beinum); HR = Hazard Ratio (áhættuhlutfall); RRR = Relative Risk Reduction (hlutfallsleg áhættuminnkun) </w:t>
      </w:r>
      <w:r>
        <w:rPr>
          <w:vertAlign w:val="superscript"/>
        </w:rPr>
        <w:t>†</w:t>
      </w:r>
      <w:r>
        <w:t>Aðlöguð p</w:t>
      </w:r>
      <w:r>
        <w:noBreakHyphen/>
        <w:t>gildi koma fram í rannsóknum 1, 2 og 3 (fyrstu SRE og fyrstu og síðari SRE endapunktar); *Öll einkenni frá beinum á tímabilinu, eingöngu einkenni sem koma fram ≥ 21 degi eftir fyrra einkenni eru meðtalin.</w:t>
      </w:r>
    </w:p>
    <w:p w14:paraId="632D2903" w14:textId="4EAC6524" w:rsidR="00A12B36" w:rsidRDefault="00FF6BDA">
      <w:pPr>
        <w:pStyle w:val="Styletablefooter"/>
      </w:pPr>
      <w:r>
        <w:t>**M.a. lungnakrabbamein (NSCLC), nýrnakrabbamein, krabbamein í ristli og endaþarmi, lungnakrabbamein af smáfrumugerð, blöðrukrabbamein, krabbamein í höfði og hálsi, krabbamein í meltingarfærum/þvag- eða kynfærum og önnur krabbamein að undanskildu brjóstakrabbameini og krabbameini í blöðruhálskirtli.</w:t>
      </w:r>
    </w:p>
    <w:p w14:paraId="568B54EB" w14:textId="4DEDEBC3" w:rsidR="00A12B36" w:rsidRDefault="00A12B36">
      <w:pPr>
        <w:autoSpaceDE w:val="0"/>
        <w:autoSpaceDN w:val="0"/>
        <w:adjustRightInd w:val="0"/>
      </w:pPr>
    </w:p>
    <w:p w14:paraId="3A45ACBD" w14:textId="2712D63B" w:rsidR="00A12B36" w:rsidRDefault="00FF6BDA">
      <w:pPr>
        <w:pStyle w:val="Stylebold"/>
        <w:keepNext/>
      </w:pPr>
      <w:r>
        <w:t>Mynd 1. Kaplan</w:t>
      </w:r>
      <w:r>
        <w:noBreakHyphen/>
        <w:t>Meier línurit, einkenni frá beinum (fyrsta í rannsókn) sem fall af tíma</w:t>
      </w:r>
    </w:p>
    <w:p w14:paraId="7581E02A" w14:textId="36BA7718" w:rsidR="00A12B36" w:rsidRDefault="00A12B36">
      <w:pPr>
        <w:keepNext/>
        <w:autoSpaceDE w:val="0"/>
        <w:autoSpaceDN w:val="0"/>
        <w:adjustRightInd w:val="0"/>
        <w:rPr>
          <w:szCs w:val="22"/>
          <w:u w:val="single"/>
        </w:rPr>
      </w:pPr>
    </w:p>
    <w:p w14:paraId="12818F11" w14:textId="468F5B05" w:rsidR="00A12B36" w:rsidRDefault="00883EB1">
      <w:pPr>
        <w:keepNext/>
        <w:autoSpaceDE w:val="0"/>
        <w:autoSpaceDN w:val="0"/>
        <w:adjustRightInd w:val="0"/>
        <w:jc w:val="center"/>
        <w:rPr>
          <w:szCs w:val="22"/>
          <w:u w:val="single"/>
        </w:rPr>
      </w:pPr>
      <w:r>
        <w:rPr>
          <w:u w:val="single"/>
        </w:rPr>
        <w:pict w14:anchorId="58C67B8F">
          <v:group id="_x0000_s2231" style="position:absolute;left:0;text-align:left;margin-left:2.05pt;margin-top:2.7pt;width:554pt;height:220.45pt;z-index:251657216" coordorigin="1423,8084" coordsize="11080,4409">
            <v:shapetype id="_x0000_t202" coordsize="21600,21600" o:spt="202" path="m,l,21600r21600,l21600,xe">
              <v:stroke joinstyle="miter"/>
              <v:path gradientshapeok="t" o:connecttype="rect"/>
            </v:shapetype>
            <v:shape id="Text Box 228" o:spid="_x0000_s2163" type="#_x0000_t202" style="position:absolute;left:1664;top:11703;width:8997;height:79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kTmFvwAAANsAAAAPAAAAZHJzL2Rvd25yZXYueG1sRI/BCsIw&#10;EETvgv8QVvCmqQoi1SiiKOJBsfUDlmZti82mNFHr3xtB8DjMzBtmsWpNJZ7UuNKygtEwAkGcWV1y&#10;ruCa7gYzEM4ja6wsk4I3OVgtu50Fxtq++ELPxOciQNjFqKDwvo6ldFlBBt3Q1sTBu9nGoA+yyaVu&#10;8BXgppLjKJpKgyWHhQJr2hSU3ZOHUXDa7o86OYxP78t0c354Xu/SMleq32vXcxCeWv8P/9oHrWAy&#10;gu+X8APk8gMAAP//AwBQSwECLQAUAAYACAAAACEA2+H2y+4AAACFAQAAEwAAAAAAAAAAAAAAAAAA&#10;AAAAW0NvbnRlbnRfVHlwZXNdLnhtbFBLAQItABQABgAIAAAAIQBa9CxbvwAAABUBAAALAAAAAAAA&#10;AAAAAAAAAB8BAABfcmVscy8ucmVsc1BLAQItABQABgAIAAAAIQBhkTmFvwAAANsAAAAPAAAAAAAA&#10;AAAAAAAAAAcCAABkcnMvZG93bnJldi54bWxQSwUGAAAAAAMAAwC3AAAA8wIAAAAA&#10;" filled="f" stroked="f">
              <v:textbox style="mso-fit-shape-to-text:t" inset=".5mm,.5mm,.5mm,.5mm">
                <w:txbxContent>
                  <w:p w14:paraId="1456E9B2" w14:textId="77777777" w:rsidR="00A12B36" w:rsidRDefault="00FF6BDA">
                    <w:pPr>
                      <w:pStyle w:val="StyleArialNarrow8pts"/>
                    </w:pPr>
                    <w:r>
                      <w:t>Dmab = Denosumab 120 mg á 4 vikna fresti</w:t>
                    </w:r>
                  </w:p>
                  <w:p w14:paraId="655000CB" w14:textId="77777777" w:rsidR="00A12B36" w:rsidRDefault="00FF6BDA">
                    <w:pPr>
                      <w:pStyle w:val="StyleArialNarrow8pts"/>
                    </w:pPr>
                    <w:r>
                      <w:t>ZA = Zoledronsýra 4 mg á 4 vikna fresti</w:t>
                    </w:r>
                  </w:p>
                  <w:p w14:paraId="493B4F40" w14:textId="77777777" w:rsidR="00A12B36" w:rsidRPr="00EB52DD" w:rsidRDefault="00FF6BDA">
                    <w:pPr>
                      <w:pStyle w:val="StyleArialNarrow8pts"/>
                    </w:pPr>
                    <w:r>
                      <w:t>N = Fjöldi slembiraðaðra einstaklinga</w:t>
                    </w:r>
                  </w:p>
                  <w:p w14:paraId="035C2C7C" w14:textId="77777777" w:rsidR="00A12B36" w:rsidRPr="00EB52DD" w:rsidRDefault="00FF6BDA">
                    <w:pPr>
                      <w:pStyle w:val="StyleArialNarrow8pts"/>
                    </w:pPr>
                    <w:r>
                      <w:t>* = Tölfræðilega marktækir yfirburðir; ** = Tölfræðilega marktækt ekki lakara (non</w:t>
                    </w:r>
                    <w:r>
                      <w:noBreakHyphen/>
                      <w:t>inferiority)</w:t>
                    </w:r>
                  </w:p>
                </w:txbxContent>
              </v:textbox>
            </v:shape>
            <v:shape id="Text Box 229" o:spid="_x0000_s2164" type="#_x0000_t202" style="position:absolute;left:1719;top:11262;width:10784;height:3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kfUDwAAAANsAAAAPAAAAZHJzL2Rvd25yZXYueG1sRI/NCsIw&#10;EITvgu8QVvCmqVVEqlFUED2I4M8DLM3aVptNaaLWtzeC4HGYmW+Y2aIxpXhS7QrLCgb9CARxanXB&#10;mYLLedObgHAeWWNpmRS8ycFi3m7NMNH2xUd6nnwmAoRdggpy76tESpfmZND1bUUcvKutDfog60zq&#10;Gl8BbkoZR9FYGiw4LORY0Tqn9H56GAXx6Da+HPx5v3aPw2qZcrR9u7tS3U6znILw1Ph/+NfeaQXD&#10;GL5fwg+Q8w8AAAD//wMAUEsBAi0AFAAGAAgAAAAhANvh9svuAAAAhQEAABMAAAAAAAAAAAAAAAAA&#10;AAAAAFtDb250ZW50X1R5cGVzXS54bWxQSwECLQAUAAYACAAAACEAWvQsW78AAAAVAQAACwAAAAAA&#10;AAAAAAAAAAAfAQAAX3JlbHMvLnJlbHNQSwECLQAUAAYACAAAACEAU5H1A8AAAADbAAAADwAAAAAA&#10;AAAAAAAAAAAHAgAAZHJzL2Rvd25yZXYueG1sUEsFBgAAAAADAAMAtwAAAPQCAAAAAA==&#10;" filled="f" stroked="f">
              <v:textbox inset=".5mm,.5mm,.5mm,.5mm">
                <w:txbxContent>
                  <w:tbl>
                    <w:tblPr>
                      <w:tblW w:w="3671" w:type="pct"/>
                      <w:tblInd w:w="694" w:type="dxa"/>
                      <w:tblBorders>
                        <w:insideH w:val="single" w:sz="4" w:space="0" w:color="auto"/>
                      </w:tblBorders>
                      <w:tblLook w:val="04A0" w:firstRow="1" w:lastRow="0" w:firstColumn="1" w:lastColumn="0" w:noHBand="0" w:noVBand="1"/>
                    </w:tblPr>
                    <w:tblGrid>
                      <w:gridCol w:w="447"/>
                      <w:gridCol w:w="443"/>
                      <w:gridCol w:w="476"/>
                      <w:gridCol w:w="454"/>
                      <w:gridCol w:w="397"/>
                      <w:gridCol w:w="477"/>
                      <w:gridCol w:w="444"/>
                      <w:gridCol w:w="444"/>
                      <w:gridCol w:w="397"/>
                      <w:gridCol w:w="477"/>
                      <w:gridCol w:w="477"/>
                      <w:gridCol w:w="397"/>
                      <w:gridCol w:w="444"/>
                      <w:gridCol w:w="444"/>
                      <w:gridCol w:w="397"/>
                      <w:gridCol w:w="477"/>
                      <w:gridCol w:w="477"/>
                      <w:gridCol w:w="477"/>
                    </w:tblGrid>
                    <w:tr w:rsidR="00A12B36" w14:paraId="47302A41" w14:textId="77777777">
                      <w:trPr>
                        <w:trHeight w:val="269"/>
                      </w:trPr>
                      <w:tc>
                        <w:tcPr>
                          <w:tcW w:w="447" w:type="dxa"/>
                        </w:tcPr>
                        <w:p w14:paraId="0223498C" w14:textId="77777777" w:rsidR="00A12B36" w:rsidRDefault="00FF6BDA">
                          <w:pPr>
                            <w:pStyle w:val="StyleArialNarrow8pts"/>
                          </w:pPr>
                          <w:r>
                            <w:t>0</w:t>
                          </w:r>
                        </w:p>
                      </w:tc>
                      <w:tc>
                        <w:tcPr>
                          <w:tcW w:w="443" w:type="dxa"/>
                        </w:tcPr>
                        <w:p w14:paraId="1EC931B0" w14:textId="77777777" w:rsidR="00A12B36" w:rsidRDefault="00FF6BDA">
                          <w:pPr>
                            <w:pStyle w:val="StyleArialNarrow8pts"/>
                          </w:pPr>
                          <w:r>
                            <w:t>6</w:t>
                          </w:r>
                        </w:p>
                      </w:tc>
                      <w:tc>
                        <w:tcPr>
                          <w:tcW w:w="476" w:type="dxa"/>
                        </w:tcPr>
                        <w:p w14:paraId="2783FEC3" w14:textId="77777777" w:rsidR="00A12B36" w:rsidRDefault="00FF6BDA">
                          <w:pPr>
                            <w:pStyle w:val="StyleArialNarrow8pts"/>
                          </w:pPr>
                          <w:r>
                            <w:t>12</w:t>
                          </w:r>
                        </w:p>
                      </w:tc>
                      <w:tc>
                        <w:tcPr>
                          <w:tcW w:w="454" w:type="dxa"/>
                        </w:tcPr>
                        <w:p w14:paraId="0DD156CF" w14:textId="77777777" w:rsidR="00A12B36" w:rsidRDefault="00FF6BDA">
                          <w:pPr>
                            <w:pStyle w:val="StyleArialNarrow8pts"/>
                          </w:pPr>
                          <w:r>
                            <w:t>18</w:t>
                          </w:r>
                        </w:p>
                      </w:tc>
                      <w:tc>
                        <w:tcPr>
                          <w:tcW w:w="397" w:type="dxa"/>
                        </w:tcPr>
                        <w:p w14:paraId="32FC001E" w14:textId="77777777" w:rsidR="00A12B36" w:rsidRDefault="00FF6BDA">
                          <w:pPr>
                            <w:pStyle w:val="StyleArialNarrow8pts"/>
                          </w:pPr>
                          <w:r>
                            <w:t>24</w:t>
                          </w:r>
                        </w:p>
                      </w:tc>
                      <w:tc>
                        <w:tcPr>
                          <w:tcW w:w="477" w:type="dxa"/>
                        </w:tcPr>
                        <w:p w14:paraId="089D4C3A" w14:textId="77777777" w:rsidR="00A12B36" w:rsidRDefault="00FF6BDA">
                          <w:pPr>
                            <w:pStyle w:val="StyleArialNarrow8pts"/>
                          </w:pPr>
                          <w:r>
                            <w:t>30</w:t>
                          </w:r>
                        </w:p>
                      </w:tc>
                      <w:tc>
                        <w:tcPr>
                          <w:tcW w:w="444" w:type="dxa"/>
                        </w:tcPr>
                        <w:p w14:paraId="158211EF" w14:textId="77777777" w:rsidR="00A12B36" w:rsidRDefault="00FF6BDA">
                          <w:pPr>
                            <w:pStyle w:val="StyleArialNarrow8pts"/>
                          </w:pPr>
                          <w:r>
                            <w:t>0</w:t>
                          </w:r>
                        </w:p>
                      </w:tc>
                      <w:tc>
                        <w:tcPr>
                          <w:tcW w:w="444" w:type="dxa"/>
                        </w:tcPr>
                        <w:p w14:paraId="39F6AE87" w14:textId="77777777" w:rsidR="00A12B36" w:rsidRDefault="00FF6BDA">
                          <w:pPr>
                            <w:pStyle w:val="StyleArialNarrow8pts"/>
                          </w:pPr>
                          <w:r>
                            <w:t>6</w:t>
                          </w:r>
                        </w:p>
                      </w:tc>
                      <w:tc>
                        <w:tcPr>
                          <w:tcW w:w="397" w:type="dxa"/>
                        </w:tcPr>
                        <w:p w14:paraId="47924D6E" w14:textId="77777777" w:rsidR="00A12B36" w:rsidRDefault="00FF6BDA">
                          <w:pPr>
                            <w:pStyle w:val="StyleArialNarrow8pts"/>
                          </w:pPr>
                          <w:r>
                            <w:t>12</w:t>
                          </w:r>
                        </w:p>
                      </w:tc>
                      <w:tc>
                        <w:tcPr>
                          <w:tcW w:w="477" w:type="dxa"/>
                        </w:tcPr>
                        <w:p w14:paraId="52B14D60" w14:textId="77777777" w:rsidR="00A12B36" w:rsidRDefault="00FF6BDA">
                          <w:pPr>
                            <w:pStyle w:val="StyleArialNarrow8pts"/>
                          </w:pPr>
                          <w:r>
                            <w:t>18</w:t>
                          </w:r>
                        </w:p>
                      </w:tc>
                      <w:tc>
                        <w:tcPr>
                          <w:tcW w:w="477" w:type="dxa"/>
                        </w:tcPr>
                        <w:p w14:paraId="76F24299" w14:textId="77777777" w:rsidR="00A12B36" w:rsidRDefault="00FF6BDA">
                          <w:pPr>
                            <w:pStyle w:val="StyleArialNarrow8pts"/>
                          </w:pPr>
                          <w:r>
                            <w:t>24</w:t>
                          </w:r>
                        </w:p>
                      </w:tc>
                      <w:tc>
                        <w:tcPr>
                          <w:tcW w:w="397" w:type="dxa"/>
                        </w:tcPr>
                        <w:p w14:paraId="46F1E8E8" w14:textId="77777777" w:rsidR="00A12B36" w:rsidRDefault="00FF6BDA">
                          <w:pPr>
                            <w:pStyle w:val="StyleArialNarrow8pts"/>
                          </w:pPr>
                          <w:r>
                            <w:t>30</w:t>
                          </w:r>
                        </w:p>
                      </w:tc>
                      <w:tc>
                        <w:tcPr>
                          <w:tcW w:w="444" w:type="dxa"/>
                        </w:tcPr>
                        <w:p w14:paraId="4980F9E7" w14:textId="77777777" w:rsidR="00A12B36" w:rsidRDefault="00FF6BDA">
                          <w:pPr>
                            <w:pStyle w:val="StyleArialNarrow8pts"/>
                          </w:pPr>
                          <w:r>
                            <w:t>0</w:t>
                          </w:r>
                        </w:p>
                      </w:tc>
                      <w:tc>
                        <w:tcPr>
                          <w:tcW w:w="444" w:type="dxa"/>
                        </w:tcPr>
                        <w:p w14:paraId="73FFE2CA" w14:textId="77777777" w:rsidR="00A12B36" w:rsidRDefault="00FF6BDA">
                          <w:pPr>
                            <w:pStyle w:val="StyleArialNarrow8pts"/>
                          </w:pPr>
                          <w:r>
                            <w:t>6</w:t>
                          </w:r>
                        </w:p>
                      </w:tc>
                      <w:tc>
                        <w:tcPr>
                          <w:tcW w:w="397" w:type="dxa"/>
                        </w:tcPr>
                        <w:p w14:paraId="3AAC5159" w14:textId="77777777" w:rsidR="00A12B36" w:rsidRDefault="00FF6BDA">
                          <w:pPr>
                            <w:pStyle w:val="StyleArialNarrow8pts"/>
                          </w:pPr>
                          <w:r>
                            <w:t>12</w:t>
                          </w:r>
                        </w:p>
                      </w:tc>
                      <w:tc>
                        <w:tcPr>
                          <w:tcW w:w="477" w:type="dxa"/>
                        </w:tcPr>
                        <w:p w14:paraId="7FB9A7CF" w14:textId="77777777" w:rsidR="00A12B36" w:rsidRDefault="00FF6BDA">
                          <w:pPr>
                            <w:pStyle w:val="StyleArialNarrow8pts"/>
                          </w:pPr>
                          <w:r>
                            <w:t>18</w:t>
                          </w:r>
                        </w:p>
                      </w:tc>
                      <w:tc>
                        <w:tcPr>
                          <w:tcW w:w="477" w:type="dxa"/>
                        </w:tcPr>
                        <w:p w14:paraId="1067A04C" w14:textId="77777777" w:rsidR="00A12B36" w:rsidRDefault="00FF6BDA">
                          <w:pPr>
                            <w:pStyle w:val="StyleArialNarrow8pts"/>
                          </w:pPr>
                          <w:r>
                            <w:t>24</w:t>
                          </w:r>
                        </w:p>
                      </w:tc>
                      <w:tc>
                        <w:tcPr>
                          <w:tcW w:w="477" w:type="dxa"/>
                        </w:tcPr>
                        <w:p w14:paraId="727D2CE4" w14:textId="77777777" w:rsidR="00A12B36" w:rsidRDefault="00FF6BDA">
                          <w:pPr>
                            <w:pStyle w:val="StyleArialNarrow8pts"/>
                          </w:pPr>
                          <w:r>
                            <w:t>30</w:t>
                          </w:r>
                        </w:p>
                      </w:tc>
                    </w:tr>
                  </w:tbl>
                  <w:p w14:paraId="1DD1CA2B" w14:textId="77777777" w:rsidR="00A12B36" w:rsidRDefault="00A12B36">
                    <w:pPr>
                      <w:jc w:val="right"/>
                      <w:rPr>
                        <w:rFonts w:ascii="Arial Narrow" w:hAnsi="Arial Narrow"/>
                        <w:sz w:val="16"/>
                        <w:szCs w:val="16"/>
                        <w:lang w:val="es-ES"/>
                      </w:rPr>
                    </w:pPr>
                  </w:p>
                </w:txbxContent>
              </v:textbox>
            </v:shape>
            <v:shape id="Text Box 230" o:spid="_x0000_s2165" type="#_x0000_t202" style="position:absolute;left:1903;top:11488;width:8351;height:2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wJpvwAAANsAAAAPAAAAZHJzL2Rvd25yZXYueG1sRI/BCsIw&#10;EETvgv8QVvCmqQoi1SiiKOJBsfUDlmZti82mNFHr3xtB8DjMzBtmsWpNJZ7UuNKygtEwAkGcWV1y&#10;ruCa7gYzEM4ja6wsk4I3OVgtu50Fxtq++ELPxOciQNjFqKDwvo6ldFlBBt3Q1sTBu9nGoA+yyaVu&#10;8BXgppLjKJpKgyWHhQJr2hSU3ZOHUXDa7o86OYxP78t0c354Xu/SMleq32vXcxCeWv8P/9oHrWAy&#10;ge+X8APk8gMAAP//AwBQSwECLQAUAAYACAAAACEA2+H2y+4AAACFAQAAEwAAAAAAAAAAAAAAAAAA&#10;AAAAW0NvbnRlbnRfVHlwZXNdLnhtbFBLAQItABQABgAIAAAAIQBa9CxbvwAAABUBAAALAAAAAAAA&#10;AAAAAAAAAB8BAABfcmVscy8ucmVsc1BLAQItABQABgAIAAAAIQD+DwJpvwAAANsAAAAPAAAAAAAA&#10;AAAAAAAAAAcCAABkcnMvZG93bnJldi54bWxQSwUGAAAAAAMAAwC3AAAA8wIAAAAA&#10;" filled="f" stroked="f">
              <v:textbox style="mso-fit-shape-to-text:t" inset=".5mm,.5mm,.5mm,.5mm">
                <w:txbxContent>
                  <w:p w14:paraId="1445A333" w14:textId="77777777" w:rsidR="00A12B36" w:rsidRDefault="00FF6BDA">
                    <w:pPr>
                      <w:pStyle w:val="StyleArialNarrow8pts"/>
                      <w:jc w:val="center"/>
                    </w:pPr>
                    <w:r>
                      <w:t>Mánuðir rannsóknar</w:t>
                    </w:r>
                  </w:p>
                </w:txbxContent>
              </v:textbox>
            </v:shape>
            <v:shape id="Text Box 231" o:spid="_x0000_s2166" type="#_x0000_t202" style="position:absolute;left:1784;top:8570;width:472;height:277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NMjswAAAANsAAAAPAAAAZHJzL2Rvd25yZXYueG1sRI/NCsIw&#10;EITvgu8QVvCmqT+IVKOoIHoQweoDLM3aVptNaaLWtzeC4HGYmW+Y+bIxpXhS7QrLCgb9CARxanXB&#10;mYLLedubgnAeWWNpmRS8ycFy0W7NMdb2xSd6Jj4TAcIuRgW591UspUtzMuj6tiIO3tXWBn2QdSZ1&#10;ja8AN6UcRtFEGiw4LORY0San9J48jILh+Da5HP35sHGP43qVcrR7u7tS3U6zmoHw1Ph/+NfeawWj&#10;MXy/hB8gFx8AAAD//wMAUEsBAi0AFAAGAAgAAAAhANvh9svuAAAAhQEAABMAAAAAAAAAAAAAAAAA&#10;AAAAAFtDb250ZW50X1R5cGVzXS54bWxQSwECLQAUAAYACAAAACEAWvQsW78AAAAVAQAACwAAAAAA&#10;AAAAAAAAAAAfAQAAX3JlbHMvLnJlbHNQSwECLQAUAAYACAAAACEAszTI7MAAAADbAAAADwAAAAAA&#10;AAAAAAAAAAAHAgAAZHJzL2Rvd25yZXYueG1sUEsFBgAAAAADAAMAtwAAAPQCAAAAAA==&#10;" filled="f" stroked="f">
              <v:textbox inset=".5mm,.5mm,.5mm,.5mm">
                <w:txbxContent>
                  <w:tbl>
                    <w:tblPr>
                      <w:tblW w:w="0" w:type="auto"/>
                      <w:tblBorders>
                        <w:insideV w:val="single" w:sz="4" w:space="0" w:color="auto"/>
                      </w:tblBorders>
                      <w:tblLook w:val="04A0" w:firstRow="1" w:lastRow="0" w:firstColumn="1" w:lastColumn="0" w:noHBand="0" w:noVBand="1"/>
                    </w:tblPr>
                    <w:tblGrid>
                      <w:gridCol w:w="572"/>
                    </w:tblGrid>
                    <w:tr w:rsidR="00A12B36" w14:paraId="66F53180" w14:textId="77777777">
                      <w:trPr>
                        <w:trHeight w:val="399"/>
                      </w:trPr>
                      <w:tc>
                        <w:tcPr>
                          <w:tcW w:w="572" w:type="dxa"/>
                          <w:vAlign w:val="center"/>
                        </w:tcPr>
                        <w:p w14:paraId="4E928B42" w14:textId="77777777" w:rsidR="00A12B36" w:rsidRDefault="00FF6BDA">
                          <w:pPr>
                            <w:pStyle w:val="StyleArialNarrow8pts"/>
                            <w:jc w:val="right"/>
                          </w:pPr>
                          <w:r>
                            <w:t>1,0</w:t>
                          </w:r>
                        </w:p>
                      </w:tc>
                    </w:tr>
                    <w:tr w:rsidR="00A12B36" w14:paraId="23AE247C" w14:textId="77777777">
                      <w:trPr>
                        <w:trHeight w:hRule="exact" w:val="340"/>
                      </w:trPr>
                      <w:tc>
                        <w:tcPr>
                          <w:tcW w:w="572" w:type="dxa"/>
                          <w:vAlign w:val="center"/>
                        </w:tcPr>
                        <w:p w14:paraId="6778E320" w14:textId="77777777" w:rsidR="00A12B36" w:rsidRDefault="00FF6BDA">
                          <w:pPr>
                            <w:pStyle w:val="StyleArialNarrow8pts"/>
                            <w:jc w:val="right"/>
                          </w:pPr>
                          <w:r>
                            <w:t>0,8</w:t>
                          </w:r>
                        </w:p>
                      </w:tc>
                    </w:tr>
                    <w:tr w:rsidR="00A12B36" w14:paraId="0BC4039D" w14:textId="77777777">
                      <w:trPr>
                        <w:trHeight w:val="384"/>
                      </w:trPr>
                      <w:tc>
                        <w:tcPr>
                          <w:tcW w:w="572" w:type="dxa"/>
                          <w:vAlign w:val="center"/>
                        </w:tcPr>
                        <w:p w14:paraId="6ABA6510" w14:textId="77777777" w:rsidR="00A12B36" w:rsidRDefault="00FF6BDA">
                          <w:pPr>
                            <w:pStyle w:val="StyleArialNarrow8pts"/>
                            <w:jc w:val="right"/>
                          </w:pPr>
                          <w:r>
                            <w:t>0,6</w:t>
                          </w:r>
                        </w:p>
                      </w:tc>
                    </w:tr>
                    <w:tr w:rsidR="00A12B36" w14:paraId="06877156" w14:textId="77777777">
                      <w:trPr>
                        <w:trHeight w:hRule="exact" w:val="374"/>
                      </w:trPr>
                      <w:tc>
                        <w:tcPr>
                          <w:tcW w:w="572" w:type="dxa"/>
                          <w:vAlign w:val="center"/>
                        </w:tcPr>
                        <w:p w14:paraId="79CB479E" w14:textId="77777777" w:rsidR="00A12B36" w:rsidRDefault="00FF6BDA">
                          <w:pPr>
                            <w:pStyle w:val="StyleArialNarrow8pts"/>
                            <w:jc w:val="right"/>
                          </w:pPr>
                          <w:r>
                            <w:t>0,4</w:t>
                          </w:r>
                        </w:p>
                      </w:tc>
                    </w:tr>
                    <w:tr w:rsidR="00A12B36" w14:paraId="2E799023" w14:textId="77777777">
                      <w:trPr>
                        <w:trHeight w:val="283"/>
                      </w:trPr>
                      <w:tc>
                        <w:tcPr>
                          <w:tcW w:w="572" w:type="dxa"/>
                          <w:vAlign w:val="center"/>
                        </w:tcPr>
                        <w:p w14:paraId="1513AA51" w14:textId="77777777" w:rsidR="00A12B36" w:rsidRDefault="00FF6BDA">
                          <w:pPr>
                            <w:pStyle w:val="StyleArialNarrow8pts"/>
                            <w:jc w:val="right"/>
                          </w:pPr>
                          <w:r>
                            <w:t>0,2</w:t>
                          </w:r>
                        </w:p>
                      </w:tc>
                    </w:tr>
                    <w:tr w:rsidR="00A12B36" w14:paraId="4A5AC009" w14:textId="77777777">
                      <w:trPr>
                        <w:trHeight w:val="412"/>
                      </w:trPr>
                      <w:tc>
                        <w:tcPr>
                          <w:tcW w:w="572" w:type="dxa"/>
                          <w:vAlign w:val="center"/>
                        </w:tcPr>
                        <w:p w14:paraId="089B56BA" w14:textId="77777777" w:rsidR="00A12B36" w:rsidRDefault="00FF6BDA">
                          <w:pPr>
                            <w:pStyle w:val="StyleArialNarrow8pts"/>
                            <w:jc w:val="right"/>
                          </w:pPr>
                          <w:r>
                            <w:t>0,0</w:t>
                          </w:r>
                        </w:p>
                      </w:tc>
                    </w:tr>
                    <w:tr w:rsidR="00A12B36" w14:paraId="2EFCA61E" w14:textId="77777777">
                      <w:trPr>
                        <w:trHeight w:hRule="exact" w:val="374"/>
                      </w:trPr>
                      <w:tc>
                        <w:tcPr>
                          <w:tcW w:w="572" w:type="dxa"/>
                          <w:vAlign w:val="center"/>
                        </w:tcPr>
                        <w:p w14:paraId="16860864" w14:textId="77777777" w:rsidR="00A12B36" w:rsidRDefault="00FF6BDA">
                          <w:pPr>
                            <w:pStyle w:val="StyleArialNarrow8pts"/>
                            <w:jc w:val="right"/>
                          </w:pPr>
                          <w:r>
                            <w:t>Dmab</w:t>
                          </w:r>
                          <w:r>
                            <w:br/>
                            <w:t>ZA</w:t>
                          </w:r>
                        </w:p>
                      </w:tc>
                    </w:tr>
                  </w:tbl>
                  <w:p w14:paraId="2D7D92CF" w14:textId="77777777" w:rsidR="00A12B36" w:rsidRDefault="00A12B36">
                    <w:pPr>
                      <w:jc w:val="right"/>
                      <w:rPr>
                        <w:rFonts w:ascii="Arial Narrow" w:hAnsi="Arial Narrow"/>
                        <w:sz w:val="16"/>
                        <w:szCs w:val="16"/>
                        <w:lang w:val="es-ES"/>
                      </w:rPr>
                    </w:pPr>
                  </w:p>
                </w:txbxContent>
              </v:textbox>
            </v:shape>
            <v:shape id="Text Box 232" o:spid="_x0000_s2167" type="#_x0000_t202" style="position:absolute;left:1423;top:8329;width:246;height:294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IPyPxQAAANsAAAAPAAAAZHJzL2Rvd25yZXYueG1sRI9Ba8JA&#10;FITvQv/D8gq9lLrRYqmpq4iY6q1Eg/T4yL4modm3YXeryb93hYLHYWa+YRar3rTiTM43lhVMxgkI&#10;4tLqhisFxTF7eQfhA7LG1jIpGMjDavkwWmCq7YVzOh9CJSKEfYoK6hC6VEpf1mTQj21HHL0f6wyG&#10;KF0ltcNLhJtWTpPkTRpsOC7U2NGmpvL38GcUnPLvYjIcn+d2N/vMvgpnhmxrlHp67NcfIAL14R7+&#10;b++1gtcZ3L7EHyCXVwAAAP//AwBQSwECLQAUAAYACAAAACEA2+H2y+4AAACFAQAAEwAAAAAAAAAA&#10;AAAAAAAAAAAAW0NvbnRlbnRfVHlwZXNdLnhtbFBLAQItABQABgAIAAAAIQBa9CxbvwAAABUBAAAL&#10;AAAAAAAAAAAAAAAAAB8BAABfcmVscy8ucmVsc1BLAQItABQABgAIAAAAIQABIPyPxQAAANsAAAAP&#10;AAAAAAAAAAAAAAAAAAcCAABkcnMvZG93bnJldi54bWxQSwUGAAAAAAMAAwC3AAAA+QIAAAAA&#10;" filled="f" stroked="f">
              <v:textbox style="layout-flow:vertical;mso-layout-flow-alt:bottom-to-top" inset=".5mm,.5mm,.5mm,.5mm">
                <w:txbxContent>
                  <w:p w14:paraId="4575D4BC" w14:textId="77777777" w:rsidR="00A12B36" w:rsidRDefault="00FF6BDA">
                    <w:pPr>
                      <w:pStyle w:val="StyleArialNarrow8pts"/>
                      <w:jc w:val="center"/>
                    </w:pPr>
                    <w:r>
                      <w:t>Hlutfall einstaklinga án einkenna frá beinum</w:t>
                    </w:r>
                  </w:p>
                </w:txbxContent>
              </v:textbox>
            </v:shape>
            <v:shape id="Text Box 233" o:spid="_x0000_s2168" type="#_x0000_t202" style="position:absolute;left:2190;top:8084;width:8503;height:23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5labwAAAANsAAAAPAAAAZHJzL2Rvd25yZXYueG1sRI/NCsIw&#10;EITvgu8QVvCmqT+oVKOoIHoQwZ8HWJq1rTab0kStb28EweMwM98ws0VtCvGkyuWWFfS6EQjixOqc&#10;UwWX86YzAeE8ssbCMil4k4PFvNmYYazti4/0PPlUBAi7GBVk3pexlC7JyKDr2pI4eFdbGfRBVqnU&#10;Fb4C3BSyH0UjaTDnsJBhSeuMkvvpYRT0h7fR5eDP+7V7HFbLhKPt292Varfq5RSEp9r/w7/2TisY&#10;jOH7JfwAOf8AAAD//wMAUEsBAi0AFAAGAAgAAAAhANvh9svuAAAAhQEAABMAAAAAAAAAAAAAAAAA&#10;AAAAAFtDb250ZW50X1R5cGVzXS54bWxQSwECLQAUAAYACAAAACEAWvQsW78AAAAVAQAACwAAAAAA&#10;AAAAAAAAAAAfAQAAX3JlbHMvLnJlbHNQSwECLQAUAAYACAAAACEAQ+ZWm8AAAADbAAAADwAAAAAA&#10;AAAAAAAAAAAHAgAAZHJzL2Rvd25yZXYueG1sUEsFBgAAAAADAAMAtwAAAPQCAAAAAA==&#10;" filled="f" stroked="f">
              <v:textbox inset=".5mm,.5mm,.5mm,.5mm">
                <w:txbxContent>
                  <w:tbl>
                    <w:tblPr>
                      <w:tblW w:w="0" w:type="auto"/>
                      <w:tblBorders>
                        <w:insideH w:val="single" w:sz="4" w:space="0" w:color="auto"/>
                      </w:tblBorders>
                      <w:tblLook w:val="04A0" w:firstRow="1" w:lastRow="0" w:firstColumn="1" w:lastColumn="0" w:noHBand="0" w:noVBand="1"/>
                    </w:tblPr>
                    <w:tblGrid>
                      <w:gridCol w:w="2943"/>
                      <w:gridCol w:w="2765"/>
                      <w:gridCol w:w="2764"/>
                    </w:tblGrid>
                    <w:tr w:rsidR="00A12B36" w14:paraId="585698DD" w14:textId="77777777">
                      <w:tc>
                        <w:tcPr>
                          <w:tcW w:w="2943" w:type="dxa"/>
                        </w:tcPr>
                        <w:p w14:paraId="546EF95A" w14:textId="77777777" w:rsidR="00A12B36" w:rsidRDefault="00FF6BDA">
                          <w:pPr>
                            <w:pStyle w:val="StyleArialNarrow8pts"/>
                            <w:jc w:val="center"/>
                          </w:pPr>
                          <w:r>
                            <w:t>Rannsókn 1*</w:t>
                          </w:r>
                        </w:p>
                      </w:tc>
                      <w:tc>
                        <w:tcPr>
                          <w:tcW w:w="2765" w:type="dxa"/>
                        </w:tcPr>
                        <w:p w14:paraId="4060CF5B" w14:textId="77777777" w:rsidR="00A12B36" w:rsidRDefault="00FF6BDA">
                          <w:pPr>
                            <w:pStyle w:val="StyleArialNarrow8pts"/>
                            <w:jc w:val="center"/>
                          </w:pPr>
                          <w:r>
                            <w:t>Rannsókn 2**</w:t>
                          </w:r>
                        </w:p>
                      </w:tc>
                      <w:tc>
                        <w:tcPr>
                          <w:tcW w:w="2764" w:type="dxa"/>
                        </w:tcPr>
                        <w:p w14:paraId="5CFFB1D8" w14:textId="77777777" w:rsidR="00A12B36" w:rsidRDefault="00FF6BDA">
                          <w:pPr>
                            <w:pStyle w:val="StyleArialNarrow8pts"/>
                            <w:jc w:val="center"/>
                          </w:pPr>
                          <w:r>
                            <w:t>Rannsókn 3*</w:t>
                          </w:r>
                        </w:p>
                      </w:tc>
                    </w:tr>
                  </w:tbl>
                  <w:p w14:paraId="0D33379F" w14:textId="77777777" w:rsidR="00A12B36" w:rsidRDefault="00A12B36">
                    <w:pPr>
                      <w:jc w:val="center"/>
                      <w:rPr>
                        <w:rFonts w:ascii="Arial Narrow" w:hAnsi="Arial Narrow"/>
                        <w:sz w:val="16"/>
                        <w:szCs w:val="16"/>
                        <w:lang w:val="es-ES"/>
                      </w:rPr>
                    </w:pPr>
                  </w:p>
                </w:txbxContent>
              </v:textbox>
            </v:shape>
            <v:shape id="Text Box 234" o:spid="_x0000_s2169" type="#_x0000_t202" style="position:absolute;left:2854;top:8383;width:1160;height:2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q5AYvQAAANsAAAAPAAAAZHJzL2Rvd25yZXYueG1sRE9LCsIw&#10;EN0L3iGM4E5TFUSqaRFFEReK1QMMzdgWm0lpotbbm4Xg8vH+q7QztXhR6yrLCibjCARxbnXFhYLb&#10;dTdagHAeWWNtmRR8yEGa9HsrjLV984VemS9ECGEXo4LS+yaW0uUlGXRj2xAH7m5bgz7AtpC6xXcI&#10;N7WcRtFcGqw4NJTY0Kak/JE9jYLTdn/U2WF6+lzmm/PT83p3rQqlhoNuvQThqfN/8c990ApmYWz4&#10;En6ATL4AAAD//wMAUEsBAi0AFAAGAAgAAAAhANvh9svuAAAAhQEAABMAAAAAAAAAAAAAAAAAAAAA&#10;AFtDb250ZW50X1R5cGVzXS54bWxQSwECLQAUAAYACAAAACEAWvQsW78AAAAVAQAACwAAAAAAAAAA&#10;AAAAAAAfAQAAX3JlbHMvLnJlbHNQSwECLQAUAAYACAAAACEA8KuQGL0AAADbAAAADwAAAAAAAAAA&#10;AAAAAAAHAgAAZHJzL2Rvd25yZXYueG1sUEsFBgAAAAADAAMAtwAAAPECAAAAAA==&#10;" filled="f" stroked="f">
              <v:textbox style="mso-fit-shape-to-text:t" inset=".5mm,.5mm,.5mm,.5mm">
                <w:txbxContent>
                  <w:p w14:paraId="00E9805E" w14:textId="77777777" w:rsidR="00A12B36" w:rsidRDefault="00FF6BDA">
                    <w:pPr>
                      <w:pStyle w:val="StyleArialNarrow8pts"/>
                    </w:pPr>
                    <w:r>
                      <w:t>Dmab (N = 1.026)</w:t>
                    </w:r>
                  </w:p>
                </w:txbxContent>
              </v:textbox>
            </v:shape>
            <v:shape id="Text Box 235" o:spid="_x0000_s2170" type="#_x0000_t202" style="position:absolute;left:2851;top:8590;width:1160;height:2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5zWDvwAAANsAAAAPAAAAZHJzL2Rvd25yZXYueG1sRI/BCsIw&#10;EETvgv8QVvCmqQqi1SiiKOJBsfoBS7O2xWZTmqj1740geBxm5g0zXzamFE+qXWFZwaAfgSBOrS44&#10;U3C9bHsTEM4jaywtk4I3OVgu2q05xtq++EzPxGciQNjFqCD3voqldGlOBl3fVsTBu9naoA+yzqSu&#10;8RXgppTDKBpLgwWHhRwrWueU3pOHUXDc7A462Q+P7/N4fXp4Xm0vRaZUt9OsZiA8Nf4f/rX3WsFo&#10;Ct8v4QfIxQcAAP//AwBQSwECLQAUAAYACAAAACEA2+H2y+4AAACFAQAAEwAAAAAAAAAAAAAAAAAA&#10;AAAAW0NvbnRlbnRfVHlwZXNdLnhtbFBLAQItABQABgAIAAAAIQBa9CxbvwAAABUBAAALAAAAAAAA&#10;AAAAAAAAAB8BAABfcmVscy8ucmVsc1BLAQItABQABgAIAAAAIQCf5zWDvwAAANsAAAAPAAAAAAAA&#10;AAAAAAAAAAcCAABkcnMvZG93bnJldi54bWxQSwUGAAAAAAMAAwC3AAAA8wIAAAAA&#10;" filled="f" stroked="f">
              <v:textbox style="mso-fit-shape-to-text:t" inset=".5mm,.5mm,.5mm,.5mm">
                <w:txbxContent>
                  <w:p w14:paraId="18EE5311" w14:textId="77777777" w:rsidR="00A12B36" w:rsidRDefault="00FF6BDA">
                    <w:pPr>
                      <w:pStyle w:val="StyleArialNarrow8pts"/>
                    </w:pPr>
                    <w:r>
                      <w:t>ZA (N = 1.020)</w:t>
                    </w:r>
                  </w:p>
                </w:txbxContent>
              </v:textbox>
            </v:shape>
            <v:shape id="Text Box 236" o:spid="_x0000_s2171" type="#_x0000_t202" style="position:absolute;left:5732;top:8383;width:1160;height:2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2+9jvQAAANsAAAAPAAAAZHJzL2Rvd25yZXYueG1sRE9LCsIw&#10;EN0L3iGM4E5TRUSqaRFFEReK1QMMzdgWm0lpotbbm4Xg8vH+q7QztXhR6yrLCibjCARxbnXFhYLb&#10;dTdagHAeWWNtmRR8yEGa9HsrjLV984VemS9ECGEXo4LS+yaW0uUlGXRj2xAH7m5bgz7AtpC6xXcI&#10;N7WcRtFcGqw4NJTY0Kak/JE9jYLTdn/U2WF6+lzmm/PT83p3rQqlhoNuvQThqfN/8c990ApmYX34&#10;En6ATL4AAAD//wMAUEsBAi0AFAAGAAgAAAAhANvh9svuAAAAhQEAABMAAAAAAAAAAAAAAAAAAAAA&#10;AFtDb250ZW50X1R5cGVzXS54bWxQSwECLQAUAAYACAAAACEAWvQsW78AAAAVAQAACwAAAAAAAAAA&#10;AAAAAAAfAQAAX3JlbHMvLnJlbHNQSwECLQAUAAYACAAAACEAVtvvY70AAADbAAAADwAAAAAAAAAA&#10;AAAAAAAHAgAAZHJzL2Rvd25yZXYueG1sUEsFBgAAAAADAAMAtwAAAPECAAAAAA==&#10;" filled="f" stroked="f">
              <v:textbox style="mso-fit-shape-to-text:t" inset=".5mm,.5mm,.5mm,.5mm">
                <w:txbxContent>
                  <w:p w14:paraId="09F58082" w14:textId="77777777" w:rsidR="00A12B36" w:rsidRDefault="00FF6BDA">
                    <w:pPr>
                      <w:pStyle w:val="StyleArialNarrow8pts"/>
                    </w:pPr>
                    <w:r>
                      <w:t>Dmab (N = 886)</w:t>
                    </w:r>
                  </w:p>
                </w:txbxContent>
              </v:textbox>
            </v:shape>
            <v:shape id="Text Box 237" o:spid="_x0000_s2172" type="#_x0000_t202" style="position:absolute;left:5727;top:8590;width:1160;height:2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l0r4vwAAANsAAAAPAAAAZHJzL2Rvd25yZXYueG1sRI/BCsIw&#10;EETvgv8QVvCmqSIi1SiiKOJBsfUDlmZti82mNFHr3xtB8DjMzBtmsWpNJZ7UuNKygtEwAkGcWV1y&#10;ruCa7gYzEM4ja6wsk4I3OVgtu50Fxtq++ELPxOciQNjFqKDwvo6ldFlBBt3Q1sTBu9nGoA+yyaVu&#10;8BXgppLjKJpKgyWHhQJr2hSU3ZOHUXDa7o86OYxP78t0c354Xu/SMleq32vXcxCeWv8P/9oHrWAy&#10;gu+X8APk8gMAAP//AwBQSwECLQAUAAYACAAAACEA2+H2y+4AAACFAQAAEwAAAAAAAAAAAAAAAAAA&#10;AAAAW0NvbnRlbnRfVHlwZXNdLnhtbFBLAQItABQABgAIAAAAIQBa9CxbvwAAABUBAAALAAAAAAAA&#10;AAAAAAAAAB8BAABfcmVscy8ucmVsc1BLAQItABQABgAIAAAAIQA5l0r4vwAAANsAAAAPAAAAAAAA&#10;AAAAAAAAAAcCAABkcnMvZG93bnJldi54bWxQSwUGAAAAAAMAAwC3AAAA8wIAAAAA&#10;" filled="f" stroked="f">
              <v:textbox style="mso-fit-shape-to-text:t" inset=".5mm,.5mm,.5mm,.5mm">
                <w:txbxContent>
                  <w:p w14:paraId="2A4FA53A" w14:textId="77777777" w:rsidR="00A12B36" w:rsidRDefault="00FF6BDA">
                    <w:pPr>
                      <w:pStyle w:val="StyleArialNarrow8pts"/>
                    </w:pPr>
                    <w:r>
                      <w:t>ZA (N = 890)</w:t>
                    </w:r>
                  </w:p>
                </w:txbxContent>
              </v:textbox>
            </v:shape>
            <v:shape id="Text Box 238" o:spid="_x0000_s2173" type="#_x0000_t202" style="position:absolute;left:8527;top:8387;width:1160;height:2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RdSPvwAAANsAAAAPAAAAZHJzL2Rvd25yZXYueG1sRI/BCsIw&#10;EETvgv8QVvCmqUVEqlFEUcSDYvUDlmZti82mNFHr3xtB8DjMzBtmvmxNJZ7UuNKygtEwAkGcWV1y&#10;ruB62Q6mIJxH1lhZJgVvcrBcdDtzTLR98Zmeqc9FgLBLUEHhfZ1I6bKCDLqhrYmDd7ONQR9kk0vd&#10;4CvATSXjKJpIgyWHhQJrWheU3dOHUXDc7A463cfH93myPj08r7aXMleq32tXMxCeWv8P/9p7rWAc&#10;w/dL+AFy8QEAAP//AwBQSwECLQAUAAYACAAAACEA2+H2y+4AAACFAQAAEwAAAAAAAAAAAAAAAAAA&#10;AAAAW0NvbnRlbnRfVHlwZXNdLnhtbFBLAQItABQABgAIAAAAIQBa9CxbvwAAABUBAAALAAAAAAAA&#10;AAAAAAAAAB8BAABfcmVscy8ucmVsc1BLAQItABQABgAIAAAAIQDJRdSPvwAAANsAAAAPAAAAAAAA&#10;AAAAAAAAAAcCAABkcnMvZG93bnJldi54bWxQSwUGAAAAAAMAAwC3AAAA8wIAAAAA&#10;" filled="f" stroked="f">
              <v:textbox style="mso-fit-shape-to-text:t" inset=".5mm,.5mm,.5mm,.5mm">
                <w:txbxContent>
                  <w:p w14:paraId="4C82616C" w14:textId="77777777" w:rsidR="00A12B36" w:rsidRDefault="00FF6BDA">
                    <w:pPr>
                      <w:pStyle w:val="StyleArialNarrow8pts"/>
                    </w:pPr>
                    <w:r>
                      <w:t>Dmab (N = 950)</w:t>
                    </w:r>
                  </w:p>
                </w:txbxContent>
              </v:textbox>
            </v:shape>
            <v:shape id="Text Box 239" o:spid="_x0000_s2174" type="#_x0000_t202" style="position:absolute;left:8520;top:8594;width:1160;height:2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CXEUwAAAANsAAAAPAAAAZHJzL2Rvd25yZXYueG1sRI/NCsIw&#10;EITvgu8QVvCmqT+IVKOIoogHxeoDLM3aFptNaaLWtzeC4HGYmW+Y+bIxpXhS7QrLCgb9CARxanXB&#10;mYLrZdubgnAeWWNpmRS8ycFy0W7NMdb2xWd6Jj4TAcIuRgW591UspUtzMuj6tiIO3s3WBn2QdSZ1&#10;ja8AN6UcRtFEGiw4LORY0Tqn9J48jILjZnfQyX54fJ8n69PD82p7KTKlup1mNQPhqfH/8K+91wrG&#10;I/h+CT9ALj4AAAD//wMAUEsBAi0AFAAGAAgAAAAhANvh9svuAAAAhQEAABMAAAAAAAAAAAAAAAAA&#10;AAAAAFtDb250ZW50X1R5cGVzXS54bWxQSwECLQAUAAYACAAAACEAWvQsW78AAAAVAQAACwAAAAAA&#10;AAAAAAAAAAAfAQAAX3JlbHMvLnJlbHNQSwECLQAUAAYACAAAACEApglxFMAAAADbAAAADwAAAAAA&#10;AAAAAAAAAAAHAgAAZHJzL2Rvd25yZXYueG1sUEsFBgAAAAADAAMAtwAAAPQCAAAAAA==&#10;" filled="f" stroked="f">
              <v:textbox style="mso-fit-shape-to-text:t" inset=".5mm,.5mm,.5mm,.5mm">
                <w:txbxContent>
                  <w:p w14:paraId="40E04909" w14:textId="77777777" w:rsidR="00A12B36" w:rsidRDefault="00FF6BDA">
                    <w:pPr>
                      <w:pStyle w:val="StyleArialNarrow8pts"/>
                    </w:pPr>
                    <w:r>
                      <w:t>ZA (N = 951)</w:t>
                    </w:r>
                  </w:p>
                </w:txbxContent>
              </v:textbox>
            </v:shape>
            <v:shape id="Text Box 240" o:spid="_x0000_s2175" type="#_x0000_t202" style="position:absolute;left:2260;top:10751;width:2787;height:42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MruRvwAAANsAAAAPAAAAZHJzL2Rvd25yZXYueG1sRI/BCsIw&#10;EETvgv8QVvCmqVJEqlFUED2IoPUDlmZtq82mNFHr3xtB8DjMzBtmvmxNJZ7UuNKygtEwAkGcWV1y&#10;ruCSbgdTEM4ja6wsk4I3OVguup05Jtq++ETPs89FgLBLUEHhfZ1I6bKCDLqhrYmDd7WNQR9kk0vd&#10;4CvATSXHUTSRBksOCwXWtCkou58fRsE4vk0uR58eNu5xXK8yjnZvd1eq32tXMxCeWv8P/9p7rSCO&#10;4fsl/AC5+AAAAP//AwBQSwECLQAUAAYACAAAACEA2+H2y+4AAACFAQAAEwAAAAAAAAAAAAAAAAAA&#10;AAAAW0NvbnRlbnRfVHlwZXNdLnhtbFBLAQItABQABgAIAAAAIQBa9CxbvwAAABUBAAALAAAAAAAA&#10;AAAAAAAAAB8BAABfcmVscy8ucmVsc1BLAQItABQABgAIAAAAIQDrMruRvwAAANsAAAAPAAAAAAAA&#10;AAAAAAAAAAcCAABkcnMvZG93bnJldi54bWxQSwUGAAAAAAMAAwC3AAAA8wIAAAAA&#10;" filled="f" stroked="f">
              <v:textbox inset=".5mm,.5mm,.5mm,.5mm">
                <w:txbxContent>
                  <w:tbl>
                    <w:tblPr>
                      <w:tblW w:w="4731" w:type="pct"/>
                      <w:tblLayout w:type="fixed"/>
                      <w:tblCellMar>
                        <w:left w:w="0" w:type="dxa"/>
                        <w:right w:w="0" w:type="dxa"/>
                      </w:tblCellMar>
                      <w:tblLook w:val="04A0" w:firstRow="1" w:lastRow="0" w:firstColumn="1" w:lastColumn="0" w:noHBand="0" w:noVBand="1"/>
                    </w:tblPr>
                    <w:tblGrid>
                      <w:gridCol w:w="510"/>
                      <w:gridCol w:w="490"/>
                      <w:gridCol w:w="476"/>
                      <w:gridCol w:w="454"/>
                      <w:gridCol w:w="490"/>
                      <w:gridCol w:w="178"/>
                    </w:tblGrid>
                    <w:tr w:rsidR="00A12B36" w14:paraId="2EF9836A" w14:textId="77777777">
                      <w:trPr>
                        <w:trHeight w:val="201"/>
                      </w:trPr>
                      <w:tc>
                        <w:tcPr>
                          <w:tcW w:w="510" w:type="dxa"/>
                        </w:tcPr>
                        <w:p w14:paraId="775EA380" w14:textId="77777777" w:rsidR="00A12B36" w:rsidRDefault="00FF6BDA">
                          <w:pPr>
                            <w:pStyle w:val="StyleArialNarrow8pts"/>
                          </w:pPr>
                          <w:r>
                            <w:t>1.026</w:t>
                          </w:r>
                        </w:p>
                      </w:tc>
                      <w:tc>
                        <w:tcPr>
                          <w:tcW w:w="490" w:type="dxa"/>
                        </w:tcPr>
                        <w:p w14:paraId="04B35F6A" w14:textId="77777777" w:rsidR="00A12B36" w:rsidRDefault="00FF6BDA">
                          <w:pPr>
                            <w:pStyle w:val="StyleArialNarrow8pts"/>
                          </w:pPr>
                          <w:r>
                            <w:t>697</w:t>
                          </w:r>
                        </w:p>
                      </w:tc>
                      <w:tc>
                        <w:tcPr>
                          <w:tcW w:w="476" w:type="dxa"/>
                        </w:tcPr>
                        <w:p w14:paraId="70600700" w14:textId="77777777" w:rsidR="00A12B36" w:rsidRDefault="00FF6BDA">
                          <w:pPr>
                            <w:pStyle w:val="StyleArialNarrow8pts"/>
                          </w:pPr>
                          <w:r>
                            <w:t>514</w:t>
                          </w:r>
                        </w:p>
                      </w:tc>
                      <w:tc>
                        <w:tcPr>
                          <w:tcW w:w="454" w:type="dxa"/>
                        </w:tcPr>
                        <w:p w14:paraId="2EF96C42" w14:textId="77777777" w:rsidR="00A12B36" w:rsidRDefault="00FF6BDA">
                          <w:pPr>
                            <w:pStyle w:val="StyleArialNarrow8pts"/>
                          </w:pPr>
                          <w:r>
                            <w:t>306</w:t>
                          </w:r>
                        </w:p>
                      </w:tc>
                      <w:tc>
                        <w:tcPr>
                          <w:tcW w:w="490" w:type="dxa"/>
                        </w:tcPr>
                        <w:p w14:paraId="31BAF120" w14:textId="77777777" w:rsidR="00A12B36" w:rsidRDefault="00FF6BDA">
                          <w:pPr>
                            <w:pStyle w:val="StyleArialNarrow8pts"/>
                          </w:pPr>
                          <w:r>
                            <w:t>99</w:t>
                          </w:r>
                        </w:p>
                      </w:tc>
                      <w:tc>
                        <w:tcPr>
                          <w:tcW w:w="178" w:type="dxa"/>
                        </w:tcPr>
                        <w:p w14:paraId="6BC12799" w14:textId="77777777" w:rsidR="00A12B36" w:rsidRDefault="00FF6BDA">
                          <w:pPr>
                            <w:pStyle w:val="StyleArialNarrow8pts"/>
                          </w:pPr>
                          <w:r>
                            <w:t>4</w:t>
                          </w:r>
                        </w:p>
                      </w:tc>
                    </w:tr>
                    <w:tr w:rsidR="00A12B36" w14:paraId="7A7AC22B" w14:textId="77777777">
                      <w:trPr>
                        <w:trHeight w:val="214"/>
                      </w:trPr>
                      <w:tc>
                        <w:tcPr>
                          <w:tcW w:w="510" w:type="dxa"/>
                        </w:tcPr>
                        <w:p w14:paraId="16AE0D3D" w14:textId="77777777" w:rsidR="00A12B36" w:rsidRDefault="00FF6BDA">
                          <w:pPr>
                            <w:pStyle w:val="StyleArialNarrow8pts"/>
                          </w:pPr>
                          <w:r>
                            <w:t>1.020</w:t>
                          </w:r>
                        </w:p>
                      </w:tc>
                      <w:tc>
                        <w:tcPr>
                          <w:tcW w:w="490" w:type="dxa"/>
                        </w:tcPr>
                        <w:p w14:paraId="2E3EA278" w14:textId="77777777" w:rsidR="00A12B36" w:rsidRDefault="00FF6BDA">
                          <w:pPr>
                            <w:pStyle w:val="StyleArialNarrow8pts"/>
                          </w:pPr>
                          <w:r>
                            <w:t>676</w:t>
                          </w:r>
                        </w:p>
                      </w:tc>
                      <w:tc>
                        <w:tcPr>
                          <w:tcW w:w="476" w:type="dxa"/>
                        </w:tcPr>
                        <w:p w14:paraId="33EBB01C" w14:textId="77777777" w:rsidR="00A12B36" w:rsidRDefault="00FF6BDA">
                          <w:pPr>
                            <w:pStyle w:val="StyleArialNarrow8pts"/>
                          </w:pPr>
                          <w:r>
                            <w:t>498</w:t>
                          </w:r>
                        </w:p>
                      </w:tc>
                      <w:tc>
                        <w:tcPr>
                          <w:tcW w:w="454" w:type="dxa"/>
                        </w:tcPr>
                        <w:p w14:paraId="73CFE5D4" w14:textId="77777777" w:rsidR="00A12B36" w:rsidRDefault="00FF6BDA">
                          <w:pPr>
                            <w:pStyle w:val="StyleArialNarrow8pts"/>
                          </w:pPr>
                          <w:r>
                            <w:t>296</w:t>
                          </w:r>
                        </w:p>
                      </w:tc>
                      <w:tc>
                        <w:tcPr>
                          <w:tcW w:w="490" w:type="dxa"/>
                        </w:tcPr>
                        <w:p w14:paraId="09B0F70C" w14:textId="77777777" w:rsidR="00A12B36" w:rsidRDefault="00FF6BDA">
                          <w:pPr>
                            <w:pStyle w:val="StyleArialNarrow8pts"/>
                          </w:pPr>
                          <w:r>
                            <w:t>94</w:t>
                          </w:r>
                        </w:p>
                      </w:tc>
                      <w:tc>
                        <w:tcPr>
                          <w:tcW w:w="178" w:type="dxa"/>
                        </w:tcPr>
                        <w:p w14:paraId="650232BE" w14:textId="77777777" w:rsidR="00A12B36" w:rsidRDefault="00FF6BDA">
                          <w:pPr>
                            <w:pStyle w:val="StyleArialNarrow8pts"/>
                          </w:pPr>
                          <w:r>
                            <w:t>2</w:t>
                          </w:r>
                        </w:p>
                      </w:tc>
                    </w:tr>
                  </w:tbl>
                  <w:p w14:paraId="57FA10B4" w14:textId="77777777" w:rsidR="00A12B36" w:rsidRDefault="00A12B36">
                    <w:pPr>
                      <w:jc w:val="right"/>
                      <w:rPr>
                        <w:rFonts w:ascii="Arial Narrow" w:hAnsi="Arial Narrow"/>
                        <w:sz w:val="16"/>
                        <w:szCs w:val="16"/>
                        <w:lang w:val="es-ES"/>
                      </w:rPr>
                    </w:pPr>
                  </w:p>
                </w:txbxContent>
              </v:textbox>
            </v:shape>
            <v:shape id="Text Box 241" o:spid="_x0000_s2176" type="#_x0000_t202" style="position:absolute;left:5040;top:10754;width:2662;height:4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f7GUvQAAANsAAAAPAAAAZHJzL2Rvd25yZXYueG1sRE9LCsIw&#10;EN0L3iGM4E5TRUSqaVFBdCGC1gMMzdhWm0lpotbbm4Xg8vH+q7QztXhR6yrLCibjCARxbnXFhYJr&#10;thstQDiPrLG2TAo+5CBN+r0Vxtq++Uyviy9ECGEXo4LS+yaW0uUlGXRj2xAH7mZbgz7AtpC6xXcI&#10;N7WcRtFcGqw4NJTY0Lak/HF5GgXT2X1+PfnsuHXP02adc7T/uIdSw0G3XoLw1Pm/+Oc+aAWzMDZ8&#10;CT9AJl8AAAD//wMAUEsBAi0AFAAGAAgAAAAhANvh9svuAAAAhQEAABMAAAAAAAAAAAAAAAAAAAAA&#10;AFtDb250ZW50X1R5cGVzXS54bWxQSwECLQAUAAYACAAAACEAWvQsW78AAAAVAQAACwAAAAAAAAAA&#10;AAAAAAAfAQAAX3JlbHMvLnJlbHNQSwECLQAUAAYACAAAACEAan+xlL0AAADbAAAADwAAAAAAAAAA&#10;AAAAAAAHAgAAZHJzL2Rvd25yZXYueG1sUEsFBgAAAAADAAMAtwAAAPECAAAAAA==&#10;" filled="f" stroked="f">
              <v:textbox inset=".5mm,.5mm,.5mm,.5mm">
                <w:txbxContent>
                  <w:tbl>
                    <w:tblPr>
                      <w:tblW w:w="4706" w:type="pct"/>
                      <w:tblLayout w:type="fixed"/>
                      <w:tblCellMar>
                        <w:left w:w="0" w:type="dxa"/>
                        <w:right w:w="0" w:type="dxa"/>
                      </w:tblCellMar>
                      <w:tblLook w:val="04A0" w:firstRow="1" w:lastRow="0" w:firstColumn="1" w:lastColumn="0" w:noHBand="0" w:noVBand="1"/>
                    </w:tblPr>
                    <w:tblGrid>
                      <w:gridCol w:w="454"/>
                      <w:gridCol w:w="455"/>
                      <w:gridCol w:w="510"/>
                      <w:gridCol w:w="397"/>
                      <w:gridCol w:w="510"/>
                      <w:gridCol w:w="141"/>
                    </w:tblGrid>
                    <w:tr w:rsidR="00A12B36" w14:paraId="4BA40121" w14:textId="77777777">
                      <w:trPr>
                        <w:trHeight w:val="201"/>
                      </w:trPr>
                      <w:tc>
                        <w:tcPr>
                          <w:tcW w:w="454" w:type="dxa"/>
                        </w:tcPr>
                        <w:p w14:paraId="2F5FBBE2" w14:textId="77777777" w:rsidR="00A12B36" w:rsidRDefault="00FF6BDA">
                          <w:pPr>
                            <w:pStyle w:val="StyleArialNarrow8pts"/>
                          </w:pPr>
                          <w:r>
                            <w:t>886</w:t>
                          </w:r>
                        </w:p>
                      </w:tc>
                      <w:tc>
                        <w:tcPr>
                          <w:tcW w:w="455" w:type="dxa"/>
                        </w:tcPr>
                        <w:p w14:paraId="06B79590" w14:textId="77777777" w:rsidR="00A12B36" w:rsidRDefault="00FF6BDA">
                          <w:pPr>
                            <w:pStyle w:val="StyleArialNarrow8pts"/>
                          </w:pPr>
                          <w:r>
                            <w:t>387</w:t>
                          </w:r>
                        </w:p>
                      </w:tc>
                      <w:tc>
                        <w:tcPr>
                          <w:tcW w:w="510" w:type="dxa"/>
                        </w:tcPr>
                        <w:p w14:paraId="4BF15B3A" w14:textId="77777777" w:rsidR="00A12B36" w:rsidRDefault="00FF6BDA">
                          <w:pPr>
                            <w:pStyle w:val="StyleArialNarrow8pts"/>
                          </w:pPr>
                          <w:r>
                            <w:t>202</w:t>
                          </w:r>
                        </w:p>
                      </w:tc>
                      <w:tc>
                        <w:tcPr>
                          <w:tcW w:w="397" w:type="dxa"/>
                        </w:tcPr>
                        <w:p w14:paraId="05459677" w14:textId="77777777" w:rsidR="00A12B36" w:rsidRDefault="00FF6BDA">
                          <w:pPr>
                            <w:pStyle w:val="StyleArialNarrow8pts"/>
                          </w:pPr>
                          <w:r>
                            <w:t>96</w:t>
                          </w:r>
                        </w:p>
                      </w:tc>
                      <w:tc>
                        <w:tcPr>
                          <w:tcW w:w="510" w:type="dxa"/>
                        </w:tcPr>
                        <w:p w14:paraId="59AA1744" w14:textId="77777777" w:rsidR="00A12B36" w:rsidRDefault="00FF6BDA">
                          <w:pPr>
                            <w:pStyle w:val="StyleArialNarrow8pts"/>
                          </w:pPr>
                          <w:r>
                            <w:t>28</w:t>
                          </w:r>
                        </w:p>
                      </w:tc>
                      <w:tc>
                        <w:tcPr>
                          <w:tcW w:w="141" w:type="dxa"/>
                        </w:tcPr>
                        <w:p w14:paraId="6D4B62D8" w14:textId="77777777" w:rsidR="00A12B36" w:rsidRDefault="00FF6BDA">
                          <w:pPr>
                            <w:pStyle w:val="StyleArialNarrow8pts"/>
                          </w:pPr>
                          <w:r>
                            <w:t>0</w:t>
                          </w:r>
                        </w:p>
                      </w:tc>
                    </w:tr>
                    <w:tr w:rsidR="00A12B36" w14:paraId="03389187" w14:textId="77777777">
                      <w:trPr>
                        <w:trHeight w:val="214"/>
                      </w:trPr>
                      <w:tc>
                        <w:tcPr>
                          <w:tcW w:w="454" w:type="dxa"/>
                        </w:tcPr>
                        <w:p w14:paraId="47CD0219" w14:textId="77777777" w:rsidR="00A12B36" w:rsidRDefault="00FF6BDA">
                          <w:pPr>
                            <w:pStyle w:val="StyleArialNarrow8pts"/>
                          </w:pPr>
                          <w:r>
                            <w:t>890</w:t>
                          </w:r>
                        </w:p>
                      </w:tc>
                      <w:tc>
                        <w:tcPr>
                          <w:tcW w:w="455" w:type="dxa"/>
                        </w:tcPr>
                        <w:p w14:paraId="1ED647C3" w14:textId="77777777" w:rsidR="00A12B36" w:rsidRDefault="00FF6BDA">
                          <w:pPr>
                            <w:pStyle w:val="StyleArialNarrow8pts"/>
                          </w:pPr>
                          <w:r>
                            <w:t>376</w:t>
                          </w:r>
                        </w:p>
                      </w:tc>
                      <w:tc>
                        <w:tcPr>
                          <w:tcW w:w="510" w:type="dxa"/>
                        </w:tcPr>
                        <w:p w14:paraId="1D8BBB10" w14:textId="77777777" w:rsidR="00A12B36" w:rsidRDefault="00FF6BDA">
                          <w:pPr>
                            <w:pStyle w:val="StyleArialNarrow8pts"/>
                          </w:pPr>
                          <w:r>
                            <w:t>194</w:t>
                          </w:r>
                        </w:p>
                      </w:tc>
                      <w:tc>
                        <w:tcPr>
                          <w:tcW w:w="397" w:type="dxa"/>
                        </w:tcPr>
                        <w:p w14:paraId="149429A2" w14:textId="77777777" w:rsidR="00A12B36" w:rsidRDefault="00FF6BDA">
                          <w:pPr>
                            <w:pStyle w:val="StyleArialNarrow8pts"/>
                          </w:pPr>
                          <w:r>
                            <w:t>86</w:t>
                          </w:r>
                        </w:p>
                      </w:tc>
                      <w:tc>
                        <w:tcPr>
                          <w:tcW w:w="510" w:type="dxa"/>
                        </w:tcPr>
                        <w:p w14:paraId="130DF702" w14:textId="77777777" w:rsidR="00A12B36" w:rsidRDefault="00FF6BDA">
                          <w:pPr>
                            <w:pStyle w:val="StyleArialNarrow8pts"/>
                          </w:pPr>
                          <w:r>
                            <w:t>20</w:t>
                          </w:r>
                        </w:p>
                      </w:tc>
                      <w:tc>
                        <w:tcPr>
                          <w:tcW w:w="141" w:type="dxa"/>
                        </w:tcPr>
                        <w:p w14:paraId="19C9C253" w14:textId="77777777" w:rsidR="00A12B36" w:rsidRDefault="00FF6BDA">
                          <w:pPr>
                            <w:pStyle w:val="StyleArialNarrow8pts"/>
                          </w:pPr>
                          <w:r>
                            <w:t>2</w:t>
                          </w:r>
                        </w:p>
                      </w:tc>
                    </w:tr>
                  </w:tbl>
                  <w:p w14:paraId="205B3851" w14:textId="77777777" w:rsidR="00A12B36" w:rsidRDefault="00A12B36">
                    <w:pPr>
                      <w:jc w:val="right"/>
                      <w:rPr>
                        <w:rFonts w:ascii="Arial Narrow" w:hAnsi="Arial Narrow"/>
                        <w:sz w:val="16"/>
                        <w:szCs w:val="16"/>
                        <w:lang w:val="es-ES"/>
                      </w:rPr>
                    </w:pPr>
                  </w:p>
                </w:txbxContent>
              </v:textbox>
            </v:shape>
            <v:shape id="Text Box 242" o:spid="_x0000_s2177" type="#_x0000_t202" style="position:absolute;left:7644;top:10752;width:2641;height:4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MxQPvwAAANsAAAAPAAAAZHJzL2Rvd25yZXYueG1sRI/BCsIw&#10;EETvgv8QVvCmqSKi1SgqiB5EsPoBS7O21WZTmqj1740geBxm5g0zXzamFE+qXWFZwaAfgSBOrS44&#10;U3A5b3sTEM4jaywtk4I3OVgu2q05xtq++ETPxGciQNjFqCD3voqldGlOBl3fVsTBu9raoA+yzqSu&#10;8RXgppTDKBpLgwWHhRwr2uSU3pOHUTAc3caXoz8fNu5xXK9SjnZvd1eq22lWMxCeGv8P/9p7rWA0&#10;he+X8APk4gMAAP//AwBQSwECLQAUAAYACAAAACEA2+H2y+4AAACFAQAAEwAAAAAAAAAAAAAAAAAA&#10;AAAAW0NvbnRlbnRfVHlwZXNdLnhtbFBLAQItABQABgAIAAAAIQBa9CxbvwAAABUBAAALAAAAAAAA&#10;AAAAAAAAAB8BAABfcmVscy8ucmVsc1BLAQItABQABgAIAAAAIQAFMxQPvwAAANsAAAAPAAAAAAAA&#10;AAAAAAAAAAcCAABkcnMvZG93bnJldi54bWxQSwUGAAAAAAMAAwC3AAAA8wIAAAAA&#10;" filled="f" stroked="f">
              <v:textbox inset=".5mm,.5mm,.5mm,.5mm">
                <w:txbxContent>
                  <w:tbl>
                    <w:tblPr>
                      <w:tblW w:w="5381" w:type="pct"/>
                      <w:tblLayout w:type="fixed"/>
                      <w:tblCellMar>
                        <w:left w:w="0" w:type="dxa"/>
                        <w:right w:w="28" w:type="dxa"/>
                      </w:tblCellMar>
                      <w:tblLook w:val="04A0" w:firstRow="1" w:lastRow="0" w:firstColumn="1" w:lastColumn="0" w:noHBand="0" w:noVBand="1"/>
                    </w:tblPr>
                    <w:tblGrid>
                      <w:gridCol w:w="462"/>
                      <w:gridCol w:w="476"/>
                      <w:gridCol w:w="462"/>
                      <w:gridCol w:w="454"/>
                      <w:gridCol w:w="454"/>
                      <w:gridCol w:w="520"/>
                    </w:tblGrid>
                    <w:tr w:rsidR="00A12B36" w14:paraId="4B44C15F" w14:textId="77777777">
                      <w:trPr>
                        <w:trHeight w:val="201"/>
                      </w:trPr>
                      <w:tc>
                        <w:tcPr>
                          <w:tcW w:w="462" w:type="dxa"/>
                        </w:tcPr>
                        <w:p w14:paraId="668C46E0" w14:textId="77777777" w:rsidR="00A12B36" w:rsidRDefault="00FF6BDA">
                          <w:pPr>
                            <w:pStyle w:val="StyleArialNarrow8pts"/>
                          </w:pPr>
                          <w:r>
                            <w:t>950</w:t>
                          </w:r>
                        </w:p>
                      </w:tc>
                      <w:tc>
                        <w:tcPr>
                          <w:tcW w:w="476" w:type="dxa"/>
                        </w:tcPr>
                        <w:p w14:paraId="2E87FC35" w14:textId="77777777" w:rsidR="00A12B36" w:rsidRDefault="00FF6BDA">
                          <w:pPr>
                            <w:pStyle w:val="StyleArialNarrow8pts"/>
                          </w:pPr>
                          <w:r>
                            <w:t>582</w:t>
                          </w:r>
                        </w:p>
                      </w:tc>
                      <w:tc>
                        <w:tcPr>
                          <w:tcW w:w="462" w:type="dxa"/>
                        </w:tcPr>
                        <w:p w14:paraId="31E34842" w14:textId="77777777" w:rsidR="00A12B36" w:rsidRDefault="00FF6BDA">
                          <w:pPr>
                            <w:pStyle w:val="StyleArialNarrow8pts"/>
                          </w:pPr>
                          <w:r>
                            <w:t>361</w:t>
                          </w:r>
                        </w:p>
                      </w:tc>
                      <w:tc>
                        <w:tcPr>
                          <w:tcW w:w="454" w:type="dxa"/>
                        </w:tcPr>
                        <w:p w14:paraId="7757DEFE" w14:textId="77777777" w:rsidR="00A12B36" w:rsidRDefault="00FF6BDA">
                          <w:pPr>
                            <w:pStyle w:val="StyleArialNarrow8pts"/>
                          </w:pPr>
                          <w:r>
                            <w:t>168</w:t>
                          </w:r>
                        </w:p>
                      </w:tc>
                      <w:tc>
                        <w:tcPr>
                          <w:tcW w:w="454" w:type="dxa"/>
                        </w:tcPr>
                        <w:p w14:paraId="0112C05F" w14:textId="77777777" w:rsidR="00A12B36" w:rsidRDefault="00FF6BDA">
                          <w:pPr>
                            <w:pStyle w:val="StyleArialNarrow8pts"/>
                          </w:pPr>
                          <w:r>
                            <w:t>70</w:t>
                          </w:r>
                        </w:p>
                      </w:tc>
                      <w:tc>
                        <w:tcPr>
                          <w:tcW w:w="520" w:type="dxa"/>
                        </w:tcPr>
                        <w:p w14:paraId="476AA6FF" w14:textId="77777777" w:rsidR="00A12B36" w:rsidRDefault="00FF6BDA">
                          <w:pPr>
                            <w:pStyle w:val="StyleArialNarrow8pts"/>
                          </w:pPr>
                          <w:r>
                            <w:t>18</w:t>
                          </w:r>
                        </w:p>
                      </w:tc>
                    </w:tr>
                    <w:tr w:rsidR="00A12B36" w14:paraId="4BC7CDEA" w14:textId="77777777">
                      <w:trPr>
                        <w:trHeight w:val="214"/>
                      </w:trPr>
                      <w:tc>
                        <w:tcPr>
                          <w:tcW w:w="462" w:type="dxa"/>
                        </w:tcPr>
                        <w:p w14:paraId="3A47EC1A" w14:textId="77777777" w:rsidR="00A12B36" w:rsidRDefault="00FF6BDA">
                          <w:pPr>
                            <w:pStyle w:val="StyleArialNarrow8pts"/>
                          </w:pPr>
                          <w:r>
                            <w:t>951</w:t>
                          </w:r>
                        </w:p>
                      </w:tc>
                      <w:tc>
                        <w:tcPr>
                          <w:tcW w:w="476" w:type="dxa"/>
                        </w:tcPr>
                        <w:p w14:paraId="7439876B" w14:textId="77777777" w:rsidR="00A12B36" w:rsidRDefault="00FF6BDA">
                          <w:pPr>
                            <w:pStyle w:val="StyleArialNarrow8pts"/>
                          </w:pPr>
                          <w:r>
                            <w:t>544</w:t>
                          </w:r>
                        </w:p>
                      </w:tc>
                      <w:tc>
                        <w:tcPr>
                          <w:tcW w:w="462" w:type="dxa"/>
                        </w:tcPr>
                        <w:p w14:paraId="5E0D1C3D" w14:textId="77777777" w:rsidR="00A12B36" w:rsidRDefault="00FF6BDA">
                          <w:pPr>
                            <w:pStyle w:val="StyleArialNarrow8pts"/>
                          </w:pPr>
                          <w:r>
                            <w:t>299</w:t>
                          </w:r>
                        </w:p>
                      </w:tc>
                      <w:tc>
                        <w:tcPr>
                          <w:tcW w:w="454" w:type="dxa"/>
                        </w:tcPr>
                        <w:p w14:paraId="3801407A" w14:textId="77777777" w:rsidR="00A12B36" w:rsidRDefault="00FF6BDA">
                          <w:pPr>
                            <w:pStyle w:val="StyleArialNarrow8pts"/>
                          </w:pPr>
                          <w:r>
                            <w:t>140</w:t>
                          </w:r>
                        </w:p>
                      </w:tc>
                      <w:tc>
                        <w:tcPr>
                          <w:tcW w:w="454" w:type="dxa"/>
                        </w:tcPr>
                        <w:p w14:paraId="23136CE0" w14:textId="77777777" w:rsidR="00A12B36" w:rsidRDefault="00FF6BDA">
                          <w:pPr>
                            <w:pStyle w:val="StyleArialNarrow8pts"/>
                          </w:pPr>
                          <w:r>
                            <w:t>64</w:t>
                          </w:r>
                        </w:p>
                      </w:tc>
                      <w:tc>
                        <w:tcPr>
                          <w:tcW w:w="520" w:type="dxa"/>
                        </w:tcPr>
                        <w:p w14:paraId="3B449E13" w14:textId="77777777" w:rsidR="00A12B36" w:rsidRDefault="00FF6BDA">
                          <w:pPr>
                            <w:pStyle w:val="StyleArialNarrow8pts"/>
                          </w:pPr>
                          <w:r>
                            <w:t>22</w:t>
                          </w:r>
                        </w:p>
                      </w:tc>
                    </w:tr>
                  </w:tbl>
                  <w:p w14:paraId="55A9FB65" w14:textId="77777777" w:rsidR="00A12B36" w:rsidRDefault="00A12B36">
                    <w:pPr>
                      <w:jc w:val="right"/>
                      <w:rPr>
                        <w:rFonts w:ascii="Arial Narrow" w:hAnsi="Arial Narrow"/>
                        <w:sz w:val="16"/>
                        <w:szCs w:val="16"/>
                        <w:lang w:val="es-ES"/>
                      </w:rPr>
                    </w:pPr>
                  </w:p>
                </w:txbxContent>
              </v:textbox>
            </v:shape>
            <v:shape id="Text Box 243" o:spid="_x0000_s2178" type="#_x0000_t202" style="position:absolute;left:10200;top:10608;width:143;height:57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iLq3wgAAANsAAAAPAAAAZHJzL2Rvd25yZXYueG1sRE/Pa8Iw&#10;FL4L+x/CG+wiM3Xg2KppGcNuu41qGR4fzbMtNi8lidr+98tB8Pjx/d7ko+nFhZzvLCtYLhIQxLXV&#10;HTcKqn3x/AbCB2SNvWVSMJGHPHuYbTDV9solXXahETGEfYoK2hCGVEpft2TQL+xAHLmjdQZDhK6R&#10;2uE1hpteviTJqzTYcWxocaDPlurT7mwU/JWHajnt5+/2e/VV/FbOTMXWKPX0OH6sQQQaw118c/9o&#10;Bau4Pn6JP0Bm/wAAAP//AwBQSwECLQAUAAYACAAAACEA2+H2y+4AAACFAQAAEwAAAAAAAAAAAAAA&#10;AAAAAAAAW0NvbnRlbnRfVHlwZXNdLnhtbFBLAQItABQABgAIAAAAIQBa9CxbvwAAABUBAAALAAAA&#10;AAAAAAAAAAAAAB8BAABfcmVscy8ucmVsc1BLAQItABQABgAIAAAAIQDMiLq3wgAAANsAAAAPAAAA&#10;AAAAAAAAAAAAAAcCAABkcnMvZG93bnJldi54bWxQSwUGAAAAAAMAAwC3AAAA9gIAAAAA&#10;" filled="f" stroked="f">
              <v:textbox style="layout-flow:vertical;mso-layout-flow-alt:bottom-to-top" inset=".5mm,.5mm,.5mm,.5mm">
                <w:txbxContent>
                  <w:p w14:paraId="751E3EEF" w14:textId="77777777" w:rsidR="00A12B36" w:rsidRDefault="00FF6BDA">
                    <w:pPr>
                      <w:pStyle w:val="StyleArialNarrow4pts"/>
                    </w:pPr>
                    <w:r>
                      <w:t>GRH0447 v2</w:t>
                    </w:r>
                  </w:p>
                </w:txbxContent>
              </v:textbox>
            </v:shape>
          </v:group>
        </w:pict>
      </w:r>
      <w:r w:rsidR="00F7490A">
        <w:pict w14:anchorId="4E0D7658">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alt="GRH0447 v2" style="width:446.8pt;height:230.4pt;mso-position-horizontal-relative:text;mso-position-vertical-relative:text">
            <v:imagedata r:id="rId12" o:title="GRH0447 (1)"/>
          </v:shape>
        </w:pict>
      </w:r>
    </w:p>
    <w:p w14:paraId="0F5A308F" w14:textId="77777777" w:rsidR="00A12B36" w:rsidRDefault="00A12B36">
      <w:pPr>
        <w:keepNext/>
        <w:autoSpaceDE w:val="0"/>
        <w:autoSpaceDN w:val="0"/>
        <w:adjustRightInd w:val="0"/>
        <w:rPr>
          <w:szCs w:val="22"/>
          <w:u w:val="single"/>
        </w:rPr>
      </w:pPr>
    </w:p>
    <w:p w14:paraId="253403A6" w14:textId="77777777" w:rsidR="00A12B36" w:rsidRDefault="00FF6BDA">
      <w:pPr>
        <w:keepNext/>
        <w:autoSpaceDE w:val="0"/>
        <w:autoSpaceDN w:val="0"/>
        <w:adjustRightInd w:val="0"/>
        <w:rPr>
          <w:szCs w:val="22"/>
          <w:u w:val="single"/>
        </w:rPr>
      </w:pPr>
      <w:r>
        <w:rPr>
          <w:u w:val="single"/>
        </w:rPr>
        <w:t>Framrás sjúkdómsins og heildarlifun með meinvörp í beinum frá föstum æxlum (solid tumours)</w:t>
      </w:r>
    </w:p>
    <w:p w14:paraId="577CD09E" w14:textId="77777777" w:rsidR="00A12B36" w:rsidRDefault="00A12B36">
      <w:pPr>
        <w:keepNext/>
        <w:autoSpaceDE w:val="0"/>
        <w:autoSpaceDN w:val="0"/>
        <w:adjustRightInd w:val="0"/>
        <w:rPr>
          <w:szCs w:val="22"/>
          <w:u w:val="single"/>
        </w:rPr>
      </w:pPr>
    </w:p>
    <w:p w14:paraId="6A5C2B04" w14:textId="4B40BF44" w:rsidR="00A12B36" w:rsidRDefault="00FF6BDA">
      <w:pPr>
        <w:autoSpaceDE w:val="0"/>
        <w:autoSpaceDN w:val="0"/>
        <w:adjustRightInd w:val="0"/>
        <w:rPr>
          <w:szCs w:val="22"/>
        </w:rPr>
      </w:pPr>
      <w:r>
        <w:t>Framrás sjúkdómsins var svipuð eftir XGEVA og zoledronsýru í öllum þremur rannsóknunum og í þremur sameinuðum fyrirfram ákvörðuðum greiningum rannsóknanna þriggja.</w:t>
      </w:r>
    </w:p>
    <w:p w14:paraId="6CEB2EB0" w14:textId="77777777" w:rsidR="00A12B36" w:rsidRDefault="00A12B36">
      <w:pPr>
        <w:autoSpaceDE w:val="0"/>
        <w:autoSpaceDN w:val="0"/>
        <w:adjustRightInd w:val="0"/>
        <w:rPr>
          <w:szCs w:val="22"/>
        </w:rPr>
      </w:pPr>
    </w:p>
    <w:p w14:paraId="156B07E8" w14:textId="0C1F1A89" w:rsidR="00A12B36" w:rsidRDefault="00FF6BDA">
      <w:pPr>
        <w:autoSpaceDE w:val="0"/>
        <w:autoSpaceDN w:val="0"/>
        <w:adjustRightInd w:val="0"/>
        <w:rPr>
          <w:iCs/>
          <w:szCs w:val="22"/>
        </w:rPr>
      </w:pPr>
      <w:r>
        <w:t>Í rannsóknum 1, 2 og 3 var heildarlifun mitt á milli XGEVA og zoledronsýru hjá sjúklingum með langt gengið krabbamein m.a. í beinum: sjúklingum með brjóstakrabbamein (áhættuhlutfall og 95% CI var 0,95 [0,81, 1,11]), sjúklingum með krabbamein í blöðruhálskirtli (áhættuhlutfall og 95% CI var 1,03 [0,91, 1,17]) og hjá sjúklingum með önnur föst æxli eða mergæxli (áhættuhlutfall og 95% CI var 0,95 [0,83, 1,08]). Í eftirá greiningu gagna (post</w:t>
      </w:r>
      <w:r>
        <w:noBreakHyphen/>
        <w:t xml:space="preserve">hoc analysis) í rannsókn 2 (sjúklingar með önnur föst æxli eða mergæxli) var heildarlifun rannsökuð fyrir 3 gerðir æxla (lungnakrabbamein sem ekki er af smáfrumugerð, mergæxli og önnur æxli). Heildarlifun var lengri eftir XGEVA við lungnakrabbamein sem ekki er af smáfrumugerð (áhættuhlutfall [95% CI] </w:t>
      </w:r>
      <w:ins w:id="52" w:author="Author">
        <w:r w:rsidR="00F758F2">
          <w:t>var</w:t>
        </w:r>
      </w:ins>
      <w:del w:id="53" w:author="Author">
        <w:r w:rsidDel="00F758F2">
          <w:delText>of</w:delText>
        </w:r>
      </w:del>
      <w:r>
        <w:t xml:space="preserve"> 0,79 [0,65, 0,95]; n = 702) og lengri eftir zoledronsýru við mergæxli (áhættuhlutfall [95% CI] </w:t>
      </w:r>
      <w:ins w:id="54" w:author="Author">
        <w:r w:rsidR="00F758F2">
          <w:t>var</w:t>
        </w:r>
      </w:ins>
      <w:del w:id="55" w:author="Author">
        <w:r w:rsidDel="00F758F2">
          <w:delText>of</w:delText>
        </w:r>
      </w:del>
      <w:r>
        <w:t xml:space="preserve"> 2,26 [1,13, 4,50]; n = 180) og svipuð eftir XGEVA og zoledronsýru við aðrar æxlisgerðir (áhættuhlutfall [95% CI] </w:t>
      </w:r>
      <w:ins w:id="56" w:author="Author">
        <w:r w:rsidR="00F758F2">
          <w:t>var</w:t>
        </w:r>
      </w:ins>
      <w:del w:id="57" w:author="Author">
        <w:r w:rsidDel="00F758F2">
          <w:delText>of</w:delText>
        </w:r>
      </w:del>
      <w:r>
        <w:t xml:space="preserve"> 1,08 [0,90, 1,30]; n = 894). Rannsóknin náði ekki yfir forspárþætti og æxlishemjandi meðferðir. Í sameinuðum fyrirfram </w:t>
      </w:r>
      <w:r>
        <w:lastRenderedPageBreak/>
        <w:t>ákvörðuðum greiningum úr rannsóknum 1, 2 og 3 var heildarlifun svipuð eftir XGEVA og zoledronsýru (áhættuhlutfall og 95% CI 0,99 [0,91, 1,07]).</w:t>
      </w:r>
    </w:p>
    <w:p w14:paraId="461B0D66" w14:textId="77777777" w:rsidR="00A12B36" w:rsidRDefault="00A12B36">
      <w:pPr>
        <w:autoSpaceDE w:val="0"/>
        <w:autoSpaceDN w:val="0"/>
        <w:adjustRightInd w:val="0"/>
        <w:rPr>
          <w:szCs w:val="22"/>
        </w:rPr>
      </w:pPr>
    </w:p>
    <w:p w14:paraId="16DDCBC9" w14:textId="77777777" w:rsidR="00A12B36" w:rsidRDefault="00FF6BDA">
      <w:pPr>
        <w:keepNext/>
        <w:autoSpaceDE w:val="0"/>
        <w:autoSpaceDN w:val="0"/>
        <w:adjustRightInd w:val="0"/>
        <w:rPr>
          <w:szCs w:val="22"/>
          <w:u w:val="single"/>
        </w:rPr>
      </w:pPr>
      <w:r>
        <w:rPr>
          <w:u w:val="single"/>
        </w:rPr>
        <w:t>Áhrif á verki</w:t>
      </w:r>
    </w:p>
    <w:p w14:paraId="55DFADAB" w14:textId="77777777" w:rsidR="00A12B36" w:rsidRDefault="00A12B36">
      <w:pPr>
        <w:keepNext/>
        <w:autoSpaceDE w:val="0"/>
        <w:autoSpaceDN w:val="0"/>
        <w:adjustRightInd w:val="0"/>
        <w:rPr>
          <w:szCs w:val="22"/>
          <w:u w:val="single"/>
        </w:rPr>
      </w:pPr>
    </w:p>
    <w:p w14:paraId="01165630" w14:textId="77777777" w:rsidR="00A12B36" w:rsidRDefault="00FF6BDA">
      <w:pPr>
        <w:autoSpaceDE w:val="0"/>
        <w:autoSpaceDN w:val="0"/>
        <w:adjustRightInd w:val="0"/>
        <w:rPr>
          <w:szCs w:val="22"/>
        </w:rPr>
      </w:pPr>
      <w:r>
        <w:t>Tími þar til dregur úr verkjum (þ.e. ≥ 2 stiga minnkun frá upphafsgildi á verkjakvarðanum BPI</w:t>
      </w:r>
      <w:r>
        <w:noBreakHyphen/>
        <w:t>SF (worst pain score)) var svipaður fyrir denosumab og zoledronsýru í öllum rannsóknunum og sameinuðu greiningunum. Í eftirágreiningu gagna (post</w:t>
      </w:r>
      <w:r>
        <w:noBreakHyphen/>
        <w:t>hoc analysis) úr sameinuðu gagnasafni var miðgildi tíma þar til verkir versnuðu (&gt; 4. stig (worst pain score)) hjá sjúklingum með væga eða enga verki í upphafi, lengri fyrir XGEVA samanborið við zoledronsýru (198 á móti 143 dögum) (p = 0,0002).</w:t>
      </w:r>
    </w:p>
    <w:p w14:paraId="50F5137A" w14:textId="77777777" w:rsidR="00A12B36" w:rsidRDefault="00A12B36">
      <w:pPr>
        <w:autoSpaceDE w:val="0"/>
        <w:autoSpaceDN w:val="0"/>
        <w:adjustRightInd w:val="0"/>
        <w:rPr>
          <w:szCs w:val="22"/>
        </w:rPr>
      </w:pPr>
    </w:p>
    <w:p w14:paraId="64F91752" w14:textId="77777777" w:rsidR="00A12B36" w:rsidRDefault="00FF6BDA">
      <w:pPr>
        <w:keepNext/>
        <w:tabs>
          <w:tab w:val="clear" w:pos="567"/>
        </w:tabs>
        <w:autoSpaceDE w:val="0"/>
        <w:autoSpaceDN w:val="0"/>
        <w:adjustRightInd w:val="0"/>
        <w:rPr>
          <w:rFonts w:cs="Arial"/>
          <w:u w:val="single"/>
        </w:rPr>
      </w:pPr>
      <w:r>
        <w:rPr>
          <w:u w:val="single"/>
        </w:rPr>
        <w:t>Klínísk verkun hjá sjúklingum með mergæxlager (multiple myeloma)</w:t>
      </w:r>
    </w:p>
    <w:p w14:paraId="43008E97" w14:textId="77777777" w:rsidR="00A12B36" w:rsidRDefault="00A12B36">
      <w:pPr>
        <w:keepNext/>
        <w:tabs>
          <w:tab w:val="clear" w:pos="567"/>
        </w:tabs>
        <w:autoSpaceDE w:val="0"/>
        <w:autoSpaceDN w:val="0"/>
        <w:adjustRightInd w:val="0"/>
        <w:rPr>
          <w:rFonts w:cs="Arial"/>
          <w:u w:val="single"/>
        </w:rPr>
      </w:pPr>
    </w:p>
    <w:p w14:paraId="076AFC9E" w14:textId="77777777" w:rsidR="00A12B36" w:rsidRDefault="00FF6BDA">
      <w:pPr>
        <w:tabs>
          <w:tab w:val="clear" w:pos="567"/>
        </w:tabs>
        <w:autoSpaceDE w:val="0"/>
        <w:autoSpaceDN w:val="0"/>
        <w:adjustRightInd w:val="0"/>
        <w:rPr>
          <w:rFonts w:cs="Arial"/>
        </w:rPr>
      </w:pPr>
      <w:r>
        <w:t>XGEVA var metið í alþjóðlegri, slembiraðaðri (1:1), tvíblindri samanburðarrannsókn með virkum samanburði þar sem XGEVA var borið saman við zoledronsýru hjá sjúklingum með nýgreint mergæxlager, rannsókn 4.</w:t>
      </w:r>
    </w:p>
    <w:p w14:paraId="2E69F0FF" w14:textId="77777777" w:rsidR="00A12B36" w:rsidRDefault="00A12B36">
      <w:pPr>
        <w:tabs>
          <w:tab w:val="clear" w:pos="567"/>
        </w:tabs>
        <w:autoSpaceDE w:val="0"/>
        <w:autoSpaceDN w:val="0"/>
        <w:adjustRightInd w:val="0"/>
        <w:rPr>
          <w:rFonts w:cs="Arial"/>
        </w:rPr>
      </w:pPr>
    </w:p>
    <w:p w14:paraId="314F37EF" w14:textId="77777777" w:rsidR="00A12B36" w:rsidRDefault="00FF6BDA">
      <w:pPr>
        <w:tabs>
          <w:tab w:val="clear" w:pos="567"/>
        </w:tabs>
        <w:autoSpaceDE w:val="0"/>
        <w:autoSpaceDN w:val="0"/>
        <w:adjustRightInd w:val="0"/>
        <w:rPr>
          <w:rFonts w:cs="Arial"/>
        </w:rPr>
      </w:pPr>
      <w:r>
        <w:t>Í rannsókninni var 1.718 sjúklingum með mergæxlager og að minnsta kosti eina meinsemd í beini slembiraðað til að fá 120 mg XGEVA undir húð á 4 vikna fresti eða 4 mg zoledronsýru í æð (i.v.) á 4 vikna fresti (skammtaaðlögun vegna nýrnastarfsemi). Aðalendapunktur mælingar verkunar var að sýna fram á lyfið væri ekki lakara (non</w:t>
      </w:r>
      <w:r>
        <w:noBreakHyphen/>
        <w:t>inferiority) með tilliti til tíma fram að fyrsta tilviki í rannsókninni af einkennum frá beinum, samanborið við zoledronsýru. Annar endapunktur mælingar voru yfirburðir (superiority) í tíma fram að fyrsta tilviki einkenna á bein, yfirburðir í tíma fram að fyrsta og eftirfylgjandi tilviki á einkenna á bein og heildarlifun. Einkenni frá beinum var skilgreint sem eitthvert af eftirtöldu: sjúkleg beinbrot (á hryggjarlið eða ekki á hryggjarlið), geislameðferð á bein (notkun geislavirkrar samsætu meðtalin), skurðaðgerð á beini eða samfall hryggjarliða (spinal cord compression).</w:t>
      </w:r>
    </w:p>
    <w:p w14:paraId="4721A8BC" w14:textId="77777777" w:rsidR="00A12B36" w:rsidRDefault="00A12B36">
      <w:pPr>
        <w:tabs>
          <w:tab w:val="clear" w:pos="567"/>
        </w:tabs>
        <w:autoSpaceDE w:val="0"/>
        <w:autoSpaceDN w:val="0"/>
        <w:adjustRightInd w:val="0"/>
        <w:rPr>
          <w:rFonts w:cs="Arial"/>
        </w:rPr>
      </w:pPr>
    </w:p>
    <w:p w14:paraId="71531720" w14:textId="44CF911D" w:rsidR="00A12B36" w:rsidRDefault="00FF6BDA">
      <w:r>
        <w:t>Í báðum rannsóknarhópunum var ætlunin að 54,5% sjúklinga myndu fara í samgena blóðmyndandi stofnfrumuígræðslu (autologous PBSC transplantation), 95,8% sjúklinga nýttu/ætluðu sér að nýta nýtt lyf gegn mergæxli (novel anti</w:t>
      </w:r>
      <w:r>
        <w:noBreakHyphen/>
        <w:t>myeloma agent) (ný meðferð er m.a, bortezomib, lenalidomid eða thalidomid) sem fyrsta valkost meðferðar og 60,7% sjúklinga höfðu áður fengið einkenni frá beinum. Fjöldi sjúklinga í báðum rannsóknarhópum með stig I, stig II og stig III samkvæmt alþjóðlegu stigunarkerfi (International staging system, ISS) var 32,4%, 38,2% og 29,3%, talið í sömu röð.</w:t>
      </w:r>
    </w:p>
    <w:p w14:paraId="1BAB16DF" w14:textId="77777777" w:rsidR="00A12B36" w:rsidRDefault="00A12B36">
      <w:pPr>
        <w:tabs>
          <w:tab w:val="clear" w:pos="567"/>
        </w:tabs>
        <w:autoSpaceDE w:val="0"/>
        <w:autoSpaceDN w:val="0"/>
        <w:adjustRightInd w:val="0"/>
        <w:rPr>
          <w:rFonts w:cs="Arial"/>
        </w:rPr>
      </w:pPr>
    </w:p>
    <w:p w14:paraId="0D992063" w14:textId="77777777" w:rsidR="00A12B36" w:rsidRDefault="00FF6BDA">
      <w:pPr>
        <w:tabs>
          <w:tab w:val="clear" w:pos="567"/>
        </w:tabs>
        <w:autoSpaceDE w:val="0"/>
        <w:autoSpaceDN w:val="0"/>
        <w:adjustRightInd w:val="0"/>
        <w:rPr>
          <w:rFonts w:cs="Arial"/>
        </w:rPr>
      </w:pPr>
      <w:r>
        <w:t>Miðgildi fjölda skammta sem gefnir voru var 16 fyrir XGEVA og 15 fyrir zoledronsýru.</w:t>
      </w:r>
    </w:p>
    <w:p w14:paraId="467C325B" w14:textId="77777777" w:rsidR="00A12B36" w:rsidRDefault="00A12B36">
      <w:pPr>
        <w:tabs>
          <w:tab w:val="clear" w:pos="567"/>
        </w:tabs>
        <w:autoSpaceDE w:val="0"/>
        <w:autoSpaceDN w:val="0"/>
        <w:adjustRightInd w:val="0"/>
        <w:rPr>
          <w:rFonts w:cs="Arial"/>
        </w:rPr>
      </w:pPr>
    </w:p>
    <w:p w14:paraId="25A4B656" w14:textId="77777777" w:rsidR="00A12B36" w:rsidRDefault="00FF6BDA">
      <w:pPr>
        <w:tabs>
          <w:tab w:val="clear" w:pos="567"/>
        </w:tabs>
        <w:autoSpaceDE w:val="0"/>
        <w:autoSpaceDN w:val="0"/>
        <w:adjustRightInd w:val="0"/>
        <w:rPr>
          <w:rFonts w:cs="Arial"/>
        </w:rPr>
      </w:pPr>
      <w:r>
        <w:t>Niðurstöður verkunar í rannsókn 4 eru settar fram í mynd 2 og töflu 3.</w:t>
      </w:r>
    </w:p>
    <w:p w14:paraId="3AF3BC96" w14:textId="77777777" w:rsidR="00A12B36" w:rsidRDefault="00A12B36">
      <w:pPr>
        <w:tabs>
          <w:tab w:val="clear" w:pos="567"/>
        </w:tabs>
        <w:autoSpaceDE w:val="0"/>
        <w:autoSpaceDN w:val="0"/>
        <w:adjustRightInd w:val="0"/>
        <w:rPr>
          <w:rFonts w:cs="Arial"/>
        </w:rPr>
      </w:pPr>
    </w:p>
    <w:p w14:paraId="33969AF0" w14:textId="77777777" w:rsidR="00A12B36" w:rsidRDefault="00FF6BDA">
      <w:pPr>
        <w:keepNext/>
        <w:keepLines/>
        <w:tabs>
          <w:tab w:val="clear" w:pos="567"/>
          <w:tab w:val="left" w:pos="708"/>
        </w:tabs>
        <w:autoSpaceDE w:val="0"/>
        <w:autoSpaceDN w:val="0"/>
        <w:adjustRightInd w:val="0"/>
        <w:rPr>
          <w:rFonts w:cs="Arial"/>
          <w:b/>
        </w:rPr>
      </w:pPr>
      <w:r>
        <w:rPr>
          <w:b/>
        </w:rPr>
        <w:lastRenderedPageBreak/>
        <w:t>Mynd 2. Kaplan</w:t>
      </w:r>
      <w:r>
        <w:rPr>
          <w:b/>
        </w:rPr>
        <w:noBreakHyphen/>
        <w:t>Meier línurit yfir tíma fram að fyrsta tilviki einkenna frá beinum í rannsókn hjá sjúklingum með nýgreint mergæxlager</w:t>
      </w:r>
    </w:p>
    <w:p w14:paraId="6F024E6C" w14:textId="77777777" w:rsidR="00A12B36" w:rsidRDefault="00A12B36">
      <w:pPr>
        <w:keepNext/>
        <w:keepLines/>
        <w:tabs>
          <w:tab w:val="clear" w:pos="567"/>
          <w:tab w:val="left" w:pos="708"/>
        </w:tabs>
        <w:autoSpaceDE w:val="0"/>
        <w:autoSpaceDN w:val="0"/>
        <w:adjustRightInd w:val="0"/>
        <w:rPr>
          <w:rFonts w:cs="Arial"/>
        </w:rPr>
      </w:pPr>
    </w:p>
    <w:p w14:paraId="572E15FC" w14:textId="22C84913" w:rsidR="00A12B36" w:rsidRDefault="00883EB1">
      <w:pPr>
        <w:autoSpaceDE w:val="0"/>
        <w:autoSpaceDN w:val="0"/>
        <w:adjustRightInd w:val="0"/>
      </w:pPr>
      <w:r>
        <w:pict w14:anchorId="6BF14751">
          <v:group id="_x0000_s2267" style="position:absolute;margin-left:-33.1pt;margin-top:9.25pt;width:417.65pt;height:254.85pt;z-index:251658240" coordorigin="756,5880" coordsize="8353,5097">
            <v:shape id="Text Box 243" o:spid="_x0000_s2268" type="#_x0000_t202" style="position:absolute;left:8966;top:9563;width:143;height:57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iLq3wgAAANsAAAAPAAAAZHJzL2Rvd25yZXYueG1sRE/Pa8Iw&#10;FL4L+x/CG+wiM3Xg2KppGcNuu41qGR4fzbMtNi8lidr+98tB8Pjx/d7ko+nFhZzvLCtYLhIQxLXV&#10;HTcKqn3x/AbCB2SNvWVSMJGHPHuYbTDV9solXXahETGEfYoK2hCGVEpft2TQL+xAHLmjdQZDhK6R&#10;2uE1hpteviTJqzTYcWxocaDPlurT7mwU/JWHajnt5+/2e/VV/FbOTMXWKPX0OH6sQQQaw118c/9o&#10;Bau4Pn6JP0Bm/wAAAP//AwBQSwECLQAUAAYACAAAACEA2+H2y+4AAACFAQAAEwAAAAAAAAAAAAAA&#10;AAAAAAAAW0NvbnRlbnRfVHlwZXNdLnhtbFBLAQItABQABgAIAAAAIQBa9CxbvwAAABUBAAALAAAA&#10;AAAAAAAAAAAAAB8BAABfcmVscy8ucmVsc1BLAQItABQABgAIAAAAIQDMiLq3wgAAANsAAAAPAAAA&#10;AAAAAAAAAAAAAAcCAABkcnMvZG93bnJldi54bWxQSwUGAAAAAAMAAwC3AAAA9gIAAAAA&#10;" filled="f" stroked="f">
              <v:textbox style="layout-flow:vertical;mso-layout-flow-alt:bottom-to-top" inset=".5mm,.5mm,.5mm,.5mm">
                <w:txbxContent>
                  <w:p w14:paraId="4A1472CC" w14:textId="77777777" w:rsidR="00A12B36" w:rsidRDefault="00FF6BDA">
                    <w:pPr>
                      <w:pStyle w:val="StyleArialNarrow4pts"/>
                    </w:pPr>
                    <w:r>
                      <w:t>GRH0466v3</w:t>
                    </w:r>
                  </w:p>
                </w:txbxContent>
              </v:textbox>
            </v:shape>
            <v:group id="_x0000_s2269" style="position:absolute;left:756;top:5880;width:8210;height:5097" coordorigin="756,5880" coordsize="8210,5097">
              <v:shape id="Text Box 331" o:spid="_x0000_s2270" type="#_x0000_t202" style="position:absolute;left:4033;top:5880;width:4273;height:18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AIgnvwAAANsAAAAPAAAAZHJzL2Rvd25yZXYueG1sRE9Ni8Iw&#10;EL0L/ocwwl5E0/YgWhuLyC7I3la9eBuasS02k9LEtvbXbw4Le3y87ywfTSN66lxtWUG8jkAQF1bX&#10;XCq4Xb9WWxDOI2tsLJOCNznID/NZhqm2A/9Qf/GlCCHsUlRQed+mUrqiIoNubVviwD1sZ9AH2JVS&#10;dziEcNPIJIo20mDNoaHClk4VFc/LyyjYjJ/t8ntHyTAVTc/3KY49xUp9LMbjHoSn0f+L/9xnrSAJ&#10;68OX8APk4RcAAP//AwBQSwECLQAUAAYACAAAACEA2+H2y+4AAACFAQAAEwAAAAAAAAAAAAAAAAAA&#10;AAAAW0NvbnRlbnRfVHlwZXNdLnhtbFBLAQItABQABgAIAAAAIQBa9CxbvwAAABUBAAALAAAAAAAA&#10;AAAAAAAAAB8BAABfcmVscy8ucmVsc1BLAQItABQABgAIAAAAIQBdAIgnvwAAANsAAAAPAAAAAAAA&#10;AAAAAAAAAAcCAABkcnMvZG93bnJldi54bWxQSwUGAAAAAAMAAwC3AAAA8wIAAAAA&#10;" filled="f" stroked="f">
                <v:textbox style="mso-fit-shape-to-text:t" inset="0,0,0,0">
                  <w:txbxContent>
                    <w:p w14:paraId="0D84DB0C" w14:textId="77777777" w:rsidR="00A12B36" w:rsidRDefault="00FF6BDA">
                      <w:pPr>
                        <w:pStyle w:val="StyleArialNarrow8pts"/>
                      </w:pPr>
                      <w:r>
                        <w:t>Denosumab 120 mg á 4 vikna fresti (N = 859)</w:t>
                      </w:r>
                    </w:p>
                  </w:txbxContent>
                </v:textbox>
              </v:shape>
              <v:shape id="Text Box 332" o:spid="_x0000_s2271" type="#_x0000_t202" style="position:absolute;left:4042;top:6070;width:4261;height:18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TC28wgAAANsAAAAPAAAAZHJzL2Rvd25yZXYueG1sRI9Bi8Iw&#10;FITvC/6H8AQvi6bpQdZqFBEF2du6Xrw9mmdbbF5KE9vqr98sCB6HmfmGWW0GW4uOWl851qBmCQji&#10;3JmKCw3n38P0C4QPyAZrx6ThQR4269HHCjPjev6h7hQKESHsM9RQhtBkUvq8JIt+5hri6F1dazFE&#10;2RbStNhHuK1lmiRzabHiuFBiQ7uS8tvpbjXMh33z+b2gtH/mdceXp1KBlNaT8bBdggg0hHf41T4a&#10;DamC/y/xB8j1HwAAAP//AwBQSwECLQAUAAYACAAAACEA2+H2y+4AAACFAQAAEwAAAAAAAAAAAAAA&#10;AAAAAAAAW0NvbnRlbnRfVHlwZXNdLnhtbFBLAQItABQABgAIAAAAIQBa9CxbvwAAABUBAAALAAAA&#10;AAAAAAAAAAAAAB8BAABfcmVscy8ucmVsc1BLAQItABQABgAIAAAAIQAyTC28wgAAANsAAAAPAAAA&#10;AAAAAAAAAAAAAAcCAABkcnMvZG93bnJldi54bWxQSwUGAAAAAAMAAwC3AAAA9gIAAAAA&#10;" filled="f" stroked="f">
                <v:textbox style="mso-fit-shape-to-text:t" inset="0,0,0,0">
                  <w:txbxContent>
                    <w:p w14:paraId="3CD41428" w14:textId="77777777" w:rsidR="00A12B36" w:rsidRDefault="00FF6BDA">
                      <w:pPr>
                        <w:pStyle w:val="StyleArialNarrow8pts"/>
                      </w:pPr>
                      <w:r>
                        <w:t>Zoledronsýra 4 mg á 4 vikna fresti (N = 859)</w:t>
                      </w:r>
                    </w:p>
                  </w:txbxContent>
                </v:textbox>
              </v:shape>
              <v:shape id="Text Box 333" o:spid="_x0000_s2272" type="#_x0000_t202" style="position:absolute;left:2772;top:6333;width:513;height:341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SGPevwAAANsAAAAPAAAAZHJzL2Rvd25yZXYueG1sRI/BCsIw&#10;EETvgv8QVvCmqUVEqlFUED2IoPUDlmZtq82mNFHr3xtB8DjMvBlmvmxNJZ7UuNKygtEwAkGcWV1y&#10;ruCSbgdTEM4ja6wsk4I3OVguup05Jtq++ETPs89FKGGXoILC+zqR0mUFGXRDWxMH72obgz7IJpe6&#10;wVcoN5WMo2giDZYcFgqsaVNQdj8/jIJ4fJtcjj49bNzjuF5lHO3e7q5Uv9euZiA8tf4f/tF7HbgY&#10;vl/CD5CLDwAAAP//AwBQSwECLQAUAAYACAAAACEA2+H2y+4AAACFAQAAEwAAAAAAAAAAAAAAAAAA&#10;AAAAW0NvbnRlbnRfVHlwZXNdLnhtbFBLAQItABQABgAIAAAAIQBa9CxbvwAAABUBAAALAAAAAAAA&#10;AAAAAAAAAB8BAABfcmVscy8ucmVsc1BLAQItABQABgAIAAAAIQDWSGPevwAAANsAAAAPAAAAAAAA&#10;AAAAAAAAAAcCAABkcnMvZG93bnJldi54bWxQSwUGAAAAAAMAAwC3AAAA8wIAAAAA&#10;" filled="f" stroked="f">
                <v:textbox inset=".5mm,.5mm,.5mm,.5mm">
                  <w:txbxContent>
                    <w:tbl>
                      <w:tblPr>
                        <w:tblW w:w="0" w:type="dxa"/>
                        <w:tblBorders>
                          <w:insideV w:val="single" w:sz="4" w:space="0" w:color="auto"/>
                        </w:tblBorders>
                        <w:tblLayout w:type="fixed"/>
                        <w:tblLook w:val="04A0" w:firstRow="1" w:lastRow="0" w:firstColumn="1" w:lastColumn="0" w:noHBand="0" w:noVBand="1"/>
                      </w:tblPr>
                      <w:tblGrid>
                        <w:gridCol w:w="505"/>
                      </w:tblGrid>
                      <w:tr w:rsidR="00A12B36" w14:paraId="7C798F22" w14:textId="77777777">
                        <w:trPr>
                          <w:trHeight w:val="567"/>
                        </w:trPr>
                        <w:tc>
                          <w:tcPr>
                            <w:tcW w:w="505" w:type="dxa"/>
                            <w:hideMark/>
                          </w:tcPr>
                          <w:p w14:paraId="2F16103C" w14:textId="77777777" w:rsidR="00A12B36" w:rsidRDefault="00FF6BDA">
                            <w:pPr>
                              <w:pStyle w:val="StyleArialNarrow8pts"/>
                              <w:jc w:val="right"/>
                            </w:pPr>
                            <w:r>
                              <w:t>1,0</w:t>
                            </w:r>
                          </w:p>
                        </w:tc>
                      </w:tr>
                      <w:tr w:rsidR="00A12B36" w14:paraId="47C840AF" w14:textId="77777777">
                        <w:trPr>
                          <w:trHeight w:val="624"/>
                        </w:trPr>
                        <w:tc>
                          <w:tcPr>
                            <w:tcW w:w="505" w:type="dxa"/>
                            <w:hideMark/>
                          </w:tcPr>
                          <w:p w14:paraId="5E74F42D" w14:textId="77777777" w:rsidR="00A12B36" w:rsidRDefault="00FF6BDA">
                            <w:pPr>
                              <w:pStyle w:val="StyleArialNarrow8pts"/>
                              <w:jc w:val="right"/>
                            </w:pPr>
                            <w:r>
                              <w:t>0,8</w:t>
                            </w:r>
                          </w:p>
                        </w:tc>
                      </w:tr>
                      <w:tr w:rsidR="00A12B36" w14:paraId="36CC1001" w14:textId="77777777">
                        <w:trPr>
                          <w:trHeight w:val="567"/>
                        </w:trPr>
                        <w:tc>
                          <w:tcPr>
                            <w:tcW w:w="505" w:type="dxa"/>
                            <w:hideMark/>
                          </w:tcPr>
                          <w:p w14:paraId="68664759" w14:textId="77777777" w:rsidR="00A12B36" w:rsidRDefault="00FF6BDA">
                            <w:pPr>
                              <w:pStyle w:val="StyleArialNarrow8pts"/>
                              <w:jc w:val="right"/>
                            </w:pPr>
                            <w:r>
                              <w:t>0,6</w:t>
                            </w:r>
                          </w:p>
                        </w:tc>
                      </w:tr>
                      <w:tr w:rsidR="00A12B36" w14:paraId="76B73C06" w14:textId="77777777">
                        <w:trPr>
                          <w:trHeight w:val="567"/>
                        </w:trPr>
                        <w:tc>
                          <w:tcPr>
                            <w:tcW w:w="505" w:type="dxa"/>
                            <w:hideMark/>
                          </w:tcPr>
                          <w:p w14:paraId="4D8EB4B4" w14:textId="77777777" w:rsidR="00A12B36" w:rsidRDefault="00FF6BDA">
                            <w:pPr>
                              <w:pStyle w:val="StyleArialNarrow8pts"/>
                              <w:jc w:val="right"/>
                            </w:pPr>
                            <w:r>
                              <w:t>0,4</w:t>
                            </w:r>
                          </w:p>
                        </w:tc>
                      </w:tr>
                      <w:tr w:rsidR="00A12B36" w14:paraId="3D14F25A" w14:textId="77777777">
                        <w:trPr>
                          <w:trHeight w:val="624"/>
                        </w:trPr>
                        <w:tc>
                          <w:tcPr>
                            <w:tcW w:w="505" w:type="dxa"/>
                            <w:hideMark/>
                          </w:tcPr>
                          <w:p w14:paraId="6E869BD3" w14:textId="77777777" w:rsidR="00A12B36" w:rsidRDefault="00FF6BDA">
                            <w:pPr>
                              <w:pStyle w:val="StyleArialNarrow8pts"/>
                              <w:jc w:val="right"/>
                            </w:pPr>
                            <w:r>
                              <w:t>0,2</w:t>
                            </w:r>
                          </w:p>
                        </w:tc>
                      </w:tr>
                      <w:tr w:rsidR="00A12B36" w14:paraId="54C6AE22" w14:textId="77777777">
                        <w:trPr>
                          <w:trHeight w:val="510"/>
                        </w:trPr>
                        <w:tc>
                          <w:tcPr>
                            <w:tcW w:w="505" w:type="dxa"/>
                            <w:hideMark/>
                          </w:tcPr>
                          <w:p w14:paraId="67A2348B" w14:textId="77777777" w:rsidR="00A12B36" w:rsidRDefault="00FF6BDA">
                            <w:pPr>
                              <w:pStyle w:val="StyleArialNarrow8pts"/>
                              <w:jc w:val="right"/>
                            </w:pPr>
                            <w:r>
                              <w:t>0,0</w:t>
                            </w:r>
                          </w:p>
                        </w:tc>
                      </w:tr>
                    </w:tbl>
                    <w:p w14:paraId="65132EEF" w14:textId="77777777" w:rsidR="00A12B36" w:rsidRDefault="00A12B36">
                      <w:pPr>
                        <w:jc w:val="right"/>
                        <w:rPr>
                          <w:rFonts w:ascii="Arial Narrow" w:hAnsi="Arial Narrow"/>
                          <w:sz w:val="16"/>
                          <w:szCs w:val="16"/>
                          <w:lang w:val="es-ES"/>
                        </w:rPr>
                      </w:pPr>
                    </w:p>
                  </w:txbxContent>
                </v:textbox>
              </v:shape>
              <v:shape id="Text Box 334" o:spid="_x0000_s2273" type="#_x0000_t202" style="position:absolute;left:2521;top:6082;width:245;height:34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QqE6xAAAANsAAAAPAAAAZHJzL2Rvd25yZXYueG1sRI9Ra8Iw&#10;FIXfhf2HcAd7EU3byZDOKEMnuBfHOn/Atblrwpqb0kSt/34ZCD4ezjnf4SxWg2vFmfpgPSvIpxkI&#10;4tpry42Cw/d2MgcRIrLG1jMpuFKA1fJhtMBS+wt/0bmKjUgQDiUqMDF2pZShNuQwTH1HnLwf3zuM&#10;SfaN1D1eEty1ssiyF+nQclow2NHaUP1bnZyCzWcxznOrt3vTWflRHLMTzd6Venoc3l5BRBriPXxr&#10;77SC4hn+v6QfIJd/AAAA//8DAFBLAQItABQABgAIAAAAIQDb4fbL7gAAAIUBAAATAAAAAAAAAAAA&#10;AAAAAAAAAABbQ29udGVudF9UeXBlc10ueG1sUEsBAi0AFAAGAAgAAAAhAFr0LFu/AAAAFQEAAAsA&#10;AAAAAAAAAAAAAAAAHwEAAF9yZWxzLy5yZWxzUEsBAi0AFAAGAAgAAAAhANhCoTrEAAAA2wAAAA8A&#10;AAAAAAAAAAAAAAAABwIAAGRycy9kb3ducmV2LnhtbFBLBQYAAAAAAwADALcAAAD4AgAAAAA=&#10;" filled="f" stroked="f">
                <v:textbox style="layout-flow:vertical;mso-layout-flow-alt:bottom-to-top;mso-fit-shape-to-text:t" inset=".5mm,.5mm,.5mm,.5mm">
                  <w:txbxContent>
                    <w:p w14:paraId="2BFC65D6" w14:textId="77777777" w:rsidR="00A12B36" w:rsidRDefault="00FF6BDA">
                      <w:pPr>
                        <w:pStyle w:val="StyleArialNarrow8pts"/>
                        <w:jc w:val="center"/>
                      </w:pPr>
                      <w:r>
                        <w:t>Hlutfall einstaklinga án einkenna frá beinum</w:t>
                      </w:r>
                    </w:p>
                  </w:txbxContent>
                </v:textbox>
              </v:shape>
              <v:shape id="Text Box 335" o:spid="_x0000_s2274" type="#_x0000_t202" style="position:absolute;left:756;top:9751;width:2410;height:21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bm4JwwAAANsAAAAPAAAAZHJzL2Rvd25yZXYueG1sRI9Ba8JA&#10;FITvQv/D8gredKOI2OgqUhQKQjGmB4/P7DNZzL5Ns1uN/74rCB6HmfmGWaw6W4srtd44VjAaJiCI&#10;C6cNlwp+8u1gBsIHZI21Y1JwJw+r5Vtvgal2N87oegiliBD2KSqoQmhSKX1RkUU/dA1x9M6utRii&#10;bEupW7xFuK3lOEmm0qLhuFBhQ58VFZfDn1WwPnK2Mb/fp312zkyefyS8m16U6r936zmIQF14hZ/t&#10;L61gPIHHl/gD5PIfAAD//wMAUEsBAi0AFAAGAAgAAAAhANvh9svuAAAAhQEAABMAAAAAAAAAAAAA&#10;AAAAAAAAAFtDb250ZW50X1R5cGVzXS54bWxQSwECLQAUAAYACAAAACEAWvQsW78AAAAVAQAACwAA&#10;AAAAAAAAAAAAAAAfAQAAX3JlbHMvLnJlbHNQSwECLQAUAAYACAAAACEApG5uCcMAAADbAAAADwAA&#10;AAAAAAAAAAAAAAAHAgAAZHJzL2Rvd25yZXYueG1sUEsFBgAAAAADAAMAtwAAAPcCAAAAAA==&#10;" filled="f" stroked="f">
                <v:textbox inset="0,0,0,0">
                  <w:txbxContent>
                    <w:p w14:paraId="0CDB8282" w14:textId="77777777" w:rsidR="00A12B36" w:rsidRDefault="00FF6BDA">
                      <w:pPr>
                        <w:pStyle w:val="StyleArialNarrow8pts"/>
                        <w:jc w:val="right"/>
                      </w:pPr>
                      <w:r>
                        <w:t>Denosumab 120 mg á 4 vikna fresti</w:t>
                      </w:r>
                    </w:p>
                  </w:txbxContent>
                </v:textbox>
              </v:shape>
              <v:shape id="Text Box 336" o:spid="_x0000_s2275" type="#_x0000_t202" style="position:absolute;left:756;top:9955;width:2415;height:20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IsuSwwAAANsAAAAPAAAAZHJzL2Rvd25yZXYueG1sRI9Ba8JA&#10;FITvQv/D8gredKOg2OgqUhQKQjGmB4/P7DNZzL5Ns1uN/74rCB6HmfmGWaw6W4srtd44VjAaJiCI&#10;C6cNlwp+8u1gBsIHZI21Y1JwJw+r5Vtvgal2N87oegiliBD2KSqoQmhSKX1RkUU/dA1x9M6utRii&#10;bEupW7xFuK3lOEmm0qLhuFBhQ58VFZfDn1WwPnK2Mb/fp312zkyefyS8m16U6r936zmIQF14hZ/t&#10;L61gPIHHl/gD5PIfAAD//wMAUEsBAi0AFAAGAAgAAAAhANvh9svuAAAAhQEAABMAAAAAAAAAAAAA&#10;AAAAAAAAAFtDb250ZW50X1R5cGVzXS54bWxQSwECLQAUAAYACAAAACEAWvQsW78AAAAVAQAACwAA&#10;AAAAAAAAAAAAAAAfAQAAX3JlbHMvLnJlbHNQSwECLQAUAAYACAAAACEAyyLLksMAAADbAAAADwAA&#10;AAAAAAAAAAAAAAAHAgAAZHJzL2Rvd25yZXYueG1sUEsFBgAAAAADAAMAtwAAAPcCAAAAAA==&#10;" filled="f" stroked="f">
                <v:textbox inset="0,0,0,0">
                  <w:txbxContent>
                    <w:p w14:paraId="5C2A7ECE" w14:textId="77777777" w:rsidR="00A12B36" w:rsidRDefault="00FF6BDA">
                      <w:pPr>
                        <w:pStyle w:val="StyleArialNarrow8pts"/>
                        <w:jc w:val="right"/>
                      </w:pPr>
                      <w:r>
                        <w:t>Zoledronsýra 4 mg á 4 vikna fresti</w:t>
                      </w:r>
                    </w:p>
                  </w:txbxContent>
                </v:textbox>
              </v:shape>
              <v:shape id="Text Box 337" o:spid="_x0000_s2276" type="#_x0000_t202" style="position:absolute;left:3227;top:10201;width:5739;height:243;visibility:visibl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c2XdvwAAANsAAAAPAAAAZHJzL2Rvd25yZXYueG1sRI/BCsIw&#10;EETvgv8QVvCmqSJFqlFUED2IoPUDlmZtq82mNFHr3xtB8DjMvBlmvmxNJZ7UuNKygtEwAkGcWV1y&#10;ruCSbgdTEM4ja6wsk4I3OVguup05Jtq++ETPs89FKGGXoILC+zqR0mUFGXRDWxMH72obgz7IJpe6&#10;wVcoN5UcR1EsDZYcFgqsaVNQdj8/jILx5BZfjj49bNzjuF5lHO3e7q5Uv9euZiA8tf4f/tF7HbgY&#10;vl/CD5CLDwAAAP//AwBQSwECLQAUAAYACAAAACEA2+H2y+4AAACFAQAAEwAAAAAAAAAAAAAAAAAA&#10;AAAAW0NvbnRlbnRfVHlwZXNdLnhtbFBLAQItABQABgAIAAAAIQBa9CxbvwAAABUBAAALAAAAAAAA&#10;AAAAAAAAAB8BAABfcmVscy8ucmVsc1BLAQItABQABgAIAAAAIQCpc2XdvwAAANsAAAAPAAAAAAAA&#10;AAAAAAAAAAcCAABkcnMvZG93bnJldi54bWxQSwUGAAAAAAMAAwC3AAAA8wIAAAAA&#10;" filled="f" stroked="f">
                <v:textbox inset=".5mm,.5mm,.5mm,.5mm">
                  <w:txbxContent>
                    <w:tbl>
                      <w:tblPr>
                        <w:tblW w:w="5752" w:type="dxa"/>
                        <w:tblBorders>
                          <w:insideH w:val="single" w:sz="4" w:space="0" w:color="auto"/>
                        </w:tblBorders>
                        <w:tblLayout w:type="fixed"/>
                        <w:tblCellMar>
                          <w:left w:w="0" w:type="dxa"/>
                          <w:right w:w="0" w:type="dxa"/>
                        </w:tblCellMar>
                        <w:tblLook w:val="04A0" w:firstRow="1" w:lastRow="0" w:firstColumn="1" w:lastColumn="0" w:noHBand="0" w:noVBand="1"/>
                      </w:tblPr>
                      <w:tblGrid>
                        <w:gridCol w:w="340"/>
                        <w:gridCol w:w="510"/>
                        <w:gridCol w:w="336"/>
                        <w:gridCol w:w="454"/>
                        <w:gridCol w:w="392"/>
                        <w:gridCol w:w="454"/>
                        <w:gridCol w:w="397"/>
                        <w:gridCol w:w="397"/>
                        <w:gridCol w:w="406"/>
                        <w:gridCol w:w="454"/>
                        <w:gridCol w:w="397"/>
                        <w:gridCol w:w="397"/>
                        <w:gridCol w:w="454"/>
                        <w:gridCol w:w="364"/>
                      </w:tblGrid>
                      <w:tr w:rsidR="00A12B36" w14:paraId="2172B2EB" w14:textId="77777777">
                        <w:tc>
                          <w:tcPr>
                            <w:tcW w:w="340" w:type="dxa"/>
                            <w:noWrap/>
                            <w:tcMar>
                              <w:top w:w="0" w:type="dxa"/>
                              <w:left w:w="0" w:type="dxa"/>
                              <w:bottom w:w="0" w:type="dxa"/>
                              <w:right w:w="28" w:type="dxa"/>
                            </w:tcMar>
                            <w:hideMark/>
                          </w:tcPr>
                          <w:p w14:paraId="654F8CE9" w14:textId="77777777" w:rsidR="00A12B36" w:rsidRDefault="00FF6BDA">
                            <w:pPr>
                              <w:pStyle w:val="StyleArialNarrow8pts"/>
                              <w:jc w:val="center"/>
                            </w:pPr>
                            <w:r>
                              <w:t>0</w:t>
                            </w:r>
                          </w:p>
                        </w:tc>
                        <w:tc>
                          <w:tcPr>
                            <w:tcW w:w="510" w:type="dxa"/>
                            <w:noWrap/>
                            <w:tcMar>
                              <w:top w:w="0" w:type="dxa"/>
                              <w:left w:w="0" w:type="dxa"/>
                              <w:bottom w:w="0" w:type="dxa"/>
                              <w:right w:w="28" w:type="dxa"/>
                            </w:tcMar>
                            <w:hideMark/>
                          </w:tcPr>
                          <w:p w14:paraId="37DDABF3" w14:textId="77777777" w:rsidR="00A12B36" w:rsidRDefault="00FF6BDA">
                            <w:pPr>
                              <w:pStyle w:val="StyleArialNarrow8pts"/>
                              <w:jc w:val="center"/>
                            </w:pPr>
                            <w:r>
                              <w:t>3</w:t>
                            </w:r>
                          </w:p>
                        </w:tc>
                        <w:tc>
                          <w:tcPr>
                            <w:tcW w:w="336" w:type="dxa"/>
                            <w:noWrap/>
                            <w:tcMar>
                              <w:top w:w="0" w:type="dxa"/>
                              <w:left w:w="0" w:type="dxa"/>
                              <w:bottom w:w="0" w:type="dxa"/>
                              <w:right w:w="28" w:type="dxa"/>
                            </w:tcMar>
                            <w:hideMark/>
                          </w:tcPr>
                          <w:p w14:paraId="4E1A52EE" w14:textId="77777777" w:rsidR="00A12B36" w:rsidRDefault="00FF6BDA">
                            <w:pPr>
                              <w:pStyle w:val="StyleArialNarrow8pts"/>
                              <w:jc w:val="center"/>
                            </w:pPr>
                            <w:r>
                              <w:t>6</w:t>
                            </w:r>
                          </w:p>
                        </w:tc>
                        <w:tc>
                          <w:tcPr>
                            <w:tcW w:w="454" w:type="dxa"/>
                            <w:hideMark/>
                          </w:tcPr>
                          <w:p w14:paraId="62EC6381" w14:textId="77777777" w:rsidR="00A12B36" w:rsidRDefault="00FF6BDA">
                            <w:pPr>
                              <w:pStyle w:val="StyleArialNarrow8pts"/>
                              <w:jc w:val="center"/>
                            </w:pPr>
                            <w:r>
                              <w:t>9</w:t>
                            </w:r>
                          </w:p>
                        </w:tc>
                        <w:tc>
                          <w:tcPr>
                            <w:tcW w:w="392" w:type="dxa"/>
                            <w:noWrap/>
                            <w:tcMar>
                              <w:top w:w="0" w:type="dxa"/>
                              <w:left w:w="0" w:type="dxa"/>
                              <w:bottom w:w="0" w:type="dxa"/>
                              <w:right w:w="28" w:type="dxa"/>
                            </w:tcMar>
                            <w:hideMark/>
                          </w:tcPr>
                          <w:p w14:paraId="21B22D0C" w14:textId="77777777" w:rsidR="00A12B36" w:rsidRDefault="00FF6BDA">
                            <w:pPr>
                              <w:pStyle w:val="StyleArialNarrow8pts"/>
                              <w:jc w:val="center"/>
                            </w:pPr>
                            <w:r>
                              <w:t>12</w:t>
                            </w:r>
                          </w:p>
                        </w:tc>
                        <w:tc>
                          <w:tcPr>
                            <w:tcW w:w="454" w:type="dxa"/>
                            <w:noWrap/>
                            <w:tcMar>
                              <w:top w:w="0" w:type="dxa"/>
                              <w:left w:w="0" w:type="dxa"/>
                              <w:bottom w:w="0" w:type="dxa"/>
                              <w:right w:w="28" w:type="dxa"/>
                            </w:tcMar>
                            <w:hideMark/>
                          </w:tcPr>
                          <w:p w14:paraId="4B76EF63" w14:textId="77777777" w:rsidR="00A12B36" w:rsidRDefault="00FF6BDA">
                            <w:pPr>
                              <w:pStyle w:val="StyleArialNarrow8pts"/>
                              <w:jc w:val="center"/>
                            </w:pPr>
                            <w:r>
                              <w:t>15</w:t>
                            </w:r>
                          </w:p>
                        </w:tc>
                        <w:tc>
                          <w:tcPr>
                            <w:tcW w:w="397" w:type="dxa"/>
                            <w:noWrap/>
                            <w:tcMar>
                              <w:top w:w="0" w:type="dxa"/>
                              <w:left w:w="0" w:type="dxa"/>
                              <w:bottom w:w="0" w:type="dxa"/>
                              <w:right w:w="28" w:type="dxa"/>
                            </w:tcMar>
                            <w:hideMark/>
                          </w:tcPr>
                          <w:p w14:paraId="2CCA947D" w14:textId="77777777" w:rsidR="00A12B36" w:rsidRDefault="00FF6BDA">
                            <w:pPr>
                              <w:pStyle w:val="StyleArialNarrow8pts"/>
                              <w:jc w:val="center"/>
                            </w:pPr>
                            <w:r>
                              <w:t>18</w:t>
                            </w:r>
                          </w:p>
                        </w:tc>
                        <w:tc>
                          <w:tcPr>
                            <w:tcW w:w="397" w:type="dxa"/>
                            <w:noWrap/>
                            <w:tcMar>
                              <w:top w:w="0" w:type="dxa"/>
                              <w:left w:w="0" w:type="dxa"/>
                              <w:bottom w:w="0" w:type="dxa"/>
                              <w:right w:w="28" w:type="dxa"/>
                            </w:tcMar>
                            <w:hideMark/>
                          </w:tcPr>
                          <w:p w14:paraId="72AF4BFC" w14:textId="77777777" w:rsidR="00A12B36" w:rsidRDefault="00FF6BDA">
                            <w:pPr>
                              <w:pStyle w:val="StyleArialNarrow8pts"/>
                              <w:jc w:val="center"/>
                            </w:pPr>
                            <w:r>
                              <w:t>21</w:t>
                            </w:r>
                          </w:p>
                        </w:tc>
                        <w:tc>
                          <w:tcPr>
                            <w:tcW w:w="406" w:type="dxa"/>
                            <w:noWrap/>
                            <w:tcMar>
                              <w:top w:w="0" w:type="dxa"/>
                              <w:left w:w="0" w:type="dxa"/>
                              <w:bottom w:w="0" w:type="dxa"/>
                              <w:right w:w="28" w:type="dxa"/>
                            </w:tcMar>
                            <w:hideMark/>
                          </w:tcPr>
                          <w:p w14:paraId="4A02F4D0" w14:textId="77777777" w:rsidR="00A12B36" w:rsidRDefault="00FF6BDA">
                            <w:pPr>
                              <w:pStyle w:val="StyleArialNarrow8pts"/>
                              <w:jc w:val="center"/>
                            </w:pPr>
                            <w:r>
                              <w:t>24</w:t>
                            </w:r>
                          </w:p>
                        </w:tc>
                        <w:tc>
                          <w:tcPr>
                            <w:tcW w:w="454" w:type="dxa"/>
                            <w:noWrap/>
                            <w:tcMar>
                              <w:top w:w="0" w:type="dxa"/>
                              <w:left w:w="0" w:type="dxa"/>
                              <w:bottom w:w="0" w:type="dxa"/>
                              <w:right w:w="28" w:type="dxa"/>
                            </w:tcMar>
                            <w:hideMark/>
                          </w:tcPr>
                          <w:p w14:paraId="6E76A98D" w14:textId="77777777" w:rsidR="00A12B36" w:rsidRDefault="00FF6BDA">
                            <w:pPr>
                              <w:pStyle w:val="StyleArialNarrow8pts"/>
                              <w:jc w:val="center"/>
                            </w:pPr>
                            <w:r>
                              <w:t>27</w:t>
                            </w:r>
                          </w:p>
                        </w:tc>
                        <w:tc>
                          <w:tcPr>
                            <w:tcW w:w="397" w:type="dxa"/>
                            <w:noWrap/>
                            <w:tcMar>
                              <w:top w:w="0" w:type="dxa"/>
                              <w:left w:w="0" w:type="dxa"/>
                              <w:bottom w:w="0" w:type="dxa"/>
                              <w:right w:w="28" w:type="dxa"/>
                            </w:tcMar>
                            <w:hideMark/>
                          </w:tcPr>
                          <w:p w14:paraId="595365D4" w14:textId="77777777" w:rsidR="00A12B36" w:rsidRDefault="00FF6BDA">
                            <w:pPr>
                              <w:pStyle w:val="StyleArialNarrow8pts"/>
                              <w:jc w:val="center"/>
                            </w:pPr>
                            <w:r>
                              <w:t>30</w:t>
                            </w:r>
                          </w:p>
                        </w:tc>
                        <w:tc>
                          <w:tcPr>
                            <w:tcW w:w="397" w:type="dxa"/>
                            <w:noWrap/>
                            <w:tcMar>
                              <w:top w:w="0" w:type="dxa"/>
                              <w:left w:w="0" w:type="dxa"/>
                              <w:bottom w:w="0" w:type="dxa"/>
                              <w:right w:w="28" w:type="dxa"/>
                            </w:tcMar>
                            <w:hideMark/>
                          </w:tcPr>
                          <w:p w14:paraId="6F766D86" w14:textId="77777777" w:rsidR="00A12B36" w:rsidRDefault="00FF6BDA">
                            <w:pPr>
                              <w:pStyle w:val="StyleArialNarrow8pts"/>
                              <w:jc w:val="center"/>
                            </w:pPr>
                            <w:r>
                              <w:t>33</w:t>
                            </w:r>
                          </w:p>
                        </w:tc>
                        <w:tc>
                          <w:tcPr>
                            <w:tcW w:w="454" w:type="dxa"/>
                            <w:noWrap/>
                            <w:tcMar>
                              <w:top w:w="0" w:type="dxa"/>
                              <w:left w:w="0" w:type="dxa"/>
                              <w:bottom w:w="0" w:type="dxa"/>
                              <w:right w:w="28" w:type="dxa"/>
                            </w:tcMar>
                            <w:hideMark/>
                          </w:tcPr>
                          <w:p w14:paraId="2D54A305" w14:textId="77777777" w:rsidR="00A12B36" w:rsidRDefault="00FF6BDA">
                            <w:pPr>
                              <w:pStyle w:val="StyleArialNarrow8pts"/>
                              <w:jc w:val="center"/>
                            </w:pPr>
                            <w:r>
                              <w:t>36</w:t>
                            </w:r>
                          </w:p>
                        </w:tc>
                        <w:tc>
                          <w:tcPr>
                            <w:tcW w:w="364" w:type="dxa"/>
                            <w:noWrap/>
                            <w:tcMar>
                              <w:top w:w="0" w:type="dxa"/>
                              <w:left w:w="0" w:type="dxa"/>
                              <w:bottom w:w="0" w:type="dxa"/>
                              <w:right w:w="28" w:type="dxa"/>
                            </w:tcMar>
                            <w:hideMark/>
                          </w:tcPr>
                          <w:p w14:paraId="22FEBBAD" w14:textId="77777777" w:rsidR="00A12B36" w:rsidRDefault="00FF6BDA">
                            <w:pPr>
                              <w:pStyle w:val="StyleArialNarrow8pts"/>
                              <w:jc w:val="center"/>
                            </w:pPr>
                            <w:r>
                              <w:t>39</w:t>
                            </w:r>
                          </w:p>
                        </w:tc>
                      </w:tr>
                    </w:tbl>
                    <w:p w14:paraId="48469765" w14:textId="77777777" w:rsidR="00A12B36" w:rsidRDefault="00A12B36">
                      <w:pPr>
                        <w:jc w:val="right"/>
                        <w:rPr>
                          <w:rFonts w:ascii="Arial Narrow" w:hAnsi="Arial Narrow"/>
                          <w:sz w:val="16"/>
                          <w:szCs w:val="16"/>
                          <w:lang w:val="es-ES"/>
                        </w:rPr>
                      </w:pPr>
                    </w:p>
                  </w:txbxContent>
                </v:textbox>
              </v:shape>
              <v:shape id="Text Box 338" o:spid="_x0000_s2277" type="#_x0000_t202" style="position:absolute;left:3242;top:9763;width:5724;height:374;visibility:visibl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vPB+xAAAANsAAAAPAAAAZHJzL2Rvd25yZXYueG1sRI9Ba8JA&#10;FITvgv9heUJvutGDrdFVRFooFMQYDx6f2WeymH0bs1uN/74rFDwOM/MNs1h1thY3ar1xrGA8SkAQ&#10;F04bLhUc8q/hBwgfkDXWjknBgzyslv3eAlPt7pzRbR9KESHsU1RQhdCkUvqiIot+5Bri6J1dazFE&#10;2ZZSt3iPcFvLSZJMpUXDcaHChjYVFZf9r1WwPnL2aa7b0y47ZybPZwn/TC9KvQ269RxEoC68wv/t&#10;b61g8g7PL/EHyOUfAAAA//8DAFBLAQItABQABgAIAAAAIQDb4fbL7gAAAIUBAAATAAAAAAAAAAAA&#10;AAAAAAAAAABbQ29udGVudF9UeXBlc10ueG1sUEsBAi0AFAAGAAgAAAAhAFr0LFu/AAAAFQEAAAsA&#10;AAAAAAAAAAAAAAAAHwEAAF9yZWxzLy5yZWxzUEsBAi0AFAAGAAgAAAAhAFS88H7EAAAA2wAAAA8A&#10;AAAAAAAAAAAAAAAABwIAAGRycy9kb3ducmV2LnhtbFBLBQYAAAAAAwADALcAAAD4AgAAAAA=&#10;" filled="f" stroked="f">
                <v:textbox inset="0,0,0,0">
                  <w:txbxContent>
                    <w:tbl>
                      <w:tblPr>
                        <w:tblW w:w="5813" w:type="dxa"/>
                        <w:tblLayout w:type="fixed"/>
                        <w:tblCellMar>
                          <w:left w:w="0" w:type="dxa"/>
                          <w:right w:w="0" w:type="dxa"/>
                        </w:tblCellMar>
                        <w:tblLook w:val="04A0" w:firstRow="1" w:lastRow="0" w:firstColumn="1" w:lastColumn="0" w:noHBand="0" w:noVBand="1"/>
                      </w:tblPr>
                      <w:tblGrid>
                        <w:gridCol w:w="357"/>
                        <w:gridCol w:w="454"/>
                        <w:gridCol w:w="454"/>
                        <w:gridCol w:w="357"/>
                        <w:gridCol w:w="454"/>
                        <w:gridCol w:w="454"/>
                        <w:gridCol w:w="357"/>
                        <w:gridCol w:w="454"/>
                        <w:gridCol w:w="357"/>
                        <w:gridCol w:w="357"/>
                        <w:gridCol w:w="454"/>
                        <w:gridCol w:w="510"/>
                        <w:gridCol w:w="340"/>
                        <w:gridCol w:w="454"/>
                      </w:tblGrid>
                      <w:tr w:rsidR="00A12B36" w14:paraId="13DB4DE5" w14:textId="77777777">
                        <w:trPr>
                          <w:trHeight w:val="184"/>
                        </w:trPr>
                        <w:tc>
                          <w:tcPr>
                            <w:tcW w:w="357" w:type="dxa"/>
                            <w:noWrap/>
                            <w:hideMark/>
                          </w:tcPr>
                          <w:p w14:paraId="572AD61B" w14:textId="77777777" w:rsidR="00A12B36" w:rsidRDefault="00FF6BDA">
                            <w:pPr>
                              <w:pStyle w:val="StyleArialNarrow8pts"/>
                              <w:jc w:val="center"/>
                            </w:pPr>
                            <w:r>
                              <w:t>859</w:t>
                            </w:r>
                          </w:p>
                        </w:tc>
                        <w:tc>
                          <w:tcPr>
                            <w:tcW w:w="454" w:type="dxa"/>
                            <w:noWrap/>
                            <w:tcMar>
                              <w:top w:w="0" w:type="dxa"/>
                              <w:left w:w="0" w:type="dxa"/>
                              <w:bottom w:w="0" w:type="dxa"/>
                              <w:right w:w="28" w:type="dxa"/>
                            </w:tcMar>
                            <w:hideMark/>
                          </w:tcPr>
                          <w:p w14:paraId="2164B08A" w14:textId="77777777" w:rsidR="00A12B36" w:rsidRDefault="00FF6BDA">
                            <w:pPr>
                              <w:pStyle w:val="StyleArialNarrow8pts"/>
                              <w:jc w:val="center"/>
                            </w:pPr>
                            <w:r>
                              <w:t>583</w:t>
                            </w:r>
                          </w:p>
                        </w:tc>
                        <w:tc>
                          <w:tcPr>
                            <w:tcW w:w="454" w:type="dxa"/>
                            <w:noWrap/>
                            <w:tcMar>
                              <w:top w:w="0" w:type="dxa"/>
                              <w:left w:w="0" w:type="dxa"/>
                              <w:bottom w:w="0" w:type="dxa"/>
                              <w:right w:w="28" w:type="dxa"/>
                            </w:tcMar>
                            <w:hideMark/>
                          </w:tcPr>
                          <w:p w14:paraId="2ED552BC" w14:textId="77777777" w:rsidR="00A12B36" w:rsidRDefault="00FF6BDA">
                            <w:pPr>
                              <w:pStyle w:val="StyleArialNarrow8pts"/>
                              <w:jc w:val="center"/>
                            </w:pPr>
                            <w:r>
                              <w:t>453</w:t>
                            </w:r>
                          </w:p>
                        </w:tc>
                        <w:tc>
                          <w:tcPr>
                            <w:tcW w:w="357" w:type="dxa"/>
                            <w:noWrap/>
                            <w:tcMar>
                              <w:top w:w="0" w:type="dxa"/>
                              <w:left w:w="0" w:type="dxa"/>
                              <w:bottom w:w="0" w:type="dxa"/>
                              <w:right w:w="28" w:type="dxa"/>
                            </w:tcMar>
                            <w:hideMark/>
                          </w:tcPr>
                          <w:p w14:paraId="48D3BD67" w14:textId="77777777" w:rsidR="00A12B36" w:rsidRDefault="00FF6BDA">
                            <w:pPr>
                              <w:pStyle w:val="StyleArialNarrow8pts"/>
                              <w:jc w:val="center"/>
                            </w:pPr>
                            <w:r>
                              <w:t>370</w:t>
                            </w:r>
                          </w:p>
                        </w:tc>
                        <w:tc>
                          <w:tcPr>
                            <w:tcW w:w="454" w:type="dxa"/>
                            <w:noWrap/>
                            <w:tcMar>
                              <w:top w:w="0" w:type="dxa"/>
                              <w:left w:w="0" w:type="dxa"/>
                              <w:bottom w:w="0" w:type="dxa"/>
                              <w:right w:w="57" w:type="dxa"/>
                            </w:tcMar>
                            <w:hideMark/>
                          </w:tcPr>
                          <w:p w14:paraId="7E1600B7" w14:textId="77777777" w:rsidR="00A12B36" w:rsidRDefault="00FF6BDA">
                            <w:pPr>
                              <w:pStyle w:val="StyleArialNarrow8pts"/>
                              <w:jc w:val="center"/>
                            </w:pPr>
                            <w:r>
                              <w:t>303</w:t>
                            </w:r>
                          </w:p>
                        </w:tc>
                        <w:tc>
                          <w:tcPr>
                            <w:tcW w:w="454" w:type="dxa"/>
                            <w:noWrap/>
                            <w:tcMar>
                              <w:top w:w="0" w:type="dxa"/>
                              <w:left w:w="0" w:type="dxa"/>
                              <w:bottom w:w="0" w:type="dxa"/>
                              <w:right w:w="57" w:type="dxa"/>
                            </w:tcMar>
                            <w:hideMark/>
                          </w:tcPr>
                          <w:p w14:paraId="2D2666B1" w14:textId="77777777" w:rsidR="00A12B36" w:rsidRDefault="00FF6BDA">
                            <w:pPr>
                              <w:pStyle w:val="StyleArialNarrow8pts"/>
                              <w:jc w:val="center"/>
                            </w:pPr>
                            <w:r>
                              <w:t>243</w:t>
                            </w:r>
                          </w:p>
                        </w:tc>
                        <w:tc>
                          <w:tcPr>
                            <w:tcW w:w="357" w:type="dxa"/>
                            <w:noWrap/>
                            <w:tcMar>
                              <w:top w:w="0" w:type="dxa"/>
                              <w:left w:w="0" w:type="dxa"/>
                              <w:bottom w:w="0" w:type="dxa"/>
                              <w:right w:w="57" w:type="dxa"/>
                            </w:tcMar>
                            <w:hideMark/>
                          </w:tcPr>
                          <w:p w14:paraId="353E51AB" w14:textId="77777777" w:rsidR="00A12B36" w:rsidRDefault="00FF6BDA">
                            <w:pPr>
                              <w:pStyle w:val="StyleArialNarrow8pts"/>
                              <w:jc w:val="center"/>
                            </w:pPr>
                            <w:r>
                              <w:t>197</w:t>
                            </w:r>
                          </w:p>
                        </w:tc>
                        <w:tc>
                          <w:tcPr>
                            <w:tcW w:w="454" w:type="dxa"/>
                            <w:noWrap/>
                            <w:tcMar>
                              <w:top w:w="0" w:type="dxa"/>
                              <w:left w:w="0" w:type="dxa"/>
                              <w:bottom w:w="0" w:type="dxa"/>
                              <w:right w:w="57" w:type="dxa"/>
                            </w:tcMar>
                            <w:hideMark/>
                          </w:tcPr>
                          <w:p w14:paraId="32CFDDE5" w14:textId="77777777" w:rsidR="00A12B36" w:rsidRDefault="00FF6BDA">
                            <w:pPr>
                              <w:pStyle w:val="StyleArialNarrow8pts"/>
                              <w:jc w:val="center"/>
                            </w:pPr>
                            <w:r>
                              <w:t>160</w:t>
                            </w:r>
                          </w:p>
                        </w:tc>
                        <w:tc>
                          <w:tcPr>
                            <w:tcW w:w="357" w:type="dxa"/>
                            <w:noWrap/>
                            <w:tcMar>
                              <w:top w:w="0" w:type="dxa"/>
                              <w:left w:w="0" w:type="dxa"/>
                              <w:bottom w:w="0" w:type="dxa"/>
                              <w:right w:w="57" w:type="dxa"/>
                            </w:tcMar>
                            <w:hideMark/>
                          </w:tcPr>
                          <w:p w14:paraId="6B806CAF" w14:textId="77777777" w:rsidR="00A12B36" w:rsidRDefault="00FF6BDA">
                            <w:pPr>
                              <w:pStyle w:val="StyleArialNarrow8pts"/>
                              <w:jc w:val="center"/>
                            </w:pPr>
                            <w:r>
                              <w:t>127</w:t>
                            </w:r>
                          </w:p>
                        </w:tc>
                        <w:tc>
                          <w:tcPr>
                            <w:tcW w:w="357" w:type="dxa"/>
                            <w:noWrap/>
                            <w:tcMar>
                              <w:top w:w="0" w:type="dxa"/>
                              <w:left w:w="0" w:type="dxa"/>
                              <w:bottom w:w="0" w:type="dxa"/>
                              <w:right w:w="57" w:type="dxa"/>
                            </w:tcMar>
                            <w:hideMark/>
                          </w:tcPr>
                          <w:p w14:paraId="38D67541" w14:textId="77777777" w:rsidR="00A12B36" w:rsidRDefault="00FF6BDA">
                            <w:pPr>
                              <w:pStyle w:val="StyleArialNarrow8pts"/>
                              <w:jc w:val="center"/>
                            </w:pPr>
                            <w:r>
                              <w:t>99</w:t>
                            </w:r>
                          </w:p>
                        </w:tc>
                        <w:tc>
                          <w:tcPr>
                            <w:tcW w:w="454" w:type="dxa"/>
                            <w:noWrap/>
                            <w:tcMar>
                              <w:top w:w="0" w:type="dxa"/>
                              <w:left w:w="0" w:type="dxa"/>
                              <w:bottom w:w="0" w:type="dxa"/>
                              <w:right w:w="28" w:type="dxa"/>
                            </w:tcMar>
                            <w:hideMark/>
                          </w:tcPr>
                          <w:p w14:paraId="165D05DF" w14:textId="77777777" w:rsidR="00A12B36" w:rsidRDefault="00FF6BDA">
                            <w:pPr>
                              <w:pStyle w:val="StyleArialNarrow8pts"/>
                              <w:jc w:val="center"/>
                            </w:pPr>
                            <w:r>
                              <w:t>77</w:t>
                            </w:r>
                          </w:p>
                        </w:tc>
                        <w:tc>
                          <w:tcPr>
                            <w:tcW w:w="510" w:type="dxa"/>
                            <w:noWrap/>
                            <w:tcMar>
                              <w:top w:w="0" w:type="dxa"/>
                              <w:left w:w="0" w:type="dxa"/>
                              <w:bottom w:w="0" w:type="dxa"/>
                              <w:right w:w="28" w:type="dxa"/>
                            </w:tcMar>
                            <w:hideMark/>
                          </w:tcPr>
                          <w:p w14:paraId="09B70BE4" w14:textId="77777777" w:rsidR="00A12B36" w:rsidRDefault="00FF6BDA">
                            <w:pPr>
                              <w:pStyle w:val="StyleArialNarrow8pts"/>
                              <w:jc w:val="center"/>
                            </w:pPr>
                            <w:r>
                              <w:t>50</w:t>
                            </w:r>
                          </w:p>
                        </w:tc>
                        <w:tc>
                          <w:tcPr>
                            <w:tcW w:w="340" w:type="dxa"/>
                            <w:noWrap/>
                            <w:tcMar>
                              <w:top w:w="0" w:type="dxa"/>
                              <w:left w:w="0" w:type="dxa"/>
                              <w:bottom w:w="0" w:type="dxa"/>
                              <w:right w:w="28" w:type="dxa"/>
                            </w:tcMar>
                            <w:hideMark/>
                          </w:tcPr>
                          <w:p w14:paraId="4E4FCF11" w14:textId="77777777" w:rsidR="00A12B36" w:rsidRDefault="00FF6BDA">
                            <w:pPr>
                              <w:pStyle w:val="StyleArialNarrow8pts"/>
                              <w:jc w:val="center"/>
                            </w:pPr>
                            <w:r>
                              <w:t>35</w:t>
                            </w:r>
                          </w:p>
                        </w:tc>
                        <w:tc>
                          <w:tcPr>
                            <w:tcW w:w="454" w:type="dxa"/>
                            <w:noWrap/>
                            <w:tcMar>
                              <w:top w:w="0" w:type="dxa"/>
                              <w:left w:w="0" w:type="dxa"/>
                              <w:bottom w:w="0" w:type="dxa"/>
                              <w:right w:w="28" w:type="dxa"/>
                            </w:tcMar>
                            <w:hideMark/>
                          </w:tcPr>
                          <w:p w14:paraId="66C7A394" w14:textId="77777777" w:rsidR="00A12B36" w:rsidRDefault="00FF6BDA">
                            <w:pPr>
                              <w:pStyle w:val="StyleArialNarrow8pts"/>
                              <w:jc w:val="center"/>
                            </w:pPr>
                            <w:r>
                              <w:t>22</w:t>
                            </w:r>
                          </w:p>
                        </w:tc>
                      </w:tr>
                      <w:tr w:rsidR="00A12B36" w14:paraId="01296788" w14:textId="77777777">
                        <w:trPr>
                          <w:trHeight w:val="184"/>
                        </w:trPr>
                        <w:tc>
                          <w:tcPr>
                            <w:tcW w:w="357" w:type="dxa"/>
                            <w:noWrap/>
                            <w:hideMark/>
                          </w:tcPr>
                          <w:p w14:paraId="5F47F799" w14:textId="77777777" w:rsidR="00A12B36" w:rsidRDefault="00FF6BDA">
                            <w:pPr>
                              <w:pStyle w:val="StyleArialNarrow8pts"/>
                              <w:jc w:val="center"/>
                            </w:pPr>
                            <w:r>
                              <w:t>859</w:t>
                            </w:r>
                          </w:p>
                        </w:tc>
                        <w:tc>
                          <w:tcPr>
                            <w:tcW w:w="454" w:type="dxa"/>
                            <w:noWrap/>
                            <w:tcMar>
                              <w:top w:w="0" w:type="dxa"/>
                              <w:left w:w="0" w:type="dxa"/>
                              <w:bottom w:w="0" w:type="dxa"/>
                              <w:right w:w="28" w:type="dxa"/>
                            </w:tcMar>
                            <w:hideMark/>
                          </w:tcPr>
                          <w:p w14:paraId="66F28544" w14:textId="77777777" w:rsidR="00A12B36" w:rsidRDefault="00FF6BDA">
                            <w:pPr>
                              <w:pStyle w:val="StyleArialNarrow8pts"/>
                              <w:jc w:val="center"/>
                            </w:pPr>
                            <w:r>
                              <w:t>595</w:t>
                            </w:r>
                          </w:p>
                        </w:tc>
                        <w:tc>
                          <w:tcPr>
                            <w:tcW w:w="454" w:type="dxa"/>
                            <w:noWrap/>
                            <w:tcMar>
                              <w:top w:w="0" w:type="dxa"/>
                              <w:left w:w="0" w:type="dxa"/>
                              <w:bottom w:w="0" w:type="dxa"/>
                              <w:right w:w="28" w:type="dxa"/>
                            </w:tcMar>
                            <w:hideMark/>
                          </w:tcPr>
                          <w:p w14:paraId="00EF75FF" w14:textId="77777777" w:rsidR="00A12B36" w:rsidRDefault="00FF6BDA">
                            <w:pPr>
                              <w:pStyle w:val="StyleArialNarrow8pts"/>
                              <w:jc w:val="center"/>
                            </w:pPr>
                            <w:r>
                              <w:t>450</w:t>
                            </w:r>
                          </w:p>
                        </w:tc>
                        <w:tc>
                          <w:tcPr>
                            <w:tcW w:w="357" w:type="dxa"/>
                            <w:noWrap/>
                            <w:tcMar>
                              <w:top w:w="0" w:type="dxa"/>
                              <w:left w:w="0" w:type="dxa"/>
                              <w:bottom w:w="0" w:type="dxa"/>
                              <w:right w:w="28" w:type="dxa"/>
                            </w:tcMar>
                            <w:hideMark/>
                          </w:tcPr>
                          <w:p w14:paraId="7D8E6783" w14:textId="77777777" w:rsidR="00A12B36" w:rsidRDefault="00FF6BDA">
                            <w:pPr>
                              <w:pStyle w:val="StyleArialNarrow8pts"/>
                              <w:jc w:val="center"/>
                            </w:pPr>
                            <w:r>
                              <w:t>361</w:t>
                            </w:r>
                          </w:p>
                        </w:tc>
                        <w:tc>
                          <w:tcPr>
                            <w:tcW w:w="454" w:type="dxa"/>
                            <w:noWrap/>
                            <w:tcMar>
                              <w:top w:w="0" w:type="dxa"/>
                              <w:left w:w="0" w:type="dxa"/>
                              <w:bottom w:w="0" w:type="dxa"/>
                              <w:right w:w="57" w:type="dxa"/>
                            </w:tcMar>
                            <w:hideMark/>
                          </w:tcPr>
                          <w:p w14:paraId="5B260F6A" w14:textId="77777777" w:rsidR="00A12B36" w:rsidRDefault="00FF6BDA">
                            <w:pPr>
                              <w:pStyle w:val="StyleArialNarrow8pts"/>
                              <w:jc w:val="center"/>
                            </w:pPr>
                            <w:r>
                              <w:t>288</w:t>
                            </w:r>
                          </w:p>
                        </w:tc>
                        <w:tc>
                          <w:tcPr>
                            <w:tcW w:w="454" w:type="dxa"/>
                            <w:noWrap/>
                            <w:tcMar>
                              <w:top w:w="0" w:type="dxa"/>
                              <w:left w:w="0" w:type="dxa"/>
                              <w:bottom w:w="0" w:type="dxa"/>
                              <w:right w:w="57" w:type="dxa"/>
                            </w:tcMar>
                            <w:hideMark/>
                          </w:tcPr>
                          <w:p w14:paraId="5E2A406E" w14:textId="77777777" w:rsidR="00A12B36" w:rsidRDefault="00FF6BDA">
                            <w:pPr>
                              <w:pStyle w:val="StyleArialNarrow8pts"/>
                              <w:jc w:val="center"/>
                            </w:pPr>
                            <w:r>
                              <w:t>239</w:t>
                            </w:r>
                          </w:p>
                        </w:tc>
                        <w:tc>
                          <w:tcPr>
                            <w:tcW w:w="357" w:type="dxa"/>
                            <w:noWrap/>
                            <w:tcMar>
                              <w:top w:w="0" w:type="dxa"/>
                              <w:left w:w="0" w:type="dxa"/>
                              <w:bottom w:w="0" w:type="dxa"/>
                              <w:right w:w="57" w:type="dxa"/>
                            </w:tcMar>
                            <w:hideMark/>
                          </w:tcPr>
                          <w:p w14:paraId="15F69D85" w14:textId="77777777" w:rsidR="00A12B36" w:rsidRDefault="00FF6BDA">
                            <w:pPr>
                              <w:pStyle w:val="StyleArialNarrow8pts"/>
                              <w:jc w:val="center"/>
                            </w:pPr>
                            <w:r>
                              <w:t>190</w:t>
                            </w:r>
                          </w:p>
                        </w:tc>
                        <w:tc>
                          <w:tcPr>
                            <w:tcW w:w="454" w:type="dxa"/>
                            <w:noWrap/>
                            <w:tcMar>
                              <w:top w:w="0" w:type="dxa"/>
                              <w:left w:w="0" w:type="dxa"/>
                              <w:bottom w:w="0" w:type="dxa"/>
                              <w:right w:w="57" w:type="dxa"/>
                            </w:tcMar>
                            <w:hideMark/>
                          </w:tcPr>
                          <w:p w14:paraId="3105BDD3" w14:textId="77777777" w:rsidR="00A12B36" w:rsidRDefault="00FF6BDA">
                            <w:pPr>
                              <w:pStyle w:val="StyleArialNarrow8pts"/>
                              <w:jc w:val="center"/>
                            </w:pPr>
                            <w:r>
                              <w:t>152</w:t>
                            </w:r>
                          </w:p>
                        </w:tc>
                        <w:tc>
                          <w:tcPr>
                            <w:tcW w:w="357" w:type="dxa"/>
                            <w:noWrap/>
                            <w:tcMar>
                              <w:top w:w="0" w:type="dxa"/>
                              <w:left w:w="0" w:type="dxa"/>
                              <w:bottom w:w="0" w:type="dxa"/>
                              <w:right w:w="57" w:type="dxa"/>
                            </w:tcMar>
                            <w:hideMark/>
                          </w:tcPr>
                          <w:p w14:paraId="44501E92" w14:textId="77777777" w:rsidR="00A12B36" w:rsidRDefault="00FF6BDA">
                            <w:pPr>
                              <w:pStyle w:val="StyleArialNarrow8pts"/>
                              <w:jc w:val="center"/>
                            </w:pPr>
                            <w:r>
                              <w:t>125</w:t>
                            </w:r>
                          </w:p>
                        </w:tc>
                        <w:tc>
                          <w:tcPr>
                            <w:tcW w:w="357" w:type="dxa"/>
                            <w:noWrap/>
                            <w:tcMar>
                              <w:top w:w="0" w:type="dxa"/>
                              <w:left w:w="0" w:type="dxa"/>
                              <w:bottom w:w="0" w:type="dxa"/>
                              <w:right w:w="57" w:type="dxa"/>
                            </w:tcMar>
                            <w:hideMark/>
                          </w:tcPr>
                          <w:p w14:paraId="50B1957D" w14:textId="77777777" w:rsidR="00A12B36" w:rsidRDefault="00FF6BDA">
                            <w:pPr>
                              <w:pStyle w:val="StyleArialNarrow8pts"/>
                              <w:jc w:val="center"/>
                            </w:pPr>
                            <w:r>
                              <w:t>95</w:t>
                            </w:r>
                          </w:p>
                        </w:tc>
                        <w:tc>
                          <w:tcPr>
                            <w:tcW w:w="454" w:type="dxa"/>
                            <w:noWrap/>
                            <w:tcMar>
                              <w:top w:w="0" w:type="dxa"/>
                              <w:left w:w="0" w:type="dxa"/>
                              <w:bottom w:w="0" w:type="dxa"/>
                              <w:right w:w="28" w:type="dxa"/>
                            </w:tcMar>
                            <w:hideMark/>
                          </w:tcPr>
                          <w:p w14:paraId="47C0BD11" w14:textId="77777777" w:rsidR="00A12B36" w:rsidRDefault="00FF6BDA">
                            <w:pPr>
                              <w:pStyle w:val="StyleArialNarrow8pts"/>
                              <w:jc w:val="center"/>
                            </w:pPr>
                            <w:r>
                              <w:t>69</w:t>
                            </w:r>
                          </w:p>
                        </w:tc>
                        <w:tc>
                          <w:tcPr>
                            <w:tcW w:w="510" w:type="dxa"/>
                            <w:noWrap/>
                            <w:tcMar>
                              <w:top w:w="0" w:type="dxa"/>
                              <w:left w:w="0" w:type="dxa"/>
                              <w:bottom w:w="0" w:type="dxa"/>
                              <w:right w:w="28" w:type="dxa"/>
                            </w:tcMar>
                            <w:hideMark/>
                          </w:tcPr>
                          <w:p w14:paraId="48221B27" w14:textId="77777777" w:rsidR="00A12B36" w:rsidRDefault="00FF6BDA">
                            <w:pPr>
                              <w:pStyle w:val="StyleArialNarrow8pts"/>
                              <w:jc w:val="center"/>
                            </w:pPr>
                            <w:r>
                              <w:t>48</w:t>
                            </w:r>
                          </w:p>
                        </w:tc>
                        <w:tc>
                          <w:tcPr>
                            <w:tcW w:w="340" w:type="dxa"/>
                            <w:noWrap/>
                            <w:tcMar>
                              <w:top w:w="0" w:type="dxa"/>
                              <w:left w:w="0" w:type="dxa"/>
                              <w:bottom w:w="0" w:type="dxa"/>
                              <w:right w:w="28" w:type="dxa"/>
                            </w:tcMar>
                            <w:hideMark/>
                          </w:tcPr>
                          <w:p w14:paraId="5F78892C" w14:textId="77777777" w:rsidR="00A12B36" w:rsidRDefault="00FF6BDA">
                            <w:pPr>
                              <w:pStyle w:val="StyleArialNarrow8pts"/>
                              <w:jc w:val="center"/>
                            </w:pPr>
                            <w:r>
                              <w:t>31</w:t>
                            </w:r>
                          </w:p>
                        </w:tc>
                        <w:tc>
                          <w:tcPr>
                            <w:tcW w:w="454" w:type="dxa"/>
                            <w:noWrap/>
                            <w:tcMar>
                              <w:top w:w="0" w:type="dxa"/>
                              <w:left w:w="0" w:type="dxa"/>
                              <w:bottom w:w="0" w:type="dxa"/>
                              <w:right w:w="28" w:type="dxa"/>
                            </w:tcMar>
                            <w:hideMark/>
                          </w:tcPr>
                          <w:p w14:paraId="2E334D4E" w14:textId="77777777" w:rsidR="00A12B36" w:rsidRDefault="00FF6BDA">
                            <w:pPr>
                              <w:pStyle w:val="StyleArialNarrow8pts"/>
                              <w:jc w:val="center"/>
                            </w:pPr>
                            <w:r>
                              <w:t>18</w:t>
                            </w:r>
                          </w:p>
                        </w:tc>
                      </w:tr>
                    </w:tbl>
                    <w:p w14:paraId="2C7576BE" w14:textId="77777777" w:rsidR="00A12B36" w:rsidRDefault="00A12B36">
                      <w:pPr>
                        <w:rPr>
                          <w:rFonts w:ascii="Arial Narrow" w:hAnsi="Arial Narrow"/>
                          <w:sz w:val="16"/>
                          <w:szCs w:val="16"/>
                          <w:lang w:val="es-ES"/>
                        </w:rPr>
                      </w:pPr>
                    </w:p>
                  </w:txbxContent>
                </v:textbox>
              </v:shape>
              <v:shape id="Text Box 339" o:spid="_x0000_s2278" type="#_x0000_t202" style="position:absolute;left:3529;top:10498;width:5040;height:2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cgbFvQAAANsAAAAPAAAAZHJzL2Rvd25yZXYueG1sRE9LCsIw&#10;EN0L3iGM4E5TuxCppkUURVwoVg8wNGNbbCaliVpvbxaCy8f7r7LeNOJFnastK5hNIxDEhdU1lwpu&#10;191kAcJ5ZI2NZVLwIQdZOhysMNH2zRd65b4UIYRdggoq79tESldUZNBNbUscuLvtDPoAu1LqDt8h&#10;3DQyjqK5NFhzaKiwpU1FxSN/GgWn7f6o80N8+lzmm/PT83p3rUulxqN+vQThqfd/8c990AriMDZ8&#10;CT9Apl8AAAD//wMAUEsBAi0AFAAGAAgAAAAhANvh9svuAAAAhQEAABMAAAAAAAAAAAAAAAAAAAAA&#10;AFtDb250ZW50X1R5cGVzXS54bWxQSwECLQAUAAYACAAAACEAWvQsW78AAAAVAQAACwAAAAAAAAAA&#10;AAAAAAAfAQAAX3JlbHMvLnJlbHNQSwECLQAUAAYACAAAACEAdXIGxb0AAADbAAAADwAAAAAAAAAA&#10;AAAAAAAHAgAAZHJzL2Rvd25yZXYueG1sUEsFBgAAAAADAAMAtwAAAPECAAAAAA==&#10;" filled="f" stroked="f">
                <v:textbox style="mso-fit-shape-to-text:t" inset=".5mm,.5mm,.5mm,.5mm">
                  <w:txbxContent>
                    <w:p w14:paraId="3159228E" w14:textId="77777777" w:rsidR="00A12B36" w:rsidRDefault="00FF6BDA">
                      <w:pPr>
                        <w:pStyle w:val="StyleArialNarrow8pts"/>
                        <w:jc w:val="center"/>
                      </w:pPr>
                      <w:r>
                        <w:t>Mánuðir rannsóknar</w:t>
                      </w:r>
                    </w:p>
                  </w:txbxContent>
                </v:textbox>
              </v:shape>
              <v:shape id="Text Box 340" o:spid="_x0000_s2279" type="#_x0000_t202" style="position:absolute;left:1512;top:10737;width:2648;height:2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PqNevwAAANsAAAAPAAAAZHJzL2Rvd25yZXYueG1sRI/BCsIw&#10;EETvgv8QVvCmqT2IVqOIoogHxeoHLM3aFptNaaLWvzeC4HGYmTfMfNmaSjypcaVlBaNhBII4s7rk&#10;XMH1sh1MQDiPrLGyTAre5GC56HbmmGj74jM9U5+LAGGXoILC+zqR0mUFGXRDWxMH72Ybgz7IJpe6&#10;wVeAm0rGUTSWBksOCwXWtC4ou6cPo+C42R10uo+P7/N4fXp4Xm0vZa5Uv9euZiA8tf4f/rX3WkE8&#10;he+X8APk4gMAAP//AwBQSwECLQAUAAYACAAAACEA2+H2y+4AAACFAQAAEwAAAAAAAAAAAAAAAAAA&#10;AAAAW0NvbnRlbnRfVHlwZXNdLnhtbFBLAQItABQABgAIAAAAIQBa9CxbvwAAABUBAAALAAAAAAAA&#10;AAAAAAAAAB8BAABfcmVscy8ucmVsc1BLAQItABQABgAIAAAAIQAaPqNevwAAANsAAAAPAAAAAAAA&#10;AAAAAAAAAAcCAABkcnMvZG93bnJldi54bWxQSwUGAAAAAAMAAwC3AAAA8wIAAAAA&#10;" filled="f" stroked="f">
                <v:textbox style="mso-fit-shape-to-text:t" inset=".5mm,.5mm,.5mm,.5mm">
                  <w:txbxContent>
                    <w:p w14:paraId="438F6429" w14:textId="77777777" w:rsidR="00A12B36" w:rsidRDefault="00FF6BDA">
                      <w:pPr>
                        <w:pStyle w:val="StyleArialNarrow8pts"/>
                      </w:pPr>
                      <w:r>
                        <w:t>N = fjöldi slembiraðaðra einstaklinga</w:t>
                      </w:r>
                    </w:p>
                  </w:txbxContent>
                </v:textbox>
              </v:shape>
            </v:group>
          </v:group>
        </w:pict>
      </w:r>
      <w:r>
        <w:pict w14:anchorId="07ED187B">
          <v:shape id="_x0000_i1026" type="#_x0000_t75" alt="GRH0466 v3" style="width:388.8pt;height:267.6pt;mso-position-horizontal-relative:text;mso-position-vertical-relative:text">
            <v:imagedata r:id="rId13" o:title="GRH0466 (1)"/>
          </v:shape>
        </w:pict>
      </w:r>
    </w:p>
    <w:p w14:paraId="1E0E4069" w14:textId="77777777" w:rsidR="00A12B36" w:rsidRDefault="00A12B36">
      <w:pPr>
        <w:autoSpaceDE w:val="0"/>
        <w:autoSpaceDN w:val="0"/>
        <w:adjustRightInd w:val="0"/>
      </w:pPr>
    </w:p>
    <w:p w14:paraId="6F8FFE6E" w14:textId="77777777" w:rsidR="00A12B36" w:rsidRDefault="00FF6BDA" w:rsidP="008B112D">
      <w:pPr>
        <w:keepNext/>
        <w:tabs>
          <w:tab w:val="left" w:pos="702"/>
        </w:tabs>
        <w:autoSpaceDE w:val="0"/>
        <w:autoSpaceDN w:val="0"/>
        <w:adjustRightInd w:val="0"/>
        <w:rPr>
          <w:b/>
          <w:szCs w:val="22"/>
        </w:rPr>
      </w:pPr>
      <w:r>
        <w:rPr>
          <w:b/>
        </w:rPr>
        <w:t>Tafla 3. Niðurstöður verkunar fyrir XGEVA samanborið við zoledronsýru hjá sjúklingum með nýgreint mergæxlager (multiple myeloma)</w:t>
      </w:r>
    </w:p>
    <w:p w14:paraId="3D1698DA" w14:textId="77777777" w:rsidR="00A12B36" w:rsidRDefault="00A12B36" w:rsidP="008B112D">
      <w:pPr>
        <w:keepNext/>
        <w:tabs>
          <w:tab w:val="left" w:pos="702"/>
        </w:tabs>
        <w:autoSpaceDE w:val="0"/>
        <w:autoSpaceDN w:val="0"/>
        <w:adjustRightInd w:val="0"/>
        <w:rPr>
          <w:b/>
          <w:szCs w:val="22"/>
        </w:rPr>
      </w:pPr>
    </w:p>
    <w:tbl>
      <w:tblPr>
        <w:tblW w:w="782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28" w:type="dxa"/>
          <w:bottom w:w="28" w:type="dxa"/>
        </w:tblCellMar>
        <w:tblLook w:val="01E0" w:firstRow="1" w:lastRow="1" w:firstColumn="1" w:lastColumn="1" w:noHBand="0" w:noVBand="0"/>
      </w:tblPr>
      <w:tblGrid>
        <w:gridCol w:w="3685"/>
        <w:gridCol w:w="2071"/>
        <w:gridCol w:w="2069"/>
      </w:tblGrid>
      <w:tr w:rsidR="00A12B36" w14:paraId="37FBF399" w14:textId="77777777" w:rsidTr="00637093">
        <w:trPr>
          <w:cantSplit/>
          <w:tblHeader/>
        </w:trPr>
        <w:tc>
          <w:tcPr>
            <w:tcW w:w="3685" w:type="dxa"/>
            <w:tcBorders>
              <w:top w:val="single" w:sz="4" w:space="0" w:color="auto"/>
              <w:left w:val="single" w:sz="4" w:space="0" w:color="auto"/>
              <w:bottom w:val="single" w:sz="4" w:space="0" w:color="auto"/>
              <w:right w:val="single" w:sz="4" w:space="0" w:color="auto"/>
            </w:tcBorders>
          </w:tcPr>
          <w:p w14:paraId="0220B56E" w14:textId="77777777" w:rsidR="00A12B36" w:rsidRDefault="00A12B36" w:rsidP="00637093">
            <w:pPr>
              <w:keepNext/>
              <w:suppressAutoHyphens/>
              <w:rPr>
                <w:b/>
                <w:szCs w:val="22"/>
              </w:rPr>
            </w:pPr>
          </w:p>
        </w:tc>
        <w:tc>
          <w:tcPr>
            <w:tcW w:w="2071" w:type="dxa"/>
            <w:tcBorders>
              <w:top w:val="single" w:sz="4" w:space="0" w:color="auto"/>
              <w:left w:val="single" w:sz="4" w:space="0" w:color="auto"/>
              <w:bottom w:val="single" w:sz="4" w:space="0" w:color="auto"/>
              <w:right w:val="single" w:sz="4" w:space="0" w:color="auto"/>
            </w:tcBorders>
            <w:hideMark/>
          </w:tcPr>
          <w:p w14:paraId="3BDCECFE" w14:textId="77777777" w:rsidR="00A12B36" w:rsidRDefault="00FF6BDA" w:rsidP="00637093">
            <w:pPr>
              <w:keepNext/>
              <w:suppressAutoHyphens/>
              <w:ind w:left="14"/>
              <w:jc w:val="center"/>
              <w:rPr>
                <w:b/>
                <w:szCs w:val="22"/>
              </w:rPr>
            </w:pPr>
            <w:r>
              <w:rPr>
                <w:b/>
              </w:rPr>
              <w:t>XGEVA</w:t>
            </w:r>
          </w:p>
          <w:p w14:paraId="257C9050" w14:textId="77777777" w:rsidR="00A12B36" w:rsidRDefault="00FF6BDA" w:rsidP="00637093">
            <w:pPr>
              <w:keepNext/>
              <w:suppressAutoHyphens/>
              <w:ind w:left="14"/>
              <w:jc w:val="center"/>
              <w:rPr>
                <w:szCs w:val="22"/>
              </w:rPr>
            </w:pPr>
            <w:r>
              <w:rPr>
                <w:b/>
              </w:rPr>
              <w:t>(N = 859)</w:t>
            </w:r>
          </w:p>
        </w:tc>
        <w:tc>
          <w:tcPr>
            <w:tcW w:w="2069" w:type="dxa"/>
            <w:tcBorders>
              <w:top w:val="single" w:sz="4" w:space="0" w:color="auto"/>
              <w:left w:val="single" w:sz="4" w:space="0" w:color="auto"/>
              <w:bottom w:val="single" w:sz="4" w:space="0" w:color="auto"/>
              <w:right w:val="single" w:sz="4" w:space="0" w:color="auto"/>
            </w:tcBorders>
            <w:hideMark/>
          </w:tcPr>
          <w:p w14:paraId="36B914D8" w14:textId="77777777" w:rsidR="00A12B36" w:rsidRDefault="00FF6BDA" w:rsidP="00637093">
            <w:pPr>
              <w:keepNext/>
              <w:suppressAutoHyphens/>
              <w:jc w:val="center"/>
              <w:rPr>
                <w:b/>
                <w:szCs w:val="22"/>
              </w:rPr>
            </w:pPr>
            <w:r>
              <w:rPr>
                <w:b/>
              </w:rPr>
              <w:t>Zoledronsýra</w:t>
            </w:r>
          </w:p>
          <w:p w14:paraId="75617CC1" w14:textId="77777777" w:rsidR="00A12B36" w:rsidRDefault="00FF6BDA" w:rsidP="00637093">
            <w:pPr>
              <w:keepNext/>
              <w:suppressAutoHyphens/>
              <w:jc w:val="center"/>
              <w:rPr>
                <w:b/>
                <w:szCs w:val="22"/>
              </w:rPr>
            </w:pPr>
            <w:r>
              <w:rPr>
                <w:b/>
              </w:rPr>
              <w:t>(N = 859)</w:t>
            </w:r>
          </w:p>
        </w:tc>
      </w:tr>
      <w:tr w:rsidR="00A12B36" w14:paraId="0719425D" w14:textId="77777777" w:rsidTr="00637093">
        <w:trPr>
          <w:cantSplit/>
        </w:trPr>
        <w:tc>
          <w:tcPr>
            <w:tcW w:w="7825" w:type="dxa"/>
            <w:gridSpan w:val="3"/>
            <w:tcBorders>
              <w:top w:val="single" w:sz="4" w:space="0" w:color="auto"/>
              <w:left w:val="single" w:sz="4" w:space="0" w:color="auto"/>
              <w:bottom w:val="single" w:sz="4" w:space="0" w:color="auto"/>
              <w:right w:val="single" w:sz="4" w:space="0" w:color="auto"/>
            </w:tcBorders>
            <w:hideMark/>
          </w:tcPr>
          <w:p w14:paraId="57BCF53E" w14:textId="77777777" w:rsidR="00A12B36" w:rsidRDefault="00FF6BDA" w:rsidP="00637093">
            <w:pPr>
              <w:keepNext/>
              <w:suppressAutoHyphens/>
              <w:rPr>
                <w:szCs w:val="22"/>
              </w:rPr>
            </w:pPr>
            <w:r>
              <w:rPr>
                <w:b/>
              </w:rPr>
              <w:t>Fyrstu einkenni frá beinum</w:t>
            </w:r>
          </w:p>
        </w:tc>
      </w:tr>
      <w:tr w:rsidR="00A12B36" w14:paraId="2129CE6D" w14:textId="77777777" w:rsidTr="00637093">
        <w:trPr>
          <w:cantSplit/>
        </w:trPr>
        <w:tc>
          <w:tcPr>
            <w:tcW w:w="3685" w:type="dxa"/>
            <w:tcBorders>
              <w:top w:val="single" w:sz="4" w:space="0" w:color="auto"/>
              <w:left w:val="single" w:sz="4" w:space="0" w:color="auto"/>
              <w:bottom w:val="single" w:sz="4" w:space="0" w:color="auto"/>
              <w:right w:val="single" w:sz="4" w:space="0" w:color="auto"/>
            </w:tcBorders>
            <w:hideMark/>
          </w:tcPr>
          <w:p w14:paraId="6F13A068" w14:textId="77777777" w:rsidR="00A12B36" w:rsidRDefault="00FF6BDA" w:rsidP="00637093">
            <w:pPr>
              <w:keepNext/>
              <w:suppressAutoHyphens/>
              <w:rPr>
                <w:szCs w:val="22"/>
              </w:rPr>
            </w:pPr>
            <w:r>
              <w:t>Fjöldi sjúklinga sem fengu einkenni frá beinum (%)</w:t>
            </w:r>
          </w:p>
        </w:tc>
        <w:tc>
          <w:tcPr>
            <w:tcW w:w="2071" w:type="dxa"/>
            <w:tcBorders>
              <w:top w:val="single" w:sz="4" w:space="0" w:color="auto"/>
              <w:left w:val="single" w:sz="4" w:space="0" w:color="auto"/>
              <w:bottom w:val="single" w:sz="4" w:space="0" w:color="auto"/>
              <w:right w:val="single" w:sz="4" w:space="0" w:color="auto"/>
            </w:tcBorders>
            <w:hideMark/>
          </w:tcPr>
          <w:p w14:paraId="5EFD9F94" w14:textId="77777777" w:rsidR="00A12B36" w:rsidRDefault="00FF6BDA" w:rsidP="00637093">
            <w:pPr>
              <w:keepNext/>
              <w:suppressAutoHyphens/>
              <w:jc w:val="center"/>
              <w:rPr>
                <w:szCs w:val="22"/>
              </w:rPr>
            </w:pPr>
            <w:r>
              <w:t>376 (43,8)</w:t>
            </w:r>
          </w:p>
        </w:tc>
        <w:tc>
          <w:tcPr>
            <w:tcW w:w="2069" w:type="dxa"/>
            <w:tcBorders>
              <w:top w:val="single" w:sz="4" w:space="0" w:color="auto"/>
              <w:left w:val="single" w:sz="4" w:space="0" w:color="auto"/>
              <w:bottom w:val="single" w:sz="4" w:space="0" w:color="auto"/>
              <w:right w:val="single" w:sz="4" w:space="0" w:color="auto"/>
            </w:tcBorders>
            <w:hideMark/>
          </w:tcPr>
          <w:p w14:paraId="42DFDCE3" w14:textId="77777777" w:rsidR="00A12B36" w:rsidRDefault="00FF6BDA" w:rsidP="00637093">
            <w:pPr>
              <w:keepNext/>
              <w:suppressAutoHyphens/>
              <w:jc w:val="center"/>
              <w:rPr>
                <w:szCs w:val="22"/>
              </w:rPr>
            </w:pPr>
            <w:r>
              <w:t>383 (44,6)</w:t>
            </w:r>
          </w:p>
        </w:tc>
      </w:tr>
      <w:tr w:rsidR="00A12B36" w14:paraId="31261FAC" w14:textId="77777777" w:rsidTr="00637093">
        <w:trPr>
          <w:cantSplit/>
        </w:trPr>
        <w:tc>
          <w:tcPr>
            <w:tcW w:w="3685" w:type="dxa"/>
            <w:tcBorders>
              <w:top w:val="single" w:sz="4" w:space="0" w:color="auto"/>
              <w:left w:val="single" w:sz="4" w:space="0" w:color="auto"/>
              <w:bottom w:val="single" w:sz="4" w:space="0" w:color="auto"/>
              <w:right w:val="single" w:sz="4" w:space="0" w:color="auto"/>
            </w:tcBorders>
            <w:hideMark/>
          </w:tcPr>
          <w:p w14:paraId="5BE0FCE5" w14:textId="77777777" w:rsidR="00A12B36" w:rsidRDefault="00FF6BDA" w:rsidP="00637093">
            <w:pPr>
              <w:keepNext/>
              <w:suppressAutoHyphens/>
              <w:rPr>
                <w:szCs w:val="22"/>
              </w:rPr>
            </w:pPr>
            <w:r>
              <w:t>Miðgildi tíma fram að einkennum frá beinum (mánuðir)</w:t>
            </w:r>
          </w:p>
        </w:tc>
        <w:tc>
          <w:tcPr>
            <w:tcW w:w="2071" w:type="dxa"/>
            <w:tcBorders>
              <w:top w:val="single" w:sz="4" w:space="0" w:color="auto"/>
              <w:left w:val="single" w:sz="4" w:space="0" w:color="auto"/>
              <w:bottom w:val="single" w:sz="4" w:space="0" w:color="auto"/>
              <w:right w:val="single" w:sz="4" w:space="0" w:color="auto"/>
            </w:tcBorders>
            <w:hideMark/>
          </w:tcPr>
          <w:p w14:paraId="6152BA1A" w14:textId="77777777" w:rsidR="00A12B36" w:rsidRDefault="00FF6BDA" w:rsidP="00637093">
            <w:pPr>
              <w:keepNext/>
              <w:suppressAutoHyphens/>
              <w:jc w:val="center"/>
              <w:rPr>
                <w:szCs w:val="22"/>
              </w:rPr>
            </w:pPr>
            <w:r>
              <w:t>22,8 (14,7; NE)</w:t>
            </w:r>
          </w:p>
        </w:tc>
        <w:tc>
          <w:tcPr>
            <w:tcW w:w="2069" w:type="dxa"/>
            <w:tcBorders>
              <w:top w:val="single" w:sz="4" w:space="0" w:color="auto"/>
              <w:left w:val="single" w:sz="4" w:space="0" w:color="auto"/>
              <w:bottom w:val="single" w:sz="4" w:space="0" w:color="auto"/>
              <w:right w:val="single" w:sz="4" w:space="0" w:color="auto"/>
            </w:tcBorders>
            <w:hideMark/>
          </w:tcPr>
          <w:p w14:paraId="3DBA5A47" w14:textId="77777777" w:rsidR="00A12B36" w:rsidRDefault="00FF6BDA" w:rsidP="00637093">
            <w:pPr>
              <w:keepNext/>
              <w:suppressAutoHyphens/>
              <w:jc w:val="center"/>
              <w:rPr>
                <w:szCs w:val="22"/>
              </w:rPr>
            </w:pPr>
            <w:r>
              <w:t>23,98 (16,56; 33,31)</w:t>
            </w:r>
          </w:p>
        </w:tc>
      </w:tr>
      <w:tr w:rsidR="00A12B36" w14:paraId="3D29FE93" w14:textId="77777777" w:rsidTr="00637093">
        <w:trPr>
          <w:cantSplit/>
        </w:trPr>
        <w:tc>
          <w:tcPr>
            <w:tcW w:w="3685" w:type="dxa"/>
            <w:tcBorders>
              <w:top w:val="single" w:sz="4" w:space="0" w:color="auto"/>
              <w:left w:val="single" w:sz="4" w:space="0" w:color="auto"/>
              <w:bottom w:val="single" w:sz="4" w:space="0" w:color="auto"/>
              <w:right w:val="single" w:sz="4" w:space="0" w:color="auto"/>
            </w:tcBorders>
            <w:hideMark/>
          </w:tcPr>
          <w:p w14:paraId="1E99E712" w14:textId="77777777" w:rsidR="00A12B36" w:rsidRDefault="00FF6BDA" w:rsidP="00637093">
            <w:pPr>
              <w:suppressAutoHyphens/>
              <w:rPr>
                <w:szCs w:val="22"/>
              </w:rPr>
            </w:pPr>
            <w:r>
              <w:t>Áhættuhlutfall (95% CI)</w:t>
            </w:r>
          </w:p>
        </w:tc>
        <w:tc>
          <w:tcPr>
            <w:tcW w:w="4140" w:type="dxa"/>
            <w:gridSpan w:val="2"/>
            <w:tcBorders>
              <w:top w:val="single" w:sz="4" w:space="0" w:color="auto"/>
              <w:left w:val="single" w:sz="4" w:space="0" w:color="auto"/>
              <w:bottom w:val="single" w:sz="4" w:space="0" w:color="auto"/>
              <w:right w:val="single" w:sz="4" w:space="0" w:color="auto"/>
            </w:tcBorders>
            <w:hideMark/>
          </w:tcPr>
          <w:p w14:paraId="1142725C" w14:textId="77777777" w:rsidR="00A12B36" w:rsidRDefault="00FF6BDA" w:rsidP="00637093">
            <w:pPr>
              <w:suppressAutoHyphens/>
              <w:jc w:val="center"/>
            </w:pPr>
            <w:r>
              <w:t>0,98 (0,85; 1,14)</w:t>
            </w:r>
          </w:p>
        </w:tc>
      </w:tr>
      <w:tr w:rsidR="00A12B36" w14:paraId="2DB75AE9" w14:textId="77777777" w:rsidTr="00637093">
        <w:trPr>
          <w:cantSplit/>
        </w:trPr>
        <w:tc>
          <w:tcPr>
            <w:tcW w:w="7825" w:type="dxa"/>
            <w:gridSpan w:val="3"/>
            <w:tcBorders>
              <w:top w:val="single" w:sz="4" w:space="0" w:color="auto"/>
              <w:left w:val="single" w:sz="4" w:space="0" w:color="auto"/>
              <w:bottom w:val="single" w:sz="4" w:space="0" w:color="auto"/>
              <w:right w:val="single" w:sz="4" w:space="0" w:color="auto"/>
            </w:tcBorders>
          </w:tcPr>
          <w:p w14:paraId="0F182E5D" w14:textId="77777777" w:rsidR="00A12B36" w:rsidRDefault="00A12B36" w:rsidP="00637093">
            <w:pPr>
              <w:suppressAutoHyphens/>
              <w:jc w:val="center"/>
              <w:rPr>
                <w:sz w:val="12"/>
                <w:szCs w:val="22"/>
              </w:rPr>
            </w:pPr>
          </w:p>
        </w:tc>
      </w:tr>
      <w:tr w:rsidR="00A12B36" w14:paraId="79BA3312" w14:textId="77777777" w:rsidTr="00637093">
        <w:trPr>
          <w:cantSplit/>
        </w:trPr>
        <w:tc>
          <w:tcPr>
            <w:tcW w:w="7825" w:type="dxa"/>
            <w:gridSpan w:val="3"/>
            <w:tcBorders>
              <w:top w:val="single" w:sz="4" w:space="0" w:color="auto"/>
              <w:left w:val="single" w:sz="4" w:space="0" w:color="auto"/>
              <w:bottom w:val="single" w:sz="4" w:space="0" w:color="auto"/>
              <w:right w:val="single" w:sz="4" w:space="0" w:color="auto"/>
            </w:tcBorders>
            <w:hideMark/>
          </w:tcPr>
          <w:p w14:paraId="6E276E2A" w14:textId="77777777" w:rsidR="00A12B36" w:rsidRDefault="00FF6BDA" w:rsidP="00637093">
            <w:pPr>
              <w:keepNext/>
              <w:suppressAutoHyphens/>
              <w:rPr>
                <w:szCs w:val="22"/>
              </w:rPr>
            </w:pPr>
            <w:r>
              <w:rPr>
                <w:b/>
              </w:rPr>
              <w:t>Fyrsta og eftirfylgjandi einkenni frá beinum</w:t>
            </w:r>
          </w:p>
        </w:tc>
      </w:tr>
      <w:tr w:rsidR="00A12B36" w14:paraId="646E4D26" w14:textId="77777777" w:rsidTr="00637093">
        <w:trPr>
          <w:cantSplit/>
        </w:trPr>
        <w:tc>
          <w:tcPr>
            <w:tcW w:w="3685" w:type="dxa"/>
            <w:tcBorders>
              <w:top w:val="single" w:sz="4" w:space="0" w:color="auto"/>
              <w:left w:val="single" w:sz="4" w:space="0" w:color="auto"/>
              <w:bottom w:val="single" w:sz="4" w:space="0" w:color="auto"/>
              <w:right w:val="single" w:sz="4" w:space="0" w:color="auto"/>
            </w:tcBorders>
            <w:hideMark/>
          </w:tcPr>
          <w:p w14:paraId="77463671" w14:textId="77777777" w:rsidR="00A12B36" w:rsidRDefault="00FF6BDA" w:rsidP="00637093">
            <w:pPr>
              <w:keepNext/>
              <w:suppressAutoHyphens/>
              <w:rPr>
                <w:szCs w:val="22"/>
              </w:rPr>
            </w:pPr>
            <w:r>
              <w:t>Meðaltal tilvika/sjúkling</w:t>
            </w:r>
          </w:p>
        </w:tc>
        <w:tc>
          <w:tcPr>
            <w:tcW w:w="2071" w:type="dxa"/>
            <w:tcBorders>
              <w:top w:val="single" w:sz="4" w:space="0" w:color="auto"/>
              <w:left w:val="single" w:sz="4" w:space="0" w:color="auto"/>
              <w:bottom w:val="single" w:sz="4" w:space="0" w:color="auto"/>
              <w:right w:val="single" w:sz="4" w:space="0" w:color="auto"/>
            </w:tcBorders>
            <w:hideMark/>
          </w:tcPr>
          <w:p w14:paraId="5BA38576" w14:textId="77777777" w:rsidR="00A12B36" w:rsidRDefault="00FF6BDA" w:rsidP="00637093">
            <w:pPr>
              <w:keepNext/>
              <w:suppressAutoHyphens/>
              <w:jc w:val="center"/>
              <w:rPr>
                <w:szCs w:val="22"/>
              </w:rPr>
            </w:pPr>
            <w:r>
              <w:t>0,66</w:t>
            </w:r>
          </w:p>
        </w:tc>
        <w:tc>
          <w:tcPr>
            <w:tcW w:w="2069" w:type="dxa"/>
            <w:tcBorders>
              <w:top w:val="single" w:sz="4" w:space="0" w:color="auto"/>
              <w:left w:val="single" w:sz="4" w:space="0" w:color="auto"/>
              <w:bottom w:val="single" w:sz="4" w:space="0" w:color="auto"/>
              <w:right w:val="single" w:sz="4" w:space="0" w:color="auto"/>
            </w:tcBorders>
            <w:hideMark/>
          </w:tcPr>
          <w:p w14:paraId="2B43D5D0" w14:textId="77777777" w:rsidR="00A12B36" w:rsidRDefault="00FF6BDA" w:rsidP="00637093">
            <w:pPr>
              <w:keepNext/>
              <w:suppressAutoHyphens/>
              <w:jc w:val="center"/>
              <w:rPr>
                <w:szCs w:val="22"/>
              </w:rPr>
            </w:pPr>
            <w:r>
              <w:t>0,66</w:t>
            </w:r>
          </w:p>
        </w:tc>
      </w:tr>
      <w:tr w:rsidR="00A12B36" w14:paraId="6FC51F47" w14:textId="77777777" w:rsidTr="00637093">
        <w:trPr>
          <w:cantSplit/>
        </w:trPr>
        <w:tc>
          <w:tcPr>
            <w:tcW w:w="3685" w:type="dxa"/>
            <w:tcBorders>
              <w:top w:val="single" w:sz="4" w:space="0" w:color="auto"/>
              <w:left w:val="single" w:sz="4" w:space="0" w:color="auto"/>
              <w:bottom w:val="single" w:sz="4" w:space="0" w:color="auto"/>
              <w:right w:val="single" w:sz="4" w:space="0" w:color="auto"/>
            </w:tcBorders>
            <w:hideMark/>
          </w:tcPr>
          <w:p w14:paraId="76929AAB" w14:textId="77777777" w:rsidR="00A12B36" w:rsidRDefault="00FF6BDA" w:rsidP="00637093">
            <w:pPr>
              <w:keepNext/>
              <w:suppressAutoHyphens/>
              <w:rPr>
                <w:szCs w:val="22"/>
              </w:rPr>
            </w:pPr>
            <w:r>
              <w:t>Hlutfallstíðni (95% CI)</w:t>
            </w:r>
          </w:p>
        </w:tc>
        <w:tc>
          <w:tcPr>
            <w:tcW w:w="4140" w:type="dxa"/>
            <w:gridSpan w:val="2"/>
            <w:tcBorders>
              <w:top w:val="single" w:sz="4" w:space="0" w:color="auto"/>
              <w:left w:val="single" w:sz="4" w:space="0" w:color="auto"/>
              <w:bottom w:val="single" w:sz="4" w:space="0" w:color="auto"/>
              <w:right w:val="single" w:sz="4" w:space="0" w:color="auto"/>
            </w:tcBorders>
            <w:hideMark/>
          </w:tcPr>
          <w:p w14:paraId="71449997" w14:textId="77777777" w:rsidR="00A12B36" w:rsidRDefault="00FF6BDA" w:rsidP="00637093">
            <w:pPr>
              <w:keepNext/>
              <w:suppressAutoHyphens/>
              <w:jc w:val="center"/>
              <w:rPr>
                <w:szCs w:val="22"/>
              </w:rPr>
            </w:pPr>
            <w:r>
              <w:t>1,01 (0,89; 1,15)</w:t>
            </w:r>
          </w:p>
        </w:tc>
      </w:tr>
      <w:tr w:rsidR="00A12B36" w14:paraId="7D0B53BB" w14:textId="77777777" w:rsidTr="00637093">
        <w:trPr>
          <w:cantSplit/>
        </w:trPr>
        <w:tc>
          <w:tcPr>
            <w:tcW w:w="3685" w:type="dxa"/>
            <w:tcBorders>
              <w:top w:val="single" w:sz="4" w:space="0" w:color="auto"/>
              <w:left w:val="single" w:sz="4" w:space="0" w:color="auto"/>
              <w:bottom w:val="single" w:sz="4" w:space="0" w:color="auto"/>
              <w:right w:val="single" w:sz="4" w:space="0" w:color="auto"/>
            </w:tcBorders>
            <w:hideMark/>
          </w:tcPr>
          <w:p w14:paraId="784DD682" w14:textId="77777777" w:rsidR="00A12B36" w:rsidRDefault="00FF6BDA" w:rsidP="00637093">
            <w:pPr>
              <w:suppressAutoHyphens/>
              <w:rPr>
                <w:szCs w:val="22"/>
              </w:rPr>
            </w:pPr>
            <w:r>
              <w:t>Sjúkdómstíðni vegna beina á ári</w:t>
            </w:r>
          </w:p>
        </w:tc>
        <w:tc>
          <w:tcPr>
            <w:tcW w:w="2071" w:type="dxa"/>
            <w:tcBorders>
              <w:top w:val="single" w:sz="4" w:space="0" w:color="auto"/>
              <w:left w:val="single" w:sz="4" w:space="0" w:color="auto"/>
              <w:bottom w:val="single" w:sz="4" w:space="0" w:color="auto"/>
              <w:right w:val="single" w:sz="4" w:space="0" w:color="auto"/>
            </w:tcBorders>
            <w:hideMark/>
          </w:tcPr>
          <w:p w14:paraId="5D2B32D5" w14:textId="77777777" w:rsidR="00A12B36" w:rsidRDefault="00FF6BDA" w:rsidP="00637093">
            <w:pPr>
              <w:suppressAutoHyphens/>
              <w:jc w:val="center"/>
              <w:rPr>
                <w:szCs w:val="22"/>
              </w:rPr>
            </w:pPr>
            <w:r>
              <w:t>0,61</w:t>
            </w:r>
          </w:p>
        </w:tc>
        <w:tc>
          <w:tcPr>
            <w:tcW w:w="2069" w:type="dxa"/>
            <w:tcBorders>
              <w:top w:val="single" w:sz="4" w:space="0" w:color="auto"/>
              <w:left w:val="single" w:sz="4" w:space="0" w:color="auto"/>
              <w:bottom w:val="single" w:sz="4" w:space="0" w:color="auto"/>
              <w:right w:val="single" w:sz="4" w:space="0" w:color="auto"/>
            </w:tcBorders>
            <w:hideMark/>
          </w:tcPr>
          <w:p w14:paraId="5D4A0E16" w14:textId="77777777" w:rsidR="00A12B36" w:rsidRDefault="00FF6BDA" w:rsidP="00637093">
            <w:pPr>
              <w:suppressAutoHyphens/>
              <w:jc w:val="center"/>
              <w:rPr>
                <w:szCs w:val="22"/>
              </w:rPr>
            </w:pPr>
            <w:r>
              <w:t>0,62</w:t>
            </w:r>
          </w:p>
        </w:tc>
      </w:tr>
      <w:tr w:rsidR="00A12B36" w14:paraId="057BBB50" w14:textId="77777777" w:rsidTr="00637093">
        <w:trPr>
          <w:cantSplit/>
        </w:trPr>
        <w:tc>
          <w:tcPr>
            <w:tcW w:w="7825" w:type="dxa"/>
            <w:gridSpan w:val="3"/>
            <w:tcBorders>
              <w:top w:val="single" w:sz="4" w:space="0" w:color="auto"/>
              <w:left w:val="single" w:sz="4" w:space="0" w:color="auto"/>
              <w:bottom w:val="single" w:sz="4" w:space="0" w:color="auto"/>
              <w:right w:val="single" w:sz="4" w:space="0" w:color="auto"/>
            </w:tcBorders>
          </w:tcPr>
          <w:p w14:paraId="369822CC" w14:textId="77777777" w:rsidR="00A12B36" w:rsidRDefault="00A12B36" w:rsidP="00637093">
            <w:pPr>
              <w:suppressAutoHyphens/>
              <w:jc w:val="center"/>
              <w:rPr>
                <w:sz w:val="10"/>
                <w:szCs w:val="22"/>
              </w:rPr>
            </w:pPr>
          </w:p>
        </w:tc>
      </w:tr>
      <w:tr w:rsidR="00A12B36" w14:paraId="4965A331" w14:textId="77777777" w:rsidTr="00637093">
        <w:trPr>
          <w:cantSplit/>
        </w:trPr>
        <w:tc>
          <w:tcPr>
            <w:tcW w:w="7825" w:type="dxa"/>
            <w:gridSpan w:val="3"/>
            <w:tcBorders>
              <w:top w:val="single" w:sz="4" w:space="0" w:color="auto"/>
              <w:left w:val="single" w:sz="4" w:space="0" w:color="auto"/>
              <w:bottom w:val="single" w:sz="4" w:space="0" w:color="auto"/>
              <w:right w:val="single" w:sz="4" w:space="0" w:color="auto"/>
            </w:tcBorders>
            <w:hideMark/>
          </w:tcPr>
          <w:p w14:paraId="76CD9F4F" w14:textId="77777777" w:rsidR="00A12B36" w:rsidRDefault="00FF6BDA" w:rsidP="00637093">
            <w:pPr>
              <w:keepNext/>
              <w:suppressAutoHyphens/>
              <w:rPr>
                <w:szCs w:val="22"/>
              </w:rPr>
            </w:pPr>
            <w:r>
              <w:rPr>
                <w:b/>
              </w:rPr>
              <w:t>Fyrstu einkenni frá beinum eða HCM</w:t>
            </w:r>
          </w:p>
        </w:tc>
      </w:tr>
      <w:tr w:rsidR="00A12B36" w14:paraId="7EC7873E" w14:textId="77777777" w:rsidTr="00637093">
        <w:trPr>
          <w:cantSplit/>
        </w:trPr>
        <w:tc>
          <w:tcPr>
            <w:tcW w:w="3685" w:type="dxa"/>
            <w:tcBorders>
              <w:top w:val="single" w:sz="4" w:space="0" w:color="auto"/>
              <w:left w:val="single" w:sz="4" w:space="0" w:color="auto"/>
              <w:bottom w:val="single" w:sz="4" w:space="0" w:color="auto"/>
              <w:right w:val="single" w:sz="4" w:space="0" w:color="auto"/>
            </w:tcBorders>
            <w:hideMark/>
          </w:tcPr>
          <w:p w14:paraId="5B3274A1" w14:textId="77777777" w:rsidR="00A12B36" w:rsidRDefault="00FF6BDA" w:rsidP="00637093">
            <w:pPr>
              <w:keepNext/>
              <w:suppressAutoHyphens/>
              <w:rPr>
                <w:szCs w:val="22"/>
              </w:rPr>
            </w:pPr>
            <w:r>
              <w:t>Miðgildi (mánuðir)</w:t>
            </w:r>
          </w:p>
        </w:tc>
        <w:tc>
          <w:tcPr>
            <w:tcW w:w="2071" w:type="dxa"/>
            <w:tcBorders>
              <w:top w:val="single" w:sz="4" w:space="0" w:color="auto"/>
              <w:left w:val="single" w:sz="4" w:space="0" w:color="auto"/>
              <w:bottom w:val="single" w:sz="4" w:space="0" w:color="auto"/>
              <w:right w:val="single" w:sz="4" w:space="0" w:color="auto"/>
            </w:tcBorders>
            <w:hideMark/>
          </w:tcPr>
          <w:p w14:paraId="39B1188F" w14:textId="77777777" w:rsidR="00A12B36" w:rsidRDefault="00FF6BDA" w:rsidP="00637093">
            <w:pPr>
              <w:keepNext/>
              <w:suppressAutoHyphens/>
              <w:jc w:val="center"/>
              <w:rPr>
                <w:szCs w:val="22"/>
              </w:rPr>
            </w:pPr>
            <w:r>
              <w:t>22,14 (14,26; NE)</w:t>
            </w:r>
          </w:p>
        </w:tc>
        <w:tc>
          <w:tcPr>
            <w:tcW w:w="2069" w:type="dxa"/>
            <w:tcBorders>
              <w:top w:val="single" w:sz="4" w:space="0" w:color="auto"/>
              <w:left w:val="single" w:sz="4" w:space="0" w:color="auto"/>
              <w:bottom w:val="single" w:sz="4" w:space="0" w:color="auto"/>
              <w:right w:val="single" w:sz="4" w:space="0" w:color="auto"/>
            </w:tcBorders>
            <w:hideMark/>
          </w:tcPr>
          <w:p w14:paraId="5A07F825" w14:textId="77777777" w:rsidR="00A12B36" w:rsidRDefault="00FF6BDA" w:rsidP="00637093">
            <w:pPr>
              <w:keepNext/>
              <w:suppressAutoHyphens/>
              <w:jc w:val="center"/>
              <w:rPr>
                <w:szCs w:val="22"/>
              </w:rPr>
            </w:pPr>
            <w:r>
              <w:t>21,32 (13,86; 29,7)</w:t>
            </w:r>
          </w:p>
        </w:tc>
      </w:tr>
      <w:tr w:rsidR="00A12B36" w14:paraId="02F378D9" w14:textId="77777777" w:rsidTr="00637093">
        <w:trPr>
          <w:cantSplit/>
        </w:trPr>
        <w:tc>
          <w:tcPr>
            <w:tcW w:w="3685" w:type="dxa"/>
            <w:tcBorders>
              <w:top w:val="single" w:sz="4" w:space="0" w:color="auto"/>
              <w:left w:val="single" w:sz="4" w:space="0" w:color="auto"/>
              <w:bottom w:val="single" w:sz="4" w:space="0" w:color="auto"/>
              <w:right w:val="single" w:sz="4" w:space="0" w:color="auto"/>
            </w:tcBorders>
            <w:hideMark/>
          </w:tcPr>
          <w:p w14:paraId="479C53A1" w14:textId="77777777" w:rsidR="00A12B36" w:rsidRDefault="00FF6BDA" w:rsidP="00637093">
            <w:pPr>
              <w:suppressAutoHyphens/>
              <w:rPr>
                <w:szCs w:val="22"/>
              </w:rPr>
            </w:pPr>
            <w:r>
              <w:t>Áhættuhlutfall (95% CI)</w:t>
            </w:r>
          </w:p>
        </w:tc>
        <w:tc>
          <w:tcPr>
            <w:tcW w:w="4140" w:type="dxa"/>
            <w:gridSpan w:val="2"/>
            <w:tcBorders>
              <w:top w:val="single" w:sz="4" w:space="0" w:color="auto"/>
              <w:left w:val="single" w:sz="4" w:space="0" w:color="auto"/>
              <w:bottom w:val="single" w:sz="4" w:space="0" w:color="auto"/>
              <w:right w:val="single" w:sz="4" w:space="0" w:color="auto"/>
            </w:tcBorders>
            <w:hideMark/>
          </w:tcPr>
          <w:p w14:paraId="534115F0" w14:textId="77777777" w:rsidR="00A12B36" w:rsidRDefault="00FF6BDA" w:rsidP="00637093">
            <w:pPr>
              <w:suppressAutoHyphens/>
              <w:jc w:val="center"/>
              <w:rPr>
                <w:szCs w:val="22"/>
              </w:rPr>
            </w:pPr>
            <w:r>
              <w:t>0,98 (0,85; 1,12)</w:t>
            </w:r>
          </w:p>
        </w:tc>
      </w:tr>
      <w:tr w:rsidR="00A12B36" w14:paraId="4B68E36C" w14:textId="77777777" w:rsidTr="00637093">
        <w:trPr>
          <w:cantSplit/>
        </w:trPr>
        <w:tc>
          <w:tcPr>
            <w:tcW w:w="7825" w:type="dxa"/>
            <w:gridSpan w:val="3"/>
            <w:tcBorders>
              <w:top w:val="single" w:sz="4" w:space="0" w:color="auto"/>
              <w:left w:val="single" w:sz="4" w:space="0" w:color="auto"/>
              <w:bottom w:val="single" w:sz="4" w:space="0" w:color="auto"/>
              <w:right w:val="single" w:sz="4" w:space="0" w:color="auto"/>
            </w:tcBorders>
          </w:tcPr>
          <w:p w14:paraId="516FDC72" w14:textId="77777777" w:rsidR="00A12B36" w:rsidRDefault="00A12B36" w:rsidP="00637093">
            <w:pPr>
              <w:suppressAutoHyphens/>
              <w:jc w:val="center"/>
              <w:rPr>
                <w:sz w:val="12"/>
                <w:szCs w:val="22"/>
              </w:rPr>
            </w:pPr>
          </w:p>
        </w:tc>
      </w:tr>
      <w:tr w:rsidR="00A12B36" w14:paraId="46F43E4A" w14:textId="77777777" w:rsidTr="00637093">
        <w:trPr>
          <w:cantSplit/>
        </w:trPr>
        <w:tc>
          <w:tcPr>
            <w:tcW w:w="7825" w:type="dxa"/>
            <w:gridSpan w:val="3"/>
            <w:tcBorders>
              <w:top w:val="single" w:sz="4" w:space="0" w:color="auto"/>
              <w:left w:val="single" w:sz="4" w:space="0" w:color="auto"/>
              <w:bottom w:val="single" w:sz="4" w:space="0" w:color="auto"/>
              <w:right w:val="single" w:sz="4" w:space="0" w:color="auto"/>
            </w:tcBorders>
            <w:hideMark/>
          </w:tcPr>
          <w:p w14:paraId="11E98732" w14:textId="77777777" w:rsidR="00A12B36" w:rsidRDefault="00FF6BDA" w:rsidP="00637093">
            <w:pPr>
              <w:keepNext/>
              <w:suppressAutoHyphens/>
              <w:rPr>
                <w:szCs w:val="22"/>
              </w:rPr>
            </w:pPr>
            <w:r>
              <w:rPr>
                <w:b/>
              </w:rPr>
              <w:t>Fyrsta geislun á bein</w:t>
            </w:r>
          </w:p>
        </w:tc>
      </w:tr>
      <w:tr w:rsidR="00A12B36" w14:paraId="7C0D6F43" w14:textId="77777777" w:rsidTr="00637093">
        <w:trPr>
          <w:cantSplit/>
        </w:trPr>
        <w:tc>
          <w:tcPr>
            <w:tcW w:w="3685" w:type="dxa"/>
            <w:tcBorders>
              <w:top w:val="single" w:sz="4" w:space="0" w:color="auto"/>
              <w:left w:val="single" w:sz="4" w:space="0" w:color="auto"/>
              <w:bottom w:val="single" w:sz="4" w:space="0" w:color="auto"/>
              <w:right w:val="single" w:sz="4" w:space="0" w:color="auto"/>
            </w:tcBorders>
            <w:hideMark/>
          </w:tcPr>
          <w:p w14:paraId="23066E68" w14:textId="77777777" w:rsidR="00A12B36" w:rsidRDefault="00FF6BDA" w:rsidP="00637093">
            <w:pPr>
              <w:suppressAutoHyphens/>
              <w:rPr>
                <w:szCs w:val="22"/>
              </w:rPr>
            </w:pPr>
            <w:r>
              <w:t>Áhættuhlutfall (95% CI)</w:t>
            </w:r>
          </w:p>
        </w:tc>
        <w:tc>
          <w:tcPr>
            <w:tcW w:w="4140" w:type="dxa"/>
            <w:gridSpan w:val="2"/>
            <w:tcBorders>
              <w:top w:val="single" w:sz="4" w:space="0" w:color="auto"/>
              <w:left w:val="single" w:sz="4" w:space="0" w:color="auto"/>
              <w:bottom w:val="single" w:sz="4" w:space="0" w:color="auto"/>
              <w:right w:val="single" w:sz="4" w:space="0" w:color="auto"/>
            </w:tcBorders>
            <w:hideMark/>
          </w:tcPr>
          <w:p w14:paraId="48C6573C" w14:textId="77777777" w:rsidR="00A12B36" w:rsidRDefault="00FF6BDA" w:rsidP="00637093">
            <w:pPr>
              <w:suppressAutoHyphens/>
              <w:jc w:val="center"/>
              <w:rPr>
                <w:szCs w:val="22"/>
              </w:rPr>
            </w:pPr>
            <w:r>
              <w:t>0,78 (0,53; 1,14)</w:t>
            </w:r>
          </w:p>
        </w:tc>
      </w:tr>
      <w:tr w:rsidR="00A12B36" w14:paraId="7E4248D9" w14:textId="77777777" w:rsidTr="00637093">
        <w:trPr>
          <w:cantSplit/>
        </w:trPr>
        <w:tc>
          <w:tcPr>
            <w:tcW w:w="7825" w:type="dxa"/>
            <w:gridSpan w:val="3"/>
            <w:tcBorders>
              <w:top w:val="single" w:sz="4" w:space="0" w:color="auto"/>
              <w:left w:val="single" w:sz="4" w:space="0" w:color="auto"/>
              <w:bottom w:val="single" w:sz="4" w:space="0" w:color="auto"/>
              <w:right w:val="single" w:sz="4" w:space="0" w:color="auto"/>
            </w:tcBorders>
          </w:tcPr>
          <w:p w14:paraId="2A724EB5" w14:textId="77777777" w:rsidR="00A12B36" w:rsidRPr="00B9741F" w:rsidRDefault="00A12B36" w:rsidP="00637093">
            <w:pPr>
              <w:suppressAutoHyphens/>
              <w:rPr>
                <w:b/>
                <w:sz w:val="12"/>
                <w:szCs w:val="12"/>
              </w:rPr>
            </w:pPr>
          </w:p>
        </w:tc>
      </w:tr>
      <w:tr w:rsidR="00A12B36" w14:paraId="024F0910" w14:textId="77777777" w:rsidTr="00637093">
        <w:trPr>
          <w:cantSplit/>
        </w:trPr>
        <w:tc>
          <w:tcPr>
            <w:tcW w:w="7825" w:type="dxa"/>
            <w:gridSpan w:val="3"/>
            <w:tcBorders>
              <w:top w:val="single" w:sz="4" w:space="0" w:color="auto"/>
              <w:left w:val="single" w:sz="4" w:space="0" w:color="auto"/>
              <w:bottom w:val="single" w:sz="4" w:space="0" w:color="auto"/>
              <w:right w:val="single" w:sz="4" w:space="0" w:color="auto"/>
            </w:tcBorders>
            <w:hideMark/>
          </w:tcPr>
          <w:p w14:paraId="4FF19787" w14:textId="77777777" w:rsidR="00A12B36" w:rsidRDefault="00FF6BDA" w:rsidP="00637093">
            <w:pPr>
              <w:keepNext/>
              <w:suppressAutoHyphens/>
              <w:rPr>
                <w:szCs w:val="22"/>
              </w:rPr>
            </w:pPr>
            <w:r>
              <w:rPr>
                <w:b/>
              </w:rPr>
              <w:t>Heildarlifun</w:t>
            </w:r>
          </w:p>
        </w:tc>
      </w:tr>
      <w:tr w:rsidR="00A12B36" w14:paraId="308FD626" w14:textId="77777777" w:rsidTr="00637093">
        <w:trPr>
          <w:cantSplit/>
        </w:trPr>
        <w:tc>
          <w:tcPr>
            <w:tcW w:w="3685" w:type="dxa"/>
            <w:tcBorders>
              <w:top w:val="single" w:sz="4" w:space="0" w:color="auto"/>
              <w:left w:val="single" w:sz="4" w:space="0" w:color="auto"/>
              <w:bottom w:val="single" w:sz="4" w:space="0" w:color="auto"/>
              <w:right w:val="single" w:sz="4" w:space="0" w:color="auto"/>
            </w:tcBorders>
            <w:hideMark/>
          </w:tcPr>
          <w:p w14:paraId="2D1B5752" w14:textId="77777777" w:rsidR="00A12B36" w:rsidRDefault="00FF6BDA" w:rsidP="00637093">
            <w:pPr>
              <w:keepNext/>
              <w:suppressAutoHyphens/>
              <w:rPr>
                <w:szCs w:val="22"/>
              </w:rPr>
            </w:pPr>
            <w:r>
              <w:t>Áhættuhlutfall (95% CI)</w:t>
            </w:r>
          </w:p>
        </w:tc>
        <w:tc>
          <w:tcPr>
            <w:tcW w:w="4140" w:type="dxa"/>
            <w:gridSpan w:val="2"/>
            <w:tcBorders>
              <w:top w:val="single" w:sz="4" w:space="0" w:color="auto"/>
              <w:left w:val="single" w:sz="4" w:space="0" w:color="auto"/>
              <w:bottom w:val="single" w:sz="4" w:space="0" w:color="auto"/>
              <w:right w:val="single" w:sz="4" w:space="0" w:color="auto"/>
            </w:tcBorders>
            <w:hideMark/>
          </w:tcPr>
          <w:p w14:paraId="0CF1BA96" w14:textId="77777777" w:rsidR="00A12B36" w:rsidRDefault="00FF6BDA" w:rsidP="00637093">
            <w:pPr>
              <w:keepNext/>
              <w:suppressAutoHyphens/>
              <w:jc w:val="center"/>
              <w:rPr>
                <w:szCs w:val="22"/>
              </w:rPr>
            </w:pPr>
            <w:r>
              <w:t>0,90 (0,70; 1,16)</w:t>
            </w:r>
          </w:p>
        </w:tc>
      </w:tr>
    </w:tbl>
    <w:p w14:paraId="1917387D" w14:textId="77777777" w:rsidR="00A12B36" w:rsidRDefault="00FF6BDA">
      <w:pPr>
        <w:pStyle w:val="Styletablefooter"/>
      </w:pPr>
      <w:r>
        <w:t>NE = ekki hægt að meta</w:t>
      </w:r>
    </w:p>
    <w:p w14:paraId="2ADECE3B" w14:textId="77777777" w:rsidR="00A12B36" w:rsidRDefault="00FF6BDA" w:rsidP="00637093">
      <w:pPr>
        <w:pStyle w:val="Styletablefooter"/>
        <w:keepNext w:val="0"/>
      </w:pPr>
      <w:r>
        <w:t>HCM = blóðkalsíumhækkun vegna illkynja æxlis</w:t>
      </w:r>
    </w:p>
    <w:p w14:paraId="409A7777" w14:textId="77777777" w:rsidR="00A12B36" w:rsidRDefault="00A12B36">
      <w:pPr>
        <w:autoSpaceDE w:val="0"/>
        <w:autoSpaceDN w:val="0"/>
        <w:adjustRightInd w:val="0"/>
      </w:pPr>
    </w:p>
    <w:p w14:paraId="00E5D565" w14:textId="77777777" w:rsidR="00A12B36" w:rsidRDefault="00FF6BDA">
      <w:pPr>
        <w:keepNext/>
        <w:autoSpaceDE w:val="0"/>
        <w:autoSpaceDN w:val="0"/>
        <w:adjustRightInd w:val="0"/>
        <w:rPr>
          <w:szCs w:val="22"/>
          <w:u w:val="single"/>
        </w:rPr>
      </w:pPr>
      <w:r>
        <w:rPr>
          <w:u w:val="single"/>
        </w:rPr>
        <w:lastRenderedPageBreak/>
        <w:t>Klínísk verkun og öryggi hjá fullorðnum og unglingum með þroskaða beinagrind með risafrumuæxli í beinum</w:t>
      </w:r>
    </w:p>
    <w:p w14:paraId="0C3829E9" w14:textId="77777777" w:rsidR="00A12B36" w:rsidRDefault="00A12B36">
      <w:pPr>
        <w:keepNext/>
        <w:autoSpaceDE w:val="0"/>
        <w:autoSpaceDN w:val="0"/>
        <w:adjustRightInd w:val="0"/>
        <w:rPr>
          <w:szCs w:val="22"/>
          <w:u w:val="single"/>
        </w:rPr>
      </w:pPr>
    </w:p>
    <w:p w14:paraId="61AC752F" w14:textId="5E536B36" w:rsidR="00A12B36" w:rsidRDefault="00FF6BDA">
      <w:pPr>
        <w:autoSpaceDE w:val="0"/>
        <w:autoSpaceDN w:val="0"/>
        <w:adjustRightInd w:val="0"/>
        <w:rPr>
          <w:szCs w:val="22"/>
        </w:rPr>
      </w:pPr>
      <w:r>
        <w:t>Tvær opnar eins arms II. stigs rannsóknir (rannsóknir 5 og 6) könnuðu öryggi og verkun XGEVA hjá 554 sjúklingum með risafrumuæxli í beinum sem annaðhvort var ekki skurðtækt eða þar sem skurðaðgerð gæti leitt til alvarlegs sjúkdómsástands sem og opin IV. stigs, framskyggn, fjölsetra rannsókn (rannsókn 7) sem veitti sjúklingum sem luku rannsókn 6 langtíma öryggiseftirfylgni. Sjúklingar fengu 120 mg XGEVA undir húð á 4 vikna fresti með 120 mg hleðsluskammti á degi 8 og 15. Sjúklingar sem hættu að taka XGEVA fóru síðan í öryggiseftirfylgni í minnst 60 mánuði. Endurtekin meðferð með XGEVA meðan á öryggiseftirfylgni stóð var heimiluð hjá sjúklingum sem sýndu svörun við XGEVA í upphafi (t.d. við endurkomu sjúkdóms).</w:t>
      </w:r>
    </w:p>
    <w:p w14:paraId="3018717E" w14:textId="77777777" w:rsidR="00A12B36" w:rsidRDefault="00A12B36">
      <w:pPr>
        <w:autoSpaceDE w:val="0"/>
        <w:autoSpaceDN w:val="0"/>
        <w:adjustRightInd w:val="0"/>
        <w:rPr>
          <w:szCs w:val="22"/>
        </w:rPr>
      </w:pPr>
    </w:p>
    <w:p w14:paraId="34C6AFAA" w14:textId="4144DAF2" w:rsidR="00A12B36" w:rsidRDefault="00FF6BDA">
      <w:pPr>
        <w:autoSpaceDE w:val="0"/>
        <w:autoSpaceDN w:val="0"/>
        <w:adjustRightInd w:val="0"/>
        <w:rPr>
          <w:szCs w:val="22"/>
        </w:rPr>
      </w:pPr>
      <w:r>
        <w:t>Í rannsókn 5 tóku 37 fullorðnir sjúklingar þátt sem vefjafræðilega höfðu óskurðtæk eða endurkomið risafrumuæxli í beinum. Aðalmælikvarði útkomu rannsóknarinnar var tíðni svörunar, skilgreind sem að minnsta kosti 90% brotthvarf risafrumna miðað við upphafsgildi (eða algjört brotthvarf risafrumna þegar risafrumur voru &lt; 5% æxlisfrumna) eða enginn framgangur í markskemmd samkvæmt geislagreiningu þegar engar vefjameinafræðilegar upplýsingar voru tiltækar. Af 35 sjúklingum sem teknir voru með í greiningu á verkun svöruðu 85,7% (95% CI: 69,7, 95,2) meðferð með XGEVA. Allir 20 sjúklingarnir (100%) sem metnir voru með vefjafræði uppfylltu skilyrði svörunar. Hjá hinum 15 sjúklingunum varð engin versnun hjá 10 (67%) samkvæmt geislagreiningu á markskemmd (target lesion).</w:t>
      </w:r>
    </w:p>
    <w:p w14:paraId="454DCBC6" w14:textId="77777777" w:rsidR="00A12B36" w:rsidRDefault="00A12B36">
      <w:pPr>
        <w:autoSpaceDE w:val="0"/>
        <w:autoSpaceDN w:val="0"/>
        <w:adjustRightInd w:val="0"/>
        <w:rPr>
          <w:szCs w:val="22"/>
        </w:rPr>
      </w:pPr>
    </w:p>
    <w:p w14:paraId="548F3B8D" w14:textId="09905813" w:rsidR="00A12B36" w:rsidRDefault="00FF6BDA">
      <w:pPr>
        <w:autoSpaceDE w:val="0"/>
        <w:autoSpaceDN w:val="0"/>
        <w:adjustRightInd w:val="0"/>
        <w:rPr>
          <w:szCs w:val="22"/>
        </w:rPr>
      </w:pPr>
      <w:r>
        <w:t>Í rannsókn 6 tóku þátt 535 fullorðnir eða unglingar með þroskaða beinagrind með risafrumuæxli í beinum. Meðal þeirra sjúklinga voru 28 á aldrinum 12</w:t>
      </w:r>
      <w:r>
        <w:noBreakHyphen/>
        <w:t>17 ára. Sjúklingum var skipt í einn af þremur sjúklingahópum: í hópi 1 voru m.a. sjúklingar með óskurðtækan sjúkdóm (t.d. skemmdir í spjaldlið, mænu eða fjölda skemmda, m.a. meinvörp í lungum); í hópi 2 voru m.a. sjúklingar með skurðtækar skemmdir þar sem áætluð skurðaðgerð tengdist alvarlegu sjúkdómsástandi (t.d. aðgerð í liðum, aflimun eða umfangsmikil aðgerð í grindarholi); í hópi 3 voru m.a. sjúklingar sem höfðu áður tekið þátt í rannsókn 5 og voru fluttir yfir í þessa rannsókn. Aðalmarkmiðið var að meta öryggi denosumabs hjá sjúklingum með risafrumuæxli í beinum. Aukaviðmið útkomu rannsóknarinnar var m.a. tími fram að framgangi sjúkdómsins (byggt á mati rannsakanda) fyrir hóp 1 og hlutfall sjúklinga sem þurfti ekki aðgerð eftir 6 mánuði fyrir hóp 2.</w:t>
      </w:r>
    </w:p>
    <w:p w14:paraId="15EC7B26" w14:textId="77777777" w:rsidR="00A12B36" w:rsidRDefault="00A12B36">
      <w:pPr>
        <w:autoSpaceDE w:val="0"/>
        <w:autoSpaceDN w:val="0"/>
        <w:adjustRightInd w:val="0"/>
        <w:rPr>
          <w:szCs w:val="22"/>
        </w:rPr>
      </w:pPr>
    </w:p>
    <w:p w14:paraId="6AAFAB0C" w14:textId="42065245" w:rsidR="00A12B36" w:rsidRDefault="00FF6BDA">
      <w:pPr>
        <w:autoSpaceDE w:val="0"/>
        <w:autoSpaceDN w:val="0"/>
        <w:adjustRightInd w:val="0"/>
        <w:rPr>
          <w:szCs w:val="22"/>
        </w:rPr>
      </w:pPr>
      <w:r>
        <w:t xml:space="preserve">Í hópi 1 voru 28 </w:t>
      </w:r>
      <w:ins w:id="58" w:author="Author">
        <w:r w:rsidR="00374CA2">
          <w:t>a</w:t>
        </w:r>
      </w:ins>
      <w:del w:id="59" w:author="Author">
        <w:r w:rsidDel="00374CA2">
          <w:delText>o</w:delText>
        </w:r>
      </w:del>
      <w:r>
        <w:t>f 260 sjúklingum sem fengu meðferð (10,8%) með framgang sjúkdóms við lokagreiningu. Í hópi 2 höfðu 219 af 238 (92,0%; 95% CI: 87,8%; 95,1%) sjúklingum sem hægt var að meta og sem fengu meðferð með XGEVA ekki farið í skurðaðgerð eftir 6 mánuði. Af þeim 239 sjúklingum í hópi 2 með staðsetningu markskemmdar við upphafsgildi eða meðan á rannsókninni stóð sem var ekki í lungum eða mjúkvef, gátu samtals 82 einstaklingar (34,3%) komist hjá aðgerð meðan á rannsókninni stóð. Á heildina litið voru niðurstöður verkunar hjá unglingum með þroskaða beinagrind svipaðar og það sem sást hjá fullorðnum.</w:t>
      </w:r>
    </w:p>
    <w:p w14:paraId="3F67F282" w14:textId="77777777" w:rsidR="00A12B36" w:rsidRDefault="00A12B36">
      <w:pPr>
        <w:autoSpaceDE w:val="0"/>
        <w:autoSpaceDN w:val="0"/>
        <w:adjustRightInd w:val="0"/>
        <w:rPr>
          <w:szCs w:val="22"/>
          <w:u w:val="single"/>
        </w:rPr>
      </w:pPr>
    </w:p>
    <w:p w14:paraId="6D13AFDA" w14:textId="77777777" w:rsidR="00A12B36" w:rsidRDefault="00FF6BDA">
      <w:pPr>
        <w:autoSpaceDE w:val="0"/>
        <w:autoSpaceDN w:val="0"/>
        <w:adjustRightInd w:val="0"/>
        <w:rPr>
          <w:szCs w:val="22"/>
        </w:rPr>
      </w:pPr>
      <w:r>
        <w:t>Í rannsókn 7 tóku 85 fullorðnir sjúklingar þátt sem tekið höfðu þátt í og lokið rannsókn 6. Sjúklingum var leyft að fá meðferð með denosumabi vegna risafrumuæxlis í beinum og öllum sjúklingum var fylgt eftir í 5 ár. Aðalmarkmiðið var að meta langtíma öryggi denosumabs hjá sjúklingum með risafrumuæxli í beinum.</w:t>
      </w:r>
    </w:p>
    <w:p w14:paraId="4D870EA6" w14:textId="77777777" w:rsidR="00A12B36" w:rsidRDefault="00A12B36">
      <w:pPr>
        <w:autoSpaceDE w:val="0"/>
        <w:autoSpaceDN w:val="0"/>
        <w:adjustRightInd w:val="0"/>
        <w:rPr>
          <w:szCs w:val="22"/>
          <w:u w:val="single"/>
        </w:rPr>
      </w:pPr>
    </w:p>
    <w:p w14:paraId="11CF3C26" w14:textId="77777777" w:rsidR="00A12B36" w:rsidRDefault="00FF6BDA">
      <w:pPr>
        <w:keepNext/>
        <w:autoSpaceDE w:val="0"/>
        <w:autoSpaceDN w:val="0"/>
        <w:adjustRightInd w:val="0"/>
        <w:rPr>
          <w:szCs w:val="22"/>
          <w:u w:val="single"/>
        </w:rPr>
      </w:pPr>
      <w:r>
        <w:rPr>
          <w:u w:val="single"/>
        </w:rPr>
        <w:t>Áhrif á verki</w:t>
      </w:r>
    </w:p>
    <w:p w14:paraId="564325E4" w14:textId="77777777" w:rsidR="00A12B36" w:rsidRDefault="00A12B36">
      <w:pPr>
        <w:keepNext/>
        <w:autoSpaceDE w:val="0"/>
        <w:autoSpaceDN w:val="0"/>
        <w:adjustRightInd w:val="0"/>
        <w:rPr>
          <w:szCs w:val="22"/>
          <w:u w:val="single"/>
        </w:rPr>
      </w:pPr>
    </w:p>
    <w:p w14:paraId="69117C7C" w14:textId="77777777" w:rsidR="00A12B36" w:rsidRDefault="00FF6BDA">
      <w:pPr>
        <w:autoSpaceDE w:val="0"/>
        <w:autoSpaceDN w:val="0"/>
        <w:adjustRightInd w:val="0"/>
        <w:rPr>
          <w:b/>
          <w:szCs w:val="22"/>
        </w:rPr>
      </w:pPr>
      <w:r>
        <w:t>Í lokagreiningum hjá rannsóknarhópum 1 og 2 var tilkynnt um minnkun mestu verkja sem hafði klíníska þýðingu (þ.e. minnkun um ≥ 2 stig frá upphafsgildi) hjá 30,8% sjúklinga í áhættu (þ.e. þeirra sem höfðu skor mestu verkja ≥ 2 við upphafsgildi) á fyrstu viku meðferðar og ≥ 50% eftir 5 vikur. Þessi áhrif á minnkun verkja hélst við allt síðara mat.</w:t>
      </w:r>
    </w:p>
    <w:p w14:paraId="5EE18706" w14:textId="77777777" w:rsidR="00A12B36" w:rsidRDefault="00A12B36">
      <w:pPr>
        <w:autoSpaceDE w:val="0"/>
        <w:autoSpaceDN w:val="0"/>
        <w:adjustRightInd w:val="0"/>
        <w:rPr>
          <w:szCs w:val="22"/>
        </w:rPr>
      </w:pPr>
    </w:p>
    <w:p w14:paraId="0D05D330" w14:textId="77777777" w:rsidR="00A12B36" w:rsidRDefault="00FF6BDA">
      <w:pPr>
        <w:keepNext/>
        <w:autoSpaceDE w:val="0"/>
        <w:autoSpaceDN w:val="0"/>
        <w:adjustRightInd w:val="0"/>
        <w:rPr>
          <w:szCs w:val="22"/>
          <w:u w:val="single"/>
        </w:rPr>
      </w:pPr>
      <w:r>
        <w:rPr>
          <w:u w:val="single"/>
        </w:rPr>
        <w:t>Börn</w:t>
      </w:r>
    </w:p>
    <w:p w14:paraId="3383A265" w14:textId="77777777" w:rsidR="00A12B36" w:rsidRDefault="00A12B36">
      <w:pPr>
        <w:keepNext/>
        <w:autoSpaceDE w:val="0"/>
        <w:autoSpaceDN w:val="0"/>
        <w:adjustRightInd w:val="0"/>
        <w:rPr>
          <w:szCs w:val="22"/>
          <w:u w:val="single"/>
        </w:rPr>
      </w:pPr>
    </w:p>
    <w:p w14:paraId="5BF9BAE1" w14:textId="77777777" w:rsidR="00A12B36" w:rsidRDefault="00FF6BDA">
      <w:pPr>
        <w:autoSpaceDE w:val="0"/>
        <w:autoSpaceDN w:val="0"/>
        <w:adjustRightInd w:val="0"/>
        <w:rPr>
          <w:szCs w:val="22"/>
        </w:rPr>
      </w:pPr>
      <w:r>
        <w:t xml:space="preserve">Lyfjastofnun Evrópu hefur fallið frá kröfu um að lagðar verði fram niðurstöður úr rannsóknum á XGEVA hjá öllum undirhópum barna til að koma í veg fyrir aukaverkanir tengdar beinum hjá </w:t>
      </w:r>
      <w:r>
        <w:lastRenderedPageBreak/>
        <w:t>sjúklingum sem eru með beinmeinvörp og undirhópa barna undir 12 ára aldri við meðferð á risafrumuæxli í beinum (sjá upplýsingar í kafla 4.2 um notkun handa börnum).</w:t>
      </w:r>
    </w:p>
    <w:p w14:paraId="168340CD" w14:textId="77777777" w:rsidR="00A12B36" w:rsidRDefault="00A12B36">
      <w:pPr>
        <w:autoSpaceDE w:val="0"/>
        <w:autoSpaceDN w:val="0"/>
        <w:adjustRightInd w:val="0"/>
        <w:rPr>
          <w:szCs w:val="22"/>
        </w:rPr>
      </w:pPr>
    </w:p>
    <w:p w14:paraId="4459C400" w14:textId="7A7758E0" w:rsidR="00A12B36" w:rsidRDefault="00FF6BDA">
      <w:pPr>
        <w:autoSpaceDE w:val="0"/>
        <w:autoSpaceDN w:val="0"/>
        <w:adjustRightInd w:val="0"/>
        <w:rPr>
          <w:szCs w:val="22"/>
        </w:rPr>
      </w:pPr>
      <w:r>
        <w:t>XGEVA var metið í rannsókn 6 hjá undirhópi 28 unglinga (13</w:t>
      </w:r>
      <w:r>
        <w:noBreakHyphen/>
        <w:t>17 ára að aldri), sem höfðu náð beinþroska, með risafrumuæxli í beinum sem skilgreint var sem a.m.k. 1 fullvaxið langt bein (t.d. lokuð vaxtarlína upphandleggsbeins) og líkamsþyngd ≥ 45 kg. Einn sjúklingur á unglingsaldri með óskurðtækan sjúkdóm (N = 14) var með endurkominn sjúkdóm við upphafsmeðferð. Þrettán af þeim 14 sjúklingum með skurðtækan sjúkdóm þar sem aðgerð tengdist alvarlegu sjúkdómsástandi höfðu ekki farið í aðgerð eftir 6 mánuði.</w:t>
      </w:r>
    </w:p>
    <w:p w14:paraId="42C11170" w14:textId="77777777" w:rsidR="00A12B36" w:rsidRPr="00D16590" w:rsidRDefault="00A12B36">
      <w:pPr>
        <w:pStyle w:val="Text"/>
        <w:tabs>
          <w:tab w:val="left" w:pos="567"/>
        </w:tabs>
        <w:spacing w:before="0" w:beforeAutospacing="0" w:after="0" w:afterAutospacing="0" w:line="240" w:lineRule="auto"/>
        <w:ind w:left="0"/>
        <w:rPr>
          <w:rFonts w:ascii="Times New Roman" w:hAnsi="Times New Roman"/>
          <w:color w:val="auto"/>
          <w:sz w:val="22"/>
        </w:rPr>
      </w:pPr>
    </w:p>
    <w:p w14:paraId="03C6BC93" w14:textId="139B9EAB" w:rsidR="00A12B36" w:rsidRDefault="00FF6BDA">
      <w:pPr>
        <w:pStyle w:val="Stylebold"/>
        <w:keepNext/>
        <w:ind w:left="567" w:hanging="567"/>
      </w:pPr>
      <w:r>
        <w:t>5.2</w:t>
      </w:r>
      <w:r>
        <w:tab/>
        <w:t>Lyfjahvörf</w:t>
      </w:r>
    </w:p>
    <w:p w14:paraId="7A3D006E" w14:textId="77777777" w:rsidR="00A12B36" w:rsidRDefault="00A12B36">
      <w:pPr>
        <w:keepNext/>
        <w:autoSpaceDE w:val="0"/>
        <w:autoSpaceDN w:val="0"/>
        <w:adjustRightInd w:val="0"/>
        <w:rPr>
          <w:b/>
          <w:i/>
          <w:szCs w:val="22"/>
        </w:rPr>
      </w:pPr>
    </w:p>
    <w:p w14:paraId="11468289" w14:textId="77777777" w:rsidR="00A12B36" w:rsidRDefault="00FF6BDA">
      <w:pPr>
        <w:pStyle w:val="BodyText"/>
        <w:keepNext/>
        <w:rPr>
          <w:i w:val="0"/>
          <w:color w:val="auto"/>
          <w:u w:val="single"/>
        </w:rPr>
      </w:pPr>
      <w:r>
        <w:rPr>
          <w:i w:val="0"/>
          <w:color w:val="auto"/>
          <w:u w:val="single"/>
        </w:rPr>
        <w:t>Frásog</w:t>
      </w:r>
    </w:p>
    <w:p w14:paraId="590A7DF0" w14:textId="77777777" w:rsidR="00A12B36" w:rsidRPr="00D16590" w:rsidRDefault="00A12B36">
      <w:pPr>
        <w:pStyle w:val="BodyText"/>
        <w:keepNext/>
        <w:rPr>
          <w:i w:val="0"/>
          <w:color w:val="auto"/>
          <w:u w:val="single"/>
        </w:rPr>
      </w:pPr>
    </w:p>
    <w:p w14:paraId="028E3490" w14:textId="77777777" w:rsidR="00A12B36" w:rsidRDefault="00FF6BDA">
      <w:pPr>
        <w:pStyle w:val="BodyText"/>
        <w:rPr>
          <w:i w:val="0"/>
          <w:color w:val="auto"/>
        </w:rPr>
      </w:pPr>
      <w:r>
        <w:rPr>
          <w:i w:val="0"/>
          <w:color w:val="auto"/>
        </w:rPr>
        <w:t>Eftir gjöf undir húð var aðgengi 62%.</w:t>
      </w:r>
    </w:p>
    <w:p w14:paraId="248319A8" w14:textId="77777777" w:rsidR="00A12B36" w:rsidRPr="00D16590" w:rsidRDefault="00A12B36">
      <w:pPr>
        <w:pStyle w:val="BodyText"/>
        <w:rPr>
          <w:i w:val="0"/>
          <w:color w:val="auto"/>
        </w:rPr>
      </w:pPr>
    </w:p>
    <w:p w14:paraId="547C155A" w14:textId="77777777" w:rsidR="00A12B36" w:rsidRDefault="00FF6BDA">
      <w:pPr>
        <w:pStyle w:val="BodyText"/>
        <w:keepNext/>
        <w:rPr>
          <w:i w:val="0"/>
          <w:color w:val="auto"/>
          <w:u w:val="single"/>
        </w:rPr>
      </w:pPr>
      <w:r>
        <w:rPr>
          <w:i w:val="0"/>
          <w:color w:val="auto"/>
          <w:u w:val="single"/>
        </w:rPr>
        <w:t>Umbrot</w:t>
      </w:r>
    </w:p>
    <w:p w14:paraId="374C0DF0" w14:textId="77777777" w:rsidR="00A12B36" w:rsidRPr="00D16590" w:rsidRDefault="00A12B36">
      <w:pPr>
        <w:pStyle w:val="BodyText"/>
        <w:keepNext/>
        <w:rPr>
          <w:i w:val="0"/>
          <w:color w:val="auto"/>
          <w:u w:val="single"/>
        </w:rPr>
      </w:pPr>
    </w:p>
    <w:p w14:paraId="7BBF8DC5" w14:textId="77777777" w:rsidR="00A12B36" w:rsidRDefault="00FF6BDA">
      <w:pPr>
        <w:pStyle w:val="Text"/>
        <w:tabs>
          <w:tab w:val="left" w:pos="567"/>
        </w:tabs>
        <w:spacing w:before="0" w:beforeAutospacing="0" w:after="0" w:afterAutospacing="0" w:line="240" w:lineRule="auto"/>
        <w:ind w:left="0"/>
        <w:rPr>
          <w:rFonts w:ascii="Times New Roman" w:hAnsi="Times New Roman" w:cs="Times New Roman"/>
          <w:color w:val="auto"/>
          <w:sz w:val="22"/>
          <w:szCs w:val="22"/>
        </w:rPr>
      </w:pPr>
      <w:r>
        <w:rPr>
          <w:rFonts w:ascii="Times New Roman" w:hAnsi="Times New Roman"/>
          <w:color w:val="auto"/>
          <w:sz w:val="22"/>
        </w:rPr>
        <w:t>Denosumab er eingöngu samsett úr amínósýrum og kolvetnum eins og upprunalegt immunoglobulín og brotthvarf þess með umbrotsferlum í lifur er ólíklegt. Gert er ráð fyrir að umbrot þess og brotthvarf fylgi úrhreinsunarleiðum immunoglobulíns, sem leiðir til niðurbrots í stuttar peptíðkeðjur og einstakar amínósýrur.</w:t>
      </w:r>
    </w:p>
    <w:p w14:paraId="7EAEB9BF" w14:textId="77777777" w:rsidR="00A12B36" w:rsidRPr="00D16590" w:rsidRDefault="00A12B36">
      <w:pPr>
        <w:pStyle w:val="BodyText"/>
        <w:rPr>
          <w:i w:val="0"/>
          <w:color w:val="auto"/>
        </w:rPr>
      </w:pPr>
    </w:p>
    <w:p w14:paraId="1018C5E8" w14:textId="77777777" w:rsidR="00A12B36" w:rsidRDefault="00FF6BDA">
      <w:pPr>
        <w:pStyle w:val="BodyText"/>
        <w:keepNext/>
        <w:rPr>
          <w:i w:val="0"/>
          <w:color w:val="auto"/>
          <w:u w:val="single"/>
        </w:rPr>
      </w:pPr>
      <w:r>
        <w:rPr>
          <w:i w:val="0"/>
          <w:color w:val="auto"/>
          <w:u w:val="single"/>
        </w:rPr>
        <w:t>Brotthvarf</w:t>
      </w:r>
    </w:p>
    <w:p w14:paraId="216D0FF4" w14:textId="77777777" w:rsidR="00A12B36" w:rsidRPr="00D16590" w:rsidRDefault="00A12B36">
      <w:pPr>
        <w:pStyle w:val="BodyText"/>
        <w:keepNext/>
        <w:rPr>
          <w:i w:val="0"/>
          <w:color w:val="auto"/>
          <w:u w:val="single"/>
        </w:rPr>
      </w:pPr>
    </w:p>
    <w:p w14:paraId="7009BFBB" w14:textId="65271EC2" w:rsidR="00A12B36" w:rsidRDefault="00FF6BDA">
      <w:pPr>
        <w:pStyle w:val="BodyText"/>
        <w:rPr>
          <w:i w:val="0"/>
          <w:color w:val="auto"/>
        </w:rPr>
      </w:pPr>
      <w:r>
        <w:rPr>
          <w:i w:val="0"/>
          <w:color w:val="auto"/>
        </w:rPr>
        <w:t>Hjá sjúklingum með langt gengið krabbamein sem fengu marga 120 mg skammta á 4 vikna fresti kom u.þ.b. 2 föld samsöfnuð þéttni denosumabs í ljós í sermi og jafnvægi var náð á 6 mánuðum sem er í samræmi við að lyfjahvörf eru óháð tíma. Hjá sjúklingum með mergæxlager sem fengu 120 mg 4 hverja viku var innan við 8% munur á miðgildi lægstu þéttni á milli mánaða 6 og 12. Hjá sjúklingum með risafrumuæxli í beinum sem fengu 120 mg á 4 vikna fresti með hleðsluskammti á 8 og 15 degi náðist jafnvægi (steady</w:t>
      </w:r>
      <w:r>
        <w:rPr>
          <w:i w:val="0"/>
          <w:color w:val="auto"/>
        </w:rPr>
        <w:noBreakHyphen/>
        <w:t>state) á fyrsta mánuði meðferðar. Á milli 9 og 49 viku var munur á miðgildi lægstu þéttni minna en 9%. Hjá sjúklingum sem hættu að taka 120 mg á 4 vikna fresti var meðalhelmingunartími 28 dagar (á bilinu 14 til 55 dagar).</w:t>
      </w:r>
    </w:p>
    <w:p w14:paraId="410D5CB3" w14:textId="77777777" w:rsidR="00A12B36" w:rsidRPr="00D16590" w:rsidRDefault="00A12B36">
      <w:pPr>
        <w:pStyle w:val="BodyText"/>
        <w:rPr>
          <w:i w:val="0"/>
          <w:color w:val="auto"/>
        </w:rPr>
      </w:pPr>
    </w:p>
    <w:p w14:paraId="38AA0AEE" w14:textId="77777777" w:rsidR="00A12B36" w:rsidRDefault="00FF6BDA">
      <w:pPr>
        <w:pStyle w:val="BodyText"/>
        <w:rPr>
          <w:i w:val="0"/>
          <w:color w:val="auto"/>
        </w:rPr>
      </w:pPr>
      <w:r>
        <w:rPr>
          <w:i w:val="0"/>
          <w:color w:val="auto"/>
        </w:rPr>
        <w:t>Þýðisgreining á lyfjahvörfum benti ekki til klínískt marktækra breytinga á útsetningu fyrir denosumabi við jafnvægi með tilliti til aldurs (18 til 87 ár), kynþáttar/þjóðernis (menn af svörtum uppruna, spænskum, asískum og hvítum voru rannsakaðir), kyns eða gerða fastra æxla eða sjúklinga með mergæxlager. Aukin líkamsþyngd tengdist minnkaðri útsetningu og öfugt. Hins vegar er þessi tilhneiging ekki talin vera klínískt mikilvæg þar sem lyfhrifin samkvæmt beinumsetningarvísum voru í samræmi á breiðu líkamsþyngdarbili.</w:t>
      </w:r>
    </w:p>
    <w:p w14:paraId="6E72265F" w14:textId="77777777" w:rsidR="00A12B36" w:rsidRPr="00D16590" w:rsidRDefault="00A12B36">
      <w:pPr>
        <w:pStyle w:val="BodyText"/>
        <w:rPr>
          <w:i w:val="0"/>
          <w:color w:val="auto"/>
        </w:rPr>
      </w:pPr>
    </w:p>
    <w:p w14:paraId="2C370984" w14:textId="77777777" w:rsidR="00A12B36" w:rsidRDefault="00FF6BDA">
      <w:pPr>
        <w:pStyle w:val="Text"/>
        <w:keepNext/>
        <w:tabs>
          <w:tab w:val="left" w:pos="567"/>
        </w:tabs>
        <w:spacing w:before="0" w:beforeAutospacing="0" w:after="0" w:afterAutospacing="0" w:line="240" w:lineRule="auto"/>
        <w:ind w:left="0"/>
        <w:rPr>
          <w:rFonts w:ascii="Times New Roman" w:hAnsi="Times New Roman" w:cs="Times New Roman"/>
          <w:color w:val="auto"/>
          <w:sz w:val="22"/>
          <w:szCs w:val="22"/>
          <w:u w:val="single"/>
        </w:rPr>
      </w:pPr>
      <w:r>
        <w:rPr>
          <w:rFonts w:ascii="Times New Roman" w:hAnsi="Times New Roman"/>
          <w:color w:val="auto"/>
          <w:sz w:val="22"/>
          <w:u w:val="single"/>
        </w:rPr>
        <w:t>Línulegt/ólínulegt samband</w:t>
      </w:r>
    </w:p>
    <w:p w14:paraId="5674E24C" w14:textId="77777777" w:rsidR="00A12B36" w:rsidRPr="00D16590" w:rsidRDefault="00A12B36">
      <w:pPr>
        <w:pStyle w:val="Text"/>
        <w:keepNext/>
        <w:tabs>
          <w:tab w:val="left" w:pos="567"/>
        </w:tabs>
        <w:spacing w:before="0" w:beforeAutospacing="0" w:after="0" w:afterAutospacing="0" w:line="240" w:lineRule="auto"/>
        <w:ind w:left="0"/>
        <w:rPr>
          <w:rFonts w:ascii="Times New Roman" w:hAnsi="Times New Roman" w:cs="Times New Roman"/>
          <w:color w:val="auto"/>
          <w:sz w:val="22"/>
          <w:szCs w:val="22"/>
          <w:u w:val="single"/>
        </w:rPr>
      </w:pPr>
    </w:p>
    <w:p w14:paraId="5D1A532D" w14:textId="77777777" w:rsidR="00A12B36" w:rsidRDefault="00FF6BDA">
      <w:pPr>
        <w:pStyle w:val="BodyText"/>
        <w:rPr>
          <w:i w:val="0"/>
          <w:color w:val="auto"/>
        </w:rPr>
      </w:pPr>
      <w:r>
        <w:rPr>
          <w:i w:val="0"/>
          <w:color w:val="auto"/>
        </w:rPr>
        <w:t>Denosumab sýndi ólínuleg lyfjahvörf á breiðu skammtabili, en aukningu á útsetningu í skömmtum sem voru 60 mg (eða 1 mg/kg) eða stærri, var nálægt því að vera í hlutfalli við skammt. Þessi ólínulegu lyfjahvörf eru sennilega vegna mettanlegrar stýrðrar útskilnaðarleiðar, sem er mikilvæg við lága þéttni.</w:t>
      </w:r>
    </w:p>
    <w:p w14:paraId="55F5CFD2" w14:textId="77777777" w:rsidR="00A12B36" w:rsidRPr="00D16590" w:rsidRDefault="00A12B36">
      <w:pPr>
        <w:pStyle w:val="Text"/>
        <w:tabs>
          <w:tab w:val="left" w:pos="567"/>
        </w:tabs>
        <w:spacing w:before="0" w:beforeAutospacing="0" w:after="0" w:afterAutospacing="0" w:line="240" w:lineRule="auto"/>
        <w:ind w:left="0"/>
        <w:rPr>
          <w:rFonts w:ascii="Times New Roman" w:hAnsi="Times New Roman" w:cs="Times New Roman"/>
          <w:color w:val="auto"/>
          <w:sz w:val="22"/>
          <w:szCs w:val="22"/>
        </w:rPr>
      </w:pPr>
    </w:p>
    <w:p w14:paraId="52328966" w14:textId="77777777" w:rsidR="00A12B36" w:rsidRDefault="00FF6BDA">
      <w:pPr>
        <w:pStyle w:val="Text"/>
        <w:keepNext/>
        <w:tabs>
          <w:tab w:val="left" w:pos="567"/>
        </w:tabs>
        <w:spacing w:before="0" w:beforeAutospacing="0" w:after="0" w:afterAutospacing="0" w:line="240" w:lineRule="auto"/>
        <w:ind w:left="0"/>
        <w:rPr>
          <w:rFonts w:ascii="Times New Roman" w:hAnsi="Times New Roman"/>
          <w:color w:val="auto"/>
          <w:sz w:val="22"/>
          <w:szCs w:val="22"/>
          <w:u w:val="single"/>
        </w:rPr>
      </w:pPr>
      <w:r>
        <w:rPr>
          <w:rFonts w:ascii="Times New Roman" w:hAnsi="Times New Roman"/>
          <w:color w:val="auto"/>
          <w:sz w:val="22"/>
          <w:u w:val="single"/>
        </w:rPr>
        <w:t>Skert nýrnastarfsemi</w:t>
      </w:r>
    </w:p>
    <w:p w14:paraId="77CDED49" w14:textId="77777777" w:rsidR="00A12B36" w:rsidRPr="00D16590" w:rsidRDefault="00A12B36">
      <w:pPr>
        <w:pStyle w:val="Text"/>
        <w:keepNext/>
        <w:tabs>
          <w:tab w:val="left" w:pos="567"/>
        </w:tabs>
        <w:spacing w:before="0" w:beforeAutospacing="0" w:after="0" w:afterAutospacing="0" w:line="240" w:lineRule="auto"/>
        <w:ind w:left="0"/>
        <w:rPr>
          <w:rFonts w:ascii="Times New Roman" w:hAnsi="Times New Roman"/>
          <w:color w:val="auto"/>
          <w:sz w:val="22"/>
          <w:szCs w:val="22"/>
          <w:u w:val="single"/>
        </w:rPr>
      </w:pPr>
    </w:p>
    <w:p w14:paraId="3215048E" w14:textId="77777777" w:rsidR="00A12B36" w:rsidRDefault="00FF6BDA">
      <w:pPr>
        <w:pStyle w:val="Text"/>
        <w:tabs>
          <w:tab w:val="left" w:pos="567"/>
        </w:tabs>
        <w:spacing w:before="0" w:beforeAutospacing="0" w:after="0" w:afterAutospacing="0" w:line="240" w:lineRule="auto"/>
        <w:ind w:left="0"/>
        <w:rPr>
          <w:rFonts w:ascii="Times New Roman" w:hAnsi="Times New Roman"/>
          <w:color w:val="auto"/>
          <w:sz w:val="22"/>
          <w:szCs w:val="22"/>
        </w:rPr>
      </w:pPr>
      <w:r>
        <w:rPr>
          <w:rFonts w:ascii="Times New Roman" w:hAnsi="Times New Roman"/>
          <w:color w:val="auto"/>
          <w:sz w:val="22"/>
        </w:rPr>
        <w:t>Í rannsóknum á denosumabi (60 mg, n = 55 og 120 mg, n = 32) hjá sjúklingum sem ekki voru með langt gengið krabbamein, með mismunandi mikla nýrnastarfsemi, þ.m.t. sjúklingar í blóðskilun, hafði skert nýrnastarfsemi engin áhrif á lyfjahvörf denosumabs. Því þarf ekki að aðlaga skammta vegna skertrar nýrnastarfsemi. Ekki er þörf á að fylgjast með nýrnastarfsemi við gjöf XGEVA.</w:t>
      </w:r>
    </w:p>
    <w:p w14:paraId="6B5C78F3" w14:textId="77777777" w:rsidR="00A12B36" w:rsidRDefault="00A12B36">
      <w:pPr>
        <w:numPr>
          <w:ilvl w:val="12"/>
          <w:numId w:val="0"/>
        </w:numPr>
        <w:tabs>
          <w:tab w:val="clear" w:pos="567"/>
          <w:tab w:val="left" w:pos="8010"/>
        </w:tabs>
        <w:rPr>
          <w:szCs w:val="22"/>
        </w:rPr>
      </w:pPr>
    </w:p>
    <w:p w14:paraId="5598F96A" w14:textId="77777777" w:rsidR="00A12B36" w:rsidRDefault="00FF6BDA">
      <w:pPr>
        <w:keepNext/>
        <w:autoSpaceDE w:val="0"/>
        <w:autoSpaceDN w:val="0"/>
        <w:adjustRightInd w:val="0"/>
        <w:rPr>
          <w:u w:val="single"/>
        </w:rPr>
      </w:pPr>
      <w:r>
        <w:rPr>
          <w:u w:val="single"/>
        </w:rPr>
        <w:lastRenderedPageBreak/>
        <w:t>Skert lifrarstarfsemi</w:t>
      </w:r>
    </w:p>
    <w:p w14:paraId="68A52A27" w14:textId="77777777" w:rsidR="00A12B36" w:rsidRDefault="00A12B36">
      <w:pPr>
        <w:keepNext/>
        <w:autoSpaceDE w:val="0"/>
        <w:autoSpaceDN w:val="0"/>
        <w:adjustRightInd w:val="0"/>
        <w:rPr>
          <w:u w:val="single"/>
        </w:rPr>
      </w:pPr>
    </w:p>
    <w:p w14:paraId="234F016C" w14:textId="77777777" w:rsidR="00A12B36" w:rsidRDefault="00FF6BDA">
      <w:pPr>
        <w:autoSpaceDE w:val="0"/>
        <w:autoSpaceDN w:val="0"/>
        <w:adjustRightInd w:val="0"/>
        <w:rPr>
          <w:rFonts w:cs="Arial"/>
          <w:szCs w:val="22"/>
        </w:rPr>
      </w:pPr>
      <w:r>
        <w:t>Engin sérstök rannsókn var gerð hjá sjúklingum með skerta lifrarstarfsemi. Almennt verður brotthvarf einstofna mótefna ekki með efnaskiptaferlum í lifur. Ekki er búist við að skert lifrarstarfsemi hafi áhrif á lyfjahvörf denosumabs.</w:t>
      </w:r>
    </w:p>
    <w:p w14:paraId="28F64B40" w14:textId="77777777" w:rsidR="00A12B36" w:rsidRDefault="00A12B36">
      <w:pPr>
        <w:numPr>
          <w:ilvl w:val="12"/>
          <w:numId w:val="0"/>
        </w:numPr>
        <w:rPr>
          <w:szCs w:val="22"/>
        </w:rPr>
      </w:pPr>
    </w:p>
    <w:p w14:paraId="0BB1A6E0" w14:textId="77777777" w:rsidR="00A12B36" w:rsidRDefault="00FF6BDA">
      <w:pPr>
        <w:keepNext/>
        <w:numPr>
          <w:ilvl w:val="12"/>
          <w:numId w:val="0"/>
        </w:numPr>
        <w:rPr>
          <w:szCs w:val="22"/>
          <w:u w:val="single"/>
        </w:rPr>
      </w:pPr>
      <w:r>
        <w:rPr>
          <w:u w:val="single"/>
        </w:rPr>
        <w:t>Aldraðir</w:t>
      </w:r>
    </w:p>
    <w:p w14:paraId="395BA3EF" w14:textId="77777777" w:rsidR="00A12B36" w:rsidRDefault="00A12B36">
      <w:pPr>
        <w:keepNext/>
        <w:numPr>
          <w:ilvl w:val="12"/>
          <w:numId w:val="0"/>
        </w:numPr>
        <w:rPr>
          <w:szCs w:val="22"/>
          <w:u w:val="single"/>
        </w:rPr>
      </w:pPr>
    </w:p>
    <w:p w14:paraId="0BACE962" w14:textId="77777777" w:rsidR="00A12B36" w:rsidRDefault="00FF6BDA">
      <w:pPr>
        <w:pStyle w:val="CommentText"/>
        <w:rPr>
          <w:rFonts w:cs="Arial"/>
          <w:bCs/>
          <w:sz w:val="22"/>
          <w:szCs w:val="22"/>
        </w:rPr>
      </w:pPr>
      <w:r>
        <w:rPr>
          <w:sz w:val="22"/>
        </w:rPr>
        <w:t>Enginn heildarmunur var á öryggi og verkun hjá öldruðum og yngri sjúklingum. Klínískar samanburðarrannsóknir á XGEVA hjá sjúklingum eldri en 65 ára með langt gengið krabbamein, sem náði til beina, gáfu til kynna að öryggi og verkun væri svipað hjá eldri og yngri sjúklingum. Ekki er þörf á aðlögun skammta hjá öldruðum sjúklingum.</w:t>
      </w:r>
    </w:p>
    <w:p w14:paraId="03821B1D" w14:textId="77777777" w:rsidR="00A12B36" w:rsidRDefault="00A12B36">
      <w:pPr>
        <w:numPr>
          <w:ilvl w:val="12"/>
          <w:numId w:val="0"/>
        </w:numPr>
        <w:rPr>
          <w:szCs w:val="22"/>
        </w:rPr>
      </w:pPr>
    </w:p>
    <w:p w14:paraId="3156D817" w14:textId="77777777" w:rsidR="00A12B36" w:rsidRDefault="00FF6BDA">
      <w:pPr>
        <w:keepNext/>
        <w:numPr>
          <w:ilvl w:val="12"/>
          <w:numId w:val="0"/>
        </w:numPr>
        <w:rPr>
          <w:szCs w:val="22"/>
          <w:u w:val="single"/>
        </w:rPr>
      </w:pPr>
      <w:r>
        <w:rPr>
          <w:u w:val="single"/>
        </w:rPr>
        <w:t>Börn</w:t>
      </w:r>
    </w:p>
    <w:p w14:paraId="6BACB8CE" w14:textId="77777777" w:rsidR="00A12B36" w:rsidRDefault="00A12B36">
      <w:pPr>
        <w:keepNext/>
        <w:numPr>
          <w:ilvl w:val="12"/>
          <w:numId w:val="0"/>
        </w:numPr>
        <w:rPr>
          <w:szCs w:val="22"/>
          <w:u w:val="single"/>
        </w:rPr>
      </w:pPr>
    </w:p>
    <w:p w14:paraId="5C3A977E" w14:textId="28D3E0B4" w:rsidR="00A12B36" w:rsidRDefault="00FF6BDA">
      <w:pPr>
        <w:numPr>
          <w:ilvl w:val="12"/>
          <w:numId w:val="0"/>
        </w:numPr>
        <w:rPr>
          <w:szCs w:val="22"/>
        </w:rPr>
      </w:pPr>
      <w:r>
        <w:t>Hjá unglingum með þroskaða beinagrind (12</w:t>
      </w:r>
      <w:r>
        <w:noBreakHyphen/>
        <w:t>17 ára) með risafrumuæxli í beinum sem fengu 120 mg á 4 vikna fresti með hleðsluskammti á degi 8 og 15 voru lyfjahvörf denosumabs svipuð og þau sem sáust hjá fullorðnum sjúklingum með risafrumuæxli í beinum.</w:t>
      </w:r>
    </w:p>
    <w:p w14:paraId="4ED2A2E6" w14:textId="77777777" w:rsidR="00A12B36" w:rsidRDefault="00A12B36">
      <w:pPr>
        <w:numPr>
          <w:ilvl w:val="12"/>
          <w:numId w:val="0"/>
        </w:numPr>
        <w:rPr>
          <w:iCs/>
          <w:szCs w:val="22"/>
        </w:rPr>
      </w:pPr>
    </w:p>
    <w:p w14:paraId="01C04180" w14:textId="54BAED3F" w:rsidR="00A12B36" w:rsidRDefault="00FF6BDA">
      <w:pPr>
        <w:pStyle w:val="Stylebold"/>
        <w:keepNext/>
        <w:ind w:left="567" w:hanging="567"/>
      </w:pPr>
      <w:r>
        <w:t>5.3</w:t>
      </w:r>
      <w:r>
        <w:tab/>
        <w:t>Forklínískar upplýsingar</w:t>
      </w:r>
    </w:p>
    <w:p w14:paraId="479D8D36" w14:textId="77777777" w:rsidR="00A12B36" w:rsidRDefault="00A12B36">
      <w:pPr>
        <w:keepNext/>
        <w:tabs>
          <w:tab w:val="left" w:pos="480"/>
        </w:tabs>
        <w:rPr>
          <w:szCs w:val="22"/>
        </w:rPr>
      </w:pPr>
    </w:p>
    <w:p w14:paraId="023F35ED" w14:textId="77777777" w:rsidR="00A12B36" w:rsidRDefault="00FF6BDA">
      <w:pPr>
        <w:tabs>
          <w:tab w:val="left" w:pos="480"/>
        </w:tabs>
        <w:rPr>
          <w:szCs w:val="22"/>
        </w:rPr>
      </w:pPr>
      <w:r>
        <w:t>Þar sem líffræðileg virkni denosumabs hjá dýrum er sértæk fyrir prímata, aðra en menn (nonhuman primates), var mat gert á erfðabreyttum músum eða aðrir líffræðilegir RANK/RANKL hemlar eins og OPG</w:t>
      </w:r>
      <w:r>
        <w:noBreakHyphen/>
        <w:t>Fc og RANK</w:t>
      </w:r>
      <w:r>
        <w:noBreakHyphen/>
        <w:t>Fc notaðir til þess að meta eiginleika denosumabs í nagdýralíkönum.</w:t>
      </w:r>
    </w:p>
    <w:p w14:paraId="4E047F64" w14:textId="77777777" w:rsidR="00A12B36" w:rsidRDefault="00A12B36">
      <w:pPr>
        <w:tabs>
          <w:tab w:val="left" w:pos="480"/>
        </w:tabs>
        <w:rPr>
          <w:szCs w:val="22"/>
        </w:rPr>
      </w:pPr>
    </w:p>
    <w:p w14:paraId="1D98054F" w14:textId="77777777" w:rsidR="00A12B36" w:rsidRDefault="00FF6BDA">
      <w:pPr>
        <w:tabs>
          <w:tab w:val="left" w:pos="480"/>
        </w:tabs>
        <w:rPr>
          <w:b/>
          <w:szCs w:val="22"/>
        </w:rPr>
      </w:pPr>
      <w:r>
        <w:t>Í músalíkönum (meinvörp í beinum) með estrogen jákvæðan viðtaka og neikvæðan fyrir manna brjóstakrabbameini, krabbameini í blöðruhálskirtli og lungnakrabbameini sem ekki er af smáfrumugerð, dró OPG</w:t>
      </w:r>
      <w:r>
        <w:noBreakHyphen/>
        <w:t xml:space="preserve">Fc úr beineyðingu, beinkímfrumum og beineyðandi/beinkímfrumna skemmdum, seinkaði myndun </w:t>
      </w:r>
      <w:r>
        <w:rPr>
          <w:i/>
        </w:rPr>
        <w:t xml:space="preserve">de novo </w:t>
      </w:r>
      <w:r>
        <w:t>meinvarpa í beinum og dró úr æxlisvexti í beinum. Þegar OPG</w:t>
      </w:r>
      <w:r>
        <w:noBreakHyphen/>
        <w:t>Fc var sameinað hormónameðferð (tamoxifen) eða krabbameinslyfjameðferð (docetaxel) í þessum líkönum varð viðbótarhömlun á æxlisvexti í beinum við brjóstakrabbamein, krabbamein í blöðruhálskirtli og lungnakrabbamein. Við framköllun æxlis í mjólkurkirtli í músalíkani dró RANK</w:t>
      </w:r>
      <w:r>
        <w:noBreakHyphen/>
        <w:t>Fc úr hormónaörvaðri fjölgun brjóstaþekjufrumna og seinkaði æxlismyndun.</w:t>
      </w:r>
    </w:p>
    <w:p w14:paraId="6C107A58" w14:textId="77777777" w:rsidR="00A12B36" w:rsidRPr="00D16590" w:rsidRDefault="00A12B36">
      <w:pPr>
        <w:pStyle w:val="Text"/>
        <w:tabs>
          <w:tab w:val="left" w:pos="567"/>
        </w:tabs>
        <w:spacing w:before="0" w:beforeAutospacing="0" w:after="0" w:afterAutospacing="0" w:line="240" w:lineRule="auto"/>
        <w:ind w:left="0"/>
        <w:rPr>
          <w:rFonts w:ascii="Times New Roman" w:hAnsi="Times New Roman" w:cs="Times New Roman"/>
          <w:b/>
          <w:i/>
          <w:color w:val="auto"/>
          <w:sz w:val="22"/>
          <w:szCs w:val="22"/>
        </w:rPr>
      </w:pPr>
    </w:p>
    <w:p w14:paraId="4F326938" w14:textId="77777777" w:rsidR="00A12B36" w:rsidRDefault="00FF6BDA">
      <w:pPr>
        <w:pStyle w:val="Text"/>
        <w:tabs>
          <w:tab w:val="left" w:pos="567"/>
        </w:tabs>
        <w:spacing w:before="0" w:beforeAutospacing="0" w:after="0" w:afterAutospacing="0" w:line="240" w:lineRule="auto"/>
        <w:ind w:left="0"/>
        <w:rPr>
          <w:rFonts w:ascii="Times New Roman" w:hAnsi="Times New Roman" w:cs="Times New Roman"/>
          <w:color w:val="auto"/>
          <w:sz w:val="22"/>
          <w:szCs w:val="22"/>
        </w:rPr>
      </w:pPr>
      <w:r>
        <w:rPr>
          <w:rFonts w:ascii="Times New Roman" w:hAnsi="Times New Roman"/>
          <w:color w:val="auto"/>
          <w:sz w:val="22"/>
        </w:rPr>
        <w:t>Stöðluð próf til að rannsaka hugsanlegar eiturverkanir á erfðaefni hafa ekki verið gerð þar sem slík próf eiga ekki við fyrir þessa sameind. Hins vegar er ólíklegt að denosumab geti valdið eiturverkunum á erfðaefni, vegna eiginleika þess.</w:t>
      </w:r>
    </w:p>
    <w:p w14:paraId="5BFB6EDF" w14:textId="77777777" w:rsidR="00A12B36" w:rsidRDefault="00A12B36">
      <w:pPr>
        <w:rPr>
          <w:szCs w:val="22"/>
        </w:rPr>
      </w:pPr>
    </w:p>
    <w:p w14:paraId="57D93F92" w14:textId="77777777" w:rsidR="00A12B36" w:rsidRDefault="00FF6BDA">
      <w:pPr>
        <w:rPr>
          <w:szCs w:val="22"/>
        </w:rPr>
      </w:pPr>
      <w:r>
        <w:t>Hugsanleg krabbameinsvaldandi áhrif denosumabs hafa ekki verið metin í langtímarannsóknum á dýrum.</w:t>
      </w:r>
    </w:p>
    <w:p w14:paraId="4468A6B8" w14:textId="77777777" w:rsidR="00A12B36" w:rsidRDefault="00A12B36">
      <w:pPr>
        <w:rPr>
          <w:szCs w:val="22"/>
        </w:rPr>
      </w:pPr>
    </w:p>
    <w:p w14:paraId="7DD0C325" w14:textId="77777777" w:rsidR="00A12B36" w:rsidRDefault="00FF6BDA">
      <w:pPr>
        <w:pStyle w:val="Text"/>
        <w:keepNext/>
        <w:keepLines/>
        <w:tabs>
          <w:tab w:val="left" w:pos="567"/>
        </w:tabs>
        <w:spacing w:before="0" w:beforeAutospacing="0" w:after="0" w:afterAutospacing="0" w:line="240" w:lineRule="auto"/>
        <w:ind w:left="0"/>
        <w:rPr>
          <w:rFonts w:ascii="Times New Roman" w:hAnsi="Times New Roman" w:cs="Times New Roman"/>
          <w:color w:val="auto"/>
          <w:sz w:val="22"/>
          <w:szCs w:val="22"/>
        </w:rPr>
      </w:pPr>
      <w:r>
        <w:rPr>
          <w:rFonts w:ascii="Times New Roman" w:hAnsi="Times New Roman"/>
          <w:color w:val="auto"/>
          <w:sz w:val="22"/>
        </w:rPr>
        <w:t>Í rannsóknum á eiturverkunum eftir staka og endurtekna skammta hjá öpum (cynomolgus monkeys) höfðu skammtar af denosumabi sem gáfu 2,7 til 15 falt meiri útsetningu fyrir lyfinu en ráðlagðir skammtar fyrir menn hvorki áhrif á lífeðlisfræði hjarta- og æðakerfis né æxlun kvendýra eða karldýra og höfðu ekki eiturverkanir á einstök líffæri.</w:t>
      </w:r>
    </w:p>
    <w:p w14:paraId="4CDB6EA2" w14:textId="77777777" w:rsidR="00A12B36" w:rsidRPr="00D16590" w:rsidRDefault="00A12B36">
      <w:pPr>
        <w:pStyle w:val="Text"/>
        <w:keepNext/>
        <w:keepLines/>
        <w:tabs>
          <w:tab w:val="left" w:pos="567"/>
        </w:tabs>
        <w:spacing w:before="0" w:beforeAutospacing="0" w:after="0" w:afterAutospacing="0" w:line="240" w:lineRule="auto"/>
        <w:ind w:left="0"/>
        <w:rPr>
          <w:rFonts w:ascii="Times New Roman" w:hAnsi="Times New Roman" w:cs="Times New Roman"/>
          <w:color w:val="auto"/>
          <w:sz w:val="22"/>
          <w:szCs w:val="22"/>
        </w:rPr>
      </w:pPr>
    </w:p>
    <w:p w14:paraId="19301100" w14:textId="77777777" w:rsidR="00A12B36" w:rsidRDefault="00FF6BDA">
      <w:pPr>
        <w:pStyle w:val="Text"/>
        <w:keepNext/>
        <w:keepLines/>
        <w:tabs>
          <w:tab w:val="left" w:pos="567"/>
        </w:tabs>
        <w:spacing w:before="0" w:beforeAutospacing="0" w:after="0" w:afterAutospacing="0" w:line="240" w:lineRule="auto"/>
        <w:ind w:left="0"/>
        <w:rPr>
          <w:rFonts w:ascii="Times New Roman" w:hAnsi="Times New Roman" w:cs="Times New Roman"/>
          <w:color w:val="auto"/>
          <w:sz w:val="22"/>
          <w:szCs w:val="22"/>
        </w:rPr>
      </w:pPr>
      <w:r>
        <w:rPr>
          <w:rFonts w:ascii="Times New Roman" w:hAnsi="Times New Roman"/>
          <w:color w:val="auto"/>
          <w:sz w:val="22"/>
        </w:rPr>
        <w:t>Í rannsókn á cynomolgus öpum, sem fengu denosumab á tímabili sem svarar til fyrsta þriðjungs meðgöngu, kom í ljós að allt að 9 föld sú útsetning sem á sér stað hjá mönnum olli ekki eiturverkunum hjá móðurdýri eða hafði skaðvænleg áhrif á fóstrið á fyrsta þriðjungi meðgöngu, þótt eitlar fóstursins hafi ekki verið rannsakaðir.</w:t>
      </w:r>
    </w:p>
    <w:p w14:paraId="6408DFCD" w14:textId="77777777" w:rsidR="00A12B36" w:rsidRPr="00D16590" w:rsidRDefault="00A12B36">
      <w:pPr>
        <w:pStyle w:val="Text"/>
        <w:tabs>
          <w:tab w:val="left" w:pos="567"/>
        </w:tabs>
        <w:spacing w:before="0" w:beforeAutospacing="0" w:after="0" w:afterAutospacing="0" w:line="240" w:lineRule="auto"/>
        <w:ind w:left="0"/>
        <w:rPr>
          <w:rFonts w:ascii="Times New Roman" w:hAnsi="Times New Roman" w:cs="Times New Roman"/>
          <w:color w:val="auto"/>
          <w:sz w:val="22"/>
          <w:szCs w:val="22"/>
        </w:rPr>
      </w:pPr>
    </w:p>
    <w:p w14:paraId="437E9B28" w14:textId="77777777" w:rsidR="00A12B36" w:rsidRDefault="00FF6BDA">
      <w:r>
        <w:t xml:space="preserve">Í annarri rannsókn á cynomolgus öpum, sem fengu denosumab yfir meðgöngutímabilið í 12 sinnum hærri útsetningu en skammtur fyrir menn, varð aukning á andvana fæðingum og dánartíðni eftir fæðingu, óeðlilegum beinvexti sem dró úr styrk beina, blóðfrumnamyndun minnkaði, aukning varð á tíðni bitskekkju; vöntun á útlægum eitlum; og það dró úr vexti nýbura. Þar sem aðeins ein skammtastærð var prófuð, var ekki hægt að staðfesta við hvaða styrk eiturverkun á æxlun verður. Á 6 mánaða tímabili eftir fæðingu komu fram batamerki með tilliti til breytinga á beinum og engin áhrif </w:t>
      </w:r>
      <w:r>
        <w:lastRenderedPageBreak/>
        <w:t>höfðu orðið á uppkomu tanna. En áhrifin á eitla og bitskekkja voru ennþá til staðar og lítil til miðlungsmikil steinefnaútfelling í fjölda vefja sást hjá einu dýri (tengsl við meðferðina óljós). Það komu ekki í ljós neinar vísbendingar um skaðleg áhrif á móðurdýr fyrir got, eiturverkun á móðurdýr kom sjaldan fram meðan á goti stóð. Þroski mjólkurkirtla móðurdýrs var eðlilegur.</w:t>
      </w:r>
    </w:p>
    <w:p w14:paraId="6B1325A5" w14:textId="77777777" w:rsidR="00A12B36" w:rsidRDefault="00A12B36">
      <w:pPr>
        <w:rPr>
          <w:strike/>
          <w:szCs w:val="22"/>
        </w:rPr>
      </w:pPr>
    </w:p>
    <w:p w14:paraId="58981C28" w14:textId="77777777" w:rsidR="00A12B36" w:rsidRDefault="00FF6BDA">
      <w:pPr>
        <w:rPr>
          <w:szCs w:val="22"/>
        </w:rPr>
      </w:pPr>
      <w:r>
        <w:t>Í forklínískum rannsóknum á beingæðum hjá öpum á langtímameðferð með denosumabi var minnkun beinumsetningar í tengslum við aukinn styrk beina og eðlilega vefjafræði beina.</w:t>
      </w:r>
    </w:p>
    <w:p w14:paraId="5E7D160D" w14:textId="77777777" w:rsidR="00A12B36" w:rsidRDefault="00A12B36">
      <w:pPr>
        <w:rPr>
          <w:szCs w:val="22"/>
        </w:rPr>
      </w:pPr>
    </w:p>
    <w:p w14:paraId="7FC3E3A9" w14:textId="77777777" w:rsidR="00A12B36" w:rsidRDefault="00FF6BDA">
      <w:pPr>
        <w:pStyle w:val="Text"/>
        <w:tabs>
          <w:tab w:val="left" w:pos="567"/>
        </w:tabs>
        <w:spacing w:before="0" w:beforeAutospacing="0" w:after="0" w:afterAutospacing="0" w:line="240" w:lineRule="auto"/>
        <w:ind w:left="0"/>
        <w:rPr>
          <w:rFonts w:ascii="Times New Roman" w:hAnsi="Times New Roman" w:cs="Times New Roman"/>
          <w:color w:val="auto"/>
          <w:sz w:val="22"/>
          <w:szCs w:val="22"/>
        </w:rPr>
      </w:pPr>
      <w:r>
        <w:rPr>
          <w:rFonts w:ascii="Times New Roman" w:hAnsi="Times New Roman"/>
          <w:color w:val="auto"/>
          <w:sz w:val="22"/>
        </w:rPr>
        <w:t>Hjá karlkyns músum sem voru erfðabreyttar til þess að tjá huRANKL („knock</w:t>
      </w:r>
      <w:r>
        <w:rPr>
          <w:rFonts w:ascii="Times New Roman" w:hAnsi="Times New Roman"/>
          <w:color w:val="auto"/>
          <w:sz w:val="22"/>
        </w:rPr>
        <w:noBreakHyphen/>
        <w:t>in“mýs), sem voru útsettar fyrir „transcortical“ beinbrotum, hægði denosumab á fjarlægingu brjósks og nýmyndun beinvefjar við brotið miðað við samanburðarhóp, en engin skaðleg áhrif voru á lífaflfræðilegan (biomechanical) styrk beinsins.</w:t>
      </w:r>
    </w:p>
    <w:p w14:paraId="1901BCAA" w14:textId="77777777" w:rsidR="00A12B36" w:rsidRDefault="00A12B36">
      <w:pPr>
        <w:rPr>
          <w:szCs w:val="22"/>
        </w:rPr>
      </w:pPr>
    </w:p>
    <w:p w14:paraId="72AF7961" w14:textId="77777777" w:rsidR="00A12B36" w:rsidRDefault="00FF6BDA">
      <w:pPr>
        <w:rPr>
          <w:szCs w:val="22"/>
        </w:rPr>
      </w:pPr>
      <w:r>
        <w:t>Í forklínískum rannsóknum sem gerðar voru hjá „knockout“ músum sem ekki höfðu RANK eða RANKL var engin mjólkurmyndun vegna hömlunar á myndun mjólkurkirtla („ lobulo</w:t>
      </w:r>
      <w:r>
        <w:noBreakHyphen/>
        <w:t>alveolar“ kirtlamyndun á meðgöngu) og truflun á myndun eitla. Nýfæddar RANK/RANKL erfðabreyttar („knockout“) mýs voru léttari, höfðu skertan beinvöxt, breyttar vaxtarlínur og tóku ekki tennur. Hjá nýgotnum rottuungum kom hömlun á beinvöxt, breyting á vaxtarlínum og hömlun á tanntöku í tengslum við hömlun á RANKL í ljós þessar breytingar voru að hluta til afturkræfar þegar gjöf RANKL hemla var hætt. Stálpaðir prímatar sem fengu denosumab skammta sem voru 2,7 og 15 falt (10 og 50 mg/kg skammtar) það sem á sér stað við klíníska útsetningu fyrir lyfinu höfðu óeðlilegar vaxtarlínur. Því getur meðferð með denosumabi skert beinvöxt hjá börnum með opnar vaxtarlínur og getur jafnframt hamlað tanntöku.</w:t>
      </w:r>
    </w:p>
    <w:p w14:paraId="50D08436" w14:textId="77777777" w:rsidR="00A12B36" w:rsidRPr="00D16590" w:rsidRDefault="00A12B36">
      <w:pPr>
        <w:pStyle w:val="Text"/>
        <w:tabs>
          <w:tab w:val="left" w:pos="567"/>
        </w:tabs>
        <w:spacing w:before="0" w:beforeAutospacing="0" w:after="0" w:afterAutospacing="0" w:line="240" w:lineRule="auto"/>
        <w:ind w:left="0"/>
        <w:rPr>
          <w:rFonts w:ascii="Times New Roman" w:hAnsi="Times New Roman" w:cs="Times New Roman"/>
          <w:b/>
          <w:i/>
          <w:color w:val="auto"/>
          <w:sz w:val="22"/>
          <w:szCs w:val="22"/>
        </w:rPr>
      </w:pPr>
    </w:p>
    <w:p w14:paraId="6A6CDCC3" w14:textId="77777777" w:rsidR="00A12B36" w:rsidRPr="00D16590" w:rsidRDefault="00A12B36">
      <w:pPr>
        <w:pStyle w:val="Text"/>
        <w:tabs>
          <w:tab w:val="left" w:pos="567"/>
        </w:tabs>
        <w:spacing w:before="0" w:beforeAutospacing="0" w:after="0" w:afterAutospacing="0" w:line="240" w:lineRule="auto"/>
        <w:ind w:left="0"/>
        <w:rPr>
          <w:rFonts w:ascii="Times New Roman" w:hAnsi="Times New Roman" w:cs="Times New Roman"/>
          <w:b/>
          <w:i/>
          <w:color w:val="auto"/>
          <w:sz w:val="22"/>
          <w:szCs w:val="22"/>
        </w:rPr>
      </w:pPr>
    </w:p>
    <w:p w14:paraId="6D5E1A2D" w14:textId="77777777" w:rsidR="00A12B36" w:rsidRDefault="00FF6BDA">
      <w:pPr>
        <w:keepNext/>
        <w:ind w:left="567" w:hanging="567"/>
        <w:rPr>
          <w:b/>
        </w:rPr>
      </w:pPr>
      <w:r>
        <w:rPr>
          <w:b/>
        </w:rPr>
        <w:t>6.</w:t>
      </w:r>
      <w:r>
        <w:rPr>
          <w:b/>
        </w:rPr>
        <w:tab/>
        <w:t>LYFJAGERÐARFRÆÐILEGAR UPPLÝSINGAR</w:t>
      </w:r>
    </w:p>
    <w:p w14:paraId="4E1F1B6B" w14:textId="77777777" w:rsidR="00A12B36" w:rsidRDefault="00A12B36">
      <w:pPr>
        <w:keepNext/>
      </w:pPr>
    </w:p>
    <w:p w14:paraId="54BFA00F" w14:textId="7E980617" w:rsidR="00A12B36" w:rsidRDefault="00FF6BDA">
      <w:pPr>
        <w:pStyle w:val="Stylebold"/>
        <w:keepNext/>
        <w:ind w:left="567" w:hanging="567"/>
      </w:pPr>
      <w:r>
        <w:t>6.1</w:t>
      </w:r>
      <w:r>
        <w:tab/>
        <w:t>Hjálparefni</w:t>
      </w:r>
    </w:p>
    <w:p w14:paraId="33CEFF49" w14:textId="1A0E09F5" w:rsidR="00A12B36" w:rsidRDefault="00A12B36">
      <w:pPr>
        <w:keepNext/>
        <w:outlineLvl w:val="0"/>
        <w:rPr>
          <w:b/>
        </w:rPr>
      </w:pPr>
    </w:p>
    <w:p w14:paraId="28E6084B" w14:textId="59F9C69B" w:rsidR="00A12B36" w:rsidRDefault="00FF6BDA">
      <w:pPr>
        <w:pStyle w:val="Styleunderline"/>
      </w:pPr>
      <w:r>
        <w:t>Hettuglas</w:t>
      </w:r>
    </w:p>
    <w:p w14:paraId="27246711" w14:textId="77777777" w:rsidR="00A12B36" w:rsidRDefault="00FF6BDA">
      <w:pPr>
        <w:keepNext/>
        <w:autoSpaceDE w:val="0"/>
        <w:autoSpaceDN w:val="0"/>
        <w:adjustRightInd w:val="0"/>
      </w:pPr>
      <w:r>
        <w:t>Hrein ediksýra*</w:t>
      </w:r>
    </w:p>
    <w:p w14:paraId="3A92BEF5" w14:textId="77777777" w:rsidR="00A12B36" w:rsidRDefault="00FF6BDA">
      <w:pPr>
        <w:keepNext/>
        <w:autoSpaceDE w:val="0"/>
        <w:autoSpaceDN w:val="0"/>
        <w:adjustRightInd w:val="0"/>
      </w:pPr>
      <w:r>
        <w:t>Natríumhýdroxíð (til stillingar á pH)*</w:t>
      </w:r>
    </w:p>
    <w:p w14:paraId="2AB4974B" w14:textId="77777777" w:rsidR="00A12B36" w:rsidRDefault="00FF6BDA">
      <w:pPr>
        <w:keepNext/>
        <w:autoSpaceDE w:val="0"/>
        <w:autoSpaceDN w:val="0"/>
        <w:adjustRightInd w:val="0"/>
      </w:pPr>
      <w:r>
        <w:t>Sorbitól (E420)</w:t>
      </w:r>
    </w:p>
    <w:p w14:paraId="6D1CED5D" w14:textId="77777777" w:rsidR="00A12B36" w:rsidRDefault="00FF6BDA">
      <w:pPr>
        <w:keepNext/>
        <w:autoSpaceDE w:val="0"/>
        <w:autoSpaceDN w:val="0"/>
        <w:adjustRightInd w:val="0"/>
      </w:pPr>
      <w:r>
        <w:t>Pólýsorbat 20</w:t>
      </w:r>
    </w:p>
    <w:p w14:paraId="09CAEFD1" w14:textId="77777777" w:rsidR="00A12B36" w:rsidRDefault="00FF6BDA">
      <w:pPr>
        <w:keepNext/>
        <w:autoSpaceDE w:val="0"/>
        <w:autoSpaceDN w:val="0"/>
        <w:adjustRightInd w:val="0"/>
      </w:pPr>
      <w:r>
        <w:t>Vatn fyrir stungulyf</w:t>
      </w:r>
    </w:p>
    <w:p w14:paraId="495ECF1C" w14:textId="7D6087E6" w:rsidR="00A12B36" w:rsidRDefault="00FF6BDA">
      <w:pPr>
        <w:autoSpaceDE w:val="0"/>
        <w:autoSpaceDN w:val="0"/>
        <w:adjustRightInd w:val="0"/>
      </w:pPr>
      <w:r>
        <w:t>* Jafnalausn (salt eða ester af ediksýru) myndast við blöndun ediksýru og natríumhýdroxíðs.</w:t>
      </w:r>
    </w:p>
    <w:p w14:paraId="553C4920" w14:textId="501E622E" w:rsidR="00A12B36" w:rsidRDefault="00A12B36">
      <w:pPr>
        <w:autoSpaceDE w:val="0"/>
        <w:autoSpaceDN w:val="0"/>
        <w:adjustRightInd w:val="0"/>
      </w:pPr>
    </w:p>
    <w:p w14:paraId="1BD8E4DD" w14:textId="77777777" w:rsidR="00A12B36" w:rsidRDefault="00FF6BDA">
      <w:pPr>
        <w:pStyle w:val="Styleunderline"/>
        <w:keepLines/>
      </w:pPr>
      <w:r>
        <w:t>Áfyllt sprauta</w:t>
      </w:r>
    </w:p>
    <w:p w14:paraId="6AD0ADED" w14:textId="77777777" w:rsidR="00A12B36" w:rsidRDefault="00FF6BDA">
      <w:pPr>
        <w:keepNext/>
        <w:keepLines/>
        <w:autoSpaceDE w:val="0"/>
        <w:autoSpaceDN w:val="0"/>
        <w:adjustRightInd w:val="0"/>
        <w:rPr>
          <w:szCs w:val="22"/>
        </w:rPr>
      </w:pPr>
      <w:r>
        <w:t>Hrein ediksýra*</w:t>
      </w:r>
    </w:p>
    <w:p w14:paraId="62AD4D6A" w14:textId="77777777" w:rsidR="00A12B36" w:rsidRDefault="00FF6BDA">
      <w:pPr>
        <w:keepNext/>
        <w:keepLines/>
        <w:autoSpaceDE w:val="0"/>
        <w:autoSpaceDN w:val="0"/>
        <w:adjustRightInd w:val="0"/>
        <w:rPr>
          <w:szCs w:val="22"/>
        </w:rPr>
      </w:pPr>
      <w:r>
        <w:t>Natríumhýdroxíð (til stillingar á pH)*</w:t>
      </w:r>
    </w:p>
    <w:p w14:paraId="2D7FC023" w14:textId="77777777" w:rsidR="00A12B36" w:rsidRDefault="00FF6BDA">
      <w:pPr>
        <w:keepNext/>
        <w:keepLines/>
        <w:autoSpaceDE w:val="0"/>
        <w:autoSpaceDN w:val="0"/>
        <w:adjustRightInd w:val="0"/>
        <w:rPr>
          <w:szCs w:val="22"/>
        </w:rPr>
      </w:pPr>
      <w:r>
        <w:t>Sorbitól (E420)</w:t>
      </w:r>
    </w:p>
    <w:p w14:paraId="18FAD662" w14:textId="77777777" w:rsidR="00A12B36" w:rsidRDefault="00FF6BDA">
      <w:pPr>
        <w:keepNext/>
        <w:keepLines/>
        <w:autoSpaceDE w:val="0"/>
        <w:autoSpaceDN w:val="0"/>
        <w:adjustRightInd w:val="0"/>
        <w:rPr>
          <w:szCs w:val="22"/>
        </w:rPr>
      </w:pPr>
      <w:r>
        <w:t>L-fenýlalanínǂ</w:t>
      </w:r>
    </w:p>
    <w:p w14:paraId="69FF3502" w14:textId="77777777" w:rsidR="00A12B36" w:rsidRDefault="00FF6BDA">
      <w:pPr>
        <w:keepNext/>
        <w:keepLines/>
        <w:autoSpaceDE w:val="0"/>
        <w:autoSpaceDN w:val="0"/>
        <w:adjustRightInd w:val="0"/>
        <w:rPr>
          <w:szCs w:val="22"/>
        </w:rPr>
      </w:pPr>
      <w:r>
        <w:t>Pólýsorbat 20</w:t>
      </w:r>
    </w:p>
    <w:p w14:paraId="7EA16B89" w14:textId="77777777" w:rsidR="00A12B36" w:rsidRDefault="00FF6BDA">
      <w:pPr>
        <w:keepNext/>
        <w:keepLines/>
        <w:autoSpaceDE w:val="0"/>
        <w:autoSpaceDN w:val="0"/>
        <w:adjustRightInd w:val="0"/>
        <w:rPr>
          <w:szCs w:val="22"/>
        </w:rPr>
      </w:pPr>
      <w:r>
        <w:t>Vatn fyrir stungulyf</w:t>
      </w:r>
    </w:p>
    <w:p w14:paraId="11A7507F" w14:textId="77777777" w:rsidR="00A12B36" w:rsidRDefault="00FF6BDA">
      <w:pPr>
        <w:autoSpaceDE w:val="0"/>
        <w:autoSpaceDN w:val="0"/>
        <w:adjustRightInd w:val="0"/>
        <w:rPr>
          <w:szCs w:val="22"/>
        </w:rPr>
      </w:pPr>
      <w:r>
        <w:t>* Jafnalausn (salt eða ester af ediksýru) myndast við blöndun ediksýru og natríumhýdroxíðs.</w:t>
      </w:r>
    </w:p>
    <w:p w14:paraId="5AC7D700" w14:textId="59952E72" w:rsidR="00A12B36" w:rsidRDefault="00FF6BDA">
      <w:pPr>
        <w:autoSpaceDE w:val="0"/>
        <w:autoSpaceDN w:val="0"/>
        <w:adjustRightInd w:val="0"/>
        <w:rPr>
          <w:szCs w:val="22"/>
        </w:rPr>
      </w:pPr>
      <w:r>
        <w:t>ǂ Eingöngu í stakskammta áfylltri sprautu sem inniheldur 120 mg af denosumabi í 1,0 ml af lausn</w:t>
      </w:r>
    </w:p>
    <w:p w14:paraId="38A967FC" w14:textId="77777777" w:rsidR="00A12B36" w:rsidRDefault="00A12B36">
      <w:pPr>
        <w:autoSpaceDE w:val="0"/>
        <w:autoSpaceDN w:val="0"/>
        <w:adjustRightInd w:val="0"/>
      </w:pPr>
    </w:p>
    <w:p w14:paraId="04CE364E" w14:textId="77777777" w:rsidR="00A12B36" w:rsidRDefault="00FF6BDA">
      <w:pPr>
        <w:keepNext/>
        <w:autoSpaceDE w:val="0"/>
        <w:autoSpaceDN w:val="0"/>
        <w:adjustRightInd w:val="0"/>
        <w:ind w:left="567" w:hanging="567"/>
      </w:pPr>
      <w:r>
        <w:rPr>
          <w:b/>
        </w:rPr>
        <w:t>6.2</w:t>
      </w:r>
      <w:r>
        <w:rPr>
          <w:b/>
        </w:rPr>
        <w:tab/>
        <w:t>Ósamrýmanleiki</w:t>
      </w:r>
    </w:p>
    <w:p w14:paraId="76061477" w14:textId="77777777" w:rsidR="00A12B36" w:rsidRDefault="00A12B36">
      <w:pPr>
        <w:keepNext/>
        <w:tabs>
          <w:tab w:val="clear" w:pos="567"/>
        </w:tabs>
        <w:outlineLvl w:val="0"/>
        <w:rPr>
          <w:b/>
        </w:rPr>
      </w:pPr>
    </w:p>
    <w:p w14:paraId="624C1A08" w14:textId="1069852C" w:rsidR="00A12B36" w:rsidRDefault="00FF6BDA">
      <w:r>
        <w:t>Ekki má blanda þessu lyfi saman við önnur lyf, þar sem rannsóknir á samrýmanleika hafa ekki verið gerðar.</w:t>
      </w:r>
    </w:p>
    <w:p w14:paraId="1C8F880A" w14:textId="77777777" w:rsidR="00A12B36" w:rsidRDefault="00A12B36"/>
    <w:p w14:paraId="5E89EAE8" w14:textId="77777777" w:rsidR="00A12B36" w:rsidRDefault="00FF6BDA">
      <w:pPr>
        <w:keepNext/>
        <w:autoSpaceDE w:val="0"/>
        <w:autoSpaceDN w:val="0"/>
        <w:adjustRightInd w:val="0"/>
        <w:ind w:left="567" w:hanging="567"/>
      </w:pPr>
      <w:r>
        <w:rPr>
          <w:b/>
        </w:rPr>
        <w:t>6.3</w:t>
      </w:r>
      <w:r>
        <w:rPr>
          <w:b/>
        </w:rPr>
        <w:tab/>
        <w:t>Geymsluþol</w:t>
      </w:r>
    </w:p>
    <w:p w14:paraId="68AE5E47" w14:textId="77777777" w:rsidR="00A12B36" w:rsidRDefault="00A12B36">
      <w:pPr>
        <w:keepNext/>
        <w:outlineLvl w:val="0"/>
        <w:rPr>
          <w:b/>
        </w:rPr>
      </w:pPr>
    </w:p>
    <w:p w14:paraId="376F9B4A" w14:textId="77777777" w:rsidR="00D46A24" w:rsidRDefault="00FF6BDA">
      <w:pPr>
        <w:rPr>
          <w:u w:val="single"/>
        </w:rPr>
      </w:pPr>
      <w:r>
        <w:rPr>
          <w:u w:val="single"/>
        </w:rPr>
        <w:t>Hettuglas</w:t>
      </w:r>
    </w:p>
    <w:p w14:paraId="4BBE88F2" w14:textId="308D4A7E" w:rsidR="00A12B36" w:rsidRDefault="00FF6BDA">
      <w:r>
        <w:t>4 ár.</w:t>
      </w:r>
    </w:p>
    <w:p w14:paraId="22534A4B" w14:textId="77777777" w:rsidR="00A12B36" w:rsidRDefault="00A12B36">
      <w:pPr>
        <w:rPr>
          <w:u w:val="single"/>
        </w:rPr>
      </w:pPr>
    </w:p>
    <w:p w14:paraId="57909508" w14:textId="55185A76" w:rsidR="00A12B36" w:rsidRDefault="00FF6BDA">
      <w:pPr>
        <w:rPr>
          <w:u w:val="single"/>
        </w:rPr>
      </w:pPr>
      <w:r>
        <w:rPr>
          <w:u w:val="single"/>
        </w:rPr>
        <w:lastRenderedPageBreak/>
        <w:t>Áfyllt sprauta</w:t>
      </w:r>
    </w:p>
    <w:p w14:paraId="0463C67A" w14:textId="4EFCE957" w:rsidR="00A12B36" w:rsidRDefault="00FF6BDA">
      <w:r>
        <w:t>3 ár.</w:t>
      </w:r>
    </w:p>
    <w:p w14:paraId="02C1F364" w14:textId="77777777" w:rsidR="00A12B36" w:rsidRDefault="00A12B36"/>
    <w:p w14:paraId="3F90040D" w14:textId="01E65C4D" w:rsidR="00A12B36" w:rsidRDefault="00FF6BDA">
      <w:pPr>
        <w:autoSpaceDE w:val="0"/>
        <w:autoSpaceDN w:val="0"/>
        <w:adjustRightInd w:val="0"/>
      </w:pPr>
      <w:r>
        <w:t>Þegar XGEVA hefur verið tekið úr kæli má geyma lyfið við stofuhita (allt að 25 °C) í allt að 30 daga í upprunalegu íláti, ekki má setja það aftur í kæli. Það verður að nota það innan þessa 30 daga tímabils.</w:t>
      </w:r>
    </w:p>
    <w:p w14:paraId="3819AC0E" w14:textId="77777777" w:rsidR="00A12B36" w:rsidRDefault="00A12B36"/>
    <w:p w14:paraId="4BEA5D8B" w14:textId="77777777" w:rsidR="00A12B36" w:rsidRDefault="00FF6BDA">
      <w:pPr>
        <w:keepNext/>
        <w:autoSpaceDE w:val="0"/>
        <w:autoSpaceDN w:val="0"/>
        <w:adjustRightInd w:val="0"/>
        <w:ind w:left="567" w:hanging="567"/>
        <w:rPr>
          <w:b/>
        </w:rPr>
      </w:pPr>
      <w:r>
        <w:rPr>
          <w:b/>
        </w:rPr>
        <w:t>6.4</w:t>
      </w:r>
      <w:r>
        <w:rPr>
          <w:b/>
        </w:rPr>
        <w:tab/>
        <w:t>Sérstakar varúðarreglur við geymslu</w:t>
      </w:r>
    </w:p>
    <w:p w14:paraId="791369C5" w14:textId="77777777" w:rsidR="00A12B36" w:rsidRDefault="00A12B36">
      <w:pPr>
        <w:keepNext/>
        <w:outlineLvl w:val="0"/>
      </w:pPr>
    </w:p>
    <w:p w14:paraId="21B0D82C" w14:textId="77777777" w:rsidR="00A12B36" w:rsidRDefault="00FF6BDA">
      <w:pPr>
        <w:autoSpaceDE w:val="0"/>
        <w:autoSpaceDN w:val="0"/>
        <w:adjustRightInd w:val="0"/>
      </w:pPr>
      <w:r>
        <w:t>Geymið í kæli (2 °C – 8 °C).</w:t>
      </w:r>
    </w:p>
    <w:p w14:paraId="1861E5DB" w14:textId="77777777" w:rsidR="00A12B36" w:rsidRDefault="00FF6BDA">
      <w:pPr>
        <w:autoSpaceDE w:val="0"/>
        <w:autoSpaceDN w:val="0"/>
        <w:adjustRightInd w:val="0"/>
      </w:pPr>
      <w:r>
        <w:t>Má ekki frjósa.</w:t>
      </w:r>
    </w:p>
    <w:p w14:paraId="12F83387" w14:textId="3078A8E1" w:rsidR="00A12B36" w:rsidRDefault="00FF6BDA">
      <w:pPr>
        <w:autoSpaceDE w:val="0"/>
        <w:autoSpaceDN w:val="0"/>
        <w:adjustRightInd w:val="0"/>
      </w:pPr>
      <w:r>
        <w:t>Geymið hettuglasið eða áfylltu sprautuna í ytri umbúðum til varnar gegn ljósi.</w:t>
      </w:r>
    </w:p>
    <w:p w14:paraId="328D59E2" w14:textId="77777777" w:rsidR="00A12B36" w:rsidRDefault="00A12B36">
      <w:pPr>
        <w:autoSpaceDE w:val="0"/>
        <w:autoSpaceDN w:val="0"/>
        <w:adjustRightInd w:val="0"/>
      </w:pPr>
    </w:p>
    <w:p w14:paraId="73BE03A6" w14:textId="77777777" w:rsidR="00A12B36" w:rsidRDefault="00FF6BDA">
      <w:pPr>
        <w:keepNext/>
        <w:autoSpaceDE w:val="0"/>
        <w:autoSpaceDN w:val="0"/>
        <w:adjustRightInd w:val="0"/>
        <w:ind w:left="567" w:hanging="567"/>
        <w:rPr>
          <w:b/>
        </w:rPr>
      </w:pPr>
      <w:r>
        <w:rPr>
          <w:b/>
        </w:rPr>
        <w:t>6.5</w:t>
      </w:r>
      <w:r>
        <w:rPr>
          <w:b/>
        </w:rPr>
        <w:tab/>
        <w:t>Gerð íláts og innihald</w:t>
      </w:r>
    </w:p>
    <w:p w14:paraId="5B9EDB42" w14:textId="77777777" w:rsidR="00A12B36" w:rsidRDefault="00A12B36">
      <w:pPr>
        <w:keepNext/>
        <w:rPr>
          <w:szCs w:val="22"/>
        </w:rPr>
      </w:pPr>
    </w:p>
    <w:p w14:paraId="56DD7C7C" w14:textId="77777777" w:rsidR="00A12B36" w:rsidRDefault="00FF6BDA">
      <w:pPr>
        <w:pStyle w:val="Styleunderline"/>
      </w:pPr>
      <w:r>
        <w:t>Hettuglas</w:t>
      </w:r>
    </w:p>
    <w:p w14:paraId="784E58CD" w14:textId="21851C5A" w:rsidR="00A12B36" w:rsidRDefault="00FF6BDA">
      <w:pPr>
        <w:rPr>
          <w:szCs w:val="22"/>
        </w:rPr>
      </w:pPr>
      <w:r>
        <w:t>1,7 ml af lausn í einnota hettuglasi (úr gleri af gerð I) með tappa (flúorfjölliða með gúmmílíkishúð) og innsigli (ál) með hettu.</w:t>
      </w:r>
    </w:p>
    <w:p w14:paraId="70B1AAE7" w14:textId="38B66AA7" w:rsidR="00A12B36" w:rsidRDefault="00A12B36">
      <w:pPr>
        <w:autoSpaceDE w:val="0"/>
        <w:autoSpaceDN w:val="0"/>
        <w:adjustRightInd w:val="0"/>
      </w:pPr>
    </w:p>
    <w:p w14:paraId="60487B21" w14:textId="7D6FB210" w:rsidR="00A12B36" w:rsidRDefault="00FF6BDA">
      <w:pPr>
        <w:autoSpaceDE w:val="0"/>
        <w:autoSpaceDN w:val="0"/>
        <w:adjustRightInd w:val="0"/>
      </w:pPr>
      <w:r>
        <w:t>Pakkningar með 1, 3 eða 4 hettuglösum.</w:t>
      </w:r>
    </w:p>
    <w:p w14:paraId="74DF6B17" w14:textId="6D1E5291" w:rsidR="00A12B36" w:rsidRDefault="00A12B36">
      <w:pPr>
        <w:autoSpaceDE w:val="0"/>
        <w:autoSpaceDN w:val="0"/>
        <w:adjustRightInd w:val="0"/>
        <w:rPr>
          <w:rFonts w:eastAsia="MS Mincho"/>
          <w:szCs w:val="22"/>
          <w:lang w:eastAsia="ja-JP"/>
        </w:rPr>
      </w:pPr>
    </w:p>
    <w:p w14:paraId="57A8920E" w14:textId="77777777" w:rsidR="00A12B36" w:rsidRDefault="00FF6BDA">
      <w:pPr>
        <w:pStyle w:val="Styleunderline"/>
      </w:pPr>
      <w:r>
        <w:t>Áfyllt sprauta</w:t>
      </w:r>
    </w:p>
    <w:p w14:paraId="78F80098" w14:textId="7AA8E67A" w:rsidR="00A12B36" w:rsidRDefault="00FF6BDA">
      <w:pPr>
        <w:rPr>
          <w:szCs w:val="22"/>
        </w:rPr>
      </w:pPr>
      <w:r>
        <w:t>1 ml lausn í einnota áfylltri sprautu úr gleri af gerð I með stimpiltappa (brómóbútýl gúmmílíki) og 27 G nál úr ryðfríu stáli með sjálfvirkri nálarvörn.</w:t>
      </w:r>
    </w:p>
    <w:p w14:paraId="579260AC" w14:textId="77777777" w:rsidR="00A12B36" w:rsidRDefault="00FF6BDA">
      <w:pPr>
        <w:autoSpaceDE w:val="0"/>
        <w:autoSpaceDN w:val="0"/>
        <w:adjustRightInd w:val="0"/>
        <w:rPr>
          <w:szCs w:val="22"/>
        </w:rPr>
      </w:pPr>
      <w:r>
        <w:t>Pakkningar með 1, 3 eða 4 áfylltum sprautum með nálarvörn.</w:t>
      </w:r>
    </w:p>
    <w:p w14:paraId="491ADAA7" w14:textId="77777777" w:rsidR="00A12B36" w:rsidRDefault="00A12B36">
      <w:pPr>
        <w:autoSpaceDE w:val="0"/>
        <w:autoSpaceDN w:val="0"/>
        <w:adjustRightInd w:val="0"/>
      </w:pPr>
    </w:p>
    <w:p w14:paraId="3F526FE6" w14:textId="080BF231" w:rsidR="00A12B36" w:rsidRDefault="00FF6BDA">
      <w:pPr>
        <w:autoSpaceDE w:val="0"/>
        <w:autoSpaceDN w:val="0"/>
        <w:adjustRightInd w:val="0"/>
      </w:pPr>
      <w:r>
        <w:t>Ekki er víst að allar pakkningastærðir séu markaðssettar.</w:t>
      </w:r>
    </w:p>
    <w:p w14:paraId="4D57046A" w14:textId="77777777" w:rsidR="00A12B36" w:rsidRDefault="00A12B36">
      <w:pPr>
        <w:autoSpaceDE w:val="0"/>
        <w:autoSpaceDN w:val="0"/>
        <w:adjustRightInd w:val="0"/>
        <w:rPr>
          <w:rFonts w:eastAsia="MS Mincho"/>
          <w:szCs w:val="22"/>
          <w:lang w:eastAsia="ja-JP"/>
        </w:rPr>
      </w:pPr>
    </w:p>
    <w:p w14:paraId="13661BE4" w14:textId="77777777" w:rsidR="00A12B36" w:rsidRDefault="00FF6BDA">
      <w:pPr>
        <w:keepNext/>
        <w:autoSpaceDE w:val="0"/>
        <w:autoSpaceDN w:val="0"/>
        <w:adjustRightInd w:val="0"/>
        <w:ind w:left="567" w:hanging="567"/>
        <w:rPr>
          <w:b/>
        </w:rPr>
      </w:pPr>
      <w:r>
        <w:rPr>
          <w:b/>
        </w:rPr>
        <w:t>6.6</w:t>
      </w:r>
      <w:r>
        <w:rPr>
          <w:b/>
        </w:rPr>
        <w:tab/>
        <w:t>Sérstakar varúðarráðstafanir við förgun og önnur meðhöndlun</w:t>
      </w:r>
    </w:p>
    <w:p w14:paraId="00E1F32D" w14:textId="77777777" w:rsidR="00A12B36" w:rsidRDefault="00A12B36">
      <w:pPr>
        <w:keepNext/>
        <w:autoSpaceDE w:val="0"/>
        <w:autoSpaceDN w:val="0"/>
        <w:adjustRightInd w:val="0"/>
        <w:rPr>
          <w:rFonts w:eastAsia="MS Mincho"/>
          <w:szCs w:val="22"/>
          <w:lang w:eastAsia="ja-JP"/>
        </w:rPr>
      </w:pPr>
    </w:p>
    <w:p w14:paraId="28BCCA29" w14:textId="77777777" w:rsidR="00A12B36" w:rsidRDefault="00FF6BDA">
      <w:pPr>
        <w:pStyle w:val="ListParagraph"/>
        <w:numPr>
          <w:ilvl w:val="3"/>
          <w:numId w:val="24"/>
        </w:numPr>
        <w:autoSpaceDE w:val="0"/>
        <w:autoSpaceDN w:val="0"/>
        <w:adjustRightInd w:val="0"/>
        <w:ind w:left="567" w:hanging="567"/>
        <w:rPr>
          <w:szCs w:val="22"/>
        </w:rPr>
      </w:pPr>
      <w:r>
        <w:t>Í öskjunni er fylgiseðill með heildarleiðbeiningum um notkun og meðhöndlun.</w:t>
      </w:r>
    </w:p>
    <w:p w14:paraId="7F0FBF50" w14:textId="410F0394" w:rsidR="00A12B36" w:rsidRDefault="00FF6BDA">
      <w:pPr>
        <w:numPr>
          <w:ilvl w:val="0"/>
          <w:numId w:val="24"/>
        </w:numPr>
        <w:ind w:left="567" w:hanging="567"/>
        <w:rPr>
          <w:szCs w:val="22"/>
        </w:rPr>
      </w:pPr>
      <w:r>
        <w:t>Áður en XGEVA er gefið skal skoða lausnina. Lausnin getur innihaldið vott af gagnsæjum eða hvítum próteinögnum. Gefið ekki inndælinguna ef lausnin er skýjuð, ef um litabreytingar er að ræða eða ef hún inniheldur margar agnir eða aðskotaefni.</w:t>
      </w:r>
    </w:p>
    <w:p w14:paraId="1A2B6A02" w14:textId="77777777" w:rsidR="00A12B36" w:rsidRDefault="00FF6BDA">
      <w:pPr>
        <w:numPr>
          <w:ilvl w:val="0"/>
          <w:numId w:val="24"/>
        </w:numPr>
        <w:ind w:left="567" w:hanging="567"/>
        <w:rPr>
          <w:szCs w:val="22"/>
        </w:rPr>
      </w:pPr>
      <w:r>
        <w:t>Hristið ekki.</w:t>
      </w:r>
    </w:p>
    <w:p w14:paraId="0E8E91A4" w14:textId="1729FF67" w:rsidR="00A12B36" w:rsidRDefault="00FF6BDA">
      <w:pPr>
        <w:numPr>
          <w:ilvl w:val="0"/>
          <w:numId w:val="24"/>
        </w:numPr>
        <w:ind w:left="567" w:hanging="567"/>
        <w:rPr>
          <w:szCs w:val="22"/>
        </w:rPr>
      </w:pPr>
      <w:r>
        <w:t>Til að forðast óþægindi á stungustað skal láta hettuglasið eða áfylltu sprautuna ná stofuhita (allt að 25 °C) áður en inndælingin er gefin og dæla lyfinu rólega inn.</w:t>
      </w:r>
    </w:p>
    <w:p w14:paraId="0E75FBED" w14:textId="77777777" w:rsidR="00A12B36" w:rsidRDefault="00FF6BDA">
      <w:pPr>
        <w:numPr>
          <w:ilvl w:val="0"/>
          <w:numId w:val="24"/>
        </w:numPr>
        <w:ind w:left="567" w:hanging="567"/>
        <w:rPr>
          <w:szCs w:val="22"/>
        </w:rPr>
      </w:pPr>
      <w:r>
        <w:t>Öllu innihaldi hettuglassins eða áfylltu sprautunnar skal dælt inn.</w:t>
      </w:r>
    </w:p>
    <w:p w14:paraId="5F4E612D" w14:textId="78092798" w:rsidR="00A12B36" w:rsidRDefault="00FF6BDA">
      <w:pPr>
        <w:keepNext/>
        <w:numPr>
          <w:ilvl w:val="0"/>
          <w:numId w:val="24"/>
        </w:numPr>
        <w:ind w:left="567" w:hanging="567"/>
        <w:rPr>
          <w:szCs w:val="22"/>
        </w:rPr>
      </w:pPr>
      <w:r>
        <w:t>Ef hettuglasið er notað er mælt með 27 G nál fyrir gjöf denosumabs.</w:t>
      </w:r>
    </w:p>
    <w:p w14:paraId="5CF2F062" w14:textId="77777777" w:rsidR="00A12B36" w:rsidRDefault="00FF6BDA">
      <w:pPr>
        <w:numPr>
          <w:ilvl w:val="0"/>
          <w:numId w:val="24"/>
        </w:numPr>
        <w:ind w:left="567" w:hanging="567"/>
        <w:rPr>
          <w:szCs w:val="22"/>
        </w:rPr>
      </w:pPr>
      <w:r>
        <w:t>Ekki skal stinga aftur í hettuglasið.</w:t>
      </w:r>
    </w:p>
    <w:p w14:paraId="315E7E9C" w14:textId="77777777" w:rsidR="00A12B36" w:rsidRDefault="00A12B36">
      <w:pPr>
        <w:rPr>
          <w:b/>
          <w:szCs w:val="22"/>
        </w:rPr>
      </w:pPr>
    </w:p>
    <w:p w14:paraId="5D56FD2D" w14:textId="77777777" w:rsidR="00A12B36" w:rsidRDefault="00FF6BDA">
      <w:pPr>
        <w:pStyle w:val="TableLeftAlign"/>
        <w:spacing w:before="0" w:after="0" w:line="240" w:lineRule="auto"/>
        <w:rPr>
          <w:rFonts w:ascii="Times New Roman" w:hAnsi="Times New Roman"/>
          <w:sz w:val="22"/>
          <w:szCs w:val="22"/>
        </w:rPr>
      </w:pPr>
      <w:r>
        <w:rPr>
          <w:rFonts w:ascii="Times New Roman" w:hAnsi="Times New Roman"/>
          <w:sz w:val="22"/>
        </w:rPr>
        <w:t>Farga skal öllum lyfjaleifum og/eða úrgangi í samræmi við gildandi reglur.</w:t>
      </w:r>
    </w:p>
    <w:p w14:paraId="6D3B92CB" w14:textId="77777777" w:rsidR="00A12B36" w:rsidRDefault="00A12B36">
      <w:pPr>
        <w:autoSpaceDE w:val="0"/>
        <w:autoSpaceDN w:val="0"/>
        <w:adjustRightInd w:val="0"/>
        <w:rPr>
          <w:szCs w:val="22"/>
        </w:rPr>
      </w:pPr>
    </w:p>
    <w:p w14:paraId="217B61B8" w14:textId="77777777" w:rsidR="00A12B36" w:rsidRDefault="00A12B36">
      <w:pPr>
        <w:autoSpaceDE w:val="0"/>
        <w:autoSpaceDN w:val="0"/>
        <w:adjustRightInd w:val="0"/>
      </w:pPr>
    </w:p>
    <w:p w14:paraId="15609FF2" w14:textId="77777777" w:rsidR="00A12B36" w:rsidRDefault="00FF6BDA">
      <w:pPr>
        <w:keepNext/>
        <w:ind w:left="567" w:hanging="567"/>
      </w:pPr>
      <w:r>
        <w:rPr>
          <w:b/>
        </w:rPr>
        <w:t>7.</w:t>
      </w:r>
      <w:r>
        <w:rPr>
          <w:b/>
        </w:rPr>
        <w:tab/>
        <w:t>MARKAÐSLEYFISHAFI</w:t>
      </w:r>
    </w:p>
    <w:p w14:paraId="36E4C10F" w14:textId="77777777" w:rsidR="00A12B36" w:rsidRDefault="00A12B36">
      <w:pPr>
        <w:keepNext/>
        <w:autoSpaceDE w:val="0"/>
        <w:autoSpaceDN w:val="0"/>
        <w:adjustRightInd w:val="0"/>
        <w:rPr>
          <w:szCs w:val="22"/>
        </w:rPr>
      </w:pPr>
    </w:p>
    <w:p w14:paraId="00CF347F" w14:textId="77777777" w:rsidR="00A12B36" w:rsidRDefault="00FF6BDA">
      <w:pPr>
        <w:keepNext/>
        <w:autoSpaceDE w:val="0"/>
        <w:autoSpaceDN w:val="0"/>
        <w:adjustRightInd w:val="0"/>
        <w:rPr>
          <w:szCs w:val="22"/>
        </w:rPr>
      </w:pPr>
      <w:r>
        <w:t>Amgen Europe B.V.</w:t>
      </w:r>
    </w:p>
    <w:p w14:paraId="281D89A9" w14:textId="77777777" w:rsidR="00A12B36" w:rsidRDefault="00FF6BDA">
      <w:pPr>
        <w:keepNext/>
        <w:autoSpaceDE w:val="0"/>
        <w:autoSpaceDN w:val="0"/>
        <w:adjustRightInd w:val="0"/>
        <w:rPr>
          <w:szCs w:val="22"/>
        </w:rPr>
      </w:pPr>
      <w:r>
        <w:t>Minervum 7061,</w:t>
      </w:r>
    </w:p>
    <w:p w14:paraId="1036E19B" w14:textId="77777777" w:rsidR="00A12B36" w:rsidRDefault="00FF6BDA">
      <w:pPr>
        <w:keepNext/>
        <w:autoSpaceDE w:val="0"/>
        <w:autoSpaceDN w:val="0"/>
        <w:adjustRightInd w:val="0"/>
        <w:rPr>
          <w:szCs w:val="22"/>
        </w:rPr>
      </w:pPr>
      <w:r>
        <w:t>4817 ZK Breda,</w:t>
      </w:r>
    </w:p>
    <w:p w14:paraId="2479A1AF" w14:textId="77777777" w:rsidR="00A12B36" w:rsidRDefault="00FF6BDA">
      <w:pPr>
        <w:keepNext/>
        <w:autoSpaceDE w:val="0"/>
        <w:autoSpaceDN w:val="0"/>
        <w:adjustRightInd w:val="0"/>
        <w:rPr>
          <w:szCs w:val="22"/>
        </w:rPr>
      </w:pPr>
      <w:r>
        <w:t>Holland</w:t>
      </w:r>
    </w:p>
    <w:p w14:paraId="693C7267" w14:textId="77777777" w:rsidR="00A12B36" w:rsidRDefault="00A12B36">
      <w:pPr>
        <w:ind w:left="567" w:hanging="567"/>
        <w:rPr>
          <w:szCs w:val="22"/>
        </w:rPr>
      </w:pPr>
    </w:p>
    <w:p w14:paraId="4EFDC7F9" w14:textId="77777777" w:rsidR="00A12B36" w:rsidRDefault="00A12B36">
      <w:pPr>
        <w:ind w:left="567" w:hanging="567"/>
        <w:rPr>
          <w:szCs w:val="22"/>
        </w:rPr>
      </w:pPr>
    </w:p>
    <w:p w14:paraId="78ED88D9" w14:textId="77777777" w:rsidR="00A12B36" w:rsidRDefault="00FF6BDA">
      <w:pPr>
        <w:keepNext/>
        <w:ind w:left="567" w:hanging="567"/>
        <w:rPr>
          <w:b/>
        </w:rPr>
      </w:pPr>
      <w:r>
        <w:rPr>
          <w:b/>
        </w:rPr>
        <w:lastRenderedPageBreak/>
        <w:t>8.</w:t>
      </w:r>
      <w:r>
        <w:rPr>
          <w:b/>
        </w:rPr>
        <w:tab/>
        <w:t>MARKAÐSLEYFISNÚMER</w:t>
      </w:r>
    </w:p>
    <w:p w14:paraId="4BA7F487" w14:textId="77777777" w:rsidR="00A12B36" w:rsidRDefault="00A12B36">
      <w:pPr>
        <w:keepNext/>
        <w:autoSpaceDE w:val="0"/>
        <w:autoSpaceDN w:val="0"/>
        <w:adjustRightInd w:val="0"/>
        <w:rPr>
          <w:rFonts w:eastAsia="MS Mincho"/>
          <w:szCs w:val="22"/>
          <w:lang w:eastAsia="ja-JP"/>
        </w:rPr>
      </w:pPr>
    </w:p>
    <w:p w14:paraId="055CB716" w14:textId="77777777" w:rsidR="00A12B36" w:rsidRPr="00EB52DD" w:rsidRDefault="00FF6BDA">
      <w:pPr>
        <w:keepNext/>
        <w:autoSpaceDE w:val="0"/>
        <w:autoSpaceDN w:val="0"/>
        <w:adjustRightInd w:val="0"/>
      </w:pPr>
      <w:r>
        <w:t>EU/1/11/703/001</w:t>
      </w:r>
    </w:p>
    <w:p w14:paraId="50E88AE0" w14:textId="77777777" w:rsidR="00A12B36" w:rsidRPr="00EB52DD" w:rsidRDefault="00FF6BDA">
      <w:pPr>
        <w:keepNext/>
        <w:rPr>
          <w:rFonts w:eastAsia="Calibri"/>
        </w:rPr>
      </w:pPr>
      <w:r>
        <w:t>EU/1/11/703/002</w:t>
      </w:r>
    </w:p>
    <w:p w14:paraId="0424A2F2" w14:textId="77777777" w:rsidR="00A12B36" w:rsidRPr="00EB52DD" w:rsidRDefault="00FF6BDA">
      <w:pPr>
        <w:keepNext/>
        <w:autoSpaceDE w:val="0"/>
        <w:autoSpaceDN w:val="0"/>
        <w:adjustRightInd w:val="0"/>
      </w:pPr>
      <w:r>
        <w:t>EU/1/11/703/003</w:t>
      </w:r>
    </w:p>
    <w:p w14:paraId="13A43E59" w14:textId="0DCE606E" w:rsidR="00A12B36" w:rsidRPr="00EB52DD" w:rsidRDefault="00FF6BDA">
      <w:pPr>
        <w:keepNext/>
        <w:autoSpaceDE w:val="0"/>
        <w:autoSpaceDN w:val="0"/>
        <w:adjustRightInd w:val="0"/>
        <w:rPr>
          <w:szCs w:val="22"/>
        </w:rPr>
      </w:pPr>
      <w:r>
        <w:t>EU/1/11/703/004</w:t>
      </w:r>
    </w:p>
    <w:p w14:paraId="1EF89CFF" w14:textId="1AD99869" w:rsidR="00A12B36" w:rsidRPr="00EB52DD" w:rsidRDefault="00FF6BDA">
      <w:pPr>
        <w:keepNext/>
        <w:autoSpaceDE w:val="0"/>
        <w:autoSpaceDN w:val="0"/>
        <w:adjustRightInd w:val="0"/>
        <w:rPr>
          <w:szCs w:val="22"/>
        </w:rPr>
      </w:pPr>
      <w:r>
        <w:t>EU/1/11/703/005</w:t>
      </w:r>
    </w:p>
    <w:p w14:paraId="42ABB31C" w14:textId="0722C5E1" w:rsidR="00A12B36" w:rsidRDefault="00FF6BDA">
      <w:pPr>
        <w:autoSpaceDE w:val="0"/>
        <w:autoSpaceDN w:val="0"/>
        <w:adjustRightInd w:val="0"/>
        <w:rPr>
          <w:szCs w:val="22"/>
        </w:rPr>
      </w:pPr>
      <w:r>
        <w:t>EU/1/11/703/006</w:t>
      </w:r>
    </w:p>
    <w:p w14:paraId="0C8BE327" w14:textId="77777777" w:rsidR="00A12B36" w:rsidRDefault="00A12B36">
      <w:pPr>
        <w:autoSpaceDE w:val="0"/>
        <w:autoSpaceDN w:val="0"/>
        <w:adjustRightInd w:val="0"/>
      </w:pPr>
    </w:p>
    <w:p w14:paraId="6D95FC59" w14:textId="77777777" w:rsidR="00A12B36" w:rsidRDefault="00A12B36">
      <w:pPr>
        <w:autoSpaceDE w:val="0"/>
        <w:autoSpaceDN w:val="0"/>
        <w:adjustRightInd w:val="0"/>
      </w:pPr>
    </w:p>
    <w:p w14:paraId="2DFED07A" w14:textId="77777777" w:rsidR="00A12B36" w:rsidRDefault="00FF6BDA">
      <w:pPr>
        <w:keepNext/>
        <w:ind w:left="567" w:hanging="567"/>
      </w:pPr>
      <w:r>
        <w:rPr>
          <w:b/>
        </w:rPr>
        <w:t>9.</w:t>
      </w:r>
      <w:r>
        <w:rPr>
          <w:b/>
        </w:rPr>
        <w:tab/>
        <w:t>DAGSETNING FYRSTU ÚTGÁFU MARKAÐSLEYFIS/ENDURNÝJUNAR MARKAÐSLEYFIS</w:t>
      </w:r>
    </w:p>
    <w:p w14:paraId="2390B2C3" w14:textId="77777777" w:rsidR="00A12B36" w:rsidRDefault="00A12B36">
      <w:pPr>
        <w:keepNext/>
      </w:pPr>
    </w:p>
    <w:p w14:paraId="01269F89" w14:textId="77777777" w:rsidR="00A12B36" w:rsidRDefault="00FF6BDA">
      <w:pPr>
        <w:keepNext/>
      </w:pPr>
      <w:r>
        <w:t>Dagsetning fyrstu útgáfu markaðsleyfis: 13. júlí 2011</w:t>
      </w:r>
    </w:p>
    <w:p w14:paraId="41C30331" w14:textId="77777777" w:rsidR="00A12B36" w:rsidRDefault="00FF6BDA">
      <w:pPr>
        <w:keepNext/>
      </w:pPr>
      <w:r>
        <w:t>Nýjasta dagsetning endurnýjunar markaðsleyfis: 4. apríl 2016</w:t>
      </w:r>
    </w:p>
    <w:p w14:paraId="715E4006" w14:textId="77777777" w:rsidR="00A12B36" w:rsidRDefault="00A12B36">
      <w:pPr>
        <w:keepNext/>
      </w:pPr>
    </w:p>
    <w:p w14:paraId="47CB0796" w14:textId="77777777" w:rsidR="00A12B36" w:rsidRDefault="00A12B36"/>
    <w:p w14:paraId="52EEE46D" w14:textId="77777777" w:rsidR="00A12B36" w:rsidRDefault="00FF6BDA">
      <w:pPr>
        <w:keepNext/>
        <w:keepLines/>
        <w:ind w:left="567" w:hanging="567"/>
        <w:rPr>
          <w:b/>
        </w:rPr>
      </w:pPr>
      <w:r>
        <w:rPr>
          <w:b/>
        </w:rPr>
        <w:t>10.</w:t>
      </w:r>
      <w:r>
        <w:rPr>
          <w:b/>
        </w:rPr>
        <w:tab/>
        <w:t>DAGSETNING ENDURSKOÐUNAR TEXTANS</w:t>
      </w:r>
    </w:p>
    <w:p w14:paraId="31BE08C2" w14:textId="77777777" w:rsidR="00A12B36" w:rsidRDefault="00A12B36">
      <w:pPr>
        <w:keepNext/>
        <w:keepLines/>
      </w:pPr>
    </w:p>
    <w:p w14:paraId="6262C82D" w14:textId="77777777" w:rsidR="00A12B36" w:rsidRDefault="00A12B36">
      <w:pPr>
        <w:keepNext/>
        <w:keepLines/>
      </w:pPr>
    </w:p>
    <w:p w14:paraId="02A64E0D" w14:textId="77777777" w:rsidR="00A12B36" w:rsidRDefault="00A12B36">
      <w:pPr>
        <w:keepNext/>
        <w:keepLines/>
      </w:pPr>
    </w:p>
    <w:p w14:paraId="410D0B2F" w14:textId="4AB33E7A" w:rsidR="00A12B36" w:rsidRDefault="00FF6BDA">
      <w:pPr>
        <w:keepNext/>
        <w:keepLines/>
        <w:numPr>
          <w:ilvl w:val="12"/>
          <w:numId w:val="0"/>
        </w:numPr>
        <w:ind w:right="-2"/>
      </w:pPr>
      <w:r>
        <w:t xml:space="preserve">Ítarlegar upplýsingar um lyfið eru birtar á vef Lyfjastofnunar Evrópu </w:t>
      </w:r>
      <w:hyperlink r:id="rId14" w:history="1">
        <w:r>
          <w:rPr>
            <w:rStyle w:val="Hyperlink"/>
          </w:rPr>
          <w:t>http://www.ema.europa.eu/</w:t>
        </w:r>
      </w:hyperlink>
      <w:r>
        <w:t xml:space="preserve"> og á vef Lyfjastofnunar </w:t>
      </w:r>
      <w:hyperlink r:id="rId15" w:history="1">
        <w:r w:rsidRPr="00981DBF">
          <w:rPr>
            <w:rStyle w:val="Hyperlink"/>
          </w:rPr>
          <w:t>http://www.serlyfjaskra.is</w:t>
        </w:r>
      </w:hyperlink>
      <w:r>
        <w:t>.</w:t>
      </w:r>
    </w:p>
    <w:p w14:paraId="2C72E856" w14:textId="77777777" w:rsidR="00A12B36" w:rsidRDefault="00FF6BDA">
      <w:pPr>
        <w:rPr>
          <w:szCs w:val="22"/>
        </w:rPr>
      </w:pPr>
      <w:r>
        <w:br w:type="page"/>
      </w:r>
    </w:p>
    <w:p w14:paraId="4F48090D" w14:textId="77777777" w:rsidR="00A12B36" w:rsidRDefault="00A12B36">
      <w:pPr>
        <w:jc w:val="center"/>
        <w:rPr>
          <w:szCs w:val="22"/>
        </w:rPr>
      </w:pPr>
    </w:p>
    <w:p w14:paraId="19902173" w14:textId="77777777" w:rsidR="00A12B36" w:rsidRDefault="00A12B36">
      <w:pPr>
        <w:jc w:val="center"/>
        <w:rPr>
          <w:szCs w:val="22"/>
        </w:rPr>
      </w:pPr>
    </w:p>
    <w:p w14:paraId="495FF791" w14:textId="77777777" w:rsidR="00A12B36" w:rsidRDefault="00A12B36">
      <w:pPr>
        <w:jc w:val="center"/>
        <w:rPr>
          <w:szCs w:val="22"/>
        </w:rPr>
      </w:pPr>
    </w:p>
    <w:p w14:paraId="01A957C3" w14:textId="77777777" w:rsidR="00A12B36" w:rsidRDefault="00A12B36">
      <w:pPr>
        <w:jc w:val="center"/>
        <w:rPr>
          <w:szCs w:val="22"/>
        </w:rPr>
      </w:pPr>
    </w:p>
    <w:p w14:paraId="58987E66" w14:textId="77777777" w:rsidR="00A12B36" w:rsidRDefault="00A12B36">
      <w:pPr>
        <w:jc w:val="center"/>
        <w:rPr>
          <w:szCs w:val="22"/>
        </w:rPr>
      </w:pPr>
    </w:p>
    <w:p w14:paraId="6D35EF7C" w14:textId="77777777" w:rsidR="00A12B36" w:rsidRDefault="00A12B36">
      <w:pPr>
        <w:jc w:val="center"/>
        <w:rPr>
          <w:szCs w:val="22"/>
        </w:rPr>
      </w:pPr>
    </w:p>
    <w:p w14:paraId="49316AF2" w14:textId="77777777" w:rsidR="00A12B36" w:rsidRDefault="00A12B36">
      <w:pPr>
        <w:jc w:val="center"/>
        <w:rPr>
          <w:szCs w:val="22"/>
        </w:rPr>
      </w:pPr>
    </w:p>
    <w:p w14:paraId="07E0AC58" w14:textId="77777777" w:rsidR="00A12B36" w:rsidRDefault="00A12B36">
      <w:pPr>
        <w:jc w:val="center"/>
        <w:rPr>
          <w:szCs w:val="22"/>
        </w:rPr>
      </w:pPr>
    </w:p>
    <w:p w14:paraId="51406B0F" w14:textId="77777777" w:rsidR="00A12B36" w:rsidRDefault="00A12B36">
      <w:pPr>
        <w:jc w:val="center"/>
        <w:rPr>
          <w:szCs w:val="22"/>
        </w:rPr>
      </w:pPr>
    </w:p>
    <w:p w14:paraId="2F57F60B" w14:textId="77777777" w:rsidR="00A12B36" w:rsidRDefault="00A12B36">
      <w:pPr>
        <w:jc w:val="center"/>
        <w:rPr>
          <w:szCs w:val="22"/>
        </w:rPr>
      </w:pPr>
    </w:p>
    <w:p w14:paraId="5C86C46F" w14:textId="77777777" w:rsidR="00A12B36" w:rsidRDefault="00A12B36">
      <w:pPr>
        <w:jc w:val="center"/>
        <w:rPr>
          <w:szCs w:val="22"/>
        </w:rPr>
      </w:pPr>
    </w:p>
    <w:p w14:paraId="392AB842" w14:textId="77777777" w:rsidR="00A12B36" w:rsidRDefault="00A12B36">
      <w:pPr>
        <w:jc w:val="center"/>
        <w:rPr>
          <w:szCs w:val="22"/>
        </w:rPr>
      </w:pPr>
    </w:p>
    <w:p w14:paraId="36EB7EF7" w14:textId="77777777" w:rsidR="00A12B36" w:rsidRDefault="00A12B36">
      <w:pPr>
        <w:jc w:val="center"/>
        <w:rPr>
          <w:szCs w:val="22"/>
        </w:rPr>
      </w:pPr>
    </w:p>
    <w:p w14:paraId="03728C0C" w14:textId="77777777" w:rsidR="00A12B36" w:rsidRDefault="00A12B36">
      <w:pPr>
        <w:jc w:val="center"/>
        <w:rPr>
          <w:szCs w:val="22"/>
        </w:rPr>
      </w:pPr>
    </w:p>
    <w:p w14:paraId="5C735251" w14:textId="77777777" w:rsidR="00A12B36" w:rsidRDefault="00A12B36">
      <w:pPr>
        <w:jc w:val="center"/>
        <w:rPr>
          <w:szCs w:val="22"/>
        </w:rPr>
      </w:pPr>
    </w:p>
    <w:p w14:paraId="4F29E2D6" w14:textId="77777777" w:rsidR="00A12B36" w:rsidRDefault="00A12B36">
      <w:pPr>
        <w:jc w:val="center"/>
        <w:rPr>
          <w:szCs w:val="22"/>
        </w:rPr>
      </w:pPr>
    </w:p>
    <w:p w14:paraId="14F01DC9" w14:textId="77777777" w:rsidR="00A12B36" w:rsidRDefault="00A12B36">
      <w:pPr>
        <w:jc w:val="center"/>
        <w:rPr>
          <w:szCs w:val="22"/>
        </w:rPr>
      </w:pPr>
    </w:p>
    <w:p w14:paraId="5AB36D07" w14:textId="77777777" w:rsidR="00A12B36" w:rsidRDefault="00A12B36">
      <w:pPr>
        <w:jc w:val="center"/>
        <w:rPr>
          <w:szCs w:val="22"/>
        </w:rPr>
      </w:pPr>
    </w:p>
    <w:p w14:paraId="306A8A8C" w14:textId="77777777" w:rsidR="00A12B36" w:rsidRDefault="00A12B36">
      <w:pPr>
        <w:jc w:val="center"/>
        <w:rPr>
          <w:szCs w:val="22"/>
        </w:rPr>
      </w:pPr>
    </w:p>
    <w:p w14:paraId="0251F102" w14:textId="77777777" w:rsidR="00A12B36" w:rsidRDefault="00A12B36">
      <w:pPr>
        <w:jc w:val="center"/>
        <w:rPr>
          <w:szCs w:val="22"/>
        </w:rPr>
      </w:pPr>
    </w:p>
    <w:p w14:paraId="1C978C88" w14:textId="77777777" w:rsidR="00A12B36" w:rsidRDefault="00A12B36">
      <w:pPr>
        <w:jc w:val="center"/>
        <w:rPr>
          <w:szCs w:val="22"/>
        </w:rPr>
      </w:pPr>
    </w:p>
    <w:p w14:paraId="7CF6F6BA" w14:textId="77777777" w:rsidR="00A12B36" w:rsidRDefault="00A12B36">
      <w:pPr>
        <w:jc w:val="center"/>
        <w:rPr>
          <w:szCs w:val="22"/>
        </w:rPr>
      </w:pPr>
    </w:p>
    <w:p w14:paraId="29642CB1" w14:textId="77777777" w:rsidR="00A12B36" w:rsidRDefault="00FF6BDA">
      <w:pPr>
        <w:jc w:val="center"/>
        <w:rPr>
          <w:szCs w:val="22"/>
        </w:rPr>
      </w:pPr>
      <w:r>
        <w:rPr>
          <w:b/>
        </w:rPr>
        <w:t>VIÐAUKI II</w:t>
      </w:r>
    </w:p>
    <w:p w14:paraId="0313442B" w14:textId="77777777" w:rsidR="00A12B36" w:rsidRDefault="00A12B36">
      <w:pPr>
        <w:ind w:left="1701" w:right="1416" w:hanging="567"/>
        <w:rPr>
          <w:szCs w:val="22"/>
        </w:rPr>
      </w:pPr>
    </w:p>
    <w:p w14:paraId="152ACC23" w14:textId="77777777" w:rsidR="00A12B36" w:rsidRDefault="00FF6BDA">
      <w:pPr>
        <w:keepNext/>
        <w:ind w:left="1701" w:right="1416" w:hanging="567"/>
        <w:rPr>
          <w:b/>
          <w:szCs w:val="22"/>
        </w:rPr>
      </w:pPr>
      <w:r>
        <w:rPr>
          <w:b/>
        </w:rPr>
        <w:t>A.</w:t>
      </w:r>
      <w:r>
        <w:rPr>
          <w:b/>
        </w:rPr>
        <w:tab/>
        <w:t>FRAMLEIÐENDUR LÍFFRÆÐILEGRA VIRKRA EFNA OG FRAMLEIÐENDUR SEM ERU ÁBYRGIR FYRIR LOKASAMÞYKKT</w:t>
      </w:r>
    </w:p>
    <w:p w14:paraId="25E61C22" w14:textId="77777777" w:rsidR="00A12B36" w:rsidRDefault="00A12B36">
      <w:pPr>
        <w:keepNext/>
        <w:ind w:left="1701" w:right="1416" w:hanging="567"/>
        <w:rPr>
          <w:b/>
          <w:szCs w:val="22"/>
        </w:rPr>
      </w:pPr>
    </w:p>
    <w:p w14:paraId="07D1FE6D" w14:textId="77777777" w:rsidR="00A12B36" w:rsidRDefault="00FF6BDA">
      <w:pPr>
        <w:ind w:left="1701" w:right="1416" w:hanging="567"/>
        <w:rPr>
          <w:b/>
          <w:szCs w:val="22"/>
        </w:rPr>
      </w:pPr>
      <w:r>
        <w:rPr>
          <w:b/>
        </w:rPr>
        <w:t>B.</w:t>
      </w:r>
      <w:r>
        <w:rPr>
          <w:b/>
        </w:rPr>
        <w:tab/>
        <w:t>FORSENDUR FYRIR, EÐA TAKMARKANIR Á, AFGREIÐSLU OG NOTKUN</w:t>
      </w:r>
    </w:p>
    <w:p w14:paraId="1E1A464F" w14:textId="77777777" w:rsidR="00A12B36" w:rsidRDefault="00A12B36">
      <w:pPr>
        <w:ind w:left="1701" w:right="1416" w:hanging="567"/>
        <w:jc w:val="both"/>
        <w:rPr>
          <w:b/>
          <w:szCs w:val="22"/>
        </w:rPr>
      </w:pPr>
    </w:p>
    <w:p w14:paraId="71080CB4" w14:textId="77777777" w:rsidR="00A12B36" w:rsidRDefault="00FF6BDA">
      <w:pPr>
        <w:ind w:left="1701" w:right="1416" w:hanging="567"/>
        <w:rPr>
          <w:b/>
          <w:szCs w:val="22"/>
        </w:rPr>
      </w:pPr>
      <w:r>
        <w:rPr>
          <w:b/>
        </w:rPr>
        <w:t>C.</w:t>
      </w:r>
      <w:r>
        <w:rPr>
          <w:b/>
        </w:rPr>
        <w:tab/>
        <w:t>AÐRAR FORSENDUR OG SKILYRÐI MARKAÐSLEYFIS</w:t>
      </w:r>
    </w:p>
    <w:p w14:paraId="5CDC4495" w14:textId="77777777" w:rsidR="00A12B36" w:rsidRDefault="00A12B36">
      <w:pPr>
        <w:pStyle w:val="TitleB"/>
        <w:keepNext/>
        <w:suppressLineNumbers w:val="0"/>
        <w:ind w:left="1560"/>
      </w:pPr>
    </w:p>
    <w:p w14:paraId="093FF740" w14:textId="77777777" w:rsidR="00A12B36" w:rsidRDefault="00FF6BDA">
      <w:pPr>
        <w:tabs>
          <w:tab w:val="clear" w:pos="567"/>
          <w:tab w:val="left" w:pos="1701"/>
        </w:tabs>
        <w:ind w:left="1701" w:right="1274" w:hanging="567"/>
        <w:rPr>
          <w:b/>
          <w:bCs/>
          <w:szCs w:val="22"/>
        </w:rPr>
      </w:pPr>
      <w:r>
        <w:rPr>
          <w:b/>
        </w:rPr>
        <w:t>D.</w:t>
      </w:r>
      <w:r>
        <w:rPr>
          <w:b/>
        </w:rPr>
        <w:tab/>
        <w:t>FORSENDUR EÐA TAKMARKANIR ER VARÐA ÖRYGGI OG VERKUN VIÐ NOTKUN LYFSINS</w:t>
      </w:r>
    </w:p>
    <w:p w14:paraId="75FD1409" w14:textId="77777777" w:rsidR="00A12B36" w:rsidRDefault="00A12B36">
      <w:pPr>
        <w:ind w:left="567" w:hanging="567"/>
        <w:rPr>
          <w:szCs w:val="22"/>
        </w:rPr>
      </w:pPr>
    </w:p>
    <w:p w14:paraId="08F6898B" w14:textId="77777777" w:rsidR="00A12B36" w:rsidRDefault="00FF6BDA" w:rsidP="00A20538">
      <w:pPr>
        <w:pStyle w:val="TitleB"/>
        <w:suppressLineNumbers w:val="0"/>
      </w:pPr>
      <w:r>
        <w:br w:type="page"/>
      </w:r>
      <w:r>
        <w:lastRenderedPageBreak/>
        <w:t>A.</w:t>
      </w:r>
      <w:r>
        <w:tab/>
        <w:t>FRAMLEIÐENDUR LÍFFRÆÐILEGRA VIRKRA EFNA OG FRAMLEIÐENDUR SEM ERU ÁBYRGIR FYRIR LOKASAMÞYKKT</w:t>
      </w:r>
    </w:p>
    <w:p w14:paraId="75075F1A" w14:textId="77777777" w:rsidR="00A12B36" w:rsidRDefault="00A12B36">
      <w:pPr>
        <w:keepNext/>
        <w:ind w:right="1416"/>
        <w:rPr>
          <w:szCs w:val="22"/>
        </w:rPr>
      </w:pPr>
    </w:p>
    <w:p w14:paraId="36D85ED5" w14:textId="6C4D6563" w:rsidR="00A12B36" w:rsidRDefault="00FF6BDA">
      <w:pPr>
        <w:pStyle w:val="Styleunderline"/>
      </w:pPr>
      <w:r>
        <w:t>Heiti og heimilisfang framleiðenda líffræðilegra virkra efna</w:t>
      </w:r>
    </w:p>
    <w:p w14:paraId="25BAEAEC" w14:textId="77777777" w:rsidR="00A12B36" w:rsidRDefault="00A12B36">
      <w:pPr>
        <w:keepNext/>
        <w:ind w:right="1416"/>
        <w:rPr>
          <w:szCs w:val="22"/>
        </w:rPr>
      </w:pPr>
    </w:p>
    <w:p w14:paraId="0ED31589" w14:textId="77777777" w:rsidR="00A12B36" w:rsidRDefault="00FF6BDA">
      <w:pPr>
        <w:pStyle w:val="Date"/>
        <w:keepNext/>
        <w:rPr>
          <w:szCs w:val="22"/>
        </w:rPr>
      </w:pPr>
      <w:r>
        <w:t>Amgen Singapore Manufacturing</w:t>
      </w:r>
    </w:p>
    <w:p w14:paraId="52EDEC47" w14:textId="77777777" w:rsidR="00A12B36" w:rsidRDefault="00FF6BDA">
      <w:pPr>
        <w:keepNext/>
      </w:pPr>
      <w:r>
        <w:t>1 Tuas View Drive</w:t>
      </w:r>
    </w:p>
    <w:p w14:paraId="0C8E52E3" w14:textId="77777777" w:rsidR="00A12B36" w:rsidRDefault="00FF6BDA">
      <w:r>
        <w:t>Singapore 637026</w:t>
      </w:r>
    </w:p>
    <w:p w14:paraId="4B0E81F1" w14:textId="77777777" w:rsidR="00A12B36" w:rsidRDefault="00A12B36">
      <w:pPr>
        <w:rPr>
          <w:szCs w:val="22"/>
        </w:rPr>
      </w:pPr>
    </w:p>
    <w:p w14:paraId="069BCC3A" w14:textId="77777777" w:rsidR="00A12B36" w:rsidRDefault="00FF6BDA">
      <w:pPr>
        <w:keepNext/>
        <w:tabs>
          <w:tab w:val="clear" w:pos="567"/>
        </w:tabs>
      </w:pPr>
      <w:r>
        <w:t>Immunex Rhode Island Corporation</w:t>
      </w:r>
    </w:p>
    <w:p w14:paraId="21F68019" w14:textId="77777777" w:rsidR="00A12B36" w:rsidRDefault="00FF6BDA">
      <w:pPr>
        <w:keepNext/>
        <w:tabs>
          <w:tab w:val="clear" w:pos="567"/>
        </w:tabs>
      </w:pPr>
      <w:r>
        <w:t>40 Technology Way</w:t>
      </w:r>
    </w:p>
    <w:p w14:paraId="089D0D50" w14:textId="77777777" w:rsidR="00A12B36" w:rsidRDefault="00FF6BDA">
      <w:pPr>
        <w:keepNext/>
        <w:tabs>
          <w:tab w:val="clear" w:pos="567"/>
        </w:tabs>
      </w:pPr>
      <w:r>
        <w:t>West Greenwich</w:t>
      </w:r>
    </w:p>
    <w:p w14:paraId="0C145B75" w14:textId="77777777" w:rsidR="00A12B36" w:rsidRDefault="00FF6BDA">
      <w:pPr>
        <w:keepNext/>
        <w:tabs>
          <w:tab w:val="clear" w:pos="567"/>
        </w:tabs>
      </w:pPr>
      <w:r>
        <w:t>Rhode Island, 02817</w:t>
      </w:r>
    </w:p>
    <w:p w14:paraId="04053D1F" w14:textId="77777777" w:rsidR="00A12B36" w:rsidRDefault="00FF6BDA">
      <w:pPr>
        <w:tabs>
          <w:tab w:val="clear" w:pos="567"/>
        </w:tabs>
      </w:pPr>
      <w:r>
        <w:t>Bandaríkin</w:t>
      </w:r>
    </w:p>
    <w:p w14:paraId="580688C8" w14:textId="77777777" w:rsidR="00A12B36" w:rsidRDefault="00A12B36">
      <w:pPr>
        <w:rPr>
          <w:szCs w:val="22"/>
        </w:rPr>
      </w:pPr>
    </w:p>
    <w:p w14:paraId="0DBA352E" w14:textId="721187E2" w:rsidR="00A12B36" w:rsidRDefault="00FF6BDA">
      <w:pPr>
        <w:pStyle w:val="Styleunderline"/>
      </w:pPr>
      <w:r>
        <w:t>Heiti og heimilisfang framleiðenda sem eru ábyrgir fyrir lokasamþykkt</w:t>
      </w:r>
    </w:p>
    <w:p w14:paraId="3B96D4FE" w14:textId="77777777" w:rsidR="00A12B36" w:rsidRDefault="00A12B36">
      <w:pPr>
        <w:keepNext/>
        <w:rPr>
          <w:szCs w:val="22"/>
        </w:rPr>
      </w:pPr>
    </w:p>
    <w:p w14:paraId="2475DF5B" w14:textId="77777777" w:rsidR="00A12B36" w:rsidRPr="00EB52DD" w:rsidRDefault="00FF6BDA">
      <w:pPr>
        <w:keepNext/>
        <w:tabs>
          <w:tab w:val="left" w:pos="2835"/>
          <w:tab w:val="left" w:pos="4680"/>
        </w:tabs>
      </w:pPr>
      <w:r>
        <w:t>Amgen Europe B.V.</w:t>
      </w:r>
    </w:p>
    <w:p w14:paraId="590659AF" w14:textId="77777777" w:rsidR="00A12B36" w:rsidRPr="00EB52DD" w:rsidRDefault="00FF6BDA">
      <w:pPr>
        <w:keepNext/>
        <w:tabs>
          <w:tab w:val="left" w:pos="2835"/>
          <w:tab w:val="left" w:pos="4680"/>
        </w:tabs>
      </w:pPr>
      <w:r>
        <w:t>Minervum 7061,</w:t>
      </w:r>
    </w:p>
    <w:p w14:paraId="63AB6E2E" w14:textId="77777777" w:rsidR="00A12B36" w:rsidRDefault="00FF6BDA">
      <w:pPr>
        <w:keepNext/>
        <w:tabs>
          <w:tab w:val="left" w:pos="2835"/>
          <w:tab w:val="left" w:pos="4680"/>
        </w:tabs>
      </w:pPr>
      <w:r>
        <w:t>4817 ZK Breda,</w:t>
      </w:r>
    </w:p>
    <w:p w14:paraId="42AED239" w14:textId="77777777" w:rsidR="00A12B36" w:rsidRDefault="00FF6BDA">
      <w:pPr>
        <w:tabs>
          <w:tab w:val="left" w:pos="2835"/>
          <w:tab w:val="left" w:pos="4680"/>
        </w:tabs>
      </w:pPr>
      <w:r>
        <w:t>Holland</w:t>
      </w:r>
    </w:p>
    <w:p w14:paraId="47C3A3AE" w14:textId="77777777" w:rsidR="00A12B36" w:rsidRDefault="00A12B36">
      <w:pPr>
        <w:tabs>
          <w:tab w:val="left" w:pos="2835"/>
          <w:tab w:val="left" w:pos="4680"/>
        </w:tabs>
        <w:rPr>
          <w:highlight w:val="lightGray"/>
        </w:rPr>
      </w:pPr>
    </w:p>
    <w:p w14:paraId="376B3549" w14:textId="77777777" w:rsidR="00A12B36" w:rsidRDefault="00FF6BDA">
      <w:pPr>
        <w:keepNext/>
        <w:tabs>
          <w:tab w:val="left" w:pos="2835"/>
          <w:tab w:val="left" w:pos="4680"/>
        </w:tabs>
      </w:pPr>
      <w:r>
        <w:t>Amgen Technology (Ireland) Unlimited Company</w:t>
      </w:r>
    </w:p>
    <w:p w14:paraId="26E7FAA7" w14:textId="77777777" w:rsidR="00A12B36" w:rsidRDefault="00FF6BDA">
      <w:pPr>
        <w:keepNext/>
        <w:tabs>
          <w:tab w:val="left" w:pos="2835"/>
          <w:tab w:val="left" w:pos="4680"/>
        </w:tabs>
      </w:pPr>
      <w:r>
        <w:t>Pottery Road</w:t>
      </w:r>
    </w:p>
    <w:p w14:paraId="2C8796EF" w14:textId="77777777" w:rsidR="00A12B36" w:rsidRDefault="00FF6BDA">
      <w:pPr>
        <w:keepNext/>
        <w:tabs>
          <w:tab w:val="left" w:pos="2835"/>
          <w:tab w:val="left" w:pos="4680"/>
        </w:tabs>
      </w:pPr>
      <w:r>
        <w:t>Dun Laoghaire</w:t>
      </w:r>
    </w:p>
    <w:p w14:paraId="68B6267D" w14:textId="77777777" w:rsidR="00A12B36" w:rsidRDefault="00FF6BDA">
      <w:pPr>
        <w:keepNext/>
        <w:tabs>
          <w:tab w:val="left" w:pos="2835"/>
          <w:tab w:val="left" w:pos="4680"/>
        </w:tabs>
      </w:pPr>
      <w:r>
        <w:t>Co Dublin</w:t>
      </w:r>
    </w:p>
    <w:p w14:paraId="2EEF772E" w14:textId="77777777" w:rsidR="00A12B36" w:rsidRPr="00EB52DD" w:rsidRDefault="00FF6BDA">
      <w:pPr>
        <w:tabs>
          <w:tab w:val="left" w:pos="2835"/>
          <w:tab w:val="left" w:pos="4680"/>
        </w:tabs>
      </w:pPr>
      <w:r>
        <w:t>Írland</w:t>
      </w:r>
    </w:p>
    <w:p w14:paraId="33BBFD86" w14:textId="77777777" w:rsidR="00A12B36" w:rsidRPr="00EB52DD" w:rsidRDefault="00A12B36">
      <w:pPr>
        <w:numPr>
          <w:ilvl w:val="12"/>
          <w:numId w:val="0"/>
        </w:numPr>
      </w:pPr>
    </w:p>
    <w:p w14:paraId="4DF9C10A" w14:textId="77777777" w:rsidR="00A12B36" w:rsidRPr="00EB52DD" w:rsidRDefault="00FF6BDA">
      <w:pPr>
        <w:pStyle w:val="NormalAgency"/>
        <w:keepNext/>
        <w:rPr>
          <w:rFonts w:ascii="Times New Roman" w:hAnsi="Times New Roman" w:cs="Times New Roman"/>
          <w:sz w:val="22"/>
          <w:szCs w:val="22"/>
        </w:rPr>
      </w:pPr>
      <w:r>
        <w:rPr>
          <w:rFonts w:ascii="Times New Roman" w:hAnsi="Times New Roman"/>
          <w:sz w:val="22"/>
        </w:rPr>
        <w:t>Amgen NV</w:t>
      </w:r>
    </w:p>
    <w:p w14:paraId="016F81CA" w14:textId="77777777" w:rsidR="00A12B36" w:rsidRPr="00EB52DD" w:rsidRDefault="00FF6BDA">
      <w:pPr>
        <w:pStyle w:val="NormalAgency"/>
        <w:keepNext/>
        <w:rPr>
          <w:rFonts w:ascii="Times New Roman" w:hAnsi="Times New Roman" w:cs="Times New Roman"/>
          <w:sz w:val="22"/>
          <w:szCs w:val="22"/>
        </w:rPr>
      </w:pPr>
      <w:r>
        <w:rPr>
          <w:rFonts w:ascii="Times New Roman" w:hAnsi="Times New Roman"/>
          <w:sz w:val="22"/>
        </w:rPr>
        <w:t>Telecomlaan 5-7</w:t>
      </w:r>
    </w:p>
    <w:p w14:paraId="2DD2DE1A" w14:textId="77777777" w:rsidR="00A12B36" w:rsidRPr="00EB52DD" w:rsidRDefault="00FF6BDA">
      <w:pPr>
        <w:pStyle w:val="NormalAgency"/>
        <w:keepNext/>
        <w:rPr>
          <w:rFonts w:ascii="Times New Roman" w:hAnsi="Times New Roman" w:cs="Times New Roman"/>
          <w:sz w:val="22"/>
          <w:szCs w:val="22"/>
        </w:rPr>
      </w:pPr>
      <w:r>
        <w:rPr>
          <w:rFonts w:ascii="Times New Roman" w:hAnsi="Times New Roman"/>
          <w:sz w:val="22"/>
        </w:rPr>
        <w:t>1831 Diegem</w:t>
      </w:r>
    </w:p>
    <w:p w14:paraId="0D9F5C5F" w14:textId="77777777" w:rsidR="00A12B36" w:rsidRPr="00EB52DD" w:rsidRDefault="00FF6BDA">
      <w:pPr>
        <w:pStyle w:val="NormalAgency"/>
        <w:rPr>
          <w:rFonts w:ascii="Times New Roman" w:hAnsi="Times New Roman" w:cs="Times New Roman"/>
          <w:sz w:val="22"/>
          <w:szCs w:val="22"/>
        </w:rPr>
      </w:pPr>
      <w:r>
        <w:rPr>
          <w:rFonts w:ascii="Times New Roman" w:hAnsi="Times New Roman"/>
          <w:sz w:val="22"/>
        </w:rPr>
        <w:t>Belgía</w:t>
      </w:r>
    </w:p>
    <w:p w14:paraId="35A76E15" w14:textId="77777777" w:rsidR="00A12B36" w:rsidRPr="00EB52DD" w:rsidRDefault="00A12B36">
      <w:pPr>
        <w:pStyle w:val="NormalAgency"/>
        <w:rPr>
          <w:rFonts w:ascii="Times New Roman" w:hAnsi="Times New Roman" w:cs="Times New Roman"/>
          <w:sz w:val="22"/>
          <w:szCs w:val="22"/>
        </w:rPr>
      </w:pPr>
    </w:p>
    <w:p w14:paraId="7336FB59" w14:textId="77777777" w:rsidR="00A12B36" w:rsidRDefault="00FF6BDA">
      <w:pPr>
        <w:pStyle w:val="NormalAgency"/>
        <w:rPr>
          <w:rFonts w:ascii="Times New Roman" w:hAnsi="Times New Roman" w:cs="Times New Roman"/>
          <w:iCs/>
          <w:sz w:val="22"/>
          <w:szCs w:val="22"/>
        </w:rPr>
      </w:pPr>
      <w:r>
        <w:rPr>
          <w:rFonts w:ascii="Times New Roman" w:hAnsi="Times New Roman"/>
          <w:sz w:val="22"/>
        </w:rPr>
        <w:t>Heiti og heimilisfang framleiðanda sem er ábyrgur fyrir lokasamþykkt viðkomandi lotu skal koma fram í prentuðum fylgiseðli.</w:t>
      </w:r>
    </w:p>
    <w:p w14:paraId="1F557414" w14:textId="77777777" w:rsidR="00A12B36" w:rsidRDefault="00A12B36">
      <w:pPr>
        <w:rPr>
          <w:szCs w:val="22"/>
        </w:rPr>
      </w:pPr>
    </w:p>
    <w:p w14:paraId="2C52E8BA" w14:textId="77777777" w:rsidR="00A12B36" w:rsidRDefault="00A12B36">
      <w:pPr>
        <w:rPr>
          <w:szCs w:val="22"/>
        </w:rPr>
      </w:pPr>
    </w:p>
    <w:p w14:paraId="03B6E9A9" w14:textId="77777777" w:rsidR="00A12B36" w:rsidRDefault="00FF6BDA">
      <w:pPr>
        <w:pStyle w:val="TitleB"/>
        <w:keepNext/>
        <w:suppressLineNumbers w:val="0"/>
      </w:pPr>
      <w:r>
        <w:t>B.</w:t>
      </w:r>
      <w:r>
        <w:tab/>
        <w:t>FORSENDUR FYRIR, EÐA TAKMARKANIR Á, AFGREIÐSLU OG NOTKUN</w:t>
      </w:r>
    </w:p>
    <w:p w14:paraId="1B2EB3D1" w14:textId="77777777" w:rsidR="00A12B36" w:rsidRDefault="00A12B36">
      <w:pPr>
        <w:keepNext/>
        <w:rPr>
          <w:szCs w:val="22"/>
        </w:rPr>
      </w:pPr>
    </w:p>
    <w:p w14:paraId="69B50DF9" w14:textId="77777777" w:rsidR="00A12B36" w:rsidRDefault="00FF6BDA">
      <w:pPr>
        <w:numPr>
          <w:ilvl w:val="12"/>
          <w:numId w:val="0"/>
        </w:numPr>
        <w:rPr>
          <w:szCs w:val="22"/>
        </w:rPr>
      </w:pPr>
      <w:r>
        <w:t>Ávísun lyfsins er háð sérstökum takmörkunum (Sjá viðauka I: Samantekt á eiginleikum lyfs, kafla 4.2).</w:t>
      </w:r>
    </w:p>
    <w:p w14:paraId="61E5FA5F" w14:textId="77777777" w:rsidR="00A12B36" w:rsidRDefault="00A12B36">
      <w:pPr>
        <w:numPr>
          <w:ilvl w:val="12"/>
          <w:numId w:val="0"/>
        </w:numPr>
        <w:rPr>
          <w:szCs w:val="22"/>
        </w:rPr>
      </w:pPr>
    </w:p>
    <w:p w14:paraId="4EC30473" w14:textId="77777777" w:rsidR="00A12B36" w:rsidRDefault="00A12B36">
      <w:pPr>
        <w:numPr>
          <w:ilvl w:val="12"/>
          <w:numId w:val="0"/>
        </w:numPr>
        <w:rPr>
          <w:szCs w:val="22"/>
        </w:rPr>
      </w:pPr>
    </w:p>
    <w:p w14:paraId="2A8E85DF" w14:textId="77777777" w:rsidR="00A12B36" w:rsidRDefault="00FF6BDA">
      <w:pPr>
        <w:pStyle w:val="TitleB"/>
        <w:keepNext/>
        <w:suppressLineNumbers w:val="0"/>
      </w:pPr>
      <w:r>
        <w:t>C.</w:t>
      </w:r>
      <w:r>
        <w:tab/>
        <w:t>AÐRAR FORSENDUR OG SKILYRÐI MARKAÐSLEYFIS</w:t>
      </w:r>
    </w:p>
    <w:p w14:paraId="38B28A8A" w14:textId="77777777" w:rsidR="00A12B36" w:rsidRDefault="00A12B36">
      <w:pPr>
        <w:keepNext/>
        <w:ind w:right="-1"/>
        <w:rPr>
          <w:iCs/>
          <w:szCs w:val="22"/>
          <w:u w:val="single"/>
        </w:rPr>
      </w:pPr>
    </w:p>
    <w:p w14:paraId="34799165" w14:textId="77777777" w:rsidR="00A12B36" w:rsidRDefault="00FF6BDA">
      <w:pPr>
        <w:keepNext/>
        <w:numPr>
          <w:ilvl w:val="0"/>
          <w:numId w:val="19"/>
        </w:numPr>
        <w:tabs>
          <w:tab w:val="clear" w:pos="567"/>
          <w:tab w:val="clear" w:pos="720"/>
        </w:tabs>
        <w:ind w:left="567" w:right="-1" w:hanging="567"/>
        <w:rPr>
          <w:b/>
          <w:szCs w:val="22"/>
        </w:rPr>
      </w:pPr>
      <w:r>
        <w:rPr>
          <w:b/>
        </w:rPr>
        <w:t>Samantektir um öryggi lyfsins (PSUR)</w:t>
      </w:r>
    </w:p>
    <w:p w14:paraId="36CBB18C" w14:textId="77777777" w:rsidR="00A12B36" w:rsidRDefault="00A12B36">
      <w:pPr>
        <w:keepNext/>
        <w:tabs>
          <w:tab w:val="left" w:pos="0"/>
        </w:tabs>
        <w:ind w:right="567"/>
      </w:pPr>
    </w:p>
    <w:p w14:paraId="3F672A3E" w14:textId="77777777" w:rsidR="00A12B36" w:rsidRDefault="00FF6BDA">
      <w:r>
        <w:t>Skilyrði um hvernig leggja skal fram samantektir um öryggi lyfsins koma fram í lista yfir viðmiðunardagsetningar Evrópusambandsins (EURD lista) sem gerð er krafa um í grein 107c(7) í tilskipun 2001/83/EB og öllum síðari uppfærslum sem birtar eru í evrópsku lyfjavefgáttinni.</w:t>
      </w:r>
    </w:p>
    <w:p w14:paraId="73CC52F4" w14:textId="77777777" w:rsidR="00A12B36" w:rsidRDefault="00A12B36">
      <w:pPr>
        <w:pStyle w:val="Default"/>
        <w:rPr>
          <w:iCs/>
          <w:color w:val="auto"/>
          <w:sz w:val="22"/>
          <w:szCs w:val="22"/>
        </w:rPr>
      </w:pPr>
    </w:p>
    <w:p w14:paraId="009750F5" w14:textId="77777777" w:rsidR="00A12B36" w:rsidRDefault="00A12B36">
      <w:pPr>
        <w:pStyle w:val="Default"/>
        <w:rPr>
          <w:iCs/>
          <w:color w:val="auto"/>
          <w:sz w:val="22"/>
          <w:szCs w:val="22"/>
        </w:rPr>
      </w:pPr>
    </w:p>
    <w:p w14:paraId="48097349" w14:textId="77777777" w:rsidR="00A12B36" w:rsidRDefault="00FF6BDA">
      <w:pPr>
        <w:pStyle w:val="TitleB"/>
        <w:keepNext/>
        <w:suppressLineNumbers w:val="0"/>
      </w:pPr>
      <w:r>
        <w:lastRenderedPageBreak/>
        <w:t>D.</w:t>
      </w:r>
      <w:r>
        <w:tab/>
        <w:t>FORSENDUR EÐA TAKMARKANIR ER VARÐA ÖRYGGI OG VERKUN VIÐ NOTKUN LYFSINS</w:t>
      </w:r>
    </w:p>
    <w:p w14:paraId="2D989EC6" w14:textId="77777777" w:rsidR="00A12B36" w:rsidRDefault="00A12B36">
      <w:pPr>
        <w:keepNext/>
        <w:ind w:right="-1"/>
        <w:rPr>
          <w:iCs/>
          <w:szCs w:val="22"/>
          <w:u w:val="single"/>
        </w:rPr>
      </w:pPr>
    </w:p>
    <w:p w14:paraId="530FDC68" w14:textId="77777777" w:rsidR="00A12B36" w:rsidRDefault="00FF6BDA">
      <w:pPr>
        <w:keepNext/>
        <w:numPr>
          <w:ilvl w:val="0"/>
          <w:numId w:val="19"/>
        </w:numPr>
        <w:tabs>
          <w:tab w:val="clear" w:pos="567"/>
          <w:tab w:val="clear" w:pos="720"/>
        </w:tabs>
        <w:ind w:left="567" w:right="-1" w:hanging="567"/>
        <w:rPr>
          <w:b/>
          <w:szCs w:val="22"/>
        </w:rPr>
      </w:pPr>
      <w:r>
        <w:rPr>
          <w:b/>
        </w:rPr>
        <w:t>Áætlun um áhættustjórnun</w:t>
      </w:r>
    </w:p>
    <w:p w14:paraId="228770C1" w14:textId="77777777" w:rsidR="00A12B36" w:rsidRDefault="00A12B36">
      <w:pPr>
        <w:keepNext/>
        <w:rPr>
          <w:b/>
          <w:szCs w:val="22"/>
        </w:rPr>
      </w:pPr>
    </w:p>
    <w:p w14:paraId="40FD4FF7" w14:textId="77777777" w:rsidR="00A12B36" w:rsidRDefault="00FF6BDA">
      <w:pPr>
        <w:tabs>
          <w:tab w:val="left" w:pos="0"/>
        </w:tabs>
        <w:rPr>
          <w:szCs w:val="22"/>
        </w:rPr>
      </w:pPr>
      <w:r>
        <w:t>Markaðsleyfishafi skal sinna lyfjagátaraðgerðum sem krafist er, sem og öðrum ráðstöfunum eins og fram kemur í áætlun um áhættustjórnun í kafla 1.8.2 í markaðsleyfinu og öllum uppfærslum á áætlun um áhættustjórnun sem ákveðnar verða.</w:t>
      </w:r>
    </w:p>
    <w:p w14:paraId="50F184E1" w14:textId="77777777" w:rsidR="00A12B36" w:rsidRDefault="00A12B36">
      <w:pPr>
        <w:ind w:right="-1"/>
        <w:rPr>
          <w:iCs/>
          <w:szCs w:val="22"/>
        </w:rPr>
      </w:pPr>
    </w:p>
    <w:p w14:paraId="5C8396E2" w14:textId="77777777" w:rsidR="00A12B36" w:rsidRDefault="00FF6BDA">
      <w:pPr>
        <w:keepNext/>
        <w:rPr>
          <w:iCs/>
          <w:szCs w:val="22"/>
        </w:rPr>
      </w:pPr>
      <w:r>
        <w:t>Leggja skal fram uppfærða áætlun um áhættustjórnun:</w:t>
      </w:r>
    </w:p>
    <w:p w14:paraId="3F405290" w14:textId="77777777" w:rsidR="00A12B36" w:rsidRDefault="00FF6BDA">
      <w:pPr>
        <w:keepNext/>
        <w:numPr>
          <w:ilvl w:val="0"/>
          <w:numId w:val="18"/>
        </w:numPr>
        <w:tabs>
          <w:tab w:val="clear" w:pos="720"/>
          <w:tab w:val="num" w:pos="567"/>
        </w:tabs>
        <w:ind w:left="567" w:right="-1" w:hanging="567"/>
        <w:rPr>
          <w:iCs/>
          <w:szCs w:val="22"/>
        </w:rPr>
      </w:pPr>
      <w:r>
        <w:t>Að beiðni Lyfjastofnunar Evrópu.</w:t>
      </w:r>
    </w:p>
    <w:p w14:paraId="21AC3ED3" w14:textId="77777777" w:rsidR="00A12B36" w:rsidRDefault="00FF6BDA">
      <w:pPr>
        <w:numPr>
          <w:ilvl w:val="0"/>
          <w:numId w:val="18"/>
        </w:numPr>
        <w:tabs>
          <w:tab w:val="clear" w:pos="720"/>
          <w:tab w:val="num" w:pos="567"/>
        </w:tabs>
        <w:ind w:left="567" w:right="-1" w:hanging="567"/>
        <w:rPr>
          <w:iCs/>
          <w:szCs w:val="22"/>
        </w:rPr>
      </w:pPr>
      <w:r>
        <w:t>Þegar áhættustjórnunarkerfinu er breytt, sérstaklega ef það gerist í kjölfar þess að nýjar upplýsingar berast sem geta leitt til mikilvægra breytinga á hlutfalli ávinnings/áhættu eða vegna þess að mikilvægur áfangi (tengdur lyfjagát eða lágmörkun áhættu) næst.</w:t>
      </w:r>
    </w:p>
    <w:p w14:paraId="67F2D654" w14:textId="77777777" w:rsidR="00A12B36" w:rsidRDefault="00A12B36">
      <w:pPr>
        <w:ind w:right="-1"/>
        <w:rPr>
          <w:iCs/>
          <w:szCs w:val="22"/>
        </w:rPr>
      </w:pPr>
    </w:p>
    <w:p w14:paraId="6A153EC3" w14:textId="77777777" w:rsidR="00A12B36" w:rsidRDefault="00FF6BDA">
      <w:pPr>
        <w:keepNext/>
        <w:numPr>
          <w:ilvl w:val="0"/>
          <w:numId w:val="22"/>
        </w:numPr>
        <w:ind w:left="567" w:hanging="567"/>
        <w:rPr>
          <w:b/>
        </w:rPr>
      </w:pPr>
      <w:r>
        <w:rPr>
          <w:b/>
        </w:rPr>
        <w:t>Viðbótaraðgerðir til að lágmarka áhættu</w:t>
      </w:r>
    </w:p>
    <w:p w14:paraId="4C15AE68" w14:textId="77777777" w:rsidR="00A12B36" w:rsidRDefault="00A12B36">
      <w:pPr>
        <w:keepNext/>
        <w:rPr>
          <w:b/>
        </w:rPr>
      </w:pPr>
    </w:p>
    <w:p w14:paraId="76D0B760" w14:textId="77777777" w:rsidR="00A12B36" w:rsidRDefault="00FF6BDA">
      <w:r>
        <w:t>Markaðsleyfishafi skal tryggja að áminningarkort fyrir sjúklinga varðandi beindrep í kjálki verði útbúið.</w:t>
      </w:r>
    </w:p>
    <w:p w14:paraId="4017D7C9" w14:textId="77777777" w:rsidR="00A12B36" w:rsidRDefault="00FF6BDA">
      <w:pPr>
        <w:tabs>
          <w:tab w:val="clear" w:pos="567"/>
        </w:tabs>
      </w:pPr>
      <w:r>
        <w:br w:type="page"/>
      </w:r>
    </w:p>
    <w:p w14:paraId="6DBE01E0" w14:textId="77777777" w:rsidR="00A12B36" w:rsidRDefault="00A12B36">
      <w:pPr>
        <w:tabs>
          <w:tab w:val="clear" w:pos="567"/>
        </w:tabs>
      </w:pPr>
    </w:p>
    <w:p w14:paraId="2D5ACFA2" w14:textId="77777777" w:rsidR="00A12B36" w:rsidRDefault="00A12B36">
      <w:pPr>
        <w:tabs>
          <w:tab w:val="clear" w:pos="567"/>
        </w:tabs>
      </w:pPr>
    </w:p>
    <w:p w14:paraId="0FDC4B01" w14:textId="77777777" w:rsidR="00A12B36" w:rsidRDefault="00A12B36">
      <w:pPr>
        <w:tabs>
          <w:tab w:val="clear" w:pos="567"/>
        </w:tabs>
      </w:pPr>
    </w:p>
    <w:p w14:paraId="11360DFA" w14:textId="77777777" w:rsidR="00A12B36" w:rsidRDefault="00A12B36">
      <w:pPr>
        <w:tabs>
          <w:tab w:val="clear" w:pos="567"/>
        </w:tabs>
      </w:pPr>
    </w:p>
    <w:p w14:paraId="61C2F487" w14:textId="77777777" w:rsidR="00A12B36" w:rsidRDefault="00A12B36">
      <w:pPr>
        <w:tabs>
          <w:tab w:val="clear" w:pos="567"/>
        </w:tabs>
      </w:pPr>
    </w:p>
    <w:p w14:paraId="0F2BCE8A" w14:textId="77777777" w:rsidR="00A12B36" w:rsidRDefault="00A12B36">
      <w:pPr>
        <w:tabs>
          <w:tab w:val="clear" w:pos="567"/>
        </w:tabs>
      </w:pPr>
    </w:p>
    <w:p w14:paraId="1E9F4267" w14:textId="77777777" w:rsidR="00A12B36" w:rsidRDefault="00A12B36">
      <w:pPr>
        <w:tabs>
          <w:tab w:val="clear" w:pos="567"/>
        </w:tabs>
      </w:pPr>
    </w:p>
    <w:p w14:paraId="5EC31AB8" w14:textId="77777777" w:rsidR="00A12B36" w:rsidRDefault="00A12B36">
      <w:pPr>
        <w:tabs>
          <w:tab w:val="clear" w:pos="567"/>
        </w:tabs>
      </w:pPr>
    </w:p>
    <w:p w14:paraId="7DE4F29C" w14:textId="77777777" w:rsidR="00A12B36" w:rsidRDefault="00A12B36">
      <w:pPr>
        <w:tabs>
          <w:tab w:val="clear" w:pos="567"/>
        </w:tabs>
      </w:pPr>
    </w:p>
    <w:p w14:paraId="533C4ED8" w14:textId="77777777" w:rsidR="00A12B36" w:rsidRDefault="00A12B36">
      <w:pPr>
        <w:tabs>
          <w:tab w:val="clear" w:pos="567"/>
        </w:tabs>
      </w:pPr>
    </w:p>
    <w:p w14:paraId="4BA99E31" w14:textId="77777777" w:rsidR="00A12B36" w:rsidRDefault="00A12B36">
      <w:pPr>
        <w:tabs>
          <w:tab w:val="clear" w:pos="567"/>
        </w:tabs>
      </w:pPr>
    </w:p>
    <w:p w14:paraId="4526A2F4" w14:textId="77777777" w:rsidR="00A12B36" w:rsidRDefault="00A12B36">
      <w:pPr>
        <w:tabs>
          <w:tab w:val="clear" w:pos="567"/>
        </w:tabs>
      </w:pPr>
    </w:p>
    <w:p w14:paraId="76464CB8" w14:textId="77777777" w:rsidR="00A12B36" w:rsidRDefault="00A12B36">
      <w:pPr>
        <w:tabs>
          <w:tab w:val="clear" w:pos="567"/>
        </w:tabs>
      </w:pPr>
    </w:p>
    <w:p w14:paraId="01FA2622" w14:textId="77777777" w:rsidR="00A12B36" w:rsidRDefault="00A12B36">
      <w:pPr>
        <w:tabs>
          <w:tab w:val="clear" w:pos="567"/>
        </w:tabs>
      </w:pPr>
    </w:p>
    <w:p w14:paraId="7495A06B" w14:textId="77777777" w:rsidR="00A12B36" w:rsidRDefault="00A12B36">
      <w:pPr>
        <w:tabs>
          <w:tab w:val="clear" w:pos="567"/>
        </w:tabs>
      </w:pPr>
    </w:p>
    <w:p w14:paraId="2B382050" w14:textId="77777777" w:rsidR="00A12B36" w:rsidRDefault="00A12B36">
      <w:pPr>
        <w:tabs>
          <w:tab w:val="clear" w:pos="567"/>
        </w:tabs>
      </w:pPr>
    </w:p>
    <w:p w14:paraId="233C55C9" w14:textId="77777777" w:rsidR="00A12B36" w:rsidRDefault="00A12B36">
      <w:pPr>
        <w:tabs>
          <w:tab w:val="clear" w:pos="567"/>
        </w:tabs>
      </w:pPr>
    </w:p>
    <w:p w14:paraId="5CB3C6C0" w14:textId="77777777" w:rsidR="00A12B36" w:rsidRDefault="00A12B36">
      <w:pPr>
        <w:tabs>
          <w:tab w:val="clear" w:pos="567"/>
        </w:tabs>
      </w:pPr>
    </w:p>
    <w:p w14:paraId="77DC9F92" w14:textId="77777777" w:rsidR="00A12B36" w:rsidRDefault="00A12B36">
      <w:pPr>
        <w:tabs>
          <w:tab w:val="clear" w:pos="567"/>
        </w:tabs>
      </w:pPr>
    </w:p>
    <w:p w14:paraId="65E28C7D" w14:textId="77777777" w:rsidR="00A12B36" w:rsidRDefault="00A12B36">
      <w:pPr>
        <w:tabs>
          <w:tab w:val="clear" w:pos="567"/>
        </w:tabs>
      </w:pPr>
    </w:p>
    <w:p w14:paraId="3F347958" w14:textId="77777777" w:rsidR="00A12B36" w:rsidRDefault="00A12B36">
      <w:pPr>
        <w:tabs>
          <w:tab w:val="clear" w:pos="567"/>
        </w:tabs>
      </w:pPr>
    </w:p>
    <w:p w14:paraId="5B1FE7F4" w14:textId="77777777" w:rsidR="00A12B36" w:rsidRDefault="00A12B36">
      <w:pPr>
        <w:tabs>
          <w:tab w:val="clear" w:pos="567"/>
        </w:tabs>
        <w:jc w:val="center"/>
        <w:outlineLvl w:val="0"/>
        <w:rPr>
          <w:b/>
        </w:rPr>
      </w:pPr>
    </w:p>
    <w:p w14:paraId="72126450" w14:textId="580A9812" w:rsidR="00A12B36" w:rsidRDefault="00FF6BDA">
      <w:pPr>
        <w:pStyle w:val="Stylebold"/>
        <w:keepNext/>
        <w:jc w:val="center"/>
      </w:pPr>
      <w:r>
        <w:t>VIÐAUKI III</w:t>
      </w:r>
    </w:p>
    <w:p w14:paraId="469F47C0" w14:textId="77777777" w:rsidR="00A12B36" w:rsidRDefault="00A12B36">
      <w:pPr>
        <w:pStyle w:val="Stylebold"/>
        <w:keepNext/>
        <w:jc w:val="center"/>
      </w:pPr>
    </w:p>
    <w:p w14:paraId="67905FCC" w14:textId="2978CB7F" w:rsidR="00A12B36" w:rsidRDefault="00FF6BDA">
      <w:pPr>
        <w:pStyle w:val="Stylebold"/>
        <w:keepNext/>
        <w:jc w:val="center"/>
      </w:pPr>
      <w:r>
        <w:t>ÁLETRANIR OG FYLGISEÐILL</w:t>
      </w:r>
    </w:p>
    <w:p w14:paraId="28B80727" w14:textId="77777777" w:rsidR="00A12B36" w:rsidRDefault="00FF6BDA">
      <w:pPr>
        <w:tabs>
          <w:tab w:val="clear" w:pos="567"/>
        </w:tabs>
      </w:pPr>
      <w:r>
        <w:br w:type="page"/>
      </w:r>
    </w:p>
    <w:p w14:paraId="36F7282E" w14:textId="77777777" w:rsidR="00A12B36" w:rsidRDefault="00A12B36">
      <w:pPr>
        <w:tabs>
          <w:tab w:val="clear" w:pos="567"/>
        </w:tabs>
      </w:pPr>
    </w:p>
    <w:p w14:paraId="42CD2B5A" w14:textId="77777777" w:rsidR="00A12B36" w:rsidRDefault="00A12B36">
      <w:pPr>
        <w:tabs>
          <w:tab w:val="clear" w:pos="567"/>
        </w:tabs>
      </w:pPr>
    </w:p>
    <w:p w14:paraId="5404EFD7" w14:textId="77777777" w:rsidR="00A12B36" w:rsidRDefault="00A12B36">
      <w:pPr>
        <w:tabs>
          <w:tab w:val="clear" w:pos="567"/>
        </w:tabs>
      </w:pPr>
    </w:p>
    <w:p w14:paraId="5C71E445" w14:textId="77777777" w:rsidR="00A12B36" w:rsidRDefault="00A12B36">
      <w:pPr>
        <w:tabs>
          <w:tab w:val="clear" w:pos="567"/>
        </w:tabs>
      </w:pPr>
    </w:p>
    <w:p w14:paraId="184F0AC1" w14:textId="77777777" w:rsidR="00A12B36" w:rsidRDefault="00A12B36">
      <w:pPr>
        <w:tabs>
          <w:tab w:val="clear" w:pos="567"/>
        </w:tabs>
      </w:pPr>
    </w:p>
    <w:p w14:paraId="2B5C3FDE" w14:textId="77777777" w:rsidR="00A12B36" w:rsidRDefault="00A12B36">
      <w:pPr>
        <w:tabs>
          <w:tab w:val="clear" w:pos="567"/>
        </w:tabs>
      </w:pPr>
    </w:p>
    <w:p w14:paraId="0D0AF281" w14:textId="77777777" w:rsidR="00A12B36" w:rsidRDefault="00A12B36">
      <w:pPr>
        <w:tabs>
          <w:tab w:val="clear" w:pos="567"/>
        </w:tabs>
      </w:pPr>
    </w:p>
    <w:p w14:paraId="780603F2" w14:textId="77777777" w:rsidR="00A12B36" w:rsidRDefault="00A12B36">
      <w:pPr>
        <w:tabs>
          <w:tab w:val="clear" w:pos="567"/>
        </w:tabs>
      </w:pPr>
    </w:p>
    <w:p w14:paraId="19D246E3" w14:textId="77777777" w:rsidR="00A12B36" w:rsidRDefault="00A12B36">
      <w:pPr>
        <w:tabs>
          <w:tab w:val="clear" w:pos="567"/>
        </w:tabs>
      </w:pPr>
    </w:p>
    <w:p w14:paraId="32F64290" w14:textId="77777777" w:rsidR="00A12B36" w:rsidRDefault="00A12B36">
      <w:pPr>
        <w:tabs>
          <w:tab w:val="clear" w:pos="567"/>
        </w:tabs>
      </w:pPr>
    </w:p>
    <w:p w14:paraId="2C646ED2" w14:textId="77777777" w:rsidR="00A12B36" w:rsidRDefault="00A12B36">
      <w:pPr>
        <w:tabs>
          <w:tab w:val="clear" w:pos="567"/>
        </w:tabs>
      </w:pPr>
    </w:p>
    <w:p w14:paraId="23FC4655" w14:textId="77777777" w:rsidR="00A12B36" w:rsidRDefault="00A12B36">
      <w:pPr>
        <w:tabs>
          <w:tab w:val="clear" w:pos="567"/>
        </w:tabs>
      </w:pPr>
    </w:p>
    <w:p w14:paraId="2022EEC4" w14:textId="77777777" w:rsidR="00A12B36" w:rsidRDefault="00A12B36">
      <w:pPr>
        <w:tabs>
          <w:tab w:val="clear" w:pos="567"/>
        </w:tabs>
      </w:pPr>
    </w:p>
    <w:p w14:paraId="772E9E68" w14:textId="77777777" w:rsidR="00A12B36" w:rsidRDefault="00A12B36">
      <w:pPr>
        <w:tabs>
          <w:tab w:val="clear" w:pos="567"/>
        </w:tabs>
      </w:pPr>
    </w:p>
    <w:p w14:paraId="527FE761" w14:textId="77777777" w:rsidR="00A12B36" w:rsidRDefault="00A12B36">
      <w:pPr>
        <w:tabs>
          <w:tab w:val="clear" w:pos="567"/>
        </w:tabs>
      </w:pPr>
    </w:p>
    <w:p w14:paraId="0FDC47C9" w14:textId="77777777" w:rsidR="00A12B36" w:rsidRDefault="00A12B36">
      <w:pPr>
        <w:tabs>
          <w:tab w:val="clear" w:pos="567"/>
        </w:tabs>
      </w:pPr>
    </w:p>
    <w:p w14:paraId="10BAB1CE" w14:textId="77777777" w:rsidR="00A12B36" w:rsidRDefault="00A12B36">
      <w:pPr>
        <w:tabs>
          <w:tab w:val="clear" w:pos="567"/>
        </w:tabs>
      </w:pPr>
    </w:p>
    <w:p w14:paraId="6543DFC2" w14:textId="77777777" w:rsidR="00A12B36" w:rsidRDefault="00A12B36">
      <w:pPr>
        <w:tabs>
          <w:tab w:val="clear" w:pos="567"/>
        </w:tabs>
      </w:pPr>
    </w:p>
    <w:p w14:paraId="77EC10F5" w14:textId="77777777" w:rsidR="00A12B36" w:rsidRDefault="00A12B36">
      <w:pPr>
        <w:tabs>
          <w:tab w:val="clear" w:pos="567"/>
        </w:tabs>
      </w:pPr>
    </w:p>
    <w:p w14:paraId="36536E08" w14:textId="77777777" w:rsidR="00A12B36" w:rsidRDefault="00A12B36">
      <w:pPr>
        <w:tabs>
          <w:tab w:val="clear" w:pos="567"/>
        </w:tabs>
      </w:pPr>
    </w:p>
    <w:p w14:paraId="39B0F974" w14:textId="77777777" w:rsidR="00A12B36" w:rsidRDefault="00A12B36">
      <w:pPr>
        <w:tabs>
          <w:tab w:val="clear" w:pos="567"/>
        </w:tabs>
      </w:pPr>
    </w:p>
    <w:p w14:paraId="555EBB18" w14:textId="77777777" w:rsidR="00A12B36" w:rsidRDefault="00A12B36">
      <w:pPr>
        <w:tabs>
          <w:tab w:val="clear" w:pos="567"/>
        </w:tabs>
      </w:pPr>
    </w:p>
    <w:p w14:paraId="2E3C6D66" w14:textId="455B51CE" w:rsidR="00A12B36" w:rsidRDefault="00FF6BDA">
      <w:pPr>
        <w:pStyle w:val="TitleA"/>
        <w:keepNext/>
      </w:pPr>
      <w:r>
        <w:t>A. ÁLETRANIR</w:t>
      </w:r>
    </w:p>
    <w:p w14:paraId="5F3DA830" w14:textId="77777777" w:rsidR="00A12B36" w:rsidRDefault="00FF6BDA" w:rsidP="00A20538">
      <w:pPr>
        <w:pBdr>
          <w:top w:val="single" w:sz="4" w:space="1" w:color="auto"/>
          <w:left w:val="single" w:sz="4" w:space="4" w:color="auto"/>
          <w:bottom w:val="single" w:sz="4" w:space="1" w:color="auto"/>
          <w:right w:val="single" w:sz="4" w:space="4" w:color="auto"/>
        </w:pBdr>
        <w:shd w:val="clear" w:color="auto" w:fill="FFFFFF"/>
        <w:tabs>
          <w:tab w:val="clear" w:pos="567"/>
        </w:tabs>
        <w:rPr>
          <w:b/>
        </w:rPr>
      </w:pPr>
      <w:r>
        <w:br w:type="page"/>
      </w:r>
      <w:r>
        <w:rPr>
          <w:b/>
        </w:rPr>
        <w:lastRenderedPageBreak/>
        <w:t>UPPLÝSINGAR SEM EIGA AÐ KOMA FRAM Á YTRI UMBÚÐUM</w:t>
      </w:r>
    </w:p>
    <w:p w14:paraId="5B6A13E0" w14:textId="77777777" w:rsidR="00A12B36" w:rsidRDefault="00A12B36">
      <w:pPr>
        <w:keepNext/>
        <w:pBdr>
          <w:top w:val="single" w:sz="4" w:space="1" w:color="auto"/>
          <w:left w:val="single" w:sz="4" w:space="4" w:color="auto"/>
          <w:bottom w:val="single" w:sz="4" w:space="1" w:color="auto"/>
          <w:right w:val="single" w:sz="4" w:space="4" w:color="auto"/>
        </w:pBdr>
        <w:tabs>
          <w:tab w:val="clear" w:pos="567"/>
        </w:tabs>
        <w:rPr>
          <w:bCs/>
        </w:rPr>
      </w:pPr>
    </w:p>
    <w:p w14:paraId="50031628" w14:textId="563FEECD" w:rsidR="00A12B36" w:rsidRDefault="00FF6BDA">
      <w:pPr>
        <w:keepNext/>
        <w:pBdr>
          <w:top w:val="single" w:sz="4" w:space="1" w:color="auto"/>
          <w:left w:val="single" w:sz="4" w:space="4" w:color="auto"/>
          <w:bottom w:val="single" w:sz="4" w:space="1" w:color="auto"/>
          <w:right w:val="single" w:sz="4" w:space="4" w:color="auto"/>
        </w:pBdr>
        <w:tabs>
          <w:tab w:val="clear" w:pos="567"/>
        </w:tabs>
        <w:rPr>
          <w:bCs/>
        </w:rPr>
      </w:pPr>
      <w:r>
        <w:rPr>
          <w:b/>
        </w:rPr>
        <w:t>ASKJA MEÐ HETTUGLASI</w:t>
      </w:r>
    </w:p>
    <w:p w14:paraId="238569BF" w14:textId="77777777" w:rsidR="00A12B36" w:rsidRDefault="00A12B36">
      <w:pPr>
        <w:keepNext/>
        <w:tabs>
          <w:tab w:val="clear" w:pos="567"/>
        </w:tabs>
      </w:pPr>
    </w:p>
    <w:p w14:paraId="5036959C" w14:textId="77777777" w:rsidR="00A12B36" w:rsidRDefault="00A12B36">
      <w:pPr>
        <w:tabs>
          <w:tab w:val="clear" w:pos="567"/>
        </w:tabs>
      </w:pPr>
    </w:p>
    <w:p w14:paraId="5916579D" w14:textId="1F38CC4D"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pPr>
      <w:r>
        <w:rPr>
          <w:b/>
        </w:rPr>
        <w:t>1.</w:t>
      </w:r>
      <w:r>
        <w:rPr>
          <w:b/>
        </w:rPr>
        <w:tab/>
        <w:t>HEITI LYFS</w:t>
      </w:r>
    </w:p>
    <w:p w14:paraId="492C08FD" w14:textId="77777777" w:rsidR="00A12B36" w:rsidRDefault="00A12B36">
      <w:pPr>
        <w:keepNext/>
        <w:tabs>
          <w:tab w:val="clear" w:pos="567"/>
        </w:tabs>
      </w:pPr>
    </w:p>
    <w:p w14:paraId="1917043B" w14:textId="476D47E0" w:rsidR="00A12B36" w:rsidRDefault="00FF6BDA">
      <w:pPr>
        <w:tabs>
          <w:tab w:val="clear" w:pos="567"/>
        </w:tabs>
      </w:pPr>
      <w:r>
        <w:t>XGEVA 120 mg stungulyf, lausn</w:t>
      </w:r>
    </w:p>
    <w:p w14:paraId="7094129D" w14:textId="77777777" w:rsidR="00A12B36" w:rsidRDefault="00FF6BDA">
      <w:pPr>
        <w:tabs>
          <w:tab w:val="clear" w:pos="567"/>
        </w:tabs>
      </w:pPr>
      <w:r>
        <w:t>denosumab</w:t>
      </w:r>
    </w:p>
    <w:p w14:paraId="7B9AFA75" w14:textId="77777777" w:rsidR="00A12B36" w:rsidRDefault="00A12B36">
      <w:pPr>
        <w:tabs>
          <w:tab w:val="clear" w:pos="567"/>
        </w:tabs>
      </w:pPr>
    </w:p>
    <w:p w14:paraId="03874A3A" w14:textId="77777777" w:rsidR="00A12B36" w:rsidRDefault="00A12B36">
      <w:pPr>
        <w:tabs>
          <w:tab w:val="clear" w:pos="567"/>
        </w:tabs>
      </w:pPr>
    </w:p>
    <w:p w14:paraId="78373FF3" w14:textId="2CD9F7FB"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rPr>
          <w:b/>
        </w:rPr>
      </w:pPr>
      <w:r>
        <w:rPr>
          <w:b/>
        </w:rPr>
        <w:t>2.</w:t>
      </w:r>
      <w:r>
        <w:rPr>
          <w:b/>
        </w:rPr>
        <w:tab/>
        <w:t>VIRK(T) EFNI</w:t>
      </w:r>
    </w:p>
    <w:p w14:paraId="7A9D45E9" w14:textId="77777777" w:rsidR="00A12B36" w:rsidRDefault="00A12B36">
      <w:pPr>
        <w:keepNext/>
        <w:tabs>
          <w:tab w:val="clear" w:pos="567"/>
        </w:tabs>
      </w:pPr>
    </w:p>
    <w:p w14:paraId="7E8FE690" w14:textId="77777777" w:rsidR="00A12B36" w:rsidRDefault="00FF6BDA">
      <w:pPr>
        <w:tabs>
          <w:tab w:val="clear" w:pos="567"/>
        </w:tabs>
        <w:rPr>
          <w:rFonts w:eastAsia="MS Mincho"/>
          <w:szCs w:val="22"/>
        </w:rPr>
      </w:pPr>
      <w:r>
        <w:t>Hvert hettuglas inniheldur 120 mg af denosumabi í 1,7 ml af lausn (70 mg/ml).</w:t>
      </w:r>
    </w:p>
    <w:p w14:paraId="718D2A4E" w14:textId="77777777" w:rsidR="00A12B36" w:rsidRDefault="00A12B36">
      <w:pPr>
        <w:tabs>
          <w:tab w:val="clear" w:pos="567"/>
        </w:tabs>
      </w:pPr>
    </w:p>
    <w:p w14:paraId="4F9CE640" w14:textId="77777777" w:rsidR="00A12B36" w:rsidRDefault="00A12B36">
      <w:pPr>
        <w:tabs>
          <w:tab w:val="clear" w:pos="567"/>
        </w:tabs>
      </w:pPr>
    </w:p>
    <w:p w14:paraId="5139FF17" w14:textId="7646BF41"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rPr>
          <w:highlight w:val="lightGray"/>
        </w:rPr>
      </w:pPr>
      <w:r>
        <w:rPr>
          <w:b/>
        </w:rPr>
        <w:t>3.</w:t>
      </w:r>
      <w:r>
        <w:rPr>
          <w:b/>
        </w:rPr>
        <w:tab/>
        <w:t>HJÁLPAREFNI</w:t>
      </w:r>
    </w:p>
    <w:p w14:paraId="38FBE707" w14:textId="77777777" w:rsidR="00A12B36" w:rsidRDefault="00A12B36">
      <w:pPr>
        <w:keepNext/>
        <w:tabs>
          <w:tab w:val="clear" w:pos="567"/>
        </w:tabs>
      </w:pPr>
    </w:p>
    <w:p w14:paraId="32DAD0EF" w14:textId="77777777" w:rsidR="00A12B36" w:rsidRDefault="00FF6BDA">
      <w:r>
        <w:t>Hrein ediksýra, natríumhýdroxíð, sorbitól (E420), pólýsorbat 20, vatn fyrir stungulyf.</w:t>
      </w:r>
    </w:p>
    <w:p w14:paraId="0F8E2F0D" w14:textId="77777777" w:rsidR="00A12B36" w:rsidRDefault="00A12B36">
      <w:pPr>
        <w:tabs>
          <w:tab w:val="clear" w:pos="567"/>
        </w:tabs>
      </w:pPr>
    </w:p>
    <w:p w14:paraId="5CAFD179" w14:textId="77777777" w:rsidR="00A12B36" w:rsidRDefault="00A12B36">
      <w:pPr>
        <w:tabs>
          <w:tab w:val="clear" w:pos="567"/>
        </w:tabs>
      </w:pPr>
    </w:p>
    <w:p w14:paraId="6004014C" w14:textId="1324174E"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pPr>
      <w:r>
        <w:rPr>
          <w:b/>
        </w:rPr>
        <w:t>4.</w:t>
      </w:r>
      <w:r>
        <w:rPr>
          <w:b/>
        </w:rPr>
        <w:tab/>
        <w:t>LYFJAFORM OG INNIHALD</w:t>
      </w:r>
    </w:p>
    <w:p w14:paraId="14B2A17F" w14:textId="77777777" w:rsidR="00A12B36" w:rsidRDefault="00A12B36">
      <w:pPr>
        <w:keepNext/>
        <w:tabs>
          <w:tab w:val="clear" w:pos="567"/>
        </w:tabs>
      </w:pPr>
    </w:p>
    <w:p w14:paraId="23EA334B" w14:textId="77777777" w:rsidR="00A12B36" w:rsidRDefault="00FF6BDA">
      <w:pPr>
        <w:tabs>
          <w:tab w:val="clear" w:pos="567"/>
        </w:tabs>
        <w:rPr>
          <w:rFonts w:eastAsia="MS Mincho"/>
          <w:szCs w:val="22"/>
        </w:rPr>
      </w:pPr>
      <w:r>
        <w:rPr>
          <w:highlight w:val="lightGray"/>
        </w:rPr>
        <w:t>Stungulyf, lausn.</w:t>
      </w:r>
    </w:p>
    <w:p w14:paraId="6ABE99E3" w14:textId="77777777" w:rsidR="00A12B36" w:rsidRDefault="00FF6BDA">
      <w:pPr>
        <w:tabs>
          <w:tab w:val="clear" w:pos="567"/>
        </w:tabs>
        <w:rPr>
          <w:rFonts w:eastAsia="MS Mincho"/>
          <w:szCs w:val="22"/>
        </w:rPr>
      </w:pPr>
      <w:r>
        <w:t>1 einnota hettuglas</w:t>
      </w:r>
    </w:p>
    <w:p w14:paraId="2D228AE8" w14:textId="77777777" w:rsidR="00A12B36" w:rsidRDefault="00FF6BDA">
      <w:pPr>
        <w:tabs>
          <w:tab w:val="clear" w:pos="567"/>
        </w:tabs>
        <w:rPr>
          <w:rFonts w:eastAsia="MS Mincho"/>
          <w:szCs w:val="22"/>
        </w:rPr>
      </w:pPr>
      <w:r>
        <w:rPr>
          <w:highlight w:val="lightGray"/>
        </w:rPr>
        <w:t>3 einnota hettuglös</w:t>
      </w:r>
    </w:p>
    <w:p w14:paraId="2137C046" w14:textId="77777777" w:rsidR="00A12B36" w:rsidRDefault="00FF6BDA">
      <w:pPr>
        <w:tabs>
          <w:tab w:val="clear" w:pos="567"/>
        </w:tabs>
        <w:rPr>
          <w:rFonts w:eastAsia="MS Mincho"/>
          <w:szCs w:val="22"/>
        </w:rPr>
      </w:pPr>
      <w:r>
        <w:rPr>
          <w:highlight w:val="lightGray"/>
        </w:rPr>
        <w:t>4 einnota hettuglös</w:t>
      </w:r>
    </w:p>
    <w:p w14:paraId="72D7F6AC" w14:textId="77777777" w:rsidR="00A12B36" w:rsidRDefault="00A12B36">
      <w:pPr>
        <w:tabs>
          <w:tab w:val="clear" w:pos="567"/>
        </w:tabs>
        <w:rPr>
          <w:rFonts w:eastAsia="MS Mincho"/>
          <w:szCs w:val="22"/>
          <w:lang w:eastAsia="ja-JP"/>
        </w:rPr>
      </w:pPr>
    </w:p>
    <w:p w14:paraId="621F1BFE" w14:textId="77777777" w:rsidR="00A12B36" w:rsidRDefault="00A12B36">
      <w:pPr>
        <w:tabs>
          <w:tab w:val="clear" w:pos="567"/>
        </w:tabs>
      </w:pPr>
    </w:p>
    <w:p w14:paraId="5E81D4AF" w14:textId="6A9EB405"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rPr>
          <w:highlight w:val="lightGray"/>
        </w:rPr>
      </w:pPr>
      <w:r>
        <w:rPr>
          <w:b/>
        </w:rPr>
        <w:t>5.</w:t>
      </w:r>
      <w:r>
        <w:rPr>
          <w:b/>
        </w:rPr>
        <w:tab/>
        <w:t>AÐFERÐ VIÐ LYFJAGJÖF OG ÍKOMULEIÐ(IR)</w:t>
      </w:r>
    </w:p>
    <w:p w14:paraId="35C92F9E" w14:textId="77777777" w:rsidR="00A12B36" w:rsidRDefault="00A12B36">
      <w:pPr>
        <w:keepNext/>
        <w:tabs>
          <w:tab w:val="clear" w:pos="567"/>
        </w:tabs>
        <w:rPr>
          <w:i/>
        </w:rPr>
      </w:pPr>
    </w:p>
    <w:p w14:paraId="02348569" w14:textId="77777777" w:rsidR="00A12B36" w:rsidRDefault="00FF6BDA">
      <w:pPr>
        <w:tabs>
          <w:tab w:val="clear" w:pos="567"/>
        </w:tabs>
      </w:pPr>
      <w:r>
        <w:t>Lesið fylgiseðilinn fyrir notkun.</w:t>
      </w:r>
    </w:p>
    <w:p w14:paraId="33EECBC9" w14:textId="77777777" w:rsidR="00A12B36" w:rsidRDefault="00FF6BDA">
      <w:r>
        <w:t>Til notkunar undir húð.</w:t>
      </w:r>
    </w:p>
    <w:p w14:paraId="6B0CB22A" w14:textId="77777777" w:rsidR="00A12B36" w:rsidRDefault="00FF6BDA">
      <w:pPr>
        <w:tabs>
          <w:tab w:val="clear" w:pos="567"/>
        </w:tabs>
      </w:pPr>
      <w:r>
        <w:t>Hristið ekki.</w:t>
      </w:r>
    </w:p>
    <w:p w14:paraId="611BE56C" w14:textId="77777777" w:rsidR="00A12B36" w:rsidRDefault="00A12B36">
      <w:pPr>
        <w:tabs>
          <w:tab w:val="clear" w:pos="567"/>
        </w:tabs>
      </w:pPr>
    </w:p>
    <w:p w14:paraId="063D5D4B" w14:textId="77777777" w:rsidR="00A12B36" w:rsidRDefault="00A12B36">
      <w:pPr>
        <w:tabs>
          <w:tab w:val="clear" w:pos="567"/>
        </w:tabs>
      </w:pPr>
    </w:p>
    <w:p w14:paraId="7B30BFCA" w14:textId="70703E60"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pPr>
      <w:r>
        <w:rPr>
          <w:b/>
        </w:rPr>
        <w:t>6.</w:t>
      </w:r>
      <w:r>
        <w:rPr>
          <w:b/>
        </w:rPr>
        <w:tab/>
        <w:t>SÉRSTÖK VARNAÐARORÐ UM AÐ LYFIÐ SKULI GEYMT ÞAR SEM BÖRN HVORKI NÁ TIL NÉ SJÁ</w:t>
      </w:r>
    </w:p>
    <w:p w14:paraId="183A9568" w14:textId="77777777" w:rsidR="00A12B36" w:rsidRDefault="00A12B36">
      <w:pPr>
        <w:keepNext/>
        <w:tabs>
          <w:tab w:val="clear" w:pos="567"/>
        </w:tabs>
      </w:pPr>
    </w:p>
    <w:p w14:paraId="1A827559" w14:textId="41B612E8" w:rsidR="00A12B36" w:rsidRDefault="00FF6BDA">
      <w:pPr>
        <w:tabs>
          <w:tab w:val="clear" w:pos="567"/>
        </w:tabs>
        <w:outlineLvl w:val="0"/>
      </w:pPr>
      <w:r>
        <w:t>Geymið þar sem börn hvorki ná til né sjá.</w:t>
      </w:r>
    </w:p>
    <w:p w14:paraId="19DCA483" w14:textId="77777777" w:rsidR="00A12B36" w:rsidRDefault="00A12B36">
      <w:pPr>
        <w:tabs>
          <w:tab w:val="clear" w:pos="567"/>
        </w:tabs>
      </w:pPr>
    </w:p>
    <w:p w14:paraId="409FEC83" w14:textId="77777777" w:rsidR="00A12B36" w:rsidRDefault="00A12B36">
      <w:pPr>
        <w:tabs>
          <w:tab w:val="clear" w:pos="567"/>
        </w:tabs>
      </w:pPr>
    </w:p>
    <w:p w14:paraId="52413CE6" w14:textId="656D15DB"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rPr>
          <w:highlight w:val="lightGray"/>
        </w:rPr>
      </w:pPr>
      <w:r>
        <w:rPr>
          <w:b/>
        </w:rPr>
        <w:t>7.</w:t>
      </w:r>
      <w:r>
        <w:rPr>
          <w:b/>
        </w:rPr>
        <w:tab/>
        <w:t>ÖNNUR SÉRSTÖK VARNAÐARORÐ, EF MEÐ ÞARF</w:t>
      </w:r>
    </w:p>
    <w:p w14:paraId="2BCA1F32" w14:textId="77777777" w:rsidR="00A12B36" w:rsidRDefault="00A12B36">
      <w:pPr>
        <w:keepNext/>
        <w:tabs>
          <w:tab w:val="clear" w:pos="567"/>
        </w:tabs>
      </w:pPr>
    </w:p>
    <w:p w14:paraId="041B7A43" w14:textId="77777777" w:rsidR="00A12B36" w:rsidRDefault="00A12B36">
      <w:pPr>
        <w:tabs>
          <w:tab w:val="clear" w:pos="567"/>
        </w:tabs>
      </w:pPr>
    </w:p>
    <w:p w14:paraId="2D2E1F8D" w14:textId="1506BF9F"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rPr>
          <w:highlight w:val="lightGray"/>
        </w:rPr>
      </w:pPr>
      <w:r>
        <w:rPr>
          <w:b/>
        </w:rPr>
        <w:t>8.</w:t>
      </w:r>
      <w:r>
        <w:rPr>
          <w:b/>
        </w:rPr>
        <w:tab/>
        <w:t>FYRNINGARDAGSETNING</w:t>
      </w:r>
    </w:p>
    <w:p w14:paraId="5D7D3B70" w14:textId="77777777" w:rsidR="00A12B36" w:rsidRDefault="00A12B36">
      <w:pPr>
        <w:keepNext/>
        <w:tabs>
          <w:tab w:val="clear" w:pos="567"/>
        </w:tabs>
        <w:rPr>
          <w:i/>
        </w:rPr>
      </w:pPr>
    </w:p>
    <w:p w14:paraId="285E2203" w14:textId="77777777" w:rsidR="00A12B36" w:rsidRDefault="00FF6BDA">
      <w:pPr>
        <w:tabs>
          <w:tab w:val="clear" w:pos="567"/>
        </w:tabs>
      </w:pPr>
      <w:r>
        <w:t>EXP</w:t>
      </w:r>
    </w:p>
    <w:p w14:paraId="3E4B9D43" w14:textId="77777777" w:rsidR="00A12B36" w:rsidRDefault="00A12B36">
      <w:pPr>
        <w:tabs>
          <w:tab w:val="clear" w:pos="567"/>
        </w:tabs>
      </w:pPr>
    </w:p>
    <w:p w14:paraId="75DCFAD0" w14:textId="77777777" w:rsidR="00A12B36" w:rsidRDefault="00A12B36">
      <w:pPr>
        <w:tabs>
          <w:tab w:val="clear" w:pos="567"/>
        </w:tabs>
      </w:pPr>
    </w:p>
    <w:p w14:paraId="398EF7D9" w14:textId="3EF1E238"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pPr>
      <w:r>
        <w:rPr>
          <w:b/>
        </w:rPr>
        <w:lastRenderedPageBreak/>
        <w:t>9.</w:t>
      </w:r>
      <w:r>
        <w:rPr>
          <w:b/>
        </w:rPr>
        <w:tab/>
        <w:t>SÉRSTÖK GEYMSLUSKILYRÐI</w:t>
      </w:r>
    </w:p>
    <w:p w14:paraId="3CC70418" w14:textId="77777777" w:rsidR="00A12B36" w:rsidRDefault="00A12B36">
      <w:pPr>
        <w:keepNext/>
        <w:tabs>
          <w:tab w:val="clear" w:pos="567"/>
        </w:tabs>
      </w:pPr>
    </w:p>
    <w:p w14:paraId="39F4D267" w14:textId="77777777" w:rsidR="00A12B36" w:rsidRDefault="00FF6BDA">
      <w:pPr>
        <w:keepNext/>
        <w:tabs>
          <w:tab w:val="clear" w:pos="567"/>
        </w:tabs>
      </w:pPr>
      <w:r>
        <w:t>Geymið í kæli.</w:t>
      </w:r>
    </w:p>
    <w:p w14:paraId="0038906A" w14:textId="77777777" w:rsidR="00A12B36" w:rsidRDefault="00FF6BDA">
      <w:pPr>
        <w:keepNext/>
        <w:tabs>
          <w:tab w:val="clear" w:pos="567"/>
        </w:tabs>
      </w:pPr>
      <w:r>
        <w:t>Má ekki frjósa.</w:t>
      </w:r>
    </w:p>
    <w:p w14:paraId="1508E191" w14:textId="77777777" w:rsidR="00A12B36" w:rsidRDefault="00FF6BDA">
      <w:pPr>
        <w:keepNext/>
        <w:tabs>
          <w:tab w:val="clear" w:pos="567"/>
        </w:tabs>
      </w:pPr>
      <w:r>
        <w:t>Geymið hettuglasið í ytri umbúðum til varnar gegn ljósi.</w:t>
      </w:r>
    </w:p>
    <w:p w14:paraId="10C22DDB" w14:textId="77777777" w:rsidR="00A12B36" w:rsidRDefault="00A12B36">
      <w:pPr>
        <w:tabs>
          <w:tab w:val="clear" w:pos="567"/>
        </w:tabs>
      </w:pPr>
    </w:p>
    <w:p w14:paraId="0465D28E" w14:textId="77777777" w:rsidR="00A12B36" w:rsidRDefault="00A12B36">
      <w:pPr>
        <w:tabs>
          <w:tab w:val="clear" w:pos="567"/>
        </w:tabs>
        <w:ind w:left="567" w:hanging="567"/>
      </w:pPr>
    </w:p>
    <w:p w14:paraId="514B4CC3" w14:textId="608065AB"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rPr>
          <w:b/>
        </w:rPr>
      </w:pPr>
      <w:r>
        <w:rPr>
          <w:b/>
        </w:rPr>
        <w:t>10.</w:t>
      </w:r>
      <w:r>
        <w:rPr>
          <w:b/>
        </w:rPr>
        <w:tab/>
        <w:t>SÉRSTAKAR VARÚÐARRÁÐSTAFANIR VIÐ FÖRGUN LYFJALEIFA EÐA ÚRGANGS VEGNA LYFSINS ÞAR SEM VIÐ Á</w:t>
      </w:r>
    </w:p>
    <w:p w14:paraId="50CCA332" w14:textId="77777777" w:rsidR="00A12B36" w:rsidRDefault="00A12B36">
      <w:pPr>
        <w:keepNext/>
        <w:tabs>
          <w:tab w:val="clear" w:pos="567"/>
        </w:tabs>
      </w:pPr>
    </w:p>
    <w:p w14:paraId="559D96B8" w14:textId="77777777" w:rsidR="00A12B36" w:rsidRDefault="00A12B36">
      <w:pPr>
        <w:tabs>
          <w:tab w:val="clear" w:pos="567"/>
        </w:tabs>
      </w:pPr>
    </w:p>
    <w:p w14:paraId="19ABFDB8" w14:textId="38C93D78"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rPr>
          <w:b/>
        </w:rPr>
      </w:pPr>
      <w:r>
        <w:rPr>
          <w:b/>
        </w:rPr>
        <w:t>11.</w:t>
      </w:r>
      <w:r>
        <w:rPr>
          <w:b/>
        </w:rPr>
        <w:tab/>
        <w:t>NAFN OG HEIMILISFANG MARKAÐSLEYFISHAFA</w:t>
      </w:r>
    </w:p>
    <w:p w14:paraId="76312C65" w14:textId="77777777" w:rsidR="00A12B36" w:rsidRDefault="00A12B36">
      <w:pPr>
        <w:keepNext/>
        <w:tabs>
          <w:tab w:val="clear" w:pos="567"/>
        </w:tabs>
      </w:pPr>
    </w:p>
    <w:p w14:paraId="57811381" w14:textId="77777777" w:rsidR="00A12B36" w:rsidRPr="00EB52DD" w:rsidRDefault="00FF6BDA">
      <w:pPr>
        <w:keepNext/>
        <w:tabs>
          <w:tab w:val="clear" w:pos="567"/>
        </w:tabs>
      </w:pPr>
      <w:r>
        <w:t>Amgen Europe B.V.</w:t>
      </w:r>
    </w:p>
    <w:p w14:paraId="0DD61C99" w14:textId="77777777" w:rsidR="00A12B36" w:rsidRPr="00EB52DD" w:rsidRDefault="00FF6BDA">
      <w:pPr>
        <w:keepNext/>
        <w:tabs>
          <w:tab w:val="clear" w:pos="567"/>
        </w:tabs>
      </w:pPr>
      <w:r>
        <w:t>Minervum 7061,</w:t>
      </w:r>
    </w:p>
    <w:p w14:paraId="6A13E02A" w14:textId="77777777" w:rsidR="00A12B36" w:rsidRDefault="00FF6BDA">
      <w:pPr>
        <w:keepNext/>
        <w:tabs>
          <w:tab w:val="clear" w:pos="567"/>
        </w:tabs>
      </w:pPr>
      <w:r>
        <w:t>4817 ZK Breda,</w:t>
      </w:r>
    </w:p>
    <w:p w14:paraId="178B8925" w14:textId="77777777" w:rsidR="00A12B36" w:rsidRDefault="00FF6BDA">
      <w:pPr>
        <w:tabs>
          <w:tab w:val="clear" w:pos="567"/>
        </w:tabs>
      </w:pPr>
      <w:r>
        <w:t>Holland</w:t>
      </w:r>
    </w:p>
    <w:p w14:paraId="5F191AC5" w14:textId="77777777" w:rsidR="00A12B36" w:rsidRDefault="00A12B36">
      <w:pPr>
        <w:tabs>
          <w:tab w:val="clear" w:pos="567"/>
        </w:tabs>
      </w:pPr>
    </w:p>
    <w:p w14:paraId="6124D899" w14:textId="77777777" w:rsidR="00A12B36" w:rsidRDefault="00A12B36">
      <w:pPr>
        <w:tabs>
          <w:tab w:val="clear" w:pos="567"/>
        </w:tabs>
      </w:pPr>
    </w:p>
    <w:p w14:paraId="5D964809" w14:textId="3B0EA47D"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rPr>
          <w:b/>
        </w:rPr>
      </w:pPr>
      <w:r>
        <w:rPr>
          <w:b/>
        </w:rPr>
        <w:t>12.</w:t>
      </w:r>
      <w:r>
        <w:rPr>
          <w:b/>
        </w:rPr>
        <w:tab/>
        <w:t>MARKAÐSLEYFISNÚMER</w:t>
      </w:r>
    </w:p>
    <w:p w14:paraId="69567508" w14:textId="77777777" w:rsidR="00A12B36" w:rsidRDefault="00A12B36">
      <w:pPr>
        <w:keepNext/>
        <w:tabs>
          <w:tab w:val="clear" w:pos="567"/>
        </w:tabs>
      </w:pPr>
    </w:p>
    <w:p w14:paraId="34D4A619" w14:textId="77777777" w:rsidR="00A12B36" w:rsidRDefault="00FF6BDA">
      <w:pPr>
        <w:tabs>
          <w:tab w:val="clear" w:pos="567"/>
        </w:tabs>
        <w:autoSpaceDE w:val="0"/>
        <w:autoSpaceDN w:val="0"/>
        <w:adjustRightInd w:val="0"/>
        <w:rPr>
          <w:szCs w:val="22"/>
          <w:highlight w:val="lightGray"/>
        </w:rPr>
      </w:pPr>
      <w:r>
        <w:t xml:space="preserve">EU/1/11/703/001 – </w:t>
      </w:r>
      <w:r>
        <w:rPr>
          <w:highlight w:val="lightGray"/>
        </w:rPr>
        <w:t>1 einnota hettuglas</w:t>
      </w:r>
    </w:p>
    <w:p w14:paraId="5CF4E007" w14:textId="77777777" w:rsidR="00A12B36" w:rsidRDefault="00FF6BDA">
      <w:pPr>
        <w:tabs>
          <w:tab w:val="clear" w:pos="567"/>
        </w:tabs>
        <w:autoSpaceDE w:val="0"/>
        <w:autoSpaceDN w:val="0"/>
        <w:adjustRightInd w:val="0"/>
        <w:rPr>
          <w:szCs w:val="22"/>
          <w:highlight w:val="lightGray"/>
        </w:rPr>
      </w:pPr>
      <w:r>
        <w:rPr>
          <w:highlight w:val="lightGray"/>
        </w:rPr>
        <w:t>EU/1/11/703/002 – 4 einnota hettuglös</w:t>
      </w:r>
    </w:p>
    <w:p w14:paraId="3943494E" w14:textId="77777777" w:rsidR="00A12B36" w:rsidRDefault="00FF6BDA">
      <w:pPr>
        <w:rPr>
          <w:rFonts w:eastAsia="Calibri"/>
          <w:szCs w:val="22"/>
        </w:rPr>
      </w:pPr>
      <w:r>
        <w:rPr>
          <w:highlight w:val="lightGray"/>
        </w:rPr>
        <w:t>EU/1/11/703/003 – 3 einnota hettuglös</w:t>
      </w:r>
    </w:p>
    <w:p w14:paraId="65600A3A" w14:textId="77777777" w:rsidR="00A12B36" w:rsidRDefault="00A12B36">
      <w:pPr>
        <w:tabs>
          <w:tab w:val="clear" w:pos="567"/>
        </w:tabs>
      </w:pPr>
    </w:p>
    <w:p w14:paraId="30754B8E" w14:textId="77777777" w:rsidR="00A12B36" w:rsidRDefault="00A12B36">
      <w:pPr>
        <w:tabs>
          <w:tab w:val="clear" w:pos="567"/>
        </w:tabs>
      </w:pPr>
    </w:p>
    <w:p w14:paraId="1EE0636D" w14:textId="3BC927AD"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pPr>
      <w:r>
        <w:rPr>
          <w:b/>
        </w:rPr>
        <w:t>13.</w:t>
      </w:r>
      <w:r>
        <w:rPr>
          <w:b/>
        </w:rPr>
        <w:tab/>
        <w:t>LOTUNÚMER</w:t>
      </w:r>
    </w:p>
    <w:p w14:paraId="21530219" w14:textId="77777777" w:rsidR="00A12B36" w:rsidRDefault="00A12B36">
      <w:pPr>
        <w:keepNext/>
        <w:tabs>
          <w:tab w:val="clear" w:pos="567"/>
        </w:tabs>
        <w:rPr>
          <w:i/>
        </w:rPr>
      </w:pPr>
    </w:p>
    <w:p w14:paraId="08844716" w14:textId="77777777" w:rsidR="00A12B36" w:rsidRDefault="00FF6BDA">
      <w:pPr>
        <w:tabs>
          <w:tab w:val="clear" w:pos="567"/>
        </w:tabs>
      </w:pPr>
      <w:r>
        <w:t>Lot</w:t>
      </w:r>
    </w:p>
    <w:p w14:paraId="55A7CDD7" w14:textId="77777777" w:rsidR="00A12B36" w:rsidRDefault="00A12B36">
      <w:pPr>
        <w:tabs>
          <w:tab w:val="clear" w:pos="567"/>
        </w:tabs>
      </w:pPr>
    </w:p>
    <w:p w14:paraId="21908973" w14:textId="77777777" w:rsidR="00A12B36" w:rsidRDefault="00A12B36">
      <w:pPr>
        <w:tabs>
          <w:tab w:val="clear" w:pos="567"/>
        </w:tabs>
      </w:pPr>
    </w:p>
    <w:p w14:paraId="40F5BA2C" w14:textId="2F03F0A4"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pPr>
      <w:r>
        <w:rPr>
          <w:b/>
        </w:rPr>
        <w:t>14.</w:t>
      </w:r>
      <w:r>
        <w:rPr>
          <w:b/>
        </w:rPr>
        <w:tab/>
        <w:t>AFGREIÐSLUTILHÖGUN</w:t>
      </w:r>
    </w:p>
    <w:p w14:paraId="2DF40912" w14:textId="77777777" w:rsidR="00A12B36" w:rsidRDefault="00A12B36">
      <w:pPr>
        <w:keepNext/>
        <w:tabs>
          <w:tab w:val="clear" w:pos="567"/>
        </w:tabs>
      </w:pPr>
    </w:p>
    <w:p w14:paraId="31EC48E4" w14:textId="77777777" w:rsidR="00A12B36" w:rsidRDefault="00A12B36">
      <w:pPr>
        <w:tabs>
          <w:tab w:val="clear" w:pos="567"/>
        </w:tabs>
      </w:pPr>
    </w:p>
    <w:p w14:paraId="50B514EA" w14:textId="4533806B"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pPr>
      <w:r>
        <w:rPr>
          <w:b/>
        </w:rPr>
        <w:t>15.</w:t>
      </w:r>
      <w:r>
        <w:rPr>
          <w:b/>
        </w:rPr>
        <w:tab/>
        <w:t>NOTKUNARLEIÐBEININGAR</w:t>
      </w:r>
    </w:p>
    <w:p w14:paraId="4DF036CA" w14:textId="77777777" w:rsidR="00A12B36" w:rsidRDefault="00A12B36">
      <w:pPr>
        <w:keepNext/>
        <w:tabs>
          <w:tab w:val="clear" w:pos="567"/>
        </w:tabs>
      </w:pPr>
    </w:p>
    <w:p w14:paraId="1372BECC" w14:textId="77777777" w:rsidR="00A12B36" w:rsidRDefault="00A12B36">
      <w:pPr>
        <w:tabs>
          <w:tab w:val="clear" w:pos="567"/>
        </w:tabs>
      </w:pPr>
    </w:p>
    <w:p w14:paraId="340E62AA" w14:textId="63D27597"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pPr>
      <w:r>
        <w:rPr>
          <w:b/>
        </w:rPr>
        <w:t>16.</w:t>
      </w:r>
      <w:r>
        <w:rPr>
          <w:b/>
        </w:rPr>
        <w:tab/>
        <w:t>UPPLÝSINGAR MEÐ BLINDRALETRI</w:t>
      </w:r>
    </w:p>
    <w:p w14:paraId="19AD9054" w14:textId="77777777" w:rsidR="00A12B36" w:rsidRDefault="00A12B36">
      <w:pPr>
        <w:keepNext/>
        <w:tabs>
          <w:tab w:val="clear" w:pos="567"/>
        </w:tabs>
      </w:pPr>
    </w:p>
    <w:p w14:paraId="3724836F" w14:textId="77777777" w:rsidR="00A12B36" w:rsidRDefault="00FF6BDA">
      <w:pPr>
        <w:tabs>
          <w:tab w:val="clear" w:pos="567"/>
        </w:tabs>
        <w:rPr>
          <w:highlight w:val="lightGray"/>
        </w:rPr>
      </w:pPr>
      <w:r>
        <w:rPr>
          <w:highlight w:val="lightGray"/>
        </w:rPr>
        <w:t>Fallist hefur verið á rök fyrir undanþágu frá kröfu um blindraletur.</w:t>
      </w:r>
    </w:p>
    <w:p w14:paraId="3286AC93" w14:textId="77777777" w:rsidR="00A12B36" w:rsidRDefault="00A12B36">
      <w:pPr>
        <w:rPr>
          <w:szCs w:val="22"/>
          <w:shd w:val="clear" w:color="auto" w:fill="CCCCCC"/>
        </w:rPr>
      </w:pPr>
    </w:p>
    <w:p w14:paraId="7DA96361" w14:textId="77777777" w:rsidR="00A12B36" w:rsidRDefault="00A12B36">
      <w:pPr>
        <w:rPr>
          <w:szCs w:val="22"/>
          <w:shd w:val="clear" w:color="auto" w:fill="CCCCCC"/>
        </w:rPr>
      </w:pPr>
    </w:p>
    <w:p w14:paraId="1F16960F" w14:textId="77777777" w:rsidR="00A12B36" w:rsidRDefault="00FF6BDA">
      <w:pPr>
        <w:keepNext/>
        <w:pBdr>
          <w:top w:val="single" w:sz="4" w:space="1" w:color="auto"/>
          <w:left w:val="single" w:sz="4" w:space="4" w:color="auto"/>
          <w:bottom w:val="single" w:sz="4" w:space="0" w:color="auto"/>
          <w:right w:val="single" w:sz="4" w:space="4" w:color="auto"/>
        </w:pBdr>
        <w:tabs>
          <w:tab w:val="clear" w:pos="567"/>
        </w:tabs>
        <w:ind w:left="567" w:hanging="567"/>
        <w:rPr>
          <w:i/>
        </w:rPr>
      </w:pPr>
      <w:r>
        <w:rPr>
          <w:b/>
        </w:rPr>
        <w:t>17.</w:t>
      </w:r>
      <w:r>
        <w:rPr>
          <w:b/>
        </w:rPr>
        <w:tab/>
        <w:t>EINKVÆMT AUÐKENNI – TVÍVÍTT STRIKAMERKI</w:t>
      </w:r>
    </w:p>
    <w:p w14:paraId="40877978" w14:textId="77777777" w:rsidR="00A12B36" w:rsidRDefault="00A12B36">
      <w:pPr>
        <w:keepNext/>
        <w:tabs>
          <w:tab w:val="clear" w:pos="567"/>
        </w:tabs>
      </w:pPr>
    </w:p>
    <w:p w14:paraId="284BB707" w14:textId="77777777" w:rsidR="00A12B36" w:rsidRDefault="00FF6BDA">
      <w:pPr>
        <w:tabs>
          <w:tab w:val="clear" w:pos="567"/>
        </w:tabs>
        <w:rPr>
          <w:b/>
          <w:szCs w:val="22"/>
          <w:u w:val="single"/>
        </w:rPr>
      </w:pPr>
      <w:r>
        <w:rPr>
          <w:highlight w:val="lightGray"/>
        </w:rPr>
        <w:t>Á pakkningunni er tvívítt strikamerki með einkvæmu auðkenni.</w:t>
      </w:r>
    </w:p>
    <w:p w14:paraId="7BB9577D" w14:textId="77777777" w:rsidR="00A12B36" w:rsidRDefault="00A12B36">
      <w:pPr>
        <w:tabs>
          <w:tab w:val="clear" w:pos="567"/>
        </w:tabs>
      </w:pPr>
    </w:p>
    <w:p w14:paraId="105E4F59" w14:textId="77777777" w:rsidR="00A12B36" w:rsidRDefault="00A12B36">
      <w:pPr>
        <w:tabs>
          <w:tab w:val="clear" w:pos="567"/>
        </w:tabs>
      </w:pPr>
    </w:p>
    <w:p w14:paraId="0D16C368" w14:textId="77777777" w:rsidR="00A12B36" w:rsidRDefault="00FF6BDA">
      <w:pPr>
        <w:keepNext/>
        <w:pBdr>
          <w:top w:val="single" w:sz="4" w:space="1" w:color="auto"/>
          <w:left w:val="single" w:sz="4" w:space="4" w:color="auto"/>
          <w:bottom w:val="single" w:sz="4" w:space="0" w:color="auto"/>
          <w:right w:val="single" w:sz="4" w:space="4" w:color="auto"/>
        </w:pBdr>
        <w:tabs>
          <w:tab w:val="clear" w:pos="567"/>
        </w:tabs>
        <w:ind w:left="567" w:hanging="567"/>
        <w:rPr>
          <w:i/>
        </w:rPr>
      </w:pPr>
      <w:r>
        <w:rPr>
          <w:b/>
        </w:rPr>
        <w:t>18.</w:t>
      </w:r>
      <w:r>
        <w:rPr>
          <w:b/>
        </w:rPr>
        <w:tab/>
        <w:t>EINKVÆMT AUÐKENNI – UPPLÝSINGAR SEM FÓLK GETUR LESIÐ</w:t>
      </w:r>
    </w:p>
    <w:p w14:paraId="3D53177E" w14:textId="77777777" w:rsidR="00A12B36" w:rsidRDefault="00A12B36">
      <w:pPr>
        <w:keepNext/>
        <w:tabs>
          <w:tab w:val="clear" w:pos="567"/>
        </w:tabs>
      </w:pPr>
    </w:p>
    <w:p w14:paraId="37B904C8" w14:textId="77777777" w:rsidR="00A12B36" w:rsidRDefault="00FF6BDA">
      <w:pPr>
        <w:keepNext/>
        <w:rPr>
          <w:szCs w:val="22"/>
        </w:rPr>
      </w:pPr>
      <w:r>
        <w:t>PC</w:t>
      </w:r>
    </w:p>
    <w:p w14:paraId="4FF9357C" w14:textId="77777777" w:rsidR="00A12B36" w:rsidRDefault="00FF6BDA">
      <w:pPr>
        <w:keepNext/>
        <w:rPr>
          <w:szCs w:val="22"/>
        </w:rPr>
      </w:pPr>
      <w:r>
        <w:t>SN</w:t>
      </w:r>
    </w:p>
    <w:p w14:paraId="2685C52B" w14:textId="77777777" w:rsidR="00A12B36" w:rsidRDefault="00FF6BDA">
      <w:pPr>
        <w:rPr>
          <w:szCs w:val="22"/>
        </w:rPr>
      </w:pPr>
      <w:r>
        <w:rPr>
          <w:highlight w:val="lightGray"/>
        </w:rPr>
        <w:t>NN</w:t>
      </w:r>
    </w:p>
    <w:p w14:paraId="74E9C468" w14:textId="77777777" w:rsidR="00A12B36" w:rsidRDefault="00FF6BDA" w:rsidP="00A20538">
      <w:pPr>
        <w:pBdr>
          <w:top w:val="single" w:sz="4" w:space="1" w:color="auto"/>
          <w:left w:val="single" w:sz="4" w:space="4" w:color="auto"/>
          <w:right w:val="single" w:sz="4" w:space="4" w:color="auto"/>
        </w:pBdr>
        <w:tabs>
          <w:tab w:val="clear" w:pos="567"/>
        </w:tabs>
        <w:rPr>
          <w:b/>
        </w:rPr>
      </w:pPr>
      <w:r>
        <w:br w:type="page"/>
      </w:r>
      <w:r>
        <w:rPr>
          <w:b/>
        </w:rPr>
        <w:lastRenderedPageBreak/>
        <w:t>LÁGMARKS UPPLÝSINGAR SEM SKULU KOMA FRAM Á INNRI UMBÚÐUM LÍTILLA EININGA</w:t>
      </w:r>
    </w:p>
    <w:p w14:paraId="4720B60D" w14:textId="77777777" w:rsidR="00A12B36" w:rsidRDefault="00A12B36">
      <w:pPr>
        <w:keepNext/>
        <w:pBdr>
          <w:left w:val="single" w:sz="4" w:space="4" w:color="auto"/>
          <w:right w:val="single" w:sz="4" w:space="4" w:color="auto"/>
        </w:pBdr>
        <w:tabs>
          <w:tab w:val="clear" w:pos="567"/>
        </w:tabs>
        <w:rPr>
          <w:b/>
        </w:rPr>
      </w:pPr>
    </w:p>
    <w:p w14:paraId="4CF4FCB2" w14:textId="77777777" w:rsidR="00A12B36" w:rsidRDefault="00FF6BDA">
      <w:pPr>
        <w:keepNext/>
        <w:pBdr>
          <w:left w:val="single" w:sz="4" w:space="4" w:color="auto"/>
          <w:bottom w:val="single" w:sz="4" w:space="1" w:color="auto"/>
          <w:right w:val="single" w:sz="4" w:space="4" w:color="auto"/>
        </w:pBdr>
        <w:tabs>
          <w:tab w:val="clear" w:pos="567"/>
        </w:tabs>
        <w:rPr>
          <w:b/>
        </w:rPr>
      </w:pPr>
      <w:r>
        <w:rPr>
          <w:b/>
        </w:rPr>
        <w:t>MERKIMIÐI Á HETTUGLAS</w:t>
      </w:r>
    </w:p>
    <w:p w14:paraId="6D8F08AF" w14:textId="77777777" w:rsidR="00A12B36" w:rsidRDefault="00A12B36">
      <w:pPr>
        <w:keepNext/>
        <w:tabs>
          <w:tab w:val="clear" w:pos="567"/>
        </w:tabs>
      </w:pPr>
    </w:p>
    <w:p w14:paraId="234D217B" w14:textId="77777777" w:rsidR="00A12B36" w:rsidRDefault="00A12B36">
      <w:pPr>
        <w:tabs>
          <w:tab w:val="clear" w:pos="567"/>
        </w:tabs>
      </w:pPr>
    </w:p>
    <w:p w14:paraId="610A218E" w14:textId="1D440B48"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rPr>
          <w:b/>
        </w:rPr>
      </w:pPr>
      <w:r>
        <w:rPr>
          <w:b/>
        </w:rPr>
        <w:t>1.</w:t>
      </w:r>
      <w:r>
        <w:rPr>
          <w:b/>
        </w:rPr>
        <w:tab/>
        <w:t>HEITI LYFS OG ÍKOMULEIÐ(IR)</w:t>
      </w:r>
    </w:p>
    <w:p w14:paraId="5CB6356D" w14:textId="77777777" w:rsidR="00A12B36" w:rsidRDefault="00A12B36">
      <w:pPr>
        <w:keepNext/>
        <w:tabs>
          <w:tab w:val="clear" w:pos="567"/>
        </w:tabs>
        <w:ind w:left="567" w:hanging="567"/>
      </w:pPr>
    </w:p>
    <w:p w14:paraId="552C8591" w14:textId="77777777" w:rsidR="00A12B36" w:rsidRDefault="00FF6BDA">
      <w:pPr>
        <w:tabs>
          <w:tab w:val="clear" w:pos="567"/>
        </w:tabs>
      </w:pPr>
      <w:r>
        <w:t>XGEVA 120 mg stungulyf</w:t>
      </w:r>
    </w:p>
    <w:p w14:paraId="280CE5E4" w14:textId="77777777" w:rsidR="00A12B36" w:rsidRDefault="00FF6BDA">
      <w:pPr>
        <w:tabs>
          <w:tab w:val="clear" w:pos="567"/>
        </w:tabs>
      </w:pPr>
      <w:r>
        <w:t>denosumab</w:t>
      </w:r>
    </w:p>
    <w:p w14:paraId="11DC29FB" w14:textId="77777777" w:rsidR="00A12B36" w:rsidRDefault="00FF6BDA">
      <w:pPr>
        <w:tabs>
          <w:tab w:val="clear" w:pos="567"/>
        </w:tabs>
      </w:pPr>
      <w:r>
        <w:t>s.c.</w:t>
      </w:r>
    </w:p>
    <w:p w14:paraId="464346F8" w14:textId="77777777" w:rsidR="00A12B36" w:rsidRDefault="00A12B36">
      <w:pPr>
        <w:tabs>
          <w:tab w:val="clear" w:pos="567"/>
        </w:tabs>
      </w:pPr>
    </w:p>
    <w:p w14:paraId="1E066832" w14:textId="77777777" w:rsidR="00A12B36" w:rsidRDefault="00A12B36">
      <w:pPr>
        <w:tabs>
          <w:tab w:val="clear" w:pos="567"/>
        </w:tabs>
      </w:pPr>
    </w:p>
    <w:p w14:paraId="76D8004E" w14:textId="56718A1E"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rPr>
          <w:b/>
          <w:highlight w:val="lightGray"/>
        </w:rPr>
      </w:pPr>
      <w:r>
        <w:rPr>
          <w:b/>
        </w:rPr>
        <w:t>2.</w:t>
      </w:r>
      <w:r>
        <w:rPr>
          <w:b/>
        </w:rPr>
        <w:tab/>
        <w:t>AÐFERÐ VIÐ LYFJAGJÖF</w:t>
      </w:r>
    </w:p>
    <w:p w14:paraId="5790AEBD" w14:textId="77777777" w:rsidR="00A12B36" w:rsidRDefault="00A12B36">
      <w:pPr>
        <w:keepNext/>
        <w:tabs>
          <w:tab w:val="clear" w:pos="567"/>
        </w:tabs>
      </w:pPr>
    </w:p>
    <w:p w14:paraId="648C72FB" w14:textId="77777777" w:rsidR="00A12B36" w:rsidRDefault="00A12B36">
      <w:pPr>
        <w:tabs>
          <w:tab w:val="clear" w:pos="567"/>
        </w:tabs>
      </w:pPr>
    </w:p>
    <w:p w14:paraId="7B23FDB8" w14:textId="5CCC8D3E"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rPr>
          <w:b/>
        </w:rPr>
      </w:pPr>
      <w:r>
        <w:rPr>
          <w:b/>
        </w:rPr>
        <w:t>3.</w:t>
      </w:r>
      <w:r>
        <w:rPr>
          <w:b/>
        </w:rPr>
        <w:tab/>
        <w:t>FYRNINGARDAGSETNING</w:t>
      </w:r>
    </w:p>
    <w:p w14:paraId="2EC96352" w14:textId="77777777" w:rsidR="00A12B36" w:rsidRDefault="00A12B36">
      <w:pPr>
        <w:keepNext/>
        <w:tabs>
          <w:tab w:val="clear" w:pos="567"/>
        </w:tabs>
        <w:rPr>
          <w:i/>
        </w:rPr>
      </w:pPr>
    </w:p>
    <w:p w14:paraId="7EF414C8" w14:textId="77777777" w:rsidR="00A12B36" w:rsidRDefault="00FF6BDA">
      <w:pPr>
        <w:tabs>
          <w:tab w:val="clear" w:pos="567"/>
        </w:tabs>
      </w:pPr>
      <w:r>
        <w:t>EXP</w:t>
      </w:r>
    </w:p>
    <w:p w14:paraId="74CE2E3F" w14:textId="77777777" w:rsidR="00A12B36" w:rsidRDefault="00A12B36">
      <w:pPr>
        <w:tabs>
          <w:tab w:val="clear" w:pos="567"/>
        </w:tabs>
      </w:pPr>
    </w:p>
    <w:p w14:paraId="24D10ED0" w14:textId="77777777" w:rsidR="00A12B36" w:rsidRDefault="00A12B36">
      <w:pPr>
        <w:tabs>
          <w:tab w:val="clear" w:pos="567"/>
        </w:tabs>
      </w:pPr>
    </w:p>
    <w:p w14:paraId="03321902" w14:textId="2E537664"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rPr>
          <w:b/>
          <w:highlight w:val="lightGray"/>
        </w:rPr>
      </w:pPr>
      <w:r>
        <w:rPr>
          <w:b/>
        </w:rPr>
        <w:t>4.</w:t>
      </w:r>
      <w:r>
        <w:rPr>
          <w:b/>
        </w:rPr>
        <w:tab/>
        <w:t>LOTUNÚMER</w:t>
      </w:r>
    </w:p>
    <w:p w14:paraId="33F6143B" w14:textId="77777777" w:rsidR="00A12B36" w:rsidRDefault="00A12B36">
      <w:pPr>
        <w:keepNext/>
        <w:tabs>
          <w:tab w:val="clear" w:pos="567"/>
        </w:tabs>
        <w:ind w:right="113"/>
        <w:rPr>
          <w:i/>
        </w:rPr>
      </w:pPr>
    </w:p>
    <w:p w14:paraId="0272DF40" w14:textId="77777777" w:rsidR="00A12B36" w:rsidRDefault="00FF6BDA">
      <w:pPr>
        <w:tabs>
          <w:tab w:val="clear" w:pos="567"/>
        </w:tabs>
        <w:ind w:right="113"/>
      </w:pPr>
      <w:r>
        <w:t>Lot</w:t>
      </w:r>
    </w:p>
    <w:p w14:paraId="0BEB4D21" w14:textId="77777777" w:rsidR="00A12B36" w:rsidRDefault="00A12B36">
      <w:pPr>
        <w:tabs>
          <w:tab w:val="clear" w:pos="567"/>
        </w:tabs>
        <w:ind w:right="113"/>
      </w:pPr>
    </w:p>
    <w:p w14:paraId="5CFAAB47" w14:textId="77777777" w:rsidR="00A12B36" w:rsidRDefault="00A12B36">
      <w:pPr>
        <w:tabs>
          <w:tab w:val="clear" w:pos="567"/>
        </w:tabs>
        <w:ind w:right="113"/>
      </w:pPr>
    </w:p>
    <w:p w14:paraId="1789ADC9" w14:textId="52F19F43"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rPr>
          <w:b/>
          <w:highlight w:val="lightGray"/>
        </w:rPr>
      </w:pPr>
      <w:r>
        <w:rPr>
          <w:b/>
        </w:rPr>
        <w:t>5.</w:t>
      </w:r>
      <w:r>
        <w:rPr>
          <w:b/>
        </w:rPr>
        <w:tab/>
        <w:t>INNIHALD TILGREINT SEM ÞYNGD, RÚMMÁL EÐA FJÖLDI EININGA</w:t>
      </w:r>
    </w:p>
    <w:p w14:paraId="17DCAAE6" w14:textId="77777777" w:rsidR="00A12B36" w:rsidRDefault="00A12B36">
      <w:pPr>
        <w:keepNext/>
        <w:tabs>
          <w:tab w:val="clear" w:pos="567"/>
        </w:tabs>
        <w:ind w:right="113"/>
      </w:pPr>
    </w:p>
    <w:p w14:paraId="0794F9D9" w14:textId="77777777" w:rsidR="00A12B36" w:rsidRDefault="00FF6BDA">
      <w:pPr>
        <w:tabs>
          <w:tab w:val="clear" w:pos="567"/>
        </w:tabs>
        <w:ind w:right="113"/>
      </w:pPr>
      <w:r>
        <w:t>1,7 ml</w:t>
      </w:r>
    </w:p>
    <w:p w14:paraId="7941A776" w14:textId="77777777" w:rsidR="00A12B36" w:rsidRDefault="00A12B36">
      <w:pPr>
        <w:tabs>
          <w:tab w:val="clear" w:pos="567"/>
        </w:tabs>
        <w:ind w:right="113"/>
      </w:pPr>
    </w:p>
    <w:p w14:paraId="66C24B75" w14:textId="77777777" w:rsidR="00A12B36" w:rsidRDefault="00A12B36">
      <w:pPr>
        <w:tabs>
          <w:tab w:val="clear" w:pos="567"/>
        </w:tabs>
        <w:ind w:right="113"/>
      </w:pPr>
    </w:p>
    <w:p w14:paraId="46D5AF6E" w14:textId="1A77AB61" w:rsidR="00A12B36" w:rsidRDefault="00FF6BDA">
      <w:pPr>
        <w:keepNext/>
        <w:pBdr>
          <w:top w:val="single" w:sz="4" w:space="1" w:color="auto"/>
          <w:left w:val="single" w:sz="4" w:space="4" w:color="auto"/>
          <w:bottom w:val="single" w:sz="4" w:space="1" w:color="auto"/>
          <w:right w:val="single" w:sz="4" w:space="4" w:color="auto"/>
        </w:pBdr>
        <w:tabs>
          <w:tab w:val="clear" w:pos="567"/>
        </w:tabs>
        <w:ind w:left="567" w:hanging="567"/>
        <w:outlineLvl w:val="0"/>
        <w:rPr>
          <w:b/>
          <w:highlight w:val="lightGray"/>
        </w:rPr>
      </w:pPr>
      <w:r>
        <w:rPr>
          <w:b/>
        </w:rPr>
        <w:t>6.</w:t>
      </w:r>
      <w:r>
        <w:rPr>
          <w:b/>
        </w:rPr>
        <w:tab/>
        <w:t>ANNAÐ</w:t>
      </w:r>
    </w:p>
    <w:p w14:paraId="0EB7E655" w14:textId="77777777" w:rsidR="00A12B36" w:rsidRDefault="00A12B36">
      <w:pPr>
        <w:keepNext/>
        <w:tabs>
          <w:tab w:val="clear" w:pos="567"/>
        </w:tabs>
      </w:pPr>
    </w:p>
    <w:p w14:paraId="6CA4288B" w14:textId="77777777" w:rsidR="00A12B36" w:rsidRDefault="00FF6BDA" w:rsidP="00A20538">
      <w:pPr>
        <w:pStyle w:val="Stylebold"/>
        <w:pBdr>
          <w:top w:val="single" w:sz="4" w:space="1" w:color="auto"/>
          <w:left w:val="single" w:sz="4" w:space="4" w:color="auto"/>
          <w:bottom w:val="single" w:sz="4" w:space="1" w:color="auto"/>
          <w:right w:val="single" w:sz="4" w:space="4" w:color="auto"/>
        </w:pBdr>
      </w:pPr>
      <w:r>
        <w:br w:type="page"/>
      </w:r>
      <w:r>
        <w:lastRenderedPageBreak/>
        <w:t>UPPLÝSINGAR SEM EIGA AÐ KOMA FRAM Á YTRI UMBÚÐUM</w:t>
      </w:r>
    </w:p>
    <w:p w14:paraId="70B44E3C" w14:textId="77777777" w:rsidR="00A12B36" w:rsidRDefault="00A12B36">
      <w:pPr>
        <w:pStyle w:val="Stylebold"/>
        <w:keepNext/>
        <w:pBdr>
          <w:top w:val="single" w:sz="4" w:space="1" w:color="auto"/>
          <w:left w:val="single" w:sz="4" w:space="4" w:color="auto"/>
          <w:bottom w:val="single" w:sz="4" w:space="1" w:color="auto"/>
          <w:right w:val="single" w:sz="4" w:space="4" w:color="auto"/>
        </w:pBdr>
      </w:pPr>
    </w:p>
    <w:p w14:paraId="502A49CF" w14:textId="77777777" w:rsidR="00A12B36" w:rsidRDefault="00FF6BDA">
      <w:pPr>
        <w:pStyle w:val="Stylebold"/>
        <w:keepNext/>
        <w:pBdr>
          <w:top w:val="single" w:sz="4" w:space="1" w:color="auto"/>
          <w:left w:val="single" w:sz="4" w:space="4" w:color="auto"/>
          <w:bottom w:val="single" w:sz="4" w:space="1" w:color="auto"/>
          <w:right w:val="single" w:sz="4" w:space="4" w:color="auto"/>
        </w:pBdr>
      </w:pPr>
      <w:r>
        <w:t>ASKJA MEÐ ÁFYLLTRI SPRAUTU</w:t>
      </w:r>
    </w:p>
    <w:p w14:paraId="015E6757" w14:textId="77777777" w:rsidR="00A12B36" w:rsidRDefault="00A12B36">
      <w:pPr>
        <w:keepNext/>
        <w:tabs>
          <w:tab w:val="clear" w:pos="567"/>
        </w:tabs>
      </w:pPr>
    </w:p>
    <w:p w14:paraId="1DAF1F9E" w14:textId="77777777" w:rsidR="00A12B36" w:rsidRDefault="00A12B36">
      <w:pPr>
        <w:tabs>
          <w:tab w:val="clear" w:pos="567"/>
        </w:tabs>
      </w:pPr>
    </w:p>
    <w:p w14:paraId="625CADEA"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1.</w:t>
      </w:r>
      <w:r>
        <w:tab/>
        <w:t>HEITI LYFS</w:t>
      </w:r>
    </w:p>
    <w:p w14:paraId="1888D439" w14:textId="77777777" w:rsidR="00A12B36" w:rsidRDefault="00A12B36">
      <w:pPr>
        <w:keepNext/>
        <w:tabs>
          <w:tab w:val="clear" w:pos="567"/>
        </w:tabs>
        <w:rPr>
          <w:color w:val="000000"/>
          <w:szCs w:val="22"/>
        </w:rPr>
      </w:pPr>
    </w:p>
    <w:p w14:paraId="54424135" w14:textId="77777777" w:rsidR="00A12B36" w:rsidRDefault="00FF6BDA">
      <w:r>
        <w:t>XGEVA 120 mg stungulyf, lausn í áfylltri sprautu</w:t>
      </w:r>
    </w:p>
    <w:p w14:paraId="0CCC786E" w14:textId="77777777" w:rsidR="00A12B36" w:rsidRDefault="00FF6BDA">
      <w:r>
        <w:t>denosumab</w:t>
      </w:r>
    </w:p>
    <w:p w14:paraId="1B34D633" w14:textId="77777777" w:rsidR="00A12B36" w:rsidRDefault="00A12B36">
      <w:pPr>
        <w:tabs>
          <w:tab w:val="clear" w:pos="567"/>
        </w:tabs>
      </w:pPr>
    </w:p>
    <w:p w14:paraId="550A2BE2" w14:textId="77777777" w:rsidR="00A12B36" w:rsidRDefault="00A12B36">
      <w:pPr>
        <w:tabs>
          <w:tab w:val="clear" w:pos="567"/>
        </w:tabs>
      </w:pPr>
    </w:p>
    <w:p w14:paraId="02425047"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2.</w:t>
      </w:r>
      <w:r>
        <w:tab/>
        <w:t>VIRK(T) EFNI</w:t>
      </w:r>
    </w:p>
    <w:p w14:paraId="450E58BC" w14:textId="77777777" w:rsidR="00A12B36" w:rsidRDefault="00A12B36">
      <w:pPr>
        <w:keepNext/>
        <w:tabs>
          <w:tab w:val="clear" w:pos="567"/>
        </w:tabs>
      </w:pPr>
    </w:p>
    <w:p w14:paraId="526EECD4" w14:textId="77777777" w:rsidR="00A12B36" w:rsidRDefault="00FF6BDA">
      <w:pPr>
        <w:tabs>
          <w:tab w:val="clear" w:pos="567"/>
        </w:tabs>
        <w:rPr>
          <w:rFonts w:eastAsia="MS Mincho"/>
          <w:color w:val="000000"/>
          <w:szCs w:val="22"/>
        </w:rPr>
      </w:pPr>
      <w:r>
        <w:t>1 ml áfyllt sprauta inniheldur 120 mg af denosumabi (120 mg/ml).</w:t>
      </w:r>
    </w:p>
    <w:p w14:paraId="04806B45" w14:textId="77777777" w:rsidR="00A12B36" w:rsidRDefault="00A12B36">
      <w:pPr>
        <w:tabs>
          <w:tab w:val="clear" w:pos="567"/>
        </w:tabs>
      </w:pPr>
    </w:p>
    <w:p w14:paraId="4D9FD8E8" w14:textId="77777777" w:rsidR="00A12B36" w:rsidRDefault="00A12B36">
      <w:pPr>
        <w:tabs>
          <w:tab w:val="clear" w:pos="567"/>
        </w:tabs>
      </w:pPr>
    </w:p>
    <w:p w14:paraId="085127E2"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3.</w:t>
      </w:r>
      <w:r>
        <w:tab/>
        <w:t>HJÁLPAREFNI</w:t>
      </w:r>
    </w:p>
    <w:p w14:paraId="2C73B649" w14:textId="77777777" w:rsidR="00A12B36" w:rsidRDefault="00A12B36">
      <w:pPr>
        <w:keepNext/>
        <w:tabs>
          <w:tab w:val="clear" w:pos="567"/>
        </w:tabs>
      </w:pPr>
    </w:p>
    <w:p w14:paraId="6E24D64C" w14:textId="77777777" w:rsidR="00A12B36" w:rsidRDefault="00FF6BDA">
      <w:pPr>
        <w:tabs>
          <w:tab w:val="clear" w:pos="567"/>
        </w:tabs>
      </w:pPr>
      <w:r>
        <w:t>Hrein ediksýra, natríumhýdroxíð, sorbitól (E420), L-fenýlalanín, pólýsorbat 20, vatn fyrir stungulyf. Inniheldur fenýlalanín, sjá nánar í fylgiseðli.</w:t>
      </w:r>
    </w:p>
    <w:p w14:paraId="163E2244" w14:textId="77777777" w:rsidR="00A12B36" w:rsidRDefault="00A12B36">
      <w:pPr>
        <w:tabs>
          <w:tab w:val="clear" w:pos="567"/>
        </w:tabs>
      </w:pPr>
    </w:p>
    <w:p w14:paraId="68B53988" w14:textId="77777777" w:rsidR="00A12B36" w:rsidRDefault="00A12B36">
      <w:pPr>
        <w:tabs>
          <w:tab w:val="clear" w:pos="567"/>
        </w:tabs>
      </w:pPr>
    </w:p>
    <w:p w14:paraId="0B6D0468"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4.</w:t>
      </w:r>
      <w:r>
        <w:tab/>
        <w:t>LYFJAFORM OG INNIHALD</w:t>
      </w:r>
    </w:p>
    <w:p w14:paraId="704EAFC4" w14:textId="77777777" w:rsidR="00A12B36" w:rsidRDefault="00A12B36">
      <w:pPr>
        <w:keepNext/>
        <w:tabs>
          <w:tab w:val="clear" w:pos="567"/>
        </w:tabs>
      </w:pPr>
    </w:p>
    <w:p w14:paraId="15B9F5EE" w14:textId="77777777" w:rsidR="00A12B36" w:rsidRDefault="00FF6BDA">
      <w:r>
        <w:rPr>
          <w:highlight w:val="lightGray"/>
        </w:rPr>
        <w:t>Stungulyf, lausn.</w:t>
      </w:r>
    </w:p>
    <w:p w14:paraId="1A1C6B87" w14:textId="77777777" w:rsidR="00A12B36" w:rsidRDefault="00FF6BDA">
      <w:r>
        <w:t>1 einnota áfyllt sprauta með sjálfvirkri nálarvörn.</w:t>
      </w:r>
    </w:p>
    <w:p w14:paraId="4F55D922" w14:textId="77777777" w:rsidR="00A12B36" w:rsidRDefault="00FF6BDA">
      <w:pPr>
        <w:rPr>
          <w:highlight w:val="lightGray"/>
        </w:rPr>
      </w:pPr>
      <w:r>
        <w:rPr>
          <w:highlight w:val="lightGray"/>
        </w:rPr>
        <w:t>3 einnota áfylltar sprautur með sjálfvirkri nálarvörn.</w:t>
      </w:r>
    </w:p>
    <w:p w14:paraId="2B77C4F2" w14:textId="77777777" w:rsidR="00A12B36" w:rsidRDefault="00FF6BDA">
      <w:r>
        <w:rPr>
          <w:highlight w:val="lightGray"/>
        </w:rPr>
        <w:t>4 einnota áfylltar sprautur með sjálfvirkri nálarvörn.</w:t>
      </w:r>
    </w:p>
    <w:p w14:paraId="2CCB385B" w14:textId="77777777" w:rsidR="00A12B36" w:rsidRDefault="00A12B36">
      <w:pPr>
        <w:tabs>
          <w:tab w:val="clear" w:pos="567"/>
        </w:tabs>
        <w:rPr>
          <w:rFonts w:eastAsia="MS Mincho"/>
          <w:color w:val="000000"/>
          <w:szCs w:val="22"/>
          <w:lang w:eastAsia="ja-JP"/>
        </w:rPr>
      </w:pPr>
    </w:p>
    <w:p w14:paraId="0B3DB6A1" w14:textId="77777777" w:rsidR="00A12B36" w:rsidRDefault="00A12B36">
      <w:pPr>
        <w:tabs>
          <w:tab w:val="clear" w:pos="567"/>
        </w:tabs>
      </w:pPr>
    </w:p>
    <w:p w14:paraId="59940179"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5.</w:t>
      </w:r>
      <w:r>
        <w:tab/>
        <w:t>AÐFERÐ VIÐ LYFJAGJÖF OG ÍKOMULEIÐ(IR)</w:t>
      </w:r>
    </w:p>
    <w:p w14:paraId="1E0967A2" w14:textId="77777777" w:rsidR="00A12B36" w:rsidRDefault="00A12B36">
      <w:pPr>
        <w:keepNext/>
        <w:tabs>
          <w:tab w:val="clear" w:pos="567"/>
        </w:tabs>
        <w:rPr>
          <w:i/>
        </w:rPr>
      </w:pPr>
    </w:p>
    <w:p w14:paraId="69D9822C" w14:textId="77777777" w:rsidR="00A12B36" w:rsidRDefault="00FF6BDA">
      <w:r>
        <w:t>Til notkunar undir húð.</w:t>
      </w:r>
    </w:p>
    <w:p w14:paraId="22A6BC9D" w14:textId="77777777" w:rsidR="00A12B36" w:rsidRDefault="00FF6BDA">
      <w:pPr>
        <w:tabs>
          <w:tab w:val="clear" w:pos="567"/>
        </w:tabs>
        <w:rPr>
          <w:szCs w:val="22"/>
        </w:rPr>
      </w:pPr>
      <w:r>
        <w:t>Lesið fylgiseðilinn fyrir notkun.</w:t>
      </w:r>
    </w:p>
    <w:p w14:paraId="2896744F" w14:textId="5641FC47" w:rsidR="00A12B36" w:rsidRDefault="00FF6BDA">
      <w:pPr>
        <w:tabs>
          <w:tab w:val="clear" w:pos="567"/>
        </w:tabs>
        <w:rPr>
          <w:szCs w:val="22"/>
        </w:rPr>
      </w:pPr>
      <w:r>
        <w:t>Má ekki hrista.</w:t>
      </w:r>
    </w:p>
    <w:p w14:paraId="62C16638" w14:textId="77777777" w:rsidR="00A12B36" w:rsidRDefault="00A12B36">
      <w:pPr>
        <w:tabs>
          <w:tab w:val="clear" w:pos="567"/>
        </w:tabs>
      </w:pPr>
    </w:p>
    <w:p w14:paraId="2EF8B957" w14:textId="77777777" w:rsidR="00A12B36" w:rsidRDefault="00A12B36">
      <w:pPr>
        <w:tabs>
          <w:tab w:val="clear" w:pos="567"/>
        </w:tabs>
      </w:pPr>
    </w:p>
    <w:p w14:paraId="16EB12C1"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6.</w:t>
      </w:r>
      <w:r>
        <w:tab/>
        <w:t>SÉRSTÖK VARNAÐARORÐ UM AÐ LYFIÐ SKULI GEYMT ÞAR SEM BÖRN HVORKI NÁ TIL NÉ SJÁ</w:t>
      </w:r>
    </w:p>
    <w:p w14:paraId="533B28EA" w14:textId="77777777" w:rsidR="00A12B36" w:rsidRDefault="00A12B36">
      <w:pPr>
        <w:keepNext/>
        <w:tabs>
          <w:tab w:val="clear" w:pos="567"/>
        </w:tabs>
      </w:pPr>
    </w:p>
    <w:p w14:paraId="1F9D78B2" w14:textId="572DAA9E" w:rsidR="00A12B36" w:rsidRDefault="00FF6BDA">
      <w:pPr>
        <w:tabs>
          <w:tab w:val="clear" w:pos="567"/>
        </w:tabs>
        <w:outlineLvl w:val="0"/>
      </w:pPr>
      <w:r>
        <w:t>Geymið þar sem börn hvorki ná til né sjá.</w:t>
      </w:r>
    </w:p>
    <w:p w14:paraId="772BF66A" w14:textId="77777777" w:rsidR="00A12B36" w:rsidRDefault="00A12B36">
      <w:pPr>
        <w:tabs>
          <w:tab w:val="clear" w:pos="567"/>
        </w:tabs>
      </w:pPr>
    </w:p>
    <w:p w14:paraId="6C9931B9" w14:textId="77777777" w:rsidR="00A12B36" w:rsidRDefault="00A12B36">
      <w:pPr>
        <w:tabs>
          <w:tab w:val="clear" w:pos="567"/>
        </w:tabs>
      </w:pPr>
    </w:p>
    <w:p w14:paraId="4C1571BB"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7.</w:t>
      </w:r>
      <w:r>
        <w:tab/>
        <w:t>ÖNNUR SÉRSTÖK VARNAÐARORÐ, EF MEÐ ÞARF</w:t>
      </w:r>
    </w:p>
    <w:p w14:paraId="6DB8DF95" w14:textId="77777777" w:rsidR="00A12B36" w:rsidRDefault="00A12B36">
      <w:pPr>
        <w:keepNext/>
        <w:tabs>
          <w:tab w:val="clear" w:pos="567"/>
        </w:tabs>
      </w:pPr>
    </w:p>
    <w:p w14:paraId="6866505C" w14:textId="77777777" w:rsidR="00A12B36" w:rsidRDefault="00A12B36">
      <w:pPr>
        <w:tabs>
          <w:tab w:val="clear" w:pos="567"/>
        </w:tabs>
      </w:pPr>
    </w:p>
    <w:p w14:paraId="3825D5BB"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8.</w:t>
      </w:r>
      <w:r>
        <w:tab/>
        <w:t>FYRNINGARDAGSETNING</w:t>
      </w:r>
    </w:p>
    <w:p w14:paraId="1E852786" w14:textId="77777777" w:rsidR="00A12B36" w:rsidRDefault="00A12B36">
      <w:pPr>
        <w:keepNext/>
        <w:tabs>
          <w:tab w:val="clear" w:pos="567"/>
        </w:tabs>
        <w:rPr>
          <w:i/>
        </w:rPr>
      </w:pPr>
    </w:p>
    <w:p w14:paraId="754A092E" w14:textId="77777777" w:rsidR="00A12B36" w:rsidRDefault="00FF6BDA">
      <w:pPr>
        <w:keepNext/>
        <w:tabs>
          <w:tab w:val="clear" w:pos="567"/>
        </w:tabs>
      </w:pPr>
      <w:r>
        <w:t>EXP</w:t>
      </w:r>
    </w:p>
    <w:p w14:paraId="344F312F" w14:textId="77777777" w:rsidR="00A12B36" w:rsidRDefault="00A12B36">
      <w:pPr>
        <w:keepNext/>
        <w:tabs>
          <w:tab w:val="clear" w:pos="567"/>
        </w:tabs>
      </w:pPr>
    </w:p>
    <w:p w14:paraId="5D1E9B22" w14:textId="77777777" w:rsidR="00A12B36" w:rsidRDefault="00A12B36">
      <w:pPr>
        <w:tabs>
          <w:tab w:val="clear" w:pos="567"/>
        </w:tabs>
      </w:pPr>
    </w:p>
    <w:p w14:paraId="7A3256FE"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lastRenderedPageBreak/>
        <w:t>9.</w:t>
      </w:r>
      <w:r>
        <w:tab/>
        <w:t>SÉRSTÖK GEYMSLUSKILYRÐI</w:t>
      </w:r>
    </w:p>
    <w:p w14:paraId="784040D6" w14:textId="77777777" w:rsidR="00A12B36" w:rsidRDefault="00A12B36">
      <w:pPr>
        <w:keepNext/>
        <w:tabs>
          <w:tab w:val="clear" w:pos="567"/>
        </w:tabs>
      </w:pPr>
    </w:p>
    <w:p w14:paraId="5404479A" w14:textId="77777777" w:rsidR="00A12B36" w:rsidRDefault="00FF6BDA">
      <w:pPr>
        <w:keepNext/>
        <w:tabs>
          <w:tab w:val="clear" w:pos="567"/>
        </w:tabs>
      </w:pPr>
      <w:r>
        <w:t>Geymið í kæli.</w:t>
      </w:r>
    </w:p>
    <w:p w14:paraId="433BD482" w14:textId="77777777" w:rsidR="00A12B36" w:rsidRDefault="00FF6BDA">
      <w:pPr>
        <w:keepNext/>
        <w:tabs>
          <w:tab w:val="clear" w:pos="567"/>
        </w:tabs>
      </w:pPr>
      <w:r>
        <w:t>Má ekki frjósa.</w:t>
      </w:r>
    </w:p>
    <w:p w14:paraId="695458D7" w14:textId="77777777" w:rsidR="00A12B36" w:rsidRDefault="00FF6BDA">
      <w:pPr>
        <w:keepNext/>
        <w:tabs>
          <w:tab w:val="clear" w:pos="567"/>
        </w:tabs>
      </w:pPr>
      <w:r>
        <w:t>Geymið áfylltu sprautuna í ytri umbúðum til varnar gegn ljósi.</w:t>
      </w:r>
    </w:p>
    <w:p w14:paraId="63E1133C" w14:textId="77777777" w:rsidR="00A12B36" w:rsidRDefault="00A12B36">
      <w:pPr>
        <w:tabs>
          <w:tab w:val="clear" w:pos="567"/>
        </w:tabs>
      </w:pPr>
    </w:p>
    <w:p w14:paraId="4CABCA8D" w14:textId="77777777" w:rsidR="00A12B36" w:rsidRDefault="00A12B36">
      <w:pPr>
        <w:tabs>
          <w:tab w:val="clear" w:pos="567"/>
        </w:tabs>
        <w:ind w:left="567" w:hanging="567"/>
      </w:pPr>
    </w:p>
    <w:p w14:paraId="75865052"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10.</w:t>
      </w:r>
      <w:r>
        <w:tab/>
        <w:t>SÉRSTAKAR VARÚÐARRÁÐSTAFANIR VIÐ FÖRGUN LYFJALEIFA EÐA ÚRGANGS VEGNA LYFSINS ÞAR SEM VIÐ Á</w:t>
      </w:r>
    </w:p>
    <w:p w14:paraId="3CC45678" w14:textId="77777777" w:rsidR="00A12B36" w:rsidRDefault="00A12B36">
      <w:pPr>
        <w:keepNext/>
        <w:tabs>
          <w:tab w:val="clear" w:pos="567"/>
        </w:tabs>
      </w:pPr>
    </w:p>
    <w:p w14:paraId="53361D06" w14:textId="77777777" w:rsidR="00A12B36" w:rsidRDefault="00A12B36">
      <w:pPr>
        <w:tabs>
          <w:tab w:val="clear" w:pos="567"/>
        </w:tabs>
      </w:pPr>
    </w:p>
    <w:p w14:paraId="5E044A71"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11.</w:t>
      </w:r>
      <w:r>
        <w:tab/>
        <w:t>NAFN OG HEIMILISFANG MARKAÐSLEYFISHAFA</w:t>
      </w:r>
    </w:p>
    <w:p w14:paraId="65A8B407" w14:textId="77777777" w:rsidR="00A12B36" w:rsidRDefault="00A12B36">
      <w:pPr>
        <w:keepNext/>
        <w:tabs>
          <w:tab w:val="clear" w:pos="567"/>
        </w:tabs>
      </w:pPr>
    </w:p>
    <w:p w14:paraId="140F6EBA" w14:textId="77777777" w:rsidR="00A12B36" w:rsidRPr="00EB52DD" w:rsidRDefault="00FF6BDA">
      <w:pPr>
        <w:keepNext/>
        <w:tabs>
          <w:tab w:val="clear" w:pos="567"/>
        </w:tabs>
      </w:pPr>
      <w:r>
        <w:t>Amgen Europe B.V.</w:t>
      </w:r>
    </w:p>
    <w:p w14:paraId="2F17848D" w14:textId="77777777" w:rsidR="00A12B36" w:rsidRPr="00EB52DD" w:rsidRDefault="00FF6BDA">
      <w:pPr>
        <w:keepNext/>
        <w:tabs>
          <w:tab w:val="clear" w:pos="567"/>
        </w:tabs>
      </w:pPr>
      <w:r>
        <w:t>Minervum 7061,</w:t>
      </w:r>
    </w:p>
    <w:p w14:paraId="3444EACB" w14:textId="77777777" w:rsidR="00A12B36" w:rsidRDefault="00FF6BDA">
      <w:pPr>
        <w:keepNext/>
        <w:tabs>
          <w:tab w:val="clear" w:pos="567"/>
        </w:tabs>
      </w:pPr>
      <w:r>
        <w:t>4817 ZK Breda,</w:t>
      </w:r>
    </w:p>
    <w:p w14:paraId="52F031DB" w14:textId="77777777" w:rsidR="00A12B36" w:rsidRDefault="00FF6BDA">
      <w:pPr>
        <w:keepNext/>
        <w:tabs>
          <w:tab w:val="clear" w:pos="567"/>
        </w:tabs>
      </w:pPr>
      <w:r>
        <w:t>Holland</w:t>
      </w:r>
    </w:p>
    <w:p w14:paraId="63B57CAB" w14:textId="77777777" w:rsidR="00A12B36" w:rsidRDefault="00A12B36">
      <w:pPr>
        <w:tabs>
          <w:tab w:val="clear" w:pos="567"/>
        </w:tabs>
      </w:pPr>
    </w:p>
    <w:p w14:paraId="447C8B5B" w14:textId="77777777" w:rsidR="00A12B36" w:rsidRDefault="00A12B36">
      <w:pPr>
        <w:tabs>
          <w:tab w:val="clear" w:pos="567"/>
        </w:tabs>
      </w:pPr>
    </w:p>
    <w:p w14:paraId="78FAF6B9" w14:textId="099D003E"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12.</w:t>
      </w:r>
      <w:r>
        <w:tab/>
        <w:t>MARKAÐSLEYFISNÚMER</w:t>
      </w:r>
    </w:p>
    <w:p w14:paraId="4ED82126" w14:textId="77777777" w:rsidR="00A12B36" w:rsidRDefault="00A12B36">
      <w:pPr>
        <w:keepNext/>
        <w:tabs>
          <w:tab w:val="clear" w:pos="567"/>
        </w:tabs>
      </w:pPr>
    </w:p>
    <w:p w14:paraId="547C9814" w14:textId="36DED851" w:rsidR="00A12B36" w:rsidRDefault="00FF6BDA">
      <w:pPr>
        <w:rPr>
          <w:szCs w:val="22"/>
          <w:highlight w:val="lightGray"/>
        </w:rPr>
      </w:pPr>
      <w:r>
        <w:t xml:space="preserve">EU/1/11/703/004 </w:t>
      </w:r>
      <w:r>
        <w:rPr>
          <w:highlight w:val="lightGray"/>
        </w:rPr>
        <w:t>1 einnota áfyllt sprauta með sjálfvirkri nálarvörn</w:t>
      </w:r>
    </w:p>
    <w:p w14:paraId="4AE318F9" w14:textId="05031F22" w:rsidR="00A12B36" w:rsidRDefault="00FF6BDA">
      <w:pPr>
        <w:tabs>
          <w:tab w:val="clear" w:pos="567"/>
        </w:tabs>
        <w:autoSpaceDE w:val="0"/>
        <w:autoSpaceDN w:val="0"/>
        <w:adjustRightInd w:val="0"/>
        <w:rPr>
          <w:szCs w:val="22"/>
          <w:highlight w:val="lightGray"/>
        </w:rPr>
      </w:pPr>
      <w:r>
        <w:rPr>
          <w:highlight w:val="lightGray"/>
        </w:rPr>
        <w:t>EU/1/11/703/005 3 einnota áfylltar sprautur með sjálfvirkri nálarvörn.</w:t>
      </w:r>
    </w:p>
    <w:p w14:paraId="0541DCE8" w14:textId="13EDD717" w:rsidR="00A12B36" w:rsidRDefault="00FF6BDA">
      <w:pPr>
        <w:rPr>
          <w:rFonts w:eastAsia="Calibri"/>
          <w:szCs w:val="22"/>
        </w:rPr>
      </w:pPr>
      <w:r>
        <w:rPr>
          <w:highlight w:val="lightGray"/>
        </w:rPr>
        <w:t>EU/1/11/703/006 4 einnota áfylltar sprautur með sjálfvirkri nálarvörn.</w:t>
      </w:r>
    </w:p>
    <w:p w14:paraId="4AC45898" w14:textId="77777777" w:rsidR="00A12B36" w:rsidRDefault="00A12B36">
      <w:pPr>
        <w:tabs>
          <w:tab w:val="clear" w:pos="567"/>
        </w:tabs>
      </w:pPr>
    </w:p>
    <w:p w14:paraId="69878E6A" w14:textId="77777777" w:rsidR="00A12B36" w:rsidRDefault="00A12B36">
      <w:pPr>
        <w:tabs>
          <w:tab w:val="clear" w:pos="567"/>
        </w:tabs>
      </w:pPr>
    </w:p>
    <w:p w14:paraId="106F787D"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13.</w:t>
      </w:r>
      <w:r>
        <w:tab/>
        <w:t>LOTUNÚMER</w:t>
      </w:r>
    </w:p>
    <w:p w14:paraId="1F6E102E" w14:textId="77777777" w:rsidR="00A12B36" w:rsidRDefault="00A12B36">
      <w:pPr>
        <w:keepNext/>
        <w:tabs>
          <w:tab w:val="clear" w:pos="567"/>
        </w:tabs>
        <w:rPr>
          <w:i/>
        </w:rPr>
      </w:pPr>
    </w:p>
    <w:p w14:paraId="5C6F7419" w14:textId="77777777" w:rsidR="00A12B36" w:rsidRDefault="00FF6BDA">
      <w:pPr>
        <w:tabs>
          <w:tab w:val="clear" w:pos="567"/>
        </w:tabs>
      </w:pPr>
      <w:r>
        <w:t>Lot</w:t>
      </w:r>
    </w:p>
    <w:p w14:paraId="3AC5D68C" w14:textId="77777777" w:rsidR="00A12B36" w:rsidRDefault="00A12B36">
      <w:pPr>
        <w:tabs>
          <w:tab w:val="clear" w:pos="567"/>
        </w:tabs>
      </w:pPr>
    </w:p>
    <w:p w14:paraId="52C48F2D" w14:textId="77777777" w:rsidR="00A12B36" w:rsidRDefault="00A12B36">
      <w:pPr>
        <w:tabs>
          <w:tab w:val="clear" w:pos="567"/>
        </w:tabs>
      </w:pPr>
    </w:p>
    <w:p w14:paraId="59B594C7"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14.</w:t>
      </w:r>
      <w:r>
        <w:tab/>
        <w:t>AFGREIÐSLUTILHÖGUN</w:t>
      </w:r>
    </w:p>
    <w:p w14:paraId="2619718F" w14:textId="77777777" w:rsidR="00A12B36" w:rsidRDefault="00A12B36">
      <w:pPr>
        <w:keepNext/>
        <w:tabs>
          <w:tab w:val="clear" w:pos="567"/>
        </w:tabs>
      </w:pPr>
    </w:p>
    <w:p w14:paraId="0A2E8D7F" w14:textId="77777777" w:rsidR="00A12B36" w:rsidRDefault="00A12B36">
      <w:pPr>
        <w:tabs>
          <w:tab w:val="clear" w:pos="567"/>
        </w:tabs>
      </w:pPr>
    </w:p>
    <w:p w14:paraId="36F6F01E"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15.</w:t>
      </w:r>
      <w:r>
        <w:tab/>
        <w:t>NOTKUNARLEIÐBEININGAR</w:t>
      </w:r>
    </w:p>
    <w:p w14:paraId="3A668478" w14:textId="77777777" w:rsidR="00A12B36" w:rsidRDefault="00A12B36">
      <w:pPr>
        <w:keepNext/>
        <w:tabs>
          <w:tab w:val="clear" w:pos="567"/>
        </w:tabs>
      </w:pPr>
    </w:p>
    <w:p w14:paraId="09F4B3B5" w14:textId="77777777" w:rsidR="00A12B36" w:rsidRDefault="00A12B36">
      <w:pPr>
        <w:tabs>
          <w:tab w:val="clear" w:pos="567"/>
        </w:tabs>
      </w:pPr>
    </w:p>
    <w:p w14:paraId="0B9EDE81"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16.</w:t>
      </w:r>
      <w:r>
        <w:tab/>
        <w:t>UPPLÝSINGAR MEÐ BLINDRALETRI</w:t>
      </w:r>
    </w:p>
    <w:p w14:paraId="68CAB3BB" w14:textId="77777777" w:rsidR="00A12B36" w:rsidRDefault="00A12B36">
      <w:pPr>
        <w:keepNext/>
        <w:tabs>
          <w:tab w:val="clear" w:pos="567"/>
        </w:tabs>
      </w:pPr>
    </w:p>
    <w:p w14:paraId="435E07F7" w14:textId="77777777" w:rsidR="00A12B36" w:rsidRDefault="00FF6BDA">
      <w:r>
        <w:t>XGEVA</w:t>
      </w:r>
    </w:p>
    <w:p w14:paraId="09647250" w14:textId="77777777" w:rsidR="00A12B36" w:rsidRDefault="00A12B36">
      <w:pPr>
        <w:tabs>
          <w:tab w:val="clear" w:pos="567"/>
        </w:tabs>
        <w:rPr>
          <w:b/>
        </w:rPr>
      </w:pPr>
    </w:p>
    <w:p w14:paraId="6D8229E5" w14:textId="77777777" w:rsidR="00A12B36" w:rsidRDefault="00A12B36">
      <w:pPr>
        <w:rPr>
          <w:szCs w:val="22"/>
          <w:shd w:val="clear" w:color="auto" w:fill="CCCCCC"/>
        </w:rPr>
      </w:pPr>
    </w:p>
    <w:p w14:paraId="358E374B"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17.</w:t>
      </w:r>
      <w:r>
        <w:tab/>
        <w:t>EINKVÆMT AUÐKENNI – TVÍVÍTT STRIKAMERKI</w:t>
      </w:r>
    </w:p>
    <w:p w14:paraId="2BEC10E3" w14:textId="77777777" w:rsidR="00A12B36" w:rsidRDefault="00A12B36">
      <w:pPr>
        <w:keepNext/>
        <w:tabs>
          <w:tab w:val="clear" w:pos="567"/>
        </w:tabs>
      </w:pPr>
    </w:p>
    <w:p w14:paraId="1A50A9BC" w14:textId="77777777" w:rsidR="00A12B36" w:rsidRDefault="00FF6BDA">
      <w:pPr>
        <w:tabs>
          <w:tab w:val="clear" w:pos="567"/>
        </w:tabs>
        <w:rPr>
          <w:b/>
          <w:szCs w:val="22"/>
          <w:u w:val="single"/>
        </w:rPr>
      </w:pPr>
      <w:r>
        <w:rPr>
          <w:highlight w:val="lightGray"/>
        </w:rPr>
        <w:t>Á pakkningunni er tvívítt strikamerki með einkvæmu auðkenni.</w:t>
      </w:r>
    </w:p>
    <w:p w14:paraId="238C5FE6" w14:textId="77777777" w:rsidR="00A12B36" w:rsidRDefault="00A12B36">
      <w:pPr>
        <w:tabs>
          <w:tab w:val="clear" w:pos="567"/>
        </w:tabs>
      </w:pPr>
    </w:p>
    <w:p w14:paraId="5B47C2C9" w14:textId="77777777" w:rsidR="00A12B36" w:rsidRDefault="00A12B36">
      <w:pPr>
        <w:tabs>
          <w:tab w:val="clear" w:pos="567"/>
        </w:tabs>
      </w:pPr>
    </w:p>
    <w:p w14:paraId="6B0876C1"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18.</w:t>
      </w:r>
      <w:r>
        <w:tab/>
        <w:t>EINKVÆMT AUÐKENNI – UPPLÝSINGAR SEM FÓLK GETUR LESIÐ</w:t>
      </w:r>
    </w:p>
    <w:p w14:paraId="3EC0ACDF" w14:textId="77777777" w:rsidR="00A12B36" w:rsidRDefault="00A12B36">
      <w:pPr>
        <w:keepNext/>
        <w:tabs>
          <w:tab w:val="clear" w:pos="567"/>
        </w:tabs>
      </w:pPr>
    </w:p>
    <w:p w14:paraId="00B4AA14" w14:textId="77777777" w:rsidR="00A12B36" w:rsidRDefault="00FF6BDA">
      <w:pPr>
        <w:keepNext/>
        <w:rPr>
          <w:szCs w:val="22"/>
        </w:rPr>
      </w:pPr>
      <w:r>
        <w:t>PC</w:t>
      </w:r>
    </w:p>
    <w:p w14:paraId="2DED642F" w14:textId="77777777" w:rsidR="00A12B36" w:rsidRDefault="00FF6BDA">
      <w:pPr>
        <w:keepNext/>
        <w:rPr>
          <w:szCs w:val="22"/>
        </w:rPr>
      </w:pPr>
      <w:r>
        <w:t>SN</w:t>
      </w:r>
    </w:p>
    <w:p w14:paraId="18BF1475" w14:textId="69C795C6" w:rsidR="00A12B36" w:rsidRDefault="00FF6BDA">
      <w:pPr>
        <w:rPr>
          <w:szCs w:val="22"/>
          <w:highlight w:val="lightGray"/>
        </w:rPr>
      </w:pPr>
      <w:r>
        <w:rPr>
          <w:highlight w:val="lightGray"/>
        </w:rPr>
        <w:t>NN</w:t>
      </w:r>
    </w:p>
    <w:p w14:paraId="513B6518" w14:textId="77777777" w:rsidR="00A12B36" w:rsidRDefault="00FF6BDA" w:rsidP="00A20538">
      <w:pPr>
        <w:pStyle w:val="Stylebold"/>
        <w:pBdr>
          <w:top w:val="single" w:sz="4" w:space="1" w:color="auto"/>
          <w:left w:val="single" w:sz="4" w:space="4" w:color="auto"/>
          <w:bottom w:val="single" w:sz="4" w:space="1" w:color="auto"/>
          <w:right w:val="single" w:sz="4" w:space="4" w:color="auto"/>
        </w:pBdr>
      </w:pPr>
      <w:r>
        <w:br w:type="page"/>
      </w:r>
      <w:r>
        <w:lastRenderedPageBreak/>
        <w:t>LÁGMARKS UPPLÝSINGAR SEM SKULU KOMA FRAM Á ÞYNNUM EÐA STRIMLUM</w:t>
      </w:r>
    </w:p>
    <w:p w14:paraId="6EA23636" w14:textId="77777777" w:rsidR="00A12B36" w:rsidRDefault="00A12B36">
      <w:pPr>
        <w:pStyle w:val="Stylebold"/>
        <w:keepNext/>
        <w:pBdr>
          <w:top w:val="single" w:sz="4" w:space="1" w:color="auto"/>
          <w:left w:val="single" w:sz="4" w:space="4" w:color="auto"/>
          <w:bottom w:val="single" w:sz="4" w:space="1" w:color="auto"/>
          <w:right w:val="single" w:sz="4" w:space="4" w:color="auto"/>
        </w:pBdr>
      </w:pPr>
    </w:p>
    <w:p w14:paraId="0531FD1B" w14:textId="6006B66B" w:rsidR="00A12B36" w:rsidRDefault="00FF6BDA">
      <w:pPr>
        <w:pStyle w:val="Stylebold"/>
        <w:keepNext/>
        <w:pBdr>
          <w:top w:val="single" w:sz="4" w:space="1" w:color="auto"/>
          <w:left w:val="single" w:sz="4" w:space="4" w:color="auto"/>
          <w:bottom w:val="single" w:sz="4" w:space="1" w:color="auto"/>
          <w:right w:val="single" w:sz="4" w:space="4" w:color="auto"/>
        </w:pBdr>
      </w:pPr>
      <w:r>
        <w:t>ÁFYLLT SPRAUTA Í ÞYNNU</w:t>
      </w:r>
    </w:p>
    <w:p w14:paraId="6CB8A3A3" w14:textId="77777777" w:rsidR="00A12B36" w:rsidRDefault="00A12B36">
      <w:pPr>
        <w:keepNext/>
        <w:rPr>
          <w:szCs w:val="22"/>
          <w:highlight w:val="lightGray"/>
        </w:rPr>
      </w:pPr>
    </w:p>
    <w:p w14:paraId="542C01EF" w14:textId="77777777" w:rsidR="00A12B36" w:rsidRDefault="00A12B36">
      <w:pPr>
        <w:rPr>
          <w:szCs w:val="22"/>
          <w:highlight w:val="lightGray"/>
        </w:rPr>
      </w:pPr>
    </w:p>
    <w:p w14:paraId="56528EA2" w14:textId="0C27BD09"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1.</w:t>
      </w:r>
      <w:r>
        <w:tab/>
        <w:t>HEITI LYFS</w:t>
      </w:r>
    </w:p>
    <w:p w14:paraId="2F1F6339" w14:textId="77777777" w:rsidR="00A12B36" w:rsidRDefault="00A12B36">
      <w:pPr>
        <w:keepNext/>
        <w:rPr>
          <w:szCs w:val="22"/>
          <w:highlight w:val="lightGray"/>
        </w:rPr>
      </w:pPr>
    </w:p>
    <w:p w14:paraId="35832EB6" w14:textId="77777777" w:rsidR="00A12B36" w:rsidRDefault="00FF6BDA">
      <w:pPr>
        <w:keepNext/>
      </w:pPr>
      <w:r>
        <w:t>XGEVA 120 mg stungulyf</w:t>
      </w:r>
    </w:p>
    <w:p w14:paraId="281084DE" w14:textId="04A3D210" w:rsidR="00A12B36" w:rsidRDefault="00FF6BDA">
      <w:pPr>
        <w:rPr>
          <w:highlight w:val="lightGray"/>
        </w:rPr>
      </w:pPr>
      <w:r>
        <w:t>denosumab</w:t>
      </w:r>
    </w:p>
    <w:p w14:paraId="0F485011" w14:textId="77777777" w:rsidR="00A12B36" w:rsidRDefault="00A12B36">
      <w:pPr>
        <w:rPr>
          <w:highlight w:val="lightGray"/>
        </w:rPr>
      </w:pPr>
    </w:p>
    <w:p w14:paraId="0E39E13B" w14:textId="77777777" w:rsidR="00A12B36" w:rsidRDefault="00A12B36">
      <w:pPr>
        <w:rPr>
          <w:highlight w:val="lightGray"/>
        </w:rPr>
      </w:pPr>
    </w:p>
    <w:p w14:paraId="1832084F" w14:textId="41092766"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2.</w:t>
      </w:r>
      <w:r>
        <w:tab/>
        <w:t>NAFN MARKAÐSLEYFISHAFA</w:t>
      </w:r>
    </w:p>
    <w:p w14:paraId="5FA1AD66" w14:textId="77777777" w:rsidR="00A12B36" w:rsidRDefault="00A12B36">
      <w:pPr>
        <w:keepNext/>
        <w:rPr>
          <w:szCs w:val="22"/>
          <w:highlight w:val="lightGray"/>
        </w:rPr>
      </w:pPr>
    </w:p>
    <w:p w14:paraId="61B69024" w14:textId="74866D1B" w:rsidR="00A12B36" w:rsidRDefault="00FF6BDA">
      <w:pPr>
        <w:rPr>
          <w:szCs w:val="22"/>
          <w:highlight w:val="lightGray"/>
        </w:rPr>
      </w:pPr>
      <w:r>
        <w:t>Amgen Europe B.V.</w:t>
      </w:r>
    </w:p>
    <w:p w14:paraId="5C6B9F9C" w14:textId="77777777" w:rsidR="00A12B36" w:rsidRDefault="00A12B36">
      <w:pPr>
        <w:rPr>
          <w:szCs w:val="22"/>
          <w:highlight w:val="lightGray"/>
        </w:rPr>
      </w:pPr>
    </w:p>
    <w:p w14:paraId="021E46C0" w14:textId="77777777" w:rsidR="00A12B36" w:rsidRDefault="00A12B36">
      <w:pPr>
        <w:rPr>
          <w:szCs w:val="22"/>
          <w:highlight w:val="lightGray"/>
        </w:rPr>
      </w:pPr>
    </w:p>
    <w:p w14:paraId="4DD6BE1D" w14:textId="455B656F"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rPr>
          <w:highlight w:val="lightGray"/>
        </w:rPr>
      </w:pPr>
      <w:r>
        <w:t>3.</w:t>
      </w:r>
      <w:r>
        <w:tab/>
        <w:t>FYRNINGARDAGSETNING</w:t>
      </w:r>
    </w:p>
    <w:p w14:paraId="3A99C038" w14:textId="77777777" w:rsidR="00A12B36" w:rsidRDefault="00A12B36">
      <w:pPr>
        <w:keepNext/>
        <w:rPr>
          <w:szCs w:val="22"/>
          <w:highlight w:val="lightGray"/>
        </w:rPr>
      </w:pPr>
    </w:p>
    <w:p w14:paraId="3AA02206" w14:textId="77777777" w:rsidR="00A12B36" w:rsidRDefault="00FF6BDA">
      <w:pPr>
        <w:tabs>
          <w:tab w:val="clear" w:pos="567"/>
          <w:tab w:val="left" w:pos="720"/>
        </w:tabs>
      </w:pPr>
      <w:r>
        <w:t>EXP</w:t>
      </w:r>
    </w:p>
    <w:p w14:paraId="7CD76ACF" w14:textId="77777777" w:rsidR="00A12B36" w:rsidRDefault="00A12B36">
      <w:pPr>
        <w:rPr>
          <w:szCs w:val="22"/>
          <w:highlight w:val="lightGray"/>
        </w:rPr>
      </w:pPr>
    </w:p>
    <w:p w14:paraId="6422D510" w14:textId="77777777" w:rsidR="00A12B36" w:rsidRDefault="00A12B36">
      <w:pPr>
        <w:rPr>
          <w:szCs w:val="22"/>
          <w:highlight w:val="lightGray"/>
        </w:rPr>
      </w:pPr>
    </w:p>
    <w:p w14:paraId="1417DAA4" w14:textId="41EB328E"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4.</w:t>
      </w:r>
      <w:r>
        <w:tab/>
        <w:t>LOTUNÚMER</w:t>
      </w:r>
    </w:p>
    <w:p w14:paraId="09261BE2" w14:textId="77777777" w:rsidR="00A12B36" w:rsidRDefault="00A12B36">
      <w:pPr>
        <w:keepNext/>
        <w:rPr>
          <w:szCs w:val="22"/>
          <w:highlight w:val="lightGray"/>
        </w:rPr>
      </w:pPr>
    </w:p>
    <w:p w14:paraId="58E390AC" w14:textId="77777777" w:rsidR="00A12B36" w:rsidRDefault="00FF6BDA">
      <w:pPr>
        <w:tabs>
          <w:tab w:val="clear" w:pos="567"/>
          <w:tab w:val="left" w:pos="720"/>
        </w:tabs>
      </w:pPr>
      <w:r>
        <w:t>Lot</w:t>
      </w:r>
    </w:p>
    <w:p w14:paraId="22933000" w14:textId="77777777" w:rsidR="00A12B36" w:rsidRDefault="00A12B36">
      <w:pPr>
        <w:rPr>
          <w:szCs w:val="22"/>
          <w:highlight w:val="lightGray"/>
        </w:rPr>
      </w:pPr>
    </w:p>
    <w:p w14:paraId="02D12368" w14:textId="77777777" w:rsidR="00A12B36" w:rsidRDefault="00A12B36">
      <w:pPr>
        <w:rPr>
          <w:szCs w:val="22"/>
          <w:highlight w:val="lightGray"/>
        </w:rPr>
      </w:pPr>
    </w:p>
    <w:p w14:paraId="112EA636" w14:textId="31293653"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5.</w:t>
      </w:r>
      <w:r>
        <w:tab/>
        <w:t>ANNAÐ</w:t>
      </w:r>
    </w:p>
    <w:p w14:paraId="27DD42C3" w14:textId="77777777" w:rsidR="00A12B36" w:rsidRDefault="00A12B36">
      <w:pPr>
        <w:keepNext/>
        <w:rPr>
          <w:szCs w:val="22"/>
          <w:highlight w:val="lightGray"/>
        </w:rPr>
      </w:pPr>
    </w:p>
    <w:p w14:paraId="7ECB8DB6" w14:textId="77777777" w:rsidR="00A12B36" w:rsidRDefault="00FF6BDA">
      <w:pPr>
        <w:tabs>
          <w:tab w:val="clear" w:pos="567"/>
          <w:tab w:val="left" w:pos="720"/>
        </w:tabs>
      </w:pPr>
      <w:r>
        <w:t>s.c.</w:t>
      </w:r>
    </w:p>
    <w:p w14:paraId="346078CA" w14:textId="77777777" w:rsidR="00A12B36" w:rsidRDefault="00A12B36">
      <w:pPr>
        <w:rPr>
          <w:szCs w:val="22"/>
          <w:highlight w:val="lightGray"/>
        </w:rPr>
      </w:pPr>
    </w:p>
    <w:p w14:paraId="73419307" w14:textId="77777777" w:rsidR="00A12B36" w:rsidRDefault="00883EB1">
      <w:pPr>
        <w:tabs>
          <w:tab w:val="clear" w:pos="567"/>
          <w:tab w:val="left" w:pos="720"/>
        </w:tabs>
      </w:pPr>
      <w:r>
        <w:pict w14:anchorId="00544E14">
          <v:shape id="Picture 6" o:spid="_x0000_i1027" type="#_x0000_t75" style="width:62.4pt;height:57.6pt;visibility:visible;mso-wrap-style:square">
            <v:imagedata r:id="rId16" o:title=""/>
          </v:shape>
        </w:pict>
      </w:r>
    </w:p>
    <w:p w14:paraId="2D219B5F" w14:textId="77777777" w:rsidR="00A12B36" w:rsidRDefault="00FF6BDA" w:rsidP="00A20538">
      <w:pPr>
        <w:pStyle w:val="Stylebold"/>
        <w:pBdr>
          <w:top w:val="single" w:sz="4" w:space="1" w:color="auto"/>
          <w:left w:val="single" w:sz="4" w:space="4" w:color="auto"/>
          <w:bottom w:val="single" w:sz="4" w:space="1" w:color="auto"/>
          <w:right w:val="single" w:sz="4" w:space="4" w:color="auto"/>
        </w:pBdr>
      </w:pPr>
      <w:r>
        <w:br w:type="page"/>
      </w:r>
      <w:r>
        <w:lastRenderedPageBreak/>
        <w:t>LÁGMARKS UPPLÝSINGAR SEM SKULU KOMA FRAM Á INNRI UMBÚÐUM LÍTILLA EININGA</w:t>
      </w:r>
    </w:p>
    <w:p w14:paraId="7D525144" w14:textId="77777777" w:rsidR="00A12B36" w:rsidRDefault="00A12B36">
      <w:pPr>
        <w:pStyle w:val="Stylebold"/>
        <w:keepNext/>
        <w:pBdr>
          <w:top w:val="single" w:sz="4" w:space="1" w:color="auto"/>
          <w:left w:val="single" w:sz="4" w:space="4" w:color="auto"/>
          <w:bottom w:val="single" w:sz="4" w:space="1" w:color="auto"/>
          <w:right w:val="single" w:sz="4" w:space="4" w:color="auto"/>
        </w:pBdr>
      </w:pPr>
    </w:p>
    <w:p w14:paraId="5A04A206" w14:textId="77777777" w:rsidR="00A12B36" w:rsidRDefault="00FF6BDA">
      <w:pPr>
        <w:pStyle w:val="Stylebold"/>
        <w:keepNext/>
        <w:pBdr>
          <w:top w:val="single" w:sz="4" w:space="1" w:color="auto"/>
          <w:left w:val="single" w:sz="4" w:space="4" w:color="auto"/>
          <w:bottom w:val="single" w:sz="4" w:space="1" w:color="auto"/>
          <w:right w:val="single" w:sz="4" w:space="4" w:color="auto"/>
        </w:pBdr>
      </w:pPr>
      <w:r>
        <w:t>MERKIMIÐI Á ÁFYLLTRI SPRAUTU MEÐ NÁLARVÖRN</w:t>
      </w:r>
    </w:p>
    <w:p w14:paraId="7EC8B7FD" w14:textId="77777777" w:rsidR="00A12B36" w:rsidRDefault="00A12B36">
      <w:pPr>
        <w:keepNext/>
        <w:tabs>
          <w:tab w:val="clear" w:pos="567"/>
        </w:tabs>
      </w:pPr>
    </w:p>
    <w:p w14:paraId="75474FC1" w14:textId="77777777" w:rsidR="00A12B36" w:rsidRDefault="00A12B36">
      <w:pPr>
        <w:tabs>
          <w:tab w:val="clear" w:pos="567"/>
        </w:tabs>
      </w:pPr>
    </w:p>
    <w:p w14:paraId="4BCBA037"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1.</w:t>
      </w:r>
      <w:r>
        <w:tab/>
        <w:t>HEITI LYFS OG ÍKOMULEIÐ(IR)</w:t>
      </w:r>
    </w:p>
    <w:p w14:paraId="5DCE369F" w14:textId="77777777" w:rsidR="00A12B36" w:rsidRDefault="00A12B36">
      <w:pPr>
        <w:keepNext/>
        <w:tabs>
          <w:tab w:val="clear" w:pos="567"/>
        </w:tabs>
        <w:ind w:left="567" w:hanging="567"/>
      </w:pPr>
    </w:p>
    <w:p w14:paraId="4B124708" w14:textId="77777777" w:rsidR="00A12B36" w:rsidRDefault="00FF6BDA">
      <w:r>
        <w:t>XGEVA 120 mg stungulyf</w:t>
      </w:r>
    </w:p>
    <w:p w14:paraId="173BCC82" w14:textId="77777777" w:rsidR="00A12B36" w:rsidRDefault="00FF6BDA">
      <w:pPr>
        <w:keepNext/>
      </w:pPr>
      <w:r>
        <w:t>denosumab</w:t>
      </w:r>
    </w:p>
    <w:p w14:paraId="6C215F74" w14:textId="77777777" w:rsidR="00A12B36" w:rsidRDefault="00FF6BDA">
      <w:r>
        <w:t>s.c.</w:t>
      </w:r>
    </w:p>
    <w:p w14:paraId="5757E93D" w14:textId="77777777" w:rsidR="00A12B36" w:rsidRDefault="00A12B36">
      <w:pPr>
        <w:tabs>
          <w:tab w:val="clear" w:pos="567"/>
        </w:tabs>
      </w:pPr>
    </w:p>
    <w:p w14:paraId="629BABFD" w14:textId="77777777" w:rsidR="00A12B36" w:rsidRDefault="00A12B36">
      <w:pPr>
        <w:tabs>
          <w:tab w:val="clear" w:pos="567"/>
        </w:tabs>
      </w:pPr>
    </w:p>
    <w:p w14:paraId="0921F928"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2.</w:t>
      </w:r>
      <w:r>
        <w:tab/>
        <w:t>AÐFERÐ VIÐ LYFJAGJÖF</w:t>
      </w:r>
    </w:p>
    <w:p w14:paraId="77602AC0" w14:textId="77777777" w:rsidR="00A12B36" w:rsidRDefault="00A12B36">
      <w:pPr>
        <w:keepNext/>
        <w:tabs>
          <w:tab w:val="clear" w:pos="567"/>
        </w:tabs>
      </w:pPr>
    </w:p>
    <w:p w14:paraId="3F5502EF" w14:textId="77777777" w:rsidR="00A12B36" w:rsidRDefault="00A12B36">
      <w:pPr>
        <w:tabs>
          <w:tab w:val="clear" w:pos="567"/>
        </w:tabs>
      </w:pPr>
    </w:p>
    <w:p w14:paraId="3B5E55FA"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3.</w:t>
      </w:r>
      <w:r>
        <w:tab/>
        <w:t>FYRNINGARDAGSETNING</w:t>
      </w:r>
    </w:p>
    <w:p w14:paraId="2D1538C7" w14:textId="77777777" w:rsidR="00A12B36" w:rsidRDefault="00A12B36">
      <w:pPr>
        <w:keepNext/>
        <w:tabs>
          <w:tab w:val="clear" w:pos="567"/>
        </w:tabs>
        <w:rPr>
          <w:i/>
        </w:rPr>
      </w:pPr>
    </w:p>
    <w:p w14:paraId="223005C8" w14:textId="77777777" w:rsidR="00A12B36" w:rsidRDefault="00FF6BDA">
      <w:pPr>
        <w:tabs>
          <w:tab w:val="clear" w:pos="567"/>
        </w:tabs>
      </w:pPr>
      <w:r>
        <w:t>EXP</w:t>
      </w:r>
    </w:p>
    <w:p w14:paraId="275A9B2E" w14:textId="77777777" w:rsidR="00A12B36" w:rsidRDefault="00A12B36">
      <w:pPr>
        <w:tabs>
          <w:tab w:val="clear" w:pos="567"/>
        </w:tabs>
      </w:pPr>
    </w:p>
    <w:p w14:paraId="59FFFF2A" w14:textId="77777777" w:rsidR="00A12B36" w:rsidRDefault="00A12B36">
      <w:pPr>
        <w:tabs>
          <w:tab w:val="clear" w:pos="567"/>
        </w:tabs>
      </w:pPr>
    </w:p>
    <w:p w14:paraId="4CECC4B9"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4.</w:t>
      </w:r>
      <w:r>
        <w:tab/>
        <w:t>LOTUNÚMER</w:t>
      </w:r>
    </w:p>
    <w:p w14:paraId="3243DE93" w14:textId="77777777" w:rsidR="00A12B36" w:rsidRDefault="00A12B36">
      <w:pPr>
        <w:keepNext/>
        <w:tabs>
          <w:tab w:val="clear" w:pos="567"/>
        </w:tabs>
        <w:ind w:right="113"/>
        <w:rPr>
          <w:i/>
        </w:rPr>
      </w:pPr>
    </w:p>
    <w:p w14:paraId="70BE806C" w14:textId="77777777" w:rsidR="00A12B36" w:rsidRDefault="00FF6BDA">
      <w:pPr>
        <w:tabs>
          <w:tab w:val="clear" w:pos="567"/>
        </w:tabs>
        <w:ind w:right="113"/>
      </w:pPr>
      <w:r>
        <w:t>Lot</w:t>
      </w:r>
    </w:p>
    <w:p w14:paraId="575192F6" w14:textId="77777777" w:rsidR="00A12B36" w:rsidRDefault="00A12B36">
      <w:pPr>
        <w:tabs>
          <w:tab w:val="clear" w:pos="567"/>
        </w:tabs>
        <w:ind w:right="113"/>
      </w:pPr>
    </w:p>
    <w:p w14:paraId="6F7FDE93" w14:textId="77777777" w:rsidR="00A12B36" w:rsidRDefault="00A12B36">
      <w:pPr>
        <w:tabs>
          <w:tab w:val="clear" w:pos="567"/>
        </w:tabs>
        <w:ind w:right="113"/>
      </w:pPr>
    </w:p>
    <w:p w14:paraId="178AAD3C"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5.</w:t>
      </w:r>
      <w:r>
        <w:tab/>
        <w:t>INNIHALD TILGREINT SEM ÞYNGD, RÚMMÁL EÐA FJÖLDI EININGA</w:t>
      </w:r>
    </w:p>
    <w:p w14:paraId="3E2485C7" w14:textId="77777777" w:rsidR="00A12B36" w:rsidRDefault="00A12B36">
      <w:pPr>
        <w:keepNext/>
        <w:tabs>
          <w:tab w:val="clear" w:pos="567"/>
        </w:tabs>
        <w:ind w:right="113"/>
      </w:pPr>
    </w:p>
    <w:p w14:paraId="1A2CF8DD" w14:textId="77777777" w:rsidR="00A12B36" w:rsidRDefault="00FF6BDA">
      <w:pPr>
        <w:tabs>
          <w:tab w:val="clear" w:pos="567"/>
        </w:tabs>
        <w:ind w:right="113"/>
      </w:pPr>
      <w:r>
        <w:t>1 ml</w:t>
      </w:r>
    </w:p>
    <w:p w14:paraId="4A53FA65" w14:textId="77777777" w:rsidR="00A12B36" w:rsidRDefault="00A12B36">
      <w:pPr>
        <w:tabs>
          <w:tab w:val="clear" w:pos="567"/>
        </w:tabs>
        <w:ind w:right="113"/>
      </w:pPr>
    </w:p>
    <w:p w14:paraId="12B9D2CE" w14:textId="77777777" w:rsidR="00A12B36" w:rsidRDefault="00A12B36">
      <w:pPr>
        <w:tabs>
          <w:tab w:val="clear" w:pos="567"/>
        </w:tabs>
        <w:ind w:right="113"/>
      </w:pPr>
    </w:p>
    <w:p w14:paraId="7DD8E1B4" w14:textId="77777777" w:rsidR="00A12B36" w:rsidRDefault="00FF6BDA">
      <w:pPr>
        <w:pStyle w:val="Stylebold"/>
        <w:keepNext/>
        <w:pBdr>
          <w:top w:val="single" w:sz="4" w:space="1" w:color="auto"/>
          <w:left w:val="single" w:sz="4" w:space="4" w:color="auto"/>
          <w:bottom w:val="single" w:sz="4" w:space="1" w:color="auto"/>
          <w:right w:val="single" w:sz="4" w:space="4" w:color="auto"/>
        </w:pBdr>
        <w:ind w:left="567" w:hanging="567"/>
      </w:pPr>
      <w:r>
        <w:t>6.</w:t>
      </w:r>
      <w:r>
        <w:tab/>
        <w:t>ANNAÐ</w:t>
      </w:r>
    </w:p>
    <w:p w14:paraId="0457B16D" w14:textId="77777777" w:rsidR="00A12B36" w:rsidRDefault="00A12B36">
      <w:pPr>
        <w:keepNext/>
        <w:tabs>
          <w:tab w:val="clear" w:pos="567"/>
        </w:tabs>
      </w:pPr>
    </w:p>
    <w:p w14:paraId="008815E3" w14:textId="1AA885C1" w:rsidR="00A12B36" w:rsidRDefault="00FF6BDA">
      <w:pPr>
        <w:tabs>
          <w:tab w:val="clear" w:pos="567"/>
        </w:tabs>
        <w:autoSpaceDE w:val="0"/>
        <w:autoSpaceDN w:val="0"/>
        <w:adjustRightInd w:val="0"/>
      </w:pPr>
      <w:r>
        <w:br w:type="page"/>
      </w:r>
    </w:p>
    <w:p w14:paraId="7FBC66E0" w14:textId="77777777" w:rsidR="00A12B36" w:rsidRDefault="00A12B36">
      <w:pPr>
        <w:tabs>
          <w:tab w:val="clear" w:pos="567"/>
        </w:tabs>
        <w:jc w:val="center"/>
      </w:pPr>
    </w:p>
    <w:p w14:paraId="79C38F2A" w14:textId="77777777" w:rsidR="00A12B36" w:rsidRDefault="00A12B36">
      <w:pPr>
        <w:tabs>
          <w:tab w:val="clear" w:pos="567"/>
        </w:tabs>
        <w:jc w:val="center"/>
      </w:pPr>
    </w:p>
    <w:p w14:paraId="5E584A4C" w14:textId="77777777" w:rsidR="00A12B36" w:rsidRDefault="00A12B36">
      <w:pPr>
        <w:tabs>
          <w:tab w:val="clear" w:pos="567"/>
        </w:tabs>
        <w:jc w:val="center"/>
      </w:pPr>
    </w:p>
    <w:p w14:paraId="7C27322D" w14:textId="77777777" w:rsidR="00A12B36" w:rsidRDefault="00A12B36">
      <w:pPr>
        <w:tabs>
          <w:tab w:val="clear" w:pos="567"/>
        </w:tabs>
        <w:jc w:val="center"/>
      </w:pPr>
    </w:p>
    <w:p w14:paraId="06BCF01F" w14:textId="77777777" w:rsidR="00A12B36" w:rsidRDefault="00A12B36">
      <w:pPr>
        <w:tabs>
          <w:tab w:val="clear" w:pos="567"/>
        </w:tabs>
        <w:jc w:val="center"/>
      </w:pPr>
    </w:p>
    <w:p w14:paraId="19548DD6" w14:textId="77777777" w:rsidR="00A12B36" w:rsidRDefault="00A12B36">
      <w:pPr>
        <w:tabs>
          <w:tab w:val="clear" w:pos="567"/>
        </w:tabs>
        <w:jc w:val="center"/>
      </w:pPr>
    </w:p>
    <w:p w14:paraId="5BD20389" w14:textId="77777777" w:rsidR="00A12B36" w:rsidRDefault="00A12B36">
      <w:pPr>
        <w:tabs>
          <w:tab w:val="clear" w:pos="567"/>
        </w:tabs>
        <w:jc w:val="center"/>
      </w:pPr>
    </w:p>
    <w:p w14:paraId="22DE92D6" w14:textId="77777777" w:rsidR="00A12B36" w:rsidRDefault="00A12B36">
      <w:pPr>
        <w:tabs>
          <w:tab w:val="clear" w:pos="567"/>
        </w:tabs>
        <w:jc w:val="center"/>
      </w:pPr>
    </w:p>
    <w:p w14:paraId="4FB3DD14" w14:textId="77777777" w:rsidR="00A12B36" w:rsidRDefault="00A12B36">
      <w:pPr>
        <w:tabs>
          <w:tab w:val="clear" w:pos="567"/>
        </w:tabs>
        <w:jc w:val="center"/>
      </w:pPr>
    </w:p>
    <w:p w14:paraId="42353117" w14:textId="77777777" w:rsidR="00A12B36" w:rsidRDefault="00A12B36">
      <w:pPr>
        <w:tabs>
          <w:tab w:val="clear" w:pos="567"/>
        </w:tabs>
        <w:jc w:val="center"/>
      </w:pPr>
    </w:p>
    <w:p w14:paraId="0DA91D9E" w14:textId="77777777" w:rsidR="00A12B36" w:rsidRDefault="00A12B36">
      <w:pPr>
        <w:tabs>
          <w:tab w:val="clear" w:pos="567"/>
        </w:tabs>
        <w:jc w:val="center"/>
      </w:pPr>
    </w:p>
    <w:p w14:paraId="2BE1FD35" w14:textId="77777777" w:rsidR="00A12B36" w:rsidRDefault="00A12B36">
      <w:pPr>
        <w:tabs>
          <w:tab w:val="clear" w:pos="567"/>
        </w:tabs>
        <w:jc w:val="center"/>
      </w:pPr>
    </w:p>
    <w:p w14:paraId="17BBA6AF" w14:textId="77777777" w:rsidR="00A12B36" w:rsidRDefault="00A12B36">
      <w:pPr>
        <w:tabs>
          <w:tab w:val="clear" w:pos="567"/>
        </w:tabs>
        <w:jc w:val="center"/>
      </w:pPr>
    </w:p>
    <w:p w14:paraId="14F6458B" w14:textId="77777777" w:rsidR="00A12B36" w:rsidRDefault="00A12B36">
      <w:pPr>
        <w:tabs>
          <w:tab w:val="clear" w:pos="567"/>
        </w:tabs>
        <w:jc w:val="center"/>
      </w:pPr>
    </w:p>
    <w:p w14:paraId="46D6A14A" w14:textId="77777777" w:rsidR="00A12B36" w:rsidRDefault="00A12B36">
      <w:pPr>
        <w:tabs>
          <w:tab w:val="clear" w:pos="567"/>
        </w:tabs>
        <w:jc w:val="center"/>
      </w:pPr>
    </w:p>
    <w:p w14:paraId="32F66BC6" w14:textId="77777777" w:rsidR="00A12B36" w:rsidRDefault="00A12B36">
      <w:pPr>
        <w:tabs>
          <w:tab w:val="clear" w:pos="567"/>
        </w:tabs>
        <w:jc w:val="center"/>
      </w:pPr>
    </w:p>
    <w:p w14:paraId="3291673E" w14:textId="77777777" w:rsidR="00A12B36" w:rsidRDefault="00A12B36">
      <w:pPr>
        <w:tabs>
          <w:tab w:val="clear" w:pos="567"/>
        </w:tabs>
        <w:jc w:val="center"/>
      </w:pPr>
    </w:p>
    <w:p w14:paraId="0F3286F9" w14:textId="77777777" w:rsidR="00A12B36" w:rsidRDefault="00A12B36">
      <w:pPr>
        <w:tabs>
          <w:tab w:val="clear" w:pos="567"/>
        </w:tabs>
        <w:jc w:val="center"/>
      </w:pPr>
    </w:p>
    <w:p w14:paraId="2070C2F2" w14:textId="77777777" w:rsidR="00A12B36" w:rsidRDefault="00A12B36">
      <w:pPr>
        <w:tabs>
          <w:tab w:val="clear" w:pos="567"/>
        </w:tabs>
        <w:jc w:val="center"/>
      </w:pPr>
    </w:p>
    <w:p w14:paraId="20F37224" w14:textId="77777777" w:rsidR="00A12B36" w:rsidRDefault="00A12B36">
      <w:pPr>
        <w:tabs>
          <w:tab w:val="clear" w:pos="567"/>
        </w:tabs>
        <w:jc w:val="center"/>
      </w:pPr>
    </w:p>
    <w:p w14:paraId="108787A9" w14:textId="77777777" w:rsidR="00A12B36" w:rsidRDefault="00A12B36">
      <w:pPr>
        <w:tabs>
          <w:tab w:val="clear" w:pos="567"/>
        </w:tabs>
        <w:jc w:val="center"/>
      </w:pPr>
    </w:p>
    <w:p w14:paraId="60BF751E" w14:textId="77777777" w:rsidR="00A12B36" w:rsidRDefault="00A12B36">
      <w:pPr>
        <w:tabs>
          <w:tab w:val="clear" w:pos="567"/>
        </w:tabs>
        <w:jc w:val="center"/>
      </w:pPr>
    </w:p>
    <w:p w14:paraId="366E99B5" w14:textId="18A1571A" w:rsidR="00A12B36" w:rsidRDefault="00FF6BDA">
      <w:pPr>
        <w:pStyle w:val="TitleA"/>
      </w:pPr>
      <w:r>
        <w:t>B. FYLGISEÐILL</w:t>
      </w:r>
    </w:p>
    <w:p w14:paraId="4C0B8B4C" w14:textId="77777777" w:rsidR="00A12B36" w:rsidRDefault="00A12B36">
      <w:pPr>
        <w:tabs>
          <w:tab w:val="clear" w:pos="567"/>
        </w:tabs>
        <w:jc w:val="center"/>
      </w:pPr>
    </w:p>
    <w:p w14:paraId="71EBB494" w14:textId="74D0B2E6" w:rsidR="00A12B36" w:rsidRDefault="00FF6BDA" w:rsidP="00A20538">
      <w:pPr>
        <w:tabs>
          <w:tab w:val="clear" w:pos="567"/>
        </w:tabs>
        <w:jc w:val="center"/>
        <w:outlineLvl w:val="0"/>
        <w:rPr>
          <w:b/>
        </w:rPr>
      </w:pPr>
      <w:r>
        <w:br w:type="page"/>
      </w:r>
      <w:r>
        <w:rPr>
          <w:b/>
        </w:rPr>
        <w:lastRenderedPageBreak/>
        <w:t>Fylgiseðill: Upplýsingar fyrir sjúkling</w:t>
      </w:r>
    </w:p>
    <w:p w14:paraId="7A7B8706" w14:textId="77777777" w:rsidR="00A12B36" w:rsidRDefault="00A12B36">
      <w:pPr>
        <w:keepNext/>
        <w:tabs>
          <w:tab w:val="clear" w:pos="567"/>
        </w:tabs>
        <w:jc w:val="center"/>
        <w:outlineLvl w:val="0"/>
        <w:rPr>
          <w:b/>
        </w:rPr>
      </w:pPr>
    </w:p>
    <w:p w14:paraId="5A1CD6F0" w14:textId="4DD2F21F" w:rsidR="00A12B36" w:rsidRDefault="00FF6BDA">
      <w:pPr>
        <w:pStyle w:val="Stylebold"/>
        <w:keepNext/>
        <w:jc w:val="center"/>
      </w:pPr>
      <w:r>
        <w:t>XGEVA 120 mg stungulyf, lausn</w:t>
      </w:r>
    </w:p>
    <w:p w14:paraId="6FF7FBB8" w14:textId="123D70CB" w:rsidR="00A12B36" w:rsidRDefault="00FF6BDA">
      <w:pPr>
        <w:jc w:val="center"/>
      </w:pPr>
      <w:r>
        <w:t>denosumab</w:t>
      </w:r>
    </w:p>
    <w:p w14:paraId="1780BC81" w14:textId="77777777" w:rsidR="00A12B36" w:rsidRDefault="00A12B36">
      <w:pPr>
        <w:tabs>
          <w:tab w:val="clear" w:pos="567"/>
        </w:tabs>
        <w:jc w:val="center"/>
      </w:pPr>
    </w:p>
    <w:p w14:paraId="40CC61AD" w14:textId="77777777" w:rsidR="00A12B36" w:rsidRDefault="00FF6BDA">
      <w:pPr>
        <w:tabs>
          <w:tab w:val="clear" w:pos="567"/>
        </w:tabs>
        <w:suppressAutoHyphens/>
      </w:pPr>
      <w:r>
        <w:rPr>
          <w:b/>
        </w:rPr>
        <w:t>Lesið allan fylgiseðilinn vandlega áður en byrjað er að nota lyfið. Í honum eru mikilvægar upplýsingar.</w:t>
      </w:r>
    </w:p>
    <w:p w14:paraId="7BCC0841" w14:textId="77777777" w:rsidR="00A12B36" w:rsidRDefault="00FF6BDA">
      <w:pPr>
        <w:keepNext/>
        <w:numPr>
          <w:ilvl w:val="0"/>
          <w:numId w:val="3"/>
        </w:numPr>
        <w:tabs>
          <w:tab w:val="clear" w:pos="567"/>
        </w:tabs>
        <w:ind w:left="567" w:hanging="567"/>
      </w:pPr>
      <w:r>
        <w:t>Geymið fylgiseðilinn. Nauðsynlegt getur verið að lesa hann síðar.</w:t>
      </w:r>
    </w:p>
    <w:p w14:paraId="5D65A0B8" w14:textId="77777777" w:rsidR="00A12B36" w:rsidRDefault="00FF6BDA">
      <w:pPr>
        <w:numPr>
          <w:ilvl w:val="0"/>
          <w:numId w:val="3"/>
        </w:numPr>
        <w:tabs>
          <w:tab w:val="clear" w:pos="567"/>
        </w:tabs>
        <w:ind w:left="567" w:hanging="567"/>
      </w:pPr>
      <w:r>
        <w:t>Leitið til læknisins, lyfjafræðings eða hjúkrunarfræðings ef þörf er á frekari upplýsingum.</w:t>
      </w:r>
    </w:p>
    <w:p w14:paraId="1ED39D78" w14:textId="77777777" w:rsidR="00A12B36" w:rsidRDefault="00FF6BDA">
      <w:pPr>
        <w:numPr>
          <w:ilvl w:val="0"/>
          <w:numId w:val="3"/>
        </w:numPr>
        <w:tabs>
          <w:tab w:val="clear" w:pos="567"/>
        </w:tabs>
        <w:ind w:left="567" w:hanging="567"/>
      </w:pPr>
      <w:r>
        <w:t>Þessu lyfi hefur verið ávísað til persónulegra nota. Ekki má gefa það öðrum. Það getur valdið þeim skaða, jafnvel þótt um sömu sjúkdómseinkenni sé að ræða.</w:t>
      </w:r>
    </w:p>
    <w:p w14:paraId="374CCA47" w14:textId="77777777" w:rsidR="00A12B36" w:rsidRDefault="00FF6BDA">
      <w:pPr>
        <w:keepNext/>
        <w:numPr>
          <w:ilvl w:val="0"/>
          <w:numId w:val="3"/>
        </w:numPr>
        <w:tabs>
          <w:tab w:val="clear" w:pos="567"/>
        </w:tabs>
        <w:ind w:left="567" w:hanging="567"/>
      </w:pPr>
      <w:r>
        <w:t>Látið lækninn, lyfjafræðinginn eða hjúkrunarfræðinginn vita um allar aukaverkanir. Þetta gildir einnig um aukaverkanir sem ekki er minnst á í þessum fylgiseðli. Sjá kafla 4.</w:t>
      </w:r>
    </w:p>
    <w:p w14:paraId="17F8DCCA" w14:textId="77777777" w:rsidR="00A12B36" w:rsidRDefault="00FF6BDA">
      <w:pPr>
        <w:numPr>
          <w:ilvl w:val="0"/>
          <w:numId w:val="3"/>
        </w:numPr>
        <w:tabs>
          <w:tab w:val="clear" w:pos="567"/>
        </w:tabs>
        <w:ind w:left="567" w:hanging="567"/>
      </w:pPr>
      <w:r>
        <w:t>Læknirinn afhendir þér áminningarkort fyrir sjúklinga, sem inniheldur mikilvægar öryggisupplýsingar sem þú þarft að vita af fyrir og á meðan meðferð með XGEVA stendur.</w:t>
      </w:r>
    </w:p>
    <w:p w14:paraId="413AE070" w14:textId="77777777" w:rsidR="00A12B36" w:rsidRDefault="00A12B36">
      <w:pPr>
        <w:tabs>
          <w:tab w:val="clear" w:pos="567"/>
        </w:tabs>
        <w:ind w:right="-2"/>
      </w:pPr>
    </w:p>
    <w:p w14:paraId="0AC1053A" w14:textId="77777777" w:rsidR="00A12B36" w:rsidRDefault="00A12B36">
      <w:pPr>
        <w:tabs>
          <w:tab w:val="clear" w:pos="567"/>
        </w:tabs>
        <w:ind w:right="-2"/>
      </w:pPr>
    </w:p>
    <w:p w14:paraId="29F24210" w14:textId="1C9BA923" w:rsidR="00A12B36" w:rsidRDefault="00FF6BDA">
      <w:pPr>
        <w:keepNext/>
        <w:numPr>
          <w:ilvl w:val="12"/>
          <w:numId w:val="0"/>
        </w:numPr>
        <w:tabs>
          <w:tab w:val="clear" w:pos="567"/>
        </w:tabs>
        <w:outlineLvl w:val="0"/>
      </w:pPr>
      <w:r>
        <w:rPr>
          <w:b/>
        </w:rPr>
        <w:t>Í fylgiseðlinum eru eftirfarandi kaflar:</w:t>
      </w:r>
    </w:p>
    <w:p w14:paraId="4DDD17EF" w14:textId="77777777" w:rsidR="00A12B36" w:rsidRDefault="00A12B36">
      <w:pPr>
        <w:keepNext/>
        <w:numPr>
          <w:ilvl w:val="12"/>
          <w:numId w:val="0"/>
        </w:numPr>
        <w:tabs>
          <w:tab w:val="clear" w:pos="567"/>
        </w:tabs>
        <w:ind w:right="-2"/>
        <w:outlineLvl w:val="0"/>
      </w:pPr>
    </w:p>
    <w:p w14:paraId="35EC078A" w14:textId="77777777" w:rsidR="00A12B36" w:rsidRDefault="00FF6BDA">
      <w:pPr>
        <w:numPr>
          <w:ilvl w:val="0"/>
          <w:numId w:val="26"/>
        </w:numPr>
        <w:ind w:left="567" w:hanging="567"/>
      </w:pPr>
      <w:r>
        <w:t>Upplýsingar um XGEVA og við hverju það er notað</w:t>
      </w:r>
    </w:p>
    <w:p w14:paraId="3AE9F932" w14:textId="77777777" w:rsidR="00A12B36" w:rsidRDefault="00FF6BDA">
      <w:pPr>
        <w:numPr>
          <w:ilvl w:val="0"/>
          <w:numId w:val="26"/>
        </w:numPr>
        <w:ind w:left="567" w:hanging="567"/>
      </w:pPr>
      <w:r>
        <w:t>Áður en byrjað er að nota XGEVA</w:t>
      </w:r>
    </w:p>
    <w:p w14:paraId="3D09D89E" w14:textId="77777777" w:rsidR="00A12B36" w:rsidRDefault="00FF6BDA">
      <w:pPr>
        <w:numPr>
          <w:ilvl w:val="0"/>
          <w:numId w:val="26"/>
        </w:numPr>
        <w:ind w:left="567" w:hanging="567"/>
      </w:pPr>
      <w:r>
        <w:t>Hvernig nota á XGEVA</w:t>
      </w:r>
    </w:p>
    <w:p w14:paraId="3DC7FCFD" w14:textId="77777777" w:rsidR="00A12B36" w:rsidRDefault="00FF6BDA">
      <w:pPr>
        <w:numPr>
          <w:ilvl w:val="0"/>
          <w:numId w:val="26"/>
        </w:numPr>
        <w:ind w:left="567" w:hanging="567"/>
      </w:pPr>
      <w:r>
        <w:t>Hugsanlegar aukaverkanir</w:t>
      </w:r>
    </w:p>
    <w:p w14:paraId="3C415CB6" w14:textId="77777777" w:rsidR="00A12B36" w:rsidRDefault="00FF6BDA">
      <w:pPr>
        <w:keepNext/>
        <w:numPr>
          <w:ilvl w:val="0"/>
          <w:numId w:val="26"/>
        </w:numPr>
        <w:ind w:left="567" w:hanging="567"/>
      </w:pPr>
      <w:r>
        <w:t>Hvernig geyma á XGEVA</w:t>
      </w:r>
    </w:p>
    <w:p w14:paraId="328E940D" w14:textId="77777777" w:rsidR="00A12B36" w:rsidRDefault="00FF6BDA">
      <w:pPr>
        <w:numPr>
          <w:ilvl w:val="0"/>
          <w:numId w:val="26"/>
        </w:numPr>
        <w:ind w:left="567" w:hanging="567"/>
      </w:pPr>
      <w:r>
        <w:t>Pakkningar og aðrar upplýsingar</w:t>
      </w:r>
    </w:p>
    <w:p w14:paraId="22D279B6" w14:textId="77777777" w:rsidR="00A12B36" w:rsidRDefault="00A12B36">
      <w:pPr>
        <w:numPr>
          <w:ilvl w:val="12"/>
          <w:numId w:val="0"/>
        </w:numPr>
        <w:tabs>
          <w:tab w:val="clear" w:pos="567"/>
        </w:tabs>
      </w:pPr>
    </w:p>
    <w:p w14:paraId="7F93FD6D" w14:textId="77777777" w:rsidR="00A12B36" w:rsidRDefault="00A12B36">
      <w:pPr>
        <w:numPr>
          <w:ilvl w:val="12"/>
          <w:numId w:val="0"/>
        </w:numPr>
        <w:tabs>
          <w:tab w:val="clear" w:pos="567"/>
        </w:tabs>
      </w:pPr>
    </w:p>
    <w:p w14:paraId="6B6E3548" w14:textId="77777777" w:rsidR="00A12B36" w:rsidRDefault="00FF6BDA">
      <w:pPr>
        <w:keepNext/>
        <w:tabs>
          <w:tab w:val="clear" w:pos="567"/>
        </w:tabs>
        <w:ind w:left="567" w:hanging="567"/>
        <w:rPr>
          <w:b/>
        </w:rPr>
      </w:pPr>
      <w:r>
        <w:rPr>
          <w:b/>
        </w:rPr>
        <w:t>1.</w:t>
      </w:r>
      <w:r>
        <w:rPr>
          <w:b/>
        </w:rPr>
        <w:tab/>
        <w:t>Upplýsingar um XGEVA og við hverju það er notað</w:t>
      </w:r>
    </w:p>
    <w:p w14:paraId="7DFF0091" w14:textId="77777777" w:rsidR="00A12B36" w:rsidRDefault="00A12B36">
      <w:pPr>
        <w:keepNext/>
        <w:numPr>
          <w:ilvl w:val="12"/>
          <w:numId w:val="0"/>
        </w:numPr>
        <w:tabs>
          <w:tab w:val="clear" w:pos="567"/>
        </w:tabs>
      </w:pPr>
    </w:p>
    <w:p w14:paraId="3AC5ACCB" w14:textId="77777777" w:rsidR="00A12B36" w:rsidRDefault="00FF6BDA">
      <w:r>
        <w:t>XGEVA inniheldur denosumab, prótein (einstofna mótefni) sem hægir á beineyðingu af völdum krabbameins sem hefur náð til beina (meinvarpa í beinum) eða af völdum risafrumuæxlis í beinum.</w:t>
      </w:r>
    </w:p>
    <w:p w14:paraId="4C82B3CC" w14:textId="77777777" w:rsidR="00A12B36" w:rsidRDefault="00A12B36">
      <w:pPr>
        <w:numPr>
          <w:ilvl w:val="12"/>
          <w:numId w:val="0"/>
        </w:numPr>
        <w:tabs>
          <w:tab w:val="clear" w:pos="567"/>
        </w:tabs>
        <w:rPr>
          <w:rFonts w:eastAsia="MS Mincho"/>
          <w:szCs w:val="22"/>
          <w:lang w:eastAsia="ja-JP"/>
        </w:rPr>
      </w:pPr>
    </w:p>
    <w:p w14:paraId="4D3880F6" w14:textId="77777777" w:rsidR="00A12B36" w:rsidRDefault="00FF6BDA">
      <w:pPr>
        <w:rPr>
          <w:bCs/>
          <w:iCs/>
          <w:szCs w:val="22"/>
        </w:rPr>
      </w:pPr>
      <w:r>
        <w:t>XGEVA er notað hjá fullorðnum með langt gengið krabbamein til þess að koma í veg fyrir alvarlega fylgikvilla meinvarpa í beinum (t.d. beinbrot, þrýsting á mænu eða nauðsyn geislameðferðar eða skurðaðgerðar).</w:t>
      </w:r>
    </w:p>
    <w:p w14:paraId="0BB82DC5" w14:textId="77777777" w:rsidR="00A12B36" w:rsidRDefault="00A12B36">
      <w:pPr>
        <w:rPr>
          <w:bCs/>
          <w:iCs/>
          <w:szCs w:val="22"/>
        </w:rPr>
      </w:pPr>
    </w:p>
    <w:p w14:paraId="33C08E39" w14:textId="77777777" w:rsidR="00A12B36" w:rsidRDefault="00FF6BDA">
      <w:pPr>
        <w:rPr>
          <w:szCs w:val="22"/>
        </w:rPr>
      </w:pPr>
      <w:r>
        <w:t>XGEVA er einnig notað til að meðhöndla risafrumuæxli í beinum sem ekki er unnt að fjarlægja með skurðaðgerð eða þegar skurðaðgerð er ekki besti valkostur hjá fullorðnum og unglingum þar sem bein eru hætt að vaxa.</w:t>
      </w:r>
    </w:p>
    <w:p w14:paraId="7D1CE843" w14:textId="77777777" w:rsidR="00A12B36" w:rsidRDefault="00A12B36">
      <w:pPr>
        <w:numPr>
          <w:ilvl w:val="12"/>
          <w:numId w:val="0"/>
        </w:numPr>
        <w:tabs>
          <w:tab w:val="clear" w:pos="567"/>
        </w:tabs>
      </w:pPr>
    </w:p>
    <w:p w14:paraId="59073E16" w14:textId="77777777" w:rsidR="00A12B36" w:rsidRDefault="00A12B36">
      <w:pPr>
        <w:numPr>
          <w:ilvl w:val="12"/>
          <w:numId w:val="0"/>
        </w:numPr>
        <w:tabs>
          <w:tab w:val="clear" w:pos="567"/>
        </w:tabs>
      </w:pPr>
    </w:p>
    <w:p w14:paraId="05E5B3A1" w14:textId="77777777" w:rsidR="00A12B36" w:rsidRDefault="00FF6BDA">
      <w:pPr>
        <w:keepNext/>
        <w:tabs>
          <w:tab w:val="clear" w:pos="567"/>
        </w:tabs>
        <w:ind w:left="567" w:hanging="567"/>
        <w:rPr>
          <w:b/>
        </w:rPr>
      </w:pPr>
      <w:r>
        <w:rPr>
          <w:b/>
        </w:rPr>
        <w:t>2.</w:t>
      </w:r>
      <w:r>
        <w:rPr>
          <w:b/>
        </w:rPr>
        <w:tab/>
        <w:t>Áður en byrjað er að nota XGEVA</w:t>
      </w:r>
    </w:p>
    <w:p w14:paraId="5828CE9A" w14:textId="77777777" w:rsidR="00A12B36" w:rsidRDefault="00A12B36">
      <w:pPr>
        <w:keepNext/>
        <w:numPr>
          <w:ilvl w:val="12"/>
          <w:numId w:val="0"/>
        </w:numPr>
        <w:tabs>
          <w:tab w:val="clear" w:pos="567"/>
        </w:tabs>
        <w:ind w:right="-2"/>
      </w:pPr>
    </w:p>
    <w:p w14:paraId="308ABCBE" w14:textId="77777777" w:rsidR="00A12B36" w:rsidRDefault="00FF6BDA">
      <w:pPr>
        <w:keepNext/>
        <w:rPr>
          <w:b/>
        </w:rPr>
      </w:pPr>
      <w:r>
        <w:rPr>
          <w:b/>
        </w:rPr>
        <w:t>Ekki má nota XGEVA</w:t>
      </w:r>
    </w:p>
    <w:p w14:paraId="557793D9" w14:textId="77777777" w:rsidR="00A12B36" w:rsidRDefault="00A12B36">
      <w:pPr>
        <w:keepNext/>
        <w:numPr>
          <w:ilvl w:val="12"/>
          <w:numId w:val="0"/>
        </w:numPr>
        <w:tabs>
          <w:tab w:val="clear" w:pos="567"/>
        </w:tabs>
        <w:outlineLvl w:val="0"/>
        <w:rPr>
          <w:b/>
        </w:rPr>
      </w:pPr>
    </w:p>
    <w:p w14:paraId="676FC8F7" w14:textId="77777777" w:rsidR="00A12B36" w:rsidRDefault="00FF6BDA">
      <w:pPr>
        <w:numPr>
          <w:ilvl w:val="0"/>
          <w:numId w:val="27"/>
        </w:numPr>
        <w:ind w:left="567" w:hanging="567"/>
      </w:pPr>
      <w:r>
        <w:t>ef um er að ræða ofnæmi fyrir denosumabi eða einhverju öðru innihaldsefni lyfsins (talin upp í kafla 6).</w:t>
      </w:r>
    </w:p>
    <w:p w14:paraId="467DA377" w14:textId="77777777" w:rsidR="00A12B36" w:rsidRDefault="00A12B36">
      <w:pPr>
        <w:numPr>
          <w:ilvl w:val="12"/>
          <w:numId w:val="0"/>
        </w:numPr>
        <w:tabs>
          <w:tab w:val="clear" w:pos="567"/>
        </w:tabs>
      </w:pPr>
    </w:p>
    <w:p w14:paraId="5CF4F01C" w14:textId="77777777" w:rsidR="00A12B36" w:rsidRDefault="00FF6BDA">
      <w:pPr>
        <w:numPr>
          <w:ilvl w:val="12"/>
          <w:numId w:val="0"/>
        </w:numPr>
        <w:tabs>
          <w:tab w:val="clear" w:pos="567"/>
        </w:tabs>
      </w:pPr>
      <w:r>
        <w:t>Þér er ekki gefið XGEVA ef kalsíumgildi í blóði er mjög lágt og þú hefur ekki fengið meðferð við því.</w:t>
      </w:r>
    </w:p>
    <w:p w14:paraId="3BAC40E2" w14:textId="77777777" w:rsidR="00A12B36" w:rsidRDefault="00A12B36">
      <w:pPr>
        <w:numPr>
          <w:ilvl w:val="12"/>
          <w:numId w:val="0"/>
        </w:numPr>
        <w:tabs>
          <w:tab w:val="clear" w:pos="567"/>
        </w:tabs>
      </w:pPr>
    </w:p>
    <w:p w14:paraId="5A41E85B" w14:textId="77777777" w:rsidR="00A12B36" w:rsidRDefault="00FF6BDA">
      <w:pPr>
        <w:numPr>
          <w:ilvl w:val="12"/>
          <w:numId w:val="0"/>
        </w:numPr>
        <w:tabs>
          <w:tab w:val="clear" w:pos="567"/>
        </w:tabs>
      </w:pPr>
      <w:r>
        <w:t>Þér er ekki gefið XGEVA ef þú ert með ógróin sár eftir aðgerð á tönnum eða í munni.</w:t>
      </w:r>
    </w:p>
    <w:p w14:paraId="2D7BC520" w14:textId="77777777" w:rsidR="00A12B36" w:rsidRDefault="00A12B36">
      <w:pPr>
        <w:numPr>
          <w:ilvl w:val="12"/>
          <w:numId w:val="0"/>
        </w:numPr>
        <w:tabs>
          <w:tab w:val="clear" w:pos="567"/>
        </w:tabs>
      </w:pPr>
    </w:p>
    <w:p w14:paraId="00461CD8" w14:textId="3DF202C7" w:rsidR="00A12B36" w:rsidRDefault="00FF6BDA">
      <w:pPr>
        <w:keepNext/>
        <w:numPr>
          <w:ilvl w:val="12"/>
          <w:numId w:val="0"/>
        </w:numPr>
        <w:tabs>
          <w:tab w:val="clear" w:pos="567"/>
        </w:tabs>
        <w:ind w:right="-2"/>
        <w:outlineLvl w:val="0"/>
        <w:rPr>
          <w:b/>
        </w:rPr>
      </w:pPr>
      <w:r>
        <w:rPr>
          <w:b/>
        </w:rPr>
        <w:lastRenderedPageBreak/>
        <w:t>Varnaðarorð og varúðarreglur</w:t>
      </w:r>
    </w:p>
    <w:p w14:paraId="1CCD3122" w14:textId="77777777" w:rsidR="00A12B36" w:rsidRDefault="00A12B36">
      <w:pPr>
        <w:keepNext/>
        <w:numPr>
          <w:ilvl w:val="12"/>
          <w:numId w:val="0"/>
        </w:numPr>
        <w:tabs>
          <w:tab w:val="clear" w:pos="567"/>
        </w:tabs>
        <w:outlineLvl w:val="0"/>
      </w:pPr>
    </w:p>
    <w:p w14:paraId="06E2B4B5" w14:textId="124D7C59" w:rsidR="00A12B36" w:rsidRDefault="00FF6BDA">
      <w:pPr>
        <w:keepNext/>
        <w:numPr>
          <w:ilvl w:val="12"/>
          <w:numId w:val="0"/>
        </w:numPr>
        <w:tabs>
          <w:tab w:val="clear" w:pos="567"/>
        </w:tabs>
        <w:outlineLvl w:val="0"/>
        <w:rPr>
          <w:b/>
        </w:rPr>
      </w:pPr>
      <w:r>
        <w:rPr>
          <w:b/>
        </w:rPr>
        <w:t>Leitið ráða hjá lækninum áður en XGEVA er notað.</w:t>
      </w:r>
    </w:p>
    <w:p w14:paraId="423B2CF7" w14:textId="77777777" w:rsidR="00A12B36" w:rsidRDefault="00A12B36">
      <w:pPr>
        <w:keepNext/>
        <w:numPr>
          <w:ilvl w:val="12"/>
          <w:numId w:val="0"/>
        </w:numPr>
        <w:tabs>
          <w:tab w:val="clear" w:pos="567"/>
        </w:tabs>
      </w:pPr>
    </w:p>
    <w:p w14:paraId="7338D5D2" w14:textId="77777777" w:rsidR="00A12B36" w:rsidRDefault="00FF6BDA">
      <w:pPr>
        <w:keepNext/>
        <w:numPr>
          <w:ilvl w:val="12"/>
          <w:numId w:val="0"/>
        </w:numPr>
        <w:tabs>
          <w:tab w:val="clear" w:pos="567"/>
        </w:tabs>
        <w:rPr>
          <w:u w:val="single"/>
        </w:rPr>
      </w:pPr>
      <w:r>
        <w:rPr>
          <w:u w:val="single"/>
        </w:rPr>
        <w:t>Kalk og D-vítamínuppbót</w:t>
      </w:r>
    </w:p>
    <w:p w14:paraId="666FCE2D" w14:textId="77777777" w:rsidR="00A12B36" w:rsidRDefault="00FF6BDA">
      <w:pPr>
        <w:tabs>
          <w:tab w:val="clear" w:pos="567"/>
        </w:tabs>
        <w:autoSpaceDE w:val="0"/>
        <w:autoSpaceDN w:val="0"/>
        <w:adjustRightInd w:val="0"/>
      </w:pPr>
      <w:r>
        <w:t>Meðan á meðferð með XGEVA stendur skaltu taka kalk og D-vítamínuppbót nema ef kalsíumgildi í blóði er hátt. Læknirinn ræðir þetta við þig. Ef kalsíumgildi í blóði er lágt getur læknirinn ákveðið að gefa þér kalsíumuppbót áður en meðferð með XGEVA hefst.</w:t>
      </w:r>
    </w:p>
    <w:p w14:paraId="6A457BF9" w14:textId="77777777" w:rsidR="00A12B36" w:rsidRDefault="00A12B36">
      <w:pPr>
        <w:numPr>
          <w:ilvl w:val="12"/>
          <w:numId w:val="0"/>
        </w:numPr>
        <w:tabs>
          <w:tab w:val="clear" w:pos="567"/>
        </w:tabs>
      </w:pPr>
    </w:p>
    <w:p w14:paraId="06B1E151" w14:textId="77777777" w:rsidR="00A12B36" w:rsidRDefault="00FF6BDA">
      <w:pPr>
        <w:keepNext/>
        <w:numPr>
          <w:ilvl w:val="12"/>
          <w:numId w:val="0"/>
        </w:numPr>
        <w:tabs>
          <w:tab w:val="clear" w:pos="567"/>
        </w:tabs>
        <w:rPr>
          <w:u w:val="single"/>
        </w:rPr>
      </w:pPr>
      <w:r>
        <w:rPr>
          <w:u w:val="single"/>
        </w:rPr>
        <w:t>Lágt kalsíumgildi í blóði</w:t>
      </w:r>
    </w:p>
    <w:p w14:paraId="711D9C71" w14:textId="77777777" w:rsidR="00A12B36" w:rsidRDefault="00FF6BDA">
      <w:pPr>
        <w:numPr>
          <w:ilvl w:val="12"/>
          <w:numId w:val="0"/>
        </w:numPr>
        <w:tabs>
          <w:tab w:val="clear" w:pos="567"/>
        </w:tabs>
      </w:pPr>
      <w:r>
        <w:t>Láttu lækninn tafarlaust vita ef þú færð krampa, kippi eða sinadrátt og/eða dofa eða náladofa í fingur, tær eða í kringum munn og/eða flog, ringlun eða missir meðvitund meðan á meðferð með XGEVA stendur. Hugsanlega er kalsíumgildi í blóði lágt.</w:t>
      </w:r>
    </w:p>
    <w:p w14:paraId="180787D9" w14:textId="77777777" w:rsidR="00A12B36" w:rsidRDefault="00A12B36">
      <w:pPr>
        <w:tabs>
          <w:tab w:val="clear" w:pos="567"/>
        </w:tabs>
        <w:autoSpaceDE w:val="0"/>
        <w:autoSpaceDN w:val="0"/>
        <w:adjustRightInd w:val="0"/>
      </w:pPr>
    </w:p>
    <w:p w14:paraId="73F35FC7" w14:textId="77777777" w:rsidR="00A12B36" w:rsidRDefault="00FF6BDA">
      <w:pPr>
        <w:keepNext/>
        <w:tabs>
          <w:tab w:val="clear" w:pos="567"/>
        </w:tabs>
        <w:autoSpaceDE w:val="0"/>
        <w:autoSpaceDN w:val="0"/>
        <w:adjustRightInd w:val="0"/>
        <w:rPr>
          <w:u w:val="single"/>
        </w:rPr>
      </w:pPr>
      <w:r>
        <w:rPr>
          <w:u w:val="single"/>
        </w:rPr>
        <w:t>Skert nýrnastarfsemi</w:t>
      </w:r>
    </w:p>
    <w:p w14:paraId="5AAE4E3A" w14:textId="77777777" w:rsidR="00A12B36" w:rsidRDefault="00FF6BDA">
      <w:pPr>
        <w:tabs>
          <w:tab w:val="clear" w:pos="567"/>
        </w:tabs>
        <w:autoSpaceDE w:val="0"/>
        <w:autoSpaceDN w:val="0"/>
        <w:adjustRightInd w:val="0"/>
        <w:rPr>
          <w:szCs w:val="22"/>
        </w:rPr>
      </w:pPr>
      <w:r>
        <w:t>Láttu lækninn vita ef þú ert með eða hefur fengið alvarlegan nýrnasjúkdóm, nýrnabilun eða hefur þurft á blóðskilun að halda, en það getur aukið hættu á lágu kalsíumgildi í blóði, sérstaklega ef þú færð ekki kalsíumuppbót.</w:t>
      </w:r>
    </w:p>
    <w:p w14:paraId="6BFBE780" w14:textId="77777777" w:rsidR="00A12B36" w:rsidRDefault="00A12B36">
      <w:pPr>
        <w:tabs>
          <w:tab w:val="clear" w:pos="567"/>
        </w:tabs>
        <w:autoSpaceDE w:val="0"/>
        <w:autoSpaceDN w:val="0"/>
        <w:adjustRightInd w:val="0"/>
      </w:pPr>
    </w:p>
    <w:p w14:paraId="39ED10F0" w14:textId="77777777" w:rsidR="00A12B36" w:rsidRDefault="00FF6BDA">
      <w:pPr>
        <w:keepNext/>
        <w:tabs>
          <w:tab w:val="clear" w:pos="567"/>
        </w:tabs>
        <w:rPr>
          <w:rFonts w:eastAsia="SimSun"/>
          <w:szCs w:val="22"/>
        </w:rPr>
      </w:pPr>
      <w:r>
        <w:rPr>
          <w:u w:val="single"/>
        </w:rPr>
        <w:t>Vandamál tengd munni, tönnum eða kjálka</w:t>
      </w:r>
    </w:p>
    <w:p w14:paraId="56AF8F58" w14:textId="77777777" w:rsidR="00A12B36" w:rsidRDefault="00FF6BDA">
      <w:pPr>
        <w:tabs>
          <w:tab w:val="clear" w:pos="567"/>
        </w:tabs>
        <w:rPr>
          <w:rFonts w:eastAsia="SimSun"/>
          <w:szCs w:val="22"/>
        </w:rPr>
      </w:pPr>
      <w:r>
        <w:t>Algengt er að greint hafi verið frá aukaverkun sem kallast beindrep í kjálka (beinskemmdir í kjálka) (getur komið fyrir hjá allt að 1 af hverjum 10 einstaklingum) hjá sjúklingum sem fengu XGEVA með inndælingu vegna sjúkdóms sem tengdist krabbameini. Beindrep í kjálka getur einnig komið fram eftir að meðferð hefur verið stöðvuð.</w:t>
      </w:r>
    </w:p>
    <w:p w14:paraId="281AF9BD" w14:textId="77777777" w:rsidR="00A12B36" w:rsidRDefault="00A12B36">
      <w:pPr>
        <w:tabs>
          <w:tab w:val="clear" w:pos="567"/>
        </w:tabs>
        <w:rPr>
          <w:rFonts w:eastAsia="SimSun"/>
          <w:szCs w:val="22"/>
          <w:lang w:eastAsia="en-GB"/>
        </w:rPr>
      </w:pPr>
    </w:p>
    <w:p w14:paraId="2DEB882D" w14:textId="77777777" w:rsidR="00A12B36" w:rsidRDefault="00FF6BDA">
      <w:pPr>
        <w:keepNext/>
        <w:tabs>
          <w:tab w:val="clear" w:pos="567"/>
        </w:tabs>
        <w:rPr>
          <w:rFonts w:eastAsia="SimSun"/>
          <w:szCs w:val="22"/>
        </w:rPr>
      </w:pPr>
      <w:r>
        <w:t>Mikilvægt er að koma í veg fyrir að beindrep í kjálka þróist þar sem það getur verið sársaukafullt ástand sem getur verið erfitt að meðhöndla. Til að lágmarka hættu á að fá beindrep í kjálka ættir þú að grípa til nokkurra varúðarráðstafana:</w:t>
      </w:r>
    </w:p>
    <w:p w14:paraId="3FD3E8E2" w14:textId="77777777" w:rsidR="00A12B36" w:rsidRDefault="00A12B36">
      <w:pPr>
        <w:keepNext/>
        <w:tabs>
          <w:tab w:val="clear" w:pos="567"/>
        </w:tabs>
        <w:rPr>
          <w:rFonts w:eastAsia="SimSun"/>
          <w:szCs w:val="22"/>
          <w:lang w:eastAsia="en-GB"/>
        </w:rPr>
      </w:pPr>
    </w:p>
    <w:p w14:paraId="3F9A0B54" w14:textId="77777777" w:rsidR="00A12B36" w:rsidRDefault="00FF6BDA">
      <w:pPr>
        <w:numPr>
          <w:ilvl w:val="0"/>
          <w:numId w:val="22"/>
        </w:numPr>
        <w:ind w:left="567" w:hanging="567"/>
        <w:rPr>
          <w:rFonts w:eastAsia="SimSun"/>
          <w:szCs w:val="22"/>
        </w:rPr>
      </w:pPr>
      <w:r>
        <w:t>Fyrir meðferð skaltu láta lækninn/hjúkrunarfræðinginn (heilbrigðisstarfsmann) vita ef þú ert með einhver vandamál tengd munni eða tönnum. Læknirinn á að seinka meðferðinni ef þú ert með ógróin sár í munni eftir aðgerðir á tönnum eða í munni. Læknirinn gæti mælt með skoðun hjá tannlækni áður en þú byrjar meðferð með XGEVA.</w:t>
      </w:r>
    </w:p>
    <w:p w14:paraId="13B17E91" w14:textId="77777777" w:rsidR="00A12B36" w:rsidRDefault="00FF6BDA">
      <w:pPr>
        <w:numPr>
          <w:ilvl w:val="0"/>
          <w:numId w:val="22"/>
        </w:numPr>
        <w:ind w:left="567" w:hanging="567"/>
        <w:rPr>
          <w:rFonts w:eastAsia="SimSun"/>
          <w:szCs w:val="22"/>
        </w:rPr>
      </w:pPr>
      <w:r>
        <w:t>Meðan á meðferð stendur áttu að viðhalda góðri munnhirðu og fara reglulega í tannskoðun. Ef þú notar gervitennur skaltu ganga úr skugga um að þær passi vel.</w:t>
      </w:r>
    </w:p>
    <w:p w14:paraId="1B514D7B" w14:textId="77777777" w:rsidR="00A12B36" w:rsidRDefault="00FF6BDA">
      <w:pPr>
        <w:keepNext/>
        <w:numPr>
          <w:ilvl w:val="0"/>
          <w:numId w:val="22"/>
        </w:numPr>
        <w:ind w:left="567" w:hanging="567"/>
        <w:rPr>
          <w:rFonts w:eastAsia="SimSun"/>
          <w:szCs w:val="22"/>
        </w:rPr>
      </w:pPr>
      <w:r>
        <w:t>Ef þú ert í meðferð hjá tannlækni eða tannaðgerð er fyrirhuguð (t.d. tanndráttur) skaltu láta lækninn vita um tannmeðferðina, og tannlækninn vita að þú sért í meðferð með XGEVA.</w:t>
      </w:r>
    </w:p>
    <w:p w14:paraId="19162221" w14:textId="77777777" w:rsidR="00A12B36" w:rsidRDefault="00FF6BDA">
      <w:pPr>
        <w:numPr>
          <w:ilvl w:val="0"/>
          <w:numId w:val="22"/>
        </w:numPr>
        <w:ind w:left="567" w:hanging="567"/>
        <w:rPr>
          <w:rFonts w:eastAsia="SimSun"/>
          <w:szCs w:val="22"/>
        </w:rPr>
      </w:pPr>
      <w:r>
        <w:t>Láttu lækninn og tannlækninn tafarlaust vita ef vandamál í tengslum við munn eða tennur gera vart við sig, t.d. tannlos, verkur eða þroti, sár sem gróa ekki eða útferð úr sári, þar sem þetta gætu verið einkenni um beindrep í kjálka.</w:t>
      </w:r>
    </w:p>
    <w:p w14:paraId="0128198B" w14:textId="77777777" w:rsidR="00A12B36" w:rsidRDefault="00A12B36">
      <w:pPr>
        <w:tabs>
          <w:tab w:val="clear" w:pos="567"/>
        </w:tabs>
        <w:rPr>
          <w:b/>
        </w:rPr>
      </w:pPr>
    </w:p>
    <w:p w14:paraId="7A689CE5" w14:textId="77777777" w:rsidR="00A12B36" w:rsidRDefault="00FF6BDA">
      <w:r>
        <w:t>Sjúklingar í krabbameinslyfjameðferð og/eða geislameðferð, sem nota stera eða lyf sem hamla æðamyndun (notuð til að meðhöndla krabbamein), fara í tannaðgerð, fara ekki reglulega til tannlæknis, eru með tannholdssjúkdóma eða sem reykja, geta verið í meiri hættu á að þróa með sér beindrep í kjálka.</w:t>
      </w:r>
    </w:p>
    <w:p w14:paraId="1A57EE43" w14:textId="77777777" w:rsidR="00A12B36" w:rsidRDefault="00A12B36">
      <w:pPr>
        <w:tabs>
          <w:tab w:val="clear" w:pos="567"/>
        </w:tabs>
        <w:rPr>
          <w:rFonts w:eastAsia="SimSun"/>
          <w:szCs w:val="22"/>
          <w:lang w:eastAsia="en-GB"/>
        </w:rPr>
      </w:pPr>
    </w:p>
    <w:p w14:paraId="3A5C431A" w14:textId="77777777" w:rsidR="00A12B36" w:rsidRDefault="00FF6BDA">
      <w:pPr>
        <w:keepNext/>
        <w:autoSpaceDE w:val="0"/>
        <w:autoSpaceDN w:val="0"/>
        <w:adjustRightInd w:val="0"/>
        <w:rPr>
          <w:szCs w:val="22"/>
        </w:rPr>
      </w:pPr>
      <w:r>
        <w:rPr>
          <w:u w:val="single"/>
        </w:rPr>
        <w:t>Óvenjuleg brot á lærlegg</w:t>
      </w:r>
    </w:p>
    <w:p w14:paraId="00871038" w14:textId="77777777" w:rsidR="00A12B36" w:rsidRDefault="00FF6BDA">
      <w:pPr>
        <w:autoSpaceDE w:val="0"/>
        <w:autoSpaceDN w:val="0"/>
        <w:adjustRightInd w:val="0"/>
      </w:pPr>
      <w:r>
        <w:t>Sumir sjúklingar hafa fengið óvenjuleg brot á lærlegg meðan á meðferð með XGEVA stendur. Hafið samband við lækninn ef vart verður við nýjan eða óvenjulegan verk í mjöðm, nára eða læri.</w:t>
      </w:r>
    </w:p>
    <w:p w14:paraId="5885EAAA" w14:textId="77777777" w:rsidR="00A12B36" w:rsidRDefault="00A12B36">
      <w:pPr>
        <w:autoSpaceDE w:val="0"/>
        <w:autoSpaceDN w:val="0"/>
        <w:adjustRightInd w:val="0"/>
        <w:rPr>
          <w:szCs w:val="22"/>
        </w:rPr>
      </w:pPr>
    </w:p>
    <w:p w14:paraId="2488700D" w14:textId="77777777" w:rsidR="00A12B36" w:rsidRDefault="00FF6BDA">
      <w:pPr>
        <w:keepNext/>
        <w:autoSpaceDE w:val="0"/>
        <w:autoSpaceDN w:val="0"/>
        <w:adjustRightInd w:val="0"/>
        <w:rPr>
          <w:u w:val="single"/>
        </w:rPr>
      </w:pPr>
      <w:r>
        <w:rPr>
          <w:u w:val="single"/>
        </w:rPr>
        <w:t>Hátt gildi kalsíums í blóði eftir að meðferð með XGEVA er hætt</w:t>
      </w:r>
    </w:p>
    <w:p w14:paraId="213F5E11" w14:textId="77777777" w:rsidR="00A12B36" w:rsidRDefault="00FF6BDA">
      <w:pPr>
        <w:tabs>
          <w:tab w:val="clear" w:pos="567"/>
        </w:tabs>
        <w:autoSpaceDE w:val="0"/>
        <w:autoSpaceDN w:val="0"/>
        <w:adjustRightInd w:val="0"/>
      </w:pPr>
      <w:r>
        <w:t>Sumir sjúklingar með risafrumuæxli í beinum hafa fengið óeðlilega há gildi kalsíums í blóði vikum eða mánuðum eftir að meðferð var hætt. Læknirinn mun fylgjast með teiknum og einkennum hárra gilda kalsíums í blóði eftir að þú hættir að fá XGEVA.</w:t>
      </w:r>
    </w:p>
    <w:p w14:paraId="1708869F" w14:textId="77777777" w:rsidR="00A12B36" w:rsidRDefault="00A12B36">
      <w:pPr>
        <w:tabs>
          <w:tab w:val="clear" w:pos="567"/>
        </w:tabs>
        <w:autoSpaceDE w:val="0"/>
        <w:autoSpaceDN w:val="0"/>
        <w:adjustRightInd w:val="0"/>
      </w:pPr>
    </w:p>
    <w:p w14:paraId="3D215070" w14:textId="77777777" w:rsidR="00A12B36" w:rsidRDefault="00FF6BDA">
      <w:pPr>
        <w:keepNext/>
        <w:numPr>
          <w:ilvl w:val="12"/>
          <w:numId w:val="0"/>
        </w:numPr>
        <w:tabs>
          <w:tab w:val="clear" w:pos="567"/>
        </w:tabs>
        <w:rPr>
          <w:b/>
        </w:rPr>
      </w:pPr>
      <w:r>
        <w:rPr>
          <w:b/>
        </w:rPr>
        <w:lastRenderedPageBreak/>
        <w:t>Börn og unglingar</w:t>
      </w:r>
    </w:p>
    <w:p w14:paraId="4217A7E3" w14:textId="77777777" w:rsidR="00A12B36" w:rsidRDefault="00A12B36">
      <w:pPr>
        <w:keepNext/>
        <w:numPr>
          <w:ilvl w:val="12"/>
          <w:numId w:val="0"/>
        </w:numPr>
        <w:tabs>
          <w:tab w:val="clear" w:pos="567"/>
        </w:tabs>
        <w:rPr>
          <w:b/>
        </w:rPr>
      </w:pPr>
    </w:p>
    <w:p w14:paraId="20908915" w14:textId="77777777" w:rsidR="00A12B36" w:rsidRDefault="00FF6BDA">
      <w:pPr>
        <w:numPr>
          <w:ilvl w:val="12"/>
          <w:numId w:val="0"/>
        </w:numPr>
        <w:tabs>
          <w:tab w:val="clear" w:pos="567"/>
        </w:tabs>
      </w:pPr>
      <w:r>
        <w:t>Ekki er mælt með notkun XGEVA hjá börnum og unglingum yngri en 18 ára nema hjá unglingum með risafrumuæxli í beinum þegar bein eru hætt að vaxa. Notkun XGEVA hefur ekki verið rannsökuð hjá börnum og unglingum með annað krabbamein sem hefur breiðst út til beina.</w:t>
      </w:r>
    </w:p>
    <w:p w14:paraId="63E7A765" w14:textId="77777777" w:rsidR="00A12B36" w:rsidRDefault="00A12B36">
      <w:pPr>
        <w:numPr>
          <w:ilvl w:val="12"/>
          <w:numId w:val="0"/>
        </w:numPr>
        <w:tabs>
          <w:tab w:val="clear" w:pos="567"/>
        </w:tabs>
        <w:ind w:right="-2"/>
        <w:rPr>
          <w:b/>
        </w:rPr>
      </w:pPr>
    </w:p>
    <w:p w14:paraId="490DB372" w14:textId="77777777" w:rsidR="00A12B36" w:rsidRDefault="00FF6BDA">
      <w:pPr>
        <w:keepNext/>
        <w:numPr>
          <w:ilvl w:val="12"/>
          <w:numId w:val="0"/>
        </w:numPr>
        <w:tabs>
          <w:tab w:val="clear" w:pos="567"/>
        </w:tabs>
      </w:pPr>
      <w:r>
        <w:rPr>
          <w:b/>
        </w:rPr>
        <w:t>Notkun annarra lyfja samhliða XGEVA</w:t>
      </w:r>
    </w:p>
    <w:p w14:paraId="2DA9E984" w14:textId="77777777" w:rsidR="00A12B36" w:rsidRDefault="00A12B36">
      <w:pPr>
        <w:keepNext/>
        <w:numPr>
          <w:ilvl w:val="12"/>
          <w:numId w:val="0"/>
        </w:numPr>
      </w:pPr>
    </w:p>
    <w:p w14:paraId="6A704345" w14:textId="77777777" w:rsidR="00A12B36" w:rsidRDefault="00FF6BDA">
      <w:pPr>
        <w:keepNext/>
        <w:numPr>
          <w:ilvl w:val="12"/>
          <w:numId w:val="0"/>
        </w:numPr>
      </w:pPr>
      <w:r>
        <w:t>Látið lækninn eða lyfjafræðing vita um öll önnur lyf sem eru notuð, hafa nýlega verið notuð eða kynnu að verða notuð. Þetta á einnig við um lyf sem fengin eru án lyfseðils. Einkum er mikilvægt að láta lækninn vita ef þú færð meðferð með</w:t>
      </w:r>
    </w:p>
    <w:p w14:paraId="6FD1917E" w14:textId="77777777" w:rsidR="00A12B36" w:rsidRDefault="00FF6BDA">
      <w:pPr>
        <w:keepNext/>
        <w:numPr>
          <w:ilvl w:val="0"/>
          <w:numId w:val="6"/>
        </w:numPr>
        <w:ind w:left="567" w:right="-2" w:hanging="567"/>
      </w:pPr>
      <w:r>
        <w:t>öðru lyfi sem inniheldur denosumab</w:t>
      </w:r>
    </w:p>
    <w:p w14:paraId="55C79066" w14:textId="77777777" w:rsidR="00A12B36" w:rsidRDefault="00FF6BDA">
      <w:pPr>
        <w:numPr>
          <w:ilvl w:val="0"/>
          <w:numId w:val="6"/>
        </w:numPr>
        <w:ind w:left="567" w:right="-2" w:hanging="567"/>
      </w:pPr>
      <w:r>
        <w:t>bisfosfónati</w:t>
      </w:r>
    </w:p>
    <w:p w14:paraId="63FB7C2F" w14:textId="77777777" w:rsidR="00A12B36" w:rsidRDefault="00A12B36">
      <w:pPr>
        <w:numPr>
          <w:ilvl w:val="12"/>
          <w:numId w:val="0"/>
        </w:numPr>
        <w:ind w:right="-2"/>
      </w:pPr>
    </w:p>
    <w:p w14:paraId="41D7FCD4" w14:textId="77777777" w:rsidR="00A12B36" w:rsidRDefault="00FF6BDA">
      <w:pPr>
        <w:numPr>
          <w:ilvl w:val="12"/>
          <w:numId w:val="0"/>
        </w:numPr>
        <w:ind w:right="-2"/>
      </w:pPr>
      <w:r>
        <w:t>Ekki má nota XGEVA ásamt öðrum lyfjum sem innihalda denosumab eða bisfosfónöt.</w:t>
      </w:r>
    </w:p>
    <w:p w14:paraId="160B1E1F" w14:textId="77777777" w:rsidR="00A12B36" w:rsidRDefault="00A12B36">
      <w:pPr>
        <w:numPr>
          <w:ilvl w:val="12"/>
          <w:numId w:val="0"/>
        </w:numPr>
        <w:tabs>
          <w:tab w:val="clear" w:pos="567"/>
        </w:tabs>
        <w:ind w:right="-2"/>
      </w:pPr>
    </w:p>
    <w:p w14:paraId="438F3B37" w14:textId="1EA8D661" w:rsidR="00A12B36" w:rsidRDefault="00FF6BDA">
      <w:pPr>
        <w:keepNext/>
        <w:numPr>
          <w:ilvl w:val="12"/>
          <w:numId w:val="0"/>
        </w:numPr>
        <w:tabs>
          <w:tab w:val="clear" w:pos="567"/>
        </w:tabs>
        <w:outlineLvl w:val="0"/>
        <w:rPr>
          <w:b/>
        </w:rPr>
      </w:pPr>
      <w:r>
        <w:rPr>
          <w:b/>
        </w:rPr>
        <w:t>Meðganga og brjóstagjöf</w:t>
      </w:r>
    </w:p>
    <w:p w14:paraId="68DF9068" w14:textId="77777777" w:rsidR="00A12B36" w:rsidRDefault="00A12B36">
      <w:pPr>
        <w:keepNext/>
        <w:numPr>
          <w:ilvl w:val="12"/>
          <w:numId w:val="0"/>
        </w:numPr>
        <w:tabs>
          <w:tab w:val="clear" w:pos="567"/>
        </w:tabs>
        <w:outlineLvl w:val="0"/>
      </w:pPr>
    </w:p>
    <w:p w14:paraId="63B3E768" w14:textId="77777777" w:rsidR="00A12B36" w:rsidRDefault="00FF6BDA">
      <w:r>
        <w:t>Rannsóknir á XGEVA hafa ekki verið gerðar á meðgöngu. Mikilvægt er að þú látir lækninn vita ef þú ert þunguð, telur að þú gætir verið þunguð eða ef þungun er fyrirhuguð. Ekki er mælt með notkun XGEVA á meðgöngu. Konur á barneignaraldri eiga að nota öruggar getnaðarvarnir meðan á meðferð með XGEVA stendur og í a.m.k. 5 mánuði eftir að meðferð með XGEVA er hætt.</w:t>
      </w:r>
    </w:p>
    <w:p w14:paraId="07C163C4" w14:textId="77777777" w:rsidR="00A12B36" w:rsidRDefault="00A12B36">
      <w:pPr>
        <w:pStyle w:val="lbltxt"/>
        <w:ind w:right="-1"/>
        <w:rPr>
          <w:szCs w:val="22"/>
        </w:rPr>
      </w:pPr>
    </w:p>
    <w:p w14:paraId="211D07A8" w14:textId="77777777" w:rsidR="00A12B36" w:rsidRDefault="00FF6BDA">
      <w:pPr>
        <w:autoSpaceDE w:val="0"/>
        <w:autoSpaceDN w:val="0"/>
        <w:adjustRightInd w:val="0"/>
        <w:rPr>
          <w:rFonts w:eastAsia="MS Mincho"/>
          <w:szCs w:val="22"/>
        </w:rPr>
      </w:pPr>
      <w:r>
        <w:t>Ef þú verður barnshafandi meðan á meðferð með XGEVA stendur eða innan 5 mánaða eftir að meðferð með XGEVA er hætt skaltu segja lækninum frá því.</w:t>
      </w:r>
    </w:p>
    <w:p w14:paraId="71BB8D5F" w14:textId="77777777" w:rsidR="00A12B36" w:rsidRDefault="00A12B36">
      <w:pPr>
        <w:autoSpaceDE w:val="0"/>
        <w:autoSpaceDN w:val="0"/>
        <w:adjustRightInd w:val="0"/>
        <w:rPr>
          <w:rFonts w:eastAsia="MS Mincho"/>
          <w:szCs w:val="22"/>
          <w:lang w:eastAsia="ja-JP"/>
        </w:rPr>
      </w:pPr>
    </w:p>
    <w:p w14:paraId="432B7171" w14:textId="77777777" w:rsidR="00A12B36" w:rsidRDefault="00FF6BDA">
      <w:pPr>
        <w:pStyle w:val="lbltxt"/>
        <w:rPr>
          <w:szCs w:val="22"/>
        </w:rPr>
      </w:pPr>
      <w:r>
        <w:t>Ekki er vitað hvort XGEVA skilst út í brjóstamjólk. Mikilvægt er að þú látir lækninn vita ef þú ert með barn á brjósti eða fyrirhugar að hafa barn á brjósti. Læknirinn hjálpar þér að ákveða hvort rétt sé að hætta brjóstagjöf eða hætta notkun XGEVA, með ávinning af brjóstagjöf fyrir barnið og ávinning af notkun XGEVA fyrir móðurina í huga.</w:t>
      </w:r>
    </w:p>
    <w:p w14:paraId="74ABE6AC" w14:textId="77777777" w:rsidR="00A12B36" w:rsidRDefault="00A12B36">
      <w:pPr>
        <w:pStyle w:val="lbltxt"/>
        <w:rPr>
          <w:szCs w:val="22"/>
        </w:rPr>
      </w:pPr>
    </w:p>
    <w:p w14:paraId="01BD4089" w14:textId="77777777" w:rsidR="00A12B36" w:rsidRDefault="00FF6BDA">
      <w:pPr>
        <w:autoSpaceDE w:val="0"/>
        <w:autoSpaceDN w:val="0"/>
        <w:adjustRightInd w:val="0"/>
        <w:rPr>
          <w:szCs w:val="22"/>
        </w:rPr>
      </w:pPr>
      <w:r>
        <w:t>Ef þú ert með barn á brjósti meðan á meðferð með XGEVA stendur skaltu segja lækninum frá því.</w:t>
      </w:r>
    </w:p>
    <w:p w14:paraId="5461788C" w14:textId="77777777" w:rsidR="00A12B36" w:rsidRDefault="00A12B36">
      <w:pPr>
        <w:pStyle w:val="lbltxt"/>
        <w:ind w:right="-1"/>
      </w:pPr>
    </w:p>
    <w:p w14:paraId="3A5A7638" w14:textId="77777777" w:rsidR="00A12B36" w:rsidRDefault="00FF6BDA">
      <w:pPr>
        <w:numPr>
          <w:ilvl w:val="12"/>
          <w:numId w:val="0"/>
        </w:numPr>
      </w:pPr>
      <w:r>
        <w:t>Leitið ráða hjá lækninum eða lyfjafræðingi áður en lyf eru notuð.</w:t>
      </w:r>
    </w:p>
    <w:p w14:paraId="3B760747" w14:textId="77777777" w:rsidR="00A12B36" w:rsidRDefault="00A12B36">
      <w:pPr>
        <w:numPr>
          <w:ilvl w:val="12"/>
          <w:numId w:val="0"/>
        </w:numPr>
        <w:tabs>
          <w:tab w:val="clear" w:pos="567"/>
        </w:tabs>
        <w:ind w:right="-2"/>
        <w:outlineLvl w:val="0"/>
        <w:rPr>
          <w:b/>
        </w:rPr>
      </w:pPr>
    </w:p>
    <w:p w14:paraId="3A020CD4" w14:textId="1F6A646D" w:rsidR="00A12B36" w:rsidRDefault="00FF6BDA">
      <w:pPr>
        <w:keepNext/>
        <w:numPr>
          <w:ilvl w:val="12"/>
          <w:numId w:val="0"/>
        </w:numPr>
        <w:tabs>
          <w:tab w:val="clear" w:pos="567"/>
        </w:tabs>
        <w:ind w:right="-2"/>
        <w:outlineLvl w:val="0"/>
      </w:pPr>
      <w:r>
        <w:rPr>
          <w:b/>
        </w:rPr>
        <w:t>Akstur og notkun véla</w:t>
      </w:r>
    </w:p>
    <w:p w14:paraId="7BB2F947" w14:textId="77777777" w:rsidR="00A12B36" w:rsidRDefault="00A12B36">
      <w:pPr>
        <w:keepNext/>
        <w:numPr>
          <w:ilvl w:val="12"/>
          <w:numId w:val="0"/>
        </w:numPr>
      </w:pPr>
    </w:p>
    <w:p w14:paraId="1C1217F3" w14:textId="77777777" w:rsidR="00A12B36" w:rsidRDefault="00FF6BDA">
      <w:pPr>
        <w:numPr>
          <w:ilvl w:val="12"/>
          <w:numId w:val="0"/>
        </w:numPr>
      </w:pPr>
      <w:r>
        <w:t>XGEVA hefur engin eða óveruleg áhrif á hæfni til aksturs eða notkunar véla.</w:t>
      </w:r>
    </w:p>
    <w:p w14:paraId="7D2D8231" w14:textId="77777777" w:rsidR="00A12B36" w:rsidRDefault="00A12B36">
      <w:pPr>
        <w:numPr>
          <w:ilvl w:val="12"/>
          <w:numId w:val="0"/>
        </w:numPr>
        <w:tabs>
          <w:tab w:val="clear" w:pos="567"/>
        </w:tabs>
      </w:pPr>
    </w:p>
    <w:p w14:paraId="55E8857D" w14:textId="77777777" w:rsidR="00A12B36" w:rsidRDefault="00FF6BDA">
      <w:pPr>
        <w:pStyle w:val="lbltxt"/>
        <w:keepNext/>
        <w:rPr>
          <w:b/>
        </w:rPr>
      </w:pPr>
      <w:r>
        <w:rPr>
          <w:b/>
        </w:rPr>
        <w:t>XGEVA inniheldur sorbitól</w:t>
      </w:r>
    </w:p>
    <w:p w14:paraId="5455F7A2" w14:textId="77777777" w:rsidR="00A12B36" w:rsidRDefault="00A12B36">
      <w:pPr>
        <w:pStyle w:val="lbltxt"/>
        <w:keepNext/>
      </w:pPr>
    </w:p>
    <w:p w14:paraId="71D38BC1" w14:textId="1E834FBF" w:rsidR="00A12B36" w:rsidRDefault="00FF6BDA">
      <w:pPr>
        <w:pStyle w:val="lbltxt"/>
      </w:pPr>
      <w:r>
        <w:t>Lyfið inniheldur 78 mg af sorbitóli í hverju hettuglasi.</w:t>
      </w:r>
    </w:p>
    <w:p w14:paraId="5BA569E4" w14:textId="77777777" w:rsidR="00A12B36" w:rsidRDefault="00A12B36">
      <w:pPr>
        <w:pStyle w:val="lbltxt"/>
      </w:pPr>
    </w:p>
    <w:p w14:paraId="73DC4217" w14:textId="77777777" w:rsidR="00A12B36" w:rsidRDefault="00FF6BDA">
      <w:pPr>
        <w:keepNext/>
        <w:autoSpaceDE w:val="0"/>
        <w:autoSpaceDN w:val="0"/>
        <w:adjustRightInd w:val="0"/>
        <w:rPr>
          <w:b/>
          <w:szCs w:val="22"/>
        </w:rPr>
      </w:pPr>
      <w:r>
        <w:rPr>
          <w:b/>
        </w:rPr>
        <w:t>XGEVA inniheldur natríum</w:t>
      </w:r>
    </w:p>
    <w:p w14:paraId="63E06CA1" w14:textId="77777777" w:rsidR="00A12B36" w:rsidRDefault="00A12B36">
      <w:pPr>
        <w:keepNext/>
        <w:autoSpaceDE w:val="0"/>
        <w:autoSpaceDN w:val="0"/>
        <w:adjustRightInd w:val="0"/>
        <w:rPr>
          <w:szCs w:val="22"/>
          <w:lang w:eastAsia="en-GB"/>
        </w:rPr>
      </w:pPr>
    </w:p>
    <w:p w14:paraId="33B45B7E" w14:textId="2E972316" w:rsidR="00A12B36" w:rsidRDefault="00FF6BDA">
      <w:pPr>
        <w:autoSpaceDE w:val="0"/>
        <w:autoSpaceDN w:val="0"/>
        <w:adjustRightInd w:val="0"/>
        <w:rPr>
          <w:szCs w:val="22"/>
        </w:rPr>
      </w:pPr>
      <w:r>
        <w:t>Lyfið inniheldur minna en 1 mmól (23 mg) af natríum í hverjum 120 mg skammti, þ.e.a.s. er sem næst natríumlaust.</w:t>
      </w:r>
    </w:p>
    <w:p w14:paraId="3CB11E5C" w14:textId="77777777" w:rsidR="00416C31" w:rsidRDefault="00416C31">
      <w:pPr>
        <w:autoSpaceDE w:val="0"/>
        <w:autoSpaceDN w:val="0"/>
        <w:adjustRightInd w:val="0"/>
        <w:rPr>
          <w:szCs w:val="22"/>
          <w:lang w:eastAsia="en-GB"/>
        </w:rPr>
      </w:pPr>
    </w:p>
    <w:p w14:paraId="283F94CE" w14:textId="77777777" w:rsidR="00416C31" w:rsidRPr="00CD3B2B" w:rsidRDefault="00416C31" w:rsidP="00CD3B2B">
      <w:pPr>
        <w:pStyle w:val="Stylebold"/>
        <w:keepNext/>
        <w:rPr>
          <w:ins w:id="60" w:author="Author"/>
        </w:rPr>
      </w:pPr>
      <w:ins w:id="61" w:author="Author">
        <w:r>
          <w:t>XGEVA inniheldur pólýsorbat</w:t>
        </w:r>
      </w:ins>
    </w:p>
    <w:p w14:paraId="388A17D5" w14:textId="77777777" w:rsidR="00416C31" w:rsidRDefault="00416C31" w:rsidP="00BE0C57">
      <w:pPr>
        <w:keepNext/>
        <w:numPr>
          <w:ilvl w:val="12"/>
          <w:numId w:val="0"/>
        </w:numPr>
        <w:tabs>
          <w:tab w:val="clear" w:pos="567"/>
        </w:tabs>
        <w:rPr>
          <w:ins w:id="62" w:author="Author"/>
        </w:rPr>
      </w:pPr>
    </w:p>
    <w:p w14:paraId="2926C60B" w14:textId="69AE0720" w:rsidR="00A12B36" w:rsidRDefault="00416C31" w:rsidP="00416C31">
      <w:pPr>
        <w:numPr>
          <w:ilvl w:val="12"/>
          <w:numId w:val="0"/>
        </w:numPr>
        <w:tabs>
          <w:tab w:val="clear" w:pos="567"/>
        </w:tabs>
        <w:rPr>
          <w:ins w:id="63" w:author="Author"/>
        </w:rPr>
      </w:pPr>
      <w:ins w:id="64" w:author="Author">
        <w:r>
          <w:t>Lyfið inniheldur 0,17 mg af pólýsorbat 20 í hverju</w:t>
        </w:r>
        <w:r w:rsidR="004305A9">
          <w:t>m</w:t>
        </w:r>
        <w:r>
          <w:t xml:space="preserve"> 1,7 ml </w:t>
        </w:r>
        <w:del w:id="65" w:author="Author">
          <w:r w:rsidDel="00F9447C">
            <w:delText xml:space="preserve">hettuglasi </w:delText>
          </w:r>
        </w:del>
        <w:r>
          <w:t>af lausn</w:t>
        </w:r>
        <w:r w:rsidR="00F9447C">
          <w:t xml:space="preserve"> í hettuglasi</w:t>
        </w:r>
        <w:r>
          <w:t>. Pólýsorböt gætu valdið ofnæmisviðbrögðum. Segðu lækninum frá því ef þú ert með eitthvert ofnæmi.</w:t>
        </w:r>
      </w:ins>
    </w:p>
    <w:p w14:paraId="198BF89C" w14:textId="77777777" w:rsidR="00EB52DD" w:rsidRDefault="00EB52DD" w:rsidP="00EB52DD">
      <w:pPr>
        <w:numPr>
          <w:ilvl w:val="12"/>
          <w:numId w:val="0"/>
        </w:numPr>
        <w:tabs>
          <w:tab w:val="clear" w:pos="567"/>
        </w:tabs>
        <w:rPr>
          <w:ins w:id="66" w:author="Author"/>
        </w:rPr>
      </w:pPr>
    </w:p>
    <w:p w14:paraId="19E555F2" w14:textId="77777777" w:rsidR="00637093" w:rsidRDefault="00637093" w:rsidP="00416C31">
      <w:pPr>
        <w:numPr>
          <w:ilvl w:val="12"/>
          <w:numId w:val="0"/>
        </w:numPr>
        <w:tabs>
          <w:tab w:val="clear" w:pos="567"/>
        </w:tabs>
      </w:pPr>
    </w:p>
    <w:p w14:paraId="3E3B4FD0" w14:textId="77777777" w:rsidR="00A12B36" w:rsidRDefault="00FF6BDA">
      <w:pPr>
        <w:keepNext/>
        <w:tabs>
          <w:tab w:val="clear" w:pos="567"/>
        </w:tabs>
        <w:ind w:left="567" w:hanging="567"/>
        <w:rPr>
          <w:b/>
        </w:rPr>
      </w:pPr>
      <w:r>
        <w:rPr>
          <w:b/>
        </w:rPr>
        <w:lastRenderedPageBreak/>
        <w:t>3.</w:t>
      </w:r>
      <w:r>
        <w:rPr>
          <w:b/>
        </w:rPr>
        <w:tab/>
        <w:t>Hvernig nota á XGEVA</w:t>
      </w:r>
    </w:p>
    <w:p w14:paraId="0471BC4D" w14:textId="77777777" w:rsidR="00A12B36" w:rsidRDefault="00A12B36">
      <w:pPr>
        <w:keepNext/>
        <w:tabs>
          <w:tab w:val="clear" w:pos="567"/>
        </w:tabs>
      </w:pPr>
    </w:p>
    <w:p w14:paraId="1A51925E" w14:textId="77777777" w:rsidR="00A12B36" w:rsidRDefault="00FF6BDA">
      <w:pPr>
        <w:keepNext/>
        <w:keepLines/>
        <w:numPr>
          <w:ilvl w:val="12"/>
          <w:numId w:val="0"/>
        </w:numPr>
        <w:rPr>
          <w:szCs w:val="22"/>
        </w:rPr>
      </w:pPr>
      <w:r>
        <w:t>Gjöf XGEVA á að vera á ábyrgð læknis.</w:t>
      </w:r>
    </w:p>
    <w:p w14:paraId="4668E30F" w14:textId="77777777" w:rsidR="00A12B36" w:rsidRDefault="00A12B36">
      <w:pPr>
        <w:keepNext/>
        <w:keepLines/>
        <w:numPr>
          <w:ilvl w:val="12"/>
          <w:numId w:val="0"/>
        </w:numPr>
        <w:rPr>
          <w:szCs w:val="22"/>
        </w:rPr>
      </w:pPr>
    </w:p>
    <w:p w14:paraId="40DB9828" w14:textId="77777777" w:rsidR="00A12B36" w:rsidRDefault="00FF6BDA">
      <w:pPr>
        <w:numPr>
          <w:ilvl w:val="12"/>
          <w:numId w:val="0"/>
        </w:numPr>
        <w:rPr>
          <w:szCs w:val="22"/>
        </w:rPr>
      </w:pPr>
      <w:r>
        <w:t>Ráðlagður skammtur af XGEVA er 120 mg sem gefinn er á 4 vikna fresti með einni inndælingu undir húð. XGEVA á að gefa í læri, kvið eða upphandlegg. Ef þú ert í meðferð við risafrumuæxli í beinum muntu fá aukaskammt 1 viku og 2 vikum eftir fyrsta skammt.</w:t>
      </w:r>
    </w:p>
    <w:p w14:paraId="43690AFA" w14:textId="77777777" w:rsidR="00A12B36" w:rsidRDefault="00A12B36">
      <w:pPr>
        <w:numPr>
          <w:ilvl w:val="12"/>
          <w:numId w:val="0"/>
        </w:numPr>
        <w:rPr>
          <w:szCs w:val="22"/>
        </w:rPr>
      </w:pPr>
    </w:p>
    <w:p w14:paraId="2FD6E77F" w14:textId="77777777" w:rsidR="00A12B36" w:rsidRDefault="00FF6BDA">
      <w:pPr>
        <w:numPr>
          <w:ilvl w:val="12"/>
          <w:numId w:val="0"/>
        </w:numPr>
        <w:rPr>
          <w:bCs/>
          <w:szCs w:val="22"/>
        </w:rPr>
      </w:pPr>
      <w:r>
        <w:t>Ekki má hrista glasið.</w:t>
      </w:r>
    </w:p>
    <w:p w14:paraId="627BC256" w14:textId="77777777" w:rsidR="00A12B36" w:rsidRDefault="00A12B36">
      <w:pPr>
        <w:numPr>
          <w:ilvl w:val="12"/>
          <w:numId w:val="0"/>
        </w:numPr>
        <w:rPr>
          <w:szCs w:val="22"/>
        </w:rPr>
      </w:pPr>
    </w:p>
    <w:p w14:paraId="274ACEBA" w14:textId="7FFF7F70" w:rsidR="00A12B36" w:rsidRDefault="00FF6BDA">
      <w:r>
        <w:t>Þú ættir einnig að taka kalk og D</w:t>
      </w:r>
      <w:r>
        <w:noBreakHyphen/>
        <w:t>vítamín á meðan þú ert í meðferð með XGEVA, nema ef þú ert með of mikið kalsíum í blóði. Læknirinn ræðir þetta við þig.</w:t>
      </w:r>
    </w:p>
    <w:p w14:paraId="05724DB6" w14:textId="77777777" w:rsidR="00A12B36" w:rsidRDefault="00A12B36">
      <w:pPr>
        <w:numPr>
          <w:ilvl w:val="12"/>
          <w:numId w:val="0"/>
        </w:numPr>
        <w:tabs>
          <w:tab w:val="clear" w:pos="567"/>
        </w:tabs>
      </w:pPr>
    </w:p>
    <w:p w14:paraId="50750FB0" w14:textId="77777777" w:rsidR="00A12B36" w:rsidRDefault="00FF6BDA">
      <w:pPr>
        <w:pStyle w:val="CommentText"/>
        <w:rPr>
          <w:rStyle w:val="CommentReference"/>
          <w:sz w:val="22"/>
          <w:szCs w:val="22"/>
        </w:rPr>
      </w:pPr>
      <w:r>
        <w:rPr>
          <w:sz w:val="22"/>
        </w:rPr>
        <w:t>Ef þú hefur frekari spurningar varðandi notkun lyfsins skaltu leita upplýsinga hjá lækninum, lyfjafræðingi eða hjúkrunarfræðingnum.</w:t>
      </w:r>
    </w:p>
    <w:p w14:paraId="35E7C667" w14:textId="77777777" w:rsidR="00A12B36" w:rsidRDefault="00A12B36">
      <w:pPr>
        <w:numPr>
          <w:ilvl w:val="12"/>
          <w:numId w:val="0"/>
        </w:numPr>
        <w:tabs>
          <w:tab w:val="clear" w:pos="567"/>
        </w:tabs>
      </w:pPr>
    </w:p>
    <w:p w14:paraId="17B333BD" w14:textId="77777777" w:rsidR="00A12B36" w:rsidRDefault="00A12B36">
      <w:pPr>
        <w:numPr>
          <w:ilvl w:val="12"/>
          <w:numId w:val="0"/>
        </w:numPr>
        <w:tabs>
          <w:tab w:val="clear" w:pos="567"/>
        </w:tabs>
      </w:pPr>
    </w:p>
    <w:p w14:paraId="50D496BA" w14:textId="77777777" w:rsidR="00A12B36" w:rsidRDefault="00FF6BDA">
      <w:pPr>
        <w:keepNext/>
        <w:tabs>
          <w:tab w:val="clear" w:pos="567"/>
        </w:tabs>
        <w:ind w:left="567" w:hanging="567"/>
        <w:rPr>
          <w:b/>
        </w:rPr>
      </w:pPr>
      <w:r>
        <w:rPr>
          <w:b/>
        </w:rPr>
        <w:t>4.</w:t>
      </w:r>
      <w:r>
        <w:rPr>
          <w:b/>
        </w:rPr>
        <w:tab/>
        <w:t>Hugsanlegar aukaverkanir</w:t>
      </w:r>
    </w:p>
    <w:p w14:paraId="06A738D6" w14:textId="77777777" w:rsidR="00A12B36" w:rsidRDefault="00A12B36">
      <w:pPr>
        <w:keepNext/>
        <w:tabs>
          <w:tab w:val="clear" w:pos="567"/>
        </w:tabs>
        <w:rPr>
          <w:b/>
        </w:rPr>
      </w:pPr>
    </w:p>
    <w:p w14:paraId="583C265C" w14:textId="77777777" w:rsidR="00A12B36" w:rsidRDefault="00FF6BDA">
      <w:pPr>
        <w:numPr>
          <w:ilvl w:val="12"/>
          <w:numId w:val="0"/>
        </w:numPr>
        <w:tabs>
          <w:tab w:val="clear" w:pos="567"/>
        </w:tabs>
      </w:pPr>
      <w:r>
        <w:t>Eins og við á um öll lyf getur þetta lyf valdið aukaverkunum en það gerist þó ekki hjá öllum.</w:t>
      </w:r>
    </w:p>
    <w:p w14:paraId="16986F3E" w14:textId="77777777" w:rsidR="00A12B36" w:rsidRDefault="00A12B36">
      <w:pPr>
        <w:numPr>
          <w:ilvl w:val="12"/>
          <w:numId w:val="0"/>
        </w:numPr>
        <w:tabs>
          <w:tab w:val="clear" w:pos="567"/>
        </w:tabs>
        <w:rPr>
          <w:szCs w:val="22"/>
        </w:rPr>
      </w:pPr>
    </w:p>
    <w:p w14:paraId="70F04C80" w14:textId="77777777" w:rsidR="00A12B36" w:rsidRDefault="00FF6BDA">
      <w:pPr>
        <w:keepNext/>
        <w:tabs>
          <w:tab w:val="clear" w:pos="567"/>
        </w:tabs>
        <w:rPr>
          <w:szCs w:val="22"/>
        </w:rPr>
      </w:pPr>
      <w:r>
        <w:t>Ef eitthvert eftirtalinna einkenna kemur fram meðan á meðferð með XGEVA stendur skaltu</w:t>
      </w:r>
      <w:r>
        <w:rPr>
          <w:b/>
        </w:rPr>
        <w:t xml:space="preserve"> tafarlaust láta lækninn vita</w:t>
      </w:r>
      <w:r>
        <w:t xml:space="preserve"> (geta komið fyrir hjá fleiri en 1 af hverjum 10 einstaklingum):</w:t>
      </w:r>
    </w:p>
    <w:p w14:paraId="4DB3C66E" w14:textId="77777777" w:rsidR="00A12B36" w:rsidRDefault="00FF6BDA">
      <w:pPr>
        <w:numPr>
          <w:ilvl w:val="0"/>
          <w:numId w:val="5"/>
        </w:numPr>
        <w:tabs>
          <w:tab w:val="clear" w:pos="567"/>
        </w:tabs>
        <w:ind w:left="567" w:right="-2" w:hanging="567"/>
        <w:rPr>
          <w:szCs w:val="22"/>
        </w:rPr>
      </w:pPr>
      <w:r>
        <w:t>krampar, kippir, sinadráttur, dofi eða náladofi í fingrum, tám eða í kringum munn og/eða flog, ringlun eða missir meðvitundar. Það gæti verið merki um lágt kalsíumgildi í blóði. Lítið kalsíum í blóði getur einnig valdið breytingu á hjartslætti sem nefnist lenging QT-bils, sem kemur fram á hjartalínuriti.</w:t>
      </w:r>
    </w:p>
    <w:p w14:paraId="04D05496" w14:textId="77777777" w:rsidR="00A12B36" w:rsidRDefault="00A12B36">
      <w:pPr>
        <w:tabs>
          <w:tab w:val="clear" w:pos="567"/>
        </w:tabs>
        <w:ind w:right="-2"/>
        <w:rPr>
          <w:szCs w:val="22"/>
        </w:rPr>
      </w:pPr>
    </w:p>
    <w:p w14:paraId="4749C42D" w14:textId="77777777" w:rsidR="00A12B36" w:rsidRDefault="00FF6BDA">
      <w:pPr>
        <w:keepNext/>
        <w:numPr>
          <w:ilvl w:val="12"/>
          <w:numId w:val="0"/>
        </w:numPr>
        <w:tabs>
          <w:tab w:val="clear" w:pos="567"/>
        </w:tabs>
        <w:rPr>
          <w:szCs w:val="22"/>
        </w:rPr>
      </w:pPr>
      <w:r>
        <w:rPr>
          <w:b/>
        </w:rPr>
        <w:t>Láttu lækninn og tannlækninn vita tafarlaust</w:t>
      </w:r>
      <w:r>
        <w:t xml:space="preserve"> ef þú finnur fyrir einhverju eftirtalinna einkenna meðan á meðferð með XGEVA stendur eða eftir að læknirinn hefur stöðvað meðferðina (geta komið fyrir hjá allt að 1 af hverjum 10 einstaklingum):</w:t>
      </w:r>
    </w:p>
    <w:p w14:paraId="73F7C956" w14:textId="77777777" w:rsidR="00A12B36" w:rsidRDefault="00FF6BDA">
      <w:pPr>
        <w:numPr>
          <w:ilvl w:val="0"/>
          <w:numId w:val="5"/>
        </w:numPr>
        <w:tabs>
          <w:tab w:val="clear" w:pos="567"/>
        </w:tabs>
        <w:ind w:left="567" w:hanging="567"/>
        <w:rPr>
          <w:szCs w:val="22"/>
        </w:rPr>
      </w:pPr>
      <w:r>
        <w:t>þrálátur verkur í munni og/eða kjálka og/eða þroti eða sár sem gróa ekki í munni eða kjálka, útferð úr sári, dofi eða þyngslatilfinning í kjálka eða tannlos, getur verið merki um beinskemmdir í kjálka (beindrep).</w:t>
      </w:r>
    </w:p>
    <w:p w14:paraId="03F3E407" w14:textId="77777777" w:rsidR="00A12B36" w:rsidRDefault="00A12B36">
      <w:pPr>
        <w:pStyle w:val="lbltxt"/>
        <w:rPr>
          <w:b/>
          <w:szCs w:val="22"/>
        </w:rPr>
      </w:pPr>
    </w:p>
    <w:p w14:paraId="3E7F96B7" w14:textId="77777777" w:rsidR="00A12B36" w:rsidRDefault="00FF6BDA">
      <w:pPr>
        <w:keepNext/>
        <w:tabs>
          <w:tab w:val="clear" w:pos="567"/>
        </w:tabs>
        <w:autoSpaceDE w:val="0"/>
        <w:autoSpaceDN w:val="0"/>
        <w:adjustRightInd w:val="0"/>
        <w:rPr>
          <w:b/>
          <w:bCs/>
          <w:szCs w:val="22"/>
        </w:rPr>
      </w:pPr>
      <w:r>
        <w:rPr>
          <w:b/>
        </w:rPr>
        <w:t>Mjög algengar aukaverkanir</w:t>
      </w:r>
      <w:r>
        <w:t xml:space="preserve"> (geta komið fyrir hjá fleiri en 1 af hverjum 10 einstaklingum):</w:t>
      </w:r>
    </w:p>
    <w:p w14:paraId="3FC5D0D5" w14:textId="77777777" w:rsidR="00A12B36" w:rsidRDefault="00FF6BDA">
      <w:pPr>
        <w:numPr>
          <w:ilvl w:val="0"/>
          <w:numId w:val="4"/>
        </w:numPr>
        <w:tabs>
          <w:tab w:val="clear" w:pos="567"/>
          <w:tab w:val="clear" w:pos="720"/>
        </w:tabs>
        <w:autoSpaceDE w:val="0"/>
        <w:autoSpaceDN w:val="0"/>
        <w:adjustRightInd w:val="0"/>
        <w:ind w:left="567" w:hanging="567"/>
        <w:rPr>
          <w:szCs w:val="22"/>
        </w:rPr>
      </w:pPr>
      <w:r>
        <w:t>verkir í beinum, liðamótum og/eða vöðvum sem stundum eru svæsnir,</w:t>
      </w:r>
    </w:p>
    <w:p w14:paraId="22E959DE" w14:textId="77777777" w:rsidR="00A12B36" w:rsidRDefault="00FF6BDA">
      <w:pPr>
        <w:keepNext/>
        <w:numPr>
          <w:ilvl w:val="0"/>
          <w:numId w:val="4"/>
        </w:numPr>
        <w:tabs>
          <w:tab w:val="clear" w:pos="567"/>
          <w:tab w:val="clear" w:pos="720"/>
        </w:tabs>
        <w:autoSpaceDE w:val="0"/>
        <w:autoSpaceDN w:val="0"/>
        <w:adjustRightInd w:val="0"/>
        <w:ind w:left="567" w:hanging="567"/>
        <w:rPr>
          <w:szCs w:val="22"/>
        </w:rPr>
      </w:pPr>
      <w:r>
        <w:t>mæði,</w:t>
      </w:r>
    </w:p>
    <w:p w14:paraId="6D294EFF" w14:textId="77777777" w:rsidR="00A12B36" w:rsidRDefault="00FF6BDA">
      <w:pPr>
        <w:numPr>
          <w:ilvl w:val="0"/>
          <w:numId w:val="4"/>
        </w:numPr>
        <w:tabs>
          <w:tab w:val="clear" w:pos="567"/>
          <w:tab w:val="clear" w:pos="720"/>
        </w:tabs>
        <w:autoSpaceDE w:val="0"/>
        <w:autoSpaceDN w:val="0"/>
        <w:adjustRightInd w:val="0"/>
        <w:ind w:left="567" w:hanging="567"/>
        <w:rPr>
          <w:b/>
          <w:bCs/>
          <w:szCs w:val="22"/>
        </w:rPr>
      </w:pPr>
      <w:r>
        <w:t>niðurgangur.</w:t>
      </w:r>
    </w:p>
    <w:p w14:paraId="64C87310" w14:textId="77777777" w:rsidR="00A12B36" w:rsidRDefault="00A12B36">
      <w:pPr>
        <w:keepNext/>
        <w:tabs>
          <w:tab w:val="clear" w:pos="567"/>
        </w:tabs>
        <w:autoSpaceDE w:val="0"/>
        <w:autoSpaceDN w:val="0"/>
        <w:adjustRightInd w:val="0"/>
        <w:rPr>
          <w:b/>
          <w:bCs/>
        </w:rPr>
      </w:pPr>
    </w:p>
    <w:p w14:paraId="78F31256" w14:textId="77777777" w:rsidR="00A12B36" w:rsidRDefault="00FF6BDA">
      <w:pPr>
        <w:keepNext/>
        <w:tabs>
          <w:tab w:val="clear" w:pos="567"/>
        </w:tabs>
        <w:autoSpaceDE w:val="0"/>
        <w:autoSpaceDN w:val="0"/>
        <w:adjustRightInd w:val="0"/>
        <w:rPr>
          <w:szCs w:val="22"/>
        </w:rPr>
      </w:pPr>
      <w:r>
        <w:rPr>
          <w:b/>
        </w:rPr>
        <w:t>Algengar aukaverkanir</w:t>
      </w:r>
      <w:r>
        <w:t xml:space="preserve"> (geta komið fyrir hjá allt að 1 af hverjum 10 einstaklingum):</w:t>
      </w:r>
    </w:p>
    <w:p w14:paraId="2013722B" w14:textId="77777777" w:rsidR="00A12B36" w:rsidRDefault="00FF6BDA">
      <w:pPr>
        <w:numPr>
          <w:ilvl w:val="0"/>
          <w:numId w:val="4"/>
        </w:numPr>
        <w:tabs>
          <w:tab w:val="clear" w:pos="567"/>
          <w:tab w:val="clear" w:pos="720"/>
        </w:tabs>
        <w:autoSpaceDE w:val="0"/>
        <w:autoSpaceDN w:val="0"/>
        <w:adjustRightInd w:val="0"/>
        <w:ind w:left="567" w:hanging="567"/>
        <w:rPr>
          <w:szCs w:val="22"/>
        </w:rPr>
      </w:pPr>
      <w:r>
        <w:t>lágt fosfatgildi í blóði (blóðfosfatlækkun),</w:t>
      </w:r>
    </w:p>
    <w:p w14:paraId="250F9817" w14:textId="77777777" w:rsidR="00A12B36" w:rsidRDefault="00FF6BDA">
      <w:pPr>
        <w:numPr>
          <w:ilvl w:val="0"/>
          <w:numId w:val="4"/>
        </w:numPr>
        <w:tabs>
          <w:tab w:val="clear" w:pos="567"/>
          <w:tab w:val="clear" w:pos="720"/>
        </w:tabs>
        <w:autoSpaceDE w:val="0"/>
        <w:autoSpaceDN w:val="0"/>
        <w:adjustRightInd w:val="0"/>
        <w:ind w:left="567" w:hanging="567"/>
        <w:rPr>
          <w:szCs w:val="22"/>
        </w:rPr>
      </w:pPr>
      <w:r>
        <w:t>tanndráttur,</w:t>
      </w:r>
    </w:p>
    <w:p w14:paraId="624A743C" w14:textId="77777777" w:rsidR="00A12B36" w:rsidRDefault="00FF6BDA">
      <w:pPr>
        <w:keepNext/>
        <w:numPr>
          <w:ilvl w:val="0"/>
          <w:numId w:val="4"/>
        </w:numPr>
        <w:tabs>
          <w:tab w:val="clear" w:pos="567"/>
          <w:tab w:val="clear" w:pos="720"/>
        </w:tabs>
        <w:autoSpaceDE w:val="0"/>
        <w:autoSpaceDN w:val="0"/>
        <w:adjustRightInd w:val="0"/>
        <w:ind w:left="567" w:hanging="567"/>
        <w:rPr>
          <w:szCs w:val="22"/>
        </w:rPr>
      </w:pPr>
      <w:r>
        <w:t>mikil svitamyndun,</w:t>
      </w:r>
    </w:p>
    <w:p w14:paraId="5D59FF61" w14:textId="77777777" w:rsidR="00A12B36" w:rsidRDefault="00FF6BDA">
      <w:pPr>
        <w:numPr>
          <w:ilvl w:val="0"/>
          <w:numId w:val="4"/>
        </w:numPr>
        <w:tabs>
          <w:tab w:val="clear" w:pos="720"/>
          <w:tab w:val="num" w:pos="567"/>
        </w:tabs>
        <w:autoSpaceDE w:val="0"/>
        <w:autoSpaceDN w:val="0"/>
        <w:adjustRightInd w:val="0"/>
        <w:ind w:left="567" w:hanging="567"/>
      </w:pPr>
      <w:r>
        <w:t>hjá sjúklingum með langt gengið krabbamein: myndun nýrra tegunda af krabbameini.</w:t>
      </w:r>
    </w:p>
    <w:p w14:paraId="60A7276B" w14:textId="77777777" w:rsidR="00A12B36" w:rsidRDefault="00A12B36">
      <w:pPr>
        <w:tabs>
          <w:tab w:val="clear" w:pos="567"/>
        </w:tabs>
        <w:autoSpaceDE w:val="0"/>
        <w:autoSpaceDN w:val="0"/>
        <w:adjustRightInd w:val="0"/>
        <w:ind w:firstLine="567"/>
        <w:rPr>
          <w:b/>
          <w:bCs/>
          <w:szCs w:val="22"/>
        </w:rPr>
      </w:pPr>
    </w:p>
    <w:p w14:paraId="07A02564" w14:textId="77777777" w:rsidR="00A12B36" w:rsidRDefault="00FF6BDA">
      <w:pPr>
        <w:keepNext/>
        <w:tabs>
          <w:tab w:val="clear" w:pos="567"/>
        </w:tabs>
        <w:autoSpaceDE w:val="0"/>
        <w:autoSpaceDN w:val="0"/>
        <w:adjustRightInd w:val="0"/>
        <w:rPr>
          <w:bCs/>
          <w:szCs w:val="22"/>
        </w:rPr>
      </w:pPr>
      <w:r>
        <w:rPr>
          <w:b/>
        </w:rPr>
        <w:t xml:space="preserve">Sjaldgæfar aukaverkanir </w:t>
      </w:r>
      <w:r>
        <w:t>(geta komið fyrir hjá allt að 1 af hverjum 100 einstaklingum):</w:t>
      </w:r>
    </w:p>
    <w:p w14:paraId="25C727ED" w14:textId="77777777" w:rsidR="00A12B36" w:rsidRDefault="00FF6BDA">
      <w:pPr>
        <w:numPr>
          <w:ilvl w:val="0"/>
          <w:numId w:val="17"/>
        </w:numPr>
        <w:tabs>
          <w:tab w:val="clear" w:pos="567"/>
        </w:tabs>
        <w:autoSpaceDE w:val="0"/>
        <w:autoSpaceDN w:val="0"/>
        <w:adjustRightInd w:val="0"/>
        <w:ind w:left="567" w:hanging="567"/>
        <w:rPr>
          <w:szCs w:val="22"/>
        </w:rPr>
      </w:pPr>
      <w:r>
        <w:t>há kalsíumgildi í blóði (blóðkalsíumhækkun) eftir að meðferð sjúklinga með risafrumuæxli í beinum er hætt,</w:t>
      </w:r>
    </w:p>
    <w:p w14:paraId="64536438" w14:textId="77777777" w:rsidR="00A12B36" w:rsidRDefault="00FF6BDA" w:rsidP="00A20538">
      <w:pPr>
        <w:numPr>
          <w:ilvl w:val="0"/>
          <w:numId w:val="17"/>
        </w:numPr>
        <w:tabs>
          <w:tab w:val="clear" w:pos="567"/>
        </w:tabs>
        <w:autoSpaceDE w:val="0"/>
        <w:autoSpaceDN w:val="0"/>
        <w:adjustRightInd w:val="0"/>
        <w:ind w:left="567" w:hanging="567"/>
        <w:rPr>
          <w:szCs w:val="22"/>
        </w:rPr>
      </w:pPr>
      <w:r>
        <w:t>nýr eða óvenjulegur verkur í mjöðm, nára eða læri (þetta geta verið snemmbúnar vísbendingar um hugsanlegt brot í lærlegg),</w:t>
      </w:r>
    </w:p>
    <w:p w14:paraId="6E38B03A" w14:textId="247D1092" w:rsidR="00A12B36" w:rsidRDefault="00FF6BDA" w:rsidP="00A20538">
      <w:pPr>
        <w:keepNext/>
        <w:numPr>
          <w:ilvl w:val="0"/>
          <w:numId w:val="17"/>
        </w:numPr>
        <w:tabs>
          <w:tab w:val="clear" w:pos="567"/>
        </w:tabs>
        <w:autoSpaceDE w:val="0"/>
        <w:autoSpaceDN w:val="0"/>
        <w:adjustRightInd w:val="0"/>
        <w:ind w:left="567" w:hanging="567"/>
      </w:pPr>
      <w:r>
        <w:t>fram geta komið útbrot í húð eða sár í munni (skæningslík lyfjaútþot)</w:t>
      </w:r>
      <w:del w:id="67" w:author="Author">
        <w:r w:rsidDel="005F244C">
          <w:delText>.</w:delText>
        </w:r>
      </w:del>
      <w:ins w:id="68" w:author="Author">
        <w:r w:rsidR="005F244C">
          <w:t>,</w:t>
        </w:r>
      </w:ins>
    </w:p>
    <w:p w14:paraId="1B3A0D3B" w14:textId="53D46B1B" w:rsidR="00FF6BDA" w:rsidRDefault="00FF6BDA" w:rsidP="00FF6BDA">
      <w:pPr>
        <w:numPr>
          <w:ilvl w:val="0"/>
          <w:numId w:val="17"/>
        </w:numPr>
        <w:tabs>
          <w:tab w:val="clear" w:pos="567"/>
        </w:tabs>
        <w:autoSpaceDE w:val="0"/>
        <w:autoSpaceDN w:val="0"/>
        <w:adjustRightInd w:val="0"/>
        <w:ind w:left="567" w:hanging="567"/>
        <w:rPr>
          <w:ins w:id="69" w:author="Author"/>
          <w:szCs w:val="22"/>
        </w:rPr>
      </w:pPr>
      <w:ins w:id="70" w:author="Author">
        <w:r>
          <w:t>viðbrögð á stungustað, þar með talið verkur í kringum stungustaðinn þar sem inndælingin var gefin</w:t>
        </w:r>
        <w:r w:rsidR="005F244C">
          <w:t>.</w:t>
        </w:r>
      </w:ins>
    </w:p>
    <w:p w14:paraId="0FCD92E4" w14:textId="77777777" w:rsidR="00A12B36" w:rsidRDefault="00A12B36">
      <w:pPr>
        <w:tabs>
          <w:tab w:val="clear" w:pos="567"/>
        </w:tabs>
        <w:autoSpaceDE w:val="0"/>
        <w:autoSpaceDN w:val="0"/>
        <w:adjustRightInd w:val="0"/>
        <w:rPr>
          <w:b/>
        </w:rPr>
      </w:pPr>
    </w:p>
    <w:p w14:paraId="5C88E501" w14:textId="77777777" w:rsidR="00A12B36" w:rsidRDefault="00FF6BDA">
      <w:pPr>
        <w:keepNext/>
        <w:tabs>
          <w:tab w:val="clear" w:pos="567"/>
        </w:tabs>
        <w:autoSpaceDE w:val="0"/>
        <w:autoSpaceDN w:val="0"/>
        <w:adjustRightInd w:val="0"/>
      </w:pPr>
      <w:r>
        <w:rPr>
          <w:b/>
        </w:rPr>
        <w:lastRenderedPageBreak/>
        <w:t>Mjög sjaldgæfar aukaverkanir</w:t>
      </w:r>
      <w:r>
        <w:t xml:space="preserve"> (geta komið fyrir hjá allt að 1 af hverjum 1.000 einstaklingum):</w:t>
      </w:r>
    </w:p>
    <w:p w14:paraId="0AC64FB4" w14:textId="77777777" w:rsidR="00A12B36" w:rsidRDefault="00FF6BDA">
      <w:pPr>
        <w:numPr>
          <w:ilvl w:val="0"/>
          <w:numId w:val="17"/>
        </w:numPr>
        <w:tabs>
          <w:tab w:val="clear" w:pos="567"/>
        </w:tabs>
        <w:autoSpaceDE w:val="0"/>
        <w:autoSpaceDN w:val="0"/>
        <w:adjustRightInd w:val="0"/>
        <w:ind w:left="567" w:hanging="567"/>
        <w:rPr>
          <w:szCs w:val="22"/>
        </w:rPr>
      </w:pPr>
      <w:r>
        <w:t>ofnæmisviðbrögð (til dæmis hvæsandi öndun eða öndunarerfiðleikar, þroti í andliti, vörum, tungu, hálsi eða annars staðar í líkamanum, útbrot, kláði eða ofsakláði í húðinni). Í mjög sjaldgæfum tilvikum geta ofnæmisviðbrögðin verið alvarleg.</w:t>
      </w:r>
    </w:p>
    <w:p w14:paraId="74EC54ED" w14:textId="77777777" w:rsidR="00A12B36" w:rsidRDefault="00A12B36">
      <w:pPr>
        <w:tabs>
          <w:tab w:val="clear" w:pos="567"/>
        </w:tabs>
        <w:rPr>
          <w:b/>
        </w:rPr>
      </w:pPr>
    </w:p>
    <w:p w14:paraId="2982EC34" w14:textId="77777777" w:rsidR="00A12B36" w:rsidRDefault="00FF6BDA">
      <w:pPr>
        <w:keepNext/>
        <w:tabs>
          <w:tab w:val="clear" w:pos="567"/>
        </w:tabs>
      </w:pPr>
      <w:r>
        <w:rPr>
          <w:b/>
        </w:rPr>
        <w:t>Tíðni ekki þekkt</w:t>
      </w:r>
      <w:r>
        <w:t xml:space="preserve"> (ekki hægt að áætla tíðni út frá fyrirliggjandi gögnum):</w:t>
      </w:r>
    </w:p>
    <w:p w14:paraId="1EAC5425" w14:textId="77777777" w:rsidR="00A12B36" w:rsidRDefault="00FF6BDA">
      <w:pPr>
        <w:numPr>
          <w:ilvl w:val="0"/>
          <w:numId w:val="23"/>
        </w:numPr>
      </w:pPr>
      <w:r>
        <w:t>Talaðu við lækninn ef þú finnur fyrir sársauka í eyra, útferð frá eyra og/eða sýkingu í eyra. Þetta geta verið einkenni um beinskemmdir í eyranu.</w:t>
      </w:r>
    </w:p>
    <w:p w14:paraId="5424CD55" w14:textId="77777777" w:rsidR="00A12B36" w:rsidRDefault="00A12B36">
      <w:pPr>
        <w:tabs>
          <w:tab w:val="clear" w:pos="567"/>
        </w:tabs>
        <w:autoSpaceDE w:val="0"/>
        <w:autoSpaceDN w:val="0"/>
        <w:adjustRightInd w:val="0"/>
        <w:ind w:left="360"/>
      </w:pPr>
    </w:p>
    <w:p w14:paraId="22E61112" w14:textId="109B27CC" w:rsidR="00A12B36" w:rsidRDefault="00FF6BDA">
      <w:pPr>
        <w:keepNext/>
        <w:numPr>
          <w:ilvl w:val="12"/>
          <w:numId w:val="0"/>
        </w:numPr>
        <w:outlineLvl w:val="0"/>
        <w:rPr>
          <w:b/>
          <w:szCs w:val="22"/>
        </w:rPr>
      </w:pPr>
      <w:r>
        <w:rPr>
          <w:b/>
        </w:rPr>
        <w:t>Tilkynning aukaverkana</w:t>
      </w:r>
    </w:p>
    <w:p w14:paraId="6F29952F" w14:textId="61841A7D" w:rsidR="00A12B36" w:rsidRDefault="00FF6BDA">
      <w:pPr>
        <w:pStyle w:val="BodytextAgency"/>
        <w:spacing w:after="0" w:line="240" w:lineRule="auto"/>
        <w:rPr>
          <w:rFonts w:eastAsia="PMingLiU"/>
          <w:szCs w:val="20"/>
        </w:rPr>
      </w:pPr>
      <w:r>
        <w:t xml:space="preserve">Látið lækninn eða hjúkrunarfræðinginn vita um allar aukaverkanir. Þetta gildir einnig um aukaverkanir sem ekki er minnst á í þessum fylgiseðli. Einnig er hægt að tilkynna aukaverkanir beint </w:t>
      </w:r>
      <w:r>
        <w:rPr>
          <w:highlight w:val="lightGray"/>
        </w:rPr>
        <w:t xml:space="preserve">samkvæmt fyrirkomulagi sem gildir í hverju landi fyrir sig, sjá </w:t>
      </w:r>
      <w:hyperlink r:id="rId17" w:history="1">
        <w:r>
          <w:rPr>
            <w:rStyle w:val="Hyperlink"/>
            <w:highlight w:val="lightGray"/>
          </w:rPr>
          <w:t>Appendix V</w:t>
        </w:r>
      </w:hyperlink>
      <w:r>
        <w:t>. Með því að tilkynna aukaverkanir er hægt að hjálpa til við að auka upplýsingar um öryggi lyfsins.</w:t>
      </w:r>
    </w:p>
    <w:p w14:paraId="294D2E60" w14:textId="77777777" w:rsidR="00A12B36" w:rsidRDefault="00A12B36">
      <w:pPr>
        <w:numPr>
          <w:ilvl w:val="12"/>
          <w:numId w:val="0"/>
        </w:numPr>
        <w:tabs>
          <w:tab w:val="clear" w:pos="567"/>
        </w:tabs>
        <w:ind w:right="-2"/>
      </w:pPr>
    </w:p>
    <w:p w14:paraId="10F8EDEC" w14:textId="77777777" w:rsidR="00A12B36" w:rsidRDefault="00A12B36">
      <w:pPr>
        <w:numPr>
          <w:ilvl w:val="12"/>
          <w:numId w:val="0"/>
        </w:numPr>
        <w:tabs>
          <w:tab w:val="clear" w:pos="567"/>
        </w:tabs>
        <w:ind w:right="-2"/>
      </w:pPr>
    </w:p>
    <w:p w14:paraId="38CC306E" w14:textId="77777777" w:rsidR="00A12B36" w:rsidRDefault="00FF6BDA">
      <w:pPr>
        <w:keepNext/>
        <w:numPr>
          <w:ilvl w:val="12"/>
          <w:numId w:val="0"/>
        </w:numPr>
        <w:tabs>
          <w:tab w:val="clear" w:pos="567"/>
        </w:tabs>
        <w:ind w:left="567" w:hanging="567"/>
      </w:pPr>
      <w:r>
        <w:rPr>
          <w:b/>
        </w:rPr>
        <w:t>5.</w:t>
      </w:r>
      <w:r>
        <w:rPr>
          <w:b/>
        </w:rPr>
        <w:tab/>
        <w:t>Hvernig geyma á XGEVA</w:t>
      </w:r>
    </w:p>
    <w:p w14:paraId="0C6AC08F" w14:textId="77777777" w:rsidR="00A12B36" w:rsidRDefault="00A12B36">
      <w:pPr>
        <w:keepNext/>
        <w:numPr>
          <w:ilvl w:val="12"/>
          <w:numId w:val="0"/>
        </w:numPr>
        <w:tabs>
          <w:tab w:val="clear" w:pos="567"/>
        </w:tabs>
      </w:pPr>
    </w:p>
    <w:p w14:paraId="7669E432" w14:textId="77777777" w:rsidR="00A12B36" w:rsidRDefault="00FF6BDA">
      <w:pPr>
        <w:numPr>
          <w:ilvl w:val="12"/>
          <w:numId w:val="0"/>
        </w:numPr>
        <w:tabs>
          <w:tab w:val="clear" w:pos="567"/>
        </w:tabs>
        <w:ind w:right="-2"/>
      </w:pPr>
      <w:r>
        <w:t>Geymið lyfið þar sem börn hvorki ná til né sjá.</w:t>
      </w:r>
    </w:p>
    <w:p w14:paraId="57643F7C" w14:textId="77777777" w:rsidR="00A12B36" w:rsidRDefault="00A12B36">
      <w:pPr>
        <w:numPr>
          <w:ilvl w:val="12"/>
          <w:numId w:val="0"/>
        </w:numPr>
        <w:ind w:right="-2"/>
      </w:pPr>
    </w:p>
    <w:p w14:paraId="3BE4527C" w14:textId="77777777" w:rsidR="00A12B36" w:rsidRDefault="00FF6BDA">
      <w:pPr>
        <w:autoSpaceDE w:val="0"/>
        <w:autoSpaceDN w:val="0"/>
        <w:adjustRightInd w:val="0"/>
        <w:ind w:right="-1"/>
        <w:rPr>
          <w:bCs/>
          <w:szCs w:val="22"/>
        </w:rPr>
      </w:pPr>
      <w:r>
        <w:t>Ekki skal nota lyfið eftir fyrningardagsetningu sem tilgreind er á umbúðunum og öskjunni á eftir EXP. Fyrningardagsetning er síðasti dagur mánaðarins sem þar kemur fram.</w:t>
      </w:r>
    </w:p>
    <w:p w14:paraId="413D421A" w14:textId="77777777" w:rsidR="00A12B36" w:rsidRDefault="00A12B36">
      <w:pPr>
        <w:autoSpaceDE w:val="0"/>
        <w:autoSpaceDN w:val="0"/>
        <w:adjustRightInd w:val="0"/>
        <w:ind w:right="-1"/>
        <w:rPr>
          <w:bCs/>
          <w:szCs w:val="22"/>
        </w:rPr>
      </w:pPr>
    </w:p>
    <w:p w14:paraId="661DBE3A" w14:textId="77777777" w:rsidR="00A12B36" w:rsidRDefault="00FF6BDA">
      <w:r>
        <w:t>Geymið í kæli (2°C – 8°C).</w:t>
      </w:r>
    </w:p>
    <w:p w14:paraId="1E17AEA9" w14:textId="77777777" w:rsidR="00A12B36" w:rsidRDefault="00FF6BDA">
      <w:pPr>
        <w:autoSpaceDE w:val="0"/>
        <w:autoSpaceDN w:val="0"/>
        <w:adjustRightInd w:val="0"/>
        <w:ind w:right="-1"/>
        <w:rPr>
          <w:bCs/>
          <w:szCs w:val="22"/>
        </w:rPr>
      </w:pPr>
      <w:r>
        <w:t>Má ekki frjósa.</w:t>
      </w:r>
    </w:p>
    <w:p w14:paraId="0D9438FA" w14:textId="77777777" w:rsidR="00A12B36" w:rsidRDefault="00FF6BDA">
      <w:pPr>
        <w:autoSpaceDE w:val="0"/>
        <w:autoSpaceDN w:val="0"/>
        <w:adjustRightInd w:val="0"/>
        <w:ind w:right="-1"/>
        <w:rPr>
          <w:bCs/>
          <w:szCs w:val="22"/>
        </w:rPr>
      </w:pPr>
      <w:r>
        <w:t>Geymið hettuglasið í ytri umbúðum til varnar gegn ljósi.</w:t>
      </w:r>
    </w:p>
    <w:p w14:paraId="0A5A8F69" w14:textId="77777777" w:rsidR="00A12B36" w:rsidRDefault="00A12B36">
      <w:pPr>
        <w:numPr>
          <w:ilvl w:val="12"/>
          <w:numId w:val="0"/>
        </w:numPr>
        <w:ind w:right="-2"/>
      </w:pPr>
    </w:p>
    <w:p w14:paraId="4F3C78A6" w14:textId="2A4E333C" w:rsidR="00A12B36" w:rsidRDefault="00FF6BDA">
      <w:pPr>
        <w:numPr>
          <w:ilvl w:val="12"/>
          <w:numId w:val="0"/>
        </w:numPr>
        <w:tabs>
          <w:tab w:val="clear" w:pos="567"/>
        </w:tabs>
        <w:ind w:right="-2"/>
      </w:pPr>
      <w:r>
        <w:t>Hettuglasið má taka úr kæli til að það nái stofuhita (allt að 25°C) fyrir inndælingu. Þá verður inndælingin þægilegri. Eftir að hettuglasið hefur náð stofuhita (allt að 25°C), má ekki setja það aftur í kæli og skal nota það innan 30 daga.</w:t>
      </w:r>
    </w:p>
    <w:p w14:paraId="5DED5969" w14:textId="77777777" w:rsidR="00A12B36" w:rsidRDefault="00A12B36">
      <w:pPr>
        <w:numPr>
          <w:ilvl w:val="12"/>
          <w:numId w:val="0"/>
        </w:numPr>
        <w:tabs>
          <w:tab w:val="clear" w:pos="567"/>
        </w:tabs>
        <w:ind w:right="-2"/>
      </w:pPr>
    </w:p>
    <w:p w14:paraId="758BFA91" w14:textId="77777777" w:rsidR="00A12B36" w:rsidRDefault="00FF6BDA">
      <w:pPr>
        <w:numPr>
          <w:ilvl w:val="12"/>
          <w:numId w:val="0"/>
        </w:numPr>
        <w:tabs>
          <w:tab w:val="clear" w:pos="567"/>
        </w:tabs>
        <w:ind w:right="-2"/>
      </w:pPr>
      <w:r>
        <w:t>Ekki má skola lyfjum niður í frárennslislagnir eða fleygja þeim með heimilissorpi. Leitið ráða í apóteki um hvernig heppilegast er að farga lyfjum sem hætt er að nota. Markmiðið er að vernda umhverfið.</w:t>
      </w:r>
    </w:p>
    <w:p w14:paraId="16187C52" w14:textId="77777777" w:rsidR="00A12B36" w:rsidRDefault="00A12B36">
      <w:pPr>
        <w:numPr>
          <w:ilvl w:val="12"/>
          <w:numId w:val="0"/>
        </w:numPr>
        <w:tabs>
          <w:tab w:val="clear" w:pos="567"/>
        </w:tabs>
        <w:ind w:right="-2"/>
      </w:pPr>
    </w:p>
    <w:p w14:paraId="44662224" w14:textId="77777777" w:rsidR="00A12B36" w:rsidRDefault="00A12B36">
      <w:pPr>
        <w:numPr>
          <w:ilvl w:val="12"/>
          <w:numId w:val="0"/>
        </w:numPr>
        <w:tabs>
          <w:tab w:val="clear" w:pos="567"/>
        </w:tabs>
        <w:ind w:right="-2"/>
      </w:pPr>
    </w:p>
    <w:p w14:paraId="1D389C71" w14:textId="77777777" w:rsidR="00A12B36" w:rsidRDefault="00FF6BDA">
      <w:pPr>
        <w:keepNext/>
        <w:numPr>
          <w:ilvl w:val="12"/>
          <w:numId w:val="0"/>
        </w:numPr>
        <w:tabs>
          <w:tab w:val="clear" w:pos="567"/>
        </w:tabs>
        <w:ind w:left="567" w:hanging="567"/>
        <w:rPr>
          <w:b/>
        </w:rPr>
      </w:pPr>
      <w:r>
        <w:rPr>
          <w:b/>
        </w:rPr>
        <w:t>6.</w:t>
      </w:r>
      <w:r>
        <w:rPr>
          <w:b/>
        </w:rPr>
        <w:tab/>
        <w:t>Pakkningar og aðrar upplýsingar</w:t>
      </w:r>
    </w:p>
    <w:p w14:paraId="1FD65AF8" w14:textId="77777777" w:rsidR="00A12B36" w:rsidRDefault="00A12B36">
      <w:pPr>
        <w:keepNext/>
        <w:numPr>
          <w:ilvl w:val="12"/>
          <w:numId w:val="0"/>
        </w:numPr>
        <w:tabs>
          <w:tab w:val="clear" w:pos="567"/>
        </w:tabs>
      </w:pPr>
    </w:p>
    <w:p w14:paraId="7D6C8D3E" w14:textId="77777777" w:rsidR="00A12B36" w:rsidRDefault="00FF6BDA">
      <w:pPr>
        <w:keepNext/>
        <w:rPr>
          <w:b/>
        </w:rPr>
      </w:pPr>
      <w:r>
        <w:rPr>
          <w:b/>
        </w:rPr>
        <w:t>XGEVA inniheldur</w:t>
      </w:r>
    </w:p>
    <w:p w14:paraId="487389B8" w14:textId="77777777" w:rsidR="00A12B36" w:rsidRDefault="00A12B36">
      <w:pPr>
        <w:keepNext/>
        <w:numPr>
          <w:ilvl w:val="12"/>
          <w:numId w:val="0"/>
        </w:numPr>
        <w:tabs>
          <w:tab w:val="clear" w:pos="567"/>
        </w:tabs>
        <w:ind w:right="-2"/>
        <w:rPr>
          <w:u w:val="single"/>
        </w:rPr>
      </w:pPr>
    </w:p>
    <w:p w14:paraId="13773DF9" w14:textId="77777777" w:rsidR="00A12B36" w:rsidRDefault="00FF6BDA">
      <w:pPr>
        <w:keepNext/>
        <w:numPr>
          <w:ilvl w:val="0"/>
          <w:numId w:val="28"/>
        </w:numPr>
        <w:tabs>
          <w:tab w:val="clear" w:pos="567"/>
        </w:tabs>
        <w:ind w:left="567" w:hanging="567"/>
      </w:pPr>
      <w:r>
        <w:t>Virka innihaldsefnið er denosumab. Hvert hettuglas inniheldur 120 mg af denosumabi í 1,7 ml af lausn (sem samsvarar 70 mg/ml).</w:t>
      </w:r>
    </w:p>
    <w:p w14:paraId="60914309" w14:textId="77777777" w:rsidR="00A12B36" w:rsidRDefault="00FF6BDA">
      <w:pPr>
        <w:numPr>
          <w:ilvl w:val="0"/>
          <w:numId w:val="28"/>
        </w:numPr>
        <w:tabs>
          <w:tab w:val="clear" w:pos="567"/>
        </w:tabs>
        <w:ind w:left="567" w:hanging="567"/>
      </w:pPr>
      <w:r>
        <w:t>Önnur innihaldsefni eru hrein ediksýra, natríumhýdroxíð, sorbitól (E420), pólýsorbat 20 og vatn fyrir stungulyf.</w:t>
      </w:r>
    </w:p>
    <w:p w14:paraId="3FC59858" w14:textId="77777777" w:rsidR="00A12B36" w:rsidRDefault="00A12B36">
      <w:pPr>
        <w:tabs>
          <w:tab w:val="clear" w:pos="567"/>
        </w:tabs>
        <w:ind w:right="-2"/>
      </w:pPr>
    </w:p>
    <w:p w14:paraId="1A724D46" w14:textId="77777777" w:rsidR="00A12B36" w:rsidRDefault="00FF6BDA">
      <w:pPr>
        <w:keepNext/>
        <w:rPr>
          <w:b/>
        </w:rPr>
      </w:pPr>
      <w:r>
        <w:rPr>
          <w:b/>
        </w:rPr>
        <w:t>Lýsing á útliti XGEVA og pakkningastærðir</w:t>
      </w:r>
    </w:p>
    <w:p w14:paraId="2E0B4016" w14:textId="77777777" w:rsidR="00A12B36" w:rsidRDefault="00A12B36">
      <w:pPr>
        <w:keepNext/>
        <w:autoSpaceDE w:val="0"/>
        <w:autoSpaceDN w:val="0"/>
        <w:adjustRightInd w:val="0"/>
      </w:pPr>
    </w:p>
    <w:p w14:paraId="00A654AD" w14:textId="77777777" w:rsidR="00A12B36" w:rsidRDefault="00FF6BDA">
      <w:pPr>
        <w:autoSpaceDE w:val="0"/>
        <w:autoSpaceDN w:val="0"/>
        <w:adjustRightInd w:val="0"/>
      </w:pPr>
      <w:r>
        <w:t>XGEVA er stungulyf, lausn (stungulyf).</w:t>
      </w:r>
    </w:p>
    <w:p w14:paraId="080B2BAC" w14:textId="77777777" w:rsidR="00A12B36" w:rsidRDefault="00A12B36">
      <w:pPr>
        <w:autoSpaceDE w:val="0"/>
        <w:autoSpaceDN w:val="0"/>
        <w:adjustRightInd w:val="0"/>
      </w:pPr>
    </w:p>
    <w:p w14:paraId="6AFE9180" w14:textId="7717B6A7" w:rsidR="00A12B36" w:rsidRDefault="00FF6BDA">
      <w:pPr>
        <w:numPr>
          <w:ilvl w:val="12"/>
          <w:numId w:val="0"/>
        </w:numPr>
        <w:tabs>
          <w:tab w:val="clear" w:pos="567"/>
        </w:tabs>
      </w:pPr>
      <w:r>
        <w:t>XGEVA er tær, litlaus eða gulleit lausn. Lausnin getur innihaldið vott af hálfgagnsæjum eða hvítum próteinögnum.</w:t>
      </w:r>
    </w:p>
    <w:p w14:paraId="5046EDD4" w14:textId="77777777" w:rsidR="00A12B36" w:rsidRDefault="00A12B36">
      <w:pPr>
        <w:autoSpaceDE w:val="0"/>
        <w:autoSpaceDN w:val="0"/>
        <w:adjustRightInd w:val="0"/>
      </w:pPr>
    </w:p>
    <w:p w14:paraId="4C1EB93E" w14:textId="77777777" w:rsidR="00A12B36" w:rsidRDefault="00FF6BDA">
      <w:pPr>
        <w:autoSpaceDE w:val="0"/>
        <w:autoSpaceDN w:val="0"/>
        <w:adjustRightInd w:val="0"/>
      </w:pPr>
      <w:r>
        <w:t>Hver pakkning inniheldur eitt, þrjú eða fjögur einnota hettuglös.</w:t>
      </w:r>
    </w:p>
    <w:p w14:paraId="51B54BCD" w14:textId="77777777" w:rsidR="00A12B36" w:rsidRDefault="00FF6BDA">
      <w:pPr>
        <w:autoSpaceDE w:val="0"/>
        <w:autoSpaceDN w:val="0"/>
        <w:adjustRightInd w:val="0"/>
        <w:rPr>
          <w:rFonts w:eastAsia="MS Mincho"/>
          <w:szCs w:val="22"/>
        </w:rPr>
      </w:pPr>
      <w:r>
        <w:t>Ekki er víst að allar pakkningastærðir séu markaðssettar.</w:t>
      </w:r>
    </w:p>
    <w:p w14:paraId="3329CDDE" w14:textId="77777777" w:rsidR="00A12B36" w:rsidRDefault="00A12B36">
      <w:pPr>
        <w:numPr>
          <w:ilvl w:val="12"/>
          <w:numId w:val="0"/>
        </w:numPr>
        <w:tabs>
          <w:tab w:val="clear" w:pos="567"/>
        </w:tabs>
        <w:ind w:right="-2"/>
      </w:pPr>
    </w:p>
    <w:p w14:paraId="65CB81AE" w14:textId="77777777" w:rsidR="00A12B36" w:rsidRDefault="00FF6BDA">
      <w:pPr>
        <w:pStyle w:val="lbltxt"/>
        <w:keepNext/>
      </w:pPr>
      <w:r>
        <w:rPr>
          <w:b/>
        </w:rPr>
        <w:lastRenderedPageBreak/>
        <w:t>Markaðsleyfishafi og framleiðandi</w:t>
      </w:r>
    </w:p>
    <w:p w14:paraId="4B3AEDB7" w14:textId="77777777" w:rsidR="00A12B36" w:rsidRDefault="00FF6BDA">
      <w:pPr>
        <w:pStyle w:val="lbltxt"/>
        <w:keepNext/>
      </w:pPr>
      <w:r>
        <w:t>Amgen Europe B.V.</w:t>
      </w:r>
    </w:p>
    <w:p w14:paraId="2EBE68D6" w14:textId="77777777" w:rsidR="00A12B36" w:rsidRDefault="00FF6BDA">
      <w:pPr>
        <w:pStyle w:val="lbltxt"/>
        <w:keepNext/>
      </w:pPr>
      <w:r>
        <w:t>Minervum 7061,</w:t>
      </w:r>
    </w:p>
    <w:p w14:paraId="59C8AE09" w14:textId="77777777" w:rsidR="00A12B36" w:rsidRDefault="00FF6BDA">
      <w:pPr>
        <w:pStyle w:val="lbltxt"/>
        <w:keepNext/>
      </w:pPr>
      <w:r>
        <w:t>4817 ZK Breda,</w:t>
      </w:r>
    </w:p>
    <w:p w14:paraId="02C97660" w14:textId="77777777" w:rsidR="00A12B36" w:rsidRDefault="00FF6BDA">
      <w:pPr>
        <w:pStyle w:val="lbltxt"/>
        <w:keepNext/>
      </w:pPr>
      <w:r>
        <w:t>Holland</w:t>
      </w:r>
    </w:p>
    <w:p w14:paraId="05CEF1F5" w14:textId="77777777" w:rsidR="00A12B36" w:rsidRDefault="00A12B36">
      <w:pPr>
        <w:pStyle w:val="lbltxt"/>
        <w:rPr>
          <w:b/>
          <w:bCs/>
          <w:highlight w:val="lightGray"/>
          <w:lang w:eastAsia="zh-TW"/>
        </w:rPr>
      </w:pPr>
    </w:p>
    <w:p w14:paraId="6F24F681" w14:textId="77777777" w:rsidR="00A12B36" w:rsidRDefault="00FF6BDA">
      <w:pPr>
        <w:pStyle w:val="lbltxt"/>
        <w:keepNext/>
        <w:rPr>
          <w:b/>
          <w:bCs/>
        </w:rPr>
      </w:pPr>
      <w:r>
        <w:rPr>
          <w:b/>
          <w:highlight w:val="lightGray"/>
        </w:rPr>
        <w:t>Markaðsleyfishafi</w:t>
      </w:r>
    </w:p>
    <w:p w14:paraId="7811B407" w14:textId="77777777" w:rsidR="00A12B36" w:rsidRDefault="00FF6BDA">
      <w:pPr>
        <w:pStyle w:val="lbltxt"/>
        <w:keepNext/>
        <w:rPr>
          <w:highlight w:val="lightGray"/>
        </w:rPr>
      </w:pPr>
      <w:r>
        <w:rPr>
          <w:highlight w:val="lightGray"/>
        </w:rPr>
        <w:t>Amgen Europe B.V.</w:t>
      </w:r>
    </w:p>
    <w:p w14:paraId="5A34674E" w14:textId="77777777" w:rsidR="00A12B36" w:rsidRDefault="00FF6BDA">
      <w:pPr>
        <w:pStyle w:val="lbltxt"/>
        <w:keepNext/>
        <w:rPr>
          <w:highlight w:val="lightGray"/>
        </w:rPr>
      </w:pPr>
      <w:r>
        <w:rPr>
          <w:highlight w:val="lightGray"/>
        </w:rPr>
        <w:t>Minervum 7061,</w:t>
      </w:r>
    </w:p>
    <w:p w14:paraId="276BF16E" w14:textId="77777777" w:rsidR="00A12B36" w:rsidRDefault="00FF6BDA">
      <w:pPr>
        <w:pStyle w:val="lbltxt"/>
        <w:keepNext/>
        <w:rPr>
          <w:highlight w:val="lightGray"/>
        </w:rPr>
      </w:pPr>
      <w:r>
        <w:rPr>
          <w:highlight w:val="lightGray"/>
        </w:rPr>
        <w:t>4817 ZK Breda,</w:t>
      </w:r>
    </w:p>
    <w:p w14:paraId="7319D77C" w14:textId="77777777" w:rsidR="00A12B36" w:rsidRDefault="00FF6BDA">
      <w:pPr>
        <w:pStyle w:val="lbltxt"/>
        <w:keepNext/>
      </w:pPr>
      <w:r>
        <w:rPr>
          <w:highlight w:val="lightGray"/>
        </w:rPr>
        <w:t>Holland</w:t>
      </w:r>
    </w:p>
    <w:p w14:paraId="416C97AC" w14:textId="77777777" w:rsidR="00A12B36" w:rsidRDefault="00A12B36">
      <w:pPr>
        <w:pStyle w:val="lbltxt"/>
        <w:rPr>
          <w:highlight w:val="lightGray"/>
        </w:rPr>
      </w:pPr>
    </w:p>
    <w:p w14:paraId="7E03836A" w14:textId="77777777" w:rsidR="00A12B36" w:rsidRDefault="00FF6BDA">
      <w:pPr>
        <w:pStyle w:val="lbltxt"/>
        <w:keepNext/>
        <w:rPr>
          <w:b/>
          <w:highlight w:val="lightGray"/>
        </w:rPr>
      </w:pPr>
      <w:r>
        <w:rPr>
          <w:b/>
          <w:highlight w:val="lightGray"/>
        </w:rPr>
        <w:t>Framleiðandi</w:t>
      </w:r>
    </w:p>
    <w:p w14:paraId="67D562DB" w14:textId="77777777" w:rsidR="00A12B36" w:rsidRDefault="00FF6BDA">
      <w:pPr>
        <w:keepNext/>
        <w:tabs>
          <w:tab w:val="left" w:pos="2835"/>
          <w:tab w:val="left" w:pos="4680"/>
        </w:tabs>
      </w:pPr>
      <w:r>
        <w:rPr>
          <w:highlight w:val="lightGray"/>
        </w:rPr>
        <w:t>Amgen Technology (Ireland) Unlimited Company</w:t>
      </w:r>
    </w:p>
    <w:p w14:paraId="003E5463" w14:textId="77777777" w:rsidR="00A12B36" w:rsidRDefault="00FF6BDA">
      <w:pPr>
        <w:pStyle w:val="lbltxt"/>
        <w:keepNext/>
        <w:rPr>
          <w:highlight w:val="lightGray"/>
        </w:rPr>
      </w:pPr>
      <w:r>
        <w:rPr>
          <w:highlight w:val="lightGray"/>
        </w:rPr>
        <w:t>Pottery Road</w:t>
      </w:r>
    </w:p>
    <w:p w14:paraId="723811DC" w14:textId="77777777" w:rsidR="00A12B36" w:rsidRDefault="00FF6BDA">
      <w:pPr>
        <w:pStyle w:val="lbltxt"/>
        <w:keepNext/>
        <w:rPr>
          <w:highlight w:val="lightGray"/>
        </w:rPr>
      </w:pPr>
      <w:r>
        <w:rPr>
          <w:highlight w:val="lightGray"/>
        </w:rPr>
        <w:t>Dun Laoghaire</w:t>
      </w:r>
    </w:p>
    <w:p w14:paraId="6C121217" w14:textId="77777777" w:rsidR="00A12B36" w:rsidRDefault="00FF6BDA">
      <w:pPr>
        <w:pStyle w:val="lbltxt"/>
        <w:keepNext/>
        <w:rPr>
          <w:highlight w:val="lightGray"/>
        </w:rPr>
      </w:pPr>
      <w:r>
        <w:rPr>
          <w:highlight w:val="lightGray"/>
        </w:rPr>
        <w:t>Co Dublin</w:t>
      </w:r>
    </w:p>
    <w:p w14:paraId="0C4CFD9C" w14:textId="77777777" w:rsidR="00A12B36" w:rsidRDefault="00FF6BDA">
      <w:pPr>
        <w:keepNext/>
        <w:numPr>
          <w:ilvl w:val="12"/>
          <w:numId w:val="0"/>
        </w:numPr>
        <w:ind w:right="-2"/>
      </w:pPr>
      <w:r>
        <w:rPr>
          <w:highlight w:val="lightGray"/>
        </w:rPr>
        <w:t>Írland</w:t>
      </w:r>
    </w:p>
    <w:p w14:paraId="00AA09E4" w14:textId="77777777" w:rsidR="00A12B36" w:rsidRDefault="00A12B36">
      <w:pPr>
        <w:numPr>
          <w:ilvl w:val="12"/>
          <w:numId w:val="0"/>
        </w:numPr>
        <w:tabs>
          <w:tab w:val="clear" w:pos="567"/>
        </w:tabs>
        <w:ind w:right="-2"/>
      </w:pPr>
    </w:p>
    <w:p w14:paraId="164A167E" w14:textId="77777777" w:rsidR="00A12B36" w:rsidRDefault="00FF6BDA">
      <w:pPr>
        <w:keepNext/>
      </w:pPr>
      <w:r>
        <w:rPr>
          <w:b/>
          <w:highlight w:val="lightGray"/>
        </w:rPr>
        <w:t>Framleiðandi</w:t>
      </w:r>
    </w:p>
    <w:p w14:paraId="334DAF20" w14:textId="77777777" w:rsidR="00A12B36" w:rsidRDefault="00FF6BDA">
      <w:pPr>
        <w:pStyle w:val="lbltxt"/>
        <w:keepNext/>
        <w:rPr>
          <w:highlight w:val="lightGray"/>
        </w:rPr>
      </w:pPr>
      <w:r>
        <w:rPr>
          <w:highlight w:val="lightGray"/>
        </w:rPr>
        <w:t>Amgen NV</w:t>
      </w:r>
    </w:p>
    <w:p w14:paraId="46442B50" w14:textId="77777777" w:rsidR="00A12B36" w:rsidRDefault="00FF6BDA">
      <w:pPr>
        <w:pStyle w:val="lbltxt"/>
        <w:keepNext/>
        <w:rPr>
          <w:highlight w:val="lightGray"/>
        </w:rPr>
      </w:pPr>
      <w:r>
        <w:rPr>
          <w:highlight w:val="lightGray"/>
        </w:rPr>
        <w:t>Telecomlaan 5-7</w:t>
      </w:r>
    </w:p>
    <w:p w14:paraId="403E8599" w14:textId="77777777" w:rsidR="00A12B36" w:rsidRDefault="00FF6BDA">
      <w:pPr>
        <w:pStyle w:val="lbltxt"/>
        <w:keepNext/>
        <w:rPr>
          <w:highlight w:val="lightGray"/>
        </w:rPr>
      </w:pPr>
      <w:r>
        <w:rPr>
          <w:highlight w:val="lightGray"/>
        </w:rPr>
        <w:t>1831 Diegem</w:t>
      </w:r>
    </w:p>
    <w:p w14:paraId="39982589" w14:textId="77777777" w:rsidR="00A12B36" w:rsidRDefault="00FF6BDA">
      <w:pPr>
        <w:pStyle w:val="lbltxt"/>
        <w:keepNext/>
        <w:rPr>
          <w:highlight w:val="lightGray"/>
        </w:rPr>
      </w:pPr>
      <w:r>
        <w:rPr>
          <w:highlight w:val="lightGray"/>
        </w:rPr>
        <w:t>Belgía</w:t>
      </w:r>
    </w:p>
    <w:p w14:paraId="1CE4C247" w14:textId="77777777" w:rsidR="00A12B36" w:rsidRDefault="00A12B36">
      <w:pPr>
        <w:numPr>
          <w:ilvl w:val="12"/>
          <w:numId w:val="0"/>
        </w:numPr>
        <w:tabs>
          <w:tab w:val="clear" w:pos="567"/>
        </w:tabs>
        <w:ind w:right="-2"/>
      </w:pPr>
    </w:p>
    <w:p w14:paraId="0EFDD88A" w14:textId="77777777" w:rsidR="00A12B36" w:rsidRDefault="00FF6BDA">
      <w:pPr>
        <w:keepNext/>
        <w:numPr>
          <w:ilvl w:val="12"/>
          <w:numId w:val="0"/>
        </w:numPr>
        <w:tabs>
          <w:tab w:val="clear" w:pos="567"/>
        </w:tabs>
        <w:ind w:right="-2"/>
      </w:pPr>
      <w:r>
        <w:t>Hafið samband við fulltrúa markaðsleyfishafa á hverjum stað ef óskað er upplýsinga um lyfið:</w:t>
      </w:r>
    </w:p>
    <w:p w14:paraId="3B68E932" w14:textId="77777777" w:rsidR="00A12B36" w:rsidRDefault="00A12B36">
      <w:pPr>
        <w:keepNext/>
        <w:ind w:right="-1"/>
        <w:rPr>
          <w:szCs w:val="22"/>
        </w:rPr>
      </w:pPr>
    </w:p>
    <w:tbl>
      <w:tblPr>
        <w:tblW w:w="8897" w:type="dxa"/>
        <w:tblLayout w:type="fixed"/>
        <w:tblLook w:val="0000" w:firstRow="0" w:lastRow="0" w:firstColumn="0" w:lastColumn="0" w:noHBand="0" w:noVBand="0"/>
      </w:tblPr>
      <w:tblGrid>
        <w:gridCol w:w="4219"/>
        <w:gridCol w:w="4678"/>
      </w:tblGrid>
      <w:tr w:rsidR="00A12B36" w14:paraId="194DF57C" w14:textId="77777777">
        <w:trPr>
          <w:cantSplit/>
        </w:trPr>
        <w:tc>
          <w:tcPr>
            <w:tcW w:w="4219" w:type="dxa"/>
          </w:tcPr>
          <w:p w14:paraId="42C6EC72" w14:textId="77777777" w:rsidR="00A12B36" w:rsidRPr="00EB52DD" w:rsidRDefault="00FF6BDA">
            <w:pPr>
              <w:pStyle w:val="lbltxt"/>
              <w:keepNext/>
              <w:rPr>
                <w:szCs w:val="22"/>
              </w:rPr>
            </w:pPr>
            <w:r>
              <w:rPr>
                <w:b/>
              </w:rPr>
              <w:t>België/Belgique/Belgien</w:t>
            </w:r>
          </w:p>
          <w:p w14:paraId="64699D9D" w14:textId="77777777" w:rsidR="00A12B36" w:rsidRPr="00EB52DD" w:rsidRDefault="00FF6BDA">
            <w:pPr>
              <w:pStyle w:val="lbltxt"/>
              <w:keepNext/>
              <w:rPr>
                <w:szCs w:val="22"/>
              </w:rPr>
            </w:pPr>
            <w:r>
              <w:t>s.a. Amgen n.v.</w:t>
            </w:r>
          </w:p>
          <w:p w14:paraId="4320C021" w14:textId="63C719B4" w:rsidR="00A12B36" w:rsidRDefault="00FF6BDA">
            <w:pPr>
              <w:pStyle w:val="lbltxt"/>
              <w:keepNext/>
              <w:rPr>
                <w:szCs w:val="22"/>
              </w:rPr>
            </w:pPr>
            <w:r>
              <w:t>Tél/Tel: +32 (0)2 7752711</w:t>
            </w:r>
          </w:p>
        </w:tc>
        <w:tc>
          <w:tcPr>
            <w:tcW w:w="4678" w:type="dxa"/>
          </w:tcPr>
          <w:p w14:paraId="54AAB7CF" w14:textId="77777777" w:rsidR="00A12B36" w:rsidRPr="00EB52DD" w:rsidRDefault="00FF6BDA">
            <w:pPr>
              <w:pStyle w:val="lbltxt"/>
              <w:keepNext/>
              <w:rPr>
                <w:b/>
                <w:szCs w:val="22"/>
              </w:rPr>
            </w:pPr>
            <w:r>
              <w:rPr>
                <w:b/>
              </w:rPr>
              <w:t>Lietuva</w:t>
            </w:r>
          </w:p>
          <w:p w14:paraId="345A56F8" w14:textId="77777777" w:rsidR="00A12B36" w:rsidRPr="00EB52DD" w:rsidRDefault="00FF6BDA">
            <w:pPr>
              <w:pStyle w:val="lbltxt"/>
              <w:keepNext/>
              <w:rPr>
                <w:bCs/>
                <w:szCs w:val="22"/>
              </w:rPr>
            </w:pPr>
            <w:r>
              <w:t>Amgen Switzerland AG Vilniaus filialas</w:t>
            </w:r>
          </w:p>
          <w:p w14:paraId="08C7289C" w14:textId="77777777" w:rsidR="00A12B36" w:rsidRDefault="00FF6BDA">
            <w:pPr>
              <w:pStyle w:val="lbltxt"/>
              <w:keepNext/>
              <w:rPr>
                <w:szCs w:val="22"/>
              </w:rPr>
            </w:pPr>
            <w:r>
              <w:t>Tel: +370 5 219 7474</w:t>
            </w:r>
          </w:p>
          <w:p w14:paraId="5B6DAB35" w14:textId="77777777" w:rsidR="00A12B36" w:rsidRDefault="00A12B36">
            <w:pPr>
              <w:pStyle w:val="lbltxt"/>
              <w:keepNext/>
              <w:rPr>
                <w:szCs w:val="22"/>
              </w:rPr>
            </w:pPr>
          </w:p>
        </w:tc>
      </w:tr>
      <w:tr w:rsidR="00A12B36" w14:paraId="0FB14ABC" w14:textId="77777777">
        <w:trPr>
          <w:cantSplit/>
        </w:trPr>
        <w:tc>
          <w:tcPr>
            <w:tcW w:w="4219" w:type="dxa"/>
          </w:tcPr>
          <w:p w14:paraId="5ECF58BB" w14:textId="77777777" w:rsidR="00A12B36" w:rsidRDefault="00FF6BDA">
            <w:pPr>
              <w:autoSpaceDE w:val="0"/>
              <w:autoSpaceDN w:val="0"/>
              <w:adjustRightInd w:val="0"/>
              <w:rPr>
                <w:b/>
                <w:bCs/>
                <w:szCs w:val="22"/>
              </w:rPr>
            </w:pPr>
            <w:r>
              <w:rPr>
                <w:b/>
              </w:rPr>
              <w:t>България</w:t>
            </w:r>
          </w:p>
          <w:p w14:paraId="538BF119" w14:textId="77777777" w:rsidR="00A12B36" w:rsidRDefault="00FF6BDA">
            <w:pPr>
              <w:pStyle w:val="lbltxt"/>
              <w:rPr>
                <w:szCs w:val="22"/>
              </w:rPr>
            </w:pPr>
            <w:r>
              <w:rPr>
                <w:rStyle w:val="Strong"/>
                <w:b w:val="0"/>
              </w:rPr>
              <w:t>Амджен България ЕООД</w:t>
            </w:r>
          </w:p>
          <w:p w14:paraId="3AAD2CE4" w14:textId="77777777" w:rsidR="00A12B36" w:rsidRDefault="00FF6BDA">
            <w:pPr>
              <w:pStyle w:val="lbltxt"/>
              <w:rPr>
                <w:bCs/>
                <w:szCs w:val="22"/>
              </w:rPr>
            </w:pPr>
            <w:r>
              <w:t>Тел.: +359 (0)2 424 7440</w:t>
            </w:r>
          </w:p>
        </w:tc>
        <w:tc>
          <w:tcPr>
            <w:tcW w:w="4678" w:type="dxa"/>
          </w:tcPr>
          <w:p w14:paraId="209FF462" w14:textId="77777777" w:rsidR="00A12B36" w:rsidRPr="00EB52DD" w:rsidRDefault="00FF6BDA">
            <w:pPr>
              <w:pStyle w:val="lbltxt"/>
              <w:rPr>
                <w:szCs w:val="22"/>
              </w:rPr>
            </w:pPr>
            <w:r>
              <w:rPr>
                <w:b/>
              </w:rPr>
              <w:t>Luxembourg/Luxemburg</w:t>
            </w:r>
          </w:p>
          <w:p w14:paraId="336F0701" w14:textId="77777777" w:rsidR="00A12B36" w:rsidRPr="00EB52DD" w:rsidRDefault="00FF6BDA">
            <w:pPr>
              <w:pStyle w:val="lbltxt"/>
              <w:rPr>
                <w:szCs w:val="22"/>
              </w:rPr>
            </w:pPr>
            <w:r>
              <w:t>s.a. Amgen</w:t>
            </w:r>
          </w:p>
          <w:p w14:paraId="456C7C11" w14:textId="77777777" w:rsidR="00A12B36" w:rsidRPr="00EB52DD" w:rsidRDefault="00FF6BDA">
            <w:pPr>
              <w:pStyle w:val="lbltxt"/>
              <w:rPr>
                <w:szCs w:val="22"/>
              </w:rPr>
            </w:pPr>
            <w:r>
              <w:t>Belgique/Belgien</w:t>
            </w:r>
          </w:p>
          <w:p w14:paraId="5A7789BA" w14:textId="6832041A" w:rsidR="00A12B36" w:rsidRDefault="00FF6BDA">
            <w:pPr>
              <w:pStyle w:val="lbltxt"/>
              <w:rPr>
                <w:szCs w:val="22"/>
              </w:rPr>
            </w:pPr>
            <w:r>
              <w:t>Tél/Tel: +32 (0)2 7752711</w:t>
            </w:r>
          </w:p>
          <w:p w14:paraId="570FAEC9" w14:textId="77777777" w:rsidR="00A12B36" w:rsidRDefault="00A12B36">
            <w:pPr>
              <w:pStyle w:val="lbltxt"/>
              <w:rPr>
                <w:szCs w:val="22"/>
              </w:rPr>
            </w:pPr>
          </w:p>
        </w:tc>
      </w:tr>
      <w:tr w:rsidR="00A12B36" w14:paraId="217FA973" w14:textId="77777777">
        <w:trPr>
          <w:cantSplit/>
        </w:trPr>
        <w:tc>
          <w:tcPr>
            <w:tcW w:w="4219" w:type="dxa"/>
          </w:tcPr>
          <w:p w14:paraId="1F8CCF7D" w14:textId="77777777" w:rsidR="00A12B36" w:rsidRDefault="00FF6BDA">
            <w:pPr>
              <w:pStyle w:val="lbltxt"/>
              <w:rPr>
                <w:b/>
                <w:szCs w:val="22"/>
              </w:rPr>
            </w:pPr>
            <w:r>
              <w:rPr>
                <w:b/>
              </w:rPr>
              <w:t>Česká republika</w:t>
            </w:r>
          </w:p>
          <w:p w14:paraId="7800A2EF" w14:textId="77777777" w:rsidR="00A12B36" w:rsidRDefault="00FF6BDA">
            <w:pPr>
              <w:pStyle w:val="lbltxt"/>
              <w:rPr>
                <w:bCs/>
                <w:szCs w:val="22"/>
              </w:rPr>
            </w:pPr>
            <w:r>
              <w:t>Amgen s.r.o.</w:t>
            </w:r>
          </w:p>
          <w:p w14:paraId="4B779153" w14:textId="77777777" w:rsidR="00A12B36" w:rsidRDefault="00FF6BDA">
            <w:pPr>
              <w:pStyle w:val="lbltxt"/>
              <w:rPr>
                <w:bCs/>
                <w:szCs w:val="22"/>
              </w:rPr>
            </w:pPr>
            <w:r>
              <w:t>Tel: +420 221 773 500</w:t>
            </w:r>
          </w:p>
        </w:tc>
        <w:tc>
          <w:tcPr>
            <w:tcW w:w="4678" w:type="dxa"/>
          </w:tcPr>
          <w:p w14:paraId="450F0993" w14:textId="77777777" w:rsidR="00A12B36" w:rsidRDefault="00FF6BDA">
            <w:pPr>
              <w:pStyle w:val="lbltxt"/>
              <w:rPr>
                <w:b/>
                <w:szCs w:val="22"/>
              </w:rPr>
            </w:pPr>
            <w:r>
              <w:rPr>
                <w:b/>
              </w:rPr>
              <w:t>Magyarország</w:t>
            </w:r>
          </w:p>
          <w:p w14:paraId="6CEF1FDF" w14:textId="77777777" w:rsidR="00A12B36" w:rsidRDefault="00FF6BDA">
            <w:pPr>
              <w:pStyle w:val="lbltxt"/>
              <w:rPr>
                <w:bCs/>
                <w:szCs w:val="22"/>
              </w:rPr>
            </w:pPr>
            <w:r>
              <w:t>Amgen Kft.</w:t>
            </w:r>
          </w:p>
          <w:p w14:paraId="2CA69531" w14:textId="77777777" w:rsidR="00A12B36" w:rsidRDefault="00FF6BDA">
            <w:pPr>
              <w:pStyle w:val="lbltxt"/>
              <w:rPr>
                <w:bCs/>
                <w:szCs w:val="22"/>
              </w:rPr>
            </w:pPr>
            <w:r>
              <w:t>Tel.: +36 1 35 44 700</w:t>
            </w:r>
          </w:p>
          <w:p w14:paraId="0DB630ED" w14:textId="77777777" w:rsidR="00A12B36" w:rsidRDefault="00A12B36">
            <w:pPr>
              <w:pStyle w:val="lbltxt"/>
              <w:rPr>
                <w:bCs/>
                <w:szCs w:val="22"/>
              </w:rPr>
            </w:pPr>
          </w:p>
        </w:tc>
      </w:tr>
      <w:tr w:rsidR="00A12B36" w14:paraId="34FC17A7" w14:textId="77777777">
        <w:trPr>
          <w:cantSplit/>
        </w:trPr>
        <w:tc>
          <w:tcPr>
            <w:tcW w:w="4219" w:type="dxa"/>
          </w:tcPr>
          <w:p w14:paraId="399460D7" w14:textId="77777777" w:rsidR="00A12B36" w:rsidRPr="00EB52DD" w:rsidRDefault="00FF6BDA">
            <w:pPr>
              <w:pStyle w:val="lbltxt"/>
              <w:rPr>
                <w:szCs w:val="22"/>
              </w:rPr>
            </w:pPr>
            <w:r>
              <w:rPr>
                <w:b/>
              </w:rPr>
              <w:t>Danmark</w:t>
            </w:r>
          </w:p>
          <w:p w14:paraId="0C53FD90" w14:textId="77777777" w:rsidR="00A12B36" w:rsidRPr="00EB52DD" w:rsidRDefault="00FF6BDA">
            <w:pPr>
              <w:pStyle w:val="lbltxt"/>
              <w:rPr>
                <w:szCs w:val="22"/>
              </w:rPr>
            </w:pPr>
            <w:r>
              <w:t>Amgen, filial af Amgen AB, Sverige</w:t>
            </w:r>
          </w:p>
          <w:p w14:paraId="0D332E8B" w14:textId="77777777" w:rsidR="00A12B36" w:rsidRDefault="00FF6BDA">
            <w:pPr>
              <w:pStyle w:val="lbltxt"/>
              <w:rPr>
                <w:szCs w:val="22"/>
              </w:rPr>
            </w:pPr>
            <w:r>
              <w:t>Tlf: +45 39617500</w:t>
            </w:r>
          </w:p>
          <w:p w14:paraId="7F8D4AEE" w14:textId="77777777" w:rsidR="00A12B36" w:rsidRDefault="00A12B36">
            <w:pPr>
              <w:pStyle w:val="lbltxt"/>
              <w:rPr>
                <w:szCs w:val="22"/>
              </w:rPr>
            </w:pPr>
          </w:p>
        </w:tc>
        <w:tc>
          <w:tcPr>
            <w:tcW w:w="4678" w:type="dxa"/>
          </w:tcPr>
          <w:p w14:paraId="6A8094C1" w14:textId="77777777" w:rsidR="00A12B36" w:rsidRDefault="00FF6BDA">
            <w:pPr>
              <w:pStyle w:val="lbltxt"/>
              <w:rPr>
                <w:b/>
                <w:szCs w:val="22"/>
              </w:rPr>
            </w:pPr>
            <w:r>
              <w:rPr>
                <w:b/>
              </w:rPr>
              <w:t>Malta</w:t>
            </w:r>
          </w:p>
          <w:p w14:paraId="61D79989" w14:textId="77777777" w:rsidR="00A12B36" w:rsidRDefault="00FF6BDA">
            <w:pPr>
              <w:pStyle w:val="lbltxt"/>
              <w:rPr>
                <w:szCs w:val="22"/>
              </w:rPr>
            </w:pPr>
            <w:r>
              <w:t>Amgen S.r.l.</w:t>
            </w:r>
          </w:p>
          <w:p w14:paraId="272A0C6A" w14:textId="77777777" w:rsidR="00A12B36" w:rsidRDefault="00FF6BDA">
            <w:pPr>
              <w:pStyle w:val="lbltxt"/>
              <w:rPr>
                <w:szCs w:val="22"/>
              </w:rPr>
            </w:pPr>
            <w:r>
              <w:t>Italy</w:t>
            </w:r>
          </w:p>
          <w:p w14:paraId="132B0AB7" w14:textId="77777777" w:rsidR="00A12B36" w:rsidRDefault="00FF6BDA">
            <w:pPr>
              <w:pStyle w:val="lbltxt"/>
              <w:rPr>
                <w:szCs w:val="22"/>
              </w:rPr>
            </w:pPr>
            <w:r>
              <w:t>Tel: +39 02 6241121</w:t>
            </w:r>
          </w:p>
          <w:p w14:paraId="7546B78A" w14:textId="77777777" w:rsidR="00A12B36" w:rsidRDefault="00A12B36">
            <w:pPr>
              <w:pStyle w:val="lbltxt"/>
              <w:rPr>
                <w:szCs w:val="22"/>
              </w:rPr>
            </w:pPr>
          </w:p>
        </w:tc>
      </w:tr>
      <w:tr w:rsidR="00A12B36" w:rsidRPr="00416C31" w14:paraId="0523FBEC" w14:textId="77777777">
        <w:trPr>
          <w:cantSplit/>
        </w:trPr>
        <w:tc>
          <w:tcPr>
            <w:tcW w:w="4219" w:type="dxa"/>
          </w:tcPr>
          <w:p w14:paraId="46243883" w14:textId="77777777" w:rsidR="00A12B36" w:rsidRDefault="00FF6BDA">
            <w:pPr>
              <w:pStyle w:val="lbltxt"/>
              <w:rPr>
                <w:szCs w:val="22"/>
              </w:rPr>
            </w:pPr>
            <w:r>
              <w:rPr>
                <w:b/>
              </w:rPr>
              <w:t>Deutschland</w:t>
            </w:r>
          </w:p>
          <w:p w14:paraId="7698C112" w14:textId="77777777" w:rsidR="00A12B36" w:rsidRDefault="00FF6BDA">
            <w:pPr>
              <w:pStyle w:val="lbltxt"/>
              <w:rPr>
                <w:szCs w:val="22"/>
              </w:rPr>
            </w:pPr>
            <w:r>
              <w:t>Amgen GmbH</w:t>
            </w:r>
          </w:p>
          <w:p w14:paraId="5D33B451" w14:textId="77777777" w:rsidR="00A12B36" w:rsidRDefault="00FF6BDA">
            <w:pPr>
              <w:pStyle w:val="lbltxt"/>
              <w:rPr>
                <w:szCs w:val="22"/>
              </w:rPr>
            </w:pPr>
            <w:r>
              <w:t>Tel.: +49 89 1490960</w:t>
            </w:r>
          </w:p>
          <w:p w14:paraId="23996D1B" w14:textId="77777777" w:rsidR="00A12B36" w:rsidRDefault="00A12B36">
            <w:pPr>
              <w:pStyle w:val="lbltxt"/>
              <w:rPr>
                <w:b/>
                <w:szCs w:val="22"/>
              </w:rPr>
            </w:pPr>
          </w:p>
        </w:tc>
        <w:tc>
          <w:tcPr>
            <w:tcW w:w="4678" w:type="dxa"/>
          </w:tcPr>
          <w:p w14:paraId="4FFB6AF1" w14:textId="77777777" w:rsidR="00A12B36" w:rsidRDefault="00FF6BDA">
            <w:pPr>
              <w:pStyle w:val="lbltxt"/>
              <w:rPr>
                <w:szCs w:val="22"/>
              </w:rPr>
            </w:pPr>
            <w:r>
              <w:rPr>
                <w:b/>
              </w:rPr>
              <w:t>Nederland</w:t>
            </w:r>
          </w:p>
          <w:p w14:paraId="7B4279FC" w14:textId="77777777" w:rsidR="00A12B36" w:rsidRDefault="00FF6BDA">
            <w:pPr>
              <w:pStyle w:val="lbltxt"/>
              <w:rPr>
                <w:szCs w:val="22"/>
              </w:rPr>
            </w:pPr>
            <w:r>
              <w:t>Amgen B.V.</w:t>
            </w:r>
          </w:p>
          <w:p w14:paraId="404EC1F7" w14:textId="77777777" w:rsidR="00A12B36" w:rsidRDefault="00FF6BDA">
            <w:pPr>
              <w:pStyle w:val="lbltxt"/>
              <w:rPr>
                <w:bCs/>
                <w:szCs w:val="22"/>
              </w:rPr>
            </w:pPr>
            <w:r>
              <w:t>Tel: +31 (0)76 5732500</w:t>
            </w:r>
          </w:p>
          <w:p w14:paraId="2873FFAB" w14:textId="77777777" w:rsidR="00A12B36" w:rsidRDefault="00A12B36">
            <w:pPr>
              <w:pStyle w:val="lbltxt"/>
              <w:rPr>
                <w:b/>
                <w:szCs w:val="22"/>
                <w:lang w:val="sv-SE"/>
              </w:rPr>
            </w:pPr>
          </w:p>
        </w:tc>
      </w:tr>
      <w:tr w:rsidR="00A12B36" w14:paraId="0C4F85AA" w14:textId="77777777">
        <w:trPr>
          <w:cantSplit/>
        </w:trPr>
        <w:tc>
          <w:tcPr>
            <w:tcW w:w="4219" w:type="dxa"/>
          </w:tcPr>
          <w:p w14:paraId="50843412" w14:textId="77777777" w:rsidR="00A12B36" w:rsidRPr="00EB52DD" w:rsidRDefault="00FF6BDA">
            <w:pPr>
              <w:pStyle w:val="lbltxt"/>
              <w:rPr>
                <w:b/>
                <w:szCs w:val="22"/>
              </w:rPr>
            </w:pPr>
            <w:r>
              <w:rPr>
                <w:b/>
              </w:rPr>
              <w:t>Eesti</w:t>
            </w:r>
          </w:p>
          <w:p w14:paraId="7ACE7E3D" w14:textId="77777777" w:rsidR="00A12B36" w:rsidRPr="00EB52DD" w:rsidRDefault="00FF6BDA">
            <w:pPr>
              <w:pStyle w:val="lbltxt"/>
              <w:rPr>
                <w:bCs/>
                <w:szCs w:val="22"/>
              </w:rPr>
            </w:pPr>
            <w:r>
              <w:t>Amgen Switzerland AG Vilniaus filialas</w:t>
            </w:r>
          </w:p>
          <w:p w14:paraId="5ECDD2FC" w14:textId="77777777" w:rsidR="00A12B36" w:rsidRDefault="00FF6BDA">
            <w:pPr>
              <w:pStyle w:val="lbltxt"/>
              <w:rPr>
                <w:b/>
                <w:szCs w:val="22"/>
              </w:rPr>
            </w:pPr>
            <w:r>
              <w:t>Tel: +372 586 09553</w:t>
            </w:r>
          </w:p>
        </w:tc>
        <w:tc>
          <w:tcPr>
            <w:tcW w:w="4678" w:type="dxa"/>
          </w:tcPr>
          <w:p w14:paraId="1923EBE2" w14:textId="77777777" w:rsidR="00A12B36" w:rsidRDefault="00FF6BDA">
            <w:pPr>
              <w:pStyle w:val="lbltxt"/>
              <w:rPr>
                <w:b/>
                <w:bCs/>
                <w:szCs w:val="22"/>
              </w:rPr>
            </w:pPr>
            <w:r>
              <w:rPr>
                <w:b/>
              </w:rPr>
              <w:t>Norge</w:t>
            </w:r>
          </w:p>
          <w:p w14:paraId="121D0AE1" w14:textId="77777777" w:rsidR="00A12B36" w:rsidRDefault="00FF6BDA">
            <w:pPr>
              <w:pStyle w:val="lbltxt"/>
            </w:pPr>
            <w:r>
              <w:t>Amgen AB</w:t>
            </w:r>
          </w:p>
          <w:p w14:paraId="7F37220A" w14:textId="77777777" w:rsidR="00A12B36" w:rsidRDefault="00FF6BDA">
            <w:pPr>
              <w:pStyle w:val="lbltxt"/>
              <w:rPr>
                <w:szCs w:val="22"/>
              </w:rPr>
            </w:pPr>
            <w:r>
              <w:t>Tlf: +47 23308000</w:t>
            </w:r>
          </w:p>
          <w:p w14:paraId="0121E4B4" w14:textId="77777777" w:rsidR="00A12B36" w:rsidRDefault="00A12B36">
            <w:pPr>
              <w:pStyle w:val="lbltxt"/>
              <w:rPr>
                <w:szCs w:val="22"/>
              </w:rPr>
            </w:pPr>
          </w:p>
        </w:tc>
      </w:tr>
      <w:tr w:rsidR="00A12B36" w14:paraId="79E1BF45" w14:textId="77777777">
        <w:trPr>
          <w:cantSplit/>
        </w:trPr>
        <w:tc>
          <w:tcPr>
            <w:tcW w:w="4219" w:type="dxa"/>
          </w:tcPr>
          <w:p w14:paraId="61C78E0B" w14:textId="77777777" w:rsidR="00A12B36" w:rsidRDefault="00FF6BDA">
            <w:pPr>
              <w:pStyle w:val="lbltxt"/>
              <w:rPr>
                <w:b/>
                <w:bCs/>
                <w:szCs w:val="22"/>
              </w:rPr>
            </w:pPr>
            <w:r>
              <w:rPr>
                <w:b/>
              </w:rPr>
              <w:t>Ελλάδα</w:t>
            </w:r>
          </w:p>
          <w:p w14:paraId="3FA125AF" w14:textId="77777777" w:rsidR="00A12B36" w:rsidRDefault="00FF6BDA">
            <w:pPr>
              <w:pStyle w:val="lbltxt"/>
              <w:rPr>
                <w:szCs w:val="22"/>
              </w:rPr>
            </w:pPr>
            <w:r>
              <w:t>Amgen Ελλάς Φαρμακευτικά Ε.Π.Ε.</w:t>
            </w:r>
          </w:p>
          <w:p w14:paraId="36EB994F" w14:textId="61D440FF" w:rsidR="00A12B36" w:rsidRDefault="00FF6BDA">
            <w:pPr>
              <w:pStyle w:val="lbltxt"/>
              <w:rPr>
                <w:szCs w:val="22"/>
              </w:rPr>
            </w:pPr>
            <w:r>
              <w:t>Τηλ: +30 210 3447000</w:t>
            </w:r>
          </w:p>
          <w:p w14:paraId="4C459BB5" w14:textId="77777777" w:rsidR="00A12B36" w:rsidRDefault="00A12B36">
            <w:pPr>
              <w:pStyle w:val="lbltxt"/>
              <w:rPr>
                <w:szCs w:val="22"/>
              </w:rPr>
            </w:pPr>
          </w:p>
        </w:tc>
        <w:tc>
          <w:tcPr>
            <w:tcW w:w="4678" w:type="dxa"/>
          </w:tcPr>
          <w:p w14:paraId="2573509D" w14:textId="77777777" w:rsidR="00A12B36" w:rsidRDefault="00FF6BDA">
            <w:pPr>
              <w:pStyle w:val="lbltxt"/>
              <w:rPr>
                <w:szCs w:val="22"/>
              </w:rPr>
            </w:pPr>
            <w:r>
              <w:rPr>
                <w:b/>
              </w:rPr>
              <w:t>Österreich</w:t>
            </w:r>
          </w:p>
          <w:p w14:paraId="53E8530D" w14:textId="77777777" w:rsidR="00A12B36" w:rsidRDefault="00FF6BDA">
            <w:pPr>
              <w:pStyle w:val="lbltxt"/>
              <w:rPr>
                <w:szCs w:val="22"/>
              </w:rPr>
            </w:pPr>
            <w:r>
              <w:t>Amgen GmbH</w:t>
            </w:r>
          </w:p>
          <w:p w14:paraId="12C70686" w14:textId="77777777" w:rsidR="00A12B36" w:rsidRDefault="00FF6BDA">
            <w:pPr>
              <w:pStyle w:val="lbltxt"/>
              <w:rPr>
                <w:szCs w:val="22"/>
              </w:rPr>
            </w:pPr>
            <w:r>
              <w:t>Tel: +43 (0)1 50 217</w:t>
            </w:r>
          </w:p>
          <w:p w14:paraId="7851EC43" w14:textId="77777777" w:rsidR="00A12B36" w:rsidRDefault="00A12B36">
            <w:pPr>
              <w:pStyle w:val="lbltxt"/>
              <w:rPr>
                <w:szCs w:val="22"/>
              </w:rPr>
            </w:pPr>
          </w:p>
        </w:tc>
      </w:tr>
      <w:tr w:rsidR="00A12B36" w14:paraId="45E1F174" w14:textId="77777777">
        <w:trPr>
          <w:cantSplit/>
        </w:trPr>
        <w:tc>
          <w:tcPr>
            <w:tcW w:w="4219" w:type="dxa"/>
          </w:tcPr>
          <w:p w14:paraId="6473C0DC" w14:textId="77777777" w:rsidR="00A12B36" w:rsidRDefault="00FF6BDA">
            <w:pPr>
              <w:pStyle w:val="lbltxt"/>
              <w:rPr>
                <w:szCs w:val="22"/>
              </w:rPr>
            </w:pPr>
            <w:r>
              <w:rPr>
                <w:b/>
              </w:rPr>
              <w:lastRenderedPageBreak/>
              <w:t>España</w:t>
            </w:r>
          </w:p>
          <w:p w14:paraId="47BAAF6F" w14:textId="77777777" w:rsidR="00A12B36" w:rsidRDefault="00FF6BDA">
            <w:pPr>
              <w:pStyle w:val="lbltxt"/>
              <w:rPr>
                <w:spacing w:val="-2"/>
                <w:szCs w:val="22"/>
              </w:rPr>
            </w:pPr>
            <w:r>
              <w:t>Amgen S.A.</w:t>
            </w:r>
          </w:p>
          <w:p w14:paraId="5FE9044C" w14:textId="77777777" w:rsidR="00A12B36" w:rsidRDefault="00FF6BDA">
            <w:pPr>
              <w:pStyle w:val="lbltxt"/>
              <w:rPr>
                <w:szCs w:val="22"/>
              </w:rPr>
            </w:pPr>
            <w:r>
              <w:t>Tel: +34 93 600 18 60</w:t>
            </w:r>
          </w:p>
          <w:p w14:paraId="0956C2B0" w14:textId="77777777" w:rsidR="00A12B36" w:rsidRDefault="00A12B36">
            <w:pPr>
              <w:pStyle w:val="lbltxt"/>
              <w:rPr>
                <w:bCs/>
                <w:szCs w:val="22"/>
                <w:lang w:val="es-ES"/>
              </w:rPr>
            </w:pPr>
          </w:p>
        </w:tc>
        <w:tc>
          <w:tcPr>
            <w:tcW w:w="4678" w:type="dxa"/>
          </w:tcPr>
          <w:p w14:paraId="60777CB4" w14:textId="77777777" w:rsidR="00A12B36" w:rsidRPr="00EB52DD" w:rsidRDefault="00FF6BDA">
            <w:pPr>
              <w:pStyle w:val="lbltxt"/>
              <w:rPr>
                <w:b/>
                <w:szCs w:val="22"/>
              </w:rPr>
            </w:pPr>
            <w:r>
              <w:rPr>
                <w:b/>
              </w:rPr>
              <w:t>Polska</w:t>
            </w:r>
          </w:p>
          <w:p w14:paraId="62F7EA04" w14:textId="77777777" w:rsidR="00A12B36" w:rsidRPr="00EB52DD" w:rsidRDefault="00FF6BDA">
            <w:r>
              <w:t>Amgen Biotechnologia Sp. z o.o.</w:t>
            </w:r>
          </w:p>
          <w:p w14:paraId="5BD9997B" w14:textId="77777777" w:rsidR="00A12B36" w:rsidRDefault="00FF6BDA">
            <w:pPr>
              <w:pStyle w:val="lbltxt"/>
              <w:rPr>
                <w:b/>
                <w:szCs w:val="22"/>
              </w:rPr>
            </w:pPr>
            <w:r>
              <w:t>Tel.: +48 22 581 3000</w:t>
            </w:r>
          </w:p>
        </w:tc>
      </w:tr>
      <w:tr w:rsidR="00A12B36" w14:paraId="00F154C1" w14:textId="77777777">
        <w:trPr>
          <w:cantSplit/>
        </w:trPr>
        <w:tc>
          <w:tcPr>
            <w:tcW w:w="4219" w:type="dxa"/>
          </w:tcPr>
          <w:p w14:paraId="07F8CCF4" w14:textId="77777777" w:rsidR="00A12B36" w:rsidRPr="00EB52DD" w:rsidRDefault="00FF6BDA">
            <w:pPr>
              <w:pStyle w:val="lbltxt"/>
              <w:rPr>
                <w:szCs w:val="22"/>
              </w:rPr>
            </w:pPr>
            <w:r>
              <w:rPr>
                <w:b/>
              </w:rPr>
              <w:t>France</w:t>
            </w:r>
          </w:p>
          <w:p w14:paraId="6EDB7000" w14:textId="77777777" w:rsidR="00A12B36" w:rsidRPr="00EB52DD" w:rsidRDefault="00FF6BDA">
            <w:pPr>
              <w:pStyle w:val="lbltxt"/>
              <w:rPr>
                <w:szCs w:val="22"/>
              </w:rPr>
            </w:pPr>
            <w:r>
              <w:t>Amgen S.A.S.</w:t>
            </w:r>
          </w:p>
          <w:p w14:paraId="73649527" w14:textId="37B898A5" w:rsidR="00A12B36" w:rsidRDefault="00FF6BDA">
            <w:pPr>
              <w:pStyle w:val="lbltxt"/>
              <w:rPr>
                <w:szCs w:val="22"/>
              </w:rPr>
            </w:pPr>
            <w:r>
              <w:t>Tél: +33 (0)9 69 363 363</w:t>
            </w:r>
          </w:p>
        </w:tc>
        <w:tc>
          <w:tcPr>
            <w:tcW w:w="4678" w:type="dxa"/>
          </w:tcPr>
          <w:p w14:paraId="74BADB65" w14:textId="77777777" w:rsidR="00A12B36" w:rsidRDefault="00FF6BDA">
            <w:pPr>
              <w:pStyle w:val="lbltxt"/>
              <w:rPr>
                <w:szCs w:val="22"/>
              </w:rPr>
            </w:pPr>
            <w:r>
              <w:rPr>
                <w:b/>
              </w:rPr>
              <w:t>Portugal</w:t>
            </w:r>
          </w:p>
          <w:p w14:paraId="3F7FB6FD" w14:textId="77777777" w:rsidR="00A12B36" w:rsidRDefault="00FF6BDA">
            <w:pPr>
              <w:pStyle w:val="lbltxt"/>
              <w:rPr>
                <w:szCs w:val="22"/>
              </w:rPr>
            </w:pPr>
            <w:r>
              <w:t>Amgen Biofarmacêutica, Lda.</w:t>
            </w:r>
          </w:p>
          <w:p w14:paraId="219BE725" w14:textId="77777777" w:rsidR="00A12B36" w:rsidRDefault="00FF6BDA">
            <w:pPr>
              <w:pStyle w:val="lbltxt"/>
              <w:rPr>
                <w:szCs w:val="22"/>
              </w:rPr>
            </w:pPr>
            <w:r>
              <w:t>Tel: +351 21 4220606</w:t>
            </w:r>
          </w:p>
          <w:p w14:paraId="74FF4B1C" w14:textId="77777777" w:rsidR="00A12B36" w:rsidRDefault="00A12B36">
            <w:pPr>
              <w:pStyle w:val="lbltxt"/>
              <w:rPr>
                <w:szCs w:val="22"/>
                <w:lang w:val="es-ES"/>
              </w:rPr>
            </w:pPr>
          </w:p>
        </w:tc>
      </w:tr>
      <w:tr w:rsidR="00A12B36" w14:paraId="00C724EB" w14:textId="77777777">
        <w:trPr>
          <w:cantSplit/>
        </w:trPr>
        <w:tc>
          <w:tcPr>
            <w:tcW w:w="4219" w:type="dxa"/>
          </w:tcPr>
          <w:p w14:paraId="454D3306" w14:textId="77777777" w:rsidR="00A12B36" w:rsidRPr="00EB52DD" w:rsidRDefault="00FF6BDA">
            <w:pPr>
              <w:rPr>
                <w:szCs w:val="22"/>
              </w:rPr>
            </w:pPr>
            <w:r>
              <w:rPr>
                <w:b/>
              </w:rPr>
              <w:t>Hrvatska</w:t>
            </w:r>
          </w:p>
          <w:p w14:paraId="3DAB4EE3" w14:textId="77777777" w:rsidR="00A12B36" w:rsidRPr="00EB52DD" w:rsidRDefault="00FF6BDA">
            <w:pPr>
              <w:rPr>
                <w:szCs w:val="22"/>
              </w:rPr>
            </w:pPr>
            <w:r>
              <w:t>Amgen d.o.o.</w:t>
            </w:r>
          </w:p>
          <w:p w14:paraId="6FFE3A5F" w14:textId="77777777" w:rsidR="00A12B36" w:rsidRDefault="00FF6BDA">
            <w:pPr>
              <w:pStyle w:val="lbltxt"/>
              <w:rPr>
                <w:b/>
                <w:bCs/>
                <w:szCs w:val="22"/>
              </w:rPr>
            </w:pPr>
            <w:r>
              <w:t>Tel: + 385 (0)1 562 57 20</w:t>
            </w:r>
          </w:p>
        </w:tc>
        <w:tc>
          <w:tcPr>
            <w:tcW w:w="4678" w:type="dxa"/>
          </w:tcPr>
          <w:p w14:paraId="07123B89" w14:textId="77777777" w:rsidR="00A12B36" w:rsidRDefault="00FF6BDA">
            <w:pPr>
              <w:suppressAutoHyphens/>
              <w:rPr>
                <w:b/>
                <w:szCs w:val="22"/>
              </w:rPr>
            </w:pPr>
            <w:r>
              <w:rPr>
                <w:b/>
              </w:rPr>
              <w:t>România</w:t>
            </w:r>
          </w:p>
          <w:p w14:paraId="6182B555" w14:textId="77777777" w:rsidR="00A12B36" w:rsidRDefault="00FF6BDA">
            <w:pPr>
              <w:rPr>
                <w:szCs w:val="22"/>
              </w:rPr>
            </w:pPr>
            <w:r>
              <w:t>Amgen România SRL</w:t>
            </w:r>
          </w:p>
          <w:p w14:paraId="6E73716A" w14:textId="77777777" w:rsidR="00A12B36" w:rsidRDefault="00FF6BDA">
            <w:pPr>
              <w:pStyle w:val="lbltxt"/>
              <w:rPr>
                <w:szCs w:val="22"/>
              </w:rPr>
            </w:pPr>
            <w:r>
              <w:t>Tel: +4021 527 3000</w:t>
            </w:r>
          </w:p>
          <w:p w14:paraId="5DD2F328" w14:textId="77777777" w:rsidR="00A12B36" w:rsidRDefault="00A12B36">
            <w:pPr>
              <w:pStyle w:val="lbltxt"/>
              <w:rPr>
                <w:b/>
                <w:szCs w:val="22"/>
                <w:lang w:val="es-ES"/>
              </w:rPr>
            </w:pPr>
          </w:p>
        </w:tc>
      </w:tr>
      <w:tr w:rsidR="00A12B36" w14:paraId="378F5673" w14:textId="77777777">
        <w:trPr>
          <w:cantSplit/>
        </w:trPr>
        <w:tc>
          <w:tcPr>
            <w:tcW w:w="4219" w:type="dxa"/>
          </w:tcPr>
          <w:p w14:paraId="72E0079C" w14:textId="77777777" w:rsidR="00A12B36" w:rsidRDefault="00FF6BDA">
            <w:pPr>
              <w:pStyle w:val="lbltxt"/>
              <w:rPr>
                <w:szCs w:val="22"/>
              </w:rPr>
            </w:pPr>
            <w:r>
              <w:rPr>
                <w:b/>
              </w:rPr>
              <w:t>Ireland</w:t>
            </w:r>
          </w:p>
          <w:p w14:paraId="1790ED60" w14:textId="77777777" w:rsidR="00A12B36" w:rsidRDefault="00FF6BDA">
            <w:pPr>
              <w:pStyle w:val="lbltxt"/>
              <w:rPr>
                <w:szCs w:val="22"/>
              </w:rPr>
            </w:pPr>
            <w:r>
              <w:t>Amgen Ireland Limited</w:t>
            </w:r>
          </w:p>
          <w:p w14:paraId="2DEF4B13" w14:textId="77777777" w:rsidR="00A12B36" w:rsidRDefault="00FF6BDA">
            <w:pPr>
              <w:pStyle w:val="lbltxt"/>
              <w:rPr>
                <w:rStyle w:val="Initial"/>
                <w:sz w:val="22"/>
                <w:szCs w:val="22"/>
              </w:rPr>
            </w:pPr>
            <w:r>
              <w:rPr>
                <w:rStyle w:val="Initial"/>
                <w:sz w:val="22"/>
              </w:rPr>
              <w:t xml:space="preserve">Tel: </w:t>
            </w:r>
            <w:r>
              <w:t>+353 1 8527400</w:t>
            </w:r>
          </w:p>
          <w:p w14:paraId="501FF184" w14:textId="77777777" w:rsidR="00A12B36" w:rsidRDefault="00A12B36">
            <w:pPr>
              <w:pStyle w:val="lbltxt"/>
              <w:rPr>
                <w:b/>
                <w:bCs/>
                <w:szCs w:val="22"/>
              </w:rPr>
            </w:pPr>
          </w:p>
        </w:tc>
        <w:tc>
          <w:tcPr>
            <w:tcW w:w="4678" w:type="dxa"/>
          </w:tcPr>
          <w:p w14:paraId="74813815" w14:textId="77777777" w:rsidR="00A12B36" w:rsidRPr="00EB52DD" w:rsidRDefault="00FF6BDA">
            <w:pPr>
              <w:pStyle w:val="lbltxt"/>
              <w:rPr>
                <w:b/>
                <w:szCs w:val="22"/>
              </w:rPr>
            </w:pPr>
            <w:r>
              <w:rPr>
                <w:b/>
              </w:rPr>
              <w:t>Slovenija</w:t>
            </w:r>
          </w:p>
          <w:p w14:paraId="1C516362" w14:textId="77777777" w:rsidR="00A12B36" w:rsidRPr="00EB52DD" w:rsidRDefault="00FF6BDA">
            <w:pPr>
              <w:pStyle w:val="lbltxt"/>
              <w:rPr>
                <w:bCs/>
                <w:szCs w:val="22"/>
              </w:rPr>
            </w:pPr>
            <w:r>
              <w:t>AMGEN zdravila d.o.o.</w:t>
            </w:r>
          </w:p>
          <w:p w14:paraId="795E73D9" w14:textId="77777777" w:rsidR="00A12B36" w:rsidRDefault="00FF6BDA">
            <w:pPr>
              <w:pStyle w:val="lbltxt"/>
              <w:rPr>
                <w:bCs/>
                <w:szCs w:val="22"/>
              </w:rPr>
            </w:pPr>
            <w:r>
              <w:t>Tel: +386 (0) 1 585 1767</w:t>
            </w:r>
          </w:p>
        </w:tc>
      </w:tr>
      <w:tr w:rsidR="00A12B36" w14:paraId="59709EBF" w14:textId="77777777">
        <w:trPr>
          <w:cantSplit/>
        </w:trPr>
        <w:tc>
          <w:tcPr>
            <w:tcW w:w="4219" w:type="dxa"/>
          </w:tcPr>
          <w:p w14:paraId="10F4551E" w14:textId="77777777" w:rsidR="00A12B36" w:rsidRDefault="00FF6BDA">
            <w:pPr>
              <w:pStyle w:val="lbltxt"/>
              <w:rPr>
                <w:b/>
                <w:szCs w:val="22"/>
              </w:rPr>
            </w:pPr>
            <w:r>
              <w:rPr>
                <w:b/>
              </w:rPr>
              <w:t>Ísland</w:t>
            </w:r>
          </w:p>
          <w:p w14:paraId="3DD00DCA" w14:textId="77777777" w:rsidR="00A12B36" w:rsidRDefault="00FF6BDA">
            <w:pPr>
              <w:pStyle w:val="lbltxt"/>
              <w:rPr>
                <w:szCs w:val="22"/>
              </w:rPr>
            </w:pPr>
            <w:r>
              <w:t>Vistor</w:t>
            </w:r>
            <w:del w:id="71" w:author="Author">
              <w:r>
                <w:delText xml:space="preserve"> hf.</w:delText>
              </w:r>
            </w:del>
          </w:p>
          <w:p w14:paraId="1DC81FBF" w14:textId="77777777" w:rsidR="00A12B36" w:rsidRDefault="00FF6BDA">
            <w:pPr>
              <w:pStyle w:val="lbltxt"/>
              <w:rPr>
                <w:szCs w:val="22"/>
              </w:rPr>
            </w:pPr>
            <w:r>
              <w:t>Sími: +354 535 7000</w:t>
            </w:r>
          </w:p>
          <w:p w14:paraId="217691BE" w14:textId="77777777" w:rsidR="00A12B36" w:rsidRDefault="00A12B36">
            <w:pPr>
              <w:pStyle w:val="lbltxt"/>
              <w:rPr>
                <w:szCs w:val="22"/>
              </w:rPr>
            </w:pPr>
          </w:p>
        </w:tc>
        <w:tc>
          <w:tcPr>
            <w:tcW w:w="4678" w:type="dxa"/>
          </w:tcPr>
          <w:p w14:paraId="5CC1F812" w14:textId="77777777" w:rsidR="00A12B36" w:rsidRPr="00EB52DD" w:rsidRDefault="00FF6BDA">
            <w:pPr>
              <w:pStyle w:val="lbltxt"/>
              <w:rPr>
                <w:b/>
                <w:szCs w:val="22"/>
              </w:rPr>
            </w:pPr>
            <w:r>
              <w:rPr>
                <w:b/>
              </w:rPr>
              <w:t>Slovenská republika</w:t>
            </w:r>
          </w:p>
          <w:p w14:paraId="1856A069" w14:textId="77777777" w:rsidR="00A12B36" w:rsidRPr="00EB52DD" w:rsidRDefault="00FF6BDA">
            <w:pPr>
              <w:pStyle w:val="lbltxt"/>
              <w:rPr>
                <w:bCs/>
                <w:szCs w:val="22"/>
              </w:rPr>
            </w:pPr>
            <w:r>
              <w:t>Amgen Slovakia s.r.o.</w:t>
            </w:r>
          </w:p>
          <w:p w14:paraId="4E5495C4" w14:textId="77777777" w:rsidR="00A12B36" w:rsidRDefault="00FF6BDA">
            <w:r>
              <w:t>Tel: +421 2 321 114 49</w:t>
            </w:r>
          </w:p>
          <w:p w14:paraId="1E024DD5" w14:textId="77777777" w:rsidR="00A12B36" w:rsidRDefault="00A12B36">
            <w:pPr>
              <w:pStyle w:val="lbltxt"/>
              <w:rPr>
                <w:szCs w:val="22"/>
              </w:rPr>
            </w:pPr>
          </w:p>
        </w:tc>
      </w:tr>
      <w:tr w:rsidR="00A12B36" w14:paraId="3F80A28E" w14:textId="77777777">
        <w:trPr>
          <w:cantSplit/>
        </w:trPr>
        <w:tc>
          <w:tcPr>
            <w:tcW w:w="4219" w:type="dxa"/>
          </w:tcPr>
          <w:p w14:paraId="5086F255" w14:textId="77777777" w:rsidR="00A12B36" w:rsidRDefault="00FF6BDA">
            <w:pPr>
              <w:pStyle w:val="lbltxt"/>
              <w:rPr>
                <w:szCs w:val="22"/>
              </w:rPr>
            </w:pPr>
            <w:r>
              <w:rPr>
                <w:b/>
              </w:rPr>
              <w:t>Italia</w:t>
            </w:r>
          </w:p>
          <w:p w14:paraId="640B84C3" w14:textId="77777777" w:rsidR="00A12B36" w:rsidRDefault="00FF6BDA">
            <w:pPr>
              <w:pStyle w:val="lbltxt"/>
              <w:rPr>
                <w:szCs w:val="22"/>
              </w:rPr>
            </w:pPr>
            <w:r>
              <w:t>Amgen S.r.l.</w:t>
            </w:r>
          </w:p>
          <w:p w14:paraId="28F11D89" w14:textId="77777777" w:rsidR="00A12B36" w:rsidRDefault="00FF6BDA">
            <w:pPr>
              <w:pStyle w:val="lbltxt"/>
              <w:rPr>
                <w:szCs w:val="22"/>
              </w:rPr>
            </w:pPr>
            <w:r>
              <w:t>Tel: +39 02 6241121</w:t>
            </w:r>
          </w:p>
        </w:tc>
        <w:tc>
          <w:tcPr>
            <w:tcW w:w="4678" w:type="dxa"/>
          </w:tcPr>
          <w:p w14:paraId="4506CB70" w14:textId="77777777" w:rsidR="00A12B36" w:rsidRPr="00EB52DD" w:rsidRDefault="00FF6BDA">
            <w:pPr>
              <w:pStyle w:val="lbltxt"/>
              <w:rPr>
                <w:szCs w:val="22"/>
              </w:rPr>
            </w:pPr>
            <w:r>
              <w:rPr>
                <w:b/>
              </w:rPr>
              <w:t>Suomi/Finland</w:t>
            </w:r>
          </w:p>
          <w:p w14:paraId="30B76A25" w14:textId="77777777" w:rsidR="00A12B36" w:rsidRPr="00EB52DD" w:rsidRDefault="00FF6BDA">
            <w:pPr>
              <w:pStyle w:val="lbltxt"/>
              <w:rPr>
                <w:szCs w:val="22"/>
              </w:rPr>
            </w:pPr>
            <w:r>
              <w:t>Amgen AB, sivuliike Suomessa/Amgen AB, filial i Finland</w:t>
            </w:r>
          </w:p>
          <w:p w14:paraId="076FDAD9" w14:textId="77777777" w:rsidR="00A12B36" w:rsidRDefault="00FF6BDA">
            <w:pPr>
              <w:pStyle w:val="lbltxt"/>
              <w:rPr>
                <w:szCs w:val="22"/>
              </w:rPr>
            </w:pPr>
            <w:r>
              <w:t>Puh/Tel: +358 (0)9 54900500</w:t>
            </w:r>
          </w:p>
          <w:p w14:paraId="692B5C4B" w14:textId="77777777" w:rsidR="00A12B36" w:rsidRDefault="00A12B36">
            <w:pPr>
              <w:pStyle w:val="lbltxt"/>
              <w:rPr>
                <w:szCs w:val="22"/>
              </w:rPr>
            </w:pPr>
          </w:p>
        </w:tc>
      </w:tr>
      <w:tr w:rsidR="00A12B36" w14:paraId="04D8D84C" w14:textId="77777777">
        <w:trPr>
          <w:cantSplit/>
        </w:trPr>
        <w:tc>
          <w:tcPr>
            <w:tcW w:w="4219" w:type="dxa"/>
          </w:tcPr>
          <w:p w14:paraId="44E8FE59" w14:textId="77777777" w:rsidR="00A12B36" w:rsidRPr="00EB52DD" w:rsidRDefault="00FF6BDA">
            <w:pPr>
              <w:pStyle w:val="lbltxt"/>
              <w:keepNext/>
              <w:rPr>
                <w:b/>
                <w:szCs w:val="22"/>
              </w:rPr>
            </w:pPr>
            <w:r>
              <w:rPr>
                <w:b/>
              </w:rPr>
              <w:t>Kύπρος</w:t>
            </w:r>
          </w:p>
          <w:p w14:paraId="3972713A" w14:textId="77777777" w:rsidR="00A12B36" w:rsidRPr="00EB52DD" w:rsidRDefault="00FF6BDA">
            <w:pPr>
              <w:keepNext/>
              <w:rPr>
                <w:szCs w:val="22"/>
              </w:rPr>
            </w:pPr>
            <w:r>
              <w:t>C.A. Papaellinas Ltd</w:t>
            </w:r>
          </w:p>
          <w:p w14:paraId="07654564" w14:textId="26CE5187" w:rsidR="00A12B36" w:rsidRPr="00EB52DD" w:rsidRDefault="00FF6BDA">
            <w:pPr>
              <w:pStyle w:val="lbltxt"/>
              <w:keepNext/>
              <w:rPr>
                <w:b/>
                <w:szCs w:val="22"/>
              </w:rPr>
            </w:pPr>
            <w:r>
              <w:t>Τηλ: +357 22741 741</w:t>
            </w:r>
          </w:p>
        </w:tc>
        <w:tc>
          <w:tcPr>
            <w:tcW w:w="4678" w:type="dxa"/>
          </w:tcPr>
          <w:p w14:paraId="0A9E84A4" w14:textId="77777777" w:rsidR="00A12B36" w:rsidRDefault="00FF6BDA">
            <w:pPr>
              <w:pStyle w:val="lbltxt"/>
              <w:keepNext/>
              <w:rPr>
                <w:b/>
                <w:szCs w:val="22"/>
              </w:rPr>
            </w:pPr>
            <w:r>
              <w:rPr>
                <w:b/>
              </w:rPr>
              <w:t>Sverige</w:t>
            </w:r>
          </w:p>
          <w:p w14:paraId="7E533D26" w14:textId="77777777" w:rsidR="00A12B36" w:rsidRDefault="00FF6BDA">
            <w:pPr>
              <w:pStyle w:val="lbltxt"/>
              <w:keepNext/>
              <w:rPr>
                <w:szCs w:val="22"/>
              </w:rPr>
            </w:pPr>
            <w:r>
              <w:t>Amgen AB</w:t>
            </w:r>
          </w:p>
          <w:p w14:paraId="5A5DD623" w14:textId="77777777" w:rsidR="00A12B36" w:rsidRDefault="00FF6BDA">
            <w:pPr>
              <w:pStyle w:val="lbltxt"/>
              <w:keepNext/>
              <w:rPr>
                <w:szCs w:val="22"/>
              </w:rPr>
            </w:pPr>
            <w:r>
              <w:t>Tel: +46 (0)8 6951100</w:t>
            </w:r>
          </w:p>
          <w:p w14:paraId="5CECD5F4" w14:textId="77777777" w:rsidR="00A12B36" w:rsidRDefault="00A12B36">
            <w:pPr>
              <w:pStyle w:val="lbltxt"/>
              <w:keepNext/>
              <w:rPr>
                <w:b/>
                <w:szCs w:val="22"/>
              </w:rPr>
            </w:pPr>
          </w:p>
        </w:tc>
      </w:tr>
      <w:tr w:rsidR="00A12B36" w14:paraId="43C4EE60" w14:textId="77777777">
        <w:trPr>
          <w:cantSplit/>
        </w:trPr>
        <w:tc>
          <w:tcPr>
            <w:tcW w:w="4219" w:type="dxa"/>
          </w:tcPr>
          <w:p w14:paraId="0DEE893E" w14:textId="77777777" w:rsidR="00A12B36" w:rsidRPr="00EB52DD" w:rsidRDefault="00FF6BDA">
            <w:pPr>
              <w:pStyle w:val="lbltxt"/>
              <w:rPr>
                <w:b/>
                <w:bCs/>
                <w:szCs w:val="22"/>
              </w:rPr>
            </w:pPr>
            <w:r>
              <w:rPr>
                <w:b/>
              </w:rPr>
              <w:t>Latvija</w:t>
            </w:r>
          </w:p>
          <w:p w14:paraId="1313DAC1" w14:textId="77777777" w:rsidR="00A12B36" w:rsidRPr="00EB52DD" w:rsidRDefault="00FF6BDA">
            <w:pPr>
              <w:pStyle w:val="lbltxt"/>
              <w:rPr>
                <w:szCs w:val="22"/>
              </w:rPr>
            </w:pPr>
            <w:r>
              <w:t>Amgen Switzerland AG Rīgas filiāle</w:t>
            </w:r>
          </w:p>
          <w:p w14:paraId="7BBBDFAC" w14:textId="77777777" w:rsidR="00A12B36" w:rsidRDefault="00FF6BDA">
            <w:pPr>
              <w:pStyle w:val="lbltxt"/>
              <w:rPr>
                <w:szCs w:val="22"/>
              </w:rPr>
            </w:pPr>
            <w:r>
              <w:t>Tel: +371 257 25888</w:t>
            </w:r>
          </w:p>
          <w:p w14:paraId="7180C736" w14:textId="77777777" w:rsidR="00A12B36" w:rsidRDefault="00A12B36">
            <w:pPr>
              <w:pStyle w:val="lbltxt"/>
              <w:rPr>
                <w:b/>
                <w:szCs w:val="22"/>
              </w:rPr>
            </w:pPr>
          </w:p>
        </w:tc>
        <w:tc>
          <w:tcPr>
            <w:tcW w:w="4678" w:type="dxa"/>
          </w:tcPr>
          <w:p w14:paraId="170C0913" w14:textId="63097FCF" w:rsidR="00A12B36" w:rsidRDefault="00A12B36">
            <w:pPr>
              <w:pStyle w:val="lbltxt"/>
              <w:rPr>
                <w:bCs/>
                <w:szCs w:val="22"/>
              </w:rPr>
            </w:pPr>
          </w:p>
        </w:tc>
      </w:tr>
    </w:tbl>
    <w:p w14:paraId="74F9B5DC" w14:textId="77777777" w:rsidR="00A12B36" w:rsidRDefault="00A12B36">
      <w:pPr>
        <w:pStyle w:val="lbltxt"/>
      </w:pPr>
    </w:p>
    <w:p w14:paraId="2AC2A2B9" w14:textId="1CFCDF1C" w:rsidR="00A12B36" w:rsidRDefault="00FF6BDA">
      <w:pPr>
        <w:keepNext/>
        <w:numPr>
          <w:ilvl w:val="12"/>
          <w:numId w:val="0"/>
        </w:numPr>
        <w:tabs>
          <w:tab w:val="clear" w:pos="567"/>
        </w:tabs>
        <w:ind w:right="-2"/>
        <w:outlineLvl w:val="0"/>
      </w:pPr>
      <w:r>
        <w:rPr>
          <w:b/>
        </w:rPr>
        <w:t>Þessi fylgiseðill var síðast uppfærður í</w:t>
      </w:r>
    </w:p>
    <w:p w14:paraId="07E958F8" w14:textId="77777777" w:rsidR="00A12B36" w:rsidRDefault="00A12B36">
      <w:pPr>
        <w:keepNext/>
        <w:numPr>
          <w:ilvl w:val="12"/>
          <w:numId w:val="0"/>
        </w:numPr>
        <w:tabs>
          <w:tab w:val="clear" w:pos="567"/>
        </w:tabs>
        <w:ind w:right="-2"/>
      </w:pPr>
    </w:p>
    <w:p w14:paraId="07DA2C9A" w14:textId="342058B6" w:rsidR="00A12B36" w:rsidRDefault="00FF6BDA">
      <w:r>
        <w:t xml:space="preserve">Ítarlegar upplýsingar um lyfið eru birtar á vef Lyfjastofnunar Evrópu </w:t>
      </w:r>
      <w:hyperlink r:id="rId18" w:history="1">
        <w:r>
          <w:rPr>
            <w:rStyle w:val="Hyperlink"/>
          </w:rPr>
          <w:t>http://www.ema.europa.eu/</w:t>
        </w:r>
      </w:hyperlink>
      <w:r>
        <w:t xml:space="preserve"> og á vef Lyfjastofnunar </w:t>
      </w:r>
      <w:hyperlink r:id="rId19" w:history="1">
        <w:r w:rsidRPr="00981DBF">
          <w:rPr>
            <w:rStyle w:val="Hyperlink"/>
          </w:rPr>
          <w:t>http://www.serlyfjaskra.is</w:t>
        </w:r>
      </w:hyperlink>
      <w:r>
        <w:t>.</w:t>
      </w:r>
    </w:p>
    <w:p w14:paraId="57EDC67E" w14:textId="77777777" w:rsidR="00A12B36" w:rsidRDefault="00FF6BDA">
      <w:r>
        <w:t>--------------------------------------------------------------------------------------------------------------------------</w:t>
      </w:r>
    </w:p>
    <w:p w14:paraId="57E4B29A" w14:textId="77777777" w:rsidR="00A12B36" w:rsidRDefault="00A12B36"/>
    <w:p w14:paraId="7BA4AE2F" w14:textId="77777777" w:rsidR="00A12B36" w:rsidRDefault="00FF6BDA">
      <w:pPr>
        <w:keepNext/>
        <w:rPr>
          <w:b/>
        </w:rPr>
      </w:pPr>
      <w:r>
        <w:rPr>
          <w:b/>
        </w:rPr>
        <w:t>Eftirfarandi upplýsingar eru einungis ætlaðar heilbrigðisstarfsfólki:</w:t>
      </w:r>
    </w:p>
    <w:p w14:paraId="77BB4505" w14:textId="77777777" w:rsidR="00A12B36" w:rsidRDefault="00A12B36">
      <w:pPr>
        <w:keepNext/>
      </w:pPr>
    </w:p>
    <w:p w14:paraId="5323D110" w14:textId="541A682E" w:rsidR="00A12B36" w:rsidRDefault="00FF6BDA">
      <w:pPr>
        <w:numPr>
          <w:ilvl w:val="0"/>
          <w:numId w:val="25"/>
        </w:numPr>
      </w:pPr>
      <w:r>
        <w:t>Áður en XGEVA er gefið skal skoða lausnina. Lausnin getur innihaldið vott af gagnsæjum eða hvítum próteinögnum. Gefið ekki inndælinguna ef lausnin er skýjuð, ef um litabreytingar er að ræða eða ef hún inniheldur margar agnir eða aðskotaefni.</w:t>
      </w:r>
    </w:p>
    <w:p w14:paraId="37C8C719" w14:textId="77777777" w:rsidR="00A12B36" w:rsidRDefault="00FF6BDA">
      <w:pPr>
        <w:numPr>
          <w:ilvl w:val="0"/>
          <w:numId w:val="25"/>
        </w:numPr>
      </w:pPr>
      <w:r>
        <w:t>Hristið ekki.</w:t>
      </w:r>
    </w:p>
    <w:p w14:paraId="2C8AEDE3" w14:textId="77777777" w:rsidR="00A12B36" w:rsidRDefault="00FF6BDA">
      <w:pPr>
        <w:numPr>
          <w:ilvl w:val="0"/>
          <w:numId w:val="25"/>
        </w:numPr>
      </w:pPr>
      <w:r>
        <w:t>Til að forðast óþægindi á stungustað skal láta hettuglasið ná stofuhita (allt að 25 °C) áður en inndælingin er gefin og dæla lyfinu rólega inn.</w:t>
      </w:r>
    </w:p>
    <w:p w14:paraId="68D4F534" w14:textId="77777777" w:rsidR="00A12B36" w:rsidRDefault="00FF6BDA">
      <w:pPr>
        <w:numPr>
          <w:ilvl w:val="0"/>
          <w:numId w:val="25"/>
        </w:numPr>
      </w:pPr>
      <w:r>
        <w:t>Öllu innihaldi hettuglassins skal dælt inn.</w:t>
      </w:r>
    </w:p>
    <w:p w14:paraId="4CCFC0A1" w14:textId="77777777" w:rsidR="00A12B36" w:rsidRDefault="00FF6BDA">
      <w:pPr>
        <w:keepNext/>
        <w:numPr>
          <w:ilvl w:val="0"/>
          <w:numId w:val="25"/>
        </w:numPr>
      </w:pPr>
      <w:r>
        <w:t>Mælt er með 27 G nál fyrir denosumab.</w:t>
      </w:r>
    </w:p>
    <w:p w14:paraId="591DBA2D" w14:textId="77777777" w:rsidR="00A12B36" w:rsidRDefault="00FF6BDA">
      <w:pPr>
        <w:numPr>
          <w:ilvl w:val="0"/>
          <w:numId w:val="25"/>
        </w:numPr>
      </w:pPr>
      <w:r>
        <w:t>Ekki skal stinga aftur í hettuglasið.</w:t>
      </w:r>
    </w:p>
    <w:p w14:paraId="647C3A72" w14:textId="77777777" w:rsidR="00A12B36" w:rsidRDefault="00A12B36"/>
    <w:p w14:paraId="0CDB090D" w14:textId="3D866AF1" w:rsidR="00A12B36" w:rsidRDefault="00FF6BDA">
      <w:r>
        <w:t>Farga skal öllum lyfjaleifum og/eða úrgangi í samræmi við gildandi reglur.</w:t>
      </w:r>
    </w:p>
    <w:p w14:paraId="318200A5" w14:textId="77777777" w:rsidR="00A12B36" w:rsidRDefault="00FF6BDA" w:rsidP="00A20538">
      <w:pPr>
        <w:pStyle w:val="Stylebold"/>
        <w:jc w:val="center"/>
        <w:rPr>
          <w:szCs w:val="22"/>
        </w:rPr>
      </w:pPr>
      <w:r>
        <w:br w:type="page"/>
      </w:r>
      <w:r>
        <w:lastRenderedPageBreak/>
        <w:t>Fylgiseðill: Upplýsingar fyrir sjúkling</w:t>
      </w:r>
    </w:p>
    <w:p w14:paraId="635F7668" w14:textId="77777777" w:rsidR="00A12B36" w:rsidRDefault="00A12B36">
      <w:pPr>
        <w:pStyle w:val="Stylebold"/>
        <w:keepNext/>
        <w:jc w:val="center"/>
        <w:rPr>
          <w:szCs w:val="22"/>
        </w:rPr>
      </w:pPr>
    </w:p>
    <w:p w14:paraId="604E6406" w14:textId="77777777" w:rsidR="00A12B36" w:rsidRDefault="00FF6BDA">
      <w:pPr>
        <w:pStyle w:val="Stylebold"/>
        <w:keepNext/>
        <w:jc w:val="center"/>
        <w:rPr>
          <w:szCs w:val="22"/>
        </w:rPr>
      </w:pPr>
      <w:r>
        <w:t>XGEVA 120 mg stungulyf, lausn í áfylltri sprautu</w:t>
      </w:r>
    </w:p>
    <w:p w14:paraId="3A6017C4" w14:textId="77777777" w:rsidR="00A12B36" w:rsidRDefault="00FF6BDA">
      <w:pPr>
        <w:jc w:val="center"/>
        <w:rPr>
          <w:szCs w:val="22"/>
        </w:rPr>
      </w:pPr>
      <w:r>
        <w:t>denosumab</w:t>
      </w:r>
    </w:p>
    <w:p w14:paraId="137C8F06" w14:textId="77777777" w:rsidR="00A12B36" w:rsidRDefault="00A12B36">
      <w:pPr>
        <w:tabs>
          <w:tab w:val="clear" w:pos="567"/>
        </w:tabs>
        <w:jc w:val="center"/>
        <w:rPr>
          <w:szCs w:val="22"/>
        </w:rPr>
      </w:pPr>
    </w:p>
    <w:p w14:paraId="2C87A456" w14:textId="77777777" w:rsidR="00A12B36" w:rsidRDefault="00FF6BDA">
      <w:pPr>
        <w:pStyle w:val="Stylebold"/>
        <w:keepNext/>
        <w:rPr>
          <w:szCs w:val="22"/>
        </w:rPr>
      </w:pPr>
      <w:r>
        <w:t>Lesið allan fylgiseðilinn vandlega áður en byrjað er að nota lyfið. Í honum eru mikilvægar upplýsingar.</w:t>
      </w:r>
    </w:p>
    <w:p w14:paraId="6AB831D5" w14:textId="77777777" w:rsidR="00A12B36" w:rsidRDefault="00FF6BDA">
      <w:pPr>
        <w:numPr>
          <w:ilvl w:val="0"/>
          <w:numId w:val="3"/>
        </w:numPr>
        <w:tabs>
          <w:tab w:val="clear" w:pos="567"/>
        </w:tabs>
        <w:ind w:left="567" w:hanging="567"/>
        <w:rPr>
          <w:szCs w:val="22"/>
        </w:rPr>
      </w:pPr>
      <w:r>
        <w:t>Geymið fylgiseðilinn. Nauðsynlegt getur verið að lesa hann síðar.</w:t>
      </w:r>
    </w:p>
    <w:p w14:paraId="375CBA3B" w14:textId="77777777" w:rsidR="00A12B36" w:rsidRDefault="00FF6BDA">
      <w:pPr>
        <w:numPr>
          <w:ilvl w:val="0"/>
          <w:numId w:val="3"/>
        </w:numPr>
        <w:tabs>
          <w:tab w:val="clear" w:pos="567"/>
        </w:tabs>
        <w:ind w:left="567" w:hanging="567"/>
        <w:rPr>
          <w:szCs w:val="22"/>
        </w:rPr>
      </w:pPr>
      <w:r>
        <w:t>Leitið til læknisins, lyfjafræðings eða hjúkrunarfræðings ef þörf er á frekari upplýsingum.</w:t>
      </w:r>
    </w:p>
    <w:p w14:paraId="7B613AF4" w14:textId="77777777" w:rsidR="00A12B36" w:rsidRDefault="00FF6BDA">
      <w:pPr>
        <w:numPr>
          <w:ilvl w:val="0"/>
          <w:numId w:val="3"/>
        </w:numPr>
        <w:tabs>
          <w:tab w:val="clear" w:pos="567"/>
        </w:tabs>
        <w:ind w:left="567" w:hanging="567"/>
        <w:rPr>
          <w:szCs w:val="22"/>
        </w:rPr>
      </w:pPr>
      <w:r>
        <w:t>Þessu lyfi hefur verið ávísað til persónulegra nota. Ekki má gefa það öðrum. Það getur valdið þeim skaða, jafnvel þótt um sömu sjúkdómseinkenni sé að ræða.</w:t>
      </w:r>
    </w:p>
    <w:p w14:paraId="5C1F9475" w14:textId="77777777" w:rsidR="00A12B36" w:rsidRDefault="00FF6BDA">
      <w:pPr>
        <w:keepNext/>
        <w:numPr>
          <w:ilvl w:val="0"/>
          <w:numId w:val="3"/>
        </w:numPr>
        <w:tabs>
          <w:tab w:val="clear" w:pos="567"/>
        </w:tabs>
        <w:ind w:left="567" w:hanging="567"/>
        <w:rPr>
          <w:szCs w:val="22"/>
        </w:rPr>
      </w:pPr>
      <w:r>
        <w:t>Látið lækninn, lyfjafræðinginn eða hjúkrunarfræðinginn vita um allar aukaverkanir. Þetta gildir einnig um aukaverkanir sem ekki er minnst á í þessum fylgiseðli. Sjá kafla 4.</w:t>
      </w:r>
    </w:p>
    <w:p w14:paraId="428F230C" w14:textId="77777777" w:rsidR="00A12B36" w:rsidRDefault="00FF6BDA">
      <w:pPr>
        <w:numPr>
          <w:ilvl w:val="0"/>
          <w:numId w:val="3"/>
        </w:numPr>
        <w:tabs>
          <w:tab w:val="clear" w:pos="567"/>
        </w:tabs>
        <w:ind w:left="567" w:hanging="567"/>
        <w:rPr>
          <w:szCs w:val="22"/>
        </w:rPr>
      </w:pPr>
      <w:r>
        <w:t>Læknirinn afhendir þér áminningarkort fyrir sjúklinga, sem inniheldur mikilvægar öryggisupplýsingar sem þú þarft að vita af fyrir og á meðan meðferð með XGEVA stendur.</w:t>
      </w:r>
    </w:p>
    <w:p w14:paraId="08405556" w14:textId="77777777" w:rsidR="00A12B36" w:rsidRDefault="00A12B36">
      <w:pPr>
        <w:tabs>
          <w:tab w:val="clear" w:pos="567"/>
        </w:tabs>
        <w:rPr>
          <w:szCs w:val="22"/>
        </w:rPr>
      </w:pPr>
    </w:p>
    <w:p w14:paraId="27166CC8" w14:textId="77777777" w:rsidR="00A12B36" w:rsidRDefault="00A12B36">
      <w:pPr>
        <w:tabs>
          <w:tab w:val="clear" w:pos="567"/>
        </w:tabs>
        <w:rPr>
          <w:szCs w:val="22"/>
        </w:rPr>
      </w:pPr>
    </w:p>
    <w:p w14:paraId="2257F266" w14:textId="6683AE2A" w:rsidR="00A12B36" w:rsidRDefault="00FF6BDA">
      <w:pPr>
        <w:pStyle w:val="Stylebold"/>
        <w:keepNext/>
      </w:pPr>
      <w:r>
        <w:t>Í fylgiseðlinum eru eftirfarandi kaflar:</w:t>
      </w:r>
    </w:p>
    <w:p w14:paraId="22FB004F" w14:textId="77777777" w:rsidR="00A12B36" w:rsidRDefault="00A12B36">
      <w:pPr>
        <w:keepNext/>
        <w:numPr>
          <w:ilvl w:val="12"/>
          <w:numId w:val="0"/>
        </w:numPr>
        <w:tabs>
          <w:tab w:val="clear" w:pos="567"/>
        </w:tabs>
        <w:outlineLvl w:val="0"/>
        <w:rPr>
          <w:szCs w:val="22"/>
        </w:rPr>
      </w:pPr>
    </w:p>
    <w:p w14:paraId="12479498" w14:textId="77777777" w:rsidR="00A12B36" w:rsidRDefault="00FF6BDA">
      <w:pPr>
        <w:numPr>
          <w:ilvl w:val="0"/>
          <w:numId w:val="32"/>
        </w:numPr>
        <w:ind w:left="567" w:hanging="567"/>
        <w:rPr>
          <w:szCs w:val="22"/>
        </w:rPr>
      </w:pPr>
      <w:r>
        <w:t>Upplýsingar um XGEVA og við hverju það er notað</w:t>
      </w:r>
    </w:p>
    <w:p w14:paraId="5F1C400B" w14:textId="77777777" w:rsidR="00A12B36" w:rsidRDefault="00FF6BDA">
      <w:pPr>
        <w:numPr>
          <w:ilvl w:val="0"/>
          <w:numId w:val="32"/>
        </w:numPr>
        <w:ind w:left="567" w:hanging="567"/>
        <w:rPr>
          <w:szCs w:val="22"/>
        </w:rPr>
      </w:pPr>
      <w:r>
        <w:t>Áður en byrjað er að nota XGEVA</w:t>
      </w:r>
    </w:p>
    <w:p w14:paraId="59D1C202" w14:textId="77777777" w:rsidR="00A12B36" w:rsidRDefault="00FF6BDA">
      <w:pPr>
        <w:numPr>
          <w:ilvl w:val="0"/>
          <w:numId w:val="32"/>
        </w:numPr>
        <w:ind w:left="567" w:hanging="567"/>
        <w:rPr>
          <w:szCs w:val="22"/>
        </w:rPr>
      </w:pPr>
      <w:r>
        <w:t>Hvernig nota á XGEVA</w:t>
      </w:r>
    </w:p>
    <w:p w14:paraId="5F0CA2A9" w14:textId="77777777" w:rsidR="00A12B36" w:rsidRDefault="00FF6BDA">
      <w:pPr>
        <w:numPr>
          <w:ilvl w:val="0"/>
          <w:numId w:val="32"/>
        </w:numPr>
        <w:ind w:left="567" w:hanging="567"/>
        <w:rPr>
          <w:szCs w:val="22"/>
        </w:rPr>
      </w:pPr>
      <w:r>
        <w:t>Hugsanlegar aukaverkanir</w:t>
      </w:r>
    </w:p>
    <w:p w14:paraId="02C928BB" w14:textId="77777777" w:rsidR="00A12B36" w:rsidRDefault="00FF6BDA">
      <w:pPr>
        <w:keepNext/>
        <w:numPr>
          <w:ilvl w:val="0"/>
          <w:numId w:val="32"/>
        </w:numPr>
        <w:ind w:left="567" w:hanging="567"/>
        <w:rPr>
          <w:szCs w:val="22"/>
        </w:rPr>
      </w:pPr>
      <w:r>
        <w:t>Hvernig geyma á XGEVA</w:t>
      </w:r>
    </w:p>
    <w:p w14:paraId="7A2C40A8" w14:textId="77777777" w:rsidR="00A12B36" w:rsidRDefault="00FF6BDA">
      <w:pPr>
        <w:numPr>
          <w:ilvl w:val="0"/>
          <w:numId w:val="32"/>
        </w:numPr>
        <w:ind w:left="567" w:hanging="567"/>
        <w:rPr>
          <w:szCs w:val="22"/>
        </w:rPr>
      </w:pPr>
      <w:r>
        <w:t>Pakkningar og aðrar upplýsingar</w:t>
      </w:r>
    </w:p>
    <w:p w14:paraId="0EB96C1E" w14:textId="77777777" w:rsidR="00A12B36" w:rsidRDefault="00A12B36">
      <w:pPr>
        <w:numPr>
          <w:ilvl w:val="12"/>
          <w:numId w:val="0"/>
        </w:numPr>
        <w:tabs>
          <w:tab w:val="clear" w:pos="567"/>
        </w:tabs>
        <w:rPr>
          <w:szCs w:val="22"/>
        </w:rPr>
      </w:pPr>
    </w:p>
    <w:p w14:paraId="7A75617C" w14:textId="77777777" w:rsidR="00A12B36" w:rsidRDefault="00A12B36">
      <w:pPr>
        <w:numPr>
          <w:ilvl w:val="12"/>
          <w:numId w:val="0"/>
        </w:numPr>
        <w:tabs>
          <w:tab w:val="clear" w:pos="567"/>
        </w:tabs>
        <w:rPr>
          <w:szCs w:val="22"/>
        </w:rPr>
      </w:pPr>
    </w:p>
    <w:p w14:paraId="0429C0CB" w14:textId="77777777" w:rsidR="00A12B36" w:rsidRDefault="00FF6BDA">
      <w:pPr>
        <w:pStyle w:val="Stylebold"/>
        <w:keepNext/>
        <w:ind w:left="567" w:hanging="567"/>
      </w:pPr>
      <w:r>
        <w:t>1.</w:t>
      </w:r>
      <w:r>
        <w:tab/>
        <w:t>Upplýsingar um XGEVA og við hverju það er notað</w:t>
      </w:r>
    </w:p>
    <w:p w14:paraId="50D5F134" w14:textId="77777777" w:rsidR="00A12B36" w:rsidRDefault="00A12B36">
      <w:pPr>
        <w:keepNext/>
        <w:numPr>
          <w:ilvl w:val="12"/>
          <w:numId w:val="0"/>
        </w:numPr>
        <w:tabs>
          <w:tab w:val="clear" w:pos="567"/>
        </w:tabs>
        <w:rPr>
          <w:szCs w:val="22"/>
        </w:rPr>
      </w:pPr>
    </w:p>
    <w:p w14:paraId="3A934057" w14:textId="77777777" w:rsidR="00A12B36" w:rsidRDefault="00FF6BDA">
      <w:pPr>
        <w:rPr>
          <w:szCs w:val="22"/>
        </w:rPr>
      </w:pPr>
      <w:r>
        <w:t>XGEVA inniheldur denosumab, prótein (einstofna mótefni) sem hægir á beineyðingu af völdum krabbameins sem hefur náð til beina (meinvarpa í beinum) eða af völdum risafrumuæxlis í beinum.</w:t>
      </w:r>
    </w:p>
    <w:p w14:paraId="3E182B63" w14:textId="77777777" w:rsidR="00A12B36" w:rsidRDefault="00A12B36">
      <w:pPr>
        <w:numPr>
          <w:ilvl w:val="12"/>
          <w:numId w:val="0"/>
        </w:numPr>
        <w:tabs>
          <w:tab w:val="clear" w:pos="567"/>
        </w:tabs>
        <w:rPr>
          <w:rFonts w:eastAsia="MS Mincho"/>
          <w:color w:val="000000"/>
          <w:szCs w:val="22"/>
          <w:lang w:eastAsia="ja-JP"/>
        </w:rPr>
      </w:pPr>
    </w:p>
    <w:p w14:paraId="40455061" w14:textId="77777777" w:rsidR="00A12B36" w:rsidRDefault="00FF6BDA">
      <w:pPr>
        <w:rPr>
          <w:bCs/>
          <w:iCs/>
          <w:szCs w:val="22"/>
        </w:rPr>
      </w:pPr>
      <w:r>
        <w:t>XGEVA er notað hjá fullorðnum með langt gengið krabbamein til þess að koma í veg fyrir alvarlega fylgikvilla meinvarpa í beinum (t.d. beinbrot, þrýsting á mænu eða nauðsyn geislameðferðar eða skurðaðgerðar).</w:t>
      </w:r>
    </w:p>
    <w:p w14:paraId="3E2963CB" w14:textId="77777777" w:rsidR="00A12B36" w:rsidRDefault="00A12B36">
      <w:pPr>
        <w:rPr>
          <w:bCs/>
          <w:iCs/>
          <w:szCs w:val="22"/>
        </w:rPr>
      </w:pPr>
    </w:p>
    <w:p w14:paraId="54E63252" w14:textId="77777777" w:rsidR="00A12B36" w:rsidRDefault="00FF6BDA">
      <w:pPr>
        <w:rPr>
          <w:color w:val="000000"/>
          <w:szCs w:val="22"/>
        </w:rPr>
      </w:pPr>
      <w:r>
        <w:t>XGEVA er einnig notað til að meðhöndla risafrumuæxli í beinum sem ekki er unnt að fjarlægja með skurðaðgerð eða þegar skurðaðgerð er ekki besti valkostur hjá fullorðnum og unglingum þar sem bein eru hætt að vaxa.</w:t>
      </w:r>
    </w:p>
    <w:p w14:paraId="1E2549E2" w14:textId="77777777" w:rsidR="00A12B36" w:rsidRDefault="00A12B36">
      <w:pPr>
        <w:numPr>
          <w:ilvl w:val="12"/>
          <w:numId w:val="0"/>
        </w:numPr>
        <w:tabs>
          <w:tab w:val="clear" w:pos="567"/>
        </w:tabs>
        <w:rPr>
          <w:szCs w:val="22"/>
        </w:rPr>
      </w:pPr>
    </w:p>
    <w:p w14:paraId="179031A1" w14:textId="77777777" w:rsidR="00A12B36" w:rsidRDefault="00A12B36">
      <w:pPr>
        <w:numPr>
          <w:ilvl w:val="12"/>
          <w:numId w:val="0"/>
        </w:numPr>
        <w:tabs>
          <w:tab w:val="clear" w:pos="567"/>
        </w:tabs>
        <w:rPr>
          <w:szCs w:val="22"/>
        </w:rPr>
      </w:pPr>
    </w:p>
    <w:p w14:paraId="11CCAEC1" w14:textId="77777777" w:rsidR="00A12B36" w:rsidRDefault="00FF6BDA">
      <w:pPr>
        <w:pStyle w:val="Stylebold"/>
        <w:keepNext/>
        <w:ind w:left="567" w:hanging="567"/>
      </w:pPr>
      <w:r>
        <w:t>2.</w:t>
      </w:r>
      <w:r>
        <w:tab/>
        <w:t>Áður en byrjað er að nota XGEVA</w:t>
      </w:r>
    </w:p>
    <w:p w14:paraId="7458DD9A" w14:textId="77777777" w:rsidR="00A12B36" w:rsidRDefault="00A12B36">
      <w:pPr>
        <w:keepNext/>
        <w:numPr>
          <w:ilvl w:val="12"/>
          <w:numId w:val="0"/>
        </w:numPr>
        <w:tabs>
          <w:tab w:val="clear" w:pos="567"/>
        </w:tabs>
        <w:rPr>
          <w:szCs w:val="22"/>
        </w:rPr>
      </w:pPr>
    </w:p>
    <w:p w14:paraId="103A65B1" w14:textId="77777777" w:rsidR="00A12B36" w:rsidRDefault="00FF6BDA">
      <w:pPr>
        <w:pStyle w:val="Stylebold"/>
        <w:keepNext/>
      </w:pPr>
      <w:r>
        <w:t>Ekki má nota XGEVA</w:t>
      </w:r>
    </w:p>
    <w:p w14:paraId="2B5BFDCF" w14:textId="77777777" w:rsidR="00A12B36" w:rsidRDefault="00A12B36">
      <w:pPr>
        <w:keepNext/>
        <w:numPr>
          <w:ilvl w:val="12"/>
          <w:numId w:val="0"/>
        </w:numPr>
        <w:tabs>
          <w:tab w:val="clear" w:pos="567"/>
        </w:tabs>
        <w:rPr>
          <w:b/>
          <w:color w:val="000000"/>
          <w:szCs w:val="22"/>
        </w:rPr>
      </w:pPr>
    </w:p>
    <w:p w14:paraId="0324C51F" w14:textId="77777777" w:rsidR="00A12B36" w:rsidRDefault="00FF6BDA">
      <w:pPr>
        <w:numPr>
          <w:ilvl w:val="0"/>
          <w:numId w:val="27"/>
        </w:numPr>
        <w:ind w:left="567" w:hanging="567"/>
        <w:rPr>
          <w:szCs w:val="22"/>
        </w:rPr>
      </w:pPr>
      <w:r>
        <w:t>ef um er að ræða ofnæmi fyrir denosumabi eða einhverju öðru innihaldsefni lyfsins (talin upp í kafla 6).</w:t>
      </w:r>
    </w:p>
    <w:p w14:paraId="34AADE59" w14:textId="77777777" w:rsidR="00A12B36" w:rsidRDefault="00A12B36">
      <w:pPr>
        <w:numPr>
          <w:ilvl w:val="12"/>
          <w:numId w:val="0"/>
        </w:numPr>
        <w:tabs>
          <w:tab w:val="clear" w:pos="567"/>
        </w:tabs>
        <w:rPr>
          <w:szCs w:val="22"/>
        </w:rPr>
      </w:pPr>
    </w:p>
    <w:p w14:paraId="1A20DCFF" w14:textId="77777777" w:rsidR="00A12B36" w:rsidRDefault="00FF6BDA">
      <w:pPr>
        <w:numPr>
          <w:ilvl w:val="12"/>
          <w:numId w:val="0"/>
        </w:numPr>
        <w:tabs>
          <w:tab w:val="clear" w:pos="567"/>
        </w:tabs>
        <w:rPr>
          <w:szCs w:val="22"/>
        </w:rPr>
      </w:pPr>
      <w:r>
        <w:t>Þér er ekki gefið XGEVA ef kalsíumgildi í blóði er mjög lágt og þú hefur ekki fengið meðferð við því.</w:t>
      </w:r>
    </w:p>
    <w:p w14:paraId="79CAD2E3" w14:textId="77777777" w:rsidR="00A12B36" w:rsidRDefault="00A12B36">
      <w:pPr>
        <w:numPr>
          <w:ilvl w:val="12"/>
          <w:numId w:val="0"/>
        </w:numPr>
        <w:tabs>
          <w:tab w:val="clear" w:pos="567"/>
        </w:tabs>
        <w:rPr>
          <w:szCs w:val="22"/>
        </w:rPr>
      </w:pPr>
    </w:p>
    <w:p w14:paraId="75094DC4" w14:textId="77777777" w:rsidR="00A12B36" w:rsidRDefault="00FF6BDA">
      <w:pPr>
        <w:numPr>
          <w:ilvl w:val="12"/>
          <w:numId w:val="0"/>
        </w:numPr>
        <w:tabs>
          <w:tab w:val="clear" w:pos="567"/>
        </w:tabs>
        <w:rPr>
          <w:szCs w:val="22"/>
        </w:rPr>
      </w:pPr>
      <w:r>
        <w:t>Þér er ekki gefið XGEVA ef þú ert með ógróin sár eftir aðgerð á tönnum eða í munni.</w:t>
      </w:r>
    </w:p>
    <w:p w14:paraId="00F9496D" w14:textId="77777777" w:rsidR="00A12B36" w:rsidRDefault="00A12B36">
      <w:pPr>
        <w:numPr>
          <w:ilvl w:val="12"/>
          <w:numId w:val="0"/>
        </w:numPr>
        <w:tabs>
          <w:tab w:val="clear" w:pos="567"/>
        </w:tabs>
        <w:rPr>
          <w:szCs w:val="22"/>
        </w:rPr>
      </w:pPr>
    </w:p>
    <w:p w14:paraId="76827964" w14:textId="77777777" w:rsidR="00A12B36" w:rsidRDefault="00FF6BDA">
      <w:pPr>
        <w:pStyle w:val="Stylebold"/>
        <w:keepNext/>
      </w:pPr>
      <w:r>
        <w:lastRenderedPageBreak/>
        <w:t>Varnaðarorð og varúðarreglur</w:t>
      </w:r>
    </w:p>
    <w:p w14:paraId="0677E446" w14:textId="77777777" w:rsidR="00A12B36" w:rsidRDefault="00A12B36">
      <w:pPr>
        <w:pStyle w:val="Stylebold"/>
        <w:keepNext/>
      </w:pPr>
    </w:p>
    <w:p w14:paraId="407D0282" w14:textId="77777777" w:rsidR="00A12B36" w:rsidRDefault="00FF6BDA">
      <w:pPr>
        <w:pStyle w:val="Stylebold"/>
        <w:keepNext/>
      </w:pPr>
      <w:r>
        <w:t>Leitið ráða hjá lækninum áður en XGEVA er notað.</w:t>
      </w:r>
    </w:p>
    <w:p w14:paraId="16D60E18" w14:textId="77777777" w:rsidR="00A12B36" w:rsidRDefault="00A12B36">
      <w:pPr>
        <w:keepNext/>
        <w:numPr>
          <w:ilvl w:val="12"/>
          <w:numId w:val="0"/>
        </w:numPr>
        <w:tabs>
          <w:tab w:val="clear" w:pos="567"/>
        </w:tabs>
        <w:rPr>
          <w:szCs w:val="22"/>
        </w:rPr>
      </w:pPr>
    </w:p>
    <w:p w14:paraId="2CE77288" w14:textId="77777777" w:rsidR="00A12B36" w:rsidRDefault="00FF6BDA">
      <w:pPr>
        <w:pStyle w:val="Styleunderline"/>
      </w:pPr>
      <w:r>
        <w:t>Kalk og D-vítamínuppbót</w:t>
      </w:r>
    </w:p>
    <w:p w14:paraId="46218DA5" w14:textId="77777777" w:rsidR="00A12B36" w:rsidRDefault="00FF6BDA">
      <w:pPr>
        <w:tabs>
          <w:tab w:val="clear" w:pos="567"/>
        </w:tabs>
        <w:autoSpaceDE w:val="0"/>
        <w:autoSpaceDN w:val="0"/>
        <w:adjustRightInd w:val="0"/>
        <w:rPr>
          <w:szCs w:val="22"/>
        </w:rPr>
      </w:pPr>
      <w:r>
        <w:t>Meðan á meðferð með XGEVA stendur skaltu taka kalk og D-vítamínuppbót nema ef kalsíumgildi í blóði er hátt. Læknirinn ræðir þetta við þig. Ef kalsíumgildi í blóði er lágt getur læknirinn ákveðið að gefa þér kalsíumuppbót áður en meðferð með XGEVA hefst.</w:t>
      </w:r>
    </w:p>
    <w:p w14:paraId="1043BC4D" w14:textId="77777777" w:rsidR="00A12B36" w:rsidRDefault="00A12B36">
      <w:pPr>
        <w:numPr>
          <w:ilvl w:val="12"/>
          <w:numId w:val="0"/>
        </w:numPr>
        <w:tabs>
          <w:tab w:val="clear" w:pos="567"/>
        </w:tabs>
        <w:rPr>
          <w:szCs w:val="22"/>
        </w:rPr>
      </w:pPr>
    </w:p>
    <w:p w14:paraId="119B82C8" w14:textId="77777777" w:rsidR="00A12B36" w:rsidRDefault="00FF6BDA">
      <w:pPr>
        <w:pStyle w:val="Styleunderline"/>
      </w:pPr>
      <w:r>
        <w:t>Lágt kalsíumgildi í blóði</w:t>
      </w:r>
    </w:p>
    <w:p w14:paraId="15F4FDF6" w14:textId="77777777" w:rsidR="00A12B36" w:rsidRDefault="00FF6BDA">
      <w:pPr>
        <w:numPr>
          <w:ilvl w:val="12"/>
          <w:numId w:val="0"/>
        </w:numPr>
        <w:tabs>
          <w:tab w:val="clear" w:pos="567"/>
        </w:tabs>
        <w:rPr>
          <w:szCs w:val="22"/>
        </w:rPr>
      </w:pPr>
      <w:r>
        <w:t>Láttu lækninn tafarlaust vita ef þú færð krampa, kippi eða sinadrátt og/eða dofa eða náladofa í fingur, tær eða í kringum munn og/eða flog, ringlun eða missir meðvitund meðan á meðferð með XGEVA stendur. Hugsanlega er kalsíumgildi í blóði lágt.</w:t>
      </w:r>
    </w:p>
    <w:p w14:paraId="72BF8EE5" w14:textId="77777777" w:rsidR="00A12B36" w:rsidRDefault="00A12B36">
      <w:pPr>
        <w:tabs>
          <w:tab w:val="clear" w:pos="567"/>
        </w:tabs>
        <w:autoSpaceDE w:val="0"/>
        <w:autoSpaceDN w:val="0"/>
        <w:adjustRightInd w:val="0"/>
        <w:rPr>
          <w:szCs w:val="22"/>
        </w:rPr>
      </w:pPr>
    </w:p>
    <w:p w14:paraId="39D9E0CD" w14:textId="77777777" w:rsidR="00A12B36" w:rsidRDefault="00FF6BDA">
      <w:pPr>
        <w:pStyle w:val="Styleunderline"/>
      </w:pPr>
      <w:r>
        <w:t>Skert nýrnastarfsemi</w:t>
      </w:r>
    </w:p>
    <w:p w14:paraId="7691EAD1" w14:textId="77777777" w:rsidR="00A12B36" w:rsidRDefault="00FF6BDA">
      <w:pPr>
        <w:tabs>
          <w:tab w:val="clear" w:pos="567"/>
        </w:tabs>
        <w:autoSpaceDE w:val="0"/>
        <w:autoSpaceDN w:val="0"/>
        <w:adjustRightInd w:val="0"/>
        <w:rPr>
          <w:szCs w:val="22"/>
        </w:rPr>
      </w:pPr>
      <w:r>
        <w:t>Láttu lækninn vita ef þú ert með eða hefur fengið alvarlegan nýrnasjúkdóm, nýrnabilun eða hefur þurft á blóðskilun að halda, en það getur aukið hættu á lágu kalsíumgildi í blóði, sérstaklega ef þú færð ekki kalsíumuppbót.</w:t>
      </w:r>
    </w:p>
    <w:p w14:paraId="56EA45AA" w14:textId="77777777" w:rsidR="00A12B36" w:rsidRDefault="00A12B36">
      <w:pPr>
        <w:tabs>
          <w:tab w:val="clear" w:pos="567"/>
        </w:tabs>
        <w:autoSpaceDE w:val="0"/>
        <w:autoSpaceDN w:val="0"/>
        <w:adjustRightInd w:val="0"/>
        <w:rPr>
          <w:szCs w:val="22"/>
        </w:rPr>
      </w:pPr>
    </w:p>
    <w:p w14:paraId="747F80C4" w14:textId="77777777" w:rsidR="00A12B36" w:rsidRDefault="00FF6BDA">
      <w:pPr>
        <w:pStyle w:val="Styleunderline"/>
      </w:pPr>
      <w:r>
        <w:t>Vandamál tengd munni, tönnum eða kjálka</w:t>
      </w:r>
    </w:p>
    <w:p w14:paraId="5A7BE2A0" w14:textId="77777777" w:rsidR="00A12B36" w:rsidRDefault="00FF6BDA">
      <w:pPr>
        <w:tabs>
          <w:tab w:val="clear" w:pos="567"/>
        </w:tabs>
        <w:rPr>
          <w:rFonts w:eastAsia="SimSun"/>
          <w:szCs w:val="22"/>
        </w:rPr>
      </w:pPr>
      <w:r>
        <w:t>Algengt er að greint hafi verið frá aukaverkun sem kallast beindrep í kjálka (beinskemmdir í kjálka) (getur komið fyrir hjá allt að 1 af hverjum 10 einstaklingum) hjá sjúklingum sem fengu XGEVA með inndælingu vegna sjúkdóms sem tengdist krabbameini. Beindrep í kjálka getur einnig komið fram eftir að meðferð hefur verið stöðvuð.</w:t>
      </w:r>
    </w:p>
    <w:p w14:paraId="5DB2050A" w14:textId="77777777" w:rsidR="00A12B36" w:rsidRDefault="00A12B36">
      <w:pPr>
        <w:tabs>
          <w:tab w:val="clear" w:pos="567"/>
        </w:tabs>
        <w:rPr>
          <w:rFonts w:eastAsia="SimSun"/>
          <w:szCs w:val="22"/>
          <w:lang w:eastAsia="en-GB"/>
        </w:rPr>
      </w:pPr>
    </w:p>
    <w:p w14:paraId="11784693" w14:textId="77777777" w:rsidR="00A12B36" w:rsidRDefault="00FF6BDA">
      <w:pPr>
        <w:keepNext/>
        <w:tabs>
          <w:tab w:val="clear" w:pos="567"/>
        </w:tabs>
        <w:rPr>
          <w:rFonts w:eastAsia="SimSun"/>
          <w:szCs w:val="22"/>
        </w:rPr>
      </w:pPr>
      <w:r>
        <w:t>Mikilvægt er að koma í veg fyrir að beindrep í kjálka þróist þar sem það getur verið sársaukafullt ástand sem getur verið erfitt að meðhöndla. Til að lágmarka hættu á að fá beindrep í kjálka ættir þú að grípa til nokkurra varúðarráðstafana:</w:t>
      </w:r>
    </w:p>
    <w:p w14:paraId="4E382522" w14:textId="77777777" w:rsidR="00A12B36" w:rsidRDefault="00A12B36">
      <w:pPr>
        <w:keepNext/>
        <w:tabs>
          <w:tab w:val="clear" w:pos="567"/>
        </w:tabs>
        <w:rPr>
          <w:rFonts w:eastAsia="SimSun"/>
          <w:szCs w:val="22"/>
          <w:lang w:eastAsia="en-GB"/>
        </w:rPr>
      </w:pPr>
    </w:p>
    <w:p w14:paraId="5AF557E0" w14:textId="77777777" w:rsidR="00A12B36" w:rsidRDefault="00FF6BDA">
      <w:pPr>
        <w:numPr>
          <w:ilvl w:val="0"/>
          <w:numId w:val="22"/>
        </w:numPr>
        <w:ind w:left="567" w:hanging="567"/>
        <w:rPr>
          <w:rFonts w:eastAsia="SimSun"/>
          <w:szCs w:val="22"/>
        </w:rPr>
      </w:pPr>
      <w:r>
        <w:t>Fyrir meðferð skaltu láta lækninn/hjúkrunarfræðinginn (heilbrigðisstarfsmann) vita ef þú ert með einhver vandamál tengd munni eða tönnum. Læknirinn á að seinka meðferðinni ef þú ert með ógróin sár í munni eftir aðgerðir á tönnum eða í munni. Læknirinn gæti mælt með skoðun hjá tannlækni áður en þú byrjar meðferð með XGEVA.</w:t>
      </w:r>
    </w:p>
    <w:p w14:paraId="11391401" w14:textId="77777777" w:rsidR="00A12B36" w:rsidRDefault="00FF6BDA">
      <w:pPr>
        <w:numPr>
          <w:ilvl w:val="0"/>
          <w:numId w:val="22"/>
        </w:numPr>
        <w:ind w:left="567" w:hanging="567"/>
        <w:rPr>
          <w:rFonts w:eastAsia="SimSun"/>
          <w:szCs w:val="22"/>
        </w:rPr>
      </w:pPr>
      <w:r>
        <w:t>Meðan á meðferð stendur áttu að viðhalda góðri munnhirðu og fara reglulega í tannskoðun. Ef þú notar gervitennur skaltu ganga úr skugga um að þær passi vel.</w:t>
      </w:r>
    </w:p>
    <w:p w14:paraId="55C125DB" w14:textId="77777777" w:rsidR="00A12B36" w:rsidRDefault="00FF6BDA">
      <w:pPr>
        <w:keepNext/>
        <w:numPr>
          <w:ilvl w:val="0"/>
          <w:numId w:val="22"/>
        </w:numPr>
        <w:ind w:left="567" w:hanging="567"/>
        <w:rPr>
          <w:rFonts w:eastAsia="SimSun"/>
          <w:szCs w:val="22"/>
        </w:rPr>
      </w:pPr>
      <w:r>
        <w:t>Ef þú ert í meðferð hjá tannlækni eða tannaðgerð er fyrirhuguð (t.d. tanndráttur) skaltu láta lækninn vita um tannmeðferðina og tannlækninn vita að þú sért í meðferð með XGEVA.</w:t>
      </w:r>
    </w:p>
    <w:p w14:paraId="6DD624F0" w14:textId="77777777" w:rsidR="00A12B36" w:rsidRDefault="00FF6BDA">
      <w:pPr>
        <w:numPr>
          <w:ilvl w:val="0"/>
          <w:numId w:val="22"/>
        </w:numPr>
        <w:ind w:left="567" w:hanging="567"/>
        <w:rPr>
          <w:rFonts w:eastAsia="SimSun"/>
          <w:szCs w:val="22"/>
        </w:rPr>
      </w:pPr>
      <w:r>
        <w:t>Láttu lækninn og tannlækninn tafarlaust vita ef vandamál í tengslum við munn eða tennur gera vart við sig, t.d. tannlos, verkur eða þroti, sár sem gróa ekki eða útferð úr sári, þar sem þetta gætu verið einkenni um beindrep í kjálka.</w:t>
      </w:r>
    </w:p>
    <w:p w14:paraId="4B53F7FC" w14:textId="77777777" w:rsidR="00A12B36" w:rsidRDefault="00A12B36">
      <w:pPr>
        <w:tabs>
          <w:tab w:val="clear" w:pos="567"/>
        </w:tabs>
        <w:rPr>
          <w:b/>
          <w:szCs w:val="22"/>
        </w:rPr>
      </w:pPr>
    </w:p>
    <w:p w14:paraId="6F5D4E7E" w14:textId="77777777" w:rsidR="00A12B36" w:rsidRDefault="00FF6BDA">
      <w:pPr>
        <w:rPr>
          <w:szCs w:val="22"/>
        </w:rPr>
      </w:pPr>
      <w:r>
        <w:t>Sjúklingar í krabbameinslyfjameðferð og/eða geislameðferð, sem nota stera eða lyf sem hamla æðamyndun (notuð til að meðhöndla krabbamein), fara í tannaðgerð, fara ekki reglulega til tannlæknis, eru með tannholdssjúkdóma eða sem reykja, geta verið í meiri hættu á að þróa með sér beindrep í kjálka.</w:t>
      </w:r>
    </w:p>
    <w:p w14:paraId="699930B5" w14:textId="77777777" w:rsidR="00A12B36" w:rsidRDefault="00A12B36">
      <w:pPr>
        <w:tabs>
          <w:tab w:val="clear" w:pos="567"/>
        </w:tabs>
        <w:rPr>
          <w:rFonts w:eastAsia="SimSun"/>
          <w:szCs w:val="22"/>
          <w:lang w:eastAsia="en-GB"/>
        </w:rPr>
      </w:pPr>
    </w:p>
    <w:p w14:paraId="34EE7030" w14:textId="77777777" w:rsidR="00A12B36" w:rsidRDefault="00FF6BDA">
      <w:pPr>
        <w:pStyle w:val="Styleunderline"/>
      </w:pPr>
      <w:r>
        <w:t>Óvenjuleg brot á lærlegg</w:t>
      </w:r>
    </w:p>
    <w:p w14:paraId="3A52B283" w14:textId="77777777" w:rsidR="00A12B36" w:rsidRDefault="00FF6BDA">
      <w:pPr>
        <w:autoSpaceDE w:val="0"/>
        <w:autoSpaceDN w:val="0"/>
        <w:adjustRightInd w:val="0"/>
        <w:rPr>
          <w:szCs w:val="22"/>
        </w:rPr>
      </w:pPr>
      <w:r>
        <w:t>Sumir sjúklingar hafa fengið óvenjuleg brot á lærlegg meðan á meðferð með XGEVA stendur. Hafið samband við lækninn ef vart verður við nýjan eða óvenjulegan verk í mjöðm, nára eða læri.</w:t>
      </w:r>
    </w:p>
    <w:p w14:paraId="11971399" w14:textId="77777777" w:rsidR="00A12B36" w:rsidRDefault="00A12B36">
      <w:pPr>
        <w:autoSpaceDE w:val="0"/>
        <w:autoSpaceDN w:val="0"/>
        <w:adjustRightInd w:val="0"/>
        <w:rPr>
          <w:szCs w:val="22"/>
        </w:rPr>
      </w:pPr>
    </w:p>
    <w:p w14:paraId="6BD79D69" w14:textId="77777777" w:rsidR="00A12B36" w:rsidRDefault="00FF6BDA">
      <w:pPr>
        <w:pStyle w:val="Styleunderline"/>
      </w:pPr>
      <w:r>
        <w:t>Hátt gildi kalsíums í blóði eftir að meðferð með XGEVA er hætt</w:t>
      </w:r>
    </w:p>
    <w:p w14:paraId="49BEB443" w14:textId="77777777" w:rsidR="00A12B36" w:rsidRDefault="00FF6BDA">
      <w:pPr>
        <w:tabs>
          <w:tab w:val="clear" w:pos="567"/>
        </w:tabs>
        <w:autoSpaceDE w:val="0"/>
        <w:autoSpaceDN w:val="0"/>
        <w:adjustRightInd w:val="0"/>
        <w:rPr>
          <w:szCs w:val="22"/>
        </w:rPr>
      </w:pPr>
      <w:r>
        <w:t>Sumir sjúklingar með risafrumuæxli í beinum hafa fengið óeðlilega há gildi kalsíums í blóði vikum eða mánuðum eftir að meðferð var hætt. Læknirinn mun fylgjast með teiknum og einkennum hárra gilda kalsíums í blóði eftir að þú hættir að fá XGEVA.</w:t>
      </w:r>
    </w:p>
    <w:p w14:paraId="34165691" w14:textId="77777777" w:rsidR="00A12B36" w:rsidRDefault="00A12B36">
      <w:pPr>
        <w:tabs>
          <w:tab w:val="clear" w:pos="567"/>
        </w:tabs>
        <w:autoSpaceDE w:val="0"/>
        <w:autoSpaceDN w:val="0"/>
        <w:adjustRightInd w:val="0"/>
        <w:rPr>
          <w:szCs w:val="22"/>
        </w:rPr>
      </w:pPr>
    </w:p>
    <w:p w14:paraId="5803C58D" w14:textId="77777777" w:rsidR="00A12B36" w:rsidRDefault="00FF6BDA">
      <w:pPr>
        <w:pStyle w:val="Stylebold"/>
        <w:keepNext/>
      </w:pPr>
      <w:r>
        <w:lastRenderedPageBreak/>
        <w:t>Börn og unglingar</w:t>
      </w:r>
    </w:p>
    <w:p w14:paraId="23BE9A00" w14:textId="77777777" w:rsidR="00A12B36" w:rsidRDefault="00A12B36">
      <w:pPr>
        <w:pStyle w:val="Stylebold"/>
        <w:keepNext/>
      </w:pPr>
    </w:p>
    <w:p w14:paraId="6226BB6E" w14:textId="77777777" w:rsidR="00A12B36" w:rsidRDefault="00FF6BDA">
      <w:pPr>
        <w:numPr>
          <w:ilvl w:val="12"/>
          <w:numId w:val="0"/>
        </w:numPr>
        <w:tabs>
          <w:tab w:val="clear" w:pos="567"/>
        </w:tabs>
        <w:rPr>
          <w:szCs w:val="22"/>
        </w:rPr>
      </w:pPr>
      <w:r>
        <w:t>Ekki er mælt með notkun XGEVA hjá börnum og unglingum yngri en 18 ára nema hjá unglingum með risafrumuæxli í beinum þegar bein eru hætt að vaxa. Notkun XGEVA hefur ekki verið rannsökuð hjá börnum og unglingum með annað krabbamein sem hefur breiðst út til beina.</w:t>
      </w:r>
    </w:p>
    <w:p w14:paraId="02F1451B" w14:textId="77777777" w:rsidR="00A12B36" w:rsidRDefault="00A12B36">
      <w:pPr>
        <w:numPr>
          <w:ilvl w:val="12"/>
          <w:numId w:val="0"/>
        </w:numPr>
        <w:tabs>
          <w:tab w:val="clear" w:pos="567"/>
        </w:tabs>
        <w:rPr>
          <w:b/>
          <w:szCs w:val="22"/>
        </w:rPr>
      </w:pPr>
    </w:p>
    <w:p w14:paraId="7CF4BDA0" w14:textId="77777777" w:rsidR="00A12B36" w:rsidRDefault="00FF6BDA">
      <w:pPr>
        <w:pStyle w:val="Stylebold"/>
        <w:keepNext/>
      </w:pPr>
      <w:r>
        <w:t>Notkun annarra lyfja samhliða XGEVA</w:t>
      </w:r>
    </w:p>
    <w:p w14:paraId="541B9265" w14:textId="77777777" w:rsidR="00A12B36" w:rsidRDefault="00A12B36">
      <w:pPr>
        <w:pStyle w:val="Stylebold"/>
        <w:keepNext/>
      </w:pPr>
    </w:p>
    <w:p w14:paraId="40CC136B" w14:textId="77777777" w:rsidR="00A12B36" w:rsidRDefault="00FF6BDA">
      <w:pPr>
        <w:keepNext/>
      </w:pPr>
      <w:r>
        <w:t>Látið lækninn eða lyfjafræðing vita um öll önnur lyf sem eru notuð, hafa nýlega verið notuð eða kynnu að verða notuð. Þetta á einnig við um lyf sem fengin eru án lyfseðils. Einkum er mikilvægt að láta lækninn vita ef þú færð meðferð með</w:t>
      </w:r>
    </w:p>
    <w:p w14:paraId="7011CAD5" w14:textId="77777777" w:rsidR="00A12B36" w:rsidRDefault="00FF6BDA">
      <w:pPr>
        <w:keepNext/>
        <w:numPr>
          <w:ilvl w:val="0"/>
          <w:numId w:val="33"/>
        </w:numPr>
        <w:ind w:left="567" w:hanging="567"/>
      </w:pPr>
      <w:r>
        <w:t>öðru lyfi sem inniheldur denosumab</w:t>
      </w:r>
    </w:p>
    <w:p w14:paraId="759F3AD9" w14:textId="77777777" w:rsidR="00A12B36" w:rsidRDefault="00FF6BDA">
      <w:pPr>
        <w:numPr>
          <w:ilvl w:val="0"/>
          <w:numId w:val="33"/>
        </w:numPr>
        <w:ind w:left="567" w:hanging="567"/>
      </w:pPr>
      <w:r>
        <w:t>bisfosfónati</w:t>
      </w:r>
    </w:p>
    <w:p w14:paraId="78A17F34" w14:textId="77777777" w:rsidR="00A12B36" w:rsidRDefault="00A12B36"/>
    <w:p w14:paraId="6699EF24" w14:textId="77777777" w:rsidR="00A12B36" w:rsidRDefault="00FF6BDA">
      <w:r>
        <w:t>Ekki má nota XGEVA ásamt öðrum lyfjum sem innihalda denosumab eða bisfosfónöt.</w:t>
      </w:r>
    </w:p>
    <w:p w14:paraId="3A781EA8" w14:textId="77777777" w:rsidR="00A12B36" w:rsidRDefault="00A12B36">
      <w:pPr>
        <w:numPr>
          <w:ilvl w:val="12"/>
          <w:numId w:val="0"/>
        </w:numPr>
        <w:tabs>
          <w:tab w:val="clear" w:pos="567"/>
        </w:tabs>
        <w:rPr>
          <w:szCs w:val="22"/>
        </w:rPr>
      </w:pPr>
    </w:p>
    <w:p w14:paraId="2D3CE00F" w14:textId="77777777" w:rsidR="00A12B36" w:rsidRDefault="00FF6BDA">
      <w:pPr>
        <w:pStyle w:val="Stylebold"/>
        <w:keepNext/>
      </w:pPr>
      <w:r>
        <w:t>Meðganga og brjóstagjöf</w:t>
      </w:r>
    </w:p>
    <w:p w14:paraId="136C6ECD" w14:textId="77777777" w:rsidR="00A12B36" w:rsidRDefault="00A12B36">
      <w:pPr>
        <w:pStyle w:val="Stylebold"/>
        <w:keepNext/>
      </w:pPr>
    </w:p>
    <w:p w14:paraId="41E36FA9" w14:textId="77777777" w:rsidR="00A12B36" w:rsidRDefault="00FF6BDA">
      <w:r>
        <w:t>Rannsóknir á XGEVA hafa ekki verið gerðar á meðgöngu. Mikilvægt er að þú látir lækninn vita ef þú ert þunguð, telur að þú gætir verið þunguð eða ef þungun er fyrirhuguð. Ekki er mælt með notkun XGEVA á meðgöngu. Konur á barneignaraldri eiga að nota öruggar getnaðarvarnir meðan á meðferð með XGEVA stendur og í a.m.k. 5 mánuði eftir að meðferð með XGEVA er hætt.</w:t>
      </w:r>
    </w:p>
    <w:p w14:paraId="4D3F8148" w14:textId="77777777" w:rsidR="00A12B36" w:rsidRDefault="00A12B36"/>
    <w:p w14:paraId="184F8DA9" w14:textId="77777777" w:rsidR="00A12B36" w:rsidRDefault="00FF6BDA">
      <w:r>
        <w:t>Ef þú verður barnshafandi meðan á meðferð með XGEVA stendur eða innan 5 mánaða eftir að meðferð með XGEVA er hætt skaltu segja lækninum frá því.</w:t>
      </w:r>
    </w:p>
    <w:p w14:paraId="3EFA5274" w14:textId="77777777" w:rsidR="00A12B36" w:rsidRDefault="00A12B36"/>
    <w:p w14:paraId="2439FF9D" w14:textId="77777777" w:rsidR="00A12B36" w:rsidRDefault="00FF6BDA">
      <w:r>
        <w:t>Ekki er vitað hvort XGEVA skilst út í brjóstamjólk. Mikilvægt er að þú látir lækninn vita ef þú ert með barn á brjósti eða fyrirhugar að hafa barn á brjósti. Læknirinn hjálpar þér að ákveða hvort rétt sé að hætta brjóstagjöf eða hætta notkun XGEVA, með ávinning af brjóstagjöf fyrir barnið og ávinning af notkun XGEVA fyrir móðurina í huga.</w:t>
      </w:r>
    </w:p>
    <w:p w14:paraId="600FEAD9" w14:textId="77777777" w:rsidR="00A12B36" w:rsidRDefault="00A12B36"/>
    <w:p w14:paraId="5DB1653D" w14:textId="77777777" w:rsidR="00A12B36" w:rsidRDefault="00FF6BDA">
      <w:r>
        <w:t>Ef þú ert með barn á brjósti meðan á meðferð með XGEVA stendur skaltu segja lækninum frá því.</w:t>
      </w:r>
    </w:p>
    <w:p w14:paraId="7985D044" w14:textId="77777777" w:rsidR="00A12B36" w:rsidRDefault="00A12B36"/>
    <w:p w14:paraId="1D93AB41" w14:textId="77777777" w:rsidR="00A12B36" w:rsidRDefault="00FF6BDA">
      <w:r>
        <w:t>Leitið ráða hjá lækninum eða lyfjafræðingi áður en lyf eru notuð.</w:t>
      </w:r>
    </w:p>
    <w:p w14:paraId="451D9B7A" w14:textId="77777777" w:rsidR="00A12B36" w:rsidRDefault="00A12B36"/>
    <w:p w14:paraId="1BE2805F" w14:textId="77777777" w:rsidR="00A12B36" w:rsidRDefault="00FF6BDA">
      <w:pPr>
        <w:pStyle w:val="Stylebold"/>
        <w:keepNext/>
      </w:pPr>
      <w:r>
        <w:t>Akstur og notkun véla</w:t>
      </w:r>
    </w:p>
    <w:p w14:paraId="5B638950" w14:textId="77777777" w:rsidR="00A12B36" w:rsidRDefault="00A12B36">
      <w:pPr>
        <w:pStyle w:val="Stylebold"/>
        <w:keepNext/>
      </w:pPr>
    </w:p>
    <w:p w14:paraId="1497A2DF" w14:textId="77777777" w:rsidR="00A12B36" w:rsidRDefault="00FF6BDA">
      <w:r>
        <w:t>XGEVA hefur engin eða óveruleg áhrif á hæfni til aksturs eða notkunar véla.</w:t>
      </w:r>
    </w:p>
    <w:p w14:paraId="18501291" w14:textId="77777777" w:rsidR="00A12B36" w:rsidRDefault="00A12B36"/>
    <w:p w14:paraId="52E4F813" w14:textId="77777777" w:rsidR="00A12B36" w:rsidRDefault="00FF6BDA">
      <w:pPr>
        <w:pStyle w:val="Stylebold"/>
        <w:keepNext/>
      </w:pPr>
      <w:r>
        <w:t>XGEVA inniheldur sorbitól</w:t>
      </w:r>
    </w:p>
    <w:p w14:paraId="350DE1F8" w14:textId="77777777" w:rsidR="00A12B36" w:rsidRDefault="00A12B36">
      <w:pPr>
        <w:pStyle w:val="Stylebold"/>
        <w:keepNext/>
      </w:pPr>
    </w:p>
    <w:p w14:paraId="70A2C49A" w14:textId="5B20ADC4" w:rsidR="00A12B36" w:rsidRDefault="00FF6BDA">
      <w:r>
        <w:t>Lyfið inniheldur 37 mg af sorbitóli í hverri áfylltri sprautu.</w:t>
      </w:r>
    </w:p>
    <w:p w14:paraId="2F5D3C29" w14:textId="77777777" w:rsidR="00A12B36" w:rsidRDefault="00A12B36"/>
    <w:p w14:paraId="26D9C03F" w14:textId="77777777" w:rsidR="00A12B36" w:rsidRDefault="00FF6BDA">
      <w:pPr>
        <w:pStyle w:val="Stylebold"/>
        <w:keepNext/>
      </w:pPr>
      <w:r>
        <w:t>XGEVA inniheldur natríum</w:t>
      </w:r>
    </w:p>
    <w:p w14:paraId="0AB0F214" w14:textId="77777777" w:rsidR="00A12B36" w:rsidRDefault="00A12B36">
      <w:pPr>
        <w:pStyle w:val="Stylebold"/>
        <w:keepNext/>
      </w:pPr>
    </w:p>
    <w:p w14:paraId="41439DCA" w14:textId="77777777" w:rsidR="00A12B36" w:rsidRDefault="00FF6BDA">
      <w:r>
        <w:t>Lyfið inniheldur minna en 1 mmól (23 mg) af natríum í hverjum 120 mg skammti, þ.e.a.s. er sem næst natríumlaust.</w:t>
      </w:r>
    </w:p>
    <w:p w14:paraId="5D1F8FBB" w14:textId="77777777" w:rsidR="00416C31" w:rsidRDefault="00416C31"/>
    <w:p w14:paraId="4540E02E" w14:textId="77777777" w:rsidR="00416C31" w:rsidRPr="00CD3B2B" w:rsidRDefault="00416C31" w:rsidP="00CD3B2B">
      <w:pPr>
        <w:pStyle w:val="Stylebold"/>
        <w:keepNext/>
        <w:rPr>
          <w:ins w:id="72" w:author="Author"/>
        </w:rPr>
      </w:pPr>
      <w:ins w:id="73" w:author="Author">
        <w:r>
          <w:t>XGEVA inniheldur pólýsorbat</w:t>
        </w:r>
      </w:ins>
    </w:p>
    <w:p w14:paraId="64E516FB" w14:textId="77777777" w:rsidR="00416C31" w:rsidRPr="00416C31" w:rsidRDefault="00416C31" w:rsidP="00BE0C57">
      <w:pPr>
        <w:keepNext/>
        <w:rPr>
          <w:ins w:id="74" w:author="Author"/>
          <w:szCs w:val="22"/>
        </w:rPr>
      </w:pPr>
    </w:p>
    <w:p w14:paraId="71ADDE97" w14:textId="640FC934" w:rsidR="00A12B36" w:rsidRDefault="00416C31" w:rsidP="00416C31">
      <w:pPr>
        <w:rPr>
          <w:ins w:id="75" w:author="Author"/>
          <w:szCs w:val="22"/>
        </w:rPr>
      </w:pPr>
      <w:ins w:id="76" w:author="Author">
        <w:r>
          <w:t xml:space="preserve">Lyfið inniheldur 0,1 mg af pólýsorbat 20 í hverjum 1,0 ml af </w:t>
        </w:r>
        <w:del w:id="77" w:author="Author">
          <w:r w:rsidDel="00F9447C">
            <w:delText xml:space="preserve">PFS </w:delText>
          </w:r>
        </w:del>
        <w:r>
          <w:t>lausn</w:t>
        </w:r>
        <w:r w:rsidR="00F9447C">
          <w:t xml:space="preserve"> í áfylltri sprautu</w:t>
        </w:r>
        <w:r>
          <w:t>. Pólýsorböt gætu valdið ofnæmisviðbrögðum. Segðu lækninum frá því ef þú ert með eitthvert ofnæmi.</w:t>
        </w:r>
      </w:ins>
    </w:p>
    <w:p w14:paraId="673177AC" w14:textId="77777777" w:rsidR="00EB52DD" w:rsidRDefault="00EB52DD" w:rsidP="00EB52DD">
      <w:pPr>
        <w:numPr>
          <w:ilvl w:val="12"/>
          <w:numId w:val="0"/>
        </w:numPr>
        <w:tabs>
          <w:tab w:val="clear" w:pos="567"/>
        </w:tabs>
        <w:rPr>
          <w:ins w:id="78" w:author="Author"/>
        </w:rPr>
      </w:pPr>
    </w:p>
    <w:p w14:paraId="2E3EAE86" w14:textId="77777777" w:rsidR="00A12B36" w:rsidRDefault="00FF6BDA">
      <w:pPr>
        <w:pStyle w:val="Stylebold"/>
        <w:keepNext/>
      </w:pPr>
      <w:r>
        <w:t>XGEVA áfyllt sprauta inniheldur fenýlalanín</w:t>
      </w:r>
    </w:p>
    <w:p w14:paraId="35BA1E27" w14:textId="77777777" w:rsidR="00A12B36" w:rsidRDefault="00A12B36">
      <w:pPr>
        <w:pStyle w:val="Stylebold"/>
        <w:keepNext/>
      </w:pPr>
    </w:p>
    <w:p w14:paraId="40237EFB" w14:textId="77777777" w:rsidR="00A12B36" w:rsidRDefault="00FF6BDA">
      <w:r>
        <w:t>Lyfið inniheldur 6,1 mg af fenýlalaníni í hverri áfylltri sprautu.</w:t>
      </w:r>
    </w:p>
    <w:p w14:paraId="2CCB4198" w14:textId="77777777" w:rsidR="00A12B36" w:rsidRDefault="00A12B36"/>
    <w:p w14:paraId="0CA038F7" w14:textId="77777777" w:rsidR="00A12B36" w:rsidRDefault="00FF6BDA">
      <w:r>
        <w:lastRenderedPageBreak/>
        <w:t>Fenýlalanín getur verið skaðlegt þeim sem eru með fenýlketónmigu (PKU), sem er mjög sjaldgæfur erfðagalli þar sem fenýlalanín safnast upp því líkaminn getur ekki fjarlægt það með fullnægjandi hætti.</w:t>
      </w:r>
    </w:p>
    <w:p w14:paraId="79B61FE9" w14:textId="77777777" w:rsidR="00A12B36" w:rsidRDefault="00A12B36"/>
    <w:p w14:paraId="5AF33916" w14:textId="77777777" w:rsidR="00A12B36" w:rsidRDefault="00A12B36"/>
    <w:p w14:paraId="3FE1DC2E" w14:textId="77777777" w:rsidR="00A12B36" w:rsidRDefault="00FF6BDA">
      <w:pPr>
        <w:pStyle w:val="Stylebold"/>
        <w:keepNext/>
        <w:ind w:left="567" w:hanging="567"/>
      </w:pPr>
      <w:r>
        <w:t>3.</w:t>
      </w:r>
      <w:r>
        <w:tab/>
        <w:t>Hvernig nota á XGEVA</w:t>
      </w:r>
    </w:p>
    <w:p w14:paraId="56C8ACB9" w14:textId="77777777" w:rsidR="00A12B36" w:rsidRDefault="00A12B36">
      <w:pPr>
        <w:keepNext/>
      </w:pPr>
    </w:p>
    <w:p w14:paraId="6B971124" w14:textId="77777777" w:rsidR="00A12B36" w:rsidRDefault="00FF6BDA">
      <w:r>
        <w:t>Aftast í þessum fylgiseðli eru leiðbeiningar um hvernig eigi að sprauta XGEVA.</w:t>
      </w:r>
    </w:p>
    <w:p w14:paraId="1D798D6A" w14:textId="77777777" w:rsidR="00A12B36" w:rsidRDefault="00A12B36"/>
    <w:p w14:paraId="5B32CE62" w14:textId="5ED4ECA1" w:rsidR="00A12B36" w:rsidRDefault="00FF6BDA">
      <w:r>
        <w:t>Ráðlagður skammtur af XGEVA er 120 mg sem gefinn er á 4 vikna fresti með einni inndælingu undir húð. Hægt er að gefa XGEVA áfyllta sprautu í læri eða kvið (fyrir utan 5 cm kringum naflann). Heilbrigðisstarfsmaður á að fylgjast með því þegar þú gefur þér sjálf/ur XGEVA áfyllta sprautu í fyrsta sinn. Ef einhver annar gefur þér sprautuna má sprauta XGEVA í læri, kvið eða utanverðan upphandlegg. Þú eða umönnunaraðilinn eigið að fá þjálfun hjá heilbrigðisstarfsmanni í aðferðum við að gefa sprautu. Ef þú ert í meðferð við risafrumuæxli í beinum muntu fá aukaskammt 1 viku og 2 vikum eftir fyrsta skammt.</w:t>
      </w:r>
    </w:p>
    <w:p w14:paraId="1F31A4E7" w14:textId="77777777" w:rsidR="00A12B36" w:rsidRDefault="00A12B36"/>
    <w:p w14:paraId="4E8FF37B" w14:textId="77777777" w:rsidR="00A12B36" w:rsidRDefault="00FF6BDA">
      <w:r>
        <w:t>Má ekki hrista.</w:t>
      </w:r>
    </w:p>
    <w:p w14:paraId="037C8D0E" w14:textId="77777777" w:rsidR="00A12B36" w:rsidRDefault="00A12B36"/>
    <w:p w14:paraId="5C3BFD9E" w14:textId="2DEECD9F" w:rsidR="00A12B36" w:rsidRDefault="00FF6BDA">
      <w:r>
        <w:t>Þú ættir einnig að taka kalk og D</w:t>
      </w:r>
      <w:r>
        <w:noBreakHyphen/>
        <w:t>vítamín á meðan þú ert í meðferð með XGEVA, nema ef þú ert með of mikið kalsíum í blóði. Læknirinn ræðir þetta við þig.</w:t>
      </w:r>
    </w:p>
    <w:p w14:paraId="047D84B2" w14:textId="77777777" w:rsidR="00A12B36" w:rsidRDefault="00A12B36"/>
    <w:p w14:paraId="5E586286" w14:textId="77777777" w:rsidR="00A12B36" w:rsidRDefault="00FF6BDA">
      <w:r>
        <w:t>Ef þú hefur frekari spurningar varðandi notkun lyfsins skaltu leita upplýsinga hjá lækninum, lyfjafræðingi eða hjúkrunarfræðingnum.</w:t>
      </w:r>
    </w:p>
    <w:p w14:paraId="7FC8A1EA" w14:textId="77777777" w:rsidR="00A12B36" w:rsidRDefault="00A12B36"/>
    <w:p w14:paraId="4EF89C25" w14:textId="77777777" w:rsidR="00A12B36" w:rsidRDefault="00A12B36"/>
    <w:p w14:paraId="328B274F" w14:textId="77777777" w:rsidR="00A12B36" w:rsidRDefault="00FF6BDA">
      <w:pPr>
        <w:pStyle w:val="Stylebold"/>
        <w:keepNext/>
        <w:ind w:left="567" w:hanging="567"/>
      </w:pPr>
      <w:r>
        <w:t>4.</w:t>
      </w:r>
      <w:r>
        <w:tab/>
        <w:t>Hugsanlegar aukaverkanir</w:t>
      </w:r>
    </w:p>
    <w:p w14:paraId="1F6FE2CF" w14:textId="77777777" w:rsidR="00A12B36" w:rsidRDefault="00A12B36">
      <w:pPr>
        <w:keepNext/>
        <w:tabs>
          <w:tab w:val="clear" w:pos="567"/>
        </w:tabs>
        <w:rPr>
          <w:b/>
          <w:szCs w:val="22"/>
        </w:rPr>
      </w:pPr>
    </w:p>
    <w:p w14:paraId="225CE243" w14:textId="77777777" w:rsidR="00A12B36" w:rsidRDefault="00FF6BDA">
      <w:pPr>
        <w:numPr>
          <w:ilvl w:val="12"/>
          <w:numId w:val="0"/>
        </w:numPr>
        <w:tabs>
          <w:tab w:val="clear" w:pos="567"/>
        </w:tabs>
        <w:rPr>
          <w:szCs w:val="22"/>
        </w:rPr>
      </w:pPr>
      <w:r>
        <w:t>Eins og við á um öll lyf getur þetta lyf valdið aukaverkunum en það gerist þó ekki hjá öllum.</w:t>
      </w:r>
    </w:p>
    <w:p w14:paraId="6060ED9E" w14:textId="77777777" w:rsidR="00A12B36" w:rsidRDefault="00A12B36">
      <w:pPr>
        <w:numPr>
          <w:ilvl w:val="12"/>
          <w:numId w:val="0"/>
        </w:numPr>
        <w:tabs>
          <w:tab w:val="clear" w:pos="567"/>
        </w:tabs>
        <w:rPr>
          <w:szCs w:val="22"/>
        </w:rPr>
      </w:pPr>
    </w:p>
    <w:p w14:paraId="0188B8F8" w14:textId="77777777" w:rsidR="00A12B36" w:rsidRDefault="00FF6BDA">
      <w:pPr>
        <w:keepNext/>
        <w:tabs>
          <w:tab w:val="clear" w:pos="567"/>
        </w:tabs>
        <w:rPr>
          <w:szCs w:val="22"/>
        </w:rPr>
      </w:pPr>
      <w:r>
        <w:t>Ef eitthvert eftirtalinna einkenna kemur fram meðan á meðferð með XGEVA stendur skaltu</w:t>
      </w:r>
      <w:r>
        <w:rPr>
          <w:b/>
        </w:rPr>
        <w:t xml:space="preserve"> tafarlaust láta lækninn vita</w:t>
      </w:r>
      <w:r>
        <w:t xml:space="preserve"> (geta komið fyrir hjá fleiri en 1 af hverjum 10 einstaklingum):</w:t>
      </w:r>
    </w:p>
    <w:p w14:paraId="752CAB27" w14:textId="77777777" w:rsidR="00A12B36" w:rsidRDefault="00FF6BDA">
      <w:pPr>
        <w:numPr>
          <w:ilvl w:val="0"/>
          <w:numId w:val="5"/>
        </w:numPr>
        <w:tabs>
          <w:tab w:val="clear" w:pos="567"/>
        </w:tabs>
        <w:ind w:left="567" w:hanging="567"/>
        <w:rPr>
          <w:szCs w:val="22"/>
        </w:rPr>
      </w:pPr>
      <w:r>
        <w:t>krampar, kippir, sinadráttur, dofi eða náladofi í fingrum, tám eða í kringum munn og/eða flog, ringlun eða missir meðvitundar. Það gæti verið merki um lágt kalsíumgildi í blóði. Lítið kalsíum í blóði getur einnig valdið breytingu á hjartslætti sem nefnist lenging QT-bils, sem kemur fram á hjartalínuriti.</w:t>
      </w:r>
    </w:p>
    <w:p w14:paraId="4DAEE5B0" w14:textId="77777777" w:rsidR="00A12B36" w:rsidRDefault="00A12B36">
      <w:pPr>
        <w:tabs>
          <w:tab w:val="clear" w:pos="567"/>
        </w:tabs>
        <w:rPr>
          <w:szCs w:val="22"/>
        </w:rPr>
      </w:pPr>
    </w:p>
    <w:p w14:paraId="49AE7351" w14:textId="77777777" w:rsidR="00A12B36" w:rsidRDefault="00FF6BDA">
      <w:pPr>
        <w:keepNext/>
        <w:numPr>
          <w:ilvl w:val="12"/>
          <w:numId w:val="0"/>
        </w:numPr>
        <w:tabs>
          <w:tab w:val="clear" w:pos="567"/>
        </w:tabs>
        <w:rPr>
          <w:szCs w:val="22"/>
        </w:rPr>
      </w:pPr>
      <w:r>
        <w:rPr>
          <w:b/>
        </w:rPr>
        <w:t>Láttu lækninn og tannlækninn vita tafarlaust</w:t>
      </w:r>
      <w:r>
        <w:t xml:space="preserve"> ef þú finnur fyrir einhverju eftirtalinna einkenna meðan á meðferð með XGEVA stendur eða eftir að læknirinn hefur stöðvað meðferðina (geta komið fyrir hjá allt að 1 af hverjum 10 einstaklingum):</w:t>
      </w:r>
    </w:p>
    <w:p w14:paraId="448AD739" w14:textId="77777777" w:rsidR="00A12B36" w:rsidRDefault="00FF6BDA">
      <w:pPr>
        <w:numPr>
          <w:ilvl w:val="0"/>
          <w:numId w:val="5"/>
        </w:numPr>
        <w:tabs>
          <w:tab w:val="clear" w:pos="567"/>
        </w:tabs>
        <w:ind w:left="567" w:hanging="567"/>
        <w:rPr>
          <w:szCs w:val="22"/>
        </w:rPr>
      </w:pPr>
      <w:r>
        <w:t>þrálátur verkur í munni og/eða kjálka og/eða þroti eða sár sem gróa ekki í munni eða kjálka, útferð úr sári, dofi eða þyngslatilfinning í kjálka eða tannlos, getur verið merki um beinskemmdir í kjálka (beindrep).</w:t>
      </w:r>
    </w:p>
    <w:p w14:paraId="1D6F75A8" w14:textId="77777777" w:rsidR="00A12B36" w:rsidRDefault="00A12B36">
      <w:pPr>
        <w:pStyle w:val="lbltxt"/>
        <w:rPr>
          <w:b/>
          <w:color w:val="000000"/>
          <w:szCs w:val="22"/>
        </w:rPr>
      </w:pPr>
    </w:p>
    <w:p w14:paraId="5801809A" w14:textId="77777777" w:rsidR="00A12B36" w:rsidRDefault="00FF6BDA">
      <w:pPr>
        <w:keepNext/>
        <w:tabs>
          <w:tab w:val="clear" w:pos="567"/>
        </w:tabs>
        <w:autoSpaceDE w:val="0"/>
        <w:autoSpaceDN w:val="0"/>
        <w:adjustRightInd w:val="0"/>
        <w:rPr>
          <w:b/>
          <w:bCs/>
          <w:szCs w:val="22"/>
        </w:rPr>
      </w:pPr>
      <w:r>
        <w:rPr>
          <w:b/>
        </w:rPr>
        <w:t>Mjög algengar aukaverkanir</w:t>
      </w:r>
      <w:r>
        <w:t xml:space="preserve"> (geta komið fyrir hjá fleiri en 1 af hverjum 10 einstaklingum):</w:t>
      </w:r>
    </w:p>
    <w:p w14:paraId="4CAF743A" w14:textId="77777777" w:rsidR="00A12B36" w:rsidRDefault="00FF6BDA">
      <w:pPr>
        <w:numPr>
          <w:ilvl w:val="0"/>
          <w:numId w:val="5"/>
        </w:numPr>
        <w:ind w:left="567" w:hanging="567"/>
      </w:pPr>
      <w:r>
        <w:t>verkir í beinum, liðamótum og/eða vöðvum sem stundum eru svæsnir,</w:t>
      </w:r>
    </w:p>
    <w:p w14:paraId="020ABE93" w14:textId="77777777" w:rsidR="00A12B36" w:rsidRDefault="00FF6BDA">
      <w:pPr>
        <w:keepNext/>
        <w:numPr>
          <w:ilvl w:val="0"/>
          <w:numId w:val="5"/>
        </w:numPr>
        <w:ind w:left="567" w:hanging="567"/>
      </w:pPr>
      <w:r>
        <w:t>mæði,</w:t>
      </w:r>
    </w:p>
    <w:p w14:paraId="713DB749" w14:textId="77777777" w:rsidR="00A12B36" w:rsidRDefault="00FF6BDA">
      <w:pPr>
        <w:numPr>
          <w:ilvl w:val="0"/>
          <w:numId w:val="5"/>
        </w:numPr>
        <w:ind w:left="567" w:hanging="567"/>
      </w:pPr>
      <w:r>
        <w:t>niðurgangur.</w:t>
      </w:r>
    </w:p>
    <w:p w14:paraId="67AD59F7" w14:textId="77777777" w:rsidR="00A12B36" w:rsidRDefault="00A12B36">
      <w:pPr>
        <w:tabs>
          <w:tab w:val="clear" w:pos="567"/>
        </w:tabs>
        <w:autoSpaceDE w:val="0"/>
        <w:autoSpaceDN w:val="0"/>
        <w:adjustRightInd w:val="0"/>
        <w:rPr>
          <w:b/>
          <w:bCs/>
          <w:szCs w:val="22"/>
        </w:rPr>
      </w:pPr>
    </w:p>
    <w:p w14:paraId="00613F9C" w14:textId="77777777" w:rsidR="00A12B36" w:rsidRDefault="00FF6BDA">
      <w:pPr>
        <w:keepNext/>
        <w:tabs>
          <w:tab w:val="clear" w:pos="567"/>
        </w:tabs>
        <w:autoSpaceDE w:val="0"/>
        <w:autoSpaceDN w:val="0"/>
        <w:adjustRightInd w:val="0"/>
        <w:rPr>
          <w:szCs w:val="22"/>
        </w:rPr>
      </w:pPr>
      <w:r>
        <w:rPr>
          <w:b/>
        </w:rPr>
        <w:t>Algengar aukaverkanir</w:t>
      </w:r>
      <w:r>
        <w:t xml:space="preserve"> (geta komið fyrir hjá allt að 1 af hverjum 10 einstaklingum):</w:t>
      </w:r>
    </w:p>
    <w:p w14:paraId="2DD20636" w14:textId="77777777" w:rsidR="00A12B36" w:rsidRDefault="00FF6BDA">
      <w:pPr>
        <w:numPr>
          <w:ilvl w:val="0"/>
          <w:numId w:val="5"/>
        </w:numPr>
        <w:ind w:left="567" w:hanging="567"/>
      </w:pPr>
      <w:r>
        <w:t>lágt fosfatgildi í blóði (blóðfosfatlækkun),</w:t>
      </w:r>
    </w:p>
    <w:p w14:paraId="6D45047B" w14:textId="77777777" w:rsidR="00A12B36" w:rsidRDefault="00FF6BDA">
      <w:pPr>
        <w:numPr>
          <w:ilvl w:val="0"/>
          <w:numId w:val="5"/>
        </w:numPr>
        <w:ind w:left="567" w:hanging="567"/>
      </w:pPr>
      <w:r>
        <w:t>tanndráttur,</w:t>
      </w:r>
    </w:p>
    <w:p w14:paraId="0BC9DA1F" w14:textId="77777777" w:rsidR="00A12B36" w:rsidRDefault="00FF6BDA">
      <w:pPr>
        <w:keepNext/>
        <w:numPr>
          <w:ilvl w:val="0"/>
          <w:numId w:val="5"/>
        </w:numPr>
        <w:ind w:left="567" w:hanging="567"/>
      </w:pPr>
      <w:r>
        <w:t>mikil svitamyndun,</w:t>
      </w:r>
    </w:p>
    <w:p w14:paraId="59C19F6B" w14:textId="77777777" w:rsidR="00A12B36" w:rsidRDefault="00FF6BDA">
      <w:pPr>
        <w:numPr>
          <w:ilvl w:val="0"/>
          <w:numId w:val="5"/>
        </w:numPr>
        <w:ind w:left="567" w:hanging="567"/>
      </w:pPr>
      <w:r>
        <w:t>hjá sjúklingum með langt gengið krabbamein: myndun nýrra tegunda af krabbamein</w:t>
      </w:r>
      <w:del w:id="79" w:author="Author">
        <w:r>
          <w:delText>s</w:delText>
        </w:r>
      </w:del>
      <w:ins w:id="80" w:author="Author">
        <w:r>
          <w:t>i</w:t>
        </w:r>
      </w:ins>
      <w:r>
        <w:t>.</w:t>
      </w:r>
    </w:p>
    <w:p w14:paraId="740DA2A3" w14:textId="77777777" w:rsidR="00A12B36" w:rsidRDefault="00A12B36">
      <w:pPr>
        <w:tabs>
          <w:tab w:val="clear" w:pos="567"/>
        </w:tabs>
        <w:autoSpaceDE w:val="0"/>
        <w:autoSpaceDN w:val="0"/>
        <w:adjustRightInd w:val="0"/>
        <w:rPr>
          <w:b/>
          <w:bCs/>
          <w:szCs w:val="22"/>
        </w:rPr>
      </w:pPr>
    </w:p>
    <w:p w14:paraId="4A252E17" w14:textId="77777777" w:rsidR="00A12B36" w:rsidRDefault="00FF6BDA">
      <w:pPr>
        <w:keepNext/>
        <w:tabs>
          <w:tab w:val="clear" w:pos="567"/>
        </w:tabs>
        <w:autoSpaceDE w:val="0"/>
        <w:autoSpaceDN w:val="0"/>
        <w:adjustRightInd w:val="0"/>
        <w:rPr>
          <w:bCs/>
          <w:szCs w:val="22"/>
        </w:rPr>
      </w:pPr>
      <w:r>
        <w:rPr>
          <w:b/>
        </w:rPr>
        <w:lastRenderedPageBreak/>
        <w:t xml:space="preserve">Sjaldgæfar aukaverkanir </w:t>
      </w:r>
      <w:r>
        <w:t>(geta komið fyrir hjá allt að 1 af hverjum 100 einstaklingum):</w:t>
      </w:r>
    </w:p>
    <w:p w14:paraId="0F661155" w14:textId="77777777" w:rsidR="00A12B36" w:rsidRDefault="00FF6BDA">
      <w:pPr>
        <w:numPr>
          <w:ilvl w:val="0"/>
          <w:numId w:val="17"/>
        </w:numPr>
        <w:tabs>
          <w:tab w:val="clear" w:pos="567"/>
        </w:tabs>
        <w:autoSpaceDE w:val="0"/>
        <w:autoSpaceDN w:val="0"/>
        <w:adjustRightInd w:val="0"/>
        <w:ind w:left="567" w:hanging="567"/>
        <w:rPr>
          <w:szCs w:val="22"/>
        </w:rPr>
      </w:pPr>
      <w:r>
        <w:t>há kalsíumgildi í blóði (blóðkalsíumhækkun) eftir að meðferð sjúklinga með risafrumuæxli í beinum er hætt,</w:t>
      </w:r>
    </w:p>
    <w:p w14:paraId="59B3AFB6" w14:textId="77777777" w:rsidR="00A12B36" w:rsidRDefault="00FF6BDA" w:rsidP="00A20538">
      <w:pPr>
        <w:numPr>
          <w:ilvl w:val="0"/>
          <w:numId w:val="17"/>
        </w:numPr>
        <w:tabs>
          <w:tab w:val="clear" w:pos="567"/>
        </w:tabs>
        <w:autoSpaceDE w:val="0"/>
        <w:autoSpaceDN w:val="0"/>
        <w:adjustRightInd w:val="0"/>
        <w:ind w:left="567" w:hanging="567"/>
        <w:rPr>
          <w:szCs w:val="22"/>
        </w:rPr>
      </w:pPr>
      <w:r>
        <w:t>nýr eða óvenjulegur verkur í mjöðm, nára eða læri (þetta geta verið snemmbúnar vísbendingar um hugsanlegt brot í lærlegg),</w:t>
      </w:r>
    </w:p>
    <w:p w14:paraId="5D68BE0B" w14:textId="1D8FB881" w:rsidR="00A12B36" w:rsidRDefault="00FF6BDA" w:rsidP="00A20538">
      <w:pPr>
        <w:keepNext/>
        <w:numPr>
          <w:ilvl w:val="0"/>
          <w:numId w:val="17"/>
        </w:numPr>
        <w:tabs>
          <w:tab w:val="clear" w:pos="567"/>
        </w:tabs>
        <w:autoSpaceDE w:val="0"/>
        <w:autoSpaceDN w:val="0"/>
        <w:adjustRightInd w:val="0"/>
        <w:ind w:left="567" w:hanging="567"/>
        <w:rPr>
          <w:szCs w:val="22"/>
        </w:rPr>
      </w:pPr>
      <w:r>
        <w:t>fram geta komið útbrot í húð eða sár í munni (skæningslík lyfjaútþot)</w:t>
      </w:r>
      <w:del w:id="81" w:author="Author">
        <w:r w:rsidDel="005F244C">
          <w:delText>.</w:delText>
        </w:r>
      </w:del>
      <w:ins w:id="82" w:author="Author">
        <w:r w:rsidR="005F244C">
          <w:t>,</w:t>
        </w:r>
      </w:ins>
    </w:p>
    <w:p w14:paraId="36412963" w14:textId="1A3C885A" w:rsidR="00A12B36" w:rsidRDefault="00FF6BDA">
      <w:pPr>
        <w:numPr>
          <w:ilvl w:val="0"/>
          <w:numId w:val="17"/>
        </w:numPr>
        <w:tabs>
          <w:tab w:val="clear" w:pos="567"/>
        </w:tabs>
        <w:autoSpaceDE w:val="0"/>
        <w:autoSpaceDN w:val="0"/>
        <w:adjustRightInd w:val="0"/>
        <w:ind w:left="567" w:hanging="567"/>
        <w:rPr>
          <w:ins w:id="83" w:author="Author"/>
          <w:szCs w:val="22"/>
        </w:rPr>
      </w:pPr>
      <w:ins w:id="84" w:author="Author">
        <w:r>
          <w:t>viðbrögð á stungustað, þar með talið verkur í kringum stungustaðinn þar sem inndælingin var gefin</w:t>
        </w:r>
        <w:r w:rsidR="005F244C">
          <w:t>.</w:t>
        </w:r>
      </w:ins>
    </w:p>
    <w:p w14:paraId="164F9F8A" w14:textId="77777777" w:rsidR="00A12B36" w:rsidRDefault="00A12B36">
      <w:pPr>
        <w:tabs>
          <w:tab w:val="clear" w:pos="567"/>
        </w:tabs>
        <w:autoSpaceDE w:val="0"/>
        <w:autoSpaceDN w:val="0"/>
        <w:adjustRightInd w:val="0"/>
        <w:rPr>
          <w:b/>
          <w:szCs w:val="22"/>
        </w:rPr>
      </w:pPr>
    </w:p>
    <w:p w14:paraId="07A8280F" w14:textId="77777777" w:rsidR="00A12B36" w:rsidRDefault="00FF6BDA">
      <w:pPr>
        <w:keepNext/>
        <w:tabs>
          <w:tab w:val="clear" w:pos="567"/>
        </w:tabs>
        <w:autoSpaceDE w:val="0"/>
        <w:autoSpaceDN w:val="0"/>
        <w:adjustRightInd w:val="0"/>
        <w:rPr>
          <w:szCs w:val="22"/>
        </w:rPr>
      </w:pPr>
      <w:r>
        <w:rPr>
          <w:b/>
        </w:rPr>
        <w:t>Mjög sjaldgæfar aukaverkanir</w:t>
      </w:r>
      <w:r>
        <w:t xml:space="preserve"> (geta komið fyrir hjá allt að 1 af hverjum 1.000 einstaklingum):</w:t>
      </w:r>
    </w:p>
    <w:p w14:paraId="59158065" w14:textId="77777777" w:rsidR="00A12B36" w:rsidRDefault="00FF6BDA">
      <w:pPr>
        <w:numPr>
          <w:ilvl w:val="0"/>
          <w:numId w:val="17"/>
        </w:numPr>
        <w:tabs>
          <w:tab w:val="clear" w:pos="567"/>
        </w:tabs>
        <w:autoSpaceDE w:val="0"/>
        <w:autoSpaceDN w:val="0"/>
        <w:adjustRightInd w:val="0"/>
        <w:ind w:left="567" w:hanging="567"/>
        <w:rPr>
          <w:szCs w:val="22"/>
        </w:rPr>
      </w:pPr>
      <w:r>
        <w:t>ofnæmisviðbrögð (til dæmis hvæsandi öndun eða öndunarerfiðleikar, þroti í andliti, vörum, tungu, hálsi eða annars staðar í líkamanum, útbrot, kláði eða ofsakláði í húðinni). Í mjög sjaldgæfum tilvikum geta ofnæmisviðbrögðin verið alvarleg.</w:t>
      </w:r>
    </w:p>
    <w:p w14:paraId="28EB7E55" w14:textId="77777777" w:rsidR="00A12B36" w:rsidRDefault="00A12B36">
      <w:pPr>
        <w:tabs>
          <w:tab w:val="clear" w:pos="567"/>
        </w:tabs>
        <w:rPr>
          <w:b/>
          <w:szCs w:val="22"/>
        </w:rPr>
      </w:pPr>
    </w:p>
    <w:p w14:paraId="6D5A3BF9" w14:textId="77777777" w:rsidR="00A12B36" w:rsidRDefault="00FF6BDA">
      <w:pPr>
        <w:keepNext/>
        <w:tabs>
          <w:tab w:val="clear" w:pos="567"/>
        </w:tabs>
        <w:rPr>
          <w:szCs w:val="22"/>
        </w:rPr>
      </w:pPr>
      <w:r>
        <w:rPr>
          <w:b/>
        </w:rPr>
        <w:t>Tíðni ekki þekkt</w:t>
      </w:r>
      <w:r>
        <w:t xml:space="preserve"> (ekki hægt að áætla tíðni út frá fyrirliggjandi gögnum):</w:t>
      </w:r>
    </w:p>
    <w:p w14:paraId="39BBA908" w14:textId="77777777" w:rsidR="00A12B36" w:rsidRDefault="00FF6BDA">
      <w:pPr>
        <w:numPr>
          <w:ilvl w:val="0"/>
          <w:numId w:val="17"/>
        </w:numPr>
        <w:tabs>
          <w:tab w:val="clear" w:pos="567"/>
        </w:tabs>
        <w:autoSpaceDE w:val="0"/>
        <w:autoSpaceDN w:val="0"/>
        <w:adjustRightInd w:val="0"/>
        <w:ind w:left="567" w:hanging="567"/>
        <w:rPr>
          <w:szCs w:val="22"/>
        </w:rPr>
      </w:pPr>
      <w:r>
        <w:t>Talaðu við lækninn ef þú finnur fyrir sársauka í eyra, útferð frá eyra og/eða sýkingu í eyra. Þetta geta verið einkenni um beinskemmdir í eyranu.</w:t>
      </w:r>
    </w:p>
    <w:p w14:paraId="6F506F32" w14:textId="77777777" w:rsidR="00A12B36" w:rsidRDefault="00A12B36">
      <w:pPr>
        <w:tabs>
          <w:tab w:val="clear" w:pos="567"/>
        </w:tabs>
        <w:autoSpaceDE w:val="0"/>
        <w:autoSpaceDN w:val="0"/>
        <w:adjustRightInd w:val="0"/>
        <w:rPr>
          <w:szCs w:val="22"/>
        </w:rPr>
      </w:pPr>
    </w:p>
    <w:p w14:paraId="7BC6C274" w14:textId="77777777" w:rsidR="00A12B36" w:rsidRDefault="00FF6BDA">
      <w:pPr>
        <w:pStyle w:val="Stylebold"/>
        <w:keepNext/>
      </w:pPr>
      <w:r>
        <w:t>Tilkynning aukaverkana</w:t>
      </w:r>
    </w:p>
    <w:p w14:paraId="131ECE8F" w14:textId="5F0F9754" w:rsidR="00A12B36" w:rsidRDefault="00FF6BDA">
      <w:r>
        <w:t xml:space="preserve">Látið lækninn eða hjúkrunarfræðinginn vita um allar aukaverkanir. Þetta gildir einnig um aukaverkanir sem ekki er minnst á í þessum fylgiseðli. Einnig er hægt að tilkynna aukaverkanir beint </w:t>
      </w:r>
      <w:r>
        <w:rPr>
          <w:highlight w:val="lightGray"/>
        </w:rPr>
        <w:t xml:space="preserve">samkvæmt fyrirkomulagi sem gildir í hverju landi fyrir sig, sjá </w:t>
      </w:r>
      <w:hyperlink r:id="rId20" w:history="1">
        <w:r>
          <w:rPr>
            <w:rStyle w:val="Hyperlink"/>
            <w:highlight w:val="lightGray"/>
          </w:rPr>
          <w:t>Appendix V</w:t>
        </w:r>
      </w:hyperlink>
      <w:r>
        <w:t>. Með því að tilkynna aukaverkanir er hægt að hjálpa til við að auka upplýsingar um öryggi lyfsins.</w:t>
      </w:r>
    </w:p>
    <w:p w14:paraId="1FE70584" w14:textId="77777777" w:rsidR="00A12B36" w:rsidRDefault="00A12B36">
      <w:pPr>
        <w:numPr>
          <w:ilvl w:val="12"/>
          <w:numId w:val="0"/>
        </w:numPr>
        <w:tabs>
          <w:tab w:val="clear" w:pos="567"/>
        </w:tabs>
        <w:rPr>
          <w:szCs w:val="22"/>
        </w:rPr>
      </w:pPr>
    </w:p>
    <w:p w14:paraId="7CCB49F4" w14:textId="77777777" w:rsidR="00A12B36" w:rsidRDefault="00A12B36">
      <w:pPr>
        <w:numPr>
          <w:ilvl w:val="12"/>
          <w:numId w:val="0"/>
        </w:numPr>
        <w:tabs>
          <w:tab w:val="clear" w:pos="567"/>
        </w:tabs>
        <w:rPr>
          <w:szCs w:val="22"/>
        </w:rPr>
      </w:pPr>
    </w:p>
    <w:p w14:paraId="1DE10DE7" w14:textId="77777777" w:rsidR="00A12B36" w:rsidRDefault="00FF6BDA">
      <w:pPr>
        <w:pStyle w:val="Stylebold"/>
        <w:keepNext/>
        <w:ind w:left="567" w:hanging="567"/>
      </w:pPr>
      <w:r>
        <w:t>5.</w:t>
      </w:r>
      <w:r>
        <w:tab/>
        <w:t>Hvernig geyma á XGEVA</w:t>
      </w:r>
    </w:p>
    <w:p w14:paraId="5DDF1EEC" w14:textId="77777777" w:rsidR="00A12B36" w:rsidRDefault="00A12B36">
      <w:pPr>
        <w:keepNext/>
      </w:pPr>
    </w:p>
    <w:p w14:paraId="53B232ED" w14:textId="77777777" w:rsidR="00A12B36" w:rsidRDefault="00FF6BDA">
      <w:r>
        <w:t>Geymið lyfið þar sem börn hvorki ná til né sjá.</w:t>
      </w:r>
    </w:p>
    <w:p w14:paraId="76589D37" w14:textId="77777777" w:rsidR="00A12B36" w:rsidRDefault="00A12B36"/>
    <w:p w14:paraId="40942F22" w14:textId="77777777" w:rsidR="00A12B36" w:rsidRDefault="00FF6BDA">
      <w:r>
        <w:t>Ekki skal nota lyfið eftir fyrningardagsetningu sem tilgreind er á umbúðunum og öskjunni á eftir EXP. Fyrningardagsetning er síðasti dagur mánaðarins sem þar kemur fram.</w:t>
      </w:r>
    </w:p>
    <w:p w14:paraId="0FE0F16A" w14:textId="77777777" w:rsidR="00A12B36" w:rsidRDefault="00A12B36"/>
    <w:p w14:paraId="439A1C9D" w14:textId="77777777" w:rsidR="00A12B36" w:rsidRDefault="00FF6BDA">
      <w:r>
        <w:t>Geymið í kæli (2°C – 8°C).</w:t>
      </w:r>
    </w:p>
    <w:p w14:paraId="0A489A37" w14:textId="77777777" w:rsidR="00A12B36" w:rsidRDefault="00FF6BDA">
      <w:r>
        <w:t>Má ekki frjósa.</w:t>
      </w:r>
    </w:p>
    <w:p w14:paraId="1E50E807" w14:textId="77777777" w:rsidR="00A12B36" w:rsidRDefault="00FF6BDA">
      <w:r>
        <w:t>Geymið áfylltu sprautuna í ytri umbúðum til varnar gegn ljósi.</w:t>
      </w:r>
    </w:p>
    <w:p w14:paraId="20E2294A" w14:textId="77777777" w:rsidR="00A12B36" w:rsidRDefault="00A12B36"/>
    <w:p w14:paraId="1F56C012" w14:textId="77777777" w:rsidR="00A12B36" w:rsidRDefault="00FF6BDA">
      <w:r>
        <w:t>Áfylltu sprautuna má taka úr kæli til að hún nái stofuhita (allt að 25°C) fyrir inndælingu. Þá verður inndælingin þægilegri. Eftir að áfyllta sprautan hefur náð stofuhita (allt að 25°C) má ekki setja hana aftur í kæli og hana verður að nota innan 30 daga.</w:t>
      </w:r>
    </w:p>
    <w:p w14:paraId="5E133141" w14:textId="77777777" w:rsidR="00A12B36" w:rsidRDefault="00A12B36"/>
    <w:p w14:paraId="215565BA" w14:textId="77777777" w:rsidR="00A12B36" w:rsidRDefault="00FF6BDA">
      <w:r>
        <w:t>Ekki má skola lyfjum niður í frárennslislagnir eða fleygja þeim með heimilissorpi. Leitið ráða í apóteki um hvernig heppilegast er að farga lyfjum sem hætt er að nota. Markmiðið er að vernda umhverfið.</w:t>
      </w:r>
    </w:p>
    <w:p w14:paraId="642C659D" w14:textId="77777777" w:rsidR="00A12B36" w:rsidRDefault="00A12B36"/>
    <w:p w14:paraId="16431819" w14:textId="77777777" w:rsidR="00A12B36" w:rsidRDefault="00A12B36"/>
    <w:p w14:paraId="27002551" w14:textId="77777777" w:rsidR="00A12B36" w:rsidRDefault="00FF6BDA">
      <w:pPr>
        <w:pStyle w:val="Stylebold"/>
        <w:keepNext/>
        <w:ind w:left="567" w:hanging="567"/>
      </w:pPr>
      <w:r>
        <w:t>6.</w:t>
      </w:r>
      <w:r>
        <w:tab/>
        <w:t>Pakkningar og aðrar upplýsingar</w:t>
      </w:r>
    </w:p>
    <w:p w14:paraId="4BA44AAC" w14:textId="77777777" w:rsidR="00A12B36" w:rsidRDefault="00A12B36">
      <w:pPr>
        <w:keepNext/>
      </w:pPr>
    </w:p>
    <w:p w14:paraId="78D195CD" w14:textId="77777777" w:rsidR="00A12B36" w:rsidRDefault="00FF6BDA">
      <w:pPr>
        <w:pStyle w:val="Stylebold"/>
        <w:keepNext/>
      </w:pPr>
      <w:r>
        <w:t>XGEVA inniheldur</w:t>
      </w:r>
    </w:p>
    <w:p w14:paraId="1B6CDA34" w14:textId="77777777" w:rsidR="00A12B36" w:rsidRDefault="00A12B36">
      <w:pPr>
        <w:keepNext/>
      </w:pPr>
    </w:p>
    <w:p w14:paraId="39FBB2C4" w14:textId="77777777" w:rsidR="00A12B36" w:rsidRDefault="00FF6BDA">
      <w:pPr>
        <w:keepNext/>
        <w:numPr>
          <w:ilvl w:val="0"/>
          <w:numId w:val="28"/>
        </w:numPr>
        <w:tabs>
          <w:tab w:val="clear" w:pos="567"/>
        </w:tabs>
        <w:ind w:left="567" w:hanging="567"/>
        <w:rPr>
          <w:szCs w:val="22"/>
        </w:rPr>
      </w:pPr>
      <w:r>
        <w:t>Virka innihaldsefnið er denosumab. Hver áfyllt sprauta inniheldur 120 mg af denosumabi í 1 ml af lausn (sem samsvarar 120 mg/ml).</w:t>
      </w:r>
    </w:p>
    <w:p w14:paraId="0805D3B0" w14:textId="77777777" w:rsidR="00A12B36" w:rsidRDefault="00FF6BDA">
      <w:pPr>
        <w:numPr>
          <w:ilvl w:val="0"/>
          <w:numId w:val="28"/>
        </w:numPr>
        <w:tabs>
          <w:tab w:val="clear" w:pos="567"/>
        </w:tabs>
        <w:ind w:left="567" w:hanging="567"/>
        <w:rPr>
          <w:szCs w:val="22"/>
        </w:rPr>
      </w:pPr>
      <w:r>
        <w:t>Önnur innihaldsefni eru hrein ediksýra, natríumhýdroxíð, sorbitól (E420), L</w:t>
      </w:r>
      <w:r>
        <w:noBreakHyphen/>
        <w:t>fenýlalanín, pólýsorbat 20 og vatn fyrir stungulyf.</w:t>
      </w:r>
    </w:p>
    <w:p w14:paraId="6296A92E" w14:textId="77777777" w:rsidR="00A12B36" w:rsidRDefault="00A12B36"/>
    <w:p w14:paraId="48E523ED" w14:textId="77777777" w:rsidR="00A12B36" w:rsidRDefault="00FF6BDA">
      <w:pPr>
        <w:pStyle w:val="Stylebold"/>
        <w:keepNext/>
      </w:pPr>
      <w:r>
        <w:t>Lýsing á útliti XGEVA og pakkningastærðir</w:t>
      </w:r>
    </w:p>
    <w:p w14:paraId="19A00940" w14:textId="77777777" w:rsidR="00A12B36" w:rsidRDefault="00A12B36">
      <w:pPr>
        <w:keepNext/>
      </w:pPr>
    </w:p>
    <w:p w14:paraId="2B8FA109" w14:textId="77777777" w:rsidR="00A12B36" w:rsidRDefault="00FF6BDA">
      <w:r>
        <w:t>XGEVA er stungulyf, lausn (stungulyf).</w:t>
      </w:r>
    </w:p>
    <w:p w14:paraId="4021A65E" w14:textId="77777777" w:rsidR="00A12B36" w:rsidRDefault="00A12B36"/>
    <w:p w14:paraId="65F844A7" w14:textId="77777777" w:rsidR="00A12B36" w:rsidRDefault="00FF6BDA">
      <w:r>
        <w:t>XGEVA er tær, litlaus eða gulleit lausn. Lausnin getur innihaldið vott af hálfgagnsæjum eða hvítum próteinögnum.</w:t>
      </w:r>
    </w:p>
    <w:p w14:paraId="006EB914" w14:textId="77777777" w:rsidR="00A12B36" w:rsidRDefault="00A12B36"/>
    <w:p w14:paraId="32BED1CA" w14:textId="77777777" w:rsidR="00A12B36" w:rsidRDefault="00FF6BDA">
      <w:pPr>
        <w:keepNext/>
      </w:pPr>
      <w:r>
        <w:t>Hver pakkning inniheldur eina, þrjár eða fjórar einnota áfylltar sprautur með nálarvörn.</w:t>
      </w:r>
    </w:p>
    <w:p w14:paraId="5D82FB96" w14:textId="77777777" w:rsidR="00A12B36" w:rsidRDefault="00FF6BDA">
      <w:r>
        <w:t>Ekki er víst að allar pakkningastærðir séu markaðssettar.</w:t>
      </w:r>
    </w:p>
    <w:p w14:paraId="04FAA098" w14:textId="77777777" w:rsidR="00A12B36" w:rsidRDefault="00A12B36"/>
    <w:p w14:paraId="0D4D81FC" w14:textId="77777777" w:rsidR="00A12B36" w:rsidRDefault="00FF6BDA">
      <w:pPr>
        <w:pStyle w:val="Stylebold"/>
        <w:keepNext/>
      </w:pPr>
      <w:r>
        <w:t>Markaðsleyfishafi og framleiðandi</w:t>
      </w:r>
    </w:p>
    <w:p w14:paraId="7180567E" w14:textId="77777777" w:rsidR="00A12B36" w:rsidRDefault="00FF6BDA">
      <w:pPr>
        <w:pStyle w:val="lbltxt"/>
        <w:keepNext/>
        <w:rPr>
          <w:szCs w:val="22"/>
        </w:rPr>
      </w:pPr>
      <w:r>
        <w:t>Amgen Europe B.V.</w:t>
      </w:r>
    </w:p>
    <w:p w14:paraId="63831795" w14:textId="77777777" w:rsidR="00A12B36" w:rsidRDefault="00FF6BDA">
      <w:pPr>
        <w:pStyle w:val="lbltxt"/>
        <w:keepNext/>
        <w:rPr>
          <w:szCs w:val="22"/>
        </w:rPr>
      </w:pPr>
      <w:r>
        <w:t>Minervum 7061,</w:t>
      </w:r>
    </w:p>
    <w:p w14:paraId="372C9A0D" w14:textId="77777777" w:rsidR="00A12B36" w:rsidRDefault="00FF6BDA">
      <w:pPr>
        <w:pStyle w:val="lbltxt"/>
        <w:keepNext/>
        <w:rPr>
          <w:szCs w:val="22"/>
        </w:rPr>
      </w:pPr>
      <w:r>
        <w:t>4817 ZK Breda,</w:t>
      </w:r>
    </w:p>
    <w:p w14:paraId="451EC648" w14:textId="77777777" w:rsidR="00A12B36" w:rsidRDefault="00FF6BDA">
      <w:pPr>
        <w:pStyle w:val="lbltxt"/>
        <w:keepNext/>
        <w:rPr>
          <w:szCs w:val="22"/>
        </w:rPr>
      </w:pPr>
      <w:r>
        <w:t>Holland</w:t>
      </w:r>
    </w:p>
    <w:p w14:paraId="48A97EAA" w14:textId="77777777" w:rsidR="00A12B36" w:rsidRDefault="00A12B36">
      <w:pPr>
        <w:pStyle w:val="lbltxt"/>
        <w:rPr>
          <w:b/>
          <w:bCs/>
          <w:szCs w:val="22"/>
          <w:highlight w:val="lightGray"/>
          <w:lang w:eastAsia="zh-TW"/>
        </w:rPr>
      </w:pPr>
    </w:p>
    <w:p w14:paraId="296D16AD" w14:textId="77777777" w:rsidR="00A12B36" w:rsidRDefault="00FF6BDA">
      <w:pPr>
        <w:pStyle w:val="Stylebold"/>
        <w:keepNext/>
      </w:pPr>
      <w:r>
        <w:rPr>
          <w:highlight w:val="lightGray"/>
        </w:rPr>
        <w:t>Markaðsleyfishafi</w:t>
      </w:r>
    </w:p>
    <w:p w14:paraId="590BB94C" w14:textId="77777777" w:rsidR="00A12B36" w:rsidRDefault="00FF6BDA">
      <w:pPr>
        <w:pStyle w:val="lbltxt"/>
        <w:keepNext/>
        <w:rPr>
          <w:szCs w:val="22"/>
          <w:highlight w:val="lightGray"/>
        </w:rPr>
      </w:pPr>
      <w:r>
        <w:rPr>
          <w:highlight w:val="lightGray"/>
        </w:rPr>
        <w:t>Amgen Europe B.V.</w:t>
      </w:r>
    </w:p>
    <w:p w14:paraId="31D07945" w14:textId="77777777" w:rsidR="00A12B36" w:rsidRDefault="00FF6BDA">
      <w:pPr>
        <w:pStyle w:val="lbltxt"/>
        <w:keepNext/>
        <w:rPr>
          <w:szCs w:val="22"/>
          <w:highlight w:val="lightGray"/>
        </w:rPr>
      </w:pPr>
      <w:r>
        <w:rPr>
          <w:highlight w:val="lightGray"/>
        </w:rPr>
        <w:t>Minervum 7061,</w:t>
      </w:r>
    </w:p>
    <w:p w14:paraId="25C90BAF" w14:textId="77777777" w:rsidR="00A12B36" w:rsidRDefault="00FF6BDA">
      <w:pPr>
        <w:pStyle w:val="lbltxt"/>
        <w:keepNext/>
        <w:rPr>
          <w:szCs w:val="22"/>
          <w:highlight w:val="lightGray"/>
        </w:rPr>
      </w:pPr>
      <w:r>
        <w:rPr>
          <w:highlight w:val="lightGray"/>
        </w:rPr>
        <w:t>4817 ZK Breda,</w:t>
      </w:r>
    </w:p>
    <w:p w14:paraId="2CD1F438" w14:textId="77777777" w:rsidR="00A12B36" w:rsidRDefault="00FF6BDA">
      <w:pPr>
        <w:pStyle w:val="lbltxt"/>
        <w:keepNext/>
        <w:rPr>
          <w:szCs w:val="22"/>
        </w:rPr>
      </w:pPr>
      <w:r>
        <w:rPr>
          <w:highlight w:val="lightGray"/>
        </w:rPr>
        <w:t>Holland</w:t>
      </w:r>
    </w:p>
    <w:p w14:paraId="0D92D24D" w14:textId="77777777" w:rsidR="00A12B36" w:rsidRDefault="00A12B36">
      <w:pPr>
        <w:pStyle w:val="lbltxt"/>
        <w:rPr>
          <w:szCs w:val="22"/>
          <w:highlight w:val="lightGray"/>
        </w:rPr>
      </w:pPr>
    </w:p>
    <w:p w14:paraId="549A922A" w14:textId="77777777" w:rsidR="00A12B36" w:rsidRDefault="00FF6BDA">
      <w:pPr>
        <w:pStyle w:val="Stylebold"/>
        <w:keepNext/>
        <w:rPr>
          <w:highlight w:val="lightGray"/>
        </w:rPr>
      </w:pPr>
      <w:r>
        <w:rPr>
          <w:highlight w:val="lightGray"/>
        </w:rPr>
        <w:t>Framleiðandi</w:t>
      </w:r>
    </w:p>
    <w:p w14:paraId="48E625F5" w14:textId="77777777" w:rsidR="00A12B36" w:rsidRDefault="00FF6BDA">
      <w:pPr>
        <w:keepNext/>
        <w:tabs>
          <w:tab w:val="left" w:pos="2835"/>
          <w:tab w:val="left" w:pos="4680"/>
        </w:tabs>
        <w:rPr>
          <w:szCs w:val="22"/>
        </w:rPr>
      </w:pPr>
      <w:r>
        <w:rPr>
          <w:highlight w:val="lightGray"/>
        </w:rPr>
        <w:t>Amgen Technology (Ireland) Unlimited Company</w:t>
      </w:r>
    </w:p>
    <w:p w14:paraId="404AF388" w14:textId="77777777" w:rsidR="00A12B36" w:rsidRDefault="00FF6BDA">
      <w:pPr>
        <w:pStyle w:val="lbltxt"/>
        <w:keepNext/>
        <w:rPr>
          <w:szCs w:val="22"/>
          <w:highlight w:val="lightGray"/>
        </w:rPr>
      </w:pPr>
      <w:r>
        <w:rPr>
          <w:highlight w:val="lightGray"/>
        </w:rPr>
        <w:t>Pottery Road</w:t>
      </w:r>
    </w:p>
    <w:p w14:paraId="166D85D8" w14:textId="77777777" w:rsidR="00A12B36" w:rsidRDefault="00FF6BDA">
      <w:pPr>
        <w:pStyle w:val="lbltxt"/>
        <w:keepNext/>
        <w:rPr>
          <w:szCs w:val="22"/>
          <w:highlight w:val="lightGray"/>
        </w:rPr>
      </w:pPr>
      <w:r>
        <w:rPr>
          <w:highlight w:val="lightGray"/>
        </w:rPr>
        <w:t>Dun Laoghaire</w:t>
      </w:r>
    </w:p>
    <w:p w14:paraId="02B4765B" w14:textId="77777777" w:rsidR="00A12B36" w:rsidRDefault="00FF6BDA">
      <w:pPr>
        <w:pStyle w:val="lbltxt"/>
        <w:keepNext/>
        <w:rPr>
          <w:szCs w:val="22"/>
          <w:highlight w:val="lightGray"/>
        </w:rPr>
      </w:pPr>
      <w:r>
        <w:rPr>
          <w:highlight w:val="lightGray"/>
        </w:rPr>
        <w:t>Co Dublin</w:t>
      </w:r>
    </w:p>
    <w:p w14:paraId="602D2E17" w14:textId="77777777" w:rsidR="00A12B36" w:rsidRDefault="00FF6BDA">
      <w:pPr>
        <w:keepNext/>
        <w:numPr>
          <w:ilvl w:val="12"/>
          <w:numId w:val="0"/>
        </w:numPr>
        <w:rPr>
          <w:color w:val="000000"/>
          <w:szCs w:val="22"/>
        </w:rPr>
      </w:pPr>
      <w:r>
        <w:rPr>
          <w:highlight w:val="lightGray"/>
        </w:rPr>
        <w:t>Írland</w:t>
      </w:r>
    </w:p>
    <w:p w14:paraId="404E0891" w14:textId="77777777" w:rsidR="00A12B36" w:rsidRDefault="00A12B36">
      <w:pPr>
        <w:numPr>
          <w:ilvl w:val="12"/>
          <w:numId w:val="0"/>
        </w:numPr>
        <w:tabs>
          <w:tab w:val="clear" w:pos="567"/>
        </w:tabs>
        <w:rPr>
          <w:szCs w:val="22"/>
        </w:rPr>
      </w:pPr>
    </w:p>
    <w:p w14:paraId="0CAB75DA" w14:textId="77777777" w:rsidR="00A12B36" w:rsidRDefault="00FF6BDA">
      <w:pPr>
        <w:pStyle w:val="Stylebold"/>
        <w:keepNext/>
        <w:rPr>
          <w:highlight w:val="lightGray"/>
        </w:rPr>
      </w:pPr>
      <w:r>
        <w:rPr>
          <w:highlight w:val="lightGray"/>
        </w:rPr>
        <w:t>Framleiðandi</w:t>
      </w:r>
    </w:p>
    <w:p w14:paraId="28D4D123" w14:textId="77777777" w:rsidR="00A12B36" w:rsidRDefault="00FF6BDA">
      <w:pPr>
        <w:pStyle w:val="lbltxt"/>
        <w:keepNext/>
        <w:rPr>
          <w:szCs w:val="22"/>
          <w:highlight w:val="lightGray"/>
        </w:rPr>
      </w:pPr>
      <w:r>
        <w:rPr>
          <w:highlight w:val="lightGray"/>
        </w:rPr>
        <w:t>Amgen NV</w:t>
      </w:r>
    </w:p>
    <w:p w14:paraId="0767F440" w14:textId="77777777" w:rsidR="00A12B36" w:rsidRDefault="00FF6BDA">
      <w:pPr>
        <w:pStyle w:val="lbltxt"/>
        <w:keepNext/>
        <w:rPr>
          <w:szCs w:val="22"/>
          <w:highlight w:val="lightGray"/>
        </w:rPr>
      </w:pPr>
      <w:r>
        <w:rPr>
          <w:highlight w:val="lightGray"/>
        </w:rPr>
        <w:t>Telecomlaan 5-7</w:t>
      </w:r>
    </w:p>
    <w:p w14:paraId="3A11E822" w14:textId="77777777" w:rsidR="00A12B36" w:rsidRDefault="00FF6BDA">
      <w:pPr>
        <w:pStyle w:val="lbltxt"/>
        <w:keepNext/>
        <w:rPr>
          <w:szCs w:val="22"/>
          <w:highlight w:val="lightGray"/>
        </w:rPr>
      </w:pPr>
      <w:r>
        <w:rPr>
          <w:highlight w:val="lightGray"/>
        </w:rPr>
        <w:t>1831 Diegem</w:t>
      </w:r>
    </w:p>
    <w:p w14:paraId="5C03329F" w14:textId="77777777" w:rsidR="00A12B36" w:rsidRDefault="00FF6BDA">
      <w:pPr>
        <w:pStyle w:val="lbltxt"/>
        <w:keepNext/>
        <w:rPr>
          <w:szCs w:val="22"/>
          <w:highlight w:val="lightGray"/>
        </w:rPr>
      </w:pPr>
      <w:r>
        <w:rPr>
          <w:highlight w:val="lightGray"/>
        </w:rPr>
        <w:t>Belgía</w:t>
      </w:r>
    </w:p>
    <w:p w14:paraId="01B9E88A" w14:textId="77777777" w:rsidR="00A12B36" w:rsidRDefault="00A12B36">
      <w:pPr>
        <w:numPr>
          <w:ilvl w:val="12"/>
          <w:numId w:val="0"/>
        </w:numPr>
        <w:tabs>
          <w:tab w:val="clear" w:pos="567"/>
        </w:tabs>
        <w:rPr>
          <w:szCs w:val="22"/>
        </w:rPr>
      </w:pPr>
    </w:p>
    <w:p w14:paraId="541AA363" w14:textId="77777777" w:rsidR="00A12B36" w:rsidRDefault="00FF6BDA">
      <w:pPr>
        <w:keepNext/>
        <w:numPr>
          <w:ilvl w:val="12"/>
          <w:numId w:val="0"/>
        </w:numPr>
        <w:tabs>
          <w:tab w:val="clear" w:pos="567"/>
        </w:tabs>
        <w:rPr>
          <w:szCs w:val="22"/>
        </w:rPr>
      </w:pPr>
      <w:r>
        <w:t>Hafið samband við fulltrúa markaðsleyfishafa á hverjum stað ef óskað er upplýsinga um lyfið:</w:t>
      </w:r>
    </w:p>
    <w:p w14:paraId="1CFB0215" w14:textId="77777777" w:rsidR="00A12B36" w:rsidRDefault="00A12B36">
      <w:pPr>
        <w:keepNext/>
        <w:rPr>
          <w:szCs w:val="22"/>
        </w:rPr>
      </w:pPr>
    </w:p>
    <w:tbl>
      <w:tblPr>
        <w:tblW w:w="8897" w:type="dxa"/>
        <w:tblLayout w:type="fixed"/>
        <w:tblLook w:val="0000" w:firstRow="0" w:lastRow="0" w:firstColumn="0" w:lastColumn="0" w:noHBand="0" w:noVBand="0"/>
      </w:tblPr>
      <w:tblGrid>
        <w:gridCol w:w="4219"/>
        <w:gridCol w:w="4678"/>
      </w:tblGrid>
      <w:tr w:rsidR="00A12B36" w14:paraId="3214D9C8" w14:textId="77777777">
        <w:trPr>
          <w:cantSplit/>
        </w:trPr>
        <w:tc>
          <w:tcPr>
            <w:tcW w:w="4219" w:type="dxa"/>
          </w:tcPr>
          <w:p w14:paraId="648BA66F" w14:textId="77777777" w:rsidR="00A12B36" w:rsidRPr="00EB52DD" w:rsidRDefault="00FF6BDA">
            <w:pPr>
              <w:pStyle w:val="Stylebold"/>
            </w:pPr>
            <w:r>
              <w:t>België/Belgique/Belgien</w:t>
            </w:r>
          </w:p>
          <w:p w14:paraId="5C7CE31D" w14:textId="77777777" w:rsidR="00A12B36" w:rsidRPr="00EB52DD" w:rsidRDefault="00FF6BDA">
            <w:pPr>
              <w:pStyle w:val="lbltxt"/>
              <w:rPr>
                <w:szCs w:val="22"/>
              </w:rPr>
            </w:pPr>
            <w:r>
              <w:t>s.a. Amgen n.v.</w:t>
            </w:r>
          </w:p>
          <w:p w14:paraId="3E21B3DD" w14:textId="77777777" w:rsidR="00A12B36" w:rsidRDefault="00FF6BDA">
            <w:pPr>
              <w:pStyle w:val="lbltxt"/>
              <w:rPr>
                <w:szCs w:val="22"/>
              </w:rPr>
            </w:pPr>
            <w:r>
              <w:t>Tél/Tel: +32 (0)2 7752711</w:t>
            </w:r>
          </w:p>
        </w:tc>
        <w:tc>
          <w:tcPr>
            <w:tcW w:w="4678" w:type="dxa"/>
          </w:tcPr>
          <w:p w14:paraId="2DFE0771" w14:textId="77777777" w:rsidR="00A12B36" w:rsidRPr="00EB52DD" w:rsidRDefault="00FF6BDA">
            <w:pPr>
              <w:pStyle w:val="Stylebold"/>
            </w:pPr>
            <w:r>
              <w:t>Lietuva</w:t>
            </w:r>
          </w:p>
          <w:p w14:paraId="057051F2" w14:textId="77777777" w:rsidR="00A12B36" w:rsidRPr="00EB52DD" w:rsidRDefault="00FF6BDA">
            <w:pPr>
              <w:pStyle w:val="lbltxt"/>
              <w:rPr>
                <w:bCs/>
                <w:szCs w:val="22"/>
              </w:rPr>
            </w:pPr>
            <w:r>
              <w:t>Amgen Switzerland AG Vilniaus filialas</w:t>
            </w:r>
          </w:p>
          <w:p w14:paraId="410466DD" w14:textId="77777777" w:rsidR="00A12B36" w:rsidRDefault="00FF6BDA">
            <w:pPr>
              <w:pStyle w:val="lbltxt"/>
              <w:rPr>
                <w:szCs w:val="22"/>
              </w:rPr>
            </w:pPr>
            <w:r>
              <w:t>Tel: +370 5 219 7474</w:t>
            </w:r>
          </w:p>
          <w:p w14:paraId="60EAFDBB" w14:textId="77777777" w:rsidR="00A12B36" w:rsidRDefault="00A12B36">
            <w:pPr>
              <w:pStyle w:val="lbltxt"/>
              <w:rPr>
                <w:szCs w:val="22"/>
              </w:rPr>
            </w:pPr>
          </w:p>
        </w:tc>
      </w:tr>
      <w:tr w:rsidR="00A12B36" w14:paraId="470EEA12" w14:textId="77777777">
        <w:trPr>
          <w:cantSplit/>
        </w:trPr>
        <w:tc>
          <w:tcPr>
            <w:tcW w:w="4219" w:type="dxa"/>
          </w:tcPr>
          <w:p w14:paraId="64F3A83E" w14:textId="77777777" w:rsidR="00A12B36" w:rsidRDefault="00FF6BDA">
            <w:pPr>
              <w:pStyle w:val="Stylebold"/>
            </w:pPr>
            <w:r>
              <w:t>България</w:t>
            </w:r>
          </w:p>
          <w:p w14:paraId="728A4383" w14:textId="77777777" w:rsidR="00A12B36" w:rsidRDefault="00FF6BDA">
            <w:pPr>
              <w:pStyle w:val="lbltxt"/>
              <w:rPr>
                <w:szCs w:val="22"/>
              </w:rPr>
            </w:pPr>
            <w:r>
              <w:t>Амджен България ЕООД</w:t>
            </w:r>
          </w:p>
          <w:p w14:paraId="3D4CF57F" w14:textId="77777777" w:rsidR="00A12B36" w:rsidRDefault="00FF6BDA">
            <w:pPr>
              <w:pStyle w:val="lbltxt"/>
              <w:rPr>
                <w:bCs/>
                <w:szCs w:val="22"/>
              </w:rPr>
            </w:pPr>
            <w:r>
              <w:t>Тел.: +359 (0)2 424 7440</w:t>
            </w:r>
          </w:p>
        </w:tc>
        <w:tc>
          <w:tcPr>
            <w:tcW w:w="4678" w:type="dxa"/>
          </w:tcPr>
          <w:p w14:paraId="4C72DB2F" w14:textId="77777777" w:rsidR="00A12B36" w:rsidRPr="00EB52DD" w:rsidRDefault="00FF6BDA">
            <w:pPr>
              <w:pStyle w:val="Stylebold"/>
            </w:pPr>
            <w:r>
              <w:t>Luxembourg/Luxemburg</w:t>
            </w:r>
          </w:p>
          <w:p w14:paraId="6D4F6FF1" w14:textId="77777777" w:rsidR="00A12B36" w:rsidRPr="00EB52DD" w:rsidRDefault="00FF6BDA">
            <w:pPr>
              <w:pStyle w:val="lbltxt"/>
              <w:rPr>
                <w:szCs w:val="22"/>
              </w:rPr>
            </w:pPr>
            <w:r>
              <w:t>s.a. Amgen</w:t>
            </w:r>
          </w:p>
          <w:p w14:paraId="1B865089" w14:textId="77777777" w:rsidR="00A12B36" w:rsidRPr="00EB52DD" w:rsidRDefault="00FF6BDA">
            <w:pPr>
              <w:pStyle w:val="lbltxt"/>
              <w:rPr>
                <w:szCs w:val="22"/>
              </w:rPr>
            </w:pPr>
            <w:r>
              <w:t>Belgique/Belgien</w:t>
            </w:r>
          </w:p>
          <w:p w14:paraId="0ACC6579" w14:textId="77777777" w:rsidR="00A12B36" w:rsidRDefault="00FF6BDA">
            <w:pPr>
              <w:pStyle w:val="lbltxt"/>
              <w:rPr>
                <w:szCs w:val="22"/>
              </w:rPr>
            </w:pPr>
            <w:r>
              <w:t>Tél/Tel: +32 (0)2 7752711</w:t>
            </w:r>
          </w:p>
          <w:p w14:paraId="5E5D944B" w14:textId="77777777" w:rsidR="00A12B36" w:rsidRDefault="00A12B36">
            <w:pPr>
              <w:pStyle w:val="lbltxt"/>
              <w:rPr>
                <w:szCs w:val="22"/>
              </w:rPr>
            </w:pPr>
          </w:p>
        </w:tc>
      </w:tr>
      <w:tr w:rsidR="00A12B36" w14:paraId="0476A4D4" w14:textId="77777777">
        <w:trPr>
          <w:cantSplit/>
        </w:trPr>
        <w:tc>
          <w:tcPr>
            <w:tcW w:w="4219" w:type="dxa"/>
          </w:tcPr>
          <w:p w14:paraId="223692CD" w14:textId="77777777" w:rsidR="00A12B36" w:rsidRPr="00EB52DD" w:rsidRDefault="00FF6BDA">
            <w:pPr>
              <w:pStyle w:val="Stylebold"/>
            </w:pPr>
            <w:r>
              <w:t>Česká republika</w:t>
            </w:r>
          </w:p>
          <w:p w14:paraId="22AA8948" w14:textId="77777777" w:rsidR="00A12B36" w:rsidRDefault="00FF6BDA">
            <w:pPr>
              <w:pStyle w:val="lbltxt"/>
              <w:rPr>
                <w:bCs/>
                <w:szCs w:val="22"/>
              </w:rPr>
            </w:pPr>
            <w:r>
              <w:t>Amgen s.r.o.</w:t>
            </w:r>
          </w:p>
          <w:p w14:paraId="03615B96" w14:textId="77777777" w:rsidR="00A12B36" w:rsidRDefault="00FF6BDA">
            <w:pPr>
              <w:pStyle w:val="lbltxt"/>
              <w:rPr>
                <w:bCs/>
                <w:szCs w:val="22"/>
              </w:rPr>
            </w:pPr>
            <w:r>
              <w:t>Tel: +420 221 773 500</w:t>
            </w:r>
          </w:p>
        </w:tc>
        <w:tc>
          <w:tcPr>
            <w:tcW w:w="4678" w:type="dxa"/>
          </w:tcPr>
          <w:p w14:paraId="49034775" w14:textId="77777777" w:rsidR="00A12B36" w:rsidRDefault="00FF6BDA">
            <w:pPr>
              <w:pStyle w:val="Stylebold"/>
            </w:pPr>
            <w:r>
              <w:t>Magyarország</w:t>
            </w:r>
          </w:p>
          <w:p w14:paraId="1DD935AA" w14:textId="77777777" w:rsidR="00A12B36" w:rsidRDefault="00FF6BDA">
            <w:pPr>
              <w:pStyle w:val="lbltxt"/>
              <w:rPr>
                <w:bCs/>
                <w:szCs w:val="22"/>
              </w:rPr>
            </w:pPr>
            <w:r>
              <w:t>Amgen Kft.</w:t>
            </w:r>
          </w:p>
          <w:p w14:paraId="30EC6C49" w14:textId="77777777" w:rsidR="00A12B36" w:rsidRDefault="00FF6BDA">
            <w:pPr>
              <w:pStyle w:val="lbltxt"/>
              <w:rPr>
                <w:bCs/>
                <w:szCs w:val="22"/>
              </w:rPr>
            </w:pPr>
            <w:r>
              <w:t>Tel.: +36 1 35 44 700</w:t>
            </w:r>
          </w:p>
          <w:p w14:paraId="790308D4" w14:textId="77777777" w:rsidR="00A12B36" w:rsidRDefault="00A12B36">
            <w:pPr>
              <w:pStyle w:val="lbltxt"/>
              <w:rPr>
                <w:bCs/>
                <w:szCs w:val="22"/>
              </w:rPr>
            </w:pPr>
          </w:p>
        </w:tc>
      </w:tr>
      <w:tr w:rsidR="00A12B36" w14:paraId="3CF9FB00" w14:textId="77777777">
        <w:trPr>
          <w:cantSplit/>
        </w:trPr>
        <w:tc>
          <w:tcPr>
            <w:tcW w:w="4219" w:type="dxa"/>
          </w:tcPr>
          <w:p w14:paraId="569E1D93" w14:textId="77777777" w:rsidR="00A12B36" w:rsidRDefault="00FF6BDA">
            <w:pPr>
              <w:pStyle w:val="Stylebold"/>
            </w:pPr>
            <w:r>
              <w:t>Danmark</w:t>
            </w:r>
          </w:p>
          <w:p w14:paraId="0AE171F6" w14:textId="77777777" w:rsidR="00A12B36" w:rsidRPr="00EB52DD" w:rsidRDefault="00FF6BDA">
            <w:pPr>
              <w:pStyle w:val="lbltxt"/>
              <w:rPr>
                <w:szCs w:val="22"/>
              </w:rPr>
            </w:pPr>
            <w:r>
              <w:t>Amgen, filial af Amgen AB, Sverige</w:t>
            </w:r>
          </w:p>
          <w:p w14:paraId="05DDB0E1" w14:textId="77777777" w:rsidR="00A12B36" w:rsidRDefault="00FF6BDA">
            <w:pPr>
              <w:pStyle w:val="lbltxt"/>
              <w:rPr>
                <w:szCs w:val="22"/>
              </w:rPr>
            </w:pPr>
            <w:r>
              <w:t>Tlf: +45 39617500</w:t>
            </w:r>
          </w:p>
          <w:p w14:paraId="24D7584B" w14:textId="77777777" w:rsidR="00A12B36" w:rsidRDefault="00A12B36">
            <w:pPr>
              <w:pStyle w:val="lbltxt"/>
              <w:rPr>
                <w:szCs w:val="22"/>
              </w:rPr>
            </w:pPr>
          </w:p>
        </w:tc>
        <w:tc>
          <w:tcPr>
            <w:tcW w:w="4678" w:type="dxa"/>
          </w:tcPr>
          <w:p w14:paraId="746303B1" w14:textId="77777777" w:rsidR="00A12B36" w:rsidRDefault="00FF6BDA">
            <w:pPr>
              <w:pStyle w:val="Stylebold"/>
            </w:pPr>
            <w:r>
              <w:t>Malta</w:t>
            </w:r>
          </w:p>
          <w:p w14:paraId="1591A453" w14:textId="77777777" w:rsidR="00A12B36" w:rsidRDefault="00FF6BDA">
            <w:pPr>
              <w:pStyle w:val="lbltxt"/>
              <w:rPr>
                <w:szCs w:val="22"/>
              </w:rPr>
            </w:pPr>
            <w:r>
              <w:t>Amgen S.r.l.</w:t>
            </w:r>
          </w:p>
          <w:p w14:paraId="0F59C3EB" w14:textId="77777777" w:rsidR="00A12B36" w:rsidRDefault="00FF6BDA">
            <w:pPr>
              <w:pStyle w:val="lbltxt"/>
              <w:rPr>
                <w:szCs w:val="22"/>
              </w:rPr>
            </w:pPr>
            <w:r>
              <w:t>Italy</w:t>
            </w:r>
          </w:p>
          <w:p w14:paraId="01BDD7F4" w14:textId="77777777" w:rsidR="00A12B36" w:rsidRDefault="00FF6BDA">
            <w:pPr>
              <w:pStyle w:val="lbltxt"/>
              <w:rPr>
                <w:szCs w:val="22"/>
              </w:rPr>
            </w:pPr>
            <w:r>
              <w:t>Tel: +39 02 6241121</w:t>
            </w:r>
          </w:p>
          <w:p w14:paraId="6B126D5A" w14:textId="77777777" w:rsidR="00A12B36" w:rsidRDefault="00A12B36">
            <w:pPr>
              <w:pStyle w:val="lbltxt"/>
              <w:rPr>
                <w:szCs w:val="22"/>
              </w:rPr>
            </w:pPr>
          </w:p>
        </w:tc>
      </w:tr>
      <w:tr w:rsidR="00A12B36" w:rsidRPr="00416C31" w14:paraId="0E7860FD" w14:textId="77777777">
        <w:trPr>
          <w:cantSplit/>
        </w:trPr>
        <w:tc>
          <w:tcPr>
            <w:tcW w:w="4219" w:type="dxa"/>
          </w:tcPr>
          <w:p w14:paraId="5D1F0FBB" w14:textId="77777777" w:rsidR="00A12B36" w:rsidRDefault="00FF6BDA">
            <w:pPr>
              <w:pStyle w:val="Stylebold"/>
            </w:pPr>
            <w:r>
              <w:t>Deutschland</w:t>
            </w:r>
          </w:p>
          <w:p w14:paraId="0BAB65E2" w14:textId="77777777" w:rsidR="00A12B36" w:rsidRDefault="00FF6BDA">
            <w:pPr>
              <w:pStyle w:val="lbltxt"/>
              <w:rPr>
                <w:szCs w:val="22"/>
              </w:rPr>
            </w:pPr>
            <w:r>
              <w:t>Amgen GmbH</w:t>
            </w:r>
          </w:p>
          <w:p w14:paraId="497046A0" w14:textId="77777777" w:rsidR="00A12B36" w:rsidRDefault="00FF6BDA">
            <w:pPr>
              <w:pStyle w:val="lbltxt"/>
              <w:rPr>
                <w:szCs w:val="22"/>
              </w:rPr>
            </w:pPr>
            <w:r>
              <w:t>Tel.: +49 89 1490960</w:t>
            </w:r>
          </w:p>
          <w:p w14:paraId="73523273" w14:textId="77777777" w:rsidR="00A12B36" w:rsidRDefault="00A12B36">
            <w:pPr>
              <w:pStyle w:val="lbltxt"/>
              <w:rPr>
                <w:b/>
                <w:szCs w:val="22"/>
              </w:rPr>
            </w:pPr>
          </w:p>
        </w:tc>
        <w:tc>
          <w:tcPr>
            <w:tcW w:w="4678" w:type="dxa"/>
          </w:tcPr>
          <w:p w14:paraId="33666D2D" w14:textId="77777777" w:rsidR="00A12B36" w:rsidRDefault="00FF6BDA">
            <w:pPr>
              <w:pStyle w:val="Stylebold"/>
            </w:pPr>
            <w:r>
              <w:t>Nederland</w:t>
            </w:r>
          </w:p>
          <w:p w14:paraId="7B771383" w14:textId="77777777" w:rsidR="00A12B36" w:rsidRDefault="00FF6BDA">
            <w:pPr>
              <w:pStyle w:val="lbltxt"/>
              <w:rPr>
                <w:szCs w:val="22"/>
              </w:rPr>
            </w:pPr>
            <w:r>
              <w:t>Amgen B.V.</w:t>
            </w:r>
          </w:p>
          <w:p w14:paraId="22348353" w14:textId="77777777" w:rsidR="00A12B36" w:rsidRDefault="00FF6BDA">
            <w:pPr>
              <w:pStyle w:val="lbltxt"/>
              <w:rPr>
                <w:bCs/>
                <w:szCs w:val="22"/>
              </w:rPr>
            </w:pPr>
            <w:r>
              <w:t>Tel: +31 (0)76 5732500</w:t>
            </w:r>
          </w:p>
          <w:p w14:paraId="539ECF02" w14:textId="77777777" w:rsidR="00A12B36" w:rsidRDefault="00A12B36">
            <w:pPr>
              <w:pStyle w:val="lbltxt"/>
              <w:rPr>
                <w:b/>
                <w:szCs w:val="22"/>
                <w:lang w:val="sv-SE"/>
              </w:rPr>
            </w:pPr>
          </w:p>
        </w:tc>
      </w:tr>
      <w:tr w:rsidR="00A12B36" w14:paraId="1FE9B87E" w14:textId="77777777">
        <w:trPr>
          <w:cantSplit/>
        </w:trPr>
        <w:tc>
          <w:tcPr>
            <w:tcW w:w="4219" w:type="dxa"/>
          </w:tcPr>
          <w:p w14:paraId="3B2D748C" w14:textId="77777777" w:rsidR="00A12B36" w:rsidRPr="00EB52DD" w:rsidRDefault="00FF6BDA">
            <w:pPr>
              <w:pStyle w:val="Stylebold"/>
            </w:pPr>
            <w:r>
              <w:lastRenderedPageBreak/>
              <w:t>Eesti</w:t>
            </w:r>
          </w:p>
          <w:p w14:paraId="59DCDFE5" w14:textId="77777777" w:rsidR="00A12B36" w:rsidRPr="00EB52DD" w:rsidRDefault="00FF6BDA">
            <w:pPr>
              <w:pStyle w:val="lbltxt"/>
              <w:rPr>
                <w:bCs/>
                <w:szCs w:val="22"/>
              </w:rPr>
            </w:pPr>
            <w:r>
              <w:t>Amgen Switzerland AG Vilniaus filialas</w:t>
            </w:r>
          </w:p>
          <w:p w14:paraId="09864782" w14:textId="77777777" w:rsidR="00A12B36" w:rsidRDefault="00FF6BDA">
            <w:pPr>
              <w:pStyle w:val="lbltxt"/>
              <w:rPr>
                <w:b/>
                <w:szCs w:val="22"/>
              </w:rPr>
            </w:pPr>
            <w:r>
              <w:t>Tel: +372 586 09553</w:t>
            </w:r>
          </w:p>
        </w:tc>
        <w:tc>
          <w:tcPr>
            <w:tcW w:w="4678" w:type="dxa"/>
          </w:tcPr>
          <w:p w14:paraId="7F720E9B" w14:textId="77777777" w:rsidR="00A12B36" w:rsidRDefault="00FF6BDA">
            <w:pPr>
              <w:pStyle w:val="Stylebold"/>
            </w:pPr>
            <w:r>
              <w:t>Norge</w:t>
            </w:r>
          </w:p>
          <w:p w14:paraId="55A73BFB" w14:textId="77777777" w:rsidR="00A12B36" w:rsidRDefault="00FF6BDA">
            <w:pPr>
              <w:pStyle w:val="lbltxt"/>
              <w:rPr>
                <w:szCs w:val="22"/>
              </w:rPr>
            </w:pPr>
            <w:r>
              <w:t>Amgen AB</w:t>
            </w:r>
          </w:p>
          <w:p w14:paraId="0BB4E6C7" w14:textId="77777777" w:rsidR="00A12B36" w:rsidRDefault="00FF6BDA">
            <w:pPr>
              <w:pStyle w:val="lbltxt"/>
              <w:rPr>
                <w:szCs w:val="22"/>
              </w:rPr>
            </w:pPr>
            <w:r>
              <w:t>Tlf: +47 23308000</w:t>
            </w:r>
          </w:p>
          <w:p w14:paraId="3606048F" w14:textId="77777777" w:rsidR="00A12B36" w:rsidRDefault="00A12B36">
            <w:pPr>
              <w:pStyle w:val="lbltxt"/>
              <w:rPr>
                <w:szCs w:val="22"/>
              </w:rPr>
            </w:pPr>
          </w:p>
        </w:tc>
      </w:tr>
      <w:tr w:rsidR="00A12B36" w14:paraId="4425D177" w14:textId="77777777">
        <w:trPr>
          <w:cantSplit/>
        </w:trPr>
        <w:tc>
          <w:tcPr>
            <w:tcW w:w="4219" w:type="dxa"/>
          </w:tcPr>
          <w:p w14:paraId="64578BBE" w14:textId="77777777" w:rsidR="00A12B36" w:rsidRDefault="00FF6BDA">
            <w:pPr>
              <w:pStyle w:val="Stylebold"/>
            </w:pPr>
            <w:r>
              <w:t>Ελλάδα</w:t>
            </w:r>
          </w:p>
          <w:p w14:paraId="0D98ED4A" w14:textId="77777777" w:rsidR="00A12B36" w:rsidRDefault="00FF6BDA">
            <w:pPr>
              <w:pStyle w:val="lbltxt"/>
              <w:rPr>
                <w:szCs w:val="22"/>
              </w:rPr>
            </w:pPr>
            <w:r>
              <w:t>Amgen Ελλάς Φαρμακευτικά Ε.Π.Ε.</w:t>
            </w:r>
          </w:p>
          <w:p w14:paraId="3ED3EDA0" w14:textId="77777777" w:rsidR="00A12B36" w:rsidRDefault="00FF6BDA">
            <w:pPr>
              <w:pStyle w:val="lbltxt"/>
              <w:rPr>
                <w:szCs w:val="22"/>
              </w:rPr>
            </w:pPr>
            <w:r>
              <w:t>Τηλ: +30 210 3447000</w:t>
            </w:r>
          </w:p>
          <w:p w14:paraId="634FE060" w14:textId="77777777" w:rsidR="00A12B36" w:rsidRDefault="00A12B36">
            <w:pPr>
              <w:pStyle w:val="lbltxt"/>
              <w:rPr>
                <w:szCs w:val="22"/>
              </w:rPr>
            </w:pPr>
          </w:p>
        </w:tc>
        <w:tc>
          <w:tcPr>
            <w:tcW w:w="4678" w:type="dxa"/>
          </w:tcPr>
          <w:p w14:paraId="0A5FA722" w14:textId="77777777" w:rsidR="00A12B36" w:rsidRDefault="00FF6BDA">
            <w:pPr>
              <w:pStyle w:val="Stylebold"/>
            </w:pPr>
            <w:r>
              <w:t>Österreich</w:t>
            </w:r>
          </w:p>
          <w:p w14:paraId="129B782E" w14:textId="77777777" w:rsidR="00A12B36" w:rsidRDefault="00FF6BDA">
            <w:pPr>
              <w:pStyle w:val="lbltxt"/>
              <w:rPr>
                <w:szCs w:val="22"/>
              </w:rPr>
            </w:pPr>
            <w:r>
              <w:t>Amgen GmbH</w:t>
            </w:r>
          </w:p>
          <w:p w14:paraId="715E325B" w14:textId="77777777" w:rsidR="00A12B36" w:rsidRDefault="00FF6BDA">
            <w:pPr>
              <w:pStyle w:val="lbltxt"/>
              <w:rPr>
                <w:szCs w:val="22"/>
              </w:rPr>
            </w:pPr>
            <w:r>
              <w:t>Tel: +43 (0)1 50 217</w:t>
            </w:r>
          </w:p>
          <w:p w14:paraId="45BECF5C" w14:textId="77777777" w:rsidR="00A12B36" w:rsidRDefault="00A12B36">
            <w:pPr>
              <w:pStyle w:val="lbltxt"/>
              <w:rPr>
                <w:szCs w:val="22"/>
              </w:rPr>
            </w:pPr>
          </w:p>
        </w:tc>
      </w:tr>
      <w:tr w:rsidR="00A12B36" w14:paraId="0216DC69" w14:textId="77777777">
        <w:trPr>
          <w:cantSplit/>
        </w:trPr>
        <w:tc>
          <w:tcPr>
            <w:tcW w:w="4219" w:type="dxa"/>
          </w:tcPr>
          <w:p w14:paraId="79E1A249" w14:textId="77777777" w:rsidR="00A12B36" w:rsidRPr="00EB52DD" w:rsidRDefault="00FF6BDA">
            <w:pPr>
              <w:pStyle w:val="Stylebold"/>
            </w:pPr>
            <w:r>
              <w:t>España</w:t>
            </w:r>
          </w:p>
          <w:p w14:paraId="601BC57A" w14:textId="77777777" w:rsidR="00A12B36" w:rsidRDefault="00FF6BDA">
            <w:pPr>
              <w:pStyle w:val="lbltxt"/>
              <w:rPr>
                <w:spacing w:val="-2"/>
                <w:szCs w:val="22"/>
              </w:rPr>
            </w:pPr>
            <w:r>
              <w:t>Amgen S.A.</w:t>
            </w:r>
          </w:p>
          <w:p w14:paraId="2473B602" w14:textId="77777777" w:rsidR="00A12B36" w:rsidRDefault="00FF6BDA">
            <w:pPr>
              <w:pStyle w:val="lbltxt"/>
              <w:rPr>
                <w:szCs w:val="22"/>
              </w:rPr>
            </w:pPr>
            <w:r>
              <w:t>Tel: +34 93 600 18 60</w:t>
            </w:r>
          </w:p>
          <w:p w14:paraId="061A38A8" w14:textId="77777777" w:rsidR="00A12B36" w:rsidRDefault="00A12B36">
            <w:pPr>
              <w:pStyle w:val="lbltxt"/>
              <w:rPr>
                <w:bCs/>
                <w:szCs w:val="22"/>
                <w:lang w:val="es-ES"/>
              </w:rPr>
            </w:pPr>
          </w:p>
        </w:tc>
        <w:tc>
          <w:tcPr>
            <w:tcW w:w="4678" w:type="dxa"/>
          </w:tcPr>
          <w:p w14:paraId="36FC34E9" w14:textId="77777777" w:rsidR="00A12B36" w:rsidRPr="00EB52DD" w:rsidRDefault="00FF6BDA">
            <w:pPr>
              <w:pStyle w:val="Stylebold"/>
            </w:pPr>
            <w:r>
              <w:t>Polska</w:t>
            </w:r>
          </w:p>
          <w:p w14:paraId="0486AB1C" w14:textId="77777777" w:rsidR="00A12B36" w:rsidRPr="00EB52DD" w:rsidRDefault="00FF6BDA">
            <w:pPr>
              <w:rPr>
                <w:szCs w:val="22"/>
              </w:rPr>
            </w:pPr>
            <w:r>
              <w:t>Amgen Biotechnologia Sp. z o.o.</w:t>
            </w:r>
          </w:p>
          <w:p w14:paraId="3D5F0A31" w14:textId="77777777" w:rsidR="00A12B36" w:rsidRDefault="00FF6BDA">
            <w:pPr>
              <w:pStyle w:val="lbltxt"/>
              <w:rPr>
                <w:b/>
                <w:szCs w:val="22"/>
              </w:rPr>
            </w:pPr>
            <w:r>
              <w:t>Tel.: +48 22 581 3000</w:t>
            </w:r>
          </w:p>
        </w:tc>
      </w:tr>
      <w:tr w:rsidR="00A12B36" w14:paraId="66138130" w14:textId="77777777">
        <w:trPr>
          <w:cantSplit/>
        </w:trPr>
        <w:tc>
          <w:tcPr>
            <w:tcW w:w="4219" w:type="dxa"/>
          </w:tcPr>
          <w:p w14:paraId="42125D1E" w14:textId="77777777" w:rsidR="00A12B36" w:rsidRDefault="00FF6BDA">
            <w:pPr>
              <w:pStyle w:val="Stylebold"/>
            </w:pPr>
            <w:r>
              <w:t>France</w:t>
            </w:r>
          </w:p>
          <w:p w14:paraId="558B31D9" w14:textId="77777777" w:rsidR="00A12B36" w:rsidRPr="00EB52DD" w:rsidRDefault="00FF6BDA">
            <w:pPr>
              <w:pStyle w:val="lbltxt"/>
              <w:rPr>
                <w:szCs w:val="22"/>
              </w:rPr>
            </w:pPr>
            <w:r>
              <w:t>Amgen S.A.S.</w:t>
            </w:r>
          </w:p>
          <w:p w14:paraId="58043C87" w14:textId="77777777" w:rsidR="00A12B36" w:rsidRDefault="00FF6BDA">
            <w:pPr>
              <w:pStyle w:val="lbltxt"/>
              <w:rPr>
                <w:szCs w:val="22"/>
              </w:rPr>
            </w:pPr>
            <w:r>
              <w:t>Tél: +33 (0)9 69 363 363</w:t>
            </w:r>
          </w:p>
        </w:tc>
        <w:tc>
          <w:tcPr>
            <w:tcW w:w="4678" w:type="dxa"/>
          </w:tcPr>
          <w:p w14:paraId="3592FA0F" w14:textId="77777777" w:rsidR="00A12B36" w:rsidRDefault="00FF6BDA">
            <w:pPr>
              <w:pStyle w:val="Stylebold"/>
            </w:pPr>
            <w:r>
              <w:t>Portugal</w:t>
            </w:r>
          </w:p>
          <w:p w14:paraId="628FE451" w14:textId="77777777" w:rsidR="00A12B36" w:rsidRDefault="00FF6BDA">
            <w:pPr>
              <w:pStyle w:val="lbltxt"/>
              <w:rPr>
                <w:szCs w:val="22"/>
              </w:rPr>
            </w:pPr>
            <w:r>
              <w:t>Amgen Biofarmacêutica, Lda.</w:t>
            </w:r>
          </w:p>
          <w:p w14:paraId="4536F395" w14:textId="77777777" w:rsidR="00A12B36" w:rsidRDefault="00FF6BDA">
            <w:pPr>
              <w:pStyle w:val="lbltxt"/>
              <w:rPr>
                <w:szCs w:val="22"/>
              </w:rPr>
            </w:pPr>
            <w:r>
              <w:t>Tel: +351 21 4220606</w:t>
            </w:r>
          </w:p>
          <w:p w14:paraId="682B7424" w14:textId="77777777" w:rsidR="00A12B36" w:rsidRDefault="00A12B36">
            <w:pPr>
              <w:pStyle w:val="lbltxt"/>
              <w:rPr>
                <w:szCs w:val="22"/>
                <w:lang w:val="es-ES"/>
              </w:rPr>
            </w:pPr>
          </w:p>
        </w:tc>
      </w:tr>
      <w:tr w:rsidR="00A12B36" w14:paraId="46FFE88A" w14:textId="77777777">
        <w:trPr>
          <w:cantSplit/>
        </w:trPr>
        <w:tc>
          <w:tcPr>
            <w:tcW w:w="4219" w:type="dxa"/>
          </w:tcPr>
          <w:p w14:paraId="154FEECC" w14:textId="77777777" w:rsidR="00A12B36" w:rsidRPr="00EB52DD" w:rsidRDefault="00FF6BDA">
            <w:pPr>
              <w:pStyle w:val="Stylebold"/>
            </w:pPr>
            <w:r>
              <w:t>Hrvatska</w:t>
            </w:r>
          </w:p>
          <w:p w14:paraId="3688D237" w14:textId="77777777" w:rsidR="00A12B36" w:rsidRPr="00EB52DD" w:rsidRDefault="00FF6BDA">
            <w:pPr>
              <w:rPr>
                <w:szCs w:val="22"/>
              </w:rPr>
            </w:pPr>
            <w:r>
              <w:t>Amgen d.o.o.</w:t>
            </w:r>
          </w:p>
          <w:p w14:paraId="39F5541C" w14:textId="77777777" w:rsidR="00A12B36" w:rsidRDefault="00FF6BDA">
            <w:pPr>
              <w:pStyle w:val="lbltxt"/>
              <w:rPr>
                <w:b/>
                <w:bCs/>
                <w:szCs w:val="22"/>
              </w:rPr>
            </w:pPr>
            <w:r>
              <w:t>Tel: + 385 (0)1 562 57 20</w:t>
            </w:r>
          </w:p>
        </w:tc>
        <w:tc>
          <w:tcPr>
            <w:tcW w:w="4678" w:type="dxa"/>
          </w:tcPr>
          <w:p w14:paraId="13A87EA1" w14:textId="77777777" w:rsidR="00A12B36" w:rsidRDefault="00FF6BDA">
            <w:pPr>
              <w:pStyle w:val="Stylebold"/>
            </w:pPr>
            <w:r>
              <w:t>România</w:t>
            </w:r>
          </w:p>
          <w:p w14:paraId="420EB2C4" w14:textId="77777777" w:rsidR="00A12B36" w:rsidRDefault="00FF6BDA">
            <w:pPr>
              <w:rPr>
                <w:szCs w:val="22"/>
              </w:rPr>
            </w:pPr>
            <w:r>
              <w:t>Amgen România SRL</w:t>
            </w:r>
          </w:p>
          <w:p w14:paraId="48ECDF98" w14:textId="77777777" w:rsidR="00A12B36" w:rsidRDefault="00FF6BDA">
            <w:pPr>
              <w:pStyle w:val="lbltxt"/>
              <w:rPr>
                <w:szCs w:val="22"/>
              </w:rPr>
            </w:pPr>
            <w:r>
              <w:t>Tel: +4021 527 3000</w:t>
            </w:r>
          </w:p>
          <w:p w14:paraId="424AB49E" w14:textId="77777777" w:rsidR="00A12B36" w:rsidRDefault="00A12B36">
            <w:pPr>
              <w:pStyle w:val="lbltxt"/>
              <w:rPr>
                <w:b/>
                <w:szCs w:val="22"/>
                <w:lang w:val="es-ES"/>
              </w:rPr>
            </w:pPr>
          </w:p>
        </w:tc>
      </w:tr>
      <w:tr w:rsidR="00A12B36" w14:paraId="44EA2D45" w14:textId="77777777">
        <w:trPr>
          <w:cantSplit/>
        </w:trPr>
        <w:tc>
          <w:tcPr>
            <w:tcW w:w="4219" w:type="dxa"/>
          </w:tcPr>
          <w:p w14:paraId="6288D97C" w14:textId="77777777" w:rsidR="00A12B36" w:rsidRDefault="00FF6BDA">
            <w:pPr>
              <w:pStyle w:val="Stylebold"/>
            </w:pPr>
            <w:r>
              <w:t>Ireland</w:t>
            </w:r>
          </w:p>
          <w:p w14:paraId="370C64B5" w14:textId="77777777" w:rsidR="00A12B36" w:rsidRDefault="00FF6BDA">
            <w:pPr>
              <w:pStyle w:val="lbltxt"/>
              <w:rPr>
                <w:szCs w:val="22"/>
              </w:rPr>
            </w:pPr>
            <w:r>
              <w:t>Amgen Ireland Limited</w:t>
            </w:r>
          </w:p>
          <w:p w14:paraId="7180347D" w14:textId="77777777" w:rsidR="00A12B36" w:rsidRDefault="00FF6BDA">
            <w:pPr>
              <w:pStyle w:val="lbltxt"/>
              <w:rPr>
                <w:rStyle w:val="Initial"/>
                <w:sz w:val="22"/>
                <w:szCs w:val="22"/>
              </w:rPr>
            </w:pPr>
            <w:r>
              <w:t>Tel: +353 1 8527400</w:t>
            </w:r>
          </w:p>
          <w:p w14:paraId="5E6A9D37" w14:textId="77777777" w:rsidR="00A12B36" w:rsidRDefault="00A12B36">
            <w:pPr>
              <w:pStyle w:val="lbltxt"/>
              <w:rPr>
                <w:b/>
                <w:bCs/>
                <w:szCs w:val="22"/>
              </w:rPr>
            </w:pPr>
          </w:p>
        </w:tc>
        <w:tc>
          <w:tcPr>
            <w:tcW w:w="4678" w:type="dxa"/>
          </w:tcPr>
          <w:p w14:paraId="3B1E1FEC" w14:textId="77777777" w:rsidR="00A12B36" w:rsidRPr="00EB52DD" w:rsidRDefault="00FF6BDA">
            <w:pPr>
              <w:pStyle w:val="Stylebold"/>
            </w:pPr>
            <w:r>
              <w:t>Slovenija</w:t>
            </w:r>
          </w:p>
          <w:p w14:paraId="0DBB6B84" w14:textId="77777777" w:rsidR="00A12B36" w:rsidRPr="00EB52DD" w:rsidRDefault="00FF6BDA">
            <w:pPr>
              <w:pStyle w:val="lbltxt"/>
              <w:rPr>
                <w:bCs/>
                <w:szCs w:val="22"/>
              </w:rPr>
            </w:pPr>
            <w:r>
              <w:t>AMGEN zdravila d.o.o.</w:t>
            </w:r>
          </w:p>
          <w:p w14:paraId="6A186511" w14:textId="77777777" w:rsidR="00A12B36" w:rsidRDefault="00FF6BDA">
            <w:pPr>
              <w:pStyle w:val="lbltxt"/>
              <w:rPr>
                <w:bCs/>
                <w:szCs w:val="22"/>
              </w:rPr>
            </w:pPr>
            <w:r>
              <w:t>Tel: +386 (0) 1 585 1767</w:t>
            </w:r>
          </w:p>
        </w:tc>
      </w:tr>
      <w:tr w:rsidR="00A12B36" w14:paraId="58AE2D8C" w14:textId="77777777">
        <w:trPr>
          <w:cantSplit/>
        </w:trPr>
        <w:tc>
          <w:tcPr>
            <w:tcW w:w="4219" w:type="dxa"/>
          </w:tcPr>
          <w:p w14:paraId="66D77FB7" w14:textId="77777777" w:rsidR="00A12B36" w:rsidRDefault="00FF6BDA">
            <w:pPr>
              <w:pStyle w:val="Stylebold"/>
            </w:pPr>
            <w:r>
              <w:t>Ísland</w:t>
            </w:r>
          </w:p>
          <w:p w14:paraId="7CDD8F68" w14:textId="77777777" w:rsidR="00A12B36" w:rsidRDefault="00FF6BDA">
            <w:pPr>
              <w:pStyle w:val="lbltxt"/>
              <w:rPr>
                <w:szCs w:val="22"/>
              </w:rPr>
            </w:pPr>
            <w:r>
              <w:t>Vistor</w:t>
            </w:r>
            <w:del w:id="85" w:author="Author">
              <w:r>
                <w:delText xml:space="preserve"> hf.</w:delText>
              </w:r>
            </w:del>
          </w:p>
          <w:p w14:paraId="0C8FDAE7" w14:textId="77777777" w:rsidR="00A12B36" w:rsidRDefault="00FF6BDA">
            <w:pPr>
              <w:pStyle w:val="lbltxt"/>
              <w:rPr>
                <w:szCs w:val="22"/>
              </w:rPr>
            </w:pPr>
            <w:r>
              <w:t>Sími: +354 535 7000</w:t>
            </w:r>
          </w:p>
          <w:p w14:paraId="05CD91A2" w14:textId="77777777" w:rsidR="00A12B36" w:rsidRDefault="00A12B36">
            <w:pPr>
              <w:pStyle w:val="lbltxt"/>
              <w:rPr>
                <w:szCs w:val="22"/>
              </w:rPr>
            </w:pPr>
          </w:p>
        </w:tc>
        <w:tc>
          <w:tcPr>
            <w:tcW w:w="4678" w:type="dxa"/>
          </w:tcPr>
          <w:p w14:paraId="3A58B2CB" w14:textId="77777777" w:rsidR="00A12B36" w:rsidRPr="00EB52DD" w:rsidRDefault="00FF6BDA">
            <w:pPr>
              <w:pStyle w:val="Stylebold"/>
            </w:pPr>
            <w:r>
              <w:t>Slovenská republika</w:t>
            </w:r>
          </w:p>
          <w:p w14:paraId="77CFDF66" w14:textId="77777777" w:rsidR="00A12B36" w:rsidRPr="00EB52DD" w:rsidRDefault="00FF6BDA">
            <w:pPr>
              <w:pStyle w:val="lbltxt"/>
              <w:rPr>
                <w:bCs/>
                <w:szCs w:val="22"/>
              </w:rPr>
            </w:pPr>
            <w:r>
              <w:t>Amgen Slovakia s.r.o.</w:t>
            </w:r>
          </w:p>
          <w:p w14:paraId="7CBA3B18" w14:textId="77777777" w:rsidR="00A12B36" w:rsidRDefault="00FF6BDA">
            <w:pPr>
              <w:rPr>
                <w:szCs w:val="22"/>
              </w:rPr>
            </w:pPr>
            <w:r>
              <w:t>Tel: +421 2 321 114 49</w:t>
            </w:r>
          </w:p>
          <w:p w14:paraId="0F7A0F6B" w14:textId="77777777" w:rsidR="00A12B36" w:rsidRDefault="00A12B36">
            <w:pPr>
              <w:pStyle w:val="lbltxt"/>
              <w:rPr>
                <w:szCs w:val="22"/>
              </w:rPr>
            </w:pPr>
          </w:p>
        </w:tc>
      </w:tr>
      <w:tr w:rsidR="00A12B36" w14:paraId="7C51EC07" w14:textId="77777777">
        <w:trPr>
          <w:cantSplit/>
        </w:trPr>
        <w:tc>
          <w:tcPr>
            <w:tcW w:w="4219" w:type="dxa"/>
          </w:tcPr>
          <w:p w14:paraId="2D163E1C" w14:textId="77777777" w:rsidR="00A12B36" w:rsidRPr="00EB52DD" w:rsidRDefault="00FF6BDA">
            <w:pPr>
              <w:pStyle w:val="Stylebold"/>
            </w:pPr>
            <w:r>
              <w:t>Italia</w:t>
            </w:r>
          </w:p>
          <w:p w14:paraId="49598160" w14:textId="77777777" w:rsidR="00A12B36" w:rsidRDefault="00FF6BDA">
            <w:pPr>
              <w:pStyle w:val="lbltxt"/>
              <w:rPr>
                <w:szCs w:val="22"/>
              </w:rPr>
            </w:pPr>
            <w:r>
              <w:t>Amgen S.r.l.</w:t>
            </w:r>
          </w:p>
          <w:p w14:paraId="09C52B7A" w14:textId="77777777" w:rsidR="00A12B36" w:rsidRDefault="00FF6BDA">
            <w:pPr>
              <w:pStyle w:val="lbltxt"/>
              <w:rPr>
                <w:szCs w:val="22"/>
              </w:rPr>
            </w:pPr>
            <w:r>
              <w:t>Tel: +39 02 6241121</w:t>
            </w:r>
          </w:p>
        </w:tc>
        <w:tc>
          <w:tcPr>
            <w:tcW w:w="4678" w:type="dxa"/>
          </w:tcPr>
          <w:p w14:paraId="6C219480" w14:textId="77777777" w:rsidR="00A12B36" w:rsidRPr="00EB52DD" w:rsidRDefault="00FF6BDA">
            <w:pPr>
              <w:pStyle w:val="Stylebold"/>
            </w:pPr>
            <w:r>
              <w:t>Suomi/Finland</w:t>
            </w:r>
          </w:p>
          <w:p w14:paraId="5F4AE0A5" w14:textId="77777777" w:rsidR="00A12B36" w:rsidRPr="00EB52DD" w:rsidRDefault="00FF6BDA">
            <w:pPr>
              <w:pStyle w:val="lbltxt"/>
              <w:rPr>
                <w:szCs w:val="22"/>
              </w:rPr>
            </w:pPr>
            <w:r>
              <w:t>Amgen AB, sivuliike Suomessa/Amgen AB, filial i Finland</w:t>
            </w:r>
          </w:p>
          <w:p w14:paraId="5698F461" w14:textId="77777777" w:rsidR="00A12B36" w:rsidRDefault="00FF6BDA">
            <w:pPr>
              <w:pStyle w:val="lbltxt"/>
              <w:rPr>
                <w:szCs w:val="22"/>
              </w:rPr>
            </w:pPr>
            <w:r>
              <w:t>Puh/Tel: +358 (0)9 54900500</w:t>
            </w:r>
          </w:p>
          <w:p w14:paraId="44E4104B" w14:textId="77777777" w:rsidR="00A12B36" w:rsidRDefault="00A12B36">
            <w:pPr>
              <w:pStyle w:val="lbltxt"/>
              <w:rPr>
                <w:szCs w:val="22"/>
              </w:rPr>
            </w:pPr>
          </w:p>
        </w:tc>
      </w:tr>
      <w:tr w:rsidR="00A12B36" w14:paraId="49872AD3" w14:textId="77777777">
        <w:trPr>
          <w:cantSplit/>
        </w:trPr>
        <w:tc>
          <w:tcPr>
            <w:tcW w:w="4219" w:type="dxa"/>
          </w:tcPr>
          <w:p w14:paraId="6DD8C020" w14:textId="77777777" w:rsidR="00A12B36" w:rsidRDefault="00FF6BDA">
            <w:pPr>
              <w:pStyle w:val="Stylebold"/>
              <w:keepNext/>
            </w:pPr>
            <w:r>
              <w:t>Kύπρος</w:t>
            </w:r>
          </w:p>
          <w:p w14:paraId="2F4F87EF" w14:textId="77777777" w:rsidR="00A12B36" w:rsidRPr="00EB52DD" w:rsidRDefault="00FF6BDA">
            <w:pPr>
              <w:keepNext/>
              <w:rPr>
                <w:szCs w:val="22"/>
              </w:rPr>
            </w:pPr>
            <w:r>
              <w:t>C.A. Papaellinas Ltd</w:t>
            </w:r>
          </w:p>
          <w:p w14:paraId="191E9C7D" w14:textId="77777777" w:rsidR="00A12B36" w:rsidRPr="00EB52DD" w:rsidRDefault="00FF6BDA">
            <w:pPr>
              <w:pStyle w:val="lbltxt"/>
              <w:keepNext/>
              <w:rPr>
                <w:b/>
                <w:szCs w:val="22"/>
              </w:rPr>
            </w:pPr>
            <w:r>
              <w:t>Τηλ: +357 22741 741</w:t>
            </w:r>
          </w:p>
        </w:tc>
        <w:tc>
          <w:tcPr>
            <w:tcW w:w="4678" w:type="dxa"/>
          </w:tcPr>
          <w:p w14:paraId="466637E2" w14:textId="77777777" w:rsidR="00A12B36" w:rsidRDefault="00FF6BDA">
            <w:pPr>
              <w:pStyle w:val="Stylebold"/>
              <w:keepNext/>
            </w:pPr>
            <w:r>
              <w:t>Sverige</w:t>
            </w:r>
          </w:p>
          <w:p w14:paraId="5A7AB616" w14:textId="77777777" w:rsidR="00A12B36" w:rsidRDefault="00FF6BDA">
            <w:pPr>
              <w:pStyle w:val="lbltxt"/>
              <w:keepNext/>
              <w:rPr>
                <w:szCs w:val="22"/>
              </w:rPr>
            </w:pPr>
            <w:r>
              <w:t>Amgen AB</w:t>
            </w:r>
          </w:p>
          <w:p w14:paraId="30A853CB" w14:textId="77777777" w:rsidR="00A12B36" w:rsidRDefault="00FF6BDA">
            <w:pPr>
              <w:pStyle w:val="lbltxt"/>
              <w:keepNext/>
              <w:rPr>
                <w:szCs w:val="22"/>
              </w:rPr>
            </w:pPr>
            <w:r>
              <w:t>Tel: +46 (0)8 6951100</w:t>
            </w:r>
          </w:p>
          <w:p w14:paraId="44A35881" w14:textId="77777777" w:rsidR="00A12B36" w:rsidRDefault="00A12B36">
            <w:pPr>
              <w:pStyle w:val="lbltxt"/>
              <w:keepNext/>
              <w:rPr>
                <w:b/>
                <w:szCs w:val="22"/>
              </w:rPr>
            </w:pPr>
          </w:p>
        </w:tc>
      </w:tr>
      <w:tr w:rsidR="00A12B36" w14:paraId="37DC31E1" w14:textId="77777777">
        <w:trPr>
          <w:cantSplit/>
        </w:trPr>
        <w:tc>
          <w:tcPr>
            <w:tcW w:w="4219" w:type="dxa"/>
          </w:tcPr>
          <w:p w14:paraId="6182B1F3" w14:textId="77777777" w:rsidR="00A12B36" w:rsidRPr="00EB52DD" w:rsidRDefault="00FF6BDA">
            <w:pPr>
              <w:pStyle w:val="Stylebold"/>
            </w:pPr>
            <w:r>
              <w:t>Latvija</w:t>
            </w:r>
          </w:p>
          <w:p w14:paraId="6DF19430" w14:textId="77777777" w:rsidR="00A12B36" w:rsidRPr="00EB52DD" w:rsidRDefault="00FF6BDA">
            <w:pPr>
              <w:pStyle w:val="lbltxt"/>
              <w:rPr>
                <w:szCs w:val="22"/>
              </w:rPr>
            </w:pPr>
            <w:r>
              <w:t>Amgen Switzerland AG Rīgas filiāle</w:t>
            </w:r>
          </w:p>
          <w:p w14:paraId="67CED844" w14:textId="77777777" w:rsidR="00A12B36" w:rsidRDefault="00FF6BDA">
            <w:pPr>
              <w:pStyle w:val="lbltxt"/>
              <w:rPr>
                <w:szCs w:val="22"/>
              </w:rPr>
            </w:pPr>
            <w:r>
              <w:t>Tel: +371 257 25888</w:t>
            </w:r>
          </w:p>
          <w:p w14:paraId="054B9906" w14:textId="77777777" w:rsidR="00A12B36" w:rsidRDefault="00A12B36">
            <w:pPr>
              <w:pStyle w:val="lbltxt"/>
              <w:rPr>
                <w:b/>
                <w:szCs w:val="22"/>
              </w:rPr>
            </w:pPr>
          </w:p>
        </w:tc>
        <w:tc>
          <w:tcPr>
            <w:tcW w:w="4678" w:type="dxa"/>
          </w:tcPr>
          <w:p w14:paraId="68A25D25" w14:textId="16807995" w:rsidR="00A12B36" w:rsidRDefault="00A12B36">
            <w:pPr>
              <w:pStyle w:val="lbltxt"/>
              <w:rPr>
                <w:bCs/>
                <w:szCs w:val="22"/>
              </w:rPr>
            </w:pPr>
          </w:p>
        </w:tc>
      </w:tr>
    </w:tbl>
    <w:p w14:paraId="15724BA0" w14:textId="77777777" w:rsidR="00A12B36" w:rsidRDefault="00A12B36">
      <w:pPr>
        <w:pStyle w:val="lbltxt"/>
        <w:rPr>
          <w:szCs w:val="22"/>
        </w:rPr>
      </w:pPr>
    </w:p>
    <w:p w14:paraId="5CCBE628" w14:textId="5428CCBD" w:rsidR="00A12B36" w:rsidRDefault="00FF6BDA">
      <w:pPr>
        <w:pStyle w:val="Stylebold"/>
        <w:keepNext/>
      </w:pPr>
      <w:r>
        <w:t>Þessi fylgiseðill var síðast uppfærður í</w:t>
      </w:r>
    </w:p>
    <w:p w14:paraId="15496CBE" w14:textId="77777777" w:rsidR="00A12B36" w:rsidRDefault="00A12B36">
      <w:pPr>
        <w:keepNext/>
        <w:numPr>
          <w:ilvl w:val="12"/>
          <w:numId w:val="0"/>
        </w:numPr>
        <w:tabs>
          <w:tab w:val="clear" w:pos="567"/>
        </w:tabs>
        <w:rPr>
          <w:szCs w:val="22"/>
        </w:rPr>
      </w:pPr>
    </w:p>
    <w:p w14:paraId="164C392C" w14:textId="21CD2846" w:rsidR="00A12B36" w:rsidRDefault="00FF6BDA">
      <w:r>
        <w:t xml:space="preserve">Ítarlegar upplýsingar um lyfið eru birtar á vef Lyfjastofnunar Evrópu </w:t>
      </w:r>
      <w:hyperlink r:id="rId21" w:history="1">
        <w:r>
          <w:rPr>
            <w:rStyle w:val="Hyperlink"/>
          </w:rPr>
          <w:t>http://www.ema.europa.eu/</w:t>
        </w:r>
      </w:hyperlink>
      <w:r>
        <w:t>.</w:t>
      </w:r>
    </w:p>
    <w:p w14:paraId="053A14B2" w14:textId="77777777" w:rsidR="00A12B36" w:rsidRDefault="00FF6BDA">
      <w:pPr>
        <w:rPr>
          <w:szCs w:val="22"/>
        </w:rPr>
      </w:pPr>
      <w:r>
        <w:t>--------------------------------------------------------------------------------------------------------------------------</w:t>
      </w:r>
    </w:p>
    <w:tbl>
      <w:tblPr>
        <w:tblW w:w="4935" w:type="pct"/>
        <w:tblInd w:w="7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9166"/>
      </w:tblGrid>
      <w:tr w:rsidR="00A12B36" w14:paraId="0371B9C2" w14:textId="77777777">
        <w:trPr>
          <w:cantSplit/>
          <w:trHeight w:val="57"/>
        </w:trPr>
        <w:tc>
          <w:tcPr>
            <w:tcW w:w="5000" w:type="pct"/>
            <w:tcBorders>
              <w:top w:val="single" w:sz="4" w:space="0" w:color="auto"/>
              <w:left w:val="single" w:sz="4" w:space="0" w:color="auto"/>
              <w:bottom w:val="single" w:sz="4" w:space="0" w:color="auto"/>
              <w:right w:val="single" w:sz="4" w:space="0" w:color="auto"/>
            </w:tcBorders>
          </w:tcPr>
          <w:p w14:paraId="270EF24A" w14:textId="50337402" w:rsidR="00A12B36" w:rsidRDefault="00FF6BDA">
            <w:pPr>
              <w:pStyle w:val="Stylebold"/>
              <w:keepNext/>
              <w:jc w:val="center"/>
            </w:pPr>
            <w:r>
              <w:lastRenderedPageBreak/>
              <w:br w:type="page"/>
            </w:r>
            <w:r>
              <w:br w:type="page"/>
            </w:r>
            <w:r>
              <w:br w:type="page"/>
              <w:t>Leiðbeiningar um notkun</w:t>
            </w:r>
          </w:p>
        </w:tc>
      </w:tr>
    </w:tbl>
    <w:p w14:paraId="3CEFF5C8" w14:textId="77777777" w:rsidR="00A12B36" w:rsidRDefault="00A12B36">
      <w:pPr>
        <w:keepNext/>
        <w:keepLines/>
      </w:pPr>
    </w:p>
    <w:tbl>
      <w:tblPr>
        <w:tblW w:w="4935" w:type="pct"/>
        <w:tblInd w:w="7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295"/>
        <w:gridCol w:w="2777"/>
        <w:gridCol w:w="3094"/>
      </w:tblGrid>
      <w:tr w:rsidR="00A12B36" w14:paraId="21983000" w14:textId="77777777">
        <w:trPr>
          <w:cantSplit/>
          <w:trHeight w:val="57"/>
        </w:trPr>
        <w:tc>
          <w:tcPr>
            <w:tcW w:w="5000" w:type="pct"/>
            <w:gridSpan w:val="3"/>
            <w:tcBorders>
              <w:top w:val="single" w:sz="4" w:space="0" w:color="auto"/>
            </w:tcBorders>
          </w:tcPr>
          <w:p w14:paraId="5CB4DD3C" w14:textId="77777777" w:rsidR="00A12B36" w:rsidRDefault="00FF6BDA">
            <w:pPr>
              <w:keepNext/>
              <w:keepLines/>
            </w:pPr>
            <w:r>
              <w:t>Lærðu að þekkja áfylltu sprautuna með sjálfvirkri nálarvörn</w:t>
            </w:r>
          </w:p>
        </w:tc>
      </w:tr>
      <w:tr w:rsidR="00A12B36" w14:paraId="0353A318" w14:textId="77777777">
        <w:trPr>
          <w:cantSplit/>
          <w:trHeight w:val="57"/>
        </w:trPr>
        <w:tc>
          <w:tcPr>
            <w:tcW w:w="1797" w:type="pct"/>
            <w:tcBorders>
              <w:right w:val="nil"/>
            </w:tcBorders>
          </w:tcPr>
          <w:tbl>
            <w:tblPr>
              <w:tblW w:w="1763" w:type="dxa"/>
              <w:tblInd w:w="1288" w:type="dxa"/>
              <w:tblLayout w:type="fixed"/>
              <w:tblCellMar>
                <w:left w:w="0" w:type="dxa"/>
                <w:right w:w="0" w:type="dxa"/>
              </w:tblCellMar>
              <w:tblLook w:val="04A0" w:firstRow="1" w:lastRow="0" w:firstColumn="1" w:lastColumn="0" w:noHBand="0" w:noVBand="1"/>
            </w:tblPr>
            <w:tblGrid>
              <w:gridCol w:w="1763"/>
            </w:tblGrid>
            <w:tr w:rsidR="00A12B36" w14:paraId="5D5E4F70" w14:textId="77777777">
              <w:trPr>
                <w:trHeight w:val="124"/>
              </w:trPr>
              <w:tc>
                <w:tcPr>
                  <w:tcW w:w="1763" w:type="dxa"/>
                </w:tcPr>
                <w:p w14:paraId="6676245F" w14:textId="77777777" w:rsidR="00A12B36" w:rsidRDefault="00A12B36">
                  <w:pPr>
                    <w:keepNext/>
                    <w:keepLines/>
                    <w:jc w:val="center"/>
                    <w:rPr>
                      <w:sz w:val="2"/>
                      <w:szCs w:val="2"/>
                    </w:rPr>
                  </w:pPr>
                </w:p>
              </w:tc>
            </w:tr>
            <w:tr w:rsidR="00A12B36" w14:paraId="3AD773BA" w14:textId="77777777">
              <w:trPr>
                <w:trHeight w:val="1060"/>
              </w:trPr>
              <w:tc>
                <w:tcPr>
                  <w:tcW w:w="1763" w:type="dxa"/>
                </w:tcPr>
                <w:p w14:paraId="061A705B" w14:textId="77777777" w:rsidR="00A12B36" w:rsidRDefault="00FF6BDA">
                  <w:pPr>
                    <w:keepNext/>
                    <w:keepLines/>
                    <w:jc w:val="right"/>
                  </w:pPr>
                  <w:r>
                    <w:t>Stimpil</w:t>
                  </w:r>
                </w:p>
                <w:p w14:paraId="3F54FF6B" w14:textId="77777777" w:rsidR="00A12B36" w:rsidRDefault="00FF6BDA">
                  <w:pPr>
                    <w:keepNext/>
                    <w:keepLines/>
                    <w:jc w:val="right"/>
                  </w:pPr>
                  <w:r>
                    <w:t>haus</w:t>
                  </w:r>
                </w:p>
              </w:tc>
            </w:tr>
            <w:tr w:rsidR="00A12B36" w14:paraId="024FD792" w14:textId="77777777">
              <w:trPr>
                <w:trHeight w:val="1260"/>
              </w:trPr>
              <w:tc>
                <w:tcPr>
                  <w:tcW w:w="1763" w:type="dxa"/>
                </w:tcPr>
                <w:p w14:paraId="767F87D3" w14:textId="77777777" w:rsidR="00A12B36" w:rsidRDefault="00FF6BDA">
                  <w:pPr>
                    <w:keepNext/>
                    <w:keepLines/>
                    <w:jc w:val="right"/>
                  </w:pPr>
                  <w:r>
                    <w:t>Nálarvarnar</w:t>
                  </w:r>
                </w:p>
                <w:p w14:paraId="158AA104" w14:textId="77777777" w:rsidR="00A12B36" w:rsidRDefault="00FF6BDA">
                  <w:pPr>
                    <w:keepNext/>
                    <w:keepLines/>
                    <w:jc w:val="right"/>
                  </w:pPr>
                  <w:r>
                    <w:t>klemmur</w:t>
                  </w:r>
                </w:p>
              </w:tc>
            </w:tr>
            <w:tr w:rsidR="00A12B36" w14:paraId="26E93928" w14:textId="77777777">
              <w:trPr>
                <w:trHeight w:val="866"/>
              </w:trPr>
              <w:tc>
                <w:tcPr>
                  <w:tcW w:w="1763" w:type="dxa"/>
                </w:tcPr>
                <w:p w14:paraId="4C0DA998" w14:textId="77777777" w:rsidR="00A12B36" w:rsidRDefault="00FF6BDA">
                  <w:pPr>
                    <w:keepNext/>
                    <w:keepLines/>
                    <w:jc w:val="right"/>
                  </w:pPr>
                  <w:r>
                    <w:t>Fingra</w:t>
                  </w:r>
                </w:p>
                <w:p w14:paraId="433016D8" w14:textId="77777777" w:rsidR="00A12B36" w:rsidRDefault="00FF6BDA">
                  <w:pPr>
                    <w:keepNext/>
                    <w:keepLines/>
                    <w:jc w:val="right"/>
                  </w:pPr>
                  <w:r>
                    <w:t>grip</w:t>
                  </w:r>
                </w:p>
              </w:tc>
            </w:tr>
            <w:tr w:rsidR="00A12B36" w14:paraId="3F99EAD9" w14:textId="77777777">
              <w:trPr>
                <w:trHeight w:val="1419"/>
              </w:trPr>
              <w:tc>
                <w:tcPr>
                  <w:tcW w:w="1763" w:type="dxa"/>
                </w:tcPr>
                <w:p w14:paraId="5C428175" w14:textId="77777777" w:rsidR="00A12B36" w:rsidRDefault="00FF6BDA">
                  <w:pPr>
                    <w:keepNext/>
                    <w:keepLines/>
                    <w:jc w:val="right"/>
                  </w:pPr>
                  <w:r>
                    <w:t>Sprautu</w:t>
                  </w:r>
                </w:p>
                <w:p w14:paraId="7E6D3BBE" w14:textId="77777777" w:rsidR="00A12B36" w:rsidRDefault="00FF6BDA">
                  <w:pPr>
                    <w:keepNext/>
                    <w:keepLines/>
                    <w:jc w:val="right"/>
                  </w:pPr>
                  <w:r>
                    <w:t>bolur</w:t>
                  </w:r>
                </w:p>
              </w:tc>
            </w:tr>
            <w:tr w:rsidR="00A12B36" w14:paraId="4165DF9D" w14:textId="77777777">
              <w:trPr>
                <w:trHeight w:val="1128"/>
              </w:trPr>
              <w:tc>
                <w:tcPr>
                  <w:tcW w:w="1763" w:type="dxa"/>
                </w:tcPr>
                <w:p w14:paraId="0ED3665E" w14:textId="77777777" w:rsidR="00A12B36" w:rsidRDefault="00FF6BDA">
                  <w:pPr>
                    <w:keepNext/>
                    <w:keepLines/>
                    <w:jc w:val="right"/>
                  </w:pPr>
                  <w:r>
                    <w:t>Nálarhetta</w:t>
                  </w:r>
                </w:p>
                <w:p w14:paraId="5F0AEE53" w14:textId="77777777" w:rsidR="00A12B36" w:rsidRDefault="00FF6BDA">
                  <w:pPr>
                    <w:keepNext/>
                    <w:keepLines/>
                    <w:jc w:val="right"/>
                  </w:pPr>
                  <w:r>
                    <w:t>(nálin í)</w:t>
                  </w:r>
                </w:p>
              </w:tc>
            </w:tr>
          </w:tbl>
          <w:p w14:paraId="7C404E5E" w14:textId="77777777" w:rsidR="00A12B36" w:rsidRDefault="00A12B36">
            <w:pPr>
              <w:keepNext/>
              <w:keepLines/>
              <w:jc w:val="right"/>
            </w:pPr>
          </w:p>
        </w:tc>
        <w:tc>
          <w:tcPr>
            <w:tcW w:w="1515" w:type="pct"/>
            <w:tcBorders>
              <w:top w:val="nil"/>
              <w:left w:val="nil"/>
              <w:bottom w:val="single" w:sz="4" w:space="0" w:color="auto"/>
              <w:right w:val="nil"/>
            </w:tcBorders>
          </w:tcPr>
          <w:p w14:paraId="4A0B5F2A" w14:textId="6B80539E" w:rsidR="00A12B36" w:rsidRDefault="00883EB1">
            <w:pPr>
              <w:keepNext/>
              <w:keepLines/>
              <w:jc w:val="center"/>
            </w:pPr>
            <w:r>
              <w:pict w14:anchorId="50CCC84B">
                <v:shape id="_x0000_i1028" type="#_x0000_t75" style="width:111.6pt;height:288.8pt;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allowoverlap="f">
                  <v:imagedata r:id="rId22" o:title=""/>
                </v:shape>
              </w:pict>
            </w:r>
          </w:p>
        </w:tc>
        <w:tc>
          <w:tcPr>
            <w:tcW w:w="1688" w:type="pct"/>
            <w:tcBorders>
              <w:left w:val="nil"/>
            </w:tcBorders>
          </w:tcPr>
          <w:tbl>
            <w:tblPr>
              <w:tblW w:w="1852" w:type="dxa"/>
              <w:tblLayout w:type="fixed"/>
              <w:tblCellMar>
                <w:left w:w="0" w:type="dxa"/>
                <w:right w:w="0" w:type="dxa"/>
              </w:tblCellMar>
              <w:tblLook w:val="04A0" w:firstRow="1" w:lastRow="0" w:firstColumn="1" w:lastColumn="0" w:noHBand="0" w:noVBand="1"/>
            </w:tblPr>
            <w:tblGrid>
              <w:gridCol w:w="1852"/>
            </w:tblGrid>
            <w:tr w:rsidR="00A12B36" w14:paraId="308B24A7" w14:textId="77777777">
              <w:trPr>
                <w:trHeight w:val="461"/>
              </w:trPr>
              <w:tc>
                <w:tcPr>
                  <w:tcW w:w="1852" w:type="dxa"/>
                </w:tcPr>
                <w:p w14:paraId="314EA134" w14:textId="77777777" w:rsidR="00A12B36" w:rsidRDefault="00A12B36">
                  <w:pPr>
                    <w:keepNext/>
                    <w:keepLines/>
                    <w:rPr>
                      <w:sz w:val="2"/>
                      <w:szCs w:val="2"/>
                    </w:rPr>
                  </w:pPr>
                </w:p>
              </w:tc>
            </w:tr>
            <w:tr w:rsidR="00A12B36" w14:paraId="0D00342A" w14:textId="77777777" w:rsidTr="00A20538">
              <w:trPr>
                <w:trHeight w:val="1361"/>
              </w:trPr>
              <w:tc>
                <w:tcPr>
                  <w:tcW w:w="1852" w:type="dxa"/>
                </w:tcPr>
                <w:p w14:paraId="4938396F" w14:textId="17D74386" w:rsidR="00A12B36" w:rsidRDefault="00FF6BDA">
                  <w:pPr>
                    <w:keepNext/>
                    <w:keepLines/>
                  </w:pPr>
                  <w:r>
                    <w:t>Stimpil</w:t>
                  </w:r>
                  <w:r>
                    <w:br/>
                    <w:t>stöng</w:t>
                  </w:r>
                </w:p>
              </w:tc>
            </w:tr>
            <w:tr w:rsidR="00A12B36" w14:paraId="6A9DB47A" w14:textId="77777777" w:rsidTr="00A20538">
              <w:trPr>
                <w:trHeight w:val="1020"/>
              </w:trPr>
              <w:tc>
                <w:tcPr>
                  <w:tcW w:w="1852" w:type="dxa"/>
                </w:tcPr>
                <w:p w14:paraId="5BDDE4C1" w14:textId="77777777" w:rsidR="00A12B36" w:rsidRDefault="00FF6BDA">
                  <w:pPr>
                    <w:keepNext/>
                    <w:keepLines/>
                  </w:pPr>
                  <w:r>
                    <w:t>Stimpill</w:t>
                  </w:r>
                </w:p>
              </w:tc>
            </w:tr>
            <w:tr w:rsidR="00A12B36" w14:paraId="04A5FEC0" w14:textId="77777777">
              <w:trPr>
                <w:trHeight w:val="907"/>
              </w:trPr>
              <w:tc>
                <w:tcPr>
                  <w:tcW w:w="1852" w:type="dxa"/>
                </w:tcPr>
                <w:p w14:paraId="3F218988" w14:textId="77777777" w:rsidR="00A12B36" w:rsidRDefault="00FF6BDA">
                  <w:pPr>
                    <w:keepNext/>
                    <w:keepLines/>
                  </w:pPr>
                  <w:r>
                    <w:t>Merkimiði</w:t>
                  </w:r>
                </w:p>
              </w:tc>
            </w:tr>
            <w:tr w:rsidR="00A12B36" w14:paraId="039330DB" w14:textId="77777777">
              <w:trPr>
                <w:trHeight w:val="856"/>
              </w:trPr>
              <w:tc>
                <w:tcPr>
                  <w:tcW w:w="1852" w:type="dxa"/>
                </w:tcPr>
                <w:p w14:paraId="56D9FB86" w14:textId="473FEDDE" w:rsidR="00A12B36" w:rsidRDefault="00FF6BDA">
                  <w:pPr>
                    <w:keepNext/>
                    <w:keepLines/>
                  </w:pPr>
                  <w:r>
                    <w:t>Skoðunar</w:t>
                  </w:r>
                  <w:r>
                    <w:br/>
                    <w:t>gluggi</w:t>
                  </w:r>
                </w:p>
              </w:tc>
            </w:tr>
          </w:tbl>
          <w:p w14:paraId="40C5E79F" w14:textId="77777777" w:rsidR="00A12B36" w:rsidRDefault="00A12B36">
            <w:pPr>
              <w:keepNext/>
              <w:keepLines/>
            </w:pPr>
          </w:p>
        </w:tc>
      </w:tr>
    </w:tbl>
    <w:p w14:paraId="3AA48B83" w14:textId="77777777" w:rsidR="00A12B36" w:rsidRDefault="00A12B36">
      <w:pPr>
        <w:rPr>
          <w:b/>
          <w:bCs/>
        </w:rPr>
      </w:pPr>
    </w:p>
    <w:tbl>
      <w:tblPr>
        <w:tblW w:w="4944" w:type="pct"/>
        <w:tblInd w:w="57" w:type="dxa"/>
        <w:tblBorders>
          <w:top w:val="single" w:sz="4" w:space="0" w:color="auto"/>
          <w:left w:val="single" w:sz="4" w:space="0" w:color="auto"/>
          <w:bottom w:val="single" w:sz="4" w:space="0" w:color="auto"/>
          <w:right w:val="single" w:sz="4" w:space="0" w:color="auto"/>
          <w:insideH w:val="single" w:sz="4" w:space="0" w:color="auto"/>
        </w:tblBorders>
        <w:tblLayout w:type="fixed"/>
        <w:tblCellMar>
          <w:left w:w="28" w:type="dxa"/>
          <w:right w:w="0" w:type="dxa"/>
        </w:tblCellMar>
        <w:tblLook w:val="04A0" w:firstRow="1" w:lastRow="0" w:firstColumn="1" w:lastColumn="0" w:noHBand="0" w:noVBand="1"/>
      </w:tblPr>
      <w:tblGrid>
        <w:gridCol w:w="567"/>
        <w:gridCol w:w="8515"/>
      </w:tblGrid>
      <w:tr w:rsidR="00A12B36" w14:paraId="02B17A01" w14:textId="77777777">
        <w:trPr>
          <w:cantSplit/>
          <w:trHeight w:val="57"/>
        </w:trPr>
        <w:tc>
          <w:tcPr>
            <w:tcW w:w="5000" w:type="pct"/>
            <w:gridSpan w:val="2"/>
            <w:tcBorders>
              <w:bottom w:val="single" w:sz="4" w:space="0" w:color="auto"/>
            </w:tcBorders>
            <w:tcMar>
              <w:top w:w="57" w:type="dxa"/>
              <w:left w:w="57" w:type="dxa"/>
              <w:bottom w:w="57" w:type="dxa"/>
              <w:right w:w="57" w:type="dxa"/>
            </w:tcMar>
          </w:tcPr>
          <w:p w14:paraId="5588F87B" w14:textId="23C5B140" w:rsidR="00A12B36" w:rsidRDefault="00FF6BDA">
            <w:pPr>
              <w:pStyle w:val="Stylebold"/>
              <w:keepNext/>
              <w:ind w:left="567" w:hanging="567"/>
            </w:pPr>
            <w:r>
              <w:t>1.</w:t>
            </w:r>
            <w:r>
              <w:tab/>
              <w:t>Mikilvægar upplýsingar sem þú þarft að vita áður en þú gefur XGEVA inndælingu</w:t>
            </w:r>
          </w:p>
        </w:tc>
      </w:tr>
      <w:tr w:rsidR="00A12B36" w14:paraId="7EDAE6E9" w14:textId="77777777">
        <w:trPr>
          <w:cantSplit/>
          <w:trHeight w:val="57"/>
        </w:trPr>
        <w:tc>
          <w:tcPr>
            <w:tcW w:w="5000" w:type="pct"/>
            <w:gridSpan w:val="2"/>
            <w:tcBorders>
              <w:bottom w:val="nil"/>
            </w:tcBorders>
            <w:tcMar>
              <w:top w:w="57" w:type="dxa"/>
              <w:left w:w="57" w:type="dxa"/>
              <w:bottom w:w="57" w:type="dxa"/>
              <w:right w:w="57" w:type="dxa"/>
            </w:tcMar>
          </w:tcPr>
          <w:p w14:paraId="6DA21A61" w14:textId="77777777" w:rsidR="00A12B36" w:rsidRDefault="00FF6BDA">
            <w:pPr>
              <w:pStyle w:val="Stylebold"/>
              <w:keepNext/>
            </w:pPr>
            <w:r>
              <w:t>Notkun XGEVA áfylltu sprautunnar</w:t>
            </w:r>
          </w:p>
        </w:tc>
      </w:tr>
      <w:tr w:rsidR="00A12B36" w14:paraId="25CD718E" w14:textId="77777777">
        <w:trPr>
          <w:cantSplit/>
          <w:trHeight w:val="57"/>
        </w:trPr>
        <w:tc>
          <w:tcPr>
            <w:tcW w:w="312" w:type="pct"/>
            <w:tcBorders>
              <w:top w:val="nil"/>
              <w:bottom w:val="nil"/>
              <w:right w:val="nil"/>
            </w:tcBorders>
          </w:tcPr>
          <w:p w14:paraId="2ED96A2A" w14:textId="77777777" w:rsidR="00A12B36" w:rsidRDefault="00A12B36">
            <w:pPr>
              <w:keepNext/>
              <w:numPr>
                <w:ilvl w:val="0"/>
                <w:numId w:val="29"/>
              </w:numPr>
              <w:tabs>
                <w:tab w:val="clear" w:pos="567"/>
              </w:tabs>
              <w:ind w:left="567" w:hanging="567"/>
            </w:pPr>
          </w:p>
        </w:tc>
        <w:tc>
          <w:tcPr>
            <w:tcW w:w="4688" w:type="pct"/>
            <w:tcBorders>
              <w:top w:val="nil"/>
              <w:left w:val="nil"/>
              <w:bottom w:val="nil"/>
            </w:tcBorders>
            <w:tcMar>
              <w:top w:w="57" w:type="dxa"/>
              <w:left w:w="0" w:type="dxa"/>
              <w:bottom w:w="57" w:type="dxa"/>
              <w:right w:w="57" w:type="dxa"/>
            </w:tcMar>
          </w:tcPr>
          <w:p w14:paraId="65CA87ED" w14:textId="77777777" w:rsidR="00A12B36" w:rsidRDefault="00FF6BDA">
            <w:pPr>
              <w:keepNext/>
              <w:rPr>
                <w:b/>
                <w:bCs/>
              </w:rPr>
            </w:pPr>
            <w:r>
              <w:t>Það er mikilvægt að þú reynir ekki að gefa þér sjálf/ur inndælingu nema þú hafir fengið þjálfun hjá lækninum eða heilbrigðisstarfsmanni.</w:t>
            </w:r>
          </w:p>
        </w:tc>
      </w:tr>
      <w:tr w:rsidR="00A12B36" w14:paraId="4643CF9B" w14:textId="77777777">
        <w:trPr>
          <w:cantSplit/>
          <w:trHeight w:val="57"/>
        </w:trPr>
        <w:tc>
          <w:tcPr>
            <w:tcW w:w="312" w:type="pct"/>
            <w:tcBorders>
              <w:top w:val="nil"/>
              <w:bottom w:val="nil"/>
              <w:right w:val="nil"/>
            </w:tcBorders>
          </w:tcPr>
          <w:p w14:paraId="558A21FC" w14:textId="77777777" w:rsidR="00A12B36" w:rsidRDefault="00A12B36">
            <w:pPr>
              <w:keepNext/>
              <w:numPr>
                <w:ilvl w:val="0"/>
                <w:numId w:val="29"/>
              </w:numPr>
              <w:tabs>
                <w:tab w:val="clear" w:pos="567"/>
              </w:tabs>
              <w:ind w:left="567" w:hanging="567"/>
            </w:pPr>
          </w:p>
        </w:tc>
        <w:tc>
          <w:tcPr>
            <w:tcW w:w="4688" w:type="pct"/>
            <w:tcBorders>
              <w:top w:val="nil"/>
              <w:left w:val="nil"/>
              <w:bottom w:val="nil"/>
            </w:tcBorders>
            <w:tcMar>
              <w:top w:w="57" w:type="dxa"/>
              <w:left w:w="0" w:type="dxa"/>
              <w:bottom w:w="57" w:type="dxa"/>
              <w:right w:w="57" w:type="dxa"/>
            </w:tcMar>
          </w:tcPr>
          <w:p w14:paraId="2F46B2BD" w14:textId="77777777" w:rsidR="00A12B36" w:rsidRDefault="00FF6BDA">
            <w:pPr>
              <w:keepNext/>
              <w:rPr>
                <w:b/>
                <w:bCs/>
              </w:rPr>
            </w:pPr>
            <w:r>
              <w:t>XGEVA er gefið með inndælingu í vef rétt undir húðinni.</w:t>
            </w:r>
          </w:p>
        </w:tc>
      </w:tr>
      <w:tr w:rsidR="00A12B36" w14:paraId="51279972" w14:textId="77777777">
        <w:trPr>
          <w:cantSplit/>
          <w:trHeight w:val="57"/>
        </w:trPr>
        <w:tc>
          <w:tcPr>
            <w:tcW w:w="312" w:type="pct"/>
            <w:tcBorders>
              <w:top w:val="nil"/>
              <w:bottom w:val="nil"/>
              <w:right w:val="nil"/>
            </w:tcBorders>
          </w:tcPr>
          <w:p w14:paraId="32804A12" w14:textId="77777777" w:rsidR="00A12B36" w:rsidRDefault="00A12B36">
            <w:pPr>
              <w:pStyle w:val="ListParagraph"/>
              <w:keepNext/>
              <w:numPr>
                <w:ilvl w:val="0"/>
                <w:numId w:val="17"/>
              </w:numPr>
              <w:tabs>
                <w:tab w:val="clear" w:pos="567"/>
                <w:tab w:val="left" w:pos="474"/>
                <w:tab w:val="left" w:pos="529"/>
              </w:tabs>
              <w:ind w:left="567" w:hanging="567"/>
            </w:pPr>
          </w:p>
        </w:tc>
        <w:tc>
          <w:tcPr>
            <w:tcW w:w="4688" w:type="pct"/>
            <w:tcBorders>
              <w:top w:val="nil"/>
              <w:left w:val="nil"/>
              <w:bottom w:val="nil"/>
            </w:tcBorders>
            <w:tcMar>
              <w:top w:w="57" w:type="dxa"/>
              <w:left w:w="0" w:type="dxa"/>
              <w:bottom w:w="57" w:type="dxa"/>
              <w:right w:w="57" w:type="dxa"/>
            </w:tcMar>
          </w:tcPr>
          <w:p w14:paraId="7EA6696E" w14:textId="77777777" w:rsidR="00A12B36" w:rsidRDefault="00FF6BDA">
            <w:pPr>
              <w:keepNext/>
              <w:rPr>
                <w:b/>
                <w:bCs/>
              </w:rPr>
            </w:pPr>
            <w:r>
              <w:rPr>
                <w:b/>
              </w:rPr>
              <w:t>Ekki</w:t>
            </w:r>
            <w:r>
              <w:t xml:space="preserve"> nota áfylltu sprautuna ef askjan er skemmd eða innsiglið er rofið.</w:t>
            </w:r>
          </w:p>
        </w:tc>
      </w:tr>
      <w:tr w:rsidR="00A12B36" w14:paraId="5BC5ECAF" w14:textId="77777777">
        <w:trPr>
          <w:cantSplit/>
          <w:trHeight w:val="57"/>
        </w:trPr>
        <w:tc>
          <w:tcPr>
            <w:tcW w:w="312" w:type="pct"/>
            <w:tcBorders>
              <w:top w:val="nil"/>
              <w:bottom w:val="nil"/>
              <w:right w:val="nil"/>
            </w:tcBorders>
          </w:tcPr>
          <w:p w14:paraId="7736873F" w14:textId="77777777" w:rsidR="00A12B36" w:rsidRDefault="00A12B36">
            <w:pPr>
              <w:pStyle w:val="ListParagraph"/>
              <w:keepNext/>
              <w:numPr>
                <w:ilvl w:val="0"/>
                <w:numId w:val="17"/>
              </w:numPr>
              <w:ind w:left="567" w:hanging="567"/>
            </w:pPr>
          </w:p>
        </w:tc>
        <w:tc>
          <w:tcPr>
            <w:tcW w:w="4688" w:type="pct"/>
            <w:tcBorders>
              <w:top w:val="nil"/>
              <w:left w:val="nil"/>
              <w:bottom w:val="nil"/>
            </w:tcBorders>
            <w:tcMar>
              <w:top w:w="57" w:type="dxa"/>
              <w:left w:w="0" w:type="dxa"/>
              <w:bottom w:w="57" w:type="dxa"/>
              <w:right w:w="57" w:type="dxa"/>
            </w:tcMar>
          </w:tcPr>
          <w:p w14:paraId="01EF7E1E" w14:textId="77777777" w:rsidR="00A12B36" w:rsidRDefault="00FF6BDA">
            <w:pPr>
              <w:keepNext/>
              <w:rPr>
                <w:b/>
                <w:bCs/>
              </w:rPr>
            </w:pPr>
            <w:r>
              <w:rPr>
                <w:b/>
              </w:rPr>
              <w:t xml:space="preserve">Ekki </w:t>
            </w:r>
            <w:r>
              <w:t>hrista áfylltu sprautuna.</w:t>
            </w:r>
          </w:p>
        </w:tc>
      </w:tr>
      <w:tr w:rsidR="00A12B36" w14:paraId="0327AE25" w14:textId="77777777">
        <w:trPr>
          <w:cantSplit/>
          <w:trHeight w:val="57"/>
        </w:trPr>
        <w:tc>
          <w:tcPr>
            <w:tcW w:w="312" w:type="pct"/>
            <w:tcBorders>
              <w:top w:val="nil"/>
              <w:bottom w:val="nil"/>
              <w:right w:val="nil"/>
            </w:tcBorders>
          </w:tcPr>
          <w:p w14:paraId="5315E0B9" w14:textId="77777777" w:rsidR="00A12B36" w:rsidRDefault="00A12B36">
            <w:pPr>
              <w:pStyle w:val="ListParagraph"/>
              <w:keepNext/>
              <w:numPr>
                <w:ilvl w:val="0"/>
                <w:numId w:val="30"/>
              </w:numPr>
              <w:ind w:left="567" w:hanging="567"/>
            </w:pPr>
          </w:p>
        </w:tc>
        <w:tc>
          <w:tcPr>
            <w:tcW w:w="4688" w:type="pct"/>
            <w:tcBorders>
              <w:top w:val="nil"/>
              <w:left w:val="nil"/>
              <w:bottom w:val="nil"/>
            </w:tcBorders>
            <w:tcMar>
              <w:top w:w="57" w:type="dxa"/>
              <w:left w:w="0" w:type="dxa"/>
              <w:bottom w:w="57" w:type="dxa"/>
              <w:right w:w="57" w:type="dxa"/>
            </w:tcMar>
          </w:tcPr>
          <w:p w14:paraId="095B0050" w14:textId="77777777" w:rsidR="00A12B36" w:rsidRDefault="00FF6BDA">
            <w:pPr>
              <w:keepNext/>
            </w:pPr>
            <w:r>
              <w:rPr>
                <w:b/>
              </w:rPr>
              <w:t xml:space="preserve">Ekki </w:t>
            </w:r>
            <w:r>
              <w:t>fjarlægja nálarhettuna af áfylltu sprautunni fyrr en þú ert tilbúin/n að gefa inndælinguna.</w:t>
            </w:r>
          </w:p>
        </w:tc>
      </w:tr>
      <w:tr w:rsidR="00A12B36" w14:paraId="78138ECF" w14:textId="77777777">
        <w:trPr>
          <w:cantSplit/>
          <w:trHeight w:val="57"/>
        </w:trPr>
        <w:tc>
          <w:tcPr>
            <w:tcW w:w="312" w:type="pct"/>
            <w:tcBorders>
              <w:top w:val="nil"/>
              <w:bottom w:val="nil"/>
              <w:right w:val="nil"/>
            </w:tcBorders>
          </w:tcPr>
          <w:p w14:paraId="245073F2" w14:textId="77777777" w:rsidR="00A12B36" w:rsidRDefault="00A12B36">
            <w:pPr>
              <w:pStyle w:val="ListParagraph"/>
              <w:keepNext/>
              <w:numPr>
                <w:ilvl w:val="0"/>
                <w:numId w:val="30"/>
              </w:numPr>
              <w:ind w:left="567" w:hanging="567"/>
            </w:pPr>
          </w:p>
        </w:tc>
        <w:tc>
          <w:tcPr>
            <w:tcW w:w="4688" w:type="pct"/>
            <w:tcBorders>
              <w:top w:val="nil"/>
              <w:left w:val="nil"/>
              <w:bottom w:val="nil"/>
            </w:tcBorders>
            <w:tcMar>
              <w:top w:w="57" w:type="dxa"/>
              <w:left w:w="0" w:type="dxa"/>
              <w:bottom w:w="57" w:type="dxa"/>
              <w:right w:w="57" w:type="dxa"/>
            </w:tcMar>
          </w:tcPr>
          <w:p w14:paraId="3D7CCEBA" w14:textId="77777777" w:rsidR="00A12B36" w:rsidRDefault="00FF6BDA">
            <w:pPr>
              <w:keepNext/>
            </w:pPr>
            <w:r>
              <w:rPr>
                <w:b/>
              </w:rPr>
              <w:t>Ekki</w:t>
            </w:r>
            <w:r>
              <w:t xml:space="preserve"> nota áfylltu sprautuna ef hún hefur dottið á harðan flöt. Hluti af áfylltu sprautunni gæti verið brotinn jafnvel þó það sjáist ekki. Notaðu nýja áfyllta sprautu, ef hún er tiltæk, og hringdu í lækninn eða heilbrigðisstarfsmann.</w:t>
            </w:r>
          </w:p>
        </w:tc>
      </w:tr>
      <w:tr w:rsidR="00A12B36" w14:paraId="28345C57" w14:textId="77777777">
        <w:trPr>
          <w:cantSplit/>
          <w:trHeight w:val="57"/>
        </w:trPr>
        <w:tc>
          <w:tcPr>
            <w:tcW w:w="5000" w:type="pct"/>
            <w:gridSpan w:val="2"/>
            <w:tcBorders>
              <w:top w:val="nil"/>
              <w:bottom w:val="single" w:sz="12" w:space="0" w:color="FF0000"/>
            </w:tcBorders>
          </w:tcPr>
          <w:p w14:paraId="215A81DA" w14:textId="080F390D" w:rsidR="00A12B36" w:rsidRDefault="00A12B36">
            <w:pPr>
              <w:keepNext/>
              <w:rPr>
                <w:b/>
                <w:bCs/>
              </w:rPr>
            </w:pPr>
          </w:p>
        </w:tc>
      </w:tr>
      <w:tr w:rsidR="00A12B36" w14:paraId="593A12EA" w14:textId="77777777">
        <w:trPr>
          <w:cantSplit/>
          <w:trHeight w:val="57"/>
        </w:trPr>
        <w:tc>
          <w:tcPr>
            <w:tcW w:w="5000" w:type="pct"/>
            <w:gridSpan w:val="2"/>
            <w:tcBorders>
              <w:top w:val="single" w:sz="12" w:space="0" w:color="FF0000"/>
              <w:left w:val="single" w:sz="12" w:space="0" w:color="FF0000"/>
              <w:bottom w:val="single" w:sz="12" w:space="0" w:color="FF0000"/>
              <w:right w:val="single" w:sz="12" w:space="0" w:color="FF0000"/>
            </w:tcBorders>
          </w:tcPr>
          <w:p w14:paraId="1E9BC750" w14:textId="71A3D64A" w:rsidR="00A12B36" w:rsidRDefault="00FF6BDA">
            <w:pPr>
              <w:keepNext/>
              <w:rPr>
                <w:b/>
                <w:bCs/>
              </w:rPr>
            </w:pPr>
            <w:r>
              <w:rPr>
                <w:b/>
              </w:rPr>
              <w:t>Mikilvægt:</w:t>
            </w:r>
            <w:r>
              <w:t xml:space="preserve"> Hafðu áfylltu sprautuna og nálaboxið þar sem börn hvorki ná til né sjá.</w:t>
            </w:r>
          </w:p>
        </w:tc>
      </w:tr>
    </w:tbl>
    <w:p w14:paraId="7BC74EC4" w14:textId="50364BE5" w:rsidR="00A12B36" w:rsidRDefault="00A12B36"/>
    <w:tbl>
      <w:tblPr>
        <w:tblW w:w="4937" w:type="pct"/>
        <w:tblInd w:w="7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tblCellMar>
        <w:tblLook w:val="04A0" w:firstRow="1" w:lastRow="0" w:firstColumn="1" w:lastColumn="0" w:noHBand="0" w:noVBand="1"/>
      </w:tblPr>
      <w:tblGrid>
        <w:gridCol w:w="642"/>
        <w:gridCol w:w="8427"/>
      </w:tblGrid>
      <w:tr w:rsidR="00A12B36" w14:paraId="4A8D5E71" w14:textId="77777777">
        <w:trPr>
          <w:cantSplit/>
          <w:trHeight w:val="57"/>
        </w:trPr>
        <w:tc>
          <w:tcPr>
            <w:tcW w:w="5000" w:type="pct"/>
            <w:gridSpan w:val="2"/>
            <w:tcBorders>
              <w:top w:val="single" w:sz="4" w:space="0" w:color="auto"/>
            </w:tcBorders>
            <w:tcMar>
              <w:top w:w="28" w:type="dxa"/>
              <w:left w:w="57" w:type="dxa"/>
              <w:bottom w:w="28" w:type="dxa"/>
              <w:right w:w="57" w:type="dxa"/>
            </w:tcMar>
          </w:tcPr>
          <w:p w14:paraId="2825BB40" w14:textId="2F260201" w:rsidR="00A12B36" w:rsidRDefault="00FF6BDA">
            <w:pPr>
              <w:pStyle w:val="Stylebold"/>
              <w:keepNext/>
            </w:pPr>
            <w:r>
              <w:lastRenderedPageBreak/>
              <w:t>2.</w:t>
            </w:r>
            <w:r>
              <w:tab/>
              <w:t>Undirbúningur fyrir inndælingu XGEVA</w:t>
            </w:r>
          </w:p>
        </w:tc>
      </w:tr>
      <w:tr w:rsidR="00A12B36" w14:paraId="3C682F97" w14:textId="77777777">
        <w:trPr>
          <w:cantSplit/>
          <w:trHeight w:val="57"/>
        </w:trPr>
        <w:tc>
          <w:tcPr>
            <w:tcW w:w="354" w:type="pct"/>
            <w:tcBorders>
              <w:bottom w:val="single" w:sz="4" w:space="0" w:color="auto"/>
            </w:tcBorders>
            <w:tcMar>
              <w:top w:w="28" w:type="dxa"/>
              <w:left w:w="57" w:type="dxa"/>
              <w:bottom w:w="28" w:type="dxa"/>
              <w:right w:w="57" w:type="dxa"/>
            </w:tcMar>
          </w:tcPr>
          <w:p w14:paraId="2C6CE6E0" w14:textId="77777777" w:rsidR="00A12B36" w:rsidRDefault="00FF6BDA">
            <w:pPr>
              <w:pStyle w:val="Stylebold"/>
              <w:keepNext/>
            </w:pPr>
            <w:r>
              <w:t>2a</w:t>
            </w:r>
          </w:p>
        </w:tc>
        <w:tc>
          <w:tcPr>
            <w:tcW w:w="4646" w:type="pct"/>
            <w:tcBorders>
              <w:bottom w:val="single" w:sz="4" w:space="0" w:color="auto"/>
            </w:tcBorders>
            <w:tcMar>
              <w:top w:w="28" w:type="dxa"/>
              <w:left w:w="57" w:type="dxa"/>
              <w:bottom w:w="28" w:type="dxa"/>
              <w:right w:w="57" w:type="dxa"/>
            </w:tcMar>
          </w:tcPr>
          <w:p w14:paraId="68E1E056" w14:textId="77777777" w:rsidR="00A12B36" w:rsidRDefault="00FF6BDA">
            <w:pPr>
              <w:pStyle w:val="Stylebold"/>
              <w:keepNext/>
            </w:pPr>
            <w:r>
              <w:t>Gríptu um bol áfylltu sprautunnar og taktu hana úr bakkanum.</w:t>
            </w:r>
          </w:p>
        </w:tc>
      </w:tr>
      <w:tr w:rsidR="00A12B36" w14:paraId="22A70E5C" w14:textId="77777777">
        <w:trPr>
          <w:cantSplit/>
          <w:trHeight w:val="57"/>
        </w:trPr>
        <w:tc>
          <w:tcPr>
            <w:tcW w:w="5000" w:type="pct"/>
            <w:gridSpan w:val="2"/>
            <w:tcBorders>
              <w:bottom w:val="single" w:sz="4" w:space="0" w:color="auto"/>
            </w:tcBorders>
            <w:tcMar>
              <w:top w:w="28" w:type="dxa"/>
              <w:left w:w="57" w:type="dxa"/>
              <w:bottom w:w="28" w:type="dxa"/>
              <w:right w:w="57" w:type="dxa"/>
            </w:tcMar>
          </w:tcPr>
          <w:p w14:paraId="03F6805C" w14:textId="4BC2D959" w:rsidR="00A12B36" w:rsidRDefault="00883EB1">
            <w:pPr>
              <w:pStyle w:val="ListParagraph"/>
              <w:keepNext/>
              <w:ind w:left="567" w:hanging="567"/>
              <w:jc w:val="center"/>
              <w:rPr>
                <w:b/>
                <w:bCs/>
              </w:rPr>
            </w:pPr>
            <w:r>
              <w:rPr>
                <w:b/>
              </w:rPr>
              <w:pict w14:anchorId="02490C8D">
                <v:shape id="_x0000_i1029" type="#_x0000_t75" alt="A hand drawing a piece of metal&#10;&#10;Description automatically generated" style="width:255.6pt;height:127.6pt;visibility:visible;mso-wrap-style:square;mso-position-horizontal:absolute;mso-position-horizontal-relative:text;mso-position-vertical:absolute;mso-position-vertical-relative:text;mso-width-relative:page;mso-height-relative:page">
                  <v:imagedata r:id="rId23" o:title="A hand drawing a piece of metal&#10;&#10;Description automatically generated"/>
                </v:shape>
              </w:pict>
            </w:r>
          </w:p>
        </w:tc>
      </w:tr>
      <w:tr w:rsidR="00A12B36" w14:paraId="330ADB7D" w14:textId="77777777">
        <w:trPr>
          <w:cantSplit/>
          <w:trHeight w:val="57"/>
        </w:trPr>
        <w:tc>
          <w:tcPr>
            <w:tcW w:w="354" w:type="pct"/>
            <w:tcBorders>
              <w:top w:val="nil"/>
              <w:bottom w:val="nil"/>
              <w:right w:val="nil"/>
            </w:tcBorders>
            <w:tcMar>
              <w:top w:w="28" w:type="dxa"/>
              <w:left w:w="57" w:type="dxa"/>
              <w:bottom w:w="28" w:type="dxa"/>
              <w:right w:w="57" w:type="dxa"/>
            </w:tcMar>
          </w:tcPr>
          <w:p w14:paraId="7DDE9717"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5F574BFC" w14:textId="77777777" w:rsidR="00A12B36" w:rsidRDefault="00FF6BDA">
            <w:pPr>
              <w:keepNext/>
              <w:rPr>
                <w:b/>
                <w:bCs/>
              </w:rPr>
            </w:pPr>
            <w:r>
              <w:rPr>
                <w:b/>
              </w:rPr>
              <w:t>Ekki</w:t>
            </w:r>
            <w:r>
              <w:t xml:space="preserve"> taka um stimpilstöngina, fingragripin eða nálarhettuna.</w:t>
            </w:r>
          </w:p>
        </w:tc>
      </w:tr>
      <w:tr w:rsidR="00A12B36" w14:paraId="73961F19" w14:textId="77777777">
        <w:trPr>
          <w:cantSplit/>
          <w:trHeight w:val="57"/>
        </w:trPr>
        <w:tc>
          <w:tcPr>
            <w:tcW w:w="354" w:type="pct"/>
            <w:tcBorders>
              <w:top w:val="nil"/>
              <w:bottom w:val="nil"/>
              <w:right w:val="nil"/>
            </w:tcBorders>
            <w:tcMar>
              <w:top w:w="28" w:type="dxa"/>
              <w:left w:w="57" w:type="dxa"/>
              <w:bottom w:w="28" w:type="dxa"/>
              <w:right w:w="57" w:type="dxa"/>
            </w:tcMar>
          </w:tcPr>
          <w:p w14:paraId="42931530"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1FA0B6EB" w14:textId="77777777" w:rsidR="00A12B36" w:rsidRDefault="00FF6BDA">
            <w:pPr>
              <w:keepNext/>
              <w:rPr>
                <w:b/>
                <w:bCs/>
              </w:rPr>
            </w:pPr>
            <w:r>
              <w:rPr>
                <w:b/>
              </w:rPr>
              <w:t>Ekki</w:t>
            </w:r>
            <w:r>
              <w:t xml:space="preserve"> taka um nálarvarnarklemmurnar.</w:t>
            </w:r>
          </w:p>
        </w:tc>
      </w:tr>
      <w:tr w:rsidR="00A12B36" w14:paraId="196BDBEF" w14:textId="77777777">
        <w:trPr>
          <w:cantSplit/>
          <w:trHeight w:val="57"/>
        </w:trPr>
        <w:tc>
          <w:tcPr>
            <w:tcW w:w="354" w:type="pct"/>
            <w:tcBorders>
              <w:top w:val="nil"/>
              <w:bottom w:val="single" w:sz="4" w:space="0" w:color="auto"/>
              <w:right w:val="nil"/>
            </w:tcBorders>
            <w:tcMar>
              <w:top w:w="28" w:type="dxa"/>
              <w:left w:w="57" w:type="dxa"/>
              <w:bottom w:w="28" w:type="dxa"/>
              <w:right w:w="57" w:type="dxa"/>
            </w:tcMar>
          </w:tcPr>
          <w:p w14:paraId="6133F818" w14:textId="77777777" w:rsidR="00A12B36" w:rsidRDefault="00A12B36">
            <w:pPr>
              <w:keepNext/>
              <w:numPr>
                <w:ilvl w:val="0"/>
                <w:numId w:val="29"/>
              </w:numPr>
              <w:tabs>
                <w:tab w:val="clear" w:pos="567"/>
              </w:tabs>
              <w:ind w:left="567" w:hanging="567"/>
            </w:pPr>
          </w:p>
        </w:tc>
        <w:tc>
          <w:tcPr>
            <w:tcW w:w="4646" w:type="pct"/>
            <w:tcBorders>
              <w:top w:val="nil"/>
              <w:left w:val="nil"/>
              <w:bottom w:val="single" w:sz="4" w:space="0" w:color="auto"/>
            </w:tcBorders>
            <w:tcMar>
              <w:left w:w="0" w:type="dxa"/>
            </w:tcMar>
          </w:tcPr>
          <w:p w14:paraId="21C18DDB" w14:textId="77777777" w:rsidR="00A12B36" w:rsidRDefault="00FF6BDA">
            <w:pPr>
              <w:keepNext/>
            </w:pPr>
            <w:r>
              <w:t>Settu ónotaðar áfylltar sprautur aftur í kælinn.</w:t>
            </w:r>
          </w:p>
        </w:tc>
      </w:tr>
    </w:tbl>
    <w:p w14:paraId="59E11D57" w14:textId="77777777" w:rsidR="00A12B36" w:rsidRDefault="00A12B36"/>
    <w:tbl>
      <w:tblPr>
        <w:tblW w:w="4937" w:type="pct"/>
        <w:tblInd w:w="7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tblCellMar>
        <w:tblLook w:val="04A0" w:firstRow="1" w:lastRow="0" w:firstColumn="1" w:lastColumn="0" w:noHBand="0" w:noVBand="1"/>
      </w:tblPr>
      <w:tblGrid>
        <w:gridCol w:w="642"/>
        <w:gridCol w:w="8427"/>
      </w:tblGrid>
      <w:tr w:rsidR="00A12B36" w14:paraId="2D0FBF47" w14:textId="77777777">
        <w:trPr>
          <w:cantSplit/>
          <w:trHeight w:val="57"/>
        </w:trPr>
        <w:tc>
          <w:tcPr>
            <w:tcW w:w="354" w:type="pct"/>
            <w:tcBorders>
              <w:bottom w:val="single" w:sz="4" w:space="0" w:color="auto"/>
            </w:tcBorders>
            <w:tcMar>
              <w:top w:w="28" w:type="dxa"/>
              <w:left w:w="57" w:type="dxa"/>
              <w:bottom w:w="28" w:type="dxa"/>
              <w:right w:w="57" w:type="dxa"/>
            </w:tcMar>
          </w:tcPr>
          <w:p w14:paraId="2C2F7151" w14:textId="77777777" w:rsidR="00A12B36" w:rsidRDefault="00FF6BDA">
            <w:pPr>
              <w:pStyle w:val="Stylebold"/>
              <w:keepNext/>
            </w:pPr>
            <w:r>
              <w:t>2b</w:t>
            </w:r>
          </w:p>
        </w:tc>
        <w:tc>
          <w:tcPr>
            <w:tcW w:w="4646" w:type="pct"/>
            <w:tcBorders>
              <w:bottom w:val="single" w:sz="4" w:space="0" w:color="auto"/>
            </w:tcBorders>
            <w:tcMar>
              <w:top w:w="28" w:type="dxa"/>
              <w:left w:w="57" w:type="dxa"/>
              <w:bottom w:w="28" w:type="dxa"/>
              <w:right w:w="57" w:type="dxa"/>
            </w:tcMar>
          </w:tcPr>
          <w:p w14:paraId="331AFAAE" w14:textId="0A6FB51C" w:rsidR="00A12B36" w:rsidRDefault="00FF6BDA">
            <w:pPr>
              <w:pStyle w:val="Stylebold"/>
              <w:keepNext/>
            </w:pPr>
            <w:r>
              <w:t>Bíddu 30 mínútur til að áfyllta sprautan nái stofuhita.</w:t>
            </w:r>
          </w:p>
        </w:tc>
      </w:tr>
      <w:tr w:rsidR="00A12B36" w14:paraId="264908A2" w14:textId="77777777">
        <w:trPr>
          <w:cantSplit/>
          <w:trHeight w:val="57"/>
        </w:trPr>
        <w:tc>
          <w:tcPr>
            <w:tcW w:w="5000" w:type="pct"/>
            <w:gridSpan w:val="2"/>
            <w:tcBorders>
              <w:bottom w:val="single" w:sz="4" w:space="0" w:color="auto"/>
            </w:tcBorders>
            <w:tcMar>
              <w:top w:w="28" w:type="dxa"/>
              <w:left w:w="57" w:type="dxa"/>
              <w:bottom w:w="28" w:type="dxa"/>
              <w:right w:w="57" w:type="dxa"/>
            </w:tcMar>
          </w:tcPr>
          <w:p w14:paraId="225A0F77" w14:textId="28050E9F" w:rsidR="00A12B36" w:rsidRDefault="00FF6BDA">
            <w:pPr>
              <w:pStyle w:val="Style18pts"/>
              <w:keepNext/>
            </w:pPr>
            <w:r>
              <w:t>BÍDDU í</w:t>
            </w:r>
            <w:r>
              <w:br/>
              <w:t>30</w:t>
            </w:r>
            <w:r>
              <w:br/>
              <w:t>mínútur</w:t>
            </w:r>
          </w:p>
          <w:p w14:paraId="7410097D" w14:textId="77777777" w:rsidR="00A12B36" w:rsidRDefault="00A12B36">
            <w:pPr>
              <w:pStyle w:val="ListParagraph"/>
              <w:keepNext/>
              <w:ind w:left="567" w:hanging="567"/>
              <w:rPr>
                <w:b/>
                <w:bCs/>
              </w:rPr>
            </w:pPr>
          </w:p>
        </w:tc>
      </w:tr>
      <w:tr w:rsidR="00A12B36" w14:paraId="38EE4025" w14:textId="77777777">
        <w:trPr>
          <w:cantSplit/>
          <w:trHeight w:val="57"/>
        </w:trPr>
        <w:tc>
          <w:tcPr>
            <w:tcW w:w="354" w:type="pct"/>
            <w:tcBorders>
              <w:top w:val="nil"/>
              <w:bottom w:val="nil"/>
              <w:right w:val="nil"/>
            </w:tcBorders>
            <w:tcMar>
              <w:top w:w="28" w:type="dxa"/>
              <w:left w:w="57" w:type="dxa"/>
              <w:bottom w:w="28" w:type="dxa"/>
              <w:right w:w="57" w:type="dxa"/>
            </w:tcMar>
          </w:tcPr>
          <w:p w14:paraId="5ADCEB05"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6830F32F" w14:textId="77777777" w:rsidR="00A12B36" w:rsidRDefault="00FF6BDA">
            <w:pPr>
              <w:keepNext/>
              <w:rPr>
                <w:b/>
                <w:bCs/>
              </w:rPr>
            </w:pPr>
            <w:r>
              <w:t>Láttu áfylltu sprautuna hitna af sjálfu sér.</w:t>
            </w:r>
          </w:p>
        </w:tc>
      </w:tr>
      <w:tr w:rsidR="00A12B36" w14:paraId="297D7DEB" w14:textId="77777777">
        <w:trPr>
          <w:cantSplit/>
          <w:trHeight w:val="57"/>
        </w:trPr>
        <w:tc>
          <w:tcPr>
            <w:tcW w:w="354" w:type="pct"/>
            <w:tcBorders>
              <w:top w:val="nil"/>
              <w:bottom w:val="nil"/>
              <w:right w:val="nil"/>
            </w:tcBorders>
            <w:tcMar>
              <w:top w:w="28" w:type="dxa"/>
              <w:left w:w="57" w:type="dxa"/>
              <w:bottom w:w="28" w:type="dxa"/>
              <w:right w:w="57" w:type="dxa"/>
            </w:tcMar>
          </w:tcPr>
          <w:p w14:paraId="271F9EC3"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031A7815" w14:textId="77777777" w:rsidR="00A12B36" w:rsidRDefault="00FF6BDA">
            <w:pPr>
              <w:keepNext/>
            </w:pPr>
            <w:r>
              <w:rPr>
                <w:b/>
              </w:rPr>
              <w:t xml:space="preserve">Ekki </w:t>
            </w:r>
            <w:r>
              <w:t>hita hana með heitu vatni, í örbylgjuofni eða beinu sólarljósi.</w:t>
            </w:r>
          </w:p>
        </w:tc>
      </w:tr>
      <w:tr w:rsidR="00A12B36" w14:paraId="5AAA9419" w14:textId="77777777">
        <w:trPr>
          <w:cantSplit/>
          <w:trHeight w:val="57"/>
        </w:trPr>
        <w:tc>
          <w:tcPr>
            <w:tcW w:w="354" w:type="pct"/>
            <w:tcBorders>
              <w:top w:val="nil"/>
              <w:bottom w:val="nil"/>
              <w:right w:val="nil"/>
            </w:tcBorders>
            <w:tcMar>
              <w:top w:w="28" w:type="dxa"/>
              <w:left w:w="57" w:type="dxa"/>
              <w:bottom w:w="28" w:type="dxa"/>
              <w:right w:w="57" w:type="dxa"/>
            </w:tcMar>
          </w:tcPr>
          <w:p w14:paraId="4E54745E"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19011C62" w14:textId="77777777" w:rsidR="00A12B36" w:rsidRDefault="00FF6BDA">
            <w:pPr>
              <w:keepNext/>
            </w:pPr>
            <w:r>
              <w:rPr>
                <w:b/>
              </w:rPr>
              <w:t xml:space="preserve">Aldrei </w:t>
            </w:r>
            <w:r>
              <w:t>má hrista áfylltu sprautuna.</w:t>
            </w:r>
          </w:p>
        </w:tc>
      </w:tr>
      <w:tr w:rsidR="00A12B36" w14:paraId="15BEA494" w14:textId="77777777">
        <w:trPr>
          <w:cantSplit/>
          <w:trHeight w:val="57"/>
        </w:trPr>
        <w:tc>
          <w:tcPr>
            <w:tcW w:w="354" w:type="pct"/>
            <w:tcBorders>
              <w:top w:val="nil"/>
              <w:bottom w:val="nil"/>
              <w:right w:val="nil"/>
            </w:tcBorders>
            <w:tcMar>
              <w:top w:w="28" w:type="dxa"/>
              <w:left w:w="57" w:type="dxa"/>
              <w:bottom w:w="28" w:type="dxa"/>
              <w:right w:w="57" w:type="dxa"/>
            </w:tcMar>
          </w:tcPr>
          <w:p w14:paraId="5D005B45"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71BA5E40" w14:textId="77777777" w:rsidR="00A12B36" w:rsidRDefault="00FF6BDA">
            <w:pPr>
              <w:keepNext/>
            </w:pPr>
            <w:r>
              <w:t>Notkun áfylltu sprautunnar við stofuhita eykur þægindi við inndælingu.</w:t>
            </w:r>
          </w:p>
        </w:tc>
      </w:tr>
      <w:tr w:rsidR="00A12B36" w14:paraId="04D3F571" w14:textId="77777777">
        <w:trPr>
          <w:cantSplit/>
          <w:trHeight w:val="57"/>
        </w:trPr>
        <w:tc>
          <w:tcPr>
            <w:tcW w:w="354" w:type="pct"/>
            <w:tcBorders>
              <w:top w:val="nil"/>
              <w:bottom w:val="single" w:sz="4" w:space="0" w:color="auto"/>
              <w:right w:val="nil"/>
            </w:tcBorders>
            <w:tcMar>
              <w:top w:w="28" w:type="dxa"/>
              <w:left w:w="57" w:type="dxa"/>
              <w:bottom w:w="28" w:type="dxa"/>
              <w:right w:w="57" w:type="dxa"/>
            </w:tcMar>
          </w:tcPr>
          <w:p w14:paraId="4DBC87D3" w14:textId="77777777" w:rsidR="00A12B36" w:rsidRDefault="00A12B36">
            <w:pPr>
              <w:keepNext/>
              <w:numPr>
                <w:ilvl w:val="0"/>
                <w:numId w:val="29"/>
              </w:numPr>
              <w:tabs>
                <w:tab w:val="clear" w:pos="567"/>
              </w:tabs>
              <w:ind w:left="567" w:hanging="567"/>
            </w:pPr>
          </w:p>
        </w:tc>
        <w:tc>
          <w:tcPr>
            <w:tcW w:w="4646" w:type="pct"/>
            <w:tcBorders>
              <w:top w:val="nil"/>
              <w:left w:val="nil"/>
              <w:bottom w:val="single" w:sz="4" w:space="0" w:color="auto"/>
            </w:tcBorders>
            <w:tcMar>
              <w:left w:w="0" w:type="dxa"/>
            </w:tcMar>
          </w:tcPr>
          <w:p w14:paraId="54B37D1F" w14:textId="2791C7E0" w:rsidR="00A12B36" w:rsidRDefault="00FF6BDA">
            <w:pPr>
              <w:keepNext/>
            </w:pPr>
            <w:r>
              <w:t>Eftir að áfyllta sprautan hefur náð stofuhita, má ekki setja hana aftur í kæli og hana verður að nota innan 30 daga.</w:t>
            </w:r>
          </w:p>
        </w:tc>
      </w:tr>
    </w:tbl>
    <w:p w14:paraId="527BA819" w14:textId="77777777" w:rsidR="00A12B36" w:rsidRDefault="00A12B36">
      <w:pPr>
        <w:rPr>
          <w:b/>
          <w:bCs/>
        </w:rPr>
      </w:pPr>
    </w:p>
    <w:tbl>
      <w:tblPr>
        <w:tblW w:w="4937" w:type="pct"/>
        <w:tblInd w:w="7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tblCellMar>
        <w:tblLook w:val="04A0" w:firstRow="1" w:lastRow="0" w:firstColumn="1" w:lastColumn="0" w:noHBand="0" w:noVBand="1"/>
      </w:tblPr>
      <w:tblGrid>
        <w:gridCol w:w="642"/>
        <w:gridCol w:w="8427"/>
      </w:tblGrid>
      <w:tr w:rsidR="00A12B36" w14:paraId="6FCD01C1" w14:textId="77777777">
        <w:trPr>
          <w:cantSplit/>
          <w:trHeight w:val="57"/>
        </w:trPr>
        <w:tc>
          <w:tcPr>
            <w:tcW w:w="354" w:type="pct"/>
            <w:tcBorders>
              <w:bottom w:val="single" w:sz="4" w:space="0" w:color="auto"/>
            </w:tcBorders>
            <w:tcMar>
              <w:top w:w="28" w:type="dxa"/>
              <w:left w:w="57" w:type="dxa"/>
              <w:bottom w:w="28" w:type="dxa"/>
              <w:right w:w="57" w:type="dxa"/>
            </w:tcMar>
          </w:tcPr>
          <w:p w14:paraId="6CEC9BD3" w14:textId="77777777" w:rsidR="00A12B36" w:rsidRDefault="00FF6BDA">
            <w:pPr>
              <w:pStyle w:val="Stylebold"/>
              <w:keepNext/>
            </w:pPr>
            <w:r>
              <w:t>2c</w:t>
            </w:r>
          </w:p>
        </w:tc>
        <w:tc>
          <w:tcPr>
            <w:tcW w:w="4646" w:type="pct"/>
            <w:tcBorders>
              <w:bottom w:val="single" w:sz="4" w:space="0" w:color="auto"/>
            </w:tcBorders>
            <w:tcMar>
              <w:top w:w="28" w:type="dxa"/>
              <w:left w:w="57" w:type="dxa"/>
              <w:bottom w:w="28" w:type="dxa"/>
              <w:right w:w="57" w:type="dxa"/>
            </w:tcMar>
          </w:tcPr>
          <w:p w14:paraId="4C22D833" w14:textId="77777777" w:rsidR="00A12B36" w:rsidRDefault="00FF6BDA">
            <w:pPr>
              <w:pStyle w:val="Stylebold"/>
              <w:keepNext/>
            </w:pPr>
            <w:r>
              <w:t>Safnaðu saman hlutunum fyrir inndælinguna og settu þá á hreinan og vel upplýstan flöt.</w:t>
            </w:r>
          </w:p>
        </w:tc>
      </w:tr>
      <w:tr w:rsidR="00A12B36" w14:paraId="3B9F6A1D" w14:textId="77777777">
        <w:trPr>
          <w:cantSplit/>
          <w:trHeight w:val="57"/>
        </w:trPr>
        <w:tc>
          <w:tcPr>
            <w:tcW w:w="5000" w:type="pct"/>
            <w:gridSpan w:val="2"/>
            <w:tcBorders>
              <w:bottom w:val="single" w:sz="4" w:space="0" w:color="auto"/>
            </w:tcBorders>
            <w:tcMar>
              <w:top w:w="28" w:type="dxa"/>
              <w:left w:w="57" w:type="dxa"/>
              <w:bottom w:w="28" w:type="dxa"/>
              <w:right w:w="57" w:type="dxa"/>
            </w:tcMar>
          </w:tcPr>
          <w:tbl>
            <w:tblPr>
              <w:tblW w:w="6671" w:type="dxa"/>
              <w:tblInd w:w="567" w:type="dxa"/>
              <w:tblLayout w:type="fixed"/>
              <w:tblLook w:val="04A0" w:firstRow="1" w:lastRow="0" w:firstColumn="1" w:lastColumn="0" w:noHBand="0" w:noVBand="1"/>
            </w:tblPr>
            <w:tblGrid>
              <w:gridCol w:w="1630"/>
              <w:gridCol w:w="2972"/>
              <w:gridCol w:w="2069"/>
            </w:tblGrid>
            <w:tr w:rsidR="00A12B36" w14:paraId="02CB5E43" w14:textId="77777777">
              <w:trPr>
                <w:trHeight w:val="624"/>
              </w:trPr>
              <w:tc>
                <w:tcPr>
                  <w:tcW w:w="1630" w:type="dxa"/>
                </w:tcPr>
                <w:p w14:paraId="2B2B4223" w14:textId="77777777" w:rsidR="00A12B36" w:rsidRDefault="00A12B36">
                  <w:pPr>
                    <w:pStyle w:val="ListParagraph"/>
                    <w:keepNext/>
                    <w:ind w:left="0"/>
                    <w:rPr>
                      <w:b/>
                      <w:bCs/>
                    </w:rPr>
                  </w:pPr>
                </w:p>
              </w:tc>
              <w:tc>
                <w:tcPr>
                  <w:tcW w:w="2972" w:type="dxa"/>
                  <w:vMerge w:val="restart"/>
                </w:tcPr>
                <w:p w14:paraId="359512A1" w14:textId="356C587A" w:rsidR="00A12B36" w:rsidRDefault="00883EB1">
                  <w:pPr>
                    <w:pStyle w:val="ListParagraph"/>
                    <w:keepNext/>
                    <w:ind w:left="0"/>
                    <w:jc w:val="center"/>
                    <w:rPr>
                      <w:b/>
                      <w:bCs/>
                    </w:rPr>
                  </w:pPr>
                  <w:r>
                    <w:pict w14:anchorId="384EC19C">
                      <v:shape id="_x0000_i1030" type="#_x0000_t75" style="width:140.4pt;height:125.2pt;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allowoverlap="f">
                        <v:imagedata r:id="rId24" o:title=""/>
                      </v:shape>
                    </w:pict>
                  </w:r>
                </w:p>
              </w:tc>
              <w:tc>
                <w:tcPr>
                  <w:tcW w:w="2069" w:type="dxa"/>
                  <w:vAlign w:val="bottom"/>
                </w:tcPr>
                <w:p w14:paraId="32F88321" w14:textId="366D86DC" w:rsidR="00A12B36" w:rsidRDefault="00FF6BDA">
                  <w:pPr>
                    <w:pStyle w:val="ListParagraph"/>
                    <w:keepNext/>
                    <w:ind w:left="0"/>
                    <w:rPr>
                      <w:b/>
                      <w:bCs/>
                    </w:rPr>
                  </w:pPr>
                  <w:r>
                    <w:t>Sprittþurrka</w:t>
                  </w:r>
                </w:p>
              </w:tc>
            </w:tr>
            <w:tr w:rsidR="00A12B36" w14:paraId="25FC3228" w14:textId="77777777">
              <w:trPr>
                <w:trHeight w:val="680"/>
              </w:trPr>
              <w:tc>
                <w:tcPr>
                  <w:tcW w:w="1630" w:type="dxa"/>
                </w:tcPr>
                <w:p w14:paraId="1F2C0121" w14:textId="77777777" w:rsidR="00A12B36" w:rsidRDefault="00A12B36">
                  <w:pPr>
                    <w:pStyle w:val="ListParagraph"/>
                    <w:keepNext/>
                    <w:ind w:left="0"/>
                    <w:rPr>
                      <w:b/>
                      <w:bCs/>
                    </w:rPr>
                  </w:pPr>
                </w:p>
              </w:tc>
              <w:tc>
                <w:tcPr>
                  <w:tcW w:w="2972" w:type="dxa"/>
                  <w:vMerge/>
                </w:tcPr>
                <w:p w14:paraId="7634168B" w14:textId="77777777" w:rsidR="00A12B36" w:rsidRDefault="00A12B36">
                  <w:pPr>
                    <w:pStyle w:val="ListParagraph"/>
                    <w:keepNext/>
                    <w:ind w:left="0"/>
                    <w:rPr>
                      <w:b/>
                      <w:bCs/>
                    </w:rPr>
                  </w:pPr>
                </w:p>
              </w:tc>
              <w:tc>
                <w:tcPr>
                  <w:tcW w:w="2069" w:type="dxa"/>
                  <w:vAlign w:val="bottom"/>
                </w:tcPr>
                <w:p w14:paraId="4751BE3E" w14:textId="6432A1D5" w:rsidR="00A12B36" w:rsidRDefault="00FF6BDA">
                  <w:pPr>
                    <w:pStyle w:val="ListParagraph"/>
                    <w:keepNext/>
                    <w:ind w:left="0"/>
                    <w:rPr>
                      <w:b/>
                      <w:bCs/>
                    </w:rPr>
                  </w:pPr>
                  <w:r>
                    <w:t>Plástur</w:t>
                  </w:r>
                </w:p>
              </w:tc>
            </w:tr>
            <w:tr w:rsidR="00A12B36" w14:paraId="7BB5CDFF" w14:textId="77777777">
              <w:trPr>
                <w:trHeight w:val="850"/>
              </w:trPr>
              <w:tc>
                <w:tcPr>
                  <w:tcW w:w="1630" w:type="dxa"/>
                  <w:vAlign w:val="center"/>
                </w:tcPr>
                <w:p w14:paraId="571CF602" w14:textId="3E4B1462" w:rsidR="00A12B36" w:rsidRDefault="00FF6BDA">
                  <w:pPr>
                    <w:pStyle w:val="ListParagraph"/>
                    <w:keepNext/>
                    <w:ind w:left="0"/>
                    <w:jc w:val="right"/>
                    <w:rPr>
                      <w:b/>
                      <w:bCs/>
                    </w:rPr>
                  </w:pPr>
                  <w:r>
                    <w:t>Nálabox</w:t>
                  </w:r>
                </w:p>
              </w:tc>
              <w:tc>
                <w:tcPr>
                  <w:tcW w:w="2972" w:type="dxa"/>
                  <w:vMerge/>
                </w:tcPr>
                <w:p w14:paraId="0D167D87" w14:textId="77777777" w:rsidR="00A12B36" w:rsidRDefault="00A12B36">
                  <w:pPr>
                    <w:pStyle w:val="ListParagraph"/>
                    <w:keepNext/>
                    <w:ind w:left="0"/>
                    <w:rPr>
                      <w:b/>
                      <w:bCs/>
                    </w:rPr>
                  </w:pPr>
                </w:p>
              </w:tc>
              <w:tc>
                <w:tcPr>
                  <w:tcW w:w="2069" w:type="dxa"/>
                  <w:vAlign w:val="bottom"/>
                </w:tcPr>
                <w:p w14:paraId="32DA4C81" w14:textId="1399AE7B" w:rsidR="00A12B36" w:rsidRDefault="00FF6BDA">
                  <w:pPr>
                    <w:pStyle w:val="ListParagraph"/>
                    <w:keepNext/>
                    <w:ind w:left="0"/>
                    <w:rPr>
                      <w:b/>
                      <w:bCs/>
                    </w:rPr>
                  </w:pPr>
                  <w:r>
                    <w:t>Bómullarhnoðri</w:t>
                  </w:r>
                  <w:r>
                    <w:br/>
                    <w:t>eða grisjupúði</w:t>
                  </w:r>
                </w:p>
              </w:tc>
            </w:tr>
            <w:tr w:rsidR="00A12B36" w14:paraId="41CF0F22" w14:textId="77777777">
              <w:trPr>
                <w:trHeight w:val="424"/>
              </w:trPr>
              <w:tc>
                <w:tcPr>
                  <w:tcW w:w="1630" w:type="dxa"/>
                </w:tcPr>
                <w:p w14:paraId="4EEE4BB4" w14:textId="77777777" w:rsidR="00A12B36" w:rsidRDefault="00A12B36">
                  <w:pPr>
                    <w:pStyle w:val="ListParagraph"/>
                    <w:keepNext/>
                    <w:ind w:left="0"/>
                    <w:rPr>
                      <w:szCs w:val="22"/>
                    </w:rPr>
                  </w:pPr>
                </w:p>
              </w:tc>
              <w:tc>
                <w:tcPr>
                  <w:tcW w:w="2972" w:type="dxa"/>
                  <w:vMerge/>
                </w:tcPr>
                <w:p w14:paraId="26DB0ABD" w14:textId="77777777" w:rsidR="00A12B36" w:rsidRDefault="00A12B36">
                  <w:pPr>
                    <w:pStyle w:val="ListParagraph"/>
                    <w:keepNext/>
                    <w:ind w:left="0"/>
                    <w:rPr>
                      <w:b/>
                      <w:bCs/>
                    </w:rPr>
                  </w:pPr>
                </w:p>
              </w:tc>
              <w:tc>
                <w:tcPr>
                  <w:tcW w:w="2069" w:type="dxa"/>
                  <w:vAlign w:val="center"/>
                </w:tcPr>
                <w:p w14:paraId="3C37C00A" w14:textId="77777777" w:rsidR="00A12B36" w:rsidRDefault="00A12B36">
                  <w:pPr>
                    <w:pStyle w:val="ListParagraph"/>
                    <w:keepNext/>
                    <w:ind w:left="0"/>
                    <w:rPr>
                      <w:szCs w:val="22"/>
                    </w:rPr>
                  </w:pPr>
                </w:p>
              </w:tc>
            </w:tr>
          </w:tbl>
          <w:p w14:paraId="369635EC" w14:textId="4EC3DB57" w:rsidR="00A12B36" w:rsidRDefault="00A12B36">
            <w:pPr>
              <w:pStyle w:val="ListParagraph"/>
              <w:keepNext/>
              <w:ind w:left="567" w:hanging="567"/>
              <w:rPr>
                <w:b/>
                <w:bCs/>
              </w:rPr>
            </w:pPr>
          </w:p>
        </w:tc>
      </w:tr>
      <w:tr w:rsidR="00A12B36" w14:paraId="5F1DF756" w14:textId="77777777">
        <w:trPr>
          <w:cantSplit/>
          <w:trHeight w:val="57"/>
        </w:trPr>
        <w:tc>
          <w:tcPr>
            <w:tcW w:w="354" w:type="pct"/>
            <w:tcBorders>
              <w:top w:val="nil"/>
              <w:bottom w:val="nil"/>
              <w:right w:val="nil"/>
            </w:tcBorders>
            <w:tcMar>
              <w:top w:w="28" w:type="dxa"/>
              <w:left w:w="57" w:type="dxa"/>
              <w:bottom w:w="28" w:type="dxa"/>
              <w:right w:w="57" w:type="dxa"/>
            </w:tcMar>
          </w:tcPr>
          <w:p w14:paraId="6DB6AA08"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13A5EA66" w14:textId="77777777" w:rsidR="00A12B36" w:rsidRDefault="00FF6BDA">
            <w:pPr>
              <w:keepNext/>
              <w:rPr>
                <w:b/>
                <w:bCs/>
              </w:rPr>
            </w:pPr>
            <w:r>
              <w:t>XGEVA áfyllt sprauta (við stofuhita)</w:t>
            </w:r>
          </w:p>
        </w:tc>
      </w:tr>
      <w:tr w:rsidR="00A12B36" w14:paraId="0E1760CB" w14:textId="77777777">
        <w:trPr>
          <w:cantSplit/>
          <w:trHeight w:val="57"/>
        </w:trPr>
        <w:tc>
          <w:tcPr>
            <w:tcW w:w="354" w:type="pct"/>
            <w:tcBorders>
              <w:top w:val="nil"/>
              <w:bottom w:val="nil"/>
              <w:right w:val="nil"/>
            </w:tcBorders>
            <w:tcMar>
              <w:top w:w="28" w:type="dxa"/>
              <w:left w:w="57" w:type="dxa"/>
              <w:bottom w:w="28" w:type="dxa"/>
              <w:right w:w="57" w:type="dxa"/>
            </w:tcMar>
          </w:tcPr>
          <w:p w14:paraId="1BA6857F"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5E5C1826" w14:textId="77777777" w:rsidR="00A12B36" w:rsidRDefault="00FF6BDA">
            <w:pPr>
              <w:keepNext/>
            </w:pPr>
            <w:r>
              <w:t>Ílát fyrir beitt áhöld</w:t>
            </w:r>
          </w:p>
        </w:tc>
      </w:tr>
      <w:tr w:rsidR="00A12B36" w14:paraId="496F54B3" w14:textId="77777777">
        <w:trPr>
          <w:cantSplit/>
          <w:trHeight w:val="57"/>
        </w:trPr>
        <w:tc>
          <w:tcPr>
            <w:tcW w:w="354" w:type="pct"/>
            <w:tcBorders>
              <w:top w:val="nil"/>
              <w:bottom w:val="nil"/>
              <w:right w:val="nil"/>
            </w:tcBorders>
            <w:tcMar>
              <w:top w:w="28" w:type="dxa"/>
              <w:left w:w="57" w:type="dxa"/>
              <w:bottom w:w="28" w:type="dxa"/>
              <w:right w:w="57" w:type="dxa"/>
            </w:tcMar>
          </w:tcPr>
          <w:p w14:paraId="31E9104F"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552361E4" w14:textId="77777777" w:rsidR="00A12B36" w:rsidRDefault="00FF6BDA">
            <w:pPr>
              <w:keepNext/>
            </w:pPr>
            <w:r>
              <w:t>Sprittþurrka</w:t>
            </w:r>
          </w:p>
        </w:tc>
      </w:tr>
      <w:tr w:rsidR="00A12B36" w14:paraId="1A4FAF72" w14:textId="77777777">
        <w:trPr>
          <w:cantSplit/>
          <w:trHeight w:val="57"/>
        </w:trPr>
        <w:tc>
          <w:tcPr>
            <w:tcW w:w="354" w:type="pct"/>
            <w:tcBorders>
              <w:top w:val="nil"/>
              <w:bottom w:val="nil"/>
              <w:right w:val="nil"/>
            </w:tcBorders>
            <w:tcMar>
              <w:top w:w="28" w:type="dxa"/>
              <w:left w:w="57" w:type="dxa"/>
              <w:bottom w:w="28" w:type="dxa"/>
              <w:right w:w="57" w:type="dxa"/>
            </w:tcMar>
          </w:tcPr>
          <w:p w14:paraId="4F112DF2"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611C6B5D" w14:textId="77777777" w:rsidR="00A12B36" w:rsidRDefault="00FF6BDA">
            <w:pPr>
              <w:keepNext/>
            </w:pPr>
            <w:r>
              <w:t>Plástur</w:t>
            </w:r>
          </w:p>
        </w:tc>
      </w:tr>
      <w:tr w:rsidR="00A12B36" w14:paraId="3D79092D" w14:textId="77777777">
        <w:trPr>
          <w:cantSplit/>
          <w:trHeight w:val="57"/>
        </w:trPr>
        <w:tc>
          <w:tcPr>
            <w:tcW w:w="354" w:type="pct"/>
            <w:tcBorders>
              <w:top w:val="nil"/>
              <w:bottom w:val="single" w:sz="4" w:space="0" w:color="auto"/>
              <w:right w:val="nil"/>
            </w:tcBorders>
            <w:tcMar>
              <w:top w:w="28" w:type="dxa"/>
              <w:left w:w="57" w:type="dxa"/>
              <w:bottom w:w="28" w:type="dxa"/>
              <w:right w:w="57" w:type="dxa"/>
            </w:tcMar>
          </w:tcPr>
          <w:p w14:paraId="7E0A6806" w14:textId="77777777" w:rsidR="00A12B36" w:rsidRDefault="00A12B36">
            <w:pPr>
              <w:keepNext/>
              <w:numPr>
                <w:ilvl w:val="0"/>
                <w:numId w:val="29"/>
              </w:numPr>
              <w:tabs>
                <w:tab w:val="clear" w:pos="567"/>
              </w:tabs>
              <w:ind w:left="567" w:hanging="567"/>
            </w:pPr>
          </w:p>
        </w:tc>
        <w:tc>
          <w:tcPr>
            <w:tcW w:w="4646" w:type="pct"/>
            <w:tcBorders>
              <w:top w:val="nil"/>
              <w:left w:val="nil"/>
              <w:bottom w:val="single" w:sz="4" w:space="0" w:color="auto"/>
            </w:tcBorders>
            <w:tcMar>
              <w:left w:w="0" w:type="dxa"/>
            </w:tcMar>
          </w:tcPr>
          <w:p w14:paraId="7045B68C" w14:textId="77777777" w:rsidR="00A12B36" w:rsidRDefault="00FF6BDA">
            <w:pPr>
              <w:keepNext/>
            </w:pPr>
            <w:r>
              <w:t>Bómullarhnoðri eða grisja</w:t>
            </w:r>
          </w:p>
        </w:tc>
      </w:tr>
    </w:tbl>
    <w:p w14:paraId="6761E7F9" w14:textId="77777777" w:rsidR="00A12B36" w:rsidRDefault="00A12B36">
      <w:pPr>
        <w:rPr>
          <w:b/>
          <w:bCs/>
        </w:rPr>
      </w:pPr>
    </w:p>
    <w:tbl>
      <w:tblPr>
        <w:tblW w:w="4937" w:type="pct"/>
        <w:tblInd w:w="7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tblCellMar>
        <w:tblLook w:val="04A0" w:firstRow="1" w:lastRow="0" w:firstColumn="1" w:lastColumn="0" w:noHBand="0" w:noVBand="1"/>
      </w:tblPr>
      <w:tblGrid>
        <w:gridCol w:w="642"/>
        <w:gridCol w:w="8427"/>
      </w:tblGrid>
      <w:tr w:rsidR="00A12B36" w14:paraId="39612ABD" w14:textId="77777777">
        <w:trPr>
          <w:cantSplit/>
          <w:trHeight w:val="57"/>
        </w:trPr>
        <w:tc>
          <w:tcPr>
            <w:tcW w:w="5000" w:type="pct"/>
            <w:gridSpan w:val="2"/>
            <w:tcBorders>
              <w:bottom w:val="single" w:sz="4" w:space="0" w:color="auto"/>
            </w:tcBorders>
            <w:tcMar>
              <w:top w:w="28" w:type="dxa"/>
              <w:left w:w="57" w:type="dxa"/>
              <w:bottom w:w="28" w:type="dxa"/>
              <w:right w:w="57" w:type="dxa"/>
            </w:tcMar>
          </w:tcPr>
          <w:p w14:paraId="406337D1" w14:textId="2B2BD122" w:rsidR="00A12B36" w:rsidRDefault="00FF6BDA">
            <w:pPr>
              <w:pStyle w:val="Stylebold"/>
              <w:keepNext/>
            </w:pPr>
            <w:r>
              <w:lastRenderedPageBreak/>
              <w:t>3.</w:t>
            </w:r>
            <w:r>
              <w:tab/>
              <w:t>Undirbúningur fyrir inndælingu</w:t>
            </w:r>
          </w:p>
        </w:tc>
      </w:tr>
      <w:tr w:rsidR="00A12B36" w14:paraId="2DB4B82D" w14:textId="77777777">
        <w:trPr>
          <w:cantSplit/>
          <w:trHeight w:val="57"/>
        </w:trPr>
        <w:tc>
          <w:tcPr>
            <w:tcW w:w="354" w:type="pct"/>
            <w:tcBorders>
              <w:bottom w:val="single" w:sz="4" w:space="0" w:color="auto"/>
            </w:tcBorders>
            <w:tcMar>
              <w:top w:w="28" w:type="dxa"/>
              <w:left w:w="57" w:type="dxa"/>
              <w:bottom w:w="28" w:type="dxa"/>
              <w:right w:w="57" w:type="dxa"/>
            </w:tcMar>
          </w:tcPr>
          <w:p w14:paraId="5FB15805" w14:textId="77777777" w:rsidR="00A12B36" w:rsidRDefault="00FF6BDA">
            <w:pPr>
              <w:pStyle w:val="Stylebold"/>
              <w:keepNext/>
            </w:pPr>
            <w:r>
              <w:t>3a</w:t>
            </w:r>
          </w:p>
        </w:tc>
        <w:tc>
          <w:tcPr>
            <w:tcW w:w="4646" w:type="pct"/>
            <w:tcBorders>
              <w:bottom w:val="single" w:sz="4" w:space="0" w:color="auto"/>
            </w:tcBorders>
            <w:tcMar>
              <w:top w:w="28" w:type="dxa"/>
              <w:left w:w="57" w:type="dxa"/>
              <w:bottom w:w="28" w:type="dxa"/>
              <w:right w:w="57" w:type="dxa"/>
            </w:tcMar>
          </w:tcPr>
          <w:p w14:paraId="318A9CF9" w14:textId="77777777" w:rsidR="00A12B36" w:rsidRDefault="00FF6BDA">
            <w:pPr>
              <w:pStyle w:val="Stylebold"/>
              <w:keepNext/>
            </w:pPr>
            <w:r>
              <w:t>Skoðaðu lyfið.</w:t>
            </w:r>
          </w:p>
        </w:tc>
      </w:tr>
      <w:tr w:rsidR="00A12B36" w14:paraId="7A91867B" w14:textId="77777777">
        <w:trPr>
          <w:cantSplit/>
          <w:trHeight w:val="57"/>
        </w:trPr>
        <w:tc>
          <w:tcPr>
            <w:tcW w:w="5000" w:type="pct"/>
            <w:gridSpan w:val="2"/>
            <w:tcBorders>
              <w:bottom w:val="single" w:sz="4" w:space="0" w:color="auto"/>
            </w:tcBorders>
            <w:tcMar>
              <w:top w:w="28" w:type="dxa"/>
              <w:left w:w="57" w:type="dxa"/>
              <w:bottom w:w="28" w:type="dxa"/>
              <w:right w:w="57" w:type="dxa"/>
            </w:tcMar>
          </w:tcPr>
          <w:tbl>
            <w:tblPr>
              <w:tblW w:w="8940" w:type="dxa"/>
              <w:tblInd w:w="567" w:type="dxa"/>
              <w:tblLayout w:type="fixed"/>
              <w:tblLook w:val="04A0" w:firstRow="1" w:lastRow="0" w:firstColumn="1" w:lastColumn="0" w:noHBand="0" w:noVBand="1"/>
            </w:tblPr>
            <w:tblGrid>
              <w:gridCol w:w="4891"/>
              <w:gridCol w:w="4049"/>
            </w:tblGrid>
            <w:tr w:rsidR="00A12B36" w14:paraId="756526BB" w14:textId="77777777">
              <w:trPr>
                <w:trHeight w:val="844"/>
              </w:trPr>
              <w:tc>
                <w:tcPr>
                  <w:tcW w:w="4891" w:type="dxa"/>
                  <w:vMerge w:val="restart"/>
                </w:tcPr>
                <w:p w14:paraId="63C0605F" w14:textId="4DD0DAAE" w:rsidR="00A12B36" w:rsidRDefault="00883EB1">
                  <w:pPr>
                    <w:pStyle w:val="ListParagraph"/>
                    <w:keepNext/>
                    <w:ind w:left="0"/>
                  </w:pPr>
                  <w:r>
                    <w:pict w14:anchorId="243A018B">
                      <v:shape id="Picture 56" o:spid="_x0000_i1031" type="#_x0000_t75" style="width:235.6pt;height:128.8pt;visibility:visible;mso-wrap-style:square;mso-width-percent:0;mso-height-percent:0;mso-wrap-distance-left:9pt;mso-wrap-distance-top:0;mso-wrap-distance-right:9pt;mso-wrap-distance-bottom:0;mso-position-horizontal:absolute;mso-position-horizontal-relative:margin;mso-position-vertical-relative:margin;mso-width-percent:0;mso-height-percent:0;mso-width-relative:page;mso-height-relative:page" o:allowoverlap="f">
                        <v:imagedata r:id="rId25" o:title=""/>
                      </v:shape>
                    </w:pict>
                  </w:r>
                </w:p>
              </w:tc>
              <w:tc>
                <w:tcPr>
                  <w:tcW w:w="4049" w:type="dxa"/>
                  <w:vAlign w:val="bottom"/>
                </w:tcPr>
                <w:p w14:paraId="663E0C27" w14:textId="675111E5" w:rsidR="00A12B36" w:rsidRDefault="00FF6BDA">
                  <w:pPr>
                    <w:pStyle w:val="ListParagraph"/>
                    <w:keepNext/>
                    <w:ind w:left="0"/>
                  </w:pPr>
                  <w:r>
                    <w:t>Lyf</w:t>
                  </w:r>
                </w:p>
              </w:tc>
            </w:tr>
            <w:tr w:rsidR="00A12B36" w14:paraId="3174334B" w14:textId="77777777">
              <w:trPr>
                <w:trHeight w:val="843"/>
              </w:trPr>
              <w:tc>
                <w:tcPr>
                  <w:tcW w:w="4891" w:type="dxa"/>
                  <w:vMerge/>
                </w:tcPr>
                <w:p w14:paraId="13FAD268" w14:textId="77777777" w:rsidR="00A12B36" w:rsidRDefault="00A12B36">
                  <w:pPr>
                    <w:pStyle w:val="ListParagraph"/>
                    <w:keepNext/>
                    <w:ind w:left="0"/>
                  </w:pPr>
                </w:p>
              </w:tc>
              <w:tc>
                <w:tcPr>
                  <w:tcW w:w="4049" w:type="dxa"/>
                </w:tcPr>
                <w:p w14:paraId="18668E77" w14:textId="77777777" w:rsidR="00A12B36" w:rsidRDefault="00A12B36">
                  <w:pPr>
                    <w:pStyle w:val="ListParagraph"/>
                    <w:keepNext/>
                    <w:ind w:left="0"/>
                    <w:rPr>
                      <w:szCs w:val="22"/>
                    </w:rPr>
                  </w:pPr>
                </w:p>
              </w:tc>
            </w:tr>
          </w:tbl>
          <w:p w14:paraId="41627E3B" w14:textId="77777777" w:rsidR="00A12B36" w:rsidRDefault="00A12B36">
            <w:pPr>
              <w:pStyle w:val="ListParagraph"/>
              <w:keepNext/>
              <w:ind w:left="567" w:hanging="567"/>
              <w:rPr>
                <w:b/>
                <w:bCs/>
              </w:rPr>
            </w:pPr>
          </w:p>
        </w:tc>
      </w:tr>
      <w:tr w:rsidR="00A12B36" w14:paraId="146BB901" w14:textId="77777777">
        <w:trPr>
          <w:cantSplit/>
          <w:trHeight w:val="57"/>
        </w:trPr>
        <w:tc>
          <w:tcPr>
            <w:tcW w:w="354" w:type="pct"/>
            <w:tcBorders>
              <w:top w:val="nil"/>
              <w:bottom w:val="nil"/>
              <w:right w:val="nil"/>
            </w:tcBorders>
            <w:tcMar>
              <w:top w:w="28" w:type="dxa"/>
              <w:left w:w="57" w:type="dxa"/>
              <w:bottom w:w="28" w:type="dxa"/>
              <w:right w:w="57" w:type="dxa"/>
            </w:tcMar>
          </w:tcPr>
          <w:p w14:paraId="3BE10FD9"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4429D8B7" w14:textId="77777777" w:rsidR="00A12B36" w:rsidRDefault="00FF6BDA">
            <w:pPr>
              <w:keepNext/>
              <w:rPr>
                <w:b/>
                <w:bCs/>
              </w:rPr>
            </w:pPr>
            <w:r>
              <w:t>Það á að vera tær, litlaus eða gulleit lausn.</w:t>
            </w:r>
          </w:p>
        </w:tc>
      </w:tr>
      <w:tr w:rsidR="00A12B36" w14:paraId="3463C4CE" w14:textId="77777777">
        <w:trPr>
          <w:cantSplit/>
          <w:trHeight w:val="57"/>
        </w:trPr>
        <w:tc>
          <w:tcPr>
            <w:tcW w:w="354" w:type="pct"/>
            <w:tcBorders>
              <w:top w:val="nil"/>
              <w:bottom w:val="nil"/>
              <w:right w:val="nil"/>
            </w:tcBorders>
            <w:tcMar>
              <w:top w:w="28" w:type="dxa"/>
              <w:left w:w="57" w:type="dxa"/>
              <w:bottom w:w="28" w:type="dxa"/>
              <w:right w:w="57" w:type="dxa"/>
            </w:tcMar>
          </w:tcPr>
          <w:p w14:paraId="03A50AA6"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6D962704" w14:textId="77777777" w:rsidR="00A12B36" w:rsidRDefault="00FF6BDA">
            <w:pPr>
              <w:keepNext/>
            </w:pPr>
            <w:r>
              <w:t>Lausnin getur innihaldið vott af gagnsæjum eða hvítum próteinögnum.</w:t>
            </w:r>
          </w:p>
        </w:tc>
      </w:tr>
      <w:tr w:rsidR="00A12B36" w14:paraId="391A5D2E" w14:textId="77777777">
        <w:trPr>
          <w:cantSplit/>
          <w:trHeight w:val="57"/>
        </w:trPr>
        <w:tc>
          <w:tcPr>
            <w:tcW w:w="354" w:type="pct"/>
            <w:tcBorders>
              <w:top w:val="nil"/>
              <w:bottom w:val="nil"/>
              <w:right w:val="nil"/>
            </w:tcBorders>
            <w:tcMar>
              <w:top w:w="28" w:type="dxa"/>
              <w:left w:w="57" w:type="dxa"/>
              <w:bottom w:w="28" w:type="dxa"/>
              <w:right w:w="57" w:type="dxa"/>
            </w:tcMar>
          </w:tcPr>
          <w:p w14:paraId="7281F284"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7E41B06E" w14:textId="77777777" w:rsidR="00A12B36" w:rsidRDefault="00FF6BDA">
            <w:pPr>
              <w:keepNext/>
            </w:pPr>
            <w:r>
              <w:t>Það er í lagi að sjá loftbólur í áfylltu sprautunni.</w:t>
            </w:r>
          </w:p>
        </w:tc>
      </w:tr>
      <w:tr w:rsidR="00A12B36" w14:paraId="1177E9C3" w14:textId="77777777">
        <w:trPr>
          <w:cantSplit/>
          <w:trHeight w:val="57"/>
        </w:trPr>
        <w:tc>
          <w:tcPr>
            <w:tcW w:w="354" w:type="pct"/>
            <w:tcBorders>
              <w:top w:val="nil"/>
              <w:bottom w:val="nil"/>
              <w:right w:val="nil"/>
            </w:tcBorders>
            <w:tcMar>
              <w:top w:w="28" w:type="dxa"/>
              <w:left w:w="57" w:type="dxa"/>
              <w:bottom w:w="28" w:type="dxa"/>
              <w:right w:w="57" w:type="dxa"/>
            </w:tcMar>
          </w:tcPr>
          <w:p w14:paraId="437572DF"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0BC4A198" w14:textId="77777777" w:rsidR="00A12B36" w:rsidRDefault="00FF6BDA">
            <w:pPr>
              <w:keepNext/>
            </w:pPr>
            <w:r>
              <w:rPr>
                <w:b/>
              </w:rPr>
              <w:t>Ekki</w:t>
            </w:r>
            <w:r>
              <w:t xml:space="preserve"> nota lyfið ef það er skýjað, ef um litabreytingar er að ræða eða ef það inniheldur margar agnir eða aðskotaefni.</w:t>
            </w:r>
          </w:p>
        </w:tc>
      </w:tr>
      <w:tr w:rsidR="00A12B36" w14:paraId="478981F8" w14:textId="77777777">
        <w:trPr>
          <w:cantSplit/>
          <w:trHeight w:val="57"/>
        </w:trPr>
        <w:tc>
          <w:tcPr>
            <w:tcW w:w="5000" w:type="pct"/>
            <w:gridSpan w:val="2"/>
            <w:tcBorders>
              <w:top w:val="nil"/>
              <w:bottom w:val="single" w:sz="12" w:space="0" w:color="FF0000"/>
            </w:tcBorders>
            <w:tcMar>
              <w:top w:w="28" w:type="dxa"/>
              <w:left w:w="57" w:type="dxa"/>
              <w:bottom w:w="28" w:type="dxa"/>
              <w:right w:w="57" w:type="dxa"/>
            </w:tcMar>
          </w:tcPr>
          <w:p w14:paraId="404F9164" w14:textId="480F0662" w:rsidR="00A12B36" w:rsidRDefault="00A12B36">
            <w:pPr>
              <w:keepNext/>
              <w:rPr>
                <w:b/>
                <w:bCs/>
              </w:rPr>
            </w:pPr>
          </w:p>
        </w:tc>
      </w:tr>
      <w:tr w:rsidR="00A12B36" w14:paraId="59BF69AD" w14:textId="77777777">
        <w:trPr>
          <w:cantSplit/>
          <w:trHeight w:val="57"/>
        </w:trPr>
        <w:tc>
          <w:tcPr>
            <w:tcW w:w="5000" w:type="pct"/>
            <w:gridSpan w:val="2"/>
            <w:tcBorders>
              <w:top w:val="single" w:sz="12" w:space="0" w:color="FF0000"/>
              <w:left w:val="single" w:sz="12" w:space="0" w:color="FF0000"/>
              <w:bottom w:val="single" w:sz="12" w:space="0" w:color="FF0000"/>
              <w:right w:val="single" w:sz="12" w:space="0" w:color="FF0000"/>
            </w:tcBorders>
            <w:tcMar>
              <w:top w:w="28" w:type="dxa"/>
              <w:left w:w="57" w:type="dxa"/>
              <w:bottom w:w="28" w:type="dxa"/>
              <w:right w:w="57" w:type="dxa"/>
            </w:tcMar>
          </w:tcPr>
          <w:p w14:paraId="3A4A9192" w14:textId="01943614" w:rsidR="00A12B36" w:rsidRDefault="00FF6BDA">
            <w:pPr>
              <w:keepNext/>
            </w:pPr>
            <w:r>
              <w:rPr>
                <w:b/>
              </w:rPr>
              <w:t xml:space="preserve">Mikilvægt: </w:t>
            </w:r>
            <w:r>
              <w:t>Ef lausnin er skýjuð eða upplituð eða ef hún inniheldur margar agnir eða aðskotaefni skal hafa samband við lækninn eða heilbrigðisstarfsmann.</w:t>
            </w:r>
          </w:p>
        </w:tc>
      </w:tr>
    </w:tbl>
    <w:p w14:paraId="014BDC5E" w14:textId="77777777" w:rsidR="00A12B36" w:rsidRDefault="00A12B36"/>
    <w:tbl>
      <w:tblPr>
        <w:tblW w:w="4937" w:type="pct"/>
        <w:tblInd w:w="7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tblCellMar>
        <w:tblLook w:val="04A0" w:firstRow="1" w:lastRow="0" w:firstColumn="1" w:lastColumn="0" w:noHBand="0" w:noVBand="1"/>
      </w:tblPr>
      <w:tblGrid>
        <w:gridCol w:w="642"/>
        <w:gridCol w:w="8427"/>
      </w:tblGrid>
      <w:tr w:rsidR="00A12B36" w14:paraId="7431475C" w14:textId="77777777">
        <w:trPr>
          <w:cantSplit/>
          <w:trHeight w:val="57"/>
        </w:trPr>
        <w:tc>
          <w:tcPr>
            <w:tcW w:w="354" w:type="pct"/>
            <w:tcBorders>
              <w:bottom w:val="single" w:sz="4" w:space="0" w:color="auto"/>
            </w:tcBorders>
            <w:tcMar>
              <w:top w:w="28" w:type="dxa"/>
              <w:left w:w="57" w:type="dxa"/>
              <w:bottom w:w="28" w:type="dxa"/>
              <w:right w:w="57" w:type="dxa"/>
            </w:tcMar>
          </w:tcPr>
          <w:p w14:paraId="5651AA62" w14:textId="77777777" w:rsidR="00A12B36" w:rsidRDefault="00FF6BDA">
            <w:pPr>
              <w:pStyle w:val="Stylebold"/>
              <w:keepNext/>
            </w:pPr>
            <w:r>
              <w:t>3b</w:t>
            </w:r>
          </w:p>
        </w:tc>
        <w:tc>
          <w:tcPr>
            <w:tcW w:w="4646" w:type="pct"/>
            <w:tcBorders>
              <w:bottom w:val="single" w:sz="4" w:space="0" w:color="auto"/>
            </w:tcBorders>
            <w:tcMar>
              <w:top w:w="28" w:type="dxa"/>
              <w:left w:w="57" w:type="dxa"/>
              <w:bottom w:w="28" w:type="dxa"/>
              <w:right w:w="57" w:type="dxa"/>
            </w:tcMar>
          </w:tcPr>
          <w:p w14:paraId="16026033" w14:textId="77777777" w:rsidR="00A12B36" w:rsidRDefault="00FF6BDA">
            <w:pPr>
              <w:pStyle w:val="Stylebold"/>
              <w:keepNext/>
            </w:pPr>
            <w:r>
              <w:t>Athugaðu fyrningardagsetninguna (EXP) og skoðaðu áfylltu sprautuna.</w:t>
            </w:r>
          </w:p>
        </w:tc>
      </w:tr>
      <w:tr w:rsidR="00A12B36" w14:paraId="05D985C1" w14:textId="77777777">
        <w:trPr>
          <w:cantSplit/>
          <w:trHeight w:val="57"/>
        </w:trPr>
        <w:tc>
          <w:tcPr>
            <w:tcW w:w="5000" w:type="pct"/>
            <w:gridSpan w:val="2"/>
            <w:tcBorders>
              <w:bottom w:val="single" w:sz="4" w:space="0" w:color="auto"/>
            </w:tcBorders>
            <w:tcMar>
              <w:top w:w="28" w:type="dxa"/>
              <w:left w:w="57" w:type="dxa"/>
              <w:bottom w:w="28" w:type="dxa"/>
              <w:right w:w="57" w:type="dxa"/>
            </w:tcMar>
          </w:tcPr>
          <w:tbl>
            <w:tblPr>
              <w:tblW w:w="8940" w:type="dxa"/>
              <w:tblInd w:w="567" w:type="dxa"/>
              <w:tblLayout w:type="fixed"/>
              <w:tblLook w:val="04A0" w:firstRow="1" w:lastRow="0" w:firstColumn="1" w:lastColumn="0" w:noHBand="0" w:noVBand="1"/>
            </w:tblPr>
            <w:tblGrid>
              <w:gridCol w:w="4891"/>
              <w:gridCol w:w="4049"/>
            </w:tblGrid>
            <w:tr w:rsidR="00A12B36" w14:paraId="2294AB3F" w14:textId="77777777">
              <w:trPr>
                <w:trHeight w:val="1531"/>
              </w:trPr>
              <w:tc>
                <w:tcPr>
                  <w:tcW w:w="4891" w:type="dxa"/>
                  <w:vMerge w:val="restart"/>
                </w:tcPr>
                <w:p w14:paraId="4C655268" w14:textId="3F3B2D16" w:rsidR="00A12B36" w:rsidRDefault="00883EB1">
                  <w:pPr>
                    <w:pStyle w:val="ListParagraph"/>
                    <w:keepNext/>
                    <w:ind w:left="0"/>
                    <w:jc w:val="right"/>
                  </w:pPr>
                  <w:r>
                    <w:pict w14:anchorId="4C4D8AF7">
                      <v:shape id="Picture 57" o:spid="_x0000_i1032" type="#_x0000_t75" style="width:3in;height:125.2pt;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page;mso-height-relative:page" o:allowoverlap="f">
                        <v:imagedata r:id="rId26" o:title=""/>
                      </v:shape>
                    </w:pict>
                  </w:r>
                </w:p>
              </w:tc>
              <w:tc>
                <w:tcPr>
                  <w:tcW w:w="4049" w:type="dxa"/>
                  <w:vAlign w:val="bottom"/>
                </w:tcPr>
                <w:p w14:paraId="66172FE1" w14:textId="7FD83AB9" w:rsidR="00A12B36" w:rsidRDefault="00FF6BDA">
                  <w:pPr>
                    <w:pStyle w:val="ListParagraph"/>
                    <w:keepNext/>
                    <w:ind w:left="0"/>
                  </w:pPr>
                  <w:r>
                    <w:t>Fyrningardagsetning</w:t>
                  </w:r>
                </w:p>
              </w:tc>
            </w:tr>
            <w:tr w:rsidR="00A12B36" w14:paraId="06F5C0DE" w14:textId="77777777">
              <w:trPr>
                <w:trHeight w:val="799"/>
              </w:trPr>
              <w:tc>
                <w:tcPr>
                  <w:tcW w:w="4891" w:type="dxa"/>
                  <w:vMerge/>
                </w:tcPr>
                <w:p w14:paraId="36A588CD" w14:textId="77777777" w:rsidR="00A12B36" w:rsidRDefault="00A12B36">
                  <w:pPr>
                    <w:pStyle w:val="ListParagraph"/>
                    <w:keepNext/>
                    <w:ind w:left="0"/>
                  </w:pPr>
                </w:p>
              </w:tc>
              <w:tc>
                <w:tcPr>
                  <w:tcW w:w="4049" w:type="dxa"/>
                  <w:vAlign w:val="bottom"/>
                </w:tcPr>
                <w:p w14:paraId="077DFA3E" w14:textId="77777777" w:rsidR="00A12B36" w:rsidRDefault="00A12B36">
                  <w:pPr>
                    <w:pStyle w:val="ListParagraph"/>
                    <w:keepNext/>
                    <w:ind w:left="0"/>
                    <w:rPr>
                      <w:szCs w:val="22"/>
                    </w:rPr>
                  </w:pPr>
                </w:p>
              </w:tc>
            </w:tr>
          </w:tbl>
          <w:p w14:paraId="3A270437" w14:textId="77777777" w:rsidR="00A12B36" w:rsidRDefault="00A12B36">
            <w:pPr>
              <w:pStyle w:val="ListParagraph"/>
              <w:keepNext/>
              <w:ind w:left="567" w:hanging="567"/>
            </w:pPr>
          </w:p>
        </w:tc>
      </w:tr>
      <w:tr w:rsidR="00A12B36" w14:paraId="7399A646" w14:textId="77777777">
        <w:trPr>
          <w:cantSplit/>
          <w:trHeight w:val="57"/>
        </w:trPr>
        <w:tc>
          <w:tcPr>
            <w:tcW w:w="354" w:type="pct"/>
            <w:tcBorders>
              <w:top w:val="nil"/>
              <w:bottom w:val="nil"/>
              <w:right w:val="nil"/>
            </w:tcBorders>
            <w:tcMar>
              <w:top w:w="28" w:type="dxa"/>
              <w:left w:w="57" w:type="dxa"/>
              <w:bottom w:w="28" w:type="dxa"/>
              <w:right w:w="57" w:type="dxa"/>
            </w:tcMar>
          </w:tcPr>
          <w:p w14:paraId="04ECF371"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1143DD9E" w14:textId="77777777" w:rsidR="00A12B36" w:rsidRDefault="00FF6BDA">
            <w:pPr>
              <w:keepNext/>
              <w:rPr>
                <w:b/>
                <w:bCs/>
              </w:rPr>
            </w:pPr>
            <w:r>
              <w:rPr>
                <w:b/>
              </w:rPr>
              <w:t>Ekki</w:t>
            </w:r>
            <w:r>
              <w:t xml:space="preserve"> nota lyfið ef fyrningardagsetningin er liðin.</w:t>
            </w:r>
          </w:p>
        </w:tc>
      </w:tr>
      <w:tr w:rsidR="00A12B36" w14:paraId="0A3B42FD" w14:textId="77777777">
        <w:trPr>
          <w:cantSplit/>
          <w:trHeight w:val="57"/>
        </w:trPr>
        <w:tc>
          <w:tcPr>
            <w:tcW w:w="354" w:type="pct"/>
            <w:tcBorders>
              <w:top w:val="nil"/>
              <w:bottom w:val="nil"/>
              <w:right w:val="nil"/>
            </w:tcBorders>
            <w:tcMar>
              <w:top w:w="28" w:type="dxa"/>
              <w:left w:w="57" w:type="dxa"/>
              <w:bottom w:w="28" w:type="dxa"/>
              <w:right w:w="57" w:type="dxa"/>
            </w:tcMar>
          </w:tcPr>
          <w:p w14:paraId="688CCE41"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7CD17325" w14:textId="77777777" w:rsidR="00A12B36" w:rsidRDefault="00FF6BDA">
            <w:pPr>
              <w:keepNext/>
            </w:pPr>
            <w:r>
              <w:rPr>
                <w:b/>
              </w:rPr>
              <w:t>Ekki</w:t>
            </w:r>
            <w:r>
              <w:t xml:space="preserve"> nota áfylltu sprautuna ef:</w:t>
            </w:r>
          </w:p>
        </w:tc>
      </w:tr>
      <w:tr w:rsidR="00A12B36" w14:paraId="05108E05" w14:textId="77777777">
        <w:trPr>
          <w:cantSplit/>
          <w:trHeight w:val="57"/>
        </w:trPr>
        <w:tc>
          <w:tcPr>
            <w:tcW w:w="5000" w:type="pct"/>
            <w:gridSpan w:val="2"/>
            <w:tcBorders>
              <w:top w:val="nil"/>
              <w:bottom w:val="nil"/>
            </w:tcBorders>
            <w:tcMar>
              <w:top w:w="28" w:type="dxa"/>
              <w:left w:w="57" w:type="dxa"/>
              <w:bottom w:w="28" w:type="dxa"/>
              <w:right w:w="57" w:type="dxa"/>
            </w:tcMar>
          </w:tcPr>
          <w:p w14:paraId="1E8590CB" w14:textId="77777777" w:rsidR="00A12B36" w:rsidRDefault="00FF6BDA">
            <w:pPr>
              <w:pStyle w:val="ListParagraph"/>
              <w:keepNext/>
              <w:numPr>
                <w:ilvl w:val="0"/>
                <w:numId w:val="31"/>
              </w:numPr>
              <w:tabs>
                <w:tab w:val="left" w:pos="1134"/>
              </w:tabs>
              <w:ind w:left="1150" w:hanging="567"/>
            </w:pPr>
            <w:r>
              <w:t>Nálarhettuna vantar eða hún er laus.</w:t>
            </w:r>
          </w:p>
        </w:tc>
      </w:tr>
      <w:tr w:rsidR="00A12B36" w14:paraId="156BF6B1" w14:textId="77777777">
        <w:trPr>
          <w:cantSplit/>
          <w:trHeight w:val="57"/>
        </w:trPr>
        <w:tc>
          <w:tcPr>
            <w:tcW w:w="5000" w:type="pct"/>
            <w:gridSpan w:val="2"/>
            <w:tcBorders>
              <w:top w:val="nil"/>
              <w:bottom w:val="nil"/>
            </w:tcBorders>
            <w:tcMar>
              <w:top w:w="28" w:type="dxa"/>
              <w:left w:w="57" w:type="dxa"/>
              <w:bottom w:w="28" w:type="dxa"/>
              <w:right w:w="57" w:type="dxa"/>
            </w:tcMar>
          </w:tcPr>
          <w:p w14:paraId="67251A39" w14:textId="77777777" w:rsidR="00A12B36" w:rsidRDefault="00FF6BDA">
            <w:pPr>
              <w:pStyle w:val="ListParagraph"/>
              <w:keepNext/>
              <w:numPr>
                <w:ilvl w:val="0"/>
                <w:numId w:val="31"/>
              </w:numPr>
              <w:tabs>
                <w:tab w:val="left" w:pos="1134"/>
              </w:tabs>
              <w:ind w:left="1150" w:hanging="567"/>
            </w:pPr>
            <w:r>
              <w:t>Á henni eru sprungur eða brotnir hlutar.</w:t>
            </w:r>
          </w:p>
        </w:tc>
      </w:tr>
      <w:tr w:rsidR="00A12B36" w14:paraId="5F58CFE3" w14:textId="77777777">
        <w:trPr>
          <w:cantSplit/>
          <w:trHeight w:val="57"/>
        </w:trPr>
        <w:tc>
          <w:tcPr>
            <w:tcW w:w="5000" w:type="pct"/>
            <w:gridSpan w:val="2"/>
            <w:tcBorders>
              <w:top w:val="nil"/>
              <w:bottom w:val="nil"/>
            </w:tcBorders>
            <w:tcMar>
              <w:top w:w="28" w:type="dxa"/>
              <w:left w:w="57" w:type="dxa"/>
              <w:bottom w:w="28" w:type="dxa"/>
              <w:right w:w="57" w:type="dxa"/>
            </w:tcMar>
          </w:tcPr>
          <w:p w14:paraId="69E3B30C" w14:textId="77777777" w:rsidR="00A12B36" w:rsidRDefault="00FF6BDA">
            <w:pPr>
              <w:pStyle w:val="ListParagraph"/>
              <w:keepNext/>
              <w:numPr>
                <w:ilvl w:val="0"/>
                <w:numId w:val="31"/>
              </w:numPr>
              <w:tabs>
                <w:tab w:val="left" w:pos="1134"/>
              </w:tabs>
              <w:ind w:left="1150" w:hanging="567"/>
            </w:pPr>
            <w:r>
              <w:t>Hún hefur dottið á harðan flöt.</w:t>
            </w:r>
          </w:p>
        </w:tc>
      </w:tr>
      <w:tr w:rsidR="00A12B36" w14:paraId="53B9B44B" w14:textId="77777777">
        <w:trPr>
          <w:cantSplit/>
          <w:trHeight w:val="57"/>
        </w:trPr>
        <w:tc>
          <w:tcPr>
            <w:tcW w:w="5000" w:type="pct"/>
            <w:gridSpan w:val="2"/>
            <w:tcBorders>
              <w:top w:val="nil"/>
              <w:bottom w:val="single" w:sz="12" w:space="0" w:color="FF0000"/>
            </w:tcBorders>
            <w:tcMar>
              <w:top w:w="28" w:type="dxa"/>
              <w:left w:w="57" w:type="dxa"/>
              <w:bottom w:w="28" w:type="dxa"/>
              <w:right w:w="57" w:type="dxa"/>
            </w:tcMar>
          </w:tcPr>
          <w:p w14:paraId="6D2C3352" w14:textId="3427CCE9" w:rsidR="00A12B36" w:rsidRDefault="00A12B36">
            <w:pPr>
              <w:keepNext/>
              <w:tabs>
                <w:tab w:val="left" w:pos="1134"/>
              </w:tabs>
            </w:pPr>
          </w:p>
        </w:tc>
      </w:tr>
      <w:tr w:rsidR="00A12B36" w14:paraId="3E2C329C" w14:textId="77777777">
        <w:trPr>
          <w:cantSplit/>
          <w:trHeight w:val="57"/>
        </w:trPr>
        <w:tc>
          <w:tcPr>
            <w:tcW w:w="5000" w:type="pct"/>
            <w:gridSpan w:val="2"/>
            <w:tcBorders>
              <w:top w:val="single" w:sz="12" w:space="0" w:color="FF0000"/>
              <w:left w:val="single" w:sz="12" w:space="0" w:color="FF0000"/>
              <w:bottom w:val="single" w:sz="12" w:space="0" w:color="FF0000"/>
              <w:right w:val="single" w:sz="12" w:space="0" w:color="FF0000"/>
            </w:tcBorders>
            <w:tcMar>
              <w:top w:w="28" w:type="dxa"/>
              <w:left w:w="57" w:type="dxa"/>
              <w:bottom w:w="28" w:type="dxa"/>
              <w:right w:w="57" w:type="dxa"/>
            </w:tcMar>
          </w:tcPr>
          <w:p w14:paraId="000E42FA" w14:textId="7DA32F35" w:rsidR="00A12B36" w:rsidRDefault="00FF6BDA">
            <w:pPr>
              <w:keepNext/>
              <w:tabs>
                <w:tab w:val="left" w:pos="1134"/>
              </w:tabs>
            </w:pPr>
            <w:r>
              <w:rPr>
                <w:b/>
              </w:rPr>
              <w:t xml:space="preserve">Mikilvægt: </w:t>
            </w:r>
            <w:r>
              <w:t>Í öllum tilfellum skaltu hringja í lækninn eða heilbrigðisstarfsmann.</w:t>
            </w:r>
          </w:p>
        </w:tc>
      </w:tr>
    </w:tbl>
    <w:p w14:paraId="1646837B" w14:textId="77777777" w:rsidR="00A12B36" w:rsidRDefault="00A12B36"/>
    <w:tbl>
      <w:tblPr>
        <w:tblW w:w="4935" w:type="pct"/>
        <w:tblInd w:w="7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tblCellMar>
        <w:tblLook w:val="04A0" w:firstRow="1" w:lastRow="0" w:firstColumn="1" w:lastColumn="0" w:noHBand="0" w:noVBand="1"/>
      </w:tblPr>
      <w:tblGrid>
        <w:gridCol w:w="571"/>
        <w:gridCol w:w="8495"/>
      </w:tblGrid>
      <w:tr w:rsidR="00A12B36" w14:paraId="423BE9BD" w14:textId="77777777">
        <w:trPr>
          <w:cantSplit/>
          <w:trHeight w:val="57"/>
        </w:trPr>
        <w:tc>
          <w:tcPr>
            <w:tcW w:w="315" w:type="pct"/>
            <w:tcBorders>
              <w:bottom w:val="single" w:sz="4" w:space="0" w:color="auto"/>
            </w:tcBorders>
            <w:tcMar>
              <w:top w:w="28" w:type="dxa"/>
              <w:left w:w="57" w:type="dxa"/>
              <w:bottom w:w="28" w:type="dxa"/>
              <w:right w:w="57" w:type="dxa"/>
            </w:tcMar>
          </w:tcPr>
          <w:p w14:paraId="2A2EBE2E" w14:textId="77777777" w:rsidR="00A12B36" w:rsidRDefault="00FF6BDA">
            <w:pPr>
              <w:pStyle w:val="Stylebold"/>
              <w:keepNext/>
            </w:pPr>
            <w:r>
              <w:lastRenderedPageBreak/>
              <w:t>3c</w:t>
            </w:r>
          </w:p>
        </w:tc>
        <w:tc>
          <w:tcPr>
            <w:tcW w:w="4685" w:type="pct"/>
            <w:tcBorders>
              <w:bottom w:val="single" w:sz="4" w:space="0" w:color="auto"/>
            </w:tcBorders>
            <w:tcMar>
              <w:top w:w="28" w:type="dxa"/>
              <w:left w:w="57" w:type="dxa"/>
              <w:bottom w:w="28" w:type="dxa"/>
              <w:right w:w="57" w:type="dxa"/>
            </w:tcMar>
          </w:tcPr>
          <w:p w14:paraId="5E42C2E6" w14:textId="77777777" w:rsidR="00A12B36" w:rsidRDefault="00FF6BDA">
            <w:pPr>
              <w:pStyle w:val="Stylebold"/>
              <w:keepNext/>
            </w:pPr>
            <w:r>
              <w:t>Gefðu inndælinguna í einn af þessum stöðum.</w:t>
            </w:r>
          </w:p>
        </w:tc>
      </w:tr>
      <w:tr w:rsidR="00A12B36" w14:paraId="2AB155E5" w14:textId="77777777">
        <w:trPr>
          <w:cantSplit/>
          <w:trHeight w:val="57"/>
        </w:trPr>
        <w:tc>
          <w:tcPr>
            <w:tcW w:w="5000" w:type="pct"/>
            <w:gridSpan w:val="2"/>
            <w:tcBorders>
              <w:bottom w:val="single" w:sz="4" w:space="0" w:color="auto"/>
            </w:tcBorders>
            <w:tcMar>
              <w:top w:w="28" w:type="dxa"/>
              <w:left w:w="57" w:type="dxa"/>
              <w:bottom w:w="28" w:type="dxa"/>
              <w:right w:w="57" w:type="dxa"/>
            </w:tcMar>
          </w:tcPr>
          <w:p w14:paraId="0F82DEFD" w14:textId="4D317890" w:rsidR="00A12B36" w:rsidRDefault="00883EB1">
            <w:pPr>
              <w:pStyle w:val="ListParagraph"/>
              <w:keepNext/>
              <w:ind w:left="567" w:hanging="567"/>
              <w:jc w:val="center"/>
            </w:pPr>
            <w:r>
              <w:pict w14:anchorId="49BAC756">
                <v:shape id="Picture 58" o:spid="_x0000_i1033" type="#_x0000_t75" style="width:106.4pt;height:2in;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page;mso-height-relative:page" o:allowoverlap="f">
                  <v:imagedata r:id="rId27" o:title=""/>
                </v:shape>
              </w:pict>
            </w:r>
          </w:p>
        </w:tc>
      </w:tr>
      <w:tr w:rsidR="00A12B36" w14:paraId="0583469F" w14:textId="77777777">
        <w:trPr>
          <w:cantSplit/>
          <w:trHeight w:val="57"/>
        </w:trPr>
        <w:tc>
          <w:tcPr>
            <w:tcW w:w="315" w:type="pct"/>
            <w:tcBorders>
              <w:top w:val="nil"/>
              <w:bottom w:val="nil"/>
              <w:right w:val="nil"/>
            </w:tcBorders>
            <w:tcMar>
              <w:top w:w="28" w:type="dxa"/>
              <w:left w:w="57" w:type="dxa"/>
              <w:bottom w:w="28" w:type="dxa"/>
              <w:right w:w="57" w:type="dxa"/>
            </w:tcMar>
          </w:tcPr>
          <w:p w14:paraId="7038FEB1" w14:textId="77777777" w:rsidR="00A12B36" w:rsidRDefault="00A12B36">
            <w:pPr>
              <w:keepNext/>
              <w:numPr>
                <w:ilvl w:val="0"/>
                <w:numId w:val="29"/>
              </w:numPr>
              <w:tabs>
                <w:tab w:val="clear" w:pos="567"/>
              </w:tabs>
              <w:ind w:left="567" w:hanging="567"/>
            </w:pPr>
          </w:p>
        </w:tc>
        <w:tc>
          <w:tcPr>
            <w:tcW w:w="4685" w:type="pct"/>
            <w:tcBorders>
              <w:top w:val="nil"/>
              <w:left w:val="nil"/>
              <w:bottom w:val="nil"/>
            </w:tcBorders>
            <w:tcMar>
              <w:left w:w="0" w:type="dxa"/>
            </w:tcMar>
          </w:tcPr>
          <w:p w14:paraId="558FB799" w14:textId="77777777" w:rsidR="00A12B36" w:rsidRDefault="00FF6BDA">
            <w:pPr>
              <w:keepNext/>
              <w:tabs>
                <w:tab w:val="left" w:pos="1134"/>
              </w:tabs>
              <w:rPr>
                <w:b/>
                <w:bCs/>
              </w:rPr>
            </w:pPr>
            <w:r>
              <w:t>Gefðu inndælinguna í læri eða kvið (fyrir utan 5 cm kringum naflann).</w:t>
            </w:r>
          </w:p>
        </w:tc>
      </w:tr>
      <w:tr w:rsidR="00A12B36" w14:paraId="05577311" w14:textId="77777777">
        <w:trPr>
          <w:cantSplit/>
          <w:trHeight w:val="57"/>
        </w:trPr>
        <w:tc>
          <w:tcPr>
            <w:tcW w:w="315" w:type="pct"/>
            <w:tcBorders>
              <w:top w:val="nil"/>
              <w:bottom w:val="nil"/>
              <w:right w:val="nil"/>
            </w:tcBorders>
            <w:tcMar>
              <w:top w:w="28" w:type="dxa"/>
              <w:left w:w="57" w:type="dxa"/>
              <w:bottom w:w="28" w:type="dxa"/>
              <w:right w:w="57" w:type="dxa"/>
            </w:tcMar>
          </w:tcPr>
          <w:p w14:paraId="1838F3AB" w14:textId="77777777" w:rsidR="00A12B36" w:rsidRDefault="00A12B36">
            <w:pPr>
              <w:keepNext/>
              <w:numPr>
                <w:ilvl w:val="0"/>
                <w:numId w:val="29"/>
              </w:numPr>
              <w:tabs>
                <w:tab w:val="clear" w:pos="567"/>
              </w:tabs>
              <w:ind w:left="567" w:hanging="567"/>
            </w:pPr>
          </w:p>
        </w:tc>
        <w:tc>
          <w:tcPr>
            <w:tcW w:w="4685" w:type="pct"/>
            <w:tcBorders>
              <w:top w:val="nil"/>
              <w:left w:val="nil"/>
              <w:bottom w:val="nil"/>
            </w:tcBorders>
            <w:tcMar>
              <w:left w:w="0" w:type="dxa"/>
            </w:tcMar>
          </w:tcPr>
          <w:p w14:paraId="5BE8998C" w14:textId="77777777" w:rsidR="00A12B36" w:rsidRDefault="00FF6BDA">
            <w:pPr>
              <w:keepNext/>
              <w:tabs>
                <w:tab w:val="left" w:pos="1134"/>
              </w:tabs>
            </w:pPr>
            <w:r>
              <w:t>Einhver annar getur gefið þér inndælinguna í læri, kvið eða utanverðan upphandlegg.</w:t>
            </w:r>
          </w:p>
        </w:tc>
      </w:tr>
      <w:tr w:rsidR="00A12B36" w14:paraId="5A424D71" w14:textId="77777777">
        <w:trPr>
          <w:cantSplit/>
          <w:trHeight w:val="57"/>
        </w:trPr>
        <w:tc>
          <w:tcPr>
            <w:tcW w:w="315" w:type="pct"/>
            <w:tcBorders>
              <w:top w:val="nil"/>
              <w:bottom w:val="nil"/>
              <w:right w:val="nil"/>
            </w:tcBorders>
            <w:tcMar>
              <w:top w:w="28" w:type="dxa"/>
              <w:left w:w="57" w:type="dxa"/>
              <w:bottom w:w="28" w:type="dxa"/>
              <w:right w:w="57" w:type="dxa"/>
            </w:tcMar>
          </w:tcPr>
          <w:p w14:paraId="06E6198A" w14:textId="77777777" w:rsidR="00A12B36" w:rsidRDefault="00A12B36">
            <w:pPr>
              <w:keepNext/>
              <w:numPr>
                <w:ilvl w:val="0"/>
                <w:numId w:val="29"/>
              </w:numPr>
              <w:tabs>
                <w:tab w:val="clear" w:pos="567"/>
              </w:tabs>
              <w:ind w:left="567" w:hanging="567"/>
            </w:pPr>
          </w:p>
        </w:tc>
        <w:tc>
          <w:tcPr>
            <w:tcW w:w="4685" w:type="pct"/>
            <w:tcBorders>
              <w:top w:val="nil"/>
              <w:left w:val="nil"/>
              <w:bottom w:val="nil"/>
            </w:tcBorders>
            <w:tcMar>
              <w:left w:w="0" w:type="dxa"/>
            </w:tcMar>
          </w:tcPr>
          <w:p w14:paraId="446E65C0" w14:textId="77777777" w:rsidR="00A12B36" w:rsidRDefault="00FF6BDA">
            <w:pPr>
              <w:keepNext/>
              <w:tabs>
                <w:tab w:val="left" w:pos="1134"/>
              </w:tabs>
            </w:pPr>
            <w:r>
              <w:t>Þvoðu þér vandlega um hendur með sápu og vatni.</w:t>
            </w:r>
          </w:p>
        </w:tc>
      </w:tr>
      <w:tr w:rsidR="00A12B36" w14:paraId="5E5E9E08" w14:textId="77777777">
        <w:trPr>
          <w:cantSplit/>
          <w:trHeight w:val="57"/>
        </w:trPr>
        <w:tc>
          <w:tcPr>
            <w:tcW w:w="315" w:type="pct"/>
            <w:tcBorders>
              <w:top w:val="nil"/>
              <w:bottom w:val="nil"/>
              <w:right w:val="nil"/>
            </w:tcBorders>
            <w:tcMar>
              <w:top w:w="28" w:type="dxa"/>
              <w:left w:w="57" w:type="dxa"/>
              <w:bottom w:w="28" w:type="dxa"/>
              <w:right w:w="57" w:type="dxa"/>
            </w:tcMar>
          </w:tcPr>
          <w:p w14:paraId="3CA1C7F6" w14:textId="77777777" w:rsidR="00A12B36" w:rsidRDefault="00A12B36">
            <w:pPr>
              <w:keepNext/>
              <w:numPr>
                <w:ilvl w:val="0"/>
                <w:numId w:val="29"/>
              </w:numPr>
              <w:tabs>
                <w:tab w:val="clear" w:pos="567"/>
              </w:tabs>
              <w:ind w:left="567" w:hanging="567"/>
            </w:pPr>
          </w:p>
        </w:tc>
        <w:tc>
          <w:tcPr>
            <w:tcW w:w="4685" w:type="pct"/>
            <w:tcBorders>
              <w:top w:val="nil"/>
              <w:left w:val="nil"/>
              <w:bottom w:val="nil"/>
            </w:tcBorders>
            <w:tcMar>
              <w:left w:w="0" w:type="dxa"/>
            </w:tcMar>
          </w:tcPr>
          <w:p w14:paraId="2580EF07" w14:textId="77777777" w:rsidR="00A12B36" w:rsidRDefault="00FF6BDA">
            <w:pPr>
              <w:keepNext/>
            </w:pPr>
            <w:r>
              <w:t>Hreinsaðu inndælingarstaðinn með sprittþurrku.</w:t>
            </w:r>
          </w:p>
        </w:tc>
      </w:tr>
      <w:tr w:rsidR="00A12B36" w14:paraId="5ED31081" w14:textId="77777777">
        <w:trPr>
          <w:cantSplit/>
          <w:trHeight w:val="55"/>
        </w:trPr>
        <w:tc>
          <w:tcPr>
            <w:tcW w:w="315" w:type="pct"/>
            <w:tcBorders>
              <w:top w:val="nil"/>
              <w:bottom w:val="nil"/>
              <w:right w:val="nil"/>
            </w:tcBorders>
            <w:tcMar>
              <w:top w:w="28" w:type="dxa"/>
              <w:left w:w="57" w:type="dxa"/>
              <w:bottom w:w="28" w:type="dxa"/>
              <w:right w:w="57" w:type="dxa"/>
            </w:tcMar>
          </w:tcPr>
          <w:p w14:paraId="6EE1857A" w14:textId="77777777" w:rsidR="00A12B36" w:rsidRDefault="00A12B36">
            <w:pPr>
              <w:keepNext/>
              <w:numPr>
                <w:ilvl w:val="0"/>
                <w:numId w:val="29"/>
              </w:numPr>
              <w:tabs>
                <w:tab w:val="clear" w:pos="567"/>
              </w:tabs>
              <w:ind w:left="567" w:hanging="567"/>
            </w:pPr>
          </w:p>
        </w:tc>
        <w:tc>
          <w:tcPr>
            <w:tcW w:w="4685" w:type="pct"/>
            <w:tcBorders>
              <w:top w:val="nil"/>
              <w:left w:val="nil"/>
              <w:bottom w:val="nil"/>
            </w:tcBorders>
            <w:tcMar>
              <w:left w:w="0" w:type="dxa"/>
            </w:tcMar>
          </w:tcPr>
          <w:p w14:paraId="5CCA7ABA" w14:textId="77777777" w:rsidR="00A12B36" w:rsidRDefault="00FF6BDA">
            <w:pPr>
              <w:keepNext/>
              <w:tabs>
                <w:tab w:val="left" w:pos="1134"/>
              </w:tabs>
            </w:pPr>
            <w:r>
              <w:t>Láttu húðina þorna af sjálfu sér.</w:t>
            </w:r>
          </w:p>
        </w:tc>
      </w:tr>
      <w:tr w:rsidR="00A12B36" w14:paraId="4506CA70" w14:textId="77777777">
        <w:trPr>
          <w:cantSplit/>
          <w:trHeight w:val="55"/>
        </w:trPr>
        <w:tc>
          <w:tcPr>
            <w:tcW w:w="315" w:type="pct"/>
            <w:tcBorders>
              <w:top w:val="nil"/>
              <w:bottom w:val="nil"/>
              <w:right w:val="nil"/>
            </w:tcBorders>
            <w:tcMar>
              <w:top w:w="28" w:type="dxa"/>
              <w:left w:w="57" w:type="dxa"/>
              <w:bottom w:w="28" w:type="dxa"/>
              <w:right w:w="57" w:type="dxa"/>
            </w:tcMar>
          </w:tcPr>
          <w:p w14:paraId="622D0405" w14:textId="77777777" w:rsidR="00A12B36" w:rsidRDefault="00A12B36">
            <w:pPr>
              <w:keepNext/>
              <w:numPr>
                <w:ilvl w:val="0"/>
                <w:numId w:val="29"/>
              </w:numPr>
              <w:tabs>
                <w:tab w:val="clear" w:pos="567"/>
              </w:tabs>
              <w:ind w:left="567" w:hanging="567"/>
            </w:pPr>
          </w:p>
        </w:tc>
        <w:tc>
          <w:tcPr>
            <w:tcW w:w="4685" w:type="pct"/>
            <w:tcBorders>
              <w:top w:val="nil"/>
              <w:left w:val="nil"/>
              <w:bottom w:val="nil"/>
            </w:tcBorders>
            <w:tcMar>
              <w:left w:w="0" w:type="dxa"/>
            </w:tcMar>
          </w:tcPr>
          <w:p w14:paraId="740027E1" w14:textId="77777777" w:rsidR="00A12B36" w:rsidRDefault="00FF6BDA">
            <w:pPr>
              <w:keepNext/>
              <w:tabs>
                <w:tab w:val="left" w:pos="1134"/>
              </w:tabs>
            </w:pPr>
            <w:r>
              <w:rPr>
                <w:b/>
              </w:rPr>
              <w:t>Ekki</w:t>
            </w:r>
            <w:r>
              <w:t xml:space="preserve"> snerta þetta svæði aftur áður en inndælingin er gefin.</w:t>
            </w:r>
          </w:p>
        </w:tc>
      </w:tr>
      <w:tr w:rsidR="00A12B36" w14:paraId="48A666D9" w14:textId="77777777">
        <w:trPr>
          <w:cantSplit/>
          <w:trHeight w:val="55"/>
        </w:trPr>
        <w:tc>
          <w:tcPr>
            <w:tcW w:w="5000" w:type="pct"/>
            <w:gridSpan w:val="2"/>
            <w:tcBorders>
              <w:top w:val="nil"/>
              <w:bottom w:val="single" w:sz="12" w:space="0" w:color="FF0000"/>
            </w:tcBorders>
            <w:tcMar>
              <w:top w:w="28" w:type="dxa"/>
              <w:left w:w="57" w:type="dxa"/>
              <w:bottom w:w="28" w:type="dxa"/>
              <w:right w:w="57" w:type="dxa"/>
            </w:tcMar>
          </w:tcPr>
          <w:p w14:paraId="30911383" w14:textId="77C6AB54" w:rsidR="00A12B36" w:rsidRDefault="00A12B36">
            <w:pPr>
              <w:keepNext/>
              <w:tabs>
                <w:tab w:val="left" w:pos="1134"/>
              </w:tabs>
              <w:rPr>
                <w:b/>
                <w:bCs/>
              </w:rPr>
            </w:pPr>
          </w:p>
        </w:tc>
      </w:tr>
      <w:tr w:rsidR="00A12B36" w14:paraId="3BF948B7" w14:textId="77777777">
        <w:trPr>
          <w:cantSplit/>
          <w:trHeight w:val="55"/>
        </w:trPr>
        <w:tc>
          <w:tcPr>
            <w:tcW w:w="5000" w:type="pct"/>
            <w:gridSpan w:val="2"/>
            <w:tcBorders>
              <w:top w:val="single" w:sz="12" w:space="0" w:color="FF0000"/>
              <w:left w:val="single" w:sz="12" w:space="0" w:color="FF0000"/>
              <w:bottom w:val="single" w:sz="12" w:space="0" w:color="FF0000"/>
              <w:right w:val="single" w:sz="12" w:space="0" w:color="FF0000"/>
            </w:tcBorders>
            <w:tcMar>
              <w:top w:w="28" w:type="dxa"/>
              <w:left w:w="57" w:type="dxa"/>
              <w:bottom w:w="28" w:type="dxa"/>
              <w:right w:w="57" w:type="dxa"/>
            </w:tcMar>
          </w:tcPr>
          <w:p w14:paraId="241E5D98" w14:textId="1CA65413" w:rsidR="00A12B36" w:rsidRDefault="00FF6BDA">
            <w:pPr>
              <w:keepNext/>
              <w:tabs>
                <w:tab w:val="left" w:pos="1134"/>
              </w:tabs>
            </w:pPr>
            <w:r>
              <w:rPr>
                <w:b/>
              </w:rPr>
              <w:t>Mikilvægt:</w:t>
            </w:r>
            <w:r>
              <w:t xml:space="preserve"> Forðast skal svæði þar sem eru ör, slit eða þar sem húðin er aum, marin, rauð eða hörð.</w:t>
            </w:r>
          </w:p>
        </w:tc>
      </w:tr>
    </w:tbl>
    <w:p w14:paraId="32C48001" w14:textId="77777777" w:rsidR="00A12B36" w:rsidRDefault="00A12B36">
      <w:pPr>
        <w:tabs>
          <w:tab w:val="left" w:pos="1134"/>
        </w:tabs>
      </w:pPr>
    </w:p>
    <w:tbl>
      <w:tblPr>
        <w:tblW w:w="4937" w:type="pct"/>
        <w:tblInd w:w="7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tblCellMar>
        <w:tblLook w:val="04A0" w:firstRow="1" w:lastRow="0" w:firstColumn="1" w:lastColumn="0" w:noHBand="0" w:noVBand="1"/>
      </w:tblPr>
      <w:tblGrid>
        <w:gridCol w:w="9069"/>
      </w:tblGrid>
      <w:tr w:rsidR="00A12B36" w14:paraId="3D968F46" w14:textId="77777777">
        <w:trPr>
          <w:cantSplit/>
          <w:trHeight w:val="57"/>
        </w:trPr>
        <w:tc>
          <w:tcPr>
            <w:tcW w:w="5000" w:type="pct"/>
            <w:tcMar>
              <w:top w:w="28" w:type="dxa"/>
              <w:left w:w="57" w:type="dxa"/>
              <w:bottom w:w="28" w:type="dxa"/>
              <w:right w:w="57" w:type="dxa"/>
            </w:tcMar>
          </w:tcPr>
          <w:p w14:paraId="499393B6" w14:textId="5906C6E3" w:rsidR="00A12B36" w:rsidRDefault="00FF6BDA">
            <w:pPr>
              <w:pStyle w:val="Stylebold"/>
              <w:keepNext/>
            </w:pPr>
            <w:r>
              <w:t>4.</w:t>
            </w:r>
            <w:r>
              <w:tab/>
              <w:t>Inndæling XGEVA</w:t>
            </w:r>
          </w:p>
        </w:tc>
      </w:tr>
      <w:tr w:rsidR="00A12B36" w14:paraId="6BD0DD28" w14:textId="77777777">
        <w:trPr>
          <w:cantSplit/>
          <w:trHeight w:val="57"/>
        </w:trPr>
        <w:tc>
          <w:tcPr>
            <w:tcW w:w="5000" w:type="pct"/>
            <w:tcBorders>
              <w:bottom w:val="single" w:sz="12" w:space="0" w:color="FF0000"/>
            </w:tcBorders>
            <w:tcMar>
              <w:top w:w="28" w:type="dxa"/>
              <w:left w:w="57" w:type="dxa"/>
              <w:bottom w:w="28" w:type="dxa"/>
              <w:right w:w="57" w:type="dxa"/>
            </w:tcMar>
          </w:tcPr>
          <w:p w14:paraId="14571517" w14:textId="77777777" w:rsidR="00A12B36" w:rsidRDefault="00A12B36">
            <w:pPr>
              <w:pStyle w:val="ListParagraph"/>
              <w:keepNext/>
              <w:ind w:left="567" w:hanging="567"/>
            </w:pPr>
          </w:p>
        </w:tc>
      </w:tr>
      <w:tr w:rsidR="00A12B36" w14:paraId="1CFA4E1A" w14:textId="77777777">
        <w:trPr>
          <w:cantSplit/>
          <w:trHeight w:val="57"/>
        </w:trPr>
        <w:tc>
          <w:tcPr>
            <w:tcW w:w="5000" w:type="pct"/>
            <w:tcBorders>
              <w:top w:val="single" w:sz="12" w:space="0" w:color="FF0000"/>
              <w:left w:val="single" w:sz="12" w:space="0" w:color="FF0000"/>
              <w:bottom w:val="single" w:sz="12" w:space="0" w:color="FF0000"/>
              <w:right w:val="single" w:sz="12" w:space="0" w:color="FF0000"/>
            </w:tcBorders>
            <w:tcMar>
              <w:top w:w="28" w:type="dxa"/>
              <w:left w:w="57" w:type="dxa"/>
              <w:bottom w:w="28" w:type="dxa"/>
              <w:right w:w="57" w:type="dxa"/>
            </w:tcMar>
          </w:tcPr>
          <w:p w14:paraId="54034852" w14:textId="0B3C31D2" w:rsidR="00A12B36" w:rsidRDefault="00FF6BDA">
            <w:pPr>
              <w:pStyle w:val="ListParagraph"/>
              <w:keepNext/>
              <w:tabs>
                <w:tab w:val="clear" w:pos="567"/>
              </w:tabs>
              <w:ind w:left="0"/>
            </w:pPr>
            <w:r>
              <w:rPr>
                <w:b/>
              </w:rPr>
              <w:t>Mikilvægt:</w:t>
            </w:r>
            <w:r>
              <w:t xml:space="preserve"> Taktu nálarhettuna eingöngu af þegar þú getur gefið inndælinguna strax (innan 5 mínútna) vegna þess að lyfið getur þornað.</w:t>
            </w:r>
          </w:p>
        </w:tc>
      </w:tr>
    </w:tbl>
    <w:p w14:paraId="7DEA6C8A" w14:textId="77777777" w:rsidR="00A12B36" w:rsidRDefault="00A12B36">
      <w:pPr>
        <w:tabs>
          <w:tab w:val="left" w:pos="1134"/>
        </w:tabs>
      </w:pPr>
    </w:p>
    <w:tbl>
      <w:tblPr>
        <w:tblW w:w="4937" w:type="pct"/>
        <w:tblInd w:w="7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tblCellMar>
        <w:tblLook w:val="04A0" w:firstRow="1" w:lastRow="0" w:firstColumn="1" w:lastColumn="0" w:noHBand="0" w:noVBand="1"/>
      </w:tblPr>
      <w:tblGrid>
        <w:gridCol w:w="642"/>
        <w:gridCol w:w="8427"/>
      </w:tblGrid>
      <w:tr w:rsidR="00A12B36" w14:paraId="5A8C0FCA" w14:textId="77777777">
        <w:trPr>
          <w:cantSplit/>
          <w:trHeight w:val="57"/>
        </w:trPr>
        <w:tc>
          <w:tcPr>
            <w:tcW w:w="354" w:type="pct"/>
            <w:tcBorders>
              <w:bottom w:val="single" w:sz="4" w:space="0" w:color="auto"/>
            </w:tcBorders>
            <w:tcMar>
              <w:top w:w="28" w:type="dxa"/>
              <w:left w:w="57" w:type="dxa"/>
              <w:bottom w:w="28" w:type="dxa"/>
              <w:right w:w="57" w:type="dxa"/>
            </w:tcMar>
          </w:tcPr>
          <w:p w14:paraId="782F426F" w14:textId="77777777" w:rsidR="00A12B36" w:rsidRDefault="00FF6BDA">
            <w:pPr>
              <w:pStyle w:val="Stylebold"/>
              <w:keepNext/>
            </w:pPr>
            <w:r>
              <w:t>4a</w:t>
            </w:r>
          </w:p>
        </w:tc>
        <w:tc>
          <w:tcPr>
            <w:tcW w:w="4646" w:type="pct"/>
            <w:tcBorders>
              <w:bottom w:val="single" w:sz="4" w:space="0" w:color="auto"/>
            </w:tcBorders>
            <w:tcMar>
              <w:top w:w="28" w:type="dxa"/>
              <w:left w:w="57" w:type="dxa"/>
              <w:bottom w:w="28" w:type="dxa"/>
              <w:right w:w="57" w:type="dxa"/>
            </w:tcMar>
          </w:tcPr>
          <w:p w14:paraId="4814A1B2" w14:textId="77777777" w:rsidR="00A12B36" w:rsidRDefault="00FF6BDA">
            <w:pPr>
              <w:pStyle w:val="Stylebold"/>
              <w:keepNext/>
            </w:pPr>
            <w:r>
              <w:t>Togaðu nálarhettuna beint af meðan þú heldur utan um bol áfylltu sprautunnar.</w:t>
            </w:r>
          </w:p>
        </w:tc>
      </w:tr>
      <w:tr w:rsidR="00A12B36" w14:paraId="13B4603B" w14:textId="77777777">
        <w:trPr>
          <w:cantSplit/>
          <w:trHeight w:val="57"/>
        </w:trPr>
        <w:tc>
          <w:tcPr>
            <w:tcW w:w="5000" w:type="pct"/>
            <w:gridSpan w:val="2"/>
            <w:tcBorders>
              <w:bottom w:val="single" w:sz="4" w:space="0" w:color="auto"/>
            </w:tcBorders>
            <w:tcMar>
              <w:top w:w="28" w:type="dxa"/>
              <w:left w:w="57" w:type="dxa"/>
              <w:bottom w:w="28" w:type="dxa"/>
              <w:right w:w="57" w:type="dxa"/>
            </w:tcMar>
          </w:tcPr>
          <w:p w14:paraId="4A46A853" w14:textId="571999A4" w:rsidR="00A12B36" w:rsidRDefault="00883EB1">
            <w:pPr>
              <w:pStyle w:val="ListParagraph"/>
              <w:keepNext/>
              <w:ind w:left="567" w:hanging="567"/>
              <w:jc w:val="center"/>
              <w:rPr>
                <w:b/>
                <w:bCs/>
              </w:rPr>
            </w:pPr>
            <w:r>
              <w:pict w14:anchorId="153DB64F">
                <v:shape id="Picture 59" o:spid="_x0000_i1034" type="#_x0000_t75" style="width:218.8pt;height:127.6pt;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page;mso-height-relative:page" o:allowoverlap="f">
                  <v:imagedata r:id="rId28" o:title=""/>
                </v:shape>
              </w:pict>
            </w:r>
          </w:p>
        </w:tc>
      </w:tr>
      <w:tr w:rsidR="00A12B36" w14:paraId="07BECC17" w14:textId="77777777">
        <w:trPr>
          <w:cantSplit/>
          <w:trHeight w:val="57"/>
        </w:trPr>
        <w:tc>
          <w:tcPr>
            <w:tcW w:w="354" w:type="pct"/>
            <w:tcBorders>
              <w:top w:val="nil"/>
              <w:bottom w:val="nil"/>
              <w:right w:val="nil"/>
            </w:tcBorders>
            <w:tcMar>
              <w:top w:w="28" w:type="dxa"/>
              <w:left w:w="57" w:type="dxa"/>
              <w:bottom w:w="28" w:type="dxa"/>
              <w:right w:w="57" w:type="dxa"/>
            </w:tcMar>
          </w:tcPr>
          <w:p w14:paraId="09DC7661"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69B60A87" w14:textId="77777777" w:rsidR="00A12B36" w:rsidRDefault="00FF6BDA">
            <w:pPr>
              <w:keepNext/>
              <w:tabs>
                <w:tab w:val="left" w:pos="1134"/>
              </w:tabs>
              <w:rPr>
                <w:b/>
                <w:bCs/>
              </w:rPr>
            </w:pPr>
            <w:r>
              <w:rPr>
                <w:b/>
              </w:rPr>
              <w:t>Ekki</w:t>
            </w:r>
            <w:r>
              <w:t xml:space="preserve"> snúa upp á eða beygja nálarhettuna.</w:t>
            </w:r>
          </w:p>
        </w:tc>
      </w:tr>
      <w:tr w:rsidR="00A12B36" w14:paraId="756A0765" w14:textId="77777777">
        <w:trPr>
          <w:cantSplit/>
          <w:trHeight w:val="57"/>
        </w:trPr>
        <w:tc>
          <w:tcPr>
            <w:tcW w:w="354" w:type="pct"/>
            <w:tcBorders>
              <w:top w:val="nil"/>
              <w:bottom w:val="nil"/>
              <w:right w:val="nil"/>
            </w:tcBorders>
            <w:tcMar>
              <w:top w:w="28" w:type="dxa"/>
              <w:left w:w="57" w:type="dxa"/>
              <w:bottom w:w="28" w:type="dxa"/>
              <w:right w:w="57" w:type="dxa"/>
            </w:tcMar>
          </w:tcPr>
          <w:p w14:paraId="3DA8492D"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7C0C0D60" w14:textId="77777777" w:rsidR="00A12B36" w:rsidRDefault="00FF6BDA">
            <w:pPr>
              <w:keepNext/>
              <w:tabs>
                <w:tab w:val="left" w:pos="1134"/>
              </w:tabs>
            </w:pPr>
            <w:r>
              <w:rPr>
                <w:b/>
              </w:rPr>
              <w:t>Aldrei</w:t>
            </w:r>
            <w:r>
              <w:t xml:space="preserve"> skal setja nálarhettuna aftur á. Það getur skemmt nálina.</w:t>
            </w:r>
          </w:p>
        </w:tc>
      </w:tr>
      <w:tr w:rsidR="00A12B36" w14:paraId="7BAE39DC" w14:textId="77777777">
        <w:trPr>
          <w:cantSplit/>
          <w:trHeight w:val="57"/>
        </w:trPr>
        <w:tc>
          <w:tcPr>
            <w:tcW w:w="354" w:type="pct"/>
            <w:tcBorders>
              <w:top w:val="nil"/>
              <w:bottom w:val="nil"/>
              <w:right w:val="nil"/>
            </w:tcBorders>
            <w:tcMar>
              <w:top w:w="28" w:type="dxa"/>
              <w:left w:w="57" w:type="dxa"/>
              <w:bottom w:w="28" w:type="dxa"/>
              <w:right w:w="57" w:type="dxa"/>
            </w:tcMar>
          </w:tcPr>
          <w:p w14:paraId="7FAAA0B4"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4FE412B3" w14:textId="77777777" w:rsidR="00A12B36" w:rsidRDefault="00FF6BDA">
            <w:pPr>
              <w:keepNext/>
              <w:tabs>
                <w:tab w:val="left" w:pos="1134"/>
              </w:tabs>
            </w:pPr>
            <w:r>
              <w:rPr>
                <w:b/>
              </w:rPr>
              <w:t>Ekki</w:t>
            </w:r>
            <w:r>
              <w:t xml:space="preserve"> láta neitt snerta nálina þegar búið er að fjarlægja nálarhettuna.</w:t>
            </w:r>
          </w:p>
        </w:tc>
      </w:tr>
      <w:tr w:rsidR="00A12B36" w14:paraId="005E05CB" w14:textId="77777777">
        <w:trPr>
          <w:cantSplit/>
          <w:trHeight w:val="57"/>
        </w:trPr>
        <w:tc>
          <w:tcPr>
            <w:tcW w:w="354" w:type="pct"/>
            <w:tcBorders>
              <w:top w:val="nil"/>
              <w:bottom w:val="nil"/>
              <w:right w:val="nil"/>
            </w:tcBorders>
            <w:tcMar>
              <w:top w:w="28" w:type="dxa"/>
              <w:left w:w="57" w:type="dxa"/>
              <w:bottom w:w="28" w:type="dxa"/>
              <w:right w:w="57" w:type="dxa"/>
            </w:tcMar>
          </w:tcPr>
          <w:p w14:paraId="65EEAF25"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10C212F5" w14:textId="77777777" w:rsidR="00A12B36" w:rsidRDefault="00FF6BDA">
            <w:pPr>
              <w:keepNext/>
              <w:tabs>
                <w:tab w:val="left" w:pos="1134"/>
              </w:tabs>
            </w:pPr>
            <w:r>
              <w:rPr>
                <w:b/>
              </w:rPr>
              <w:t>Ekki</w:t>
            </w:r>
            <w:r>
              <w:t xml:space="preserve"> leggja áfylltu sprautuna án nálarhettunnar á neinn flöt þegar nálarhettan hefur verið fjarlægð.</w:t>
            </w:r>
          </w:p>
        </w:tc>
      </w:tr>
      <w:tr w:rsidR="00A12B36" w14:paraId="7E408739" w14:textId="77777777">
        <w:trPr>
          <w:cantSplit/>
          <w:trHeight w:val="55"/>
        </w:trPr>
        <w:tc>
          <w:tcPr>
            <w:tcW w:w="354" w:type="pct"/>
            <w:tcBorders>
              <w:top w:val="nil"/>
              <w:bottom w:val="nil"/>
              <w:right w:val="nil"/>
            </w:tcBorders>
            <w:tcMar>
              <w:top w:w="28" w:type="dxa"/>
              <w:left w:w="57" w:type="dxa"/>
              <w:bottom w:w="28" w:type="dxa"/>
              <w:right w:w="57" w:type="dxa"/>
            </w:tcMar>
          </w:tcPr>
          <w:p w14:paraId="3210E67B"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4D66DD31" w14:textId="77777777" w:rsidR="00A12B36" w:rsidRDefault="00FF6BDA">
            <w:pPr>
              <w:keepNext/>
              <w:tabs>
                <w:tab w:val="left" w:pos="1134"/>
              </w:tabs>
            </w:pPr>
            <w:r>
              <w:rPr>
                <w:b/>
              </w:rPr>
              <w:t>Ekki</w:t>
            </w:r>
            <w:r>
              <w:t xml:space="preserve"> reyna að þrýsta loftbólum úr áfylltu sprautunni. Það er í lagi að loftbólur sjáist.</w:t>
            </w:r>
          </w:p>
        </w:tc>
      </w:tr>
      <w:tr w:rsidR="00A12B36" w14:paraId="1C86229D" w14:textId="77777777">
        <w:trPr>
          <w:cantSplit/>
          <w:trHeight w:val="55"/>
        </w:trPr>
        <w:tc>
          <w:tcPr>
            <w:tcW w:w="354" w:type="pct"/>
            <w:tcBorders>
              <w:top w:val="nil"/>
              <w:bottom w:val="single" w:sz="4" w:space="0" w:color="auto"/>
              <w:right w:val="nil"/>
            </w:tcBorders>
            <w:tcMar>
              <w:top w:w="28" w:type="dxa"/>
              <w:left w:w="57" w:type="dxa"/>
              <w:bottom w:w="28" w:type="dxa"/>
              <w:right w:w="57" w:type="dxa"/>
            </w:tcMar>
          </w:tcPr>
          <w:p w14:paraId="0C90A187" w14:textId="77777777" w:rsidR="00A12B36" w:rsidRDefault="00A12B36">
            <w:pPr>
              <w:keepNext/>
              <w:numPr>
                <w:ilvl w:val="0"/>
                <w:numId w:val="29"/>
              </w:numPr>
              <w:tabs>
                <w:tab w:val="clear" w:pos="567"/>
              </w:tabs>
              <w:ind w:left="567" w:hanging="567"/>
            </w:pPr>
          </w:p>
        </w:tc>
        <w:tc>
          <w:tcPr>
            <w:tcW w:w="4646" w:type="pct"/>
            <w:tcBorders>
              <w:top w:val="nil"/>
              <w:left w:val="nil"/>
              <w:bottom w:val="single" w:sz="4" w:space="0" w:color="auto"/>
            </w:tcBorders>
            <w:tcMar>
              <w:left w:w="0" w:type="dxa"/>
            </w:tcMar>
          </w:tcPr>
          <w:p w14:paraId="2391696C" w14:textId="77777777" w:rsidR="00A12B36" w:rsidRDefault="00FF6BDA">
            <w:pPr>
              <w:keepNext/>
              <w:tabs>
                <w:tab w:val="left" w:pos="1134"/>
              </w:tabs>
            </w:pPr>
            <w:r>
              <w:t>Það er eðlilegt að sjá dropa af lyfinu.</w:t>
            </w:r>
          </w:p>
        </w:tc>
      </w:tr>
    </w:tbl>
    <w:p w14:paraId="5C515E73" w14:textId="77777777" w:rsidR="00A12B36" w:rsidRDefault="00A12B36">
      <w:pPr>
        <w:tabs>
          <w:tab w:val="left" w:pos="1134"/>
        </w:tabs>
      </w:pPr>
    </w:p>
    <w:tbl>
      <w:tblPr>
        <w:tblW w:w="4937" w:type="pct"/>
        <w:tblInd w:w="7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tblCellMar>
        <w:tblLook w:val="04A0" w:firstRow="1" w:lastRow="0" w:firstColumn="1" w:lastColumn="0" w:noHBand="0" w:noVBand="1"/>
      </w:tblPr>
      <w:tblGrid>
        <w:gridCol w:w="642"/>
        <w:gridCol w:w="8427"/>
      </w:tblGrid>
      <w:tr w:rsidR="00A12B36" w14:paraId="26417AEC" w14:textId="77777777">
        <w:trPr>
          <w:cantSplit/>
          <w:trHeight w:val="57"/>
        </w:trPr>
        <w:tc>
          <w:tcPr>
            <w:tcW w:w="354" w:type="pct"/>
            <w:tcBorders>
              <w:bottom w:val="single" w:sz="4" w:space="0" w:color="auto"/>
            </w:tcBorders>
            <w:tcMar>
              <w:top w:w="28" w:type="dxa"/>
              <w:left w:w="57" w:type="dxa"/>
              <w:bottom w:w="28" w:type="dxa"/>
              <w:right w:w="57" w:type="dxa"/>
            </w:tcMar>
          </w:tcPr>
          <w:p w14:paraId="2552E04C" w14:textId="77777777" w:rsidR="00A12B36" w:rsidRDefault="00FF6BDA">
            <w:pPr>
              <w:pStyle w:val="Stylebold"/>
              <w:keepNext/>
            </w:pPr>
            <w:r>
              <w:lastRenderedPageBreak/>
              <w:t>4b</w:t>
            </w:r>
          </w:p>
        </w:tc>
        <w:tc>
          <w:tcPr>
            <w:tcW w:w="4646" w:type="pct"/>
            <w:tcBorders>
              <w:bottom w:val="single" w:sz="4" w:space="0" w:color="auto"/>
            </w:tcBorders>
            <w:tcMar>
              <w:top w:w="28" w:type="dxa"/>
              <w:left w:w="57" w:type="dxa"/>
              <w:bottom w:w="28" w:type="dxa"/>
              <w:right w:w="57" w:type="dxa"/>
            </w:tcMar>
          </w:tcPr>
          <w:p w14:paraId="77738851" w14:textId="77777777" w:rsidR="00A12B36" w:rsidRDefault="00FF6BDA">
            <w:pPr>
              <w:pStyle w:val="Stylebold"/>
              <w:keepNext/>
            </w:pPr>
            <w:r>
              <w:t>Klíptu í húðina kringum stungustaðinn áður en inndælingin fer fram</w:t>
            </w:r>
          </w:p>
        </w:tc>
      </w:tr>
      <w:tr w:rsidR="00A12B36" w14:paraId="0629CDAC" w14:textId="77777777">
        <w:trPr>
          <w:cantSplit/>
          <w:trHeight w:val="57"/>
        </w:trPr>
        <w:tc>
          <w:tcPr>
            <w:tcW w:w="5000" w:type="pct"/>
            <w:gridSpan w:val="2"/>
            <w:tcBorders>
              <w:bottom w:val="single" w:sz="4" w:space="0" w:color="auto"/>
            </w:tcBorders>
            <w:tcMar>
              <w:top w:w="28" w:type="dxa"/>
              <w:left w:w="57" w:type="dxa"/>
              <w:bottom w:w="28" w:type="dxa"/>
              <w:right w:w="57" w:type="dxa"/>
            </w:tcMar>
          </w:tcPr>
          <w:p w14:paraId="39156E00" w14:textId="77777777" w:rsidR="00A12B36" w:rsidRDefault="00FF6BDA">
            <w:pPr>
              <w:pStyle w:val="Stylebold"/>
              <w:keepNext/>
              <w:jc w:val="center"/>
            </w:pPr>
            <w:r>
              <w:t>KLÍPA</w:t>
            </w:r>
          </w:p>
        </w:tc>
      </w:tr>
      <w:tr w:rsidR="00A12B36" w14:paraId="518978DA" w14:textId="77777777">
        <w:trPr>
          <w:cantSplit/>
          <w:trHeight w:val="57"/>
        </w:trPr>
        <w:tc>
          <w:tcPr>
            <w:tcW w:w="5000" w:type="pct"/>
            <w:gridSpan w:val="2"/>
            <w:tcBorders>
              <w:bottom w:val="single" w:sz="4" w:space="0" w:color="auto"/>
            </w:tcBorders>
            <w:tcMar>
              <w:top w:w="28" w:type="dxa"/>
              <w:left w:w="57" w:type="dxa"/>
              <w:bottom w:w="28" w:type="dxa"/>
              <w:right w:w="57" w:type="dxa"/>
            </w:tcMar>
          </w:tcPr>
          <w:p w14:paraId="0CC3E088" w14:textId="61DC9072" w:rsidR="00A12B36" w:rsidRDefault="00883EB1">
            <w:pPr>
              <w:keepNext/>
              <w:tabs>
                <w:tab w:val="left" w:pos="1134"/>
              </w:tabs>
              <w:jc w:val="center"/>
              <w:rPr>
                <w:b/>
                <w:bCs/>
              </w:rPr>
            </w:pPr>
            <w:r>
              <w:pict w14:anchorId="62FAB0C2">
                <v:shape id="Picture 60" o:spid="_x0000_i1035" type="#_x0000_t75" style="width:235.6pt;height:83.2pt;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page;mso-height-relative:page" o:allowoverlap="f">
                  <v:imagedata r:id="rId29" o:title=""/>
                </v:shape>
              </w:pict>
            </w:r>
          </w:p>
        </w:tc>
      </w:tr>
      <w:tr w:rsidR="00A12B36" w14:paraId="6E3FAEC2" w14:textId="77777777">
        <w:trPr>
          <w:cantSplit/>
          <w:trHeight w:val="57"/>
        </w:trPr>
        <w:tc>
          <w:tcPr>
            <w:tcW w:w="354" w:type="pct"/>
            <w:tcBorders>
              <w:top w:val="nil"/>
              <w:bottom w:val="nil"/>
              <w:right w:val="nil"/>
            </w:tcBorders>
            <w:tcMar>
              <w:top w:w="28" w:type="dxa"/>
              <w:left w:w="57" w:type="dxa"/>
              <w:bottom w:w="28" w:type="dxa"/>
              <w:right w:w="57" w:type="dxa"/>
            </w:tcMar>
          </w:tcPr>
          <w:p w14:paraId="21EE2CEC"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493E1886" w14:textId="77777777" w:rsidR="00A12B36" w:rsidRDefault="00FF6BDA">
            <w:pPr>
              <w:keepNext/>
              <w:tabs>
                <w:tab w:val="left" w:pos="1134"/>
              </w:tabs>
              <w:rPr>
                <w:b/>
                <w:bCs/>
              </w:rPr>
            </w:pPr>
            <w:r>
              <w:t>Klíptu í húðina milli þumals og vísifingurs til að mynda bungu fyrir stungustaðinn.</w:t>
            </w:r>
          </w:p>
        </w:tc>
      </w:tr>
      <w:tr w:rsidR="00A12B36" w14:paraId="1DECDA81" w14:textId="77777777">
        <w:trPr>
          <w:cantSplit/>
          <w:trHeight w:val="57"/>
        </w:trPr>
        <w:tc>
          <w:tcPr>
            <w:tcW w:w="354" w:type="pct"/>
            <w:tcBorders>
              <w:top w:val="nil"/>
              <w:bottom w:val="single" w:sz="4" w:space="0" w:color="auto"/>
              <w:right w:val="nil"/>
            </w:tcBorders>
            <w:tcMar>
              <w:top w:w="28" w:type="dxa"/>
              <w:left w:w="57" w:type="dxa"/>
              <w:bottom w:w="28" w:type="dxa"/>
              <w:right w:w="57" w:type="dxa"/>
            </w:tcMar>
          </w:tcPr>
          <w:p w14:paraId="1C203FC4" w14:textId="77777777" w:rsidR="00A12B36" w:rsidRDefault="00A12B36">
            <w:pPr>
              <w:keepNext/>
              <w:numPr>
                <w:ilvl w:val="0"/>
                <w:numId w:val="29"/>
              </w:numPr>
              <w:tabs>
                <w:tab w:val="clear" w:pos="567"/>
              </w:tabs>
              <w:ind w:left="567" w:hanging="567"/>
            </w:pPr>
          </w:p>
        </w:tc>
        <w:tc>
          <w:tcPr>
            <w:tcW w:w="4646" w:type="pct"/>
            <w:tcBorders>
              <w:top w:val="nil"/>
              <w:left w:val="nil"/>
              <w:bottom w:val="single" w:sz="4" w:space="0" w:color="auto"/>
            </w:tcBorders>
            <w:tcMar>
              <w:left w:w="0" w:type="dxa"/>
            </w:tcMar>
          </w:tcPr>
          <w:p w14:paraId="1C3AFC46" w14:textId="77777777" w:rsidR="00A12B36" w:rsidRDefault="00FF6BDA">
            <w:pPr>
              <w:keepNext/>
              <w:tabs>
                <w:tab w:val="left" w:pos="1134"/>
              </w:tabs>
            </w:pPr>
            <w:r>
              <w:t>Ef hægt er, ætti bungan að vera um 5 cm breið.</w:t>
            </w:r>
          </w:p>
        </w:tc>
      </w:tr>
    </w:tbl>
    <w:p w14:paraId="22874EDF" w14:textId="77777777" w:rsidR="00A12B36" w:rsidRDefault="00A12B36">
      <w:pPr>
        <w:tabs>
          <w:tab w:val="left" w:pos="1134"/>
        </w:tabs>
      </w:pPr>
    </w:p>
    <w:tbl>
      <w:tblPr>
        <w:tblW w:w="4937" w:type="pct"/>
        <w:tblInd w:w="7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tblCellMar>
        <w:tblLook w:val="04A0" w:firstRow="1" w:lastRow="0" w:firstColumn="1" w:lastColumn="0" w:noHBand="0" w:noVBand="1"/>
      </w:tblPr>
      <w:tblGrid>
        <w:gridCol w:w="642"/>
        <w:gridCol w:w="8427"/>
      </w:tblGrid>
      <w:tr w:rsidR="00A12B36" w14:paraId="59C82EDB" w14:textId="77777777">
        <w:trPr>
          <w:cantSplit/>
          <w:trHeight w:val="57"/>
        </w:trPr>
        <w:tc>
          <w:tcPr>
            <w:tcW w:w="354" w:type="pct"/>
            <w:tcBorders>
              <w:bottom w:val="single" w:sz="4" w:space="0" w:color="auto"/>
            </w:tcBorders>
            <w:tcMar>
              <w:top w:w="28" w:type="dxa"/>
              <w:left w:w="57" w:type="dxa"/>
              <w:bottom w:w="28" w:type="dxa"/>
              <w:right w:w="57" w:type="dxa"/>
            </w:tcMar>
          </w:tcPr>
          <w:p w14:paraId="3BE989D8" w14:textId="77777777" w:rsidR="00A12B36" w:rsidRDefault="00FF6BDA">
            <w:pPr>
              <w:pStyle w:val="Stylebold"/>
              <w:keepNext/>
            </w:pPr>
            <w:r>
              <w:t>4c</w:t>
            </w:r>
          </w:p>
        </w:tc>
        <w:tc>
          <w:tcPr>
            <w:tcW w:w="4646" w:type="pct"/>
            <w:tcBorders>
              <w:bottom w:val="single" w:sz="4" w:space="0" w:color="auto"/>
            </w:tcBorders>
            <w:tcMar>
              <w:top w:w="28" w:type="dxa"/>
              <w:left w:w="57" w:type="dxa"/>
              <w:bottom w:w="28" w:type="dxa"/>
              <w:right w:w="57" w:type="dxa"/>
            </w:tcMar>
          </w:tcPr>
          <w:p w14:paraId="0959EC3A" w14:textId="77777777" w:rsidR="00A12B36" w:rsidRDefault="00FF6BDA">
            <w:pPr>
              <w:pStyle w:val="Stylebold"/>
              <w:keepNext/>
            </w:pPr>
            <w:r>
              <w:t>Stingdu nálinni í húðina sem er klipin.</w:t>
            </w:r>
          </w:p>
        </w:tc>
      </w:tr>
      <w:tr w:rsidR="00A12B36" w14:paraId="5EFA77E9" w14:textId="77777777">
        <w:trPr>
          <w:cantSplit/>
          <w:trHeight w:val="57"/>
        </w:trPr>
        <w:tc>
          <w:tcPr>
            <w:tcW w:w="5000" w:type="pct"/>
            <w:gridSpan w:val="2"/>
            <w:tcBorders>
              <w:bottom w:val="single" w:sz="4" w:space="0" w:color="auto"/>
            </w:tcBorders>
            <w:tcMar>
              <w:top w:w="28" w:type="dxa"/>
              <w:left w:w="57" w:type="dxa"/>
              <w:bottom w:w="28" w:type="dxa"/>
              <w:right w:w="57" w:type="dxa"/>
            </w:tcMar>
          </w:tcPr>
          <w:p w14:paraId="6FBA73D4" w14:textId="77777777" w:rsidR="00A12B36" w:rsidRDefault="00FF6BDA">
            <w:pPr>
              <w:pStyle w:val="Stylebold"/>
              <w:keepNext/>
              <w:jc w:val="center"/>
            </w:pPr>
            <w:r>
              <w:t>STINGA</w:t>
            </w:r>
          </w:p>
        </w:tc>
      </w:tr>
      <w:tr w:rsidR="00A12B36" w14:paraId="5B4FE479" w14:textId="77777777">
        <w:trPr>
          <w:cantSplit/>
          <w:trHeight w:val="57"/>
        </w:trPr>
        <w:tc>
          <w:tcPr>
            <w:tcW w:w="5000" w:type="pct"/>
            <w:gridSpan w:val="2"/>
            <w:tcBorders>
              <w:bottom w:val="single" w:sz="4" w:space="0" w:color="auto"/>
            </w:tcBorders>
            <w:tcMar>
              <w:top w:w="28" w:type="dxa"/>
              <w:left w:w="57" w:type="dxa"/>
              <w:bottom w:w="28" w:type="dxa"/>
              <w:right w:w="57" w:type="dxa"/>
            </w:tcMar>
          </w:tcPr>
          <w:p w14:paraId="49D71510" w14:textId="5735E74B" w:rsidR="00A12B36" w:rsidRDefault="00883EB1">
            <w:pPr>
              <w:keepNext/>
              <w:tabs>
                <w:tab w:val="left" w:pos="1134"/>
              </w:tabs>
              <w:jc w:val="center"/>
              <w:rPr>
                <w:b/>
                <w:bCs/>
              </w:rPr>
            </w:pPr>
            <w:r>
              <w:pict w14:anchorId="1510FF10">
                <v:shape id="Picture 61" o:spid="_x0000_i1036" type="#_x0000_t75" style="width:187.6pt;height:99.6pt;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page;mso-height-relative:page" o:allowoverlap="f">
                  <v:imagedata r:id="rId30" o:title=""/>
                </v:shape>
              </w:pict>
            </w:r>
          </w:p>
        </w:tc>
      </w:tr>
      <w:tr w:rsidR="00A12B36" w14:paraId="2C181134" w14:textId="77777777">
        <w:trPr>
          <w:cantSplit/>
          <w:trHeight w:val="57"/>
        </w:trPr>
        <w:tc>
          <w:tcPr>
            <w:tcW w:w="354" w:type="pct"/>
            <w:tcBorders>
              <w:top w:val="nil"/>
              <w:bottom w:val="nil"/>
              <w:right w:val="nil"/>
            </w:tcBorders>
            <w:tcMar>
              <w:top w:w="28" w:type="dxa"/>
              <w:left w:w="57" w:type="dxa"/>
              <w:bottom w:w="28" w:type="dxa"/>
              <w:right w:w="57" w:type="dxa"/>
            </w:tcMar>
          </w:tcPr>
          <w:p w14:paraId="22FCD1BF"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5807536B" w14:textId="77777777" w:rsidR="00A12B36" w:rsidRDefault="00FF6BDA">
            <w:pPr>
              <w:keepNext/>
              <w:tabs>
                <w:tab w:val="left" w:pos="1134"/>
              </w:tabs>
              <w:rPr>
                <w:b/>
                <w:bCs/>
              </w:rPr>
            </w:pPr>
            <w:r>
              <w:t>Stingdu nálinni í húðina sem er klipin annaðhvort beint eða undir 45 gráðu horni.</w:t>
            </w:r>
          </w:p>
        </w:tc>
      </w:tr>
      <w:tr w:rsidR="00A12B36" w14:paraId="4D0CF06E" w14:textId="77777777">
        <w:trPr>
          <w:cantSplit/>
          <w:trHeight w:val="57"/>
        </w:trPr>
        <w:tc>
          <w:tcPr>
            <w:tcW w:w="354" w:type="pct"/>
            <w:tcBorders>
              <w:top w:val="nil"/>
              <w:bottom w:val="single" w:sz="4" w:space="0" w:color="auto"/>
              <w:right w:val="nil"/>
            </w:tcBorders>
            <w:tcMar>
              <w:top w:w="28" w:type="dxa"/>
              <w:left w:w="57" w:type="dxa"/>
              <w:bottom w:w="28" w:type="dxa"/>
              <w:right w:w="57" w:type="dxa"/>
            </w:tcMar>
          </w:tcPr>
          <w:p w14:paraId="3258CFDC" w14:textId="77777777" w:rsidR="00A12B36" w:rsidRDefault="00A12B36">
            <w:pPr>
              <w:keepNext/>
              <w:numPr>
                <w:ilvl w:val="0"/>
                <w:numId w:val="29"/>
              </w:numPr>
              <w:tabs>
                <w:tab w:val="clear" w:pos="567"/>
              </w:tabs>
              <w:ind w:left="567" w:hanging="567"/>
            </w:pPr>
          </w:p>
        </w:tc>
        <w:tc>
          <w:tcPr>
            <w:tcW w:w="4646" w:type="pct"/>
            <w:tcBorders>
              <w:top w:val="nil"/>
              <w:left w:val="nil"/>
              <w:bottom w:val="single" w:sz="4" w:space="0" w:color="auto"/>
            </w:tcBorders>
            <w:tcMar>
              <w:left w:w="0" w:type="dxa"/>
            </w:tcMar>
          </w:tcPr>
          <w:p w14:paraId="142AE7D7" w14:textId="77777777" w:rsidR="00A12B36" w:rsidRDefault="00FF6BDA">
            <w:pPr>
              <w:keepNext/>
              <w:tabs>
                <w:tab w:val="left" w:pos="1134"/>
              </w:tabs>
            </w:pPr>
            <w:r>
              <w:rPr>
                <w:b/>
              </w:rPr>
              <w:t>Ekki</w:t>
            </w:r>
            <w:r>
              <w:t xml:space="preserve"> setja fingurinn á stimpilstöngina meðan nálinni er stungið inn, vegna þess að það getur leitt til þess að lyf glatist.</w:t>
            </w:r>
          </w:p>
        </w:tc>
      </w:tr>
    </w:tbl>
    <w:p w14:paraId="04709730" w14:textId="77777777" w:rsidR="00A12B36" w:rsidRDefault="00A12B36">
      <w:pPr>
        <w:tabs>
          <w:tab w:val="left" w:pos="1134"/>
        </w:tabs>
      </w:pPr>
    </w:p>
    <w:tbl>
      <w:tblPr>
        <w:tblW w:w="4937" w:type="pct"/>
        <w:tblInd w:w="7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tblCellMar>
        <w:tblLook w:val="04A0" w:firstRow="1" w:lastRow="0" w:firstColumn="1" w:lastColumn="0" w:noHBand="0" w:noVBand="1"/>
      </w:tblPr>
      <w:tblGrid>
        <w:gridCol w:w="642"/>
        <w:gridCol w:w="8427"/>
      </w:tblGrid>
      <w:tr w:rsidR="00A12B36" w14:paraId="3607AFB9" w14:textId="77777777">
        <w:trPr>
          <w:cantSplit/>
          <w:trHeight w:val="57"/>
        </w:trPr>
        <w:tc>
          <w:tcPr>
            <w:tcW w:w="354" w:type="pct"/>
            <w:tcBorders>
              <w:bottom w:val="single" w:sz="4" w:space="0" w:color="auto"/>
            </w:tcBorders>
            <w:tcMar>
              <w:top w:w="28" w:type="dxa"/>
              <w:left w:w="57" w:type="dxa"/>
              <w:bottom w:w="28" w:type="dxa"/>
              <w:right w:w="57" w:type="dxa"/>
            </w:tcMar>
          </w:tcPr>
          <w:p w14:paraId="6E64BD23" w14:textId="77777777" w:rsidR="00A12B36" w:rsidRDefault="00FF6BDA">
            <w:pPr>
              <w:pStyle w:val="Stylebold"/>
              <w:keepNext/>
            </w:pPr>
            <w:r>
              <w:t>4d</w:t>
            </w:r>
          </w:p>
        </w:tc>
        <w:tc>
          <w:tcPr>
            <w:tcW w:w="4646" w:type="pct"/>
            <w:tcBorders>
              <w:bottom w:val="single" w:sz="4" w:space="0" w:color="auto"/>
            </w:tcBorders>
            <w:tcMar>
              <w:top w:w="28" w:type="dxa"/>
              <w:left w:w="57" w:type="dxa"/>
              <w:bottom w:w="28" w:type="dxa"/>
              <w:right w:w="57" w:type="dxa"/>
            </w:tcMar>
          </w:tcPr>
          <w:p w14:paraId="29B8EA77" w14:textId="77777777" w:rsidR="00A12B36" w:rsidRDefault="00FF6BDA">
            <w:pPr>
              <w:pStyle w:val="Stylebold"/>
              <w:keepNext/>
            </w:pPr>
            <w:r>
              <w:t>Þrýstu stimpilhausnum hægt niður þar til hann er að fullu á milli nálarvarnarklemmanna. Þú gætir fundið eða heyrt „smell“.</w:t>
            </w:r>
          </w:p>
        </w:tc>
      </w:tr>
      <w:tr w:rsidR="00A12B36" w14:paraId="25136BFA" w14:textId="77777777">
        <w:trPr>
          <w:cantSplit/>
          <w:trHeight w:val="57"/>
        </w:trPr>
        <w:tc>
          <w:tcPr>
            <w:tcW w:w="5000" w:type="pct"/>
            <w:gridSpan w:val="2"/>
            <w:tcBorders>
              <w:bottom w:val="single" w:sz="4" w:space="0" w:color="auto"/>
            </w:tcBorders>
            <w:tcMar>
              <w:top w:w="28" w:type="dxa"/>
              <w:left w:w="57" w:type="dxa"/>
              <w:bottom w:w="28" w:type="dxa"/>
              <w:right w:w="57" w:type="dxa"/>
            </w:tcMar>
          </w:tcPr>
          <w:p w14:paraId="5FED138A" w14:textId="77777777" w:rsidR="00A12B36" w:rsidRDefault="00FF6BDA">
            <w:pPr>
              <w:pStyle w:val="Stylebold"/>
              <w:keepNext/>
              <w:jc w:val="center"/>
            </w:pPr>
            <w:r>
              <w:t>SPRAUTA</w:t>
            </w:r>
          </w:p>
        </w:tc>
      </w:tr>
      <w:tr w:rsidR="00A12B36" w14:paraId="38CAF7C1" w14:textId="77777777">
        <w:trPr>
          <w:cantSplit/>
          <w:trHeight w:val="57"/>
        </w:trPr>
        <w:tc>
          <w:tcPr>
            <w:tcW w:w="5000" w:type="pct"/>
            <w:gridSpan w:val="2"/>
            <w:tcBorders>
              <w:bottom w:val="single" w:sz="4" w:space="0" w:color="auto"/>
            </w:tcBorders>
            <w:tcMar>
              <w:top w:w="28" w:type="dxa"/>
              <w:left w:w="57" w:type="dxa"/>
              <w:bottom w:w="28" w:type="dxa"/>
              <w:right w:w="57" w:type="dxa"/>
            </w:tcMar>
          </w:tcPr>
          <w:p w14:paraId="75221D4D" w14:textId="4D8A003A" w:rsidR="00A12B36" w:rsidRDefault="00883EB1">
            <w:pPr>
              <w:keepNext/>
              <w:tabs>
                <w:tab w:val="left" w:pos="1134"/>
              </w:tabs>
              <w:jc w:val="center"/>
              <w:rPr>
                <w:b/>
                <w:bCs/>
              </w:rPr>
            </w:pPr>
            <w:r>
              <w:pict w14:anchorId="7B9FD4DE">
                <v:shape id="Picture 62" o:spid="_x0000_i1037" type="#_x0000_t75" style="width:178pt;height:97.6pt;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page;mso-height-relative:page" o:allowoverlap="f">
                  <v:imagedata r:id="rId31" o:title=""/>
                </v:shape>
              </w:pict>
            </w:r>
          </w:p>
        </w:tc>
      </w:tr>
      <w:tr w:rsidR="00A12B36" w14:paraId="3A628328" w14:textId="77777777">
        <w:trPr>
          <w:cantSplit/>
          <w:trHeight w:val="57"/>
        </w:trPr>
        <w:tc>
          <w:tcPr>
            <w:tcW w:w="354" w:type="pct"/>
            <w:tcBorders>
              <w:top w:val="nil"/>
              <w:bottom w:val="nil"/>
              <w:right w:val="nil"/>
            </w:tcBorders>
            <w:tcMar>
              <w:top w:w="28" w:type="dxa"/>
              <w:left w:w="57" w:type="dxa"/>
              <w:bottom w:w="28" w:type="dxa"/>
              <w:right w:w="57" w:type="dxa"/>
            </w:tcMar>
          </w:tcPr>
          <w:p w14:paraId="5D8F666D"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61595018" w14:textId="77777777" w:rsidR="00A12B36" w:rsidRDefault="00FF6BDA">
            <w:pPr>
              <w:keepNext/>
            </w:pPr>
            <w:r>
              <w:rPr>
                <w:b/>
              </w:rPr>
              <w:t>Aldrei má</w:t>
            </w:r>
            <w:r>
              <w:t xml:space="preserve"> toga stimpilstöngina til baka.</w:t>
            </w:r>
          </w:p>
        </w:tc>
      </w:tr>
      <w:tr w:rsidR="00A12B36" w14:paraId="5A590217" w14:textId="77777777">
        <w:trPr>
          <w:cantSplit/>
          <w:trHeight w:val="57"/>
        </w:trPr>
        <w:tc>
          <w:tcPr>
            <w:tcW w:w="354" w:type="pct"/>
            <w:tcBorders>
              <w:top w:val="nil"/>
              <w:bottom w:val="single" w:sz="4" w:space="0" w:color="auto"/>
              <w:right w:val="nil"/>
            </w:tcBorders>
            <w:tcMar>
              <w:top w:w="28" w:type="dxa"/>
              <w:left w:w="57" w:type="dxa"/>
              <w:bottom w:w="28" w:type="dxa"/>
              <w:right w:w="57" w:type="dxa"/>
            </w:tcMar>
          </w:tcPr>
          <w:p w14:paraId="704E7895" w14:textId="77777777" w:rsidR="00A12B36" w:rsidRDefault="00A12B36">
            <w:pPr>
              <w:keepNext/>
              <w:numPr>
                <w:ilvl w:val="0"/>
                <w:numId w:val="29"/>
              </w:numPr>
              <w:tabs>
                <w:tab w:val="clear" w:pos="567"/>
              </w:tabs>
              <w:ind w:left="567" w:hanging="567"/>
            </w:pPr>
          </w:p>
        </w:tc>
        <w:tc>
          <w:tcPr>
            <w:tcW w:w="4646" w:type="pct"/>
            <w:tcBorders>
              <w:top w:val="nil"/>
              <w:left w:val="nil"/>
              <w:bottom w:val="single" w:sz="4" w:space="0" w:color="auto"/>
            </w:tcBorders>
            <w:tcMar>
              <w:left w:w="0" w:type="dxa"/>
            </w:tcMar>
          </w:tcPr>
          <w:p w14:paraId="0D74F148" w14:textId="77777777" w:rsidR="00A12B36" w:rsidRDefault="00FF6BDA">
            <w:pPr>
              <w:keepNext/>
              <w:tabs>
                <w:tab w:val="left" w:pos="1134"/>
              </w:tabs>
            </w:pPr>
            <w:r>
              <w:rPr>
                <w:b/>
              </w:rPr>
              <w:t>Ekki</w:t>
            </w:r>
            <w:r>
              <w:t xml:space="preserve"> fjarlægja nálina fyrr en búið er að gefa allt lyfið.</w:t>
            </w:r>
          </w:p>
        </w:tc>
      </w:tr>
    </w:tbl>
    <w:p w14:paraId="23B20945" w14:textId="77777777" w:rsidR="00A12B36" w:rsidRDefault="00A12B36">
      <w:pPr>
        <w:tabs>
          <w:tab w:val="left" w:pos="1134"/>
        </w:tabs>
      </w:pPr>
    </w:p>
    <w:tbl>
      <w:tblPr>
        <w:tblW w:w="4937" w:type="pct"/>
        <w:tblInd w:w="7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tblCellMar>
        <w:tblLook w:val="04A0" w:firstRow="1" w:lastRow="0" w:firstColumn="1" w:lastColumn="0" w:noHBand="0" w:noVBand="1"/>
      </w:tblPr>
      <w:tblGrid>
        <w:gridCol w:w="642"/>
        <w:gridCol w:w="8427"/>
      </w:tblGrid>
      <w:tr w:rsidR="00A12B36" w14:paraId="17ED42E5" w14:textId="77777777">
        <w:trPr>
          <w:cantSplit/>
          <w:trHeight w:val="57"/>
        </w:trPr>
        <w:tc>
          <w:tcPr>
            <w:tcW w:w="354" w:type="pct"/>
            <w:tcBorders>
              <w:bottom w:val="single" w:sz="4" w:space="0" w:color="auto"/>
            </w:tcBorders>
            <w:tcMar>
              <w:top w:w="28" w:type="dxa"/>
              <w:left w:w="57" w:type="dxa"/>
              <w:bottom w:w="28" w:type="dxa"/>
              <w:right w:w="57" w:type="dxa"/>
            </w:tcMar>
          </w:tcPr>
          <w:p w14:paraId="001A588A" w14:textId="77777777" w:rsidR="00A12B36" w:rsidRDefault="00FF6BDA">
            <w:pPr>
              <w:pStyle w:val="Stylebold"/>
              <w:keepNext/>
            </w:pPr>
            <w:r>
              <w:lastRenderedPageBreak/>
              <w:t>4e</w:t>
            </w:r>
          </w:p>
        </w:tc>
        <w:tc>
          <w:tcPr>
            <w:tcW w:w="4646" w:type="pct"/>
            <w:tcBorders>
              <w:bottom w:val="single" w:sz="4" w:space="0" w:color="auto"/>
            </w:tcBorders>
            <w:tcMar>
              <w:top w:w="28" w:type="dxa"/>
              <w:left w:w="57" w:type="dxa"/>
              <w:bottom w:w="28" w:type="dxa"/>
              <w:right w:w="57" w:type="dxa"/>
            </w:tcMar>
          </w:tcPr>
          <w:p w14:paraId="0DC349A7" w14:textId="77777777" w:rsidR="00A12B36" w:rsidRDefault="00FF6BDA">
            <w:pPr>
              <w:pStyle w:val="Stylebold"/>
              <w:keepNext/>
            </w:pPr>
            <w:r>
              <w:t>Haltu þrýstingi á stimpilhausnum og fjarlægðu nálina úr húðinni.</w:t>
            </w:r>
          </w:p>
        </w:tc>
      </w:tr>
      <w:tr w:rsidR="00A12B36" w14:paraId="283C4FA9" w14:textId="77777777">
        <w:trPr>
          <w:cantSplit/>
          <w:trHeight w:val="57"/>
        </w:trPr>
        <w:tc>
          <w:tcPr>
            <w:tcW w:w="5000" w:type="pct"/>
            <w:gridSpan w:val="2"/>
            <w:tcBorders>
              <w:bottom w:val="single" w:sz="4" w:space="0" w:color="auto"/>
            </w:tcBorders>
            <w:tcMar>
              <w:top w:w="28" w:type="dxa"/>
              <w:left w:w="57" w:type="dxa"/>
              <w:bottom w:w="28" w:type="dxa"/>
              <w:right w:w="57" w:type="dxa"/>
            </w:tcMar>
          </w:tcPr>
          <w:p w14:paraId="042C0805" w14:textId="77777777" w:rsidR="00A12B36" w:rsidRDefault="00FF6BDA">
            <w:pPr>
              <w:pStyle w:val="Stylebold"/>
              <w:keepNext/>
              <w:jc w:val="center"/>
            </w:pPr>
            <w:r>
              <w:t>LYFTA</w:t>
            </w:r>
          </w:p>
        </w:tc>
      </w:tr>
      <w:tr w:rsidR="00A12B36" w14:paraId="305FE241" w14:textId="77777777">
        <w:trPr>
          <w:cantSplit/>
          <w:trHeight w:val="57"/>
        </w:trPr>
        <w:tc>
          <w:tcPr>
            <w:tcW w:w="5000" w:type="pct"/>
            <w:gridSpan w:val="2"/>
            <w:tcBorders>
              <w:bottom w:val="single" w:sz="4" w:space="0" w:color="auto"/>
            </w:tcBorders>
            <w:tcMar>
              <w:top w:w="28" w:type="dxa"/>
              <w:left w:w="57" w:type="dxa"/>
              <w:bottom w:w="28" w:type="dxa"/>
              <w:right w:w="57" w:type="dxa"/>
            </w:tcMar>
          </w:tcPr>
          <w:p w14:paraId="2CC8D9FF" w14:textId="2355D786" w:rsidR="00A12B36" w:rsidRDefault="00883EB1">
            <w:pPr>
              <w:keepNext/>
              <w:keepLines/>
              <w:tabs>
                <w:tab w:val="left" w:pos="5250"/>
              </w:tabs>
              <w:jc w:val="center"/>
              <w:rPr>
                <w:b/>
                <w:bCs/>
              </w:rPr>
            </w:pPr>
            <w:r>
              <w:pict w14:anchorId="0E980348">
                <v:shape id="Picture 63" o:spid="_x0000_i1038" type="#_x0000_t75" style="width:186pt;height:104.4pt;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page;mso-height-relative:page" o:allowoverlap="f">
                  <v:imagedata r:id="rId32" o:title=""/>
                </v:shape>
              </w:pict>
            </w:r>
          </w:p>
        </w:tc>
      </w:tr>
      <w:tr w:rsidR="00A12B36" w14:paraId="01108E45" w14:textId="77777777">
        <w:trPr>
          <w:cantSplit/>
          <w:trHeight w:val="57"/>
        </w:trPr>
        <w:tc>
          <w:tcPr>
            <w:tcW w:w="354" w:type="pct"/>
            <w:tcBorders>
              <w:top w:val="nil"/>
              <w:bottom w:val="nil"/>
              <w:right w:val="nil"/>
            </w:tcBorders>
            <w:tcMar>
              <w:top w:w="28" w:type="dxa"/>
              <w:left w:w="57" w:type="dxa"/>
              <w:bottom w:w="28" w:type="dxa"/>
              <w:right w:w="57" w:type="dxa"/>
            </w:tcMar>
          </w:tcPr>
          <w:p w14:paraId="6977B08D" w14:textId="77777777" w:rsidR="00A12B36" w:rsidRDefault="00A12B36">
            <w:pPr>
              <w:keepNext/>
              <w:keepLines/>
              <w:numPr>
                <w:ilvl w:val="0"/>
                <w:numId w:val="29"/>
              </w:numPr>
              <w:tabs>
                <w:tab w:val="clear" w:pos="567"/>
              </w:tabs>
              <w:ind w:left="567" w:hanging="567"/>
            </w:pPr>
          </w:p>
        </w:tc>
        <w:tc>
          <w:tcPr>
            <w:tcW w:w="4646" w:type="pct"/>
            <w:tcBorders>
              <w:top w:val="nil"/>
              <w:left w:val="nil"/>
              <w:bottom w:val="nil"/>
            </w:tcBorders>
            <w:tcMar>
              <w:left w:w="0" w:type="dxa"/>
            </w:tcMar>
          </w:tcPr>
          <w:p w14:paraId="2FBD025E" w14:textId="77777777" w:rsidR="00A12B36" w:rsidRDefault="00FF6BDA">
            <w:pPr>
              <w:keepNext/>
              <w:keepLines/>
            </w:pPr>
            <w:r>
              <w:t>Haltu þrýstingi á stimpilhausnum og taktu nálina úr húðinni.</w:t>
            </w:r>
          </w:p>
        </w:tc>
      </w:tr>
      <w:tr w:rsidR="00A12B36" w14:paraId="13895623" w14:textId="77777777">
        <w:trPr>
          <w:cantSplit/>
          <w:trHeight w:val="57"/>
        </w:trPr>
        <w:tc>
          <w:tcPr>
            <w:tcW w:w="354" w:type="pct"/>
            <w:tcBorders>
              <w:top w:val="nil"/>
              <w:bottom w:val="nil"/>
              <w:right w:val="nil"/>
            </w:tcBorders>
            <w:tcMar>
              <w:top w:w="28" w:type="dxa"/>
              <w:left w:w="57" w:type="dxa"/>
              <w:bottom w:w="28" w:type="dxa"/>
              <w:right w:w="57" w:type="dxa"/>
            </w:tcMar>
          </w:tcPr>
          <w:p w14:paraId="732E906E" w14:textId="77777777" w:rsidR="00A12B36" w:rsidRDefault="00A12B36">
            <w:pPr>
              <w:keepNext/>
              <w:keepLines/>
              <w:numPr>
                <w:ilvl w:val="0"/>
                <w:numId w:val="29"/>
              </w:numPr>
              <w:tabs>
                <w:tab w:val="clear" w:pos="567"/>
              </w:tabs>
              <w:ind w:left="567" w:hanging="567"/>
            </w:pPr>
          </w:p>
        </w:tc>
        <w:tc>
          <w:tcPr>
            <w:tcW w:w="4646" w:type="pct"/>
            <w:tcBorders>
              <w:top w:val="nil"/>
              <w:left w:val="nil"/>
              <w:bottom w:val="nil"/>
            </w:tcBorders>
            <w:tcMar>
              <w:left w:w="0" w:type="dxa"/>
            </w:tcMar>
          </w:tcPr>
          <w:p w14:paraId="5C67C1F9" w14:textId="77777777" w:rsidR="00A12B36" w:rsidRDefault="00FF6BDA">
            <w:pPr>
              <w:keepNext/>
              <w:keepLines/>
              <w:tabs>
                <w:tab w:val="left" w:pos="1134"/>
              </w:tabs>
            </w:pPr>
            <w:r>
              <w:t>Slepptu húðinni þegar búið er að fjarlægja nálina.</w:t>
            </w:r>
          </w:p>
        </w:tc>
      </w:tr>
      <w:tr w:rsidR="00A12B36" w14:paraId="5839083B" w14:textId="77777777">
        <w:trPr>
          <w:cantSplit/>
          <w:trHeight w:val="57"/>
        </w:trPr>
        <w:tc>
          <w:tcPr>
            <w:tcW w:w="354" w:type="pct"/>
            <w:tcBorders>
              <w:top w:val="nil"/>
              <w:bottom w:val="nil"/>
              <w:right w:val="nil"/>
            </w:tcBorders>
            <w:tcMar>
              <w:top w:w="28" w:type="dxa"/>
              <w:left w:w="57" w:type="dxa"/>
              <w:bottom w:w="28" w:type="dxa"/>
              <w:right w:w="57" w:type="dxa"/>
            </w:tcMar>
          </w:tcPr>
          <w:p w14:paraId="16BA26AD" w14:textId="77777777" w:rsidR="00A12B36" w:rsidRDefault="00A12B36">
            <w:pPr>
              <w:keepNext/>
              <w:keepLines/>
              <w:numPr>
                <w:ilvl w:val="0"/>
                <w:numId w:val="29"/>
              </w:numPr>
              <w:tabs>
                <w:tab w:val="clear" w:pos="567"/>
              </w:tabs>
              <w:ind w:left="567" w:hanging="567"/>
            </w:pPr>
          </w:p>
        </w:tc>
        <w:tc>
          <w:tcPr>
            <w:tcW w:w="4646" w:type="pct"/>
            <w:tcBorders>
              <w:top w:val="nil"/>
              <w:left w:val="nil"/>
              <w:bottom w:val="nil"/>
            </w:tcBorders>
            <w:tcMar>
              <w:left w:w="0" w:type="dxa"/>
            </w:tcMar>
          </w:tcPr>
          <w:p w14:paraId="7E6A89E5" w14:textId="77777777" w:rsidR="00A12B36" w:rsidRDefault="00FF6BDA">
            <w:pPr>
              <w:keepNext/>
              <w:keepLines/>
            </w:pPr>
            <w:r>
              <w:t>Lyftu þumlinum hægt af stimpilhausnum. Við það færist tóma áfyllta sprautan upp þar til öll nálin er alveg hulin undir nálarvörninni.</w:t>
            </w:r>
          </w:p>
        </w:tc>
      </w:tr>
      <w:tr w:rsidR="00A12B36" w14:paraId="473E3108" w14:textId="77777777">
        <w:trPr>
          <w:cantSplit/>
          <w:trHeight w:val="57"/>
        </w:trPr>
        <w:tc>
          <w:tcPr>
            <w:tcW w:w="354" w:type="pct"/>
            <w:tcBorders>
              <w:top w:val="nil"/>
              <w:bottom w:val="nil"/>
              <w:right w:val="nil"/>
            </w:tcBorders>
            <w:tcMar>
              <w:top w:w="28" w:type="dxa"/>
              <w:left w:w="57" w:type="dxa"/>
              <w:bottom w:w="28" w:type="dxa"/>
              <w:right w:w="57" w:type="dxa"/>
            </w:tcMar>
          </w:tcPr>
          <w:p w14:paraId="1EFDAAF5" w14:textId="77777777" w:rsidR="00A12B36" w:rsidRDefault="00A12B36">
            <w:pPr>
              <w:keepNext/>
              <w:keepLines/>
              <w:numPr>
                <w:ilvl w:val="0"/>
                <w:numId w:val="29"/>
              </w:numPr>
              <w:tabs>
                <w:tab w:val="clear" w:pos="567"/>
              </w:tabs>
              <w:ind w:left="567" w:hanging="567"/>
            </w:pPr>
          </w:p>
        </w:tc>
        <w:tc>
          <w:tcPr>
            <w:tcW w:w="4646" w:type="pct"/>
            <w:tcBorders>
              <w:top w:val="nil"/>
              <w:left w:val="nil"/>
              <w:bottom w:val="nil"/>
            </w:tcBorders>
            <w:tcMar>
              <w:left w:w="0" w:type="dxa"/>
            </w:tcMar>
          </w:tcPr>
          <w:p w14:paraId="04944596" w14:textId="77777777" w:rsidR="00A12B36" w:rsidRDefault="00FF6BDA">
            <w:pPr>
              <w:keepNext/>
              <w:keepLines/>
              <w:tabs>
                <w:tab w:val="left" w:pos="1134"/>
              </w:tabs>
            </w:pPr>
            <w:r>
              <w:rPr>
                <w:b/>
              </w:rPr>
              <w:t>Ekki</w:t>
            </w:r>
            <w:r>
              <w:t xml:space="preserve"> nudda stungustaðinn.</w:t>
            </w:r>
          </w:p>
        </w:tc>
      </w:tr>
      <w:tr w:rsidR="00A12B36" w14:paraId="7C8BF0BA" w14:textId="77777777">
        <w:trPr>
          <w:cantSplit/>
          <w:trHeight w:val="57"/>
        </w:trPr>
        <w:tc>
          <w:tcPr>
            <w:tcW w:w="354" w:type="pct"/>
            <w:tcBorders>
              <w:top w:val="nil"/>
              <w:bottom w:val="single" w:sz="4" w:space="0" w:color="auto"/>
              <w:right w:val="nil"/>
            </w:tcBorders>
            <w:tcMar>
              <w:top w:w="28" w:type="dxa"/>
              <w:left w:w="57" w:type="dxa"/>
              <w:bottom w:w="28" w:type="dxa"/>
              <w:right w:w="57" w:type="dxa"/>
            </w:tcMar>
          </w:tcPr>
          <w:p w14:paraId="37EBD9D2" w14:textId="77777777" w:rsidR="00A12B36" w:rsidRDefault="00A12B36">
            <w:pPr>
              <w:keepNext/>
              <w:keepLines/>
              <w:numPr>
                <w:ilvl w:val="0"/>
                <w:numId w:val="29"/>
              </w:numPr>
              <w:tabs>
                <w:tab w:val="clear" w:pos="567"/>
              </w:tabs>
              <w:ind w:left="567" w:hanging="567"/>
            </w:pPr>
          </w:p>
        </w:tc>
        <w:tc>
          <w:tcPr>
            <w:tcW w:w="4646" w:type="pct"/>
            <w:tcBorders>
              <w:top w:val="nil"/>
              <w:left w:val="nil"/>
              <w:bottom w:val="single" w:sz="4" w:space="0" w:color="auto"/>
            </w:tcBorders>
            <w:tcMar>
              <w:left w:w="0" w:type="dxa"/>
            </w:tcMar>
          </w:tcPr>
          <w:p w14:paraId="6E1025ED" w14:textId="77777777" w:rsidR="00A12B36" w:rsidRDefault="00FF6BDA">
            <w:pPr>
              <w:keepNext/>
              <w:keepLines/>
            </w:pPr>
            <w:r>
              <w:t>Ef fram kemur blóð skal þrýsta bómullarhnoðra eða grisju á stungustaðinn. Setjið plástur á ef þarf.</w:t>
            </w:r>
          </w:p>
        </w:tc>
      </w:tr>
    </w:tbl>
    <w:p w14:paraId="1F9F04AF" w14:textId="77777777" w:rsidR="00A12B36" w:rsidRDefault="00A12B36">
      <w:pPr>
        <w:tabs>
          <w:tab w:val="left" w:pos="1134"/>
        </w:tabs>
      </w:pPr>
    </w:p>
    <w:tbl>
      <w:tblPr>
        <w:tblW w:w="4937" w:type="pct"/>
        <w:tblInd w:w="7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tblCellMar>
        <w:tblLook w:val="04A0" w:firstRow="1" w:lastRow="0" w:firstColumn="1" w:lastColumn="0" w:noHBand="0" w:noVBand="1"/>
      </w:tblPr>
      <w:tblGrid>
        <w:gridCol w:w="9069"/>
      </w:tblGrid>
      <w:tr w:rsidR="00A12B36" w14:paraId="7A64C562" w14:textId="77777777">
        <w:trPr>
          <w:cantSplit/>
          <w:trHeight w:val="57"/>
        </w:trPr>
        <w:tc>
          <w:tcPr>
            <w:tcW w:w="5000" w:type="pct"/>
            <w:tcBorders>
              <w:bottom w:val="single" w:sz="4" w:space="0" w:color="auto"/>
            </w:tcBorders>
            <w:tcMar>
              <w:top w:w="28" w:type="dxa"/>
              <w:left w:w="57" w:type="dxa"/>
              <w:bottom w:w="28" w:type="dxa"/>
              <w:right w:w="57" w:type="dxa"/>
            </w:tcMar>
          </w:tcPr>
          <w:p w14:paraId="328383D1" w14:textId="29CA7703" w:rsidR="00A12B36" w:rsidRDefault="00FF6BDA">
            <w:pPr>
              <w:pStyle w:val="Stylebold"/>
              <w:keepNext/>
              <w:ind w:left="567" w:hanging="567"/>
            </w:pPr>
            <w:r>
              <w:t>5.</w:t>
            </w:r>
            <w:r>
              <w:tab/>
              <w:t>Aðgerðarlok og förgun XGEVA</w:t>
            </w:r>
          </w:p>
        </w:tc>
      </w:tr>
      <w:tr w:rsidR="00A12B36" w14:paraId="63675A60" w14:textId="77777777">
        <w:trPr>
          <w:cantSplit/>
          <w:trHeight w:val="57"/>
        </w:trPr>
        <w:tc>
          <w:tcPr>
            <w:tcW w:w="5000" w:type="pct"/>
            <w:tcBorders>
              <w:bottom w:val="single" w:sz="12" w:space="0" w:color="FF0000"/>
            </w:tcBorders>
            <w:tcMar>
              <w:top w:w="28" w:type="dxa"/>
              <w:left w:w="57" w:type="dxa"/>
              <w:bottom w:w="28" w:type="dxa"/>
              <w:right w:w="57" w:type="dxa"/>
            </w:tcMar>
          </w:tcPr>
          <w:p w14:paraId="6E02258C" w14:textId="77777777" w:rsidR="00A12B36" w:rsidRDefault="00A12B36">
            <w:pPr>
              <w:keepNext/>
              <w:tabs>
                <w:tab w:val="left" w:pos="1134"/>
              </w:tabs>
              <w:rPr>
                <w:b/>
                <w:bCs/>
              </w:rPr>
            </w:pPr>
          </w:p>
        </w:tc>
      </w:tr>
      <w:tr w:rsidR="00A12B36" w14:paraId="7525A329" w14:textId="77777777">
        <w:trPr>
          <w:cantSplit/>
          <w:trHeight w:val="57"/>
        </w:trPr>
        <w:tc>
          <w:tcPr>
            <w:tcW w:w="5000" w:type="pct"/>
            <w:tcBorders>
              <w:top w:val="single" w:sz="12" w:space="0" w:color="FF0000"/>
              <w:left w:val="single" w:sz="12" w:space="0" w:color="FF0000"/>
              <w:bottom w:val="single" w:sz="12" w:space="0" w:color="FF0000"/>
              <w:right w:val="single" w:sz="12" w:space="0" w:color="FF0000"/>
            </w:tcBorders>
            <w:tcMar>
              <w:top w:w="28" w:type="dxa"/>
              <w:left w:w="57" w:type="dxa"/>
              <w:bottom w:w="28" w:type="dxa"/>
              <w:right w:w="57" w:type="dxa"/>
            </w:tcMar>
          </w:tcPr>
          <w:p w14:paraId="346A82B8" w14:textId="77777777" w:rsidR="00A12B36" w:rsidRDefault="00FF6BDA">
            <w:pPr>
              <w:keepNext/>
              <w:tabs>
                <w:tab w:val="left" w:pos="1134"/>
              </w:tabs>
              <w:rPr>
                <w:b/>
                <w:bCs/>
              </w:rPr>
            </w:pPr>
            <w:r>
              <w:rPr>
                <w:b/>
              </w:rPr>
              <w:t>Mikilvægt:</w:t>
            </w:r>
            <w:r>
              <w:t xml:space="preserve"> Aldrei skal setja nálarhettuna aftur á.</w:t>
            </w:r>
          </w:p>
        </w:tc>
      </w:tr>
    </w:tbl>
    <w:p w14:paraId="72D42D1F" w14:textId="20567670" w:rsidR="00A12B36" w:rsidRDefault="00A12B36">
      <w:pPr>
        <w:rPr>
          <w:szCs w:val="22"/>
        </w:rPr>
      </w:pPr>
    </w:p>
    <w:tbl>
      <w:tblPr>
        <w:tblW w:w="4937" w:type="pct"/>
        <w:tblInd w:w="7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tblCellMar>
        <w:tblLook w:val="04A0" w:firstRow="1" w:lastRow="0" w:firstColumn="1" w:lastColumn="0" w:noHBand="0" w:noVBand="1"/>
      </w:tblPr>
      <w:tblGrid>
        <w:gridCol w:w="642"/>
        <w:gridCol w:w="8427"/>
      </w:tblGrid>
      <w:tr w:rsidR="00A12B36" w14:paraId="5247112A" w14:textId="77777777">
        <w:trPr>
          <w:cantSplit/>
          <w:trHeight w:val="57"/>
        </w:trPr>
        <w:tc>
          <w:tcPr>
            <w:tcW w:w="354" w:type="pct"/>
            <w:tcBorders>
              <w:bottom w:val="single" w:sz="4" w:space="0" w:color="auto"/>
            </w:tcBorders>
            <w:tcMar>
              <w:top w:w="28" w:type="dxa"/>
              <w:left w:w="57" w:type="dxa"/>
              <w:bottom w:w="28" w:type="dxa"/>
              <w:right w:w="57" w:type="dxa"/>
            </w:tcMar>
          </w:tcPr>
          <w:p w14:paraId="20B3AB73" w14:textId="77777777" w:rsidR="00A12B36" w:rsidRDefault="00FF6BDA">
            <w:pPr>
              <w:pStyle w:val="Stylebold"/>
              <w:keepNext/>
            </w:pPr>
            <w:r>
              <w:t>5a</w:t>
            </w:r>
          </w:p>
        </w:tc>
        <w:tc>
          <w:tcPr>
            <w:tcW w:w="4646" w:type="pct"/>
            <w:tcBorders>
              <w:bottom w:val="single" w:sz="4" w:space="0" w:color="auto"/>
            </w:tcBorders>
            <w:tcMar>
              <w:top w:w="28" w:type="dxa"/>
              <w:left w:w="57" w:type="dxa"/>
              <w:bottom w:w="28" w:type="dxa"/>
              <w:right w:w="57" w:type="dxa"/>
            </w:tcMar>
          </w:tcPr>
          <w:p w14:paraId="27C52C73" w14:textId="77777777" w:rsidR="00A12B36" w:rsidRDefault="00FF6BDA">
            <w:pPr>
              <w:pStyle w:val="Stylebold"/>
              <w:keepNext/>
            </w:pPr>
            <w:r>
              <w:t>Fargaðu notaðri áfylltri sprautunni og nálarhettunni í nálabox.</w:t>
            </w:r>
          </w:p>
        </w:tc>
      </w:tr>
      <w:tr w:rsidR="00A12B36" w14:paraId="0CDE8C97" w14:textId="77777777">
        <w:trPr>
          <w:cantSplit/>
          <w:trHeight w:val="57"/>
        </w:trPr>
        <w:tc>
          <w:tcPr>
            <w:tcW w:w="5000" w:type="pct"/>
            <w:gridSpan w:val="2"/>
            <w:tcBorders>
              <w:bottom w:val="single" w:sz="4" w:space="0" w:color="auto"/>
            </w:tcBorders>
            <w:tcMar>
              <w:top w:w="28" w:type="dxa"/>
              <w:left w:w="57" w:type="dxa"/>
              <w:bottom w:w="28" w:type="dxa"/>
              <w:right w:w="57" w:type="dxa"/>
            </w:tcMar>
          </w:tcPr>
          <w:p w14:paraId="0B6A6CDA" w14:textId="1786B1F5" w:rsidR="00A12B36" w:rsidRDefault="00883EB1">
            <w:pPr>
              <w:pStyle w:val="ListParagraph"/>
              <w:keepNext/>
              <w:tabs>
                <w:tab w:val="clear" w:pos="567"/>
                <w:tab w:val="left" w:pos="0"/>
              </w:tabs>
              <w:ind w:left="0"/>
              <w:jc w:val="center"/>
              <w:rPr>
                <w:b/>
                <w:bCs/>
              </w:rPr>
            </w:pPr>
            <w:r>
              <w:pict w14:anchorId="1FC79987">
                <v:shape id="Picture 64" o:spid="_x0000_i1039" type="#_x0000_t75" style="width:150pt;height:108pt;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page;mso-height-relative:page" o:allowoverlap="f">
                  <v:imagedata r:id="rId33" o:title=""/>
                </v:shape>
              </w:pict>
            </w:r>
          </w:p>
        </w:tc>
      </w:tr>
      <w:tr w:rsidR="00A12B36" w14:paraId="1F15BAD7" w14:textId="77777777">
        <w:trPr>
          <w:cantSplit/>
          <w:trHeight w:val="57"/>
        </w:trPr>
        <w:tc>
          <w:tcPr>
            <w:tcW w:w="354" w:type="pct"/>
            <w:tcBorders>
              <w:top w:val="nil"/>
              <w:bottom w:val="nil"/>
              <w:right w:val="nil"/>
            </w:tcBorders>
            <w:tcMar>
              <w:top w:w="28" w:type="dxa"/>
              <w:left w:w="57" w:type="dxa"/>
              <w:bottom w:w="28" w:type="dxa"/>
              <w:right w:w="57" w:type="dxa"/>
            </w:tcMar>
          </w:tcPr>
          <w:p w14:paraId="50C42278" w14:textId="77777777" w:rsidR="00A12B36" w:rsidRDefault="00A12B36">
            <w:pPr>
              <w:keepNext/>
              <w:numPr>
                <w:ilvl w:val="0"/>
                <w:numId w:val="29"/>
              </w:numPr>
              <w:tabs>
                <w:tab w:val="clear" w:pos="567"/>
              </w:tabs>
              <w:ind w:left="567" w:hanging="567"/>
            </w:pPr>
          </w:p>
        </w:tc>
        <w:tc>
          <w:tcPr>
            <w:tcW w:w="4646" w:type="pct"/>
            <w:tcBorders>
              <w:top w:val="nil"/>
              <w:left w:val="nil"/>
              <w:bottom w:val="nil"/>
            </w:tcBorders>
            <w:tcMar>
              <w:left w:w="0" w:type="dxa"/>
            </w:tcMar>
          </w:tcPr>
          <w:p w14:paraId="0F6B367B" w14:textId="77777777" w:rsidR="00A12B36" w:rsidRDefault="00FF6BDA">
            <w:pPr>
              <w:keepNext/>
            </w:pPr>
            <w:r>
              <w:t>Farga skal lyfjum í samræmi við gildandi reglur. Leitið ráða í apóteki um hvernig heppilegast er að farga lyfjum sem hætt er að nota. Markmiðið er að vernda umhverfið.</w:t>
            </w:r>
          </w:p>
        </w:tc>
      </w:tr>
      <w:tr w:rsidR="00A12B36" w14:paraId="62D653D4" w14:textId="77777777">
        <w:trPr>
          <w:cantSplit/>
          <w:trHeight w:val="57"/>
        </w:trPr>
        <w:tc>
          <w:tcPr>
            <w:tcW w:w="5000" w:type="pct"/>
            <w:gridSpan w:val="2"/>
            <w:tcBorders>
              <w:top w:val="nil"/>
              <w:bottom w:val="single" w:sz="12" w:space="0" w:color="FF0000"/>
            </w:tcBorders>
            <w:tcMar>
              <w:top w:w="28" w:type="dxa"/>
              <w:left w:w="57" w:type="dxa"/>
              <w:bottom w:w="28" w:type="dxa"/>
              <w:right w:w="57" w:type="dxa"/>
            </w:tcMar>
          </w:tcPr>
          <w:p w14:paraId="1FAD9FC0" w14:textId="3385B6AE" w:rsidR="00A12B36" w:rsidRDefault="00A12B36">
            <w:pPr>
              <w:keepNext/>
            </w:pPr>
          </w:p>
        </w:tc>
      </w:tr>
      <w:tr w:rsidR="00A12B36" w14:paraId="7BF97C87" w14:textId="77777777">
        <w:trPr>
          <w:cantSplit/>
          <w:trHeight w:val="57"/>
        </w:trPr>
        <w:tc>
          <w:tcPr>
            <w:tcW w:w="5000" w:type="pct"/>
            <w:gridSpan w:val="2"/>
            <w:tcBorders>
              <w:top w:val="single" w:sz="12" w:space="0" w:color="FF0000"/>
              <w:left w:val="single" w:sz="12" w:space="0" w:color="FF0000"/>
              <w:bottom w:val="single" w:sz="12" w:space="0" w:color="FF0000"/>
              <w:right w:val="single" w:sz="12" w:space="0" w:color="FF0000"/>
            </w:tcBorders>
            <w:tcMar>
              <w:top w:w="28" w:type="dxa"/>
              <w:left w:w="57" w:type="dxa"/>
              <w:bottom w:w="28" w:type="dxa"/>
              <w:right w:w="57" w:type="dxa"/>
            </w:tcMar>
          </w:tcPr>
          <w:p w14:paraId="0626077A" w14:textId="664EFB78" w:rsidR="00A12B36" w:rsidRDefault="00FF6BDA">
            <w:pPr>
              <w:keepNext/>
            </w:pPr>
            <w:r>
              <w:rPr>
                <w:b/>
              </w:rPr>
              <w:t>Ekki</w:t>
            </w:r>
            <w:r>
              <w:t xml:space="preserve"> setja áfyllta sprautu í endurvinnslu eða fleygja henni með heimilissorpi.</w:t>
            </w:r>
          </w:p>
        </w:tc>
      </w:tr>
      <w:tr w:rsidR="00A12B36" w14:paraId="0E1E689C" w14:textId="77777777">
        <w:trPr>
          <w:cantSplit/>
          <w:trHeight w:val="57"/>
        </w:trPr>
        <w:tc>
          <w:tcPr>
            <w:tcW w:w="354" w:type="pct"/>
            <w:tcBorders>
              <w:top w:val="single" w:sz="12" w:space="0" w:color="FF0000"/>
              <w:bottom w:val="single" w:sz="4" w:space="0" w:color="auto"/>
              <w:right w:val="nil"/>
            </w:tcBorders>
            <w:tcMar>
              <w:top w:w="28" w:type="dxa"/>
              <w:left w:w="57" w:type="dxa"/>
              <w:bottom w:w="28" w:type="dxa"/>
              <w:right w:w="57" w:type="dxa"/>
            </w:tcMar>
          </w:tcPr>
          <w:p w14:paraId="535AC601" w14:textId="77777777" w:rsidR="00A12B36" w:rsidRDefault="00A12B36">
            <w:pPr>
              <w:keepNext/>
              <w:numPr>
                <w:ilvl w:val="0"/>
                <w:numId w:val="29"/>
              </w:numPr>
              <w:tabs>
                <w:tab w:val="clear" w:pos="567"/>
              </w:tabs>
              <w:ind w:left="567" w:hanging="567"/>
            </w:pPr>
          </w:p>
        </w:tc>
        <w:tc>
          <w:tcPr>
            <w:tcW w:w="4646" w:type="pct"/>
            <w:tcBorders>
              <w:top w:val="single" w:sz="12" w:space="0" w:color="FF0000"/>
              <w:left w:val="nil"/>
              <w:bottom w:val="single" w:sz="4" w:space="0" w:color="auto"/>
            </w:tcBorders>
            <w:tcMar>
              <w:left w:w="0" w:type="dxa"/>
            </w:tcMar>
          </w:tcPr>
          <w:p w14:paraId="5C6AF3F8" w14:textId="77777777" w:rsidR="00A12B36" w:rsidRDefault="00FF6BDA">
            <w:pPr>
              <w:keepNext/>
              <w:rPr>
                <w:b/>
                <w:bCs/>
              </w:rPr>
            </w:pPr>
            <w:r>
              <w:rPr>
                <w:b/>
              </w:rPr>
              <w:t>Ekki</w:t>
            </w:r>
            <w:r>
              <w:t xml:space="preserve"> nota áfylltu sprautuna aftur.</w:t>
            </w:r>
          </w:p>
        </w:tc>
      </w:tr>
    </w:tbl>
    <w:p w14:paraId="3F9FD149" w14:textId="77777777" w:rsidR="00A12B36" w:rsidRDefault="00A12B36">
      <w:pPr>
        <w:tabs>
          <w:tab w:val="left" w:pos="1134"/>
        </w:tabs>
      </w:pPr>
    </w:p>
    <w:p w14:paraId="0E36D45E" w14:textId="77777777" w:rsidR="00A12B36" w:rsidRDefault="00A12B36">
      <w:pPr>
        <w:rPr>
          <w:szCs w:val="22"/>
        </w:rPr>
      </w:pPr>
    </w:p>
    <w:sectPr w:rsidR="00A12B36">
      <w:footerReference w:type="default" r:id="rId34"/>
      <w:headerReference w:type="first" r:id="rId35"/>
      <w:footerReference w:type="first" r:id="rId36"/>
      <w:endnotePr>
        <w:numFmt w:val="decimal"/>
      </w:endnotePr>
      <w:pgSz w:w="11907" w:h="16840" w:code="9"/>
      <w:pgMar w:top="1134" w:right="1418" w:bottom="1134" w:left="1418" w:header="737" w:footer="737"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25A75CA" w14:textId="77777777" w:rsidR="00883EB1" w:rsidRDefault="00883EB1">
      <w:r>
        <w:separator/>
      </w:r>
    </w:p>
  </w:endnote>
  <w:endnote w:type="continuationSeparator" w:id="0">
    <w:p w14:paraId="2EBA659E" w14:textId="77777777" w:rsidR="00883EB1" w:rsidRDefault="00883EB1">
      <w:r>
        <w:continuationSeparator/>
      </w:r>
    </w:p>
  </w:endnote>
  <w:endnote w:type="continuationNotice" w:id="1">
    <w:p w14:paraId="0BC80867" w14:textId="77777777" w:rsidR="00883EB1" w:rsidRDefault="00883EB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PMingLiU">
    <w:altName w:val="新細明體"/>
    <w:panose1 w:val="02010601000101010101"/>
    <w:charset w:val="88"/>
    <w:family w:val="roman"/>
    <w:pitch w:val="variable"/>
    <w:sig w:usb0="A00002FF" w:usb1="28CFFCFA" w:usb2="00000016" w:usb3="00000000" w:csb0="00100001" w:csb1="00000000"/>
  </w:font>
  <w:font w:name="Helvetica">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Arial Narrow">
    <w:panose1 w:val="020B0606020202030204"/>
    <w:charset w:val="00"/>
    <w:family w:val="swiss"/>
    <w:pitch w:val="variable"/>
    <w:sig w:usb0="00000287" w:usb1="00000800" w:usb2="00000000" w:usb3="00000000" w:csb0="0000009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5A3BB2" w14:textId="77777777" w:rsidR="00A12B36" w:rsidRDefault="00FF6BDA">
    <w:pPr>
      <w:pStyle w:val="Footer"/>
      <w:tabs>
        <w:tab w:val="clear" w:pos="8930"/>
        <w:tab w:val="right" w:pos="8931"/>
      </w:tabs>
      <w:ind w:right="96"/>
      <w:jc w:val="center"/>
      <w:rPr>
        <w:rFonts w:ascii="Arial" w:hAnsi="Arial"/>
      </w:rPr>
    </w:pPr>
    <w:r>
      <w:fldChar w:fldCharType="begin"/>
    </w:r>
    <w:r>
      <w:instrText xml:space="preserve"> EQ </w:instrText>
    </w:r>
    <w:r>
      <w:fldChar w:fldCharType="end"/>
    </w:r>
    <w:r>
      <w:rPr>
        <w:rStyle w:val="PageNumber"/>
        <w:rFonts w:ascii="Arial" w:hAnsi="Arial" w:cs="Arial"/>
      </w:rPr>
      <w:fldChar w:fldCharType="begin"/>
    </w:r>
    <w:r>
      <w:rPr>
        <w:rStyle w:val="PageNumber"/>
        <w:rFonts w:ascii="Arial" w:hAnsi="Arial" w:cs="Arial"/>
      </w:rPr>
      <w:instrText xml:space="preserve">PAGE  </w:instrText>
    </w:r>
    <w:r>
      <w:rPr>
        <w:rStyle w:val="PageNumber"/>
        <w:rFonts w:ascii="Arial" w:hAnsi="Arial" w:cs="Arial"/>
      </w:rPr>
      <w:fldChar w:fldCharType="separate"/>
    </w:r>
    <w:r>
      <w:rPr>
        <w:rStyle w:val="PageNumber"/>
        <w:rFonts w:ascii="Arial" w:hAnsi="Arial" w:cs="Arial"/>
      </w:rPr>
      <w:t>34</w:t>
    </w:r>
    <w:r>
      <w:rPr>
        <w:rStyle w:val="PageNumber"/>
        <w:rFonts w:ascii="Arial" w:hAnsi="Arial"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7DE0C7" w14:textId="77777777" w:rsidR="00A12B36" w:rsidRDefault="00FF6BDA">
    <w:pPr>
      <w:pStyle w:val="Footer"/>
      <w:tabs>
        <w:tab w:val="clear" w:pos="8930"/>
        <w:tab w:val="right" w:pos="8931"/>
      </w:tabs>
      <w:ind w:right="96"/>
      <w:jc w:val="center"/>
    </w:pPr>
    <w:r>
      <w:fldChar w:fldCharType="begin"/>
    </w:r>
    <w:r>
      <w:instrText xml:space="preserve"> EQ </w:instrText>
    </w:r>
    <w:r>
      <w:fldChar w:fldCharType="end"/>
    </w:r>
    <w:r>
      <w:rPr>
        <w:rStyle w:val="PageNumber"/>
        <w:rFonts w:ascii="Arial" w:hAnsi="Arial" w:cs="Arial"/>
      </w:rPr>
      <w:fldChar w:fldCharType="begin"/>
    </w:r>
    <w:r>
      <w:rPr>
        <w:rStyle w:val="PageNumber"/>
        <w:rFonts w:ascii="Arial" w:hAnsi="Arial" w:cs="Arial"/>
      </w:rPr>
      <w:instrText xml:space="preserve">PAGE  </w:instrText>
    </w:r>
    <w:r>
      <w:rPr>
        <w:rStyle w:val="PageNumber"/>
        <w:rFonts w:ascii="Arial" w:hAnsi="Arial" w:cs="Arial"/>
      </w:rPr>
      <w:fldChar w:fldCharType="separate"/>
    </w:r>
    <w:r>
      <w:rPr>
        <w:rStyle w:val="PageNumber"/>
        <w:rFonts w:ascii="Arial" w:hAnsi="Arial" w:cs="Arial"/>
      </w:rPr>
      <w:t>1</w:t>
    </w:r>
    <w:r>
      <w:rPr>
        <w:rStyle w:val="PageNumber"/>
        <w:rFonts w:ascii="Arial" w:hAnsi="Arial" w:cs="Arial"/>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54A2C54" w14:textId="77777777" w:rsidR="00883EB1" w:rsidRDefault="00883EB1">
      <w:r>
        <w:separator/>
      </w:r>
    </w:p>
  </w:footnote>
  <w:footnote w:type="continuationSeparator" w:id="0">
    <w:p w14:paraId="4A0695D5" w14:textId="77777777" w:rsidR="00883EB1" w:rsidRDefault="00883EB1">
      <w:r>
        <w:continuationSeparator/>
      </w:r>
    </w:p>
  </w:footnote>
  <w:footnote w:type="continuationNotice" w:id="1">
    <w:p w14:paraId="43B79B8E" w14:textId="77777777" w:rsidR="00883EB1" w:rsidRDefault="00883EB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E54252" w14:textId="77777777" w:rsidR="00A12B36" w:rsidRDefault="00A12B36">
    <w:pPr>
      <w:widowControl w:val="0"/>
      <w:tabs>
        <w:tab w:val="clear" w:pos="567"/>
      </w:tabs>
      <w:rPr>
        <w:rFonts w:ascii="Arial" w:hAnsi="Arial" w:cs="Arial"/>
        <w:color w:val="000000"/>
        <w:sz w:val="18"/>
        <w:szCs w:val="18"/>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0D3635A8"/>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699ADADA"/>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AF666312"/>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DD720366"/>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0CF0CD52"/>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968ADE2"/>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07C8C162"/>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BD48299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E8C6813E"/>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954875C4"/>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FFFFFFFE"/>
    <w:multiLevelType w:val="singleLevel"/>
    <w:tmpl w:val="FFFFFFFF"/>
    <w:lvl w:ilvl="0">
      <w:numFmt w:val="decimal"/>
      <w:lvlText w:val="*"/>
      <w:lvlJc w:val="left"/>
    </w:lvl>
  </w:abstractNum>
  <w:abstractNum w:abstractNumId="11" w15:restartNumberingAfterBreak="0">
    <w:nsid w:val="010304C0"/>
    <w:multiLevelType w:val="hybridMultilevel"/>
    <w:tmpl w:val="EE1423F8"/>
    <w:lvl w:ilvl="0" w:tplc="E8385EA6">
      <w:start w:val="1"/>
      <w:numFmt w:val="decimal"/>
      <w:lvlText w:val="%1."/>
      <w:lvlJc w:val="left"/>
      <w:pPr>
        <w:tabs>
          <w:tab w:val="num" w:pos="570"/>
        </w:tabs>
        <w:ind w:left="570" w:hanging="57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04E56B67"/>
    <w:multiLevelType w:val="hybridMultilevel"/>
    <w:tmpl w:val="455C5348"/>
    <w:lvl w:ilvl="0" w:tplc="C18EF3C2">
      <w:start w:val="1"/>
      <w:numFmt w:val="bullet"/>
      <w:lvlText w:val=""/>
      <w:lvlJc w:val="left"/>
      <w:pPr>
        <w:ind w:left="567" w:hanging="567"/>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202B3A5E"/>
    <w:multiLevelType w:val="multilevel"/>
    <w:tmpl w:val="76263460"/>
    <w:lvl w:ilvl="0">
      <w:start w:val="1"/>
      <w:numFmt w:val="upperRoman"/>
      <w:pStyle w:val="AHeader1"/>
      <w:lvlText w:val="%1"/>
      <w:lvlJc w:val="left"/>
      <w:pPr>
        <w:tabs>
          <w:tab w:val="num" w:pos="720"/>
        </w:tabs>
        <w:ind w:left="284" w:hanging="284"/>
      </w:pPr>
      <w:rPr>
        <w:rFonts w:ascii="Arial" w:hAnsi="Arial" w:cs="Times New Roman" w:hint="default"/>
        <w:b/>
        <w:i w:val="0"/>
        <w:sz w:val="24"/>
      </w:rPr>
    </w:lvl>
    <w:lvl w:ilvl="1">
      <w:start w:val="1"/>
      <w:numFmt w:val="decimal"/>
      <w:pStyle w:val="AHeader2"/>
      <w:lvlText w:val="%1.%2"/>
      <w:lvlJc w:val="left"/>
      <w:pPr>
        <w:tabs>
          <w:tab w:val="num" w:pos="709"/>
        </w:tabs>
        <w:ind w:left="709" w:hanging="425"/>
      </w:pPr>
      <w:rPr>
        <w:rFonts w:ascii="Arial" w:hAnsi="Arial" w:cs="Times New Roman" w:hint="default"/>
        <w:b/>
        <w:i w:val="0"/>
        <w:sz w:val="22"/>
      </w:rPr>
    </w:lvl>
    <w:lvl w:ilvl="2">
      <w:start w:val="1"/>
      <w:numFmt w:val="decimal"/>
      <w:pStyle w:val="AHeader3"/>
      <w:lvlText w:val="%1.%2.%3"/>
      <w:lvlJc w:val="left"/>
      <w:pPr>
        <w:tabs>
          <w:tab w:val="num" w:pos="1276"/>
        </w:tabs>
        <w:ind w:left="1276" w:hanging="567"/>
      </w:pPr>
      <w:rPr>
        <w:rFonts w:ascii="Arial" w:hAnsi="Arial" w:cs="Times New Roman" w:hint="default"/>
        <w:b/>
        <w:i w:val="0"/>
        <w:sz w:val="22"/>
      </w:rPr>
    </w:lvl>
    <w:lvl w:ilvl="3">
      <w:start w:val="1"/>
      <w:numFmt w:val="lowerLetter"/>
      <w:pStyle w:val="AHeader2abc"/>
      <w:lvlText w:val="%4)"/>
      <w:lvlJc w:val="left"/>
      <w:pPr>
        <w:tabs>
          <w:tab w:val="num" w:pos="1276"/>
        </w:tabs>
        <w:ind w:left="1276" w:hanging="567"/>
      </w:pPr>
      <w:rPr>
        <w:rFonts w:ascii="Arial" w:hAnsi="Arial" w:cs="Times New Roman" w:hint="default"/>
        <w:b w:val="0"/>
        <w:i w:val="0"/>
        <w:sz w:val="22"/>
      </w:rPr>
    </w:lvl>
    <w:lvl w:ilvl="4">
      <w:start w:val="1"/>
      <w:numFmt w:val="lowerLetter"/>
      <w:lvlRestart w:val="2"/>
      <w:pStyle w:val="AHeader3abc"/>
      <w:lvlText w:val="%5)"/>
      <w:lvlJc w:val="left"/>
      <w:pPr>
        <w:tabs>
          <w:tab w:val="num" w:pos="1701"/>
        </w:tabs>
        <w:ind w:left="1701" w:hanging="425"/>
      </w:pPr>
      <w:rPr>
        <w:rFonts w:hint="default"/>
      </w:rPr>
    </w:lvl>
    <w:lvl w:ilvl="5">
      <w:start w:val="1"/>
      <w:numFmt w:val="lowerLetter"/>
      <w:lvlText w:val="%6)"/>
      <w:lvlJc w:val="left"/>
      <w:pPr>
        <w:tabs>
          <w:tab w:val="num" w:pos="1663"/>
        </w:tabs>
        <w:ind w:left="1663" w:hanging="432"/>
      </w:pPr>
      <w:rPr>
        <w:rFonts w:hint="default"/>
      </w:rPr>
    </w:lvl>
    <w:lvl w:ilvl="6">
      <w:start w:val="1"/>
      <w:numFmt w:val="lowerRoman"/>
      <w:lvlText w:val="%7)"/>
      <w:lvlJc w:val="right"/>
      <w:pPr>
        <w:tabs>
          <w:tab w:val="num" w:pos="1807"/>
        </w:tabs>
        <w:ind w:left="1807" w:hanging="288"/>
      </w:pPr>
      <w:rPr>
        <w:rFonts w:hint="default"/>
      </w:rPr>
    </w:lvl>
    <w:lvl w:ilvl="7">
      <w:start w:val="1"/>
      <w:numFmt w:val="lowerLetter"/>
      <w:lvlText w:val="%8."/>
      <w:lvlJc w:val="left"/>
      <w:pPr>
        <w:tabs>
          <w:tab w:val="num" w:pos="1951"/>
        </w:tabs>
        <w:ind w:left="1951" w:hanging="432"/>
      </w:pPr>
      <w:rPr>
        <w:rFonts w:hint="default"/>
      </w:rPr>
    </w:lvl>
    <w:lvl w:ilvl="8">
      <w:start w:val="1"/>
      <w:numFmt w:val="lowerRoman"/>
      <w:lvlText w:val="%9."/>
      <w:lvlJc w:val="left"/>
      <w:pPr>
        <w:tabs>
          <w:tab w:val="num" w:pos="2671"/>
        </w:tabs>
        <w:ind w:left="2311" w:hanging="360"/>
      </w:pPr>
      <w:rPr>
        <w:rFonts w:ascii="Arial" w:hAnsi="Arial" w:hint="default"/>
        <w:b w:val="0"/>
        <w:i w:val="0"/>
        <w:sz w:val="22"/>
      </w:rPr>
    </w:lvl>
  </w:abstractNum>
  <w:abstractNum w:abstractNumId="15" w15:restartNumberingAfterBreak="0">
    <w:nsid w:val="25E745CA"/>
    <w:multiLevelType w:val="hybridMultilevel"/>
    <w:tmpl w:val="30BE549E"/>
    <w:lvl w:ilvl="0" w:tplc="FFFFFFFF">
      <w:start w:val="1"/>
      <w:numFmt w:val="bullet"/>
      <w:lvlText w:val="-"/>
      <w:lvlJc w:val="left"/>
      <w:pPr>
        <w:ind w:left="360" w:hanging="360"/>
      </w:p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6" w15:restartNumberingAfterBreak="0">
    <w:nsid w:val="26024B17"/>
    <w:multiLevelType w:val="hybridMultilevel"/>
    <w:tmpl w:val="FC04F31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28521463"/>
    <w:multiLevelType w:val="singleLevel"/>
    <w:tmpl w:val="2C7009F4"/>
    <w:lvl w:ilvl="0">
      <w:start w:val="1"/>
      <w:numFmt w:val="bullet"/>
      <w:pStyle w:val="TextBullet"/>
      <w:lvlText w:val=""/>
      <w:lvlJc w:val="left"/>
      <w:pPr>
        <w:tabs>
          <w:tab w:val="num" w:pos="360"/>
        </w:tabs>
        <w:ind w:left="360" w:hanging="360"/>
      </w:pPr>
      <w:rPr>
        <w:rFonts w:ascii="Symbol" w:hAnsi="Symbol" w:hint="default"/>
      </w:rPr>
    </w:lvl>
  </w:abstractNum>
  <w:abstractNum w:abstractNumId="18" w15:restartNumberingAfterBreak="0">
    <w:nsid w:val="2B1323FA"/>
    <w:multiLevelType w:val="hybridMultilevel"/>
    <w:tmpl w:val="EE1423F8"/>
    <w:lvl w:ilvl="0" w:tplc="FFFFFFFF">
      <w:start w:val="1"/>
      <w:numFmt w:val="decimal"/>
      <w:lvlText w:val="%1."/>
      <w:lvlJc w:val="left"/>
      <w:pPr>
        <w:tabs>
          <w:tab w:val="num" w:pos="570"/>
        </w:tabs>
        <w:ind w:left="570" w:hanging="57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9" w15:restartNumberingAfterBreak="0">
    <w:nsid w:val="2C4F210F"/>
    <w:multiLevelType w:val="hybridMultilevel"/>
    <w:tmpl w:val="0F185534"/>
    <w:lvl w:ilvl="0" w:tplc="0C0A0001">
      <w:start w:val="1"/>
      <w:numFmt w:val="bullet"/>
      <w:lvlText w:val=""/>
      <w:lvlJc w:val="left"/>
      <w:pPr>
        <w:ind w:left="928" w:hanging="360"/>
      </w:pPr>
      <w:rPr>
        <w:rFonts w:ascii="Symbol" w:hAnsi="Symbo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20" w15:restartNumberingAfterBreak="0">
    <w:nsid w:val="3739552C"/>
    <w:multiLevelType w:val="hybridMultilevel"/>
    <w:tmpl w:val="9616385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39523E5B"/>
    <w:multiLevelType w:val="hybridMultilevel"/>
    <w:tmpl w:val="BAEEDB7E"/>
    <w:lvl w:ilvl="0" w:tplc="04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3D122D65"/>
    <w:multiLevelType w:val="hybridMultilevel"/>
    <w:tmpl w:val="8F264A4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4321140B"/>
    <w:multiLevelType w:val="singleLevel"/>
    <w:tmpl w:val="ADECB4E4"/>
    <w:lvl w:ilvl="0">
      <w:start w:val="1"/>
      <w:numFmt w:val="decimal"/>
      <w:pStyle w:val="Considrant"/>
      <w:lvlText w:val="(%1)"/>
      <w:lvlJc w:val="left"/>
      <w:pPr>
        <w:tabs>
          <w:tab w:val="num" w:pos="709"/>
        </w:tabs>
        <w:ind w:left="709" w:hanging="709"/>
      </w:pPr>
    </w:lvl>
  </w:abstractNum>
  <w:abstractNum w:abstractNumId="24" w15:restartNumberingAfterBreak="0">
    <w:nsid w:val="43E32B8E"/>
    <w:multiLevelType w:val="hybridMultilevel"/>
    <w:tmpl w:val="29809454"/>
    <w:lvl w:ilvl="0" w:tplc="04090001">
      <w:start w:val="1"/>
      <w:numFmt w:val="bullet"/>
      <w:lvlText w:val=""/>
      <w:lvlJc w:val="left"/>
      <w:pPr>
        <w:ind w:left="360" w:hanging="360"/>
      </w:pPr>
      <w:rPr>
        <w:rFonts w:ascii="Symbol" w:hAnsi="Symbol" w:hint="default"/>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25" w15:restartNumberingAfterBreak="0">
    <w:nsid w:val="50504C8A"/>
    <w:multiLevelType w:val="hybridMultilevel"/>
    <w:tmpl w:val="1B76013E"/>
    <w:lvl w:ilvl="0" w:tplc="FFFFFFFF">
      <w:start w:val="1"/>
      <w:numFmt w:val="bullet"/>
      <w:lvlText w:val="-"/>
      <w:lvlJc w:val="left"/>
      <w:pPr>
        <w:ind w:left="360" w:hanging="360"/>
      </w:p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6" w15:restartNumberingAfterBreak="0">
    <w:nsid w:val="51D10FE5"/>
    <w:multiLevelType w:val="hybridMultilevel"/>
    <w:tmpl w:val="03BED0FA"/>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7" w15:restartNumberingAfterBreak="0">
    <w:nsid w:val="67307BBA"/>
    <w:multiLevelType w:val="hybridMultilevel"/>
    <w:tmpl w:val="B0C64A5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6A712CC1"/>
    <w:multiLevelType w:val="hybridMultilevel"/>
    <w:tmpl w:val="1CD6C90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6DCE3738"/>
    <w:multiLevelType w:val="hybridMultilevel"/>
    <w:tmpl w:val="E810710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6F9337D0"/>
    <w:multiLevelType w:val="hybridMultilevel"/>
    <w:tmpl w:val="B6C885E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1" w15:restartNumberingAfterBreak="0">
    <w:nsid w:val="6FB70F1E"/>
    <w:multiLevelType w:val="hybridMultilevel"/>
    <w:tmpl w:val="F99A3FF8"/>
    <w:lvl w:ilvl="0" w:tplc="9AAEAA58">
      <w:start w:val="1"/>
      <w:numFmt w:val="bullet"/>
      <w:lvlText w:val=""/>
      <w:lvlJc w:val="left"/>
      <w:pPr>
        <w:tabs>
          <w:tab w:val="num" w:pos="567"/>
        </w:tabs>
        <w:ind w:left="567" w:hanging="567"/>
      </w:pPr>
      <w:rPr>
        <w:rFonts w:ascii="Symbol" w:hAnsi="Symbol" w:hint="default"/>
        <w:sz w:val="20"/>
        <w:szCs w:val="20"/>
      </w:rPr>
    </w:lvl>
    <w:lvl w:ilvl="1" w:tplc="04090001">
      <w:start w:val="1"/>
      <w:numFmt w:val="bullet"/>
      <w:lvlText w:val=""/>
      <w:lvlJc w:val="left"/>
      <w:pPr>
        <w:tabs>
          <w:tab w:val="num" w:pos="1440"/>
        </w:tabs>
        <w:ind w:left="1440" w:hanging="360"/>
      </w:pPr>
      <w:rPr>
        <w:rFonts w:ascii="Symbol" w:hAnsi="Symbol"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2" w15:restartNumberingAfterBreak="0">
    <w:nsid w:val="7F471009"/>
    <w:multiLevelType w:val="hybridMultilevel"/>
    <w:tmpl w:val="D17897E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356930181">
    <w:abstractNumId w:val="14"/>
  </w:num>
  <w:num w:numId="2" w16cid:durableId="1021593831">
    <w:abstractNumId w:val="17"/>
  </w:num>
  <w:num w:numId="3" w16cid:durableId="212234364">
    <w:abstractNumId w:val="10"/>
    <w:lvlOverride w:ilvl="0">
      <w:lvl w:ilvl="0">
        <w:start w:val="1"/>
        <w:numFmt w:val="bullet"/>
        <w:lvlText w:val="-"/>
        <w:legacy w:legacy="1" w:legacySpace="0" w:legacyIndent="360"/>
        <w:lvlJc w:val="left"/>
        <w:pPr>
          <w:ind w:left="928" w:hanging="360"/>
        </w:pPr>
      </w:lvl>
    </w:lvlOverride>
  </w:num>
  <w:num w:numId="4" w16cid:durableId="596599807">
    <w:abstractNumId w:val="26"/>
  </w:num>
  <w:num w:numId="5" w16cid:durableId="348995972">
    <w:abstractNumId w:val="27"/>
  </w:num>
  <w:num w:numId="6" w16cid:durableId="1307853542">
    <w:abstractNumId w:val="21"/>
  </w:num>
  <w:num w:numId="7" w16cid:durableId="771514896">
    <w:abstractNumId w:val="9"/>
  </w:num>
  <w:num w:numId="8" w16cid:durableId="298465482">
    <w:abstractNumId w:val="7"/>
  </w:num>
  <w:num w:numId="9" w16cid:durableId="314530221">
    <w:abstractNumId w:val="6"/>
  </w:num>
  <w:num w:numId="10" w16cid:durableId="1942637550">
    <w:abstractNumId w:val="5"/>
  </w:num>
  <w:num w:numId="11" w16cid:durableId="469371383">
    <w:abstractNumId w:val="4"/>
  </w:num>
  <w:num w:numId="12" w16cid:durableId="944196147">
    <w:abstractNumId w:val="8"/>
  </w:num>
  <w:num w:numId="13" w16cid:durableId="613945337">
    <w:abstractNumId w:val="3"/>
  </w:num>
  <w:num w:numId="14" w16cid:durableId="412166667">
    <w:abstractNumId w:val="2"/>
  </w:num>
  <w:num w:numId="15" w16cid:durableId="317223076">
    <w:abstractNumId w:val="1"/>
  </w:num>
  <w:num w:numId="16" w16cid:durableId="834999035">
    <w:abstractNumId w:val="0"/>
  </w:num>
  <w:num w:numId="17" w16cid:durableId="1765563914">
    <w:abstractNumId w:val="22"/>
  </w:num>
  <w:num w:numId="18" w16cid:durableId="327052522">
    <w:abstractNumId w:val="13"/>
  </w:num>
  <w:num w:numId="19" w16cid:durableId="856621810">
    <w:abstractNumId w:val="30"/>
  </w:num>
  <w:num w:numId="20" w16cid:durableId="703483772">
    <w:abstractNumId w:val="23"/>
  </w:num>
  <w:num w:numId="21" w16cid:durableId="1347635532">
    <w:abstractNumId w:val="24"/>
  </w:num>
  <w:num w:numId="22" w16cid:durableId="846099083">
    <w:abstractNumId w:val="28"/>
  </w:num>
  <w:num w:numId="23" w16cid:durableId="526598790">
    <w:abstractNumId w:val="31"/>
  </w:num>
  <w:num w:numId="24" w16cid:durableId="57479755">
    <w:abstractNumId w:val="29"/>
  </w:num>
  <w:num w:numId="25" w16cid:durableId="1482188396">
    <w:abstractNumId w:val="12"/>
  </w:num>
  <w:num w:numId="26" w16cid:durableId="148982220">
    <w:abstractNumId w:val="11"/>
  </w:num>
  <w:num w:numId="27" w16cid:durableId="921335193">
    <w:abstractNumId w:val="25"/>
  </w:num>
  <w:num w:numId="28" w16cid:durableId="1188133613">
    <w:abstractNumId w:val="15"/>
  </w:num>
  <w:num w:numId="29" w16cid:durableId="1251042065">
    <w:abstractNumId w:val="19"/>
  </w:num>
  <w:num w:numId="30" w16cid:durableId="327756670">
    <w:abstractNumId w:val="32"/>
  </w:num>
  <w:num w:numId="31" w16cid:durableId="1765806798">
    <w:abstractNumId w:val="16"/>
  </w:num>
  <w:num w:numId="32" w16cid:durableId="1843161543">
    <w:abstractNumId w:val="18"/>
  </w:num>
  <w:num w:numId="33" w16cid:durableId="540017496">
    <w:abstractNumId w:val="20"/>
  </w:num>
  <w:numIdMacAtCleanup w:val="32"/>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50"/>
  <w:removePersonalInformation/>
  <w:removeDateAndTime/>
  <w:activeWritingStyle w:appName="MSWord" w:lang="ru-RU" w:vendorID="64" w:dllVersion="6" w:nlCheck="1" w:checkStyle="0"/>
  <w:activeWritingStyle w:appName="MSWord" w:lang="en-GB" w:vendorID="64" w:dllVersion="6" w:nlCheck="1" w:checkStyle="1"/>
  <w:activeWritingStyle w:appName="MSWord" w:lang="es-ES" w:vendorID="64" w:dllVersion="6" w:nlCheck="1" w:checkStyle="1"/>
  <w:activeWritingStyle w:appName="MSWord" w:lang="en-US" w:vendorID="64" w:dllVersion="6" w:nlCheck="1" w:checkStyle="1"/>
  <w:activeWritingStyle w:appName="MSWord" w:lang="fr-FR" w:vendorID="64" w:dllVersion="6" w:nlCheck="1" w:checkStyle="1"/>
  <w:activeWritingStyle w:appName="MSWord" w:lang="en-GB" w:vendorID="64" w:dllVersion="0" w:nlCheck="1" w:checkStyle="0"/>
  <w:activeWritingStyle w:appName="MSWord" w:lang="en-US" w:vendorID="64" w:dllVersion="0" w:nlCheck="1" w:checkStyle="0"/>
  <w:activeWritingStyle w:appName="MSWord" w:lang="es-ES" w:vendorID="64" w:dllVersion="0" w:nlCheck="1" w:checkStyle="0"/>
  <w:activeWritingStyle w:appName="MSWord" w:lang="fr-FR" w:vendorID="64" w:dllVersion="0" w:nlCheck="1" w:checkStyle="0"/>
  <w:activeWritingStyle w:appName="MSWord" w:lang="ru-RU" w:vendorID="64" w:dllVersion="0" w:nlCheck="1" w:checkStyle="0"/>
  <w:activeWritingStyle w:appName="MSWord" w:lang="sv-SE" w:vendorID="64" w:dllVersion="0" w:nlCheck="1" w:checkStyle="0"/>
  <w:activeWritingStyle w:appName="MSWord" w:lang="en-IN" w:vendorID="64" w:dllVersion="0" w:nlCheck="1" w:checkStyle="0"/>
  <w:activeWritingStyle w:appName="MSWord" w:lang="en-GB" w:vendorID="64" w:dllVersion="4096" w:nlCheck="1" w:checkStyle="0"/>
  <w:activeWritingStyle w:appName="MSWord" w:lang="en-US" w:vendorID="64" w:dllVersion="4096" w:nlCheck="1" w:checkStyle="0"/>
  <w:activeWritingStyle w:appName="MSWord" w:lang="es-ES" w:vendorID="64" w:dllVersion="4096" w:nlCheck="1" w:checkStyle="0"/>
  <w:activeWritingStyle w:appName="MSWord" w:lang="en-IN" w:vendorID="64" w:dllVersion="4096" w:nlCheck="1" w:checkStyle="0"/>
  <w:activeWritingStyle w:appName="MSWord" w:lang="fr-FR" w:vendorID="64" w:dllVersion="4096" w:nlCheck="1" w:checkStyle="0"/>
  <w:activeWritingStyle w:appName="MSWord" w:lang="en-GB" w:vendorID="8" w:dllVersion="513" w:checkStyle="1"/>
  <w:activeWritingStyle w:appName="MSWord" w:lang="it-IT" w:vendorID="3" w:dllVersion="512" w:checkStyle="1"/>
  <w:activeWritingStyle w:appName="MSWord" w:lang="en-AU" w:vendorID="8" w:dllVersion="513" w:checkStyle="1"/>
  <w:activeWritingStyle w:appName="MSWord" w:lang="es-ES" w:vendorID="9" w:dllVersion="512" w:checkStyle="1"/>
  <w:activeWritingStyle w:appName="MSWord" w:lang="es-ES_tradnl" w:vendorID="9" w:dllVersion="512" w:checkStyle="1"/>
  <w:activeWritingStyle w:appName="MSWord" w:lang="en-US" w:vendorID="8" w:dllVersion="513" w:checkStyle="1"/>
  <w:activeWritingStyle w:appName="MSWord" w:lang="fr-FR" w:vendorID="9" w:dllVersion="512" w:checkStyle="1"/>
  <w:activeWritingStyle w:appName="MSWord" w:lang="de-DE" w:vendorID="9" w:dllVersion="512" w:checkStyle="1"/>
  <w:activeWritingStyle w:appName="MSWord" w:lang="sv-SE" w:vendorID="0" w:dllVersion="512" w:checkStyle="1"/>
  <w:activeWritingStyle w:appName="MSWord" w:lang="it-IT" w:vendorID="3" w:dllVersion="517" w:checkStyle="1"/>
  <w:activeWritingStyle w:appName="MSWord" w:lang="hu-HU" w:vendorID="7" w:dllVersion="513" w:checkStyle="1"/>
  <w:activeWritingStyle w:appName="MSWord" w:lang="pl-PL" w:vendorID="12" w:dllVersion="512" w:checkStyle="1"/>
  <w:activeWritingStyle w:appName="MSWord" w:lang="nl-NL" w:vendorID="9" w:dllVersion="512" w:checkStyle="1"/>
  <w:activeWritingStyle w:appName="MSWord" w:lang="nb-NO" w:vendorID="666" w:dllVersion="513" w:checkStyle="1"/>
  <w:activeWritingStyle w:appName="MSWord" w:lang="pt-PT" w:vendorID="13" w:dllVersion="513" w:checkStyle="1"/>
  <w:activeWritingStyle w:appName="MSWord" w:lang="fi-FI" w:vendorID="666" w:dllVersion="513" w:checkStyle="1"/>
  <w:activeWritingStyle w:appName="MSWord" w:lang="nl-NL" w:vendorID="1" w:dllVersion="512" w:checkStyle="1"/>
  <w:activeWritingStyle w:appName="MSWord" w:lang="pt-BR" w:vendorID="1" w:dllVersion="513" w:checkStyle="1"/>
  <w:activeWritingStyle w:appName="MSWord" w:lang="da-DK" w:vendorID="666" w:dllVersion="513" w:checkStyle="1"/>
  <w:activeWritingStyle w:appName="MSWord" w:lang="ru-RU" w:vendorID="1" w:dllVersion="512" w:checkStyle="1"/>
  <w:activeWritingStyle w:appName="MSWord" w:lang="da-DK" w:vendorID="22" w:dllVersion="513" w:checkStyle="1"/>
  <w:activeWritingStyle w:appName="MSWord" w:lang="sv-SE" w:vendorID="22" w:dllVersion="513" w:checkStyle="1"/>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NotTrackMoves/>
  <w:defaultTabStop w:val="567"/>
  <w:hyphenationZone w:val="425"/>
  <w:doNotHyphenateCaps/>
  <w:drawingGridHorizontalSpacing w:val="181"/>
  <w:drawingGridVerticalSpacing w:val="181"/>
  <w:displayHorizontalDrawingGridEvery w:val="0"/>
  <w:displayVerticalDrawingGridEvery w:val="0"/>
  <w:doNotUseMarginsForDrawingGridOrigin/>
  <w:drawingGridVerticalOrigin w:val="1985"/>
  <w:noPunctuationKerning/>
  <w:characterSpacingControl w:val="doNotCompress"/>
  <w:hdrShapeDefaults>
    <o:shapedefaults v:ext="edit" spidmax="2280"/>
  </w:hdrShapeDefaults>
  <w:footnotePr>
    <w:footnote w:id="-1"/>
    <w:footnote w:id="0"/>
    <w:footnote w:id="1"/>
  </w:footnotePr>
  <w:endnotePr>
    <w:numFmt w:val="decimal"/>
    <w:endnote w:id="-1"/>
    <w:endnote w:id="0"/>
    <w:endnote w:id="1"/>
  </w:endnotePr>
  <w:compat>
    <w:doNotUseHTMLParagraphAutoSpacing/>
    <w:useFELayout/>
    <w:useNormalStyleForList/>
    <w:doNotUseIndentAsNumberingTabStop/>
    <w:useAltKinsokuLineBreakRules/>
    <w:allowSpaceOfSameStyleInTable/>
    <w:doNotSuppressIndentation/>
    <w:doNotAutofitConstrainedTables/>
    <w:autofitToFirstFixedWidthCell/>
    <w:displayHangulFixedWidth/>
    <w:splitPgBreakAndParaMark/>
    <w:doNotVertAlignCellWithSp/>
    <w:doNotBreakConstrainedForcedTable/>
    <w:doNotVertAlignInTxbx/>
    <w:useAnsiKerningPairs/>
    <w:cachedColBalance/>
    <w:compatSetting w:name="compatibilityMode" w:uri="http://schemas.microsoft.com/office/word" w:val="11"/>
    <w:compatSetting w:name="allowHyphenationAtTrackBottom" w:uri="http://schemas.microsoft.com/office/word" w:val="1"/>
    <w:compatSetting w:name="useWord2013TrackBottomHyphenation" w:uri="http://schemas.microsoft.com/office/word" w:val="1"/>
  </w:compat>
  <w:docVars>
    <w:docVar w:name="Registered" w:val="-1"/>
    <w:docVar w:name="VAULT_ND_0086a8db-c91d-4b17-897c-646a1991c764" w:val=" "/>
    <w:docVar w:name="VAULT_ND_02877ea3-1632-4dc0-b659-33a81f1c688a" w:val=" "/>
    <w:docVar w:name="VAULT_ND_08a5a800-a916-4792-b47d-3518082a4c7b" w:val=" "/>
    <w:docVar w:name="vault_nd_09075e7d-6006-4af6-9764-568a98ad3975" w:val=" "/>
    <w:docVar w:name="VAULT_ND_0f6385ec-2836-4a64-a329-2b4833a27236" w:val=" "/>
    <w:docVar w:name="VAULT_ND_138c09be-3cfa-4a2e-aa48-3c3620796e8e" w:val=" "/>
    <w:docVar w:name="vault_nd_13cbef9a-f08f-4675-8264-d134421ed1ba" w:val=" "/>
    <w:docVar w:name="VAULT_ND_1c95e99a-ae07-4e32-9531-d68d9c571b78" w:val=" "/>
    <w:docVar w:name="VAULT_ND_222cc0d6-ba4f-4944-9026-b02e138a77cf" w:val=" "/>
    <w:docVar w:name="VAULT_ND_27cf0bfe-bfd7-4a85-8246-5b9f0f66f397" w:val=" "/>
    <w:docVar w:name="VAULT_ND_28c39e03-9a4c-4182-ad7d-f9cfd81b44ed" w:val=" "/>
    <w:docVar w:name="vault_nd_2e2056b4-7fd1-4a36-98a9-3de39d244ae4" w:val=" "/>
    <w:docVar w:name="VAULT_ND_2f380d1c-2280-4057-a37b-1bcab97934fd" w:val=" "/>
    <w:docVar w:name="VAULT_ND_30307fc7-09b8-4bfd-87cc-baff1c5bb526" w:val=" "/>
    <w:docVar w:name="VAULT_ND_3170e97a-4bbd-43b5-ae0d-691fc3e8c75b" w:val=" "/>
    <w:docVar w:name="vault_nd_3430f0a3-d637-4bd3-9e5b-c5d80ff0cdb0" w:val=" "/>
    <w:docVar w:name="vault_nd_36f23f09-fd26-4279-b2b6-0afd68f5f4eb" w:val=" "/>
    <w:docVar w:name="vault_nd_3b753006-2e37-4d23-b239-00612c885dba" w:val=" "/>
    <w:docVar w:name="VAULT_ND_3c304f51-7a89-455d-941c-74fe73079543" w:val=" "/>
    <w:docVar w:name="VAULT_ND_3d5e8f82-2278-4b05-ac26-d60d9f417cc8" w:val=" "/>
    <w:docVar w:name="VAULT_ND_495a9323-dc9a-4738-ab2d-fa87eba41ff3" w:val=" "/>
    <w:docVar w:name="vault_nd_49a3a290-8704-46f2-99df-f32c39fdb237" w:val=" "/>
    <w:docVar w:name="vault_nd_4a96f9a7-6632-439b-8a14-e1d2e8fad5da" w:val=" "/>
    <w:docVar w:name="VAULT_ND_551f14c9-b463-430f-a72e-c8063a52b3af" w:val=" "/>
    <w:docVar w:name="VAULT_ND_5557e0c5-db94-4f80-9df2-071c25bbc3ca" w:val=" "/>
    <w:docVar w:name="vault_nd_5641bade-0efe-4070-8032-048faa627918" w:val=" "/>
    <w:docVar w:name="VAULT_ND_6296e4b8-659d-4341-be54-abd0efedc94c" w:val=" "/>
    <w:docVar w:name="VAULT_ND_69304552-346b-42db-826d-c1f80345fcdb" w:val=" "/>
    <w:docVar w:name="VAULT_ND_6b6c557a-6bee-40f5-bca4-8b0a3f5bb3cb" w:val=" "/>
    <w:docVar w:name="VAULT_ND_6c6d9ff4-6504-4feb-972c-b953f2656991" w:val=" "/>
    <w:docVar w:name="VAULT_ND_6f3d99ab-b215-4384-94da-347c564c696c" w:val=" "/>
    <w:docVar w:name="vault_nd_6f41e998-c4ac-41a7-bbd7-a3e7ca27620f" w:val=" "/>
    <w:docVar w:name="VAULT_ND_73a4e42c-70f2-4493-af48-7475004b4a80" w:val=" "/>
    <w:docVar w:name="vault_nd_79caff2d-8d40-4d32-82cb-f11c3cf8b2c8" w:val=" "/>
    <w:docVar w:name="VAULT_ND_7cbe8163-d83d-40d7-b5b4-22e15278728a" w:val=" "/>
    <w:docVar w:name="vault_nd_7f350d00-24ed-47da-955e-c0979f3d2a48" w:val=" "/>
    <w:docVar w:name="vault_nd_89c411a2-7a81-435a-b87e-ac40e5cb5e6d" w:val=" "/>
    <w:docVar w:name="VAULT_ND_8f3fa6a1-2026-46a3-ab33-24ed36865a6a" w:val=" "/>
    <w:docVar w:name="VAULT_ND_9140fcca-62be-498b-857c-54ea78e1f40c" w:val=" "/>
    <w:docVar w:name="VAULT_ND_923767b1-88eb-4fb6-b306-eef024ae4e68" w:val=" "/>
    <w:docVar w:name="VAULT_ND_93c6805a-d46b-4069-aec6-a0cf9088d60a" w:val=" "/>
    <w:docVar w:name="vault_nd_95c0729a-13ef-4fb7-b0fd-97d7a325d83f" w:val=" "/>
    <w:docVar w:name="vault_nd_966a6cba-91cd-4c6a-b7fc-86b2dea579fb" w:val=" "/>
    <w:docVar w:name="VAULT_ND_9690597e-4248-4b42-a6da-3d9d61d1ccc8" w:val=" "/>
    <w:docVar w:name="vault_nd_98f0ea6b-f11f-43a4-9c69-57c93c0ceaed" w:val=" "/>
    <w:docVar w:name="VAULT_ND_a0038fd1-164e-42fb-a2c3-9cd2a4fd3711" w:val=" "/>
    <w:docVar w:name="VAULT_ND_a1e6e023-b63d-415c-b6f0-fd21f4bfc90d" w:val=" "/>
    <w:docVar w:name="vault_nd_a24c4c6c-b06f-4c25-9e36-4fdf40f54274" w:val=" "/>
    <w:docVar w:name="VAULT_ND_a37ce795-e7f1-4d42-a6b4-68e615cc77d4" w:val=" "/>
    <w:docVar w:name="vault_nd_a50b5f53-fc5b-4585-8f88-530b1f4a57c0" w:val=" "/>
    <w:docVar w:name="VAULT_ND_a6321c63-8f3e-4e46-8ce3-2758c6412c17" w:val=" "/>
    <w:docVar w:name="VAULT_ND_aacdb6e3-ece4-425f-8e46-04985cc557dd" w:val=" "/>
    <w:docVar w:name="VAULT_ND_aede9778-505f-4b42-9c87-3d4f2c7ff115" w:val=" "/>
    <w:docVar w:name="VAULT_ND_b380f131-30bf-48a8-b5d0-fe4ef542541d" w:val=" "/>
    <w:docVar w:name="VAULT_ND_b61b4c44-81ad-4db4-9487-6961ad87ecea" w:val=" "/>
    <w:docVar w:name="VAULT_ND_b893fc93-6d77-4d63-8c36-38a0b73ee766" w:val=" "/>
    <w:docVar w:name="VAULT_ND_b8de593a-7b34-4f82-9bb4-6252557bb0a1" w:val=" "/>
    <w:docVar w:name="VAULT_ND_babbc658-c7ce-4a4f-9290-6f6a7d334641" w:val=" "/>
    <w:docVar w:name="vault_nd_bc80339d-c8ad-4bb9-823f-77168133a26e" w:val=" "/>
    <w:docVar w:name="VAULT_ND_c26590cb-2f8c-4413-ab10-ee17b6c194dc" w:val=" "/>
    <w:docVar w:name="VAULT_ND_c3464421-cca9-4c23-905b-edfceba9b678" w:val=" "/>
    <w:docVar w:name="vault_nd_c5ae12e5-afd6-4833-a8f8-1eb3c6a98300" w:val=" "/>
    <w:docVar w:name="VAULT_ND_cc910bcc-5942-448b-83be-deb1b363e5bf" w:val=" "/>
    <w:docVar w:name="vault_nd_cd6dfe2a-b333-4b0b-acf6-c1eaa9283796" w:val=" "/>
    <w:docVar w:name="vault_nd_da28a141-5875-4c66-963e-ce26bbc99e1c" w:val=" "/>
    <w:docVar w:name="VAULT_ND_dbca3ebd-b280-417e-906c-8781477ad4af" w:val=" "/>
    <w:docVar w:name="VAULT_ND_debf51a3-ad43-47d3-82d6-b4b9214d3f0f" w:val=" "/>
    <w:docVar w:name="vault_nd_dfefbf80-5d5f-41de-b8a1-be9581d22ffc" w:val=" "/>
    <w:docVar w:name="vault_nd_e3b57b28-6034-40d1-981d-cf722b24a334" w:val=" "/>
    <w:docVar w:name="vault_nd_e3e873bb-e3b0-4afa-8356-4a9210738a5f" w:val=" "/>
    <w:docVar w:name="vault_nd_e458c731-fe74-4d6c-8985-10b0bcdf7066" w:val=" "/>
    <w:docVar w:name="vault_nd_e8bc3562-8f83-47b6-9f37-46e2d58404aa" w:val=" "/>
    <w:docVar w:name="VAULT_ND_eb67b8ed-a250-4b53-a530-5758294f071b" w:val=" "/>
    <w:docVar w:name="vault_nd_ebefe427-632a-4338-91fd-89742e617eff" w:val=" "/>
    <w:docVar w:name="vault_nd_efeaf689-55f2-42e5-9613-7cb4459cfe41" w:val=" "/>
    <w:docVar w:name="vault_nd_f4ceafcf-6473-43d9-9c44-bb935431844c" w:val=" "/>
    <w:docVar w:name="VAULT_ND_f9a517d6-7194-4c12-a6d7-267a8d404ca1" w:val=" "/>
    <w:docVar w:name="vault_nd_f9abd9e2-73b6-4ae9-9511-56d022fd4c35" w:val=" "/>
    <w:docVar w:name="VAULT_ND_fb428f7a-f4bd-4640-b470-11a55d5cb8a4" w:val=" "/>
    <w:docVar w:name="VAULT_ND_fbd2d644-3909-4565-b10b-8418f6a46839" w:val=" "/>
    <w:docVar w:name="Version" w:val="0"/>
  </w:docVars>
  <w:rsids>
    <w:rsidRoot w:val="003729C2"/>
    <w:rsid w:val="0000076D"/>
    <w:rsid w:val="00002791"/>
    <w:rsid w:val="0000322B"/>
    <w:rsid w:val="00003C68"/>
    <w:rsid w:val="00003FE6"/>
    <w:rsid w:val="00004A23"/>
    <w:rsid w:val="00005FF3"/>
    <w:rsid w:val="00007689"/>
    <w:rsid w:val="0001113C"/>
    <w:rsid w:val="00011569"/>
    <w:rsid w:val="00012137"/>
    <w:rsid w:val="00014DAD"/>
    <w:rsid w:val="00015376"/>
    <w:rsid w:val="000156BF"/>
    <w:rsid w:val="0001613A"/>
    <w:rsid w:val="00016170"/>
    <w:rsid w:val="00016452"/>
    <w:rsid w:val="00016669"/>
    <w:rsid w:val="00016875"/>
    <w:rsid w:val="00020675"/>
    <w:rsid w:val="00020AA5"/>
    <w:rsid w:val="000214A0"/>
    <w:rsid w:val="00021B53"/>
    <w:rsid w:val="00022D18"/>
    <w:rsid w:val="00023AEC"/>
    <w:rsid w:val="0002476D"/>
    <w:rsid w:val="00025B94"/>
    <w:rsid w:val="000262AD"/>
    <w:rsid w:val="00026E9E"/>
    <w:rsid w:val="0003073C"/>
    <w:rsid w:val="00031387"/>
    <w:rsid w:val="00032FD7"/>
    <w:rsid w:val="00032FEE"/>
    <w:rsid w:val="00033D9E"/>
    <w:rsid w:val="0003411C"/>
    <w:rsid w:val="00034B1F"/>
    <w:rsid w:val="00036E63"/>
    <w:rsid w:val="000401B5"/>
    <w:rsid w:val="00042B57"/>
    <w:rsid w:val="00043D46"/>
    <w:rsid w:val="00046BE7"/>
    <w:rsid w:val="0004718B"/>
    <w:rsid w:val="000478E7"/>
    <w:rsid w:val="00050AF3"/>
    <w:rsid w:val="00051214"/>
    <w:rsid w:val="00051860"/>
    <w:rsid w:val="00052B91"/>
    <w:rsid w:val="00053C50"/>
    <w:rsid w:val="00054A0B"/>
    <w:rsid w:val="00054CF2"/>
    <w:rsid w:val="000550FA"/>
    <w:rsid w:val="00055405"/>
    <w:rsid w:val="00055DBB"/>
    <w:rsid w:val="00056516"/>
    <w:rsid w:val="00056724"/>
    <w:rsid w:val="000569BE"/>
    <w:rsid w:val="0006062B"/>
    <w:rsid w:val="00061DAB"/>
    <w:rsid w:val="000621FC"/>
    <w:rsid w:val="000624F7"/>
    <w:rsid w:val="00063ED6"/>
    <w:rsid w:val="00063FA6"/>
    <w:rsid w:val="000641B7"/>
    <w:rsid w:val="0006455B"/>
    <w:rsid w:val="000649A2"/>
    <w:rsid w:val="000669BE"/>
    <w:rsid w:val="0006736E"/>
    <w:rsid w:val="000703B8"/>
    <w:rsid w:val="00070888"/>
    <w:rsid w:val="00071C29"/>
    <w:rsid w:val="00076049"/>
    <w:rsid w:val="00076650"/>
    <w:rsid w:val="00077221"/>
    <w:rsid w:val="00077B29"/>
    <w:rsid w:val="000800FF"/>
    <w:rsid w:val="000802CB"/>
    <w:rsid w:val="00080BB0"/>
    <w:rsid w:val="00080DF5"/>
    <w:rsid w:val="000815FA"/>
    <w:rsid w:val="00083745"/>
    <w:rsid w:val="00084050"/>
    <w:rsid w:val="00084231"/>
    <w:rsid w:val="00084FE4"/>
    <w:rsid w:val="0008528F"/>
    <w:rsid w:val="00085331"/>
    <w:rsid w:val="00085724"/>
    <w:rsid w:val="000872C5"/>
    <w:rsid w:val="00090222"/>
    <w:rsid w:val="00090750"/>
    <w:rsid w:val="00092DA4"/>
    <w:rsid w:val="00092EB3"/>
    <w:rsid w:val="00093674"/>
    <w:rsid w:val="000954F8"/>
    <w:rsid w:val="00096725"/>
    <w:rsid w:val="000A05FB"/>
    <w:rsid w:val="000A118E"/>
    <w:rsid w:val="000A1688"/>
    <w:rsid w:val="000A22A9"/>
    <w:rsid w:val="000A3B08"/>
    <w:rsid w:val="000A67AF"/>
    <w:rsid w:val="000B02E0"/>
    <w:rsid w:val="000B093D"/>
    <w:rsid w:val="000B253F"/>
    <w:rsid w:val="000B2C5D"/>
    <w:rsid w:val="000B2FFB"/>
    <w:rsid w:val="000B33B5"/>
    <w:rsid w:val="000B3D7E"/>
    <w:rsid w:val="000B48BB"/>
    <w:rsid w:val="000B5839"/>
    <w:rsid w:val="000B6F51"/>
    <w:rsid w:val="000B6FFB"/>
    <w:rsid w:val="000C2780"/>
    <w:rsid w:val="000C2F7E"/>
    <w:rsid w:val="000C3999"/>
    <w:rsid w:val="000C75CA"/>
    <w:rsid w:val="000C7620"/>
    <w:rsid w:val="000C79A1"/>
    <w:rsid w:val="000D0D13"/>
    <w:rsid w:val="000D17A2"/>
    <w:rsid w:val="000D30F8"/>
    <w:rsid w:val="000D44F6"/>
    <w:rsid w:val="000D516F"/>
    <w:rsid w:val="000D56A0"/>
    <w:rsid w:val="000D5762"/>
    <w:rsid w:val="000D5A70"/>
    <w:rsid w:val="000D5CA6"/>
    <w:rsid w:val="000E04D8"/>
    <w:rsid w:val="000E06A9"/>
    <w:rsid w:val="000E0722"/>
    <w:rsid w:val="000E2AC6"/>
    <w:rsid w:val="000E3486"/>
    <w:rsid w:val="000E35CF"/>
    <w:rsid w:val="000E5DE7"/>
    <w:rsid w:val="000E5DED"/>
    <w:rsid w:val="000E5F78"/>
    <w:rsid w:val="000E61AE"/>
    <w:rsid w:val="000E62DF"/>
    <w:rsid w:val="000E7FCC"/>
    <w:rsid w:val="000F1472"/>
    <w:rsid w:val="000F2780"/>
    <w:rsid w:val="000F2AA8"/>
    <w:rsid w:val="000F2B56"/>
    <w:rsid w:val="000F2E0B"/>
    <w:rsid w:val="000F45A6"/>
    <w:rsid w:val="000F471E"/>
    <w:rsid w:val="000F4C1C"/>
    <w:rsid w:val="000F52EC"/>
    <w:rsid w:val="000F5B63"/>
    <w:rsid w:val="000F5F98"/>
    <w:rsid w:val="000F63EC"/>
    <w:rsid w:val="000F66A6"/>
    <w:rsid w:val="000F6D57"/>
    <w:rsid w:val="000F709C"/>
    <w:rsid w:val="000F7D5A"/>
    <w:rsid w:val="001000A5"/>
    <w:rsid w:val="001005E3"/>
    <w:rsid w:val="001020C9"/>
    <w:rsid w:val="0010241C"/>
    <w:rsid w:val="001024FF"/>
    <w:rsid w:val="001025B0"/>
    <w:rsid w:val="001037FD"/>
    <w:rsid w:val="00105B0E"/>
    <w:rsid w:val="00106425"/>
    <w:rsid w:val="00106F44"/>
    <w:rsid w:val="00107063"/>
    <w:rsid w:val="00107F7B"/>
    <w:rsid w:val="00110DF6"/>
    <w:rsid w:val="00112B76"/>
    <w:rsid w:val="00113387"/>
    <w:rsid w:val="0011367E"/>
    <w:rsid w:val="00113B57"/>
    <w:rsid w:val="0011430C"/>
    <w:rsid w:val="00115804"/>
    <w:rsid w:val="00115FAE"/>
    <w:rsid w:val="00117DAE"/>
    <w:rsid w:val="00122036"/>
    <w:rsid w:val="001223D8"/>
    <w:rsid w:val="00122464"/>
    <w:rsid w:val="001230A3"/>
    <w:rsid w:val="00123388"/>
    <w:rsid w:val="00123CF2"/>
    <w:rsid w:val="001245D4"/>
    <w:rsid w:val="00124972"/>
    <w:rsid w:val="001277BC"/>
    <w:rsid w:val="00130881"/>
    <w:rsid w:val="001328BC"/>
    <w:rsid w:val="00134B39"/>
    <w:rsid w:val="00134C0F"/>
    <w:rsid w:val="00134F12"/>
    <w:rsid w:val="00137420"/>
    <w:rsid w:val="001377DE"/>
    <w:rsid w:val="00140547"/>
    <w:rsid w:val="00141D9D"/>
    <w:rsid w:val="00142C30"/>
    <w:rsid w:val="00143408"/>
    <w:rsid w:val="0014559C"/>
    <w:rsid w:val="001462C8"/>
    <w:rsid w:val="0014677F"/>
    <w:rsid w:val="00146DAB"/>
    <w:rsid w:val="00146F73"/>
    <w:rsid w:val="00150620"/>
    <w:rsid w:val="00150AC2"/>
    <w:rsid w:val="00151BC6"/>
    <w:rsid w:val="00151DBB"/>
    <w:rsid w:val="0015225F"/>
    <w:rsid w:val="001537FA"/>
    <w:rsid w:val="00154AEF"/>
    <w:rsid w:val="00154ECC"/>
    <w:rsid w:val="0015543F"/>
    <w:rsid w:val="00156072"/>
    <w:rsid w:val="00156CCC"/>
    <w:rsid w:val="00157D8A"/>
    <w:rsid w:val="001612D6"/>
    <w:rsid w:val="0016178A"/>
    <w:rsid w:val="00161BC0"/>
    <w:rsid w:val="00162BFF"/>
    <w:rsid w:val="00165377"/>
    <w:rsid w:val="00165D43"/>
    <w:rsid w:val="001661A6"/>
    <w:rsid w:val="001672A1"/>
    <w:rsid w:val="001674D1"/>
    <w:rsid w:val="00167946"/>
    <w:rsid w:val="00170118"/>
    <w:rsid w:val="0017030F"/>
    <w:rsid w:val="00172527"/>
    <w:rsid w:val="00173228"/>
    <w:rsid w:val="001733F2"/>
    <w:rsid w:val="0017475C"/>
    <w:rsid w:val="00180E17"/>
    <w:rsid w:val="00181249"/>
    <w:rsid w:val="00181349"/>
    <w:rsid w:val="00182E80"/>
    <w:rsid w:val="0018446D"/>
    <w:rsid w:val="001844EF"/>
    <w:rsid w:val="00184F17"/>
    <w:rsid w:val="001861BC"/>
    <w:rsid w:val="00186781"/>
    <w:rsid w:val="00186929"/>
    <w:rsid w:val="00186BFD"/>
    <w:rsid w:val="00186CC5"/>
    <w:rsid w:val="00186FA6"/>
    <w:rsid w:val="0018791C"/>
    <w:rsid w:val="0018795C"/>
    <w:rsid w:val="00187A23"/>
    <w:rsid w:val="00190535"/>
    <w:rsid w:val="001918BF"/>
    <w:rsid w:val="00191F9C"/>
    <w:rsid w:val="0019299E"/>
    <w:rsid w:val="0019315C"/>
    <w:rsid w:val="00193E2C"/>
    <w:rsid w:val="0019470D"/>
    <w:rsid w:val="00195C85"/>
    <w:rsid w:val="00196703"/>
    <w:rsid w:val="00196D46"/>
    <w:rsid w:val="00196E3B"/>
    <w:rsid w:val="00197992"/>
    <w:rsid w:val="001A09FD"/>
    <w:rsid w:val="001A28DE"/>
    <w:rsid w:val="001A34E9"/>
    <w:rsid w:val="001A3879"/>
    <w:rsid w:val="001A4675"/>
    <w:rsid w:val="001A4798"/>
    <w:rsid w:val="001A55F3"/>
    <w:rsid w:val="001A5A81"/>
    <w:rsid w:val="001A5B1A"/>
    <w:rsid w:val="001B089C"/>
    <w:rsid w:val="001B10D8"/>
    <w:rsid w:val="001B2EDA"/>
    <w:rsid w:val="001B4F0E"/>
    <w:rsid w:val="001B5EE8"/>
    <w:rsid w:val="001B650A"/>
    <w:rsid w:val="001B7CDA"/>
    <w:rsid w:val="001C00B1"/>
    <w:rsid w:val="001C03E7"/>
    <w:rsid w:val="001C1039"/>
    <w:rsid w:val="001C2E40"/>
    <w:rsid w:val="001C46AB"/>
    <w:rsid w:val="001C4FEF"/>
    <w:rsid w:val="001C54BD"/>
    <w:rsid w:val="001C5D50"/>
    <w:rsid w:val="001C6AB8"/>
    <w:rsid w:val="001C7434"/>
    <w:rsid w:val="001C758B"/>
    <w:rsid w:val="001C7617"/>
    <w:rsid w:val="001C77B6"/>
    <w:rsid w:val="001D1407"/>
    <w:rsid w:val="001D18BD"/>
    <w:rsid w:val="001D4432"/>
    <w:rsid w:val="001D4DD6"/>
    <w:rsid w:val="001D599B"/>
    <w:rsid w:val="001D6018"/>
    <w:rsid w:val="001D76BA"/>
    <w:rsid w:val="001E1EEC"/>
    <w:rsid w:val="001E751C"/>
    <w:rsid w:val="001F0CFE"/>
    <w:rsid w:val="001F1A51"/>
    <w:rsid w:val="001F2061"/>
    <w:rsid w:val="001F246D"/>
    <w:rsid w:val="001F2A37"/>
    <w:rsid w:val="001F2F35"/>
    <w:rsid w:val="001F2FDB"/>
    <w:rsid w:val="001F3F4B"/>
    <w:rsid w:val="001F5173"/>
    <w:rsid w:val="001F5C2B"/>
    <w:rsid w:val="001F7125"/>
    <w:rsid w:val="00200F04"/>
    <w:rsid w:val="00202070"/>
    <w:rsid w:val="00202E2D"/>
    <w:rsid w:val="0020523C"/>
    <w:rsid w:val="0020629B"/>
    <w:rsid w:val="0020638E"/>
    <w:rsid w:val="002063F2"/>
    <w:rsid w:val="00206AD6"/>
    <w:rsid w:val="00206E03"/>
    <w:rsid w:val="002133AC"/>
    <w:rsid w:val="00213A15"/>
    <w:rsid w:val="00213E0B"/>
    <w:rsid w:val="00213E8D"/>
    <w:rsid w:val="00214AF2"/>
    <w:rsid w:val="00216964"/>
    <w:rsid w:val="00216E88"/>
    <w:rsid w:val="00217A7C"/>
    <w:rsid w:val="002200AE"/>
    <w:rsid w:val="002203E0"/>
    <w:rsid w:val="002207C0"/>
    <w:rsid w:val="002210E7"/>
    <w:rsid w:val="00221338"/>
    <w:rsid w:val="0022166C"/>
    <w:rsid w:val="00221C6F"/>
    <w:rsid w:val="002232ED"/>
    <w:rsid w:val="0022463E"/>
    <w:rsid w:val="00224BFA"/>
    <w:rsid w:val="00226A6A"/>
    <w:rsid w:val="00226B7A"/>
    <w:rsid w:val="00226D4F"/>
    <w:rsid w:val="00227190"/>
    <w:rsid w:val="00227262"/>
    <w:rsid w:val="0022727C"/>
    <w:rsid w:val="00232FA5"/>
    <w:rsid w:val="00233545"/>
    <w:rsid w:val="002345BE"/>
    <w:rsid w:val="00234654"/>
    <w:rsid w:val="00234EB9"/>
    <w:rsid w:val="00235988"/>
    <w:rsid w:val="00237F4C"/>
    <w:rsid w:val="002402E8"/>
    <w:rsid w:val="00241168"/>
    <w:rsid w:val="002417D6"/>
    <w:rsid w:val="00241C50"/>
    <w:rsid w:val="00242CB7"/>
    <w:rsid w:val="00243042"/>
    <w:rsid w:val="00243545"/>
    <w:rsid w:val="00244266"/>
    <w:rsid w:val="00244ED4"/>
    <w:rsid w:val="00245576"/>
    <w:rsid w:val="002459E1"/>
    <w:rsid w:val="0024679A"/>
    <w:rsid w:val="00246FA6"/>
    <w:rsid w:val="00250232"/>
    <w:rsid w:val="0025072E"/>
    <w:rsid w:val="00250EA7"/>
    <w:rsid w:val="00251FC2"/>
    <w:rsid w:val="00252EF0"/>
    <w:rsid w:val="00254195"/>
    <w:rsid w:val="00254495"/>
    <w:rsid w:val="00254731"/>
    <w:rsid w:val="00255750"/>
    <w:rsid w:val="00256256"/>
    <w:rsid w:val="0025629D"/>
    <w:rsid w:val="002573D0"/>
    <w:rsid w:val="002575B6"/>
    <w:rsid w:val="002575D9"/>
    <w:rsid w:val="002600E7"/>
    <w:rsid w:val="0026299E"/>
    <w:rsid w:val="00262EC2"/>
    <w:rsid w:val="00264AAE"/>
    <w:rsid w:val="00264CDF"/>
    <w:rsid w:val="002677AF"/>
    <w:rsid w:val="00270F39"/>
    <w:rsid w:val="0027131B"/>
    <w:rsid w:val="002715D6"/>
    <w:rsid w:val="002719E9"/>
    <w:rsid w:val="00271A21"/>
    <w:rsid w:val="00272B45"/>
    <w:rsid w:val="00272B52"/>
    <w:rsid w:val="002754CF"/>
    <w:rsid w:val="00275634"/>
    <w:rsid w:val="002758B5"/>
    <w:rsid w:val="00275B53"/>
    <w:rsid w:val="0027618A"/>
    <w:rsid w:val="00276AD6"/>
    <w:rsid w:val="00276F45"/>
    <w:rsid w:val="002822D2"/>
    <w:rsid w:val="0028305A"/>
    <w:rsid w:val="00285D60"/>
    <w:rsid w:val="002862DF"/>
    <w:rsid w:val="002869B2"/>
    <w:rsid w:val="00290D42"/>
    <w:rsid w:val="00290DB9"/>
    <w:rsid w:val="00290F6C"/>
    <w:rsid w:val="00292872"/>
    <w:rsid w:val="0029359D"/>
    <w:rsid w:val="0029400E"/>
    <w:rsid w:val="00294576"/>
    <w:rsid w:val="00294DDB"/>
    <w:rsid w:val="00294EE1"/>
    <w:rsid w:val="00294F2A"/>
    <w:rsid w:val="00295006"/>
    <w:rsid w:val="0029775C"/>
    <w:rsid w:val="00297AB4"/>
    <w:rsid w:val="002A1F4A"/>
    <w:rsid w:val="002A3441"/>
    <w:rsid w:val="002A3463"/>
    <w:rsid w:val="002A3883"/>
    <w:rsid w:val="002A4606"/>
    <w:rsid w:val="002A54B8"/>
    <w:rsid w:val="002A550E"/>
    <w:rsid w:val="002B03FF"/>
    <w:rsid w:val="002B0A02"/>
    <w:rsid w:val="002B2480"/>
    <w:rsid w:val="002B3407"/>
    <w:rsid w:val="002B3CF5"/>
    <w:rsid w:val="002B3FB8"/>
    <w:rsid w:val="002B455B"/>
    <w:rsid w:val="002B4A1F"/>
    <w:rsid w:val="002B566A"/>
    <w:rsid w:val="002B7906"/>
    <w:rsid w:val="002C2DE7"/>
    <w:rsid w:val="002C3AF1"/>
    <w:rsid w:val="002C3F5B"/>
    <w:rsid w:val="002C3FCD"/>
    <w:rsid w:val="002C46D5"/>
    <w:rsid w:val="002C5AAD"/>
    <w:rsid w:val="002C5B25"/>
    <w:rsid w:val="002C5FF1"/>
    <w:rsid w:val="002C704A"/>
    <w:rsid w:val="002C734E"/>
    <w:rsid w:val="002D15CB"/>
    <w:rsid w:val="002D167F"/>
    <w:rsid w:val="002D3DE7"/>
    <w:rsid w:val="002D5E6A"/>
    <w:rsid w:val="002D6029"/>
    <w:rsid w:val="002D60FC"/>
    <w:rsid w:val="002D691E"/>
    <w:rsid w:val="002D6946"/>
    <w:rsid w:val="002D7750"/>
    <w:rsid w:val="002D79E9"/>
    <w:rsid w:val="002E0763"/>
    <w:rsid w:val="002E0CD4"/>
    <w:rsid w:val="002E0D95"/>
    <w:rsid w:val="002E1D36"/>
    <w:rsid w:val="002E3DB1"/>
    <w:rsid w:val="002E3F2E"/>
    <w:rsid w:val="002E3FAE"/>
    <w:rsid w:val="002E4B27"/>
    <w:rsid w:val="002E4EF2"/>
    <w:rsid w:val="002E51D0"/>
    <w:rsid w:val="002E6551"/>
    <w:rsid w:val="002E66A8"/>
    <w:rsid w:val="002F0776"/>
    <w:rsid w:val="002F1051"/>
    <w:rsid w:val="002F1ACC"/>
    <w:rsid w:val="002F2813"/>
    <w:rsid w:val="002F3AB0"/>
    <w:rsid w:val="002F3D84"/>
    <w:rsid w:val="002F45FF"/>
    <w:rsid w:val="002F5344"/>
    <w:rsid w:val="002F580B"/>
    <w:rsid w:val="002F5911"/>
    <w:rsid w:val="002F5FE9"/>
    <w:rsid w:val="002F649B"/>
    <w:rsid w:val="002F6ACF"/>
    <w:rsid w:val="002F6E92"/>
    <w:rsid w:val="002F7230"/>
    <w:rsid w:val="002F741E"/>
    <w:rsid w:val="002F77DF"/>
    <w:rsid w:val="0030104E"/>
    <w:rsid w:val="003017CE"/>
    <w:rsid w:val="00301DD8"/>
    <w:rsid w:val="00301E16"/>
    <w:rsid w:val="00301E65"/>
    <w:rsid w:val="0030206A"/>
    <w:rsid w:val="003022E0"/>
    <w:rsid w:val="00303FE5"/>
    <w:rsid w:val="00304628"/>
    <w:rsid w:val="0030507D"/>
    <w:rsid w:val="0030535F"/>
    <w:rsid w:val="00305E99"/>
    <w:rsid w:val="003061CE"/>
    <w:rsid w:val="00306638"/>
    <w:rsid w:val="00307864"/>
    <w:rsid w:val="00310223"/>
    <w:rsid w:val="003104F9"/>
    <w:rsid w:val="0031184C"/>
    <w:rsid w:val="00311B8A"/>
    <w:rsid w:val="00313920"/>
    <w:rsid w:val="00313BA2"/>
    <w:rsid w:val="00314E11"/>
    <w:rsid w:val="003155C9"/>
    <w:rsid w:val="00315664"/>
    <w:rsid w:val="00316966"/>
    <w:rsid w:val="00317548"/>
    <w:rsid w:val="00317E46"/>
    <w:rsid w:val="00320DD9"/>
    <w:rsid w:val="00320FD7"/>
    <w:rsid w:val="003237FE"/>
    <w:rsid w:val="00324911"/>
    <w:rsid w:val="0032616C"/>
    <w:rsid w:val="003270E4"/>
    <w:rsid w:val="0032725A"/>
    <w:rsid w:val="00330AA2"/>
    <w:rsid w:val="003311BB"/>
    <w:rsid w:val="00333797"/>
    <w:rsid w:val="00334FA1"/>
    <w:rsid w:val="003350A0"/>
    <w:rsid w:val="003361E3"/>
    <w:rsid w:val="00336206"/>
    <w:rsid w:val="0033623A"/>
    <w:rsid w:val="00337160"/>
    <w:rsid w:val="00340A58"/>
    <w:rsid w:val="00342518"/>
    <w:rsid w:val="00342BC6"/>
    <w:rsid w:val="00342D45"/>
    <w:rsid w:val="0034338B"/>
    <w:rsid w:val="0034489E"/>
    <w:rsid w:val="003454A7"/>
    <w:rsid w:val="00345A60"/>
    <w:rsid w:val="00345AE1"/>
    <w:rsid w:val="00345F83"/>
    <w:rsid w:val="00346D9C"/>
    <w:rsid w:val="003479AC"/>
    <w:rsid w:val="00351597"/>
    <w:rsid w:val="00353722"/>
    <w:rsid w:val="00353EE5"/>
    <w:rsid w:val="00355AA7"/>
    <w:rsid w:val="00355B06"/>
    <w:rsid w:val="003576DE"/>
    <w:rsid w:val="0036010B"/>
    <w:rsid w:val="0036194F"/>
    <w:rsid w:val="00362BDC"/>
    <w:rsid w:val="0036580D"/>
    <w:rsid w:val="00366219"/>
    <w:rsid w:val="00366638"/>
    <w:rsid w:val="00367F6F"/>
    <w:rsid w:val="00370AF4"/>
    <w:rsid w:val="00370B1E"/>
    <w:rsid w:val="00370CD1"/>
    <w:rsid w:val="00370D49"/>
    <w:rsid w:val="003710E9"/>
    <w:rsid w:val="003717E4"/>
    <w:rsid w:val="00372304"/>
    <w:rsid w:val="003729C2"/>
    <w:rsid w:val="00372C6E"/>
    <w:rsid w:val="003737DB"/>
    <w:rsid w:val="003743D3"/>
    <w:rsid w:val="003748C9"/>
    <w:rsid w:val="00374BB6"/>
    <w:rsid w:val="00374CA2"/>
    <w:rsid w:val="00374F30"/>
    <w:rsid w:val="00375241"/>
    <w:rsid w:val="0037549A"/>
    <w:rsid w:val="00375BB7"/>
    <w:rsid w:val="00380C56"/>
    <w:rsid w:val="00381E1A"/>
    <w:rsid w:val="003823AD"/>
    <w:rsid w:val="00382EF7"/>
    <w:rsid w:val="00383079"/>
    <w:rsid w:val="00384137"/>
    <w:rsid w:val="00384AEB"/>
    <w:rsid w:val="00385232"/>
    <w:rsid w:val="003852FB"/>
    <w:rsid w:val="0038591A"/>
    <w:rsid w:val="00385E10"/>
    <w:rsid w:val="00386767"/>
    <w:rsid w:val="00386FDB"/>
    <w:rsid w:val="0038709A"/>
    <w:rsid w:val="0038769B"/>
    <w:rsid w:val="00387B31"/>
    <w:rsid w:val="00391DEB"/>
    <w:rsid w:val="00392A23"/>
    <w:rsid w:val="00392D06"/>
    <w:rsid w:val="0039325D"/>
    <w:rsid w:val="003948A0"/>
    <w:rsid w:val="003950C1"/>
    <w:rsid w:val="003954E7"/>
    <w:rsid w:val="00396A06"/>
    <w:rsid w:val="00396EF4"/>
    <w:rsid w:val="0039710F"/>
    <w:rsid w:val="00397AEA"/>
    <w:rsid w:val="003A0770"/>
    <w:rsid w:val="003A1641"/>
    <w:rsid w:val="003A18B1"/>
    <w:rsid w:val="003A2761"/>
    <w:rsid w:val="003A2A9F"/>
    <w:rsid w:val="003A33BC"/>
    <w:rsid w:val="003A3573"/>
    <w:rsid w:val="003A3CCA"/>
    <w:rsid w:val="003A607E"/>
    <w:rsid w:val="003A7024"/>
    <w:rsid w:val="003B078C"/>
    <w:rsid w:val="003B09CC"/>
    <w:rsid w:val="003B1DE3"/>
    <w:rsid w:val="003B1F76"/>
    <w:rsid w:val="003B3495"/>
    <w:rsid w:val="003B5AEC"/>
    <w:rsid w:val="003B5EAF"/>
    <w:rsid w:val="003B5FFE"/>
    <w:rsid w:val="003B706D"/>
    <w:rsid w:val="003C070D"/>
    <w:rsid w:val="003C1B12"/>
    <w:rsid w:val="003C3595"/>
    <w:rsid w:val="003C36BF"/>
    <w:rsid w:val="003C3E29"/>
    <w:rsid w:val="003C41C2"/>
    <w:rsid w:val="003C4419"/>
    <w:rsid w:val="003C4F95"/>
    <w:rsid w:val="003C674B"/>
    <w:rsid w:val="003C6DA6"/>
    <w:rsid w:val="003C706A"/>
    <w:rsid w:val="003C7BF8"/>
    <w:rsid w:val="003D0088"/>
    <w:rsid w:val="003D055D"/>
    <w:rsid w:val="003D0A9E"/>
    <w:rsid w:val="003D215B"/>
    <w:rsid w:val="003D2725"/>
    <w:rsid w:val="003D3AA0"/>
    <w:rsid w:val="003D4620"/>
    <w:rsid w:val="003D4D00"/>
    <w:rsid w:val="003D5EBC"/>
    <w:rsid w:val="003D7395"/>
    <w:rsid w:val="003E1582"/>
    <w:rsid w:val="003E15C4"/>
    <w:rsid w:val="003E39AF"/>
    <w:rsid w:val="003E47CC"/>
    <w:rsid w:val="003E54E1"/>
    <w:rsid w:val="003E569C"/>
    <w:rsid w:val="003F025E"/>
    <w:rsid w:val="003F1E35"/>
    <w:rsid w:val="003F2B89"/>
    <w:rsid w:val="003F3DA3"/>
    <w:rsid w:val="003F3E71"/>
    <w:rsid w:val="003F4D22"/>
    <w:rsid w:val="003F6E17"/>
    <w:rsid w:val="003F753D"/>
    <w:rsid w:val="00401294"/>
    <w:rsid w:val="0040192F"/>
    <w:rsid w:val="00403114"/>
    <w:rsid w:val="00403C29"/>
    <w:rsid w:val="004046DD"/>
    <w:rsid w:val="004048D7"/>
    <w:rsid w:val="00404A06"/>
    <w:rsid w:val="00404CCA"/>
    <w:rsid w:val="00405BC2"/>
    <w:rsid w:val="0040647D"/>
    <w:rsid w:val="00407DE8"/>
    <w:rsid w:val="00407FAA"/>
    <w:rsid w:val="00410462"/>
    <w:rsid w:val="00410D6B"/>
    <w:rsid w:val="00415790"/>
    <w:rsid w:val="004159DD"/>
    <w:rsid w:val="00415AA1"/>
    <w:rsid w:val="00416C31"/>
    <w:rsid w:val="00416DEB"/>
    <w:rsid w:val="00417D52"/>
    <w:rsid w:val="00417F62"/>
    <w:rsid w:val="0042036F"/>
    <w:rsid w:val="0042142F"/>
    <w:rsid w:val="00421AC5"/>
    <w:rsid w:val="004221B9"/>
    <w:rsid w:val="00422441"/>
    <w:rsid w:val="0042252F"/>
    <w:rsid w:val="00422A7F"/>
    <w:rsid w:val="00422D83"/>
    <w:rsid w:val="004236C3"/>
    <w:rsid w:val="00423C2B"/>
    <w:rsid w:val="004244B4"/>
    <w:rsid w:val="00424A4A"/>
    <w:rsid w:val="00424D1A"/>
    <w:rsid w:val="00424D62"/>
    <w:rsid w:val="004250E4"/>
    <w:rsid w:val="00425244"/>
    <w:rsid w:val="00425E39"/>
    <w:rsid w:val="00426968"/>
    <w:rsid w:val="00427DC5"/>
    <w:rsid w:val="00430173"/>
    <w:rsid w:val="004305A9"/>
    <w:rsid w:val="004305D9"/>
    <w:rsid w:val="00431520"/>
    <w:rsid w:val="00432094"/>
    <w:rsid w:val="004342AB"/>
    <w:rsid w:val="00434355"/>
    <w:rsid w:val="004343ED"/>
    <w:rsid w:val="0043457B"/>
    <w:rsid w:val="004349E3"/>
    <w:rsid w:val="0043716B"/>
    <w:rsid w:val="0044146D"/>
    <w:rsid w:val="004418B7"/>
    <w:rsid w:val="00442B51"/>
    <w:rsid w:val="00443511"/>
    <w:rsid w:val="00443585"/>
    <w:rsid w:val="00443DF6"/>
    <w:rsid w:val="00444D07"/>
    <w:rsid w:val="00445141"/>
    <w:rsid w:val="00446CA5"/>
    <w:rsid w:val="00450A9F"/>
    <w:rsid w:val="00450B4D"/>
    <w:rsid w:val="00450D1F"/>
    <w:rsid w:val="004516D7"/>
    <w:rsid w:val="0045269C"/>
    <w:rsid w:val="004526C4"/>
    <w:rsid w:val="00452D61"/>
    <w:rsid w:val="004543BD"/>
    <w:rsid w:val="00454A6C"/>
    <w:rsid w:val="00455016"/>
    <w:rsid w:val="00455C4D"/>
    <w:rsid w:val="00456217"/>
    <w:rsid w:val="00460A80"/>
    <w:rsid w:val="0046104A"/>
    <w:rsid w:val="00461AFC"/>
    <w:rsid w:val="00461E4F"/>
    <w:rsid w:val="00462218"/>
    <w:rsid w:val="004636D6"/>
    <w:rsid w:val="00464A87"/>
    <w:rsid w:val="0046602F"/>
    <w:rsid w:val="004666FB"/>
    <w:rsid w:val="004678F6"/>
    <w:rsid w:val="00467EC6"/>
    <w:rsid w:val="00474709"/>
    <w:rsid w:val="00474BE0"/>
    <w:rsid w:val="004754BD"/>
    <w:rsid w:val="00475608"/>
    <w:rsid w:val="00476216"/>
    <w:rsid w:val="004767F0"/>
    <w:rsid w:val="004773F5"/>
    <w:rsid w:val="00480FA8"/>
    <w:rsid w:val="00481791"/>
    <w:rsid w:val="00481B2B"/>
    <w:rsid w:val="004821A0"/>
    <w:rsid w:val="00483AD0"/>
    <w:rsid w:val="00483F42"/>
    <w:rsid w:val="004852ED"/>
    <w:rsid w:val="00485997"/>
    <w:rsid w:val="004866AD"/>
    <w:rsid w:val="00486A6E"/>
    <w:rsid w:val="00486C8B"/>
    <w:rsid w:val="00491420"/>
    <w:rsid w:val="0049213E"/>
    <w:rsid w:val="00492F7B"/>
    <w:rsid w:val="00493D0E"/>
    <w:rsid w:val="00494435"/>
    <w:rsid w:val="00495961"/>
    <w:rsid w:val="00495E07"/>
    <w:rsid w:val="004964DC"/>
    <w:rsid w:val="0049673B"/>
    <w:rsid w:val="004974AA"/>
    <w:rsid w:val="00497D7E"/>
    <w:rsid w:val="004A0EBC"/>
    <w:rsid w:val="004A0F7D"/>
    <w:rsid w:val="004A1DF5"/>
    <w:rsid w:val="004A2444"/>
    <w:rsid w:val="004A2A8F"/>
    <w:rsid w:val="004A33EF"/>
    <w:rsid w:val="004A46C8"/>
    <w:rsid w:val="004A51E6"/>
    <w:rsid w:val="004A523F"/>
    <w:rsid w:val="004A5820"/>
    <w:rsid w:val="004A5DA4"/>
    <w:rsid w:val="004A7E70"/>
    <w:rsid w:val="004B15BD"/>
    <w:rsid w:val="004B1AB1"/>
    <w:rsid w:val="004B20B1"/>
    <w:rsid w:val="004B253B"/>
    <w:rsid w:val="004B2D39"/>
    <w:rsid w:val="004B326F"/>
    <w:rsid w:val="004B341E"/>
    <w:rsid w:val="004B3B8C"/>
    <w:rsid w:val="004B46FC"/>
    <w:rsid w:val="004B54E6"/>
    <w:rsid w:val="004B5677"/>
    <w:rsid w:val="004B5734"/>
    <w:rsid w:val="004B5CD4"/>
    <w:rsid w:val="004B6607"/>
    <w:rsid w:val="004B6A2C"/>
    <w:rsid w:val="004B6F72"/>
    <w:rsid w:val="004B7762"/>
    <w:rsid w:val="004C070B"/>
    <w:rsid w:val="004C191F"/>
    <w:rsid w:val="004C19FF"/>
    <w:rsid w:val="004C1BC5"/>
    <w:rsid w:val="004C3401"/>
    <w:rsid w:val="004C4773"/>
    <w:rsid w:val="004C5B1B"/>
    <w:rsid w:val="004C62B4"/>
    <w:rsid w:val="004C6EEF"/>
    <w:rsid w:val="004D10D9"/>
    <w:rsid w:val="004D1F5E"/>
    <w:rsid w:val="004D3BD6"/>
    <w:rsid w:val="004D43AC"/>
    <w:rsid w:val="004D445B"/>
    <w:rsid w:val="004D4AB6"/>
    <w:rsid w:val="004D5775"/>
    <w:rsid w:val="004D5C3F"/>
    <w:rsid w:val="004D6351"/>
    <w:rsid w:val="004D6877"/>
    <w:rsid w:val="004D6967"/>
    <w:rsid w:val="004D6A51"/>
    <w:rsid w:val="004D7B79"/>
    <w:rsid w:val="004E02EC"/>
    <w:rsid w:val="004E06ED"/>
    <w:rsid w:val="004E1FC1"/>
    <w:rsid w:val="004E20C9"/>
    <w:rsid w:val="004E23DA"/>
    <w:rsid w:val="004E37CE"/>
    <w:rsid w:val="004E51E0"/>
    <w:rsid w:val="004E70CE"/>
    <w:rsid w:val="004E7D98"/>
    <w:rsid w:val="004F0DF8"/>
    <w:rsid w:val="004F18B2"/>
    <w:rsid w:val="004F25DE"/>
    <w:rsid w:val="004F4237"/>
    <w:rsid w:val="004F4F1C"/>
    <w:rsid w:val="004F59EB"/>
    <w:rsid w:val="004F6671"/>
    <w:rsid w:val="004F6C9E"/>
    <w:rsid w:val="004F6EF3"/>
    <w:rsid w:val="004F749C"/>
    <w:rsid w:val="00500353"/>
    <w:rsid w:val="005007B8"/>
    <w:rsid w:val="0050455C"/>
    <w:rsid w:val="005060FE"/>
    <w:rsid w:val="0050764B"/>
    <w:rsid w:val="00510622"/>
    <w:rsid w:val="00510E1B"/>
    <w:rsid w:val="00512867"/>
    <w:rsid w:val="00512E98"/>
    <w:rsid w:val="00513774"/>
    <w:rsid w:val="005152B9"/>
    <w:rsid w:val="005155D1"/>
    <w:rsid w:val="0051568D"/>
    <w:rsid w:val="00516FDC"/>
    <w:rsid w:val="005173E3"/>
    <w:rsid w:val="005178E4"/>
    <w:rsid w:val="00517F7D"/>
    <w:rsid w:val="00520769"/>
    <w:rsid w:val="00520C4F"/>
    <w:rsid w:val="00521814"/>
    <w:rsid w:val="00521874"/>
    <w:rsid w:val="00521BFC"/>
    <w:rsid w:val="00524866"/>
    <w:rsid w:val="005253E2"/>
    <w:rsid w:val="0052549D"/>
    <w:rsid w:val="0052580F"/>
    <w:rsid w:val="00525EBA"/>
    <w:rsid w:val="00526A51"/>
    <w:rsid w:val="00526CB9"/>
    <w:rsid w:val="0053197F"/>
    <w:rsid w:val="00532812"/>
    <w:rsid w:val="00532C0B"/>
    <w:rsid w:val="00532EF3"/>
    <w:rsid w:val="00534C02"/>
    <w:rsid w:val="005375D9"/>
    <w:rsid w:val="00537B75"/>
    <w:rsid w:val="00541FAD"/>
    <w:rsid w:val="00543EF0"/>
    <w:rsid w:val="00544489"/>
    <w:rsid w:val="00545636"/>
    <w:rsid w:val="00545C3C"/>
    <w:rsid w:val="0054617B"/>
    <w:rsid w:val="00546B77"/>
    <w:rsid w:val="00546FA4"/>
    <w:rsid w:val="00551750"/>
    <w:rsid w:val="005517EC"/>
    <w:rsid w:val="00553EBA"/>
    <w:rsid w:val="00553F24"/>
    <w:rsid w:val="00554214"/>
    <w:rsid w:val="00554A3D"/>
    <w:rsid w:val="0055546F"/>
    <w:rsid w:val="00556D22"/>
    <w:rsid w:val="00556F94"/>
    <w:rsid w:val="005571FC"/>
    <w:rsid w:val="00557638"/>
    <w:rsid w:val="0056103F"/>
    <w:rsid w:val="005616DD"/>
    <w:rsid w:val="005618A2"/>
    <w:rsid w:val="00561DBF"/>
    <w:rsid w:val="00562690"/>
    <w:rsid w:val="00562E99"/>
    <w:rsid w:val="00563334"/>
    <w:rsid w:val="00563BF5"/>
    <w:rsid w:val="00564042"/>
    <w:rsid w:val="00564B22"/>
    <w:rsid w:val="00565AAE"/>
    <w:rsid w:val="00565DB7"/>
    <w:rsid w:val="00566531"/>
    <w:rsid w:val="00566854"/>
    <w:rsid w:val="00572982"/>
    <w:rsid w:val="00573D5B"/>
    <w:rsid w:val="00574D63"/>
    <w:rsid w:val="00574E8B"/>
    <w:rsid w:val="00575532"/>
    <w:rsid w:val="00576257"/>
    <w:rsid w:val="005765D5"/>
    <w:rsid w:val="00577B8D"/>
    <w:rsid w:val="00580973"/>
    <w:rsid w:val="00583ABC"/>
    <w:rsid w:val="00583CA3"/>
    <w:rsid w:val="00584ECD"/>
    <w:rsid w:val="005850AC"/>
    <w:rsid w:val="00585C3F"/>
    <w:rsid w:val="00586053"/>
    <w:rsid w:val="00586B0F"/>
    <w:rsid w:val="00586BE5"/>
    <w:rsid w:val="00586DB9"/>
    <w:rsid w:val="00587777"/>
    <w:rsid w:val="00587B14"/>
    <w:rsid w:val="00587E68"/>
    <w:rsid w:val="00590AAD"/>
    <w:rsid w:val="00591B9D"/>
    <w:rsid w:val="00592ABC"/>
    <w:rsid w:val="00592EC6"/>
    <w:rsid w:val="00593773"/>
    <w:rsid w:val="00593C1D"/>
    <w:rsid w:val="005948C3"/>
    <w:rsid w:val="00595670"/>
    <w:rsid w:val="00595D8F"/>
    <w:rsid w:val="00595E8C"/>
    <w:rsid w:val="00596500"/>
    <w:rsid w:val="005A052B"/>
    <w:rsid w:val="005A0CB5"/>
    <w:rsid w:val="005A0DBA"/>
    <w:rsid w:val="005A146D"/>
    <w:rsid w:val="005A24B2"/>
    <w:rsid w:val="005A3B8B"/>
    <w:rsid w:val="005A40CA"/>
    <w:rsid w:val="005A4440"/>
    <w:rsid w:val="005A4DAB"/>
    <w:rsid w:val="005A4EA8"/>
    <w:rsid w:val="005A5185"/>
    <w:rsid w:val="005A55E1"/>
    <w:rsid w:val="005A5B43"/>
    <w:rsid w:val="005A7C49"/>
    <w:rsid w:val="005B025A"/>
    <w:rsid w:val="005B0906"/>
    <w:rsid w:val="005B1643"/>
    <w:rsid w:val="005B1EF5"/>
    <w:rsid w:val="005B397D"/>
    <w:rsid w:val="005B4B44"/>
    <w:rsid w:val="005B7D44"/>
    <w:rsid w:val="005C0B63"/>
    <w:rsid w:val="005C10B8"/>
    <w:rsid w:val="005C1822"/>
    <w:rsid w:val="005C192B"/>
    <w:rsid w:val="005C1B44"/>
    <w:rsid w:val="005C2EB2"/>
    <w:rsid w:val="005C3D02"/>
    <w:rsid w:val="005C467A"/>
    <w:rsid w:val="005C575D"/>
    <w:rsid w:val="005C7281"/>
    <w:rsid w:val="005C72CB"/>
    <w:rsid w:val="005C7A89"/>
    <w:rsid w:val="005C7F2B"/>
    <w:rsid w:val="005D17B7"/>
    <w:rsid w:val="005D3CA6"/>
    <w:rsid w:val="005D3CC7"/>
    <w:rsid w:val="005D5882"/>
    <w:rsid w:val="005D702D"/>
    <w:rsid w:val="005D7B08"/>
    <w:rsid w:val="005E0670"/>
    <w:rsid w:val="005E1ECD"/>
    <w:rsid w:val="005E217F"/>
    <w:rsid w:val="005E34F4"/>
    <w:rsid w:val="005E4103"/>
    <w:rsid w:val="005E4338"/>
    <w:rsid w:val="005E48A3"/>
    <w:rsid w:val="005E4C99"/>
    <w:rsid w:val="005E5F85"/>
    <w:rsid w:val="005F0BA7"/>
    <w:rsid w:val="005F15EF"/>
    <w:rsid w:val="005F1BDC"/>
    <w:rsid w:val="005F244C"/>
    <w:rsid w:val="005F284B"/>
    <w:rsid w:val="005F331C"/>
    <w:rsid w:val="005F3FCF"/>
    <w:rsid w:val="005F46A9"/>
    <w:rsid w:val="005F47DE"/>
    <w:rsid w:val="005F5CE9"/>
    <w:rsid w:val="005F6372"/>
    <w:rsid w:val="005F795D"/>
    <w:rsid w:val="005F7975"/>
    <w:rsid w:val="00600A32"/>
    <w:rsid w:val="00600AA4"/>
    <w:rsid w:val="00600E1A"/>
    <w:rsid w:val="00601F8F"/>
    <w:rsid w:val="00604749"/>
    <w:rsid w:val="00606D38"/>
    <w:rsid w:val="0060728D"/>
    <w:rsid w:val="00610F5E"/>
    <w:rsid w:val="0061272A"/>
    <w:rsid w:val="00613548"/>
    <w:rsid w:val="00613AFC"/>
    <w:rsid w:val="00613D7B"/>
    <w:rsid w:val="00614FA7"/>
    <w:rsid w:val="0061667F"/>
    <w:rsid w:val="0061742C"/>
    <w:rsid w:val="00617D39"/>
    <w:rsid w:val="00620305"/>
    <w:rsid w:val="006207A5"/>
    <w:rsid w:val="00621532"/>
    <w:rsid w:val="00622040"/>
    <w:rsid w:val="00623446"/>
    <w:rsid w:val="0062371F"/>
    <w:rsid w:val="00624B9A"/>
    <w:rsid w:val="00624C93"/>
    <w:rsid w:val="00625191"/>
    <w:rsid w:val="00625844"/>
    <w:rsid w:val="006259EF"/>
    <w:rsid w:val="00626C85"/>
    <w:rsid w:val="006278FF"/>
    <w:rsid w:val="00627B45"/>
    <w:rsid w:val="00630C6E"/>
    <w:rsid w:val="00632503"/>
    <w:rsid w:val="006336D2"/>
    <w:rsid w:val="006348AF"/>
    <w:rsid w:val="00635B9D"/>
    <w:rsid w:val="00637093"/>
    <w:rsid w:val="006371CB"/>
    <w:rsid w:val="00640583"/>
    <w:rsid w:val="00640FAA"/>
    <w:rsid w:val="00641B09"/>
    <w:rsid w:val="0064210C"/>
    <w:rsid w:val="00642376"/>
    <w:rsid w:val="00642F15"/>
    <w:rsid w:val="00642FCC"/>
    <w:rsid w:val="00643830"/>
    <w:rsid w:val="00643FB1"/>
    <w:rsid w:val="00645340"/>
    <w:rsid w:val="00650669"/>
    <w:rsid w:val="00650CF1"/>
    <w:rsid w:val="0065177C"/>
    <w:rsid w:val="00651799"/>
    <w:rsid w:val="00652506"/>
    <w:rsid w:val="00654B76"/>
    <w:rsid w:val="00654EA1"/>
    <w:rsid w:val="0065582C"/>
    <w:rsid w:val="006562B9"/>
    <w:rsid w:val="00656C70"/>
    <w:rsid w:val="00656D50"/>
    <w:rsid w:val="00657A4B"/>
    <w:rsid w:val="0066075A"/>
    <w:rsid w:val="00660BEC"/>
    <w:rsid w:val="0066344A"/>
    <w:rsid w:val="00664452"/>
    <w:rsid w:val="00665202"/>
    <w:rsid w:val="006678E4"/>
    <w:rsid w:val="00667EFD"/>
    <w:rsid w:val="006704B1"/>
    <w:rsid w:val="006716B8"/>
    <w:rsid w:val="0067197A"/>
    <w:rsid w:val="00672132"/>
    <w:rsid w:val="00672921"/>
    <w:rsid w:val="00672E67"/>
    <w:rsid w:val="006737AB"/>
    <w:rsid w:val="0067415F"/>
    <w:rsid w:val="00675472"/>
    <w:rsid w:val="00675922"/>
    <w:rsid w:val="00676053"/>
    <w:rsid w:val="006775DC"/>
    <w:rsid w:val="00677BF0"/>
    <w:rsid w:val="00677ED4"/>
    <w:rsid w:val="00680428"/>
    <w:rsid w:val="00680862"/>
    <w:rsid w:val="00680D58"/>
    <w:rsid w:val="00681EDB"/>
    <w:rsid w:val="00682A03"/>
    <w:rsid w:val="00682ADB"/>
    <w:rsid w:val="00683408"/>
    <w:rsid w:val="00684A91"/>
    <w:rsid w:val="006857A9"/>
    <w:rsid w:val="006859CA"/>
    <w:rsid w:val="00685F00"/>
    <w:rsid w:val="00685F5E"/>
    <w:rsid w:val="00687C8D"/>
    <w:rsid w:val="0069000A"/>
    <w:rsid w:val="006901DC"/>
    <w:rsid w:val="00690726"/>
    <w:rsid w:val="00690B5C"/>
    <w:rsid w:val="00691088"/>
    <w:rsid w:val="00693007"/>
    <w:rsid w:val="006937B8"/>
    <w:rsid w:val="0069556B"/>
    <w:rsid w:val="00695A37"/>
    <w:rsid w:val="0069643E"/>
    <w:rsid w:val="006965B9"/>
    <w:rsid w:val="006A0ABD"/>
    <w:rsid w:val="006A311E"/>
    <w:rsid w:val="006A3BAF"/>
    <w:rsid w:val="006A4384"/>
    <w:rsid w:val="006A66C3"/>
    <w:rsid w:val="006A6F5C"/>
    <w:rsid w:val="006A7075"/>
    <w:rsid w:val="006A7D22"/>
    <w:rsid w:val="006A7E36"/>
    <w:rsid w:val="006B08BF"/>
    <w:rsid w:val="006B0FC7"/>
    <w:rsid w:val="006B2EB1"/>
    <w:rsid w:val="006B314D"/>
    <w:rsid w:val="006B33C0"/>
    <w:rsid w:val="006B3C6B"/>
    <w:rsid w:val="006B3D0E"/>
    <w:rsid w:val="006B4D13"/>
    <w:rsid w:val="006B556D"/>
    <w:rsid w:val="006B7CC0"/>
    <w:rsid w:val="006B7EC9"/>
    <w:rsid w:val="006C09BD"/>
    <w:rsid w:val="006C162E"/>
    <w:rsid w:val="006C2BC0"/>
    <w:rsid w:val="006C409C"/>
    <w:rsid w:val="006C4F28"/>
    <w:rsid w:val="006C53E9"/>
    <w:rsid w:val="006C5AC5"/>
    <w:rsid w:val="006C700C"/>
    <w:rsid w:val="006C7181"/>
    <w:rsid w:val="006C7B10"/>
    <w:rsid w:val="006D0611"/>
    <w:rsid w:val="006D1231"/>
    <w:rsid w:val="006D4140"/>
    <w:rsid w:val="006D44E6"/>
    <w:rsid w:val="006D4E2E"/>
    <w:rsid w:val="006D6534"/>
    <w:rsid w:val="006D7D23"/>
    <w:rsid w:val="006E0338"/>
    <w:rsid w:val="006E08E9"/>
    <w:rsid w:val="006E0A9F"/>
    <w:rsid w:val="006E2CB0"/>
    <w:rsid w:val="006E31B9"/>
    <w:rsid w:val="006E3401"/>
    <w:rsid w:val="006E3C31"/>
    <w:rsid w:val="006E3C80"/>
    <w:rsid w:val="006E4295"/>
    <w:rsid w:val="006E5090"/>
    <w:rsid w:val="006E525E"/>
    <w:rsid w:val="006E5A0F"/>
    <w:rsid w:val="006F14E1"/>
    <w:rsid w:val="006F160F"/>
    <w:rsid w:val="006F270C"/>
    <w:rsid w:val="006F331D"/>
    <w:rsid w:val="006F3EFC"/>
    <w:rsid w:val="006F4724"/>
    <w:rsid w:val="006F4B8B"/>
    <w:rsid w:val="006F4FB1"/>
    <w:rsid w:val="006F5801"/>
    <w:rsid w:val="006F6F40"/>
    <w:rsid w:val="006F7846"/>
    <w:rsid w:val="006F79C7"/>
    <w:rsid w:val="006F7E6F"/>
    <w:rsid w:val="00701CB3"/>
    <w:rsid w:val="00701CE7"/>
    <w:rsid w:val="00702196"/>
    <w:rsid w:val="00703081"/>
    <w:rsid w:val="00704069"/>
    <w:rsid w:val="00704828"/>
    <w:rsid w:val="00706973"/>
    <w:rsid w:val="00706D5F"/>
    <w:rsid w:val="00707BF8"/>
    <w:rsid w:val="00712181"/>
    <w:rsid w:val="007122D2"/>
    <w:rsid w:val="0071331F"/>
    <w:rsid w:val="00713A6D"/>
    <w:rsid w:val="00714886"/>
    <w:rsid w:val="00714F9E"/>
    <w:rsid w:val="007156C4"/>
    <w:rsid w:val="00716112"/>
    <w:rsid w:val="00717233"/>
    <w:rsid w:val="0071799C"/>
    <w:rsid w:val="00717CA5"/>
    <w:rsid w:val="007208B5"/>
    <w:rsid w:val="0072093A"/>
    <w:rsid w:val="007211AF"/>
    <w:rsid w:val="007211F7"/>
    <w:rsid w:val="007226BC"/>
    <w:rsid w:val="007226E9"/>
    <w:rsid w:val="00724681"/>
    <w:rsid w:val="00724689"/>
    <w:rsid w:val="0072473F"/>
    <w:rsid w:val="007250C3"/>
    <w:rsid w:val="00725ACE"/>
    <w:rsid w:val="00725DAE"/>
    <w:rsid w:val="007263DF"/>
    <w:rsid w:val="007269A5"/>
    <w:rsid w:val="00726B99"/>
    <w:rsid w:val="00730EBE"/>
    <w:rsid w:val="00730FCB"/>
    <w:rsid w:val="007322CB"/>
    <w:rsid w:val="00732934"/>
    <w:rsid w:val="00733102"/>
    <w:rsid w:val="0073435D"/>
    <w:rsid w:val="0073543E"/>
    <w:rsid w:val="007357FF"/>
    <w:rsid w:val="007366D7"/>
    <w:rsid w:val="00736D10"/>
    <w:rsid w:val="007405CE"/>
    <w:rsid w:val="00740974"/>
    <w:rsid w:val="00740ABF"/>
    <w:rsid w:val="0074172F"/>
    <w:rsid w:val="007418EB"/>
    <w:rsid w:val="00741C8A"/>
    <w:rsid w:val="007439A6"/>
    <w:rsid w:val="00744F79"/>
    <w:rsid w:val="00746733"/>
    <w:rsid w:val="00747CFE"/>
    <w:rsid w:val="00752ADF"/>
    <w:rsid w:val="0075309F"/>
    <w:rsid w:val="00753C3E"/>
    <w:rsid w:val="00754069"/>
    <w:rsid w:val="0075407C"/>
    <w:rsid w:val="007540B4"/>
    <w:rsid w:val="00754558"/>
    <w:rsid w:val="00757914"/>
    <w:rsid w:val="0076046E"/>
    <w:rsid w:val="00761316"/>
    <w:rsid w:val="007621E4"/>
    <w:rsid w:val="00762F49"/>
    <w:rsid w:val="00764AB8"/>
    <w:rsid w:val="007656E6"/>
    <w:rsid w:val="00765BBB"/>
    <w:rsid w:val="007669C0"/>
    <w:rsid w:val="00767637"/>
    <w:rsid w:val="00767F5E"/>
    <w:rsid w:val="00770DFE"/>
    <w:rsid w:val="007718C3"/>
    <w:rsid w:val="007719BA"/>
    <w:rsid w:val="00771BA0"/>
    <w:rsid w:val="00772997"/>
    <w:rsid w:val="00772F51"/>
    <w:rsid w:val="00773501"/>
    <w:rsid w:val="007743EE"/>
    <w:rsid w:val="007748D0"/>
    <w:rsid w:val="00774BF7"/>
    <w:rsid w:val="00775390"/>
    <w:rsid w:val="0077634F"/>
    <w:rsid w:val="0077699A"/>
    <w:rsid w:val="00776A44"/>
    <w:rsid w:val="007772C8"/>
    <w:rsid w:val="007778B8"/>
    <w:rsid w:val="00777EF9"/>
    <w:rsid w:val="00783D4C"/>
    <w:rsid w:val="00785D30"/>
    <w:rsid w:val="00786587"/>
    <w:rsid w:val="007869C6"/>
    <w:rsid w:val="0078733B"/>
    <w:rsid w:val="0078733C"/>
    <w:rsid w:val="00787E78"/>
    <w:rsid w:val="00790847"/>
    <w:rsid w:val="00790870"/>
    <w:rsid w:val="00790A1B"/>
    <w:rsid w:val="0079228C"/>
    <w:rsid w:val="007926D0"/>
    <w:rsid w:val="00793056"/>
    <w:rsid w:val="007938EA"/>
    <w:rsid w:val="0079466E"/>
    <w:rsid w:val="00794D6B"/>
    <w:rsid w:val="00794DFB"/>
    <w:rsid w:val="007953B9"/>
    <w:rsid w:val="00795D72"/>
    <w:rsid w:val="00796694"/>
    <w:rsid w:val="00796DDB"/>
    <w:rsid w:val="00796FD8"/>
    <w:rsid w:val="007A0BF3"/>
    <w:rsid w:val="007A21EE"/>
    <w:rsid w:val="007A3920"/>
    <w:rsid w:val="007A3DE0"/>
    <w:rsid w:val="007A3F49"/>
    <w:rsid w:val="007A5706"/>
    <w:rsid w:val="007A5757"/>
    <w:rsid w:val="007A7203"/>
    <w:rsid w:val="007B050F"/>
    <w:rsid w:val="007B3364"/>
    <w:rsid w:val="007B51B8"/>
    <w:rsid w:val="007B524B"/>
    <w:rsid w:val="007B62A5"/>
    <w:rsid w:val="007B6DC6"/>
    <w:rsid w:val="007C018A"/>
    <w:rsid w:val="007C0640"/>
    <w:rsid w:val="007C1D3E"/>
    <w:rsid w:val="007C1E93"/>
    <w:rsid w:val="007C438A"/>
    <w:rsid w:val="007C4890"/>
    <w:rsid w:val="007C4F7E"/>
    <w:rsid w:val="007C5C7B"/>
    <w:rsid w:val="007C6124"/>
    <w:rsid w:val="007C65C1"/>
    <w:rsid w:val="007C75B3"/>
    <w:rsid w:val="007D0A48"/>
    <w:rsid w:val="007D0CEC"/>
    <w:rsid w:val="007D13B9"/>
    <w:rsid w:val="007D141D"/>
    <w:rsid w:val="007D146F"/>
    <w:rsid w:val="007D24B6"/>
    <w:rsid w:val="007D3F08"/>
    <w:rsid w:val="007D4263"/>
    <w:rsid w:val="007D6AC3"/>
    <w:rsid w:val="007E05CC"/>
    <w:rsid w:val="007E13C5"/>
    <w:rsid w:val="007E1FF1"/>
    <w:rsid w:val="007E3B33"/>
    <w:rsid w:val="007E54BA"/>
    <w:rsid w:val="007E774B"/>
    <w:rsid w:val="007E79BF"/>
    <w:rsid w:val="007F01F3"/>
    <w:rsid w:val="007F035E"/>
    <w:rsid w:val="007F062F"/>
    <w:rsid w:val="007F1E52"/>
    <w:rsid w:val="007F1EF7"/>
    <w:rsid w:val="007F22AC"/>
    <w:rsid w:val="007F2BEB"/>
    <w:rsid w:val="007F3C97"/>
    <w:rsid w:val="007F3F58"/>
    <w:rsid w:val="007F4085"/>
    <w:rsid w:val="007F4280"/>
    <w:rsid w:val="007F5B39"/>
    <w:rsid w:val="007F6F4C"/>
    <w:rsid w:val="007F6FED"/>
    <w:rsid w:val="007F76D3"/>
    <w:rsid w:val="00800386"/>
    <w:rsid w:val="00800B80"/>
    <w:rsid w:val="00802BFD"/>
    <w:rsid w:val="0080366A"/>
    <w:rsid w:val="00803CB8"/>
    <w:rsid w:val="008050DD"/>
    <w:rsid w:val="008053D6"/>
    <w:rsid w:val="00805D65"/>
    <w:rsid w:val="00805F17"/>
    <w:rsid w:val="008065A9"/>
    <w:rsid w:val="008068C7"/>
    <w:rsid w:val="0080690D"/>
    <w:rsid w:val="00810281"/>
    <w:rsid w:val="008103E5"/>
    <w:rsid w:val="00810946"/>
    <w:rsid w:val="0081152B"/>
    <w:rsid w:val="0081229F"/>
    <w:rsid w:val="00812532"/>
    <w:rsid w:val="00812E3A"/>
    <w:rsid w:val="0081370C"/>
    <w:rsid w:val="00814FEE"/>
    <w:rsid w:val="0081513E"/>
    <w:rsid w:val="00815D83"/>
    <w:rsid w:val="008165EA"/>
    <w:rsid w:val="008205DE"/>
    <w:rsid w:val="00821A3C"/>
    <w:rsid w:val="008228FB"/>
    <w:rsid w:val="00822B3C"/>
    <w:rsid w:val="00823E85"/>
    <w:rsid w:val="00824C9E"/>
    <w:rsid w:val="00825C6D"/>
    <w:rsid w:val="00826BC7"/>
    <w:rsid w:val="00827D3A"/>
    <w:rsid w:val="00830495"/>
    <w:rsid w:val="00831A95"/>
    <w:rsid w:val="00831FCA"/>
    <w:rsid w:val="00832403"/>
    <w:rsid w:val="008329D4"/>
    <w:rsid w:val="00832EF0"/>
    <w:rsid w:val="00834418"/>
    <w:rsid w:val="008410A3"/>
    <w:rsid w:val="00841C4B"/>
    <w:rsid w:val="008439E0"/>
    <w:rsid w:val="00844616"/>
    <w:rsid w:val="00844879"/>
    <w:rsid w:val="0084489D"/>
    <w:rsid w:val="008455B9"/>
    <w:rsid w:val="00851B8A"/>
    <w:rsid w:val="00852096"/>
    <w:rsid w:val="008558A7"/>
    <w:rsid w:val="00857C19"/>
    <w:rsid w:val="00857E9E"/>
    <w:rsid w:val="00857EF5"/>
    <w:rsid w:val="0086194D"/>
    <w:rsid w:val="00862405"/>
    <w:rsid w:val="008629C5"/>
    <w:rsid w:val="00863641"/>
    <w:rsid w:val="008639AB"/>
    <w:rsid w:val="00864877"/>
    <w:rsid w:val="00866FA2"/>
    <w:rsid w:val="0086788F"/>
    <w:rsid w:val="00871402"/>
    <w:rsid w:val="0087185C"/>
    <w:rsid w:val="0087215C"/>
    <w:rsid w:val="00875B53"/>
    <w:rsid w:val="00876767"/>
    <w:rsid w:val="008805E1"/>
    <w:rsid w:val="008814A9"/>
    <w:rsid w:val="008815E1"/>
    <w:rsid w:val="00881B29"/>
    <w:rsid w:val="00882230"/>
    <w:rsid w:val="00883EB1"/>
    <w:rsid w:val="008930F1"/>
    <w:rsid w:val="008940B2"/>
    <w:rsid w:val="00894DF9"/>
    <w:rsid w:val="00895579"/>
    <w:rsid w:val="0089575E"/>
    <w:rsid w:val="008963B9"/>
    <w:rsid w:val="00896B89"/>
    <w:rsid w:val="008A12EF"/>
    <w:rsid w:val="008A298E"/>
    <w:rsid w:val="008A4109"/>
    <w:rsid w:val="008A41F0"/>
    <w:rsid w:val="008A4419"/>
    <w:rsid w:val="008A46C3"/>
    <w:rsid w:val="008A4851"/>
    <w:rsid w:val="008A4ABD"/>
    <w:rsid w:val="008A4F2C"/>
    <w:rsid w:val="008A5452"/>
    <w:rsid w:val="008A5AB0"/>
    <w:rsid w:val="008A655C"/>
    <w:rsid w:val="008A7174"/>
    <w:rsid w:val="008B02DA"/>
    <w:rsid w:val="008B04DB"/>
    <w:rsid w:val="008B112D"/>
    <w:rsid w:val="008B18E2"/>
    <w:rsid w:val="008B1C5B"/>
    <w:rsid w:val="008B2682"/>
    <w:rsid w:val="008B2ABD"/>
    <w:rsid w:val="008B7F83"/>
    <w:rsid w:val="008C0673"/>
    <w:rsid w:val="008C15CF"/>
    <w:rsid w:val="008C16F8"/>
    <w:rsid w:val="008C4448"/>
    <w:rsid w:val="008C494F"/>
    <w:rsid w:val="008C4E03"/>
    <w:rsid w:val="008C5BFC"/>
    <w:rsid w:val="008C5EB3"/>
    <w:rsid w:val="008C6B62"/>
    <w:rsid w:val="008C76CA"/>
    <w:rsid w:val="008D01A5"/>
    <w:rsid w:val="008D03F4"/>
    <w:rsid w:val="008D0891"/>
    <w:rsid w:val="008D0A0E"/>
    <w:rsid w:val="008D10DB"/>
    <w:rsid w:val="008D3A3D"/>
    <w:rsid w:val="008D3E5C"/>
    <w:rsid w:val="008D3FAA"/>
    <w:rsid w:val="008D43D7"/>
    <w:rsid w:val="008D4438"/>
    <w:rsid w:val="008D462D"/>
    <w:rsid w:val="008D67A1"/>
    <w:rsid w:val="008D7E42"/>
    <w:rsid w:val="008E1BFB"/>
    <w:rsid w:val="008E20F2"/>
    <w:rsid w:val="008E2C06"/>
    <w:rsid w:val="008E2D5F"/>
    <w:rsid w:val="008E4DFE"/>
    <w:rsid w:val="008E548F"/>
    <w:rsid w:val="008F2DE1"/>
    <w:rsid w:val="008F460F"/>
    <w:rsid w:val="008F5672"/>
    <w:rsid w:val="008F5697"/>
    <w:rsid w:val="008F5950"/>
    <w:rsid w:val="009022DE"/>
    <w:rsid w:val="009048B0"/>
    <w:rsid w:val="00905837"/>
    <w:rsid w:val="00906831"/>
    <w:rsid w:val="00906989"/>
    <w:rsid w:val="00906BE6"/>
    <w:rsid w:val="00907C68"/>
    <w:rsid w:val="0091114B"/>
    <w:rsid w:val="009112E9"/>
    <w:rsid w:val="00911A9F"/>
    <w:rsid w:val="0091276B"/>
    <w:rsid w:val="00912DEA"/>
    <w:rsid w:val="0091303B"/>
    <w:rsid w:val="009130F1"/>
    <w:rsid w:val="009142BE"/>
    <w:rsid w:val="00914474"/>
    <w:rsid w:val="00914804"/>
    <w:rsid w:val="00914902"/>
    <w:rsid w:val="00916677"/>
    <w:rsid w:val="00916F47"/>
    <w:rsid w:val="009170E8"/>
    <w:rsid w:val="009171CF"/>
    <w:rsid w:val="009172BA"/>
    <w:rsid w:val="00917A15"/>
    <w:rsid w:val="00920A35"/>
    <w:rsid w:val="009223B0"/>
    <w:rsid w:val="00922D10"/>
    <w:rsid w:val="00923A5C"/>
    <w:rsid w:val="00924584"/>
    <w:rsid w:val="0092533D"/>
    <w:rsid w:val="00925A02"/>
    <w:rsid w:val="00926C93"/>
    <w:rsid w:val="00927C5B"/>
    <w:rsid w:val="00930503"/>
    <w:rsid w:val="00931413"/>
    <w:rsid w:val="00932704"/>
    <w:rsid w:val="00933BE1"/>
    <w:rsid w:val="00933EA6"/>
    <w:rsid w:val="009354A6"/>
    <w:rsid w:val="009358F1"/>
    <w:rsid w:val="00936506"/>
    <w:rsid w:val="00937007"/>
    <w:rsid w:val="00941D01"/>
    <w:rsid w:val="00942A7F"/>
    <w:rsid w:val="00942AEE"/>
    <w:rsid w:val="00942F77"/>
    <w:rsid w:val="00943B4F"/>
    <w:rsid w:val="00945B08"/>
    <w:rsid w:val="0094627C"/>
    <w:rsid w:val="00946BF4"/>
    <w:rsid w:val="009502AB"/>
    <w:rsid w:val="00951D9E"/>
    <w:rsid w:val="00953314"/>
    <w:rsid w:val="00953D98"/>
    <w:rsid w:val="00955581"/>
    <w:rsid w:val="00955D3E"/>
    <w:rsid w:val="00961EA7"/>
    <w:rsid w:val="0096220D"/>
    <w:rsid w:val="00962CBB"/>
    <w:rsid w:val="0096386A"/>
    <w:rsid w:val="00965500"/>
    <w:rsid w:val="00965BD6"/>
    <w:rsid w:val="009663B1"/>
    <w:rsid w:val="00966414"/>
    <w:rsid w:val="009667B5"/>
    <w:rsid w:val="00967917"/>
    <w:rsid w:val="0097096B"/>
    <w:rsid w:val="0097196D"/>
    <w:rsid w:val="0097322F"/>
    <w:rsid w:val="00974331"/>
    <w:rsid w:val="00974B9B"/>
    <w:rsid w:val="00975EFC"/>
    <w:rsid w:val="00976F5A"/>
    <w:rsid w:val="009772A1"/>
    <w:rsid w:val="00981DBF"/>
    <w:rsid w:val="00981F54"/>
    <w:rsid w:val="009821CB"/>
    <w:rsid w:val="009843BA"/>
    <w:rsid w:val="00984F96"/>
    <w:rsid w:val="00986C26"/>
    <w:rsid w:val="00987237"/>
    <w:rsid w:val="009909D1"/>
    <w:rsid w:val="00992738"/>
    <w:rsid w:val="0099480D"/>
    <w:rsid w:val="00994C3D"/>
    <w:rsid w:val="0099547D"/>
    <w:rsid w:val="00996D72"/>
    <w:rsid w:val="00997033"/>
    <w:rsid w:val="009A061D"/>
    <w:rsid w:val="009A0993"/>
    <w:rsid w:val="009A165F"/>
    <w:rsid w:val="009A2ABC"/>
    <w:rsid w:val="009A31DB"/>
    <w:rsid w:val="009A3B1E"/>
    <w:rsid w:val="009A4D50"/>
    <w:rsid w:val="009A583E"/>
    <w:rsid w:val="009B09FE"/>
    <w:rsid w:val="009B0F27"/>
    <w:rsid w:val="009B1380"/>
    <w:rsid w:val="009B1F49"/>
    <w:rsid w:val="009B295B"/>
    <w:rsid w:val="009B2F9C"/>
    <w:rsid w:val="009B3432"/>
    <w:rsid w:val="009B4040"/>
    <w:rsid w:val="009B4FA8"/>
    <w:rsid w:val="009B60BB"/>
    <w:rsid w:val="009B60DA"/>
    <w:rsid w:val="009B6581"/>
    <w:rsid w:val="009B67B5"/>
    <w:rsid w:val="009B75CD"/>
    <w:rsid w:val="009B782C"/>
    <w:rsid w:val="009C17B9"/>
    <w:rsid w:val="009C255C"/>
    <w:rsid w:val="009C4BB7"/>
    <w:rsid w:val="009C4C49"/>
    <w:rsid w:val="009C4E59"/>
    <w:rsid w:val="009C53AE"/>
    <w:rsid w:val="009C5607"/>
    <w:rsid w:val="009C6BD1"/>
    <w:rsid w:val="009C7C16"/>
    <w:rsid w:val="009C7FDF"/>
    <w:rsid w:val="009D0403"/>
    <w:rsid w:val="009D0A89"/>
    <w:rsid w:val="009D0EC2"/>
    <w:rsid w:val="009D2E95"/>
    <w:rsid w:val="009D4FC4"/>
    <w:rsid w:val="009D5F6D"/>
    <w:rsid w:val="009D6332"/>
    <w:rsid w:val="009D730C"/>
    <w:rsid w:val="009E070D"/>
    <w:rsid w:val="009E08D2"/>
    <w:rsid w:val="009E11C3"/>
    <w:rsid w:val="009E1845"/>
    <w:rsid w:val="009E201B"/>
    <w:rsid w:val="009E2D4C"/>
    <w:rsid w:val="009E325B"/>
    <w:rsid w:val="009E43E5"/>
    <w:rsid w:val="009E7C21"/>
    <w:rsid w:val="009F01E6"/>
    <w:rsid w:val="009F067C"/>
    <w:rsid w:val="009F06DF"/>
    <w:rsid w:val="009F1BC6"/>
    <w:rsid w:val="009F2494"/>
    <w:rsid w:val="009F321C"/>
    <w:rsid w:val="009F35E5"/>
    <w:rsid w:val="009F4B50"/>
    <w:rsid w:val="009F5677"/>
    <w:rsid w:val="009F7502"/>
    <w:rsid w:val="009F7D77"/>
    <w:rsid w:val="00A0291E"/>
    <w:rsid w:val="00A04E16"/>
    <w:rsid w:val="00A06837"/>
    <w:rsid w:val="00A06B42"/>
    <w:rsid w:val="00A07113"/>
    <w:rsid w:val="00A07470"/>
    <w:rsid w:val="00A11050"/>
    <w:rsid w:val="00A1158F"/>
    <w:rsid w:val="00A11D83"/>
    <w:rsid w:val="00A11D88"/>
    <w:rsid w:val="00A12B36"/>
    <w:rsid w:val="00A12CE7"/>
    <w:rsid w:val="00A12F91"/>
    <w:rsid w:val="00A12FDB"/>
    <w:rsid w:val="00A13F19"/>
    <w:rsid w:val="00A1406A"/>
    <w:rsid w:val="00A1451D"/>
    <w:rsid w:val="00A14B8B"/>
    <w:rsid w:val="00A14DAD"/>
    <w:rsid w:val="00A161F9"/>
    <w:rsid w:val="00A1646E"/>
    <w:rsid w:val="00A16C7F"/>
    <w:rsid w:val="00A17FCD"/>
    <w:rsid w:val="00A20041"/>
    <w:rsid w:val="00A20538"/>
    <w:rsid w:val="00A2074B"/>
    <w:rsid w:val="00A207B6"/>
    <w:rsid w:val="00A20895"/>
    <w:rsid w:val="00A21078"/>
    <w:rsid w:val="00A22DC3"/>
    <w:rsid w:val="00A22E17"/>
    <w:rsid w:val="00A232F5"/>
    <w:rsid w:val="00A24565"/>
    <w:rsid w:val="00A253B2"/>
    <w:rsid w:val="00A25624"/>
    <w:rsid w:val="00A26CB5"/>
    <w:rsid w:val="00A27C66"/>
    <w:rsid w:val="00A31892"/>
    <w:rsid w:val="00A31ACC"/>
    <w:rsid w:val="00A32EC1"/>
    <w:rsid w:val="00A34EE9"/>
    <w:rsid w:val="00A34EF5"/>
    <w:rsid w:val="00A34EF6"/>
    <w:rsid w:val="00A36E0C"/>
    <w:rsid w:val="00A372F1"/>
    <w:rsid w:val="00A401B2"/>
    <w:rsid w:val="00A40BE5"/>
    <w:rsid w:val="00A41012"/>
    <w:rsid w:val="00A41447"/>
    <w:rsid w:val="00A421EF"/>
    <w:rsid w:val="00A437C3"/>
    <w:rsid w:val="00A43B46"/>
    <w:rsid w:val="00A44C43"/>
    <w:rsid w:val="00A44E30"/>
    <w:rsid w:val="00A4501C"/>
    <w:rsid w:val="00A46393"/>
    <w:rsid w:val="00A46D6A"/>
    <w:rsid w:val="00A47500"/>
    <w:rsid w:val="00A51D5B"/>
    <w:rsid w:val="00A52451"/>
    <w:rsid w:val="00A52C1F"/>
    <w:rsid w:val="00A546AD"/>
    <w:rsid w:val="00A55BCC"/>
    <w:rsid w:val="00A60323"/>
    <w:rsid w:val="00A60A2A"/>
    <w:rsid w:val="00A613FC"/>
    <w:rsid w:val="00A6151C"/>
    <w:rsid w:val="00A61675"/>
    <w:rsid w:val="00A628CD"/>
    <w:rsid w:val="00A62FD3"/>
    <w:rsid w:val="00A63A1D"/>
    <w:rsid w:val="00A64ECA"/>
    <w:rsid w:val="00A65ACE"/>
    <w:rsid w:val="00A66408"/>
    <w:rsid w:val="00A6706C"/>
    <w:rsid w:val="00A679AA"/>
    <w:rsid w:val="00A700B2"/>
    <w:rsid w:val="00A7177E"/>
    <w:rsid w:val="00A7278E"/>
    <w:rsid w:val="00A729B3"/>
    <w:rsid w:val="00A72C75"/>
    <w:rsid w:val="00A7419B"/>
    <w:rsid w:val="00A75F47"/>
    <w:rsid w:val="00A76CF7"/>
    <w:rsid w:val="00A80DC7"/>
    <w:rsid w:val="00A811ED"/>
    <w:rsid w:val="00A81850"/>
    <w:rsid w:val="00A83110"/>
    <w:rsid w:val="00A8465C"/>
    <w:rsid w:val="00A84AF6"/>
    <w:rsid w:val="00A8617C"/>
    <w:rsid w:val="00A86309"/>
    <w:rsid w:val="00A86AAA"/>
    <w:rsid w:val="00A875CA"/>
    <w:rsid w:val="00A879CF"/>
    <w:rsid w:val="00A87CA1"/>
    <w:rsid w:val="00A9095C"/>
    <w:rsid w:val="00A91CE4"/>
    <w:rsid w:val="00A91F54"/>
    <w:rsid w:val="00A92B38"/>
    <w:rsid w:val="00A93B4B"/>
    <w:rsid w:val="00A93FEB"/>
    <w:rsid w:val="00A955B1"/>
    <w:rsid w:val="00A95BD7"/>
    <w:rsid w:val="00A96249"/>
    <w:rsid w:val="00A96613"/>
    <w:rsid w:val="00A9736E"/>
    <w:rsid w:val="00A974E7"/>
    <w:rsid w:val="00AA008A"/>
    <w:rsid w:val="00AA07AF"/>
    <w:rsid w:val="00AA0C00"/>
    <w:rsid w:val="00AA0DF8"/>
    <w:rsid w:val="00AA1472"/>
    <w:rsid w:val="00AA271A"/>
    <w:rsid w:val="00AA71EF"/>
    <w:rsid w:val="00AB072A"/>
    <w:rsid w:val="00AB18C8"/>
    <w:rsid w:val="00AB20AB"/>
    <w:rsid w:val="00AB3FF8"/>
    <w:rsid w:val="00AB4DAF"/>
    <w:rsid w:val="00AB4FB9"/>
    <w:rsid w:val="00AB5871"/>
    <w:rsid w:val="00AB5ECC"/>
    <w:rsid w:val="00AB684E"/>
    <w:rsid w:val="00AB6A9B"/>
    <w:rsid w:val="00AB7137"/>
    <w:rsid w:val="00AB7200"/>
    <w:rsid w:val="00AB763F"/>
    <w:rsid w:val="00AC06E8"/>
    <w:rsid w:val="00AC21EB"/>
    <w:rsid w:val="00AC2B0F"/>
    <w:rsid w:val="00AC3003"/>
    <w:rsid w:val="00AC3600"/>
    <w:rsid w:val="00AC4506"/>
    <w:rsid w:val="00AC4614"/>
    <w:rsid w:val="00AC49A0"/>
    <w:rsid w:val="00AC4D41"/>
    <w:rsid w:val="00AC599B"/>
    <w:rsid w:val="00AC6AEA"/>
    <w:rsid w:val="00AC79DE"/>
    <w:rsid w:val="00AD133E"/>
    <w:rsid w:val="00AD27FA"/>
    <w:rsid w:val="00AD2CA2"/>
    <w:rsid w:val="00AD2F63"/>
    <w:rsid w:val="00AD379F"/>
    <w:rsid w:val="00AD3D56"/>
    <w:rsid w:val="00AD3F89"/>
    <w:rsid w:val="00AD40CE"/>
    <w:rsid w:val="00AD45F4"/>
    <w:rsid w:val="00AD5E15"/>
    <w:rsid w:val="00AD6718"/>
    <w:rsid w:val="00AD7282"/>
    <w:rsid w:val="00AD7F11"/>
    <w:rsid w:val="00AE13B1"/>
    <w:rsid w:val="00AE18BD"/>
    <w:rsid w:val="00AE220C"/>
    <w:rsid w:val="00AE2598"/>
    <w:rsid w:val="00AE2F19"/>
    <w:rsid w:val="00AE46AA"/>
    <w:rsid w:val="00AE5A11"/>
    <w:rsid w:val="00AE65C1"/>
    <w:rsid w:val="00AF0A27"/>
    <w:rsid w:val="00AF127C"/>
    <w:rsid w:val="00AF1D87"/>
    <w:rsid w:val="00AF31C8"/>
    <w:rsid w:val="00AF3348"/>
    <w:rsid w:val="00AF418D"/>
    <w:rsid w:val="00AF4699"/>
    <w:rsid w:val="00AF4A7E"/>
    <w:rsid w:val="00AF51CF"/>
    <w:rsid w:val="00AF552E"/>
    <w:rsid w:val="00B00CE3"/>
    <w:rsid w:val="00B01E3B"/>
    <w:rsid w:val="00B02FCA"/>
    <w:rsid w:val="00B057AA"/>
    <w:rsid w:val="00B05D7A"/>
    <w:rsid w:val="00B05DA5"/>
    <w:rsid w:val="00B07B94"/>
    <w:rsid w:val="00B104FA"/>
    <w:rsid w:val="00B10EC3"/>
    <w:rsid w:val="00B11562"/>
    <w:rsid w:val="00B123D4"/>
    <w:rsid w:val="00B12886"/>
    <w:rsid w:val="00B129A6"/>
    <w:rsid w:val="00B134DC"/>
    <w:rsid w:val="00B14256"/>
    <w:rsid w:val="00B142C6"/>
    <w:rsid w:val="00B1484A"/>
    <w:rsid w:val="00B14D87"/>
    <w:rsid w:val="00B16080"/>
    <w:rsid w:val="00B16251"/>
    <w:rsid w:val="00B17912"/>
    <w:rsid w:val="00B17A6E"/>
    <w:rsid w:val="00B17E20"/>
    <w:rsid w:val="00B20D71"/>
    <w:rsid w:val="00B21BEF"/>
    <w:rsid w:val="00B225E9"/>
    <w:rsid w:val="00B2303D"/>
    <w:rsid w:val="00B250EF"/>
    <w:rsid w:val="00B30B80"/>
    <w:rsid w:val="00B32DE9"/>
    <w:rsid w:val="00B33141"/>
    <w:rsid w:val="00B336A4"/>
    <w:rsid w:val="00B34DE2"/>
    <w:rsid w:val="00B3708E"/>
    <w:rsid w:val="00B40E89"/>
    <w:rsid w:val="00B42745"/>
    <w:rsid w:val="00B43BAF"/>
    <w:rsid w:val="00B43BD3"/>
    <w:rsid w:val="00B45429"/>
    <w:rsid w:val="00B457A0"/>
    <w:rsid w:val="00B45F17"/>
    <w:rsid w:val="00B46C68"/>
    <w:rsid w:val="00B46C7A"/>
    <w:rsid w:val="00B50359"/>
    <w:rsid w:val="00B52BB5"/>
    <w:rsid w:val="00B52ED1"/>
    <w:rsid w:val="00B532BF"/>
    <w:rsid w:val="00B55B07"/>
    <w:rsid w:val="00B56761"/>
    <w:rsid w:val="00B5711E"/>
    <w:rsid w:val="00B60A8D"/>
    <w:rsid w:val="00B633A0"/>
    <w:rsid w:val="00B6422E"/>
    <w:rsid w:val="00B643D5"/>
    <w:rsid w:val="00B64864"/>
    <w:rsid w:val="00B64E26"/>
    <w:rsid w:val="00B6554E"/>
    <w:rsid w:val="00B670ED"/>
    <w:rsid w:val="00B67336"/>
    <w:rsid w:val="00B6784C"/>
    <w:rsid w:val="00B70287"/>
    <w:rsid w:val="00B70F5D"/>
    <w:rsid w:val="00B713AE"/>
    <w:rsid w:val="00B71B56"/>
    <w:rsid w:val="00B73896"/>
    <w:rsid w:val="00B7398E"/>
    <w:rsid w:val="00B74D28"/>
    <w:rsid w:val="00B74DA6"/>
    <w:rsid w:val="00B74EFD"/>
    <w:rsid w:val="00B751A0"/>
    <w:rsid w:val="00B7541D"/>
    <w:rsid w:val="00B760E8"/>
    <w:rsid w:val="00B7661B"/>
    <w:rsid w:val="00B777E1"/>
    <w:rsid w:val="00B77CC9"/>
    <w:rsid w:val="00B80366"/>
    <w:rsid w:val="00B81F07"/>
    <w:rsid w:val="00B82A0C"/>
    <w:rsid w:val="00B83CBA"/>
    <w:rsid w:val="00B8441D"/>
    <w:rsid w:val="00B85670"/>
    <w:rsid w:val="00B8759C"/>
    <w:rsid w:val="00B87E78"/>
    <w:rsid w:val="00B905A6"/>
    <w:rsid w:val="00B91163"/>
    <w:rsid w:val="00B9133A"/>
    <w:rsid w:val="00B919E4"/>
    <w:rsid w:val="00B92679"/>
    <w:rsid w:val="00B92D37"/>
    <w:rsid w:val="00B938E0"/>
    <w:rsid w:val="00B94315"/>
    <w:rsid w:val="00B94812"/>
    <w:rsid w:val="00B9491B"/>
    <w:rsid w:val="00B96DC2"/>
    <w:rsid w:val="00B9741F"/>
    <w:rsid w:val="00B979F4"/>
    <w:rsid w:val="00BA116C"/>
    <w:rsid w:val="00BA3AC2"/>
    <w:rsid w:val="00BA4574"/>
    <w:rsid w:val="00BA4C69"/>
    <w:rsid w:val="00BA5BC1"/>
    <w:rsid w:val="00BA5EEA"/>
    <w:rsid w:val="00BA5F59"/>
    <w:rsid w:val="00BA6495"/>
    <w:rsid w:val="00BA67F9"/>
    <w:rsid w:val="00BA6868"/>
    <w:rsid w:val="00BA6F5A"/>
    <w:rsid w:val="00BA7041"/>
    <w:rsid w:val="00BA7815"/>
    <w:rsid w:val="00BA7ACA"/>
    <w:rsid w:val="00BA7D41"/>
    <w:rsid w:val="00BB04FF"/>
    <w:rsid w:val="00BB051B"/>
    <w:rsid w:val="00BB0B9E"/>
    <w:rsid w:val="00BB1330"/>
    <w:rsid w:val="00BB160F"/>
    <w:rsid w:val="00BB1610"/>
    <w:rsid w:val="00BB1782"/>
    <w:rsid w:val="00BB27D0"/>
    <w:rsid w:val="00BB2A8E"/>
    <w:rsid w:val="00BB5698"/>
    <w:rsid w:val="00BB58E6"/>
    <w:rsid w:val="00BB5F42"/>
    <w:rsid w:val="00BC0867"/>
    <w:rsid w:val="00BC0B26"/>
    <w:rsid w:val="00BC0DE3"/>
    <w:rsid w:val="00BC11CB"/>
    <w:rsid w:val="00BC3349"/>
    <w:rsid w:val="00BC3C8B"/>
    <w:rsid w:val="00BC4AB4"/>
    <w:rsid w:val="00BC4CC1"/>
    <w:rsid w:val="00BC52C2"/>
    <w:rsid w:val="00BC586E"/>
    <w:rsid w:val="00BC62D2"/>
    <w:rsid w:val="00BC6466"/>
    <w:rsid w:val="00BC6519"/>
    <w:rsid w:val="00BC6F49"/>
    <w:rsid w:val="00BC7725"/>
    <w:rsid w:val="00BC7D70"/>
    <w:rsid w:val="00BD1CFF"/>
    <w:rsid w:val="00BD1FB7"/>
    <w:rsid w:val="00BD34C8"/>
    <w:rsid w:val="00BD364D"/>
    <w:rsid w:val="00BD6428"/>
    <w:rsid w:val="00BD701D"/>
    <w:rsid w:val="00BD75D9"/>
    <w:rsid w:val="00BD77F0"/>
    <w:rsid w:val="00BE0C57"/>
    <w:rsid w:val="00BE1203"/>
    <w:rsid w:val="00BE491F"/>
    <w:rsid w:val="00BE598B"/>
    <w:rsid w:val="00BE6AB5"/>
    <w:rsid w:val="00BE7BA5"/>
    <w:rsid w:val="00BE7D33"/>
    <w:rsid w:val="00BF040A"/>
    <w:rsid w:val="00BF0E6B"/>
    <w:rsid w:val="00BF2CC4"/>
    <w:rsid w:val="00BF3333"/>
    <w:rsid w:val="00BF3A9B"/>
    <w:rsid w:val="00BF4DEA"/>
    <w:rsid w:val="00BF4DF6"/>
    <w:rsid w:val="00BF5928"/>
    <w:rsid w:val="00BF5963"/>
    <w:rsid w:val="00BF6A19"/>
    <w:rsid w:val="00BF700B"/>
    <w:rsid w:val="00BF70FE"/>
    <w:rsid w:val="00BF7561"/>
    <w:rsid w:val="00BF7ED9"/>
    <w:rsid w:val="00C0000C"/>
    <w:rsid w:val="00C0045F"/>
    <w:rsid w:val="00C005C0"/>
    <w:rsid w:val="00C007ED"/>
    <w:rsid w:val="00C0229F"/>
    <w:rsid w:val="00C02378"/>
    <w:rsid w:val="00C02EA4"/>
    <w:rsid w:val="00C0374B"/>
    <w:rsid w:val="00C03858"/>
    <w:rsid w:val="00C0534F"/>
    <w:rsid w:val="00C05D71"/>
    <w:rsid w:val="00C06A8C"/>
    <w:rsid w:val="00C0705B"/>
    <w:rsid w:val="00C07762"/>
    <w:rsid w:val="00C10FCD"/>
    <w:rsid w:val="00C1189F"/>
    <w:rsid w:val="00C1245B"/>
    <w:rsid w:val="00C13F62"/>
    <w:rsid w:val="00C14E9C"/>
    <w:rsid w:val="00C15901"/>
    <w:rsid w:val="00C17CF6"/>
    <w:rsid w:val="00C203A4"/>
    <w:rsid w:val="00C20DDE"/>
    <w:rsid w:val="00C235AC"/>
    <w:rsid w:val="00C240C6"/>
    <w:rsid w:val="00C24802"/>
    <w:rsid w:val="00C24851"/>
    <w:rsid w:val="00C254EC"/>
    <w:rsid w:val="00C256F6"/>
    <w:rsid w:val="00C30FA2"/>
    <w:rsid w:val="00C31FEB"/>
    <w:rsid w:val="00C322CA"/>
    <w:rsid w:val="00C32685"/>
    <w:rsid w:val="00C3304C"/>
    <w:rsid w:val="00C33C98"/>
    <w:rsid w:val="00C33FDF"/>
    <w:rsid w:val="00C34889"/>
    <w:rsid w:val="00C35342"/>
    <w:rsid w:val="00C35C4D"/>
    <w:rsid w:val="00C36C06"/>
    <w:rsid w:val="00C37F53"/>
    <w:rsid w:val="00C42C1F"/>
    <w:rsid w:val="00C43A94"/>
    <w:rsid w:val="00C44E24"/>
    <w:rsid w:val="00C455C4"/>
    <w:rsid w:val="00C45A74"/>
    <w:rsid w:val="00C47B20"/>
    <w:rsid w:val="00C50056"/>
    <w:rsid w:val="00C513CC"/>
    <w:rsid w:val="00C5249A"/>
    <w:rsid w:val="00C53EAC"/>
    <w:rsid w:val="00C54120"/>
    <w:rsid w:val="00C54B1F"/>
    <w:rsid w:val="00C5652F"/>
    <w:rsid w:val="00C576AA"/>
    <w:rsid w:val="00C60A07"/>
    <w:rsid w:val="00C60E65"/>
    <w:rsid w:val="00C60E6A"/>
    <w:rsid w:val="00C611F4"/>
    <w:rsid w:val="00C6134A"/>
    <w:rsid w:val="00C61CB5"/>
    <w:rsid w:val="00C62B19"/>
    <w:rsid w:val="00C638C7"/>
    <w:rsid w:val="00C643E9"/>
    <w:rsid w:val="00C65450"/>
    <w:rsid w:val="00C65A2F"/>
    <w:rsid w:val="00C66EC6"/>
    <w:rsid w:val="00C708EF"/>
    <w:rsid w:val="00C70A2D"/>
    <w:rsid w:val="00C721FF"/>
    <w:rsid w:val="00C72F43"/>
    <w:rsid w:val="00C747AB"/>
    <w:rsid w:val="00C7557A"/>
    <w:rsid w:val="00C75ED7"/>
    <w:rsid w:val="00C773F6"/>
    <w:rsid w:val="00C77D08"/>
    <w:rsid w:val="00C80F01"/>
    <w:rsid w:val="00C82BE6"/>
    <w:rsid w:val="00C82C37"/>
    <w:rsid w:val="00C831C2"/>
    <w:rsid w:val="00C835F9"/>
    <w:rsid w:val="00C841C3"/>
    <w:rsid w:val="00C84D2B"/>
    <w:rsid w:val="00C85137"/>
    <w:rsid w:val="00C85448"/>
    <w:rsid w:val="00C860EC"/>
    <w:rsid w:val="00C8630A"/>
    <w:rsid w:val="00C871E1"/>
    <w:rsid w:val="00C875D8"/>
    <w:rsid w:val="00C87BD0"/>
    <w:rsid w:val="00C93756"/>
    <w:rsid w:val="00C955E6"/>
    <w:rsid w:val="00C95614"/>
    <w:rsid w:val="00CA1B10"/>
    <w:rsid w:val="00CA3028"/>
    <w:rsid w:val="00CA32AD"/>
    <w:rsid w:val="00CA45E1"/>
    <w:rsid w:val="00CA4629"/>
    <w:rsid w:val="00CA6BF7"/>
    <w:rsid w:val="00CA70E8"/>
    <w:rsid w:val="00CA7A97"/>
    <w:rsid w:val="00CB02EF"/>
    <w:rsid w:val="00CB06A9"/>
    <w:rsid w:val="00CB15DC"/>
    <w:rsid w:val="00CB16E4"/>
    <w:rsid w:val="00CB1777"/>
    <w:rsid w:val="00CB17E8"/>
    <w:rsid w:val="00CB19DE"/>
    <w:rsid w:val="00CB36B7"/>
    <w:rsid w:val="00CB37C7"/>
    <w:rsid w:val="00CB3BF5"/>
    <w:rsid w:val="00CB4029"/>
    <w:rsid w:val="00CB61A2"/>
    <w:rsid w:val="00CB6508"/>
    <w:rsid w:val="00CB6709"/>
    <w:rsid w:val="00CB7903"/>
    <w:rsid w:val="00CB7D5D"/>
    <w:rsid w:val="00CC0644"/>
    <w:rsid w:val="00CC10BE"/>
    <w:rsid w:val="00CC14EA"/>
    <w:rsid w:val="00CC3205"/>
    <w:rsid w:val="00CC4CF8"/>
    <w:rsid w:val="00CC50D1"/>
    <w:rsid w:val="00CC51A8"/>
    <w:rsid w:val="00CC599C"/>
    <w:rsid w:val="00CC5D3D"/>
    <w:rsid w:val="00CC602B"/>
    <w:rsid w:val="00CC6D80"/>
    <w:rsid w:val="00CC74B7"/>
    <w:rsid w:val="00CD1C2F"/>
    <w:rsid w:val="00CD38BE"/>
    <w:rsid w:val="00CD3B2B"/>
    <w:rsid w:val="00CD3B9D"/>
    <w:rsid w:val="00CD4642"/>
    <w:rsid w:val="00CD57EB"/>
    <w:rsid w:val="00CD62E1"/>
    <w:rsid w:val="00CD67E6"/>
    <w:rsid w:val="00CD6C8F"/>
    <w:rsid w:val="00CD7666"/>
    <w:rsid w:val="00CE0954"/>
    <w:rsid w:val="00CE1C9D"/>
    <w:rsid w:val="00CE356D"/>
    <w:rsid w:val="00CE35BC"/>
    <w:rsid w:val="00CE4847"/>
    <w:rsid w:val="00CE55DF"/>
    <w:rsid w:val="00CE6BC9"/>
    <w:rsid w:val="00CF0553"/>
    <w:rsid w:val="00CF0CB4"/>
    <w:rsid w:val="00CF0D24"/>
    <w:rsid w:val="00CF15A3"/>
    <w:rsid w:val="00CF19F1"/>
    <w:rsid w:val="00CF38BA"/>
    <w:rsid w:val="00CF50BA"/>
    <w:rsid w:val="00CF59AB"/>
    <w:rsid w:val="00CF6077"/>
    <w:rsid w:val="00CF708D"/>
    <w:rsid w:val="00D006F5"/>
    <w:rsid w:val="00D0448C"/>
    <w:rsid w:val="00D04986"/>
    <w:rsid w:val="00D0678F"/>
    <w:rsid w:val="00D0693A"/>
    <w:rsid w:val="00D10C63"/>
    <w:rsid w:val="00D12506"/>
    <w:rsid w:val="00D1282A"/>
    <w:rsid w:val="00D13BDC"/>
    <w:rsid w:val="00D144F5"/>
    <w:rsid w:val="00D14AE9"/>
    <w:rsid w:val="00D15095"/>
    <w:rsid w:val="00D15D34"/>
    <w:rsid w:val="00D15E4E"/>
    <w:rsid w:val="00D16590"/>
    <w:rsid w:val="00D169F8"/>
    <w:rsid w:val="00D1722B"/>
    <w:rsid w:val="00D17661"/>
    <w:rsid w:val="00D21C92"/>
    <w:rsid w:val="00D2240A"/>
    <w:rsid w:val="00D228C6"/>
    <w:rsid w:val="00D228D6"/>
    <w:rsid w:val="00D237CA"/>
    <w:rsid w:val="00D238A5"/>
    <w:rsid w:val="00D23950"/>
    <w:rsid w:val="00D241FB"/>
    <w:rsid w:val="00D243E6"/>
    <w:rsid w:val="00D2444A"/>
    <w:rsid w:val="00D24A80"/>
    <w:rsid w:val="00D24F9E"/>
    <w:rsid w:val="00D2793A"/>
    <w:rsid w:val="00D31A8C"/>
    <w:rsid w:val="00D323A6"/>
    <w:rsid w:val="00D33831"/>
    <w:rsid w:val="00D338B1"/>
    <w:rsid w:val="00D33B98"/>
    <w:rsid w:val="00D34112"/>
    <w:rsid w:val="00D35AE0"/>
    <w:rsid w:val="00D35BF8"/>
    <w:rsid w:val="00D37159"/>
    <w:rsid w:val="00D4025B"/>
    <w:rsid w:val="00D40CDF"/>
    <w:rsid w:val="00D4264F"/>
    <w:rsid w:val="00D4279E"/>
    <w:rsid w:val="00D4287B"/>
    <w:rsid w:val="00D42B65"/>
    <w:rsid w:val="00D45992"/>
    <w:rsid w:val="00D45EC8"/>
    <w:rsid w:val="00D46A24"/>
    <w:rsid w:val="00D47323"/>
    <w:rsid w:val="00D478BF"/>
    <w:rsid w:val="00D479DA"/>
    <w:rsid w:val="00D51CE6"/>
    <w:rsid w:val="00D539EE"/>
    <w:rsid w:val="00D555F1"/>
    <w:rsid w:val="00D55712"/>
    <w:rsid w:val="00D56510"/>
    <w:rsid w:val="00D569BD"/>
    <w:rsid w:val="00D57320"/>
    <w:rsid w:val="00D573CA"/>
    <w:rsid w:val="00D5785F"/>
    <w:rsid w:val="00D579A7"/>
    <w:rsid w:val="00D57ACF"/>
    <w:rsid w:val="00D608D0"/>
    <w:rsid w:val="00D610DF"/>
    <w:rsid w:val="00D6156F"/>
    <w:rsid w:val="00D617CD"/>
    <w:rsid w:val="00D63EEA"/>
    <w:rsid w:val="00D64122"/>
    <w:rsid w:val="00D6436B"/>
    <w:rsid w:val="00D64AA4"/>
    <w:rsid w:val="00D65772"/>
    <w:rsid w:val="00D65E14"/>
    <w:rsid w:val="00D6608F"/>
    <w:rsid w:val="00D66284"/>
    <w:rsid w:val="00D67196"/>
    <w:rsid w:val="00D67A73"/>
    <w:rsid w:val="00D7000C"/>
    <w:rsid w:val="00D70346"/>
    <w:rsid w:val="00D70ED7"/>
    <w:rsid w:val="00D70F16"/>
    <w:rsid w:val="00D71405"/>
    <w:rsid w:val="00D716CB"/>
    <w:rsid w:val="00D72A28"/>
    <w:rsid w:val="00D734EB"/>
    <w:rsid w:val="00D73898"/>
    <w:rsid w:val="00D73B11"/>
    <w:rsid w:val="00D73B49"/>
    <w:rsid w:val="00D74169"/>
    <w:rsid w:val="00D744D2"/>
    <w:rsid w:val="00D75116"/>
    <w:rsid w:val="00D75A6F"/>
    <w:rsid w:val="00D76100"/>
    <w:rsid w:val="00D76D8A"/>
    <w:rsid w:val="00D77136"/>
    <w:rsid w:val="00D776D8"/>
    <w:rsid w:val="00D80C6C"/>
    <w:rsid w:val="00D81112"/>
    <w:rsid w:val="00D820B0"/>
    <w:rsid w:val="00D83DBC"/>
    <w:rsid w:val="00D84762"/>
    <w:rsid w:val="00D84B8E"/>
    <w:rsid w:val="00D84F5B"/>
    <w:rsid w:val="00D851D3"/>
    <w:rsid w:val="00D877DB"/>
    <w:rsid w:val="00D87925"/>
    <w:rsid w:val="00D87FE4"/>
    <w:rsid w:val="00D90075"/>
    <w:rsid w:val="00D904A8"/>
    <w:rsid w:val="00D910C3"/>
    <w:rsid w:val="00D916F7"/>
    <w:rsid w:val="00D91B26"/>
    <w:rsid w:val="00D92FB5"/>
    <w:rsid w:val="00D935B5"/>
    <w:rsid w:val="00D93BDA"/>
    <w:rsid w:val="00D951A6"/>
    <w:rsid w:val="00D9549C"/>
    <w:rsid w:val="00D97C3B"/>
    <w:rsid w:val="00D97CEC"/>
    <w:rsid w:val="00DA033B"/>
    <w:rsid w:val="00DA0394"/>
    <w:rsid w:val="00DA117B"/>
    <w:rsid w:val="00DA1F85"/>
    <w:rsid w:val="00DA251A"/>
    <w:rsid w:val="00DA3FF2"/>
    <w:rsid w:val="00DA4246"/>
    <w:rsid w:val="00DA5385"/>
    <w:rsid w:val="00DA542D"/>
    <w:rsid w:val="00DA675F"/>
    <w:rsid w:val="00DA704D"/>
    <w:rsid w:val="00DA77EB"/>
    <w:rsid w:val="00DB013E"/>
    <w:rsid w:val="00DB12F7"/>
    <w:rsid w:val="00DB186E"/>
    <w:rsid w:val="00DB21E9"/>
    <w:rsid w:val="00DB26AC"/>
    <w:rsid w:val="00DB514E"/>
    <w:rsid w:val="00DB5CF5"/>
    <w:rsid w:val="00DB5E88"/>
    <w:rsid w:val="00DB69D7"/>
    <w:rsid w:val="00DB6CA4"/>
    <w:rsid w:val="00DB6EBD"/>
    <w:rsid w:val="00DC106C"/>
    <w:rsid w:val="00DC15DC"/>
    <w:rsid w:val="00DC1897"/>
    <w:rsid w:val="00DC2F25"/>
    <w:rsid w:val="00DC4A85"/>
    <w:rsid w:val="00DC4FFE"/>
    <w:rsid w:val="00DC5833"/>
    <w:rsid w:val="00DC6AD2"/>
    <w:rsid w:val="00DD05B2"/>
    <w:rsid w:val="00DD2B61"/>
    <w:rsid w:val="00DD30C7"/>
    <w:rsid w:val="00DD3C25"/>
    <w:rsid w:val="00DD4FF0"/>
    <w:rsid w:val="00DD5B56"/>
    <w:rsid w:val="00DD5C8A"/>
    <w:rsid w:val="00DD5FB7"/>
    <w:rsid w:val="00DD6D5F"/>
    <w:rsid w:val="00DD75E2"/>
    <w:rsid w:val="00DD7837"/>
    <w:rsid w:val="00DD78F9"/>
    <w:rsid w:val="00DD7D0A"/>
    <w:rsid w:val="00DE0C40"/>
    <w:rsid w:val="00DE190A"/>
    <w:rsid w:val="00DE1D87"/>
    <w:rsid w:val="00DE1E70"/>
    <w:rsid w:val="00DE47A7"/>
    <w:rsid w:val="00DE4B17"/>
    <w:rsid w:val="00DE502E"/>
    <w:rsid w:val="00DE51E0"/>
    <w:rsid w:val="00DE5414"/>
    <w:rsid w:val="00DE5CCE"/>
    <w:rsid w:val="00DE6FE9"/>
    <w:rsid w:val="00DF09B2"/>
    <w:rsid w:val="00DF0DB9"/>
    <w:rsid w:val="00DF3F4D"/>
    <w:rsid w:val="00DF453C"/>
    <w:rsid w:val="00DF4B6D"/>
    <w:rsid w:val="00DF56F6"/>
    <w:rsid w:val="00E00076"/>
    <w:rsid w:val="00E00369"/>
    <w:rsid w:val="00E00A8B"/>
    <w:rsid w:val="00E00B35"/>
    <w:rsid w:val="00E02238"/>
    <w:rsid w:val="00E026E2"/>
    <w:rsid w:val="00E03FAE"/>
    <w:rsid w:val="00E05439"/>
    <w:rsid w:val="00E05F04"/>
    <w:rsid w:val="00E06732"/>
    <w:rsid w:val="00E067A3"/>
    <w:rsid w:val="00E06B2B"/>
    <w:rsid w:val="00E11FA6"/>
    <w:rsid w:val="00E12702"/>
    <w:rsid w:val="00E12F91"/>
    <w:rsid w:val="00E13151"/>
    <w:rsid w:val="00E13B4D"/>
    <w:rsid w:val="00E13C77"/>
    <w:rsid w:val="00E13D3C"/>
    <w:rsid w:val="00E13DA2"/>
    <w:rsid w:val="00E15323"/>
    <w:rsid w:val="00E16D90"/>
    <w:rsid w:val="00E17204"/>
    <w:rsid w:val="00E17542"/>
    <w:rsid w:val="00E17A52"/>
    <w:rsid w:val="00E21473"/>
    <w:rsid w:val="00E21C34"/>
    <w:rsid w:val="00E22AC5"/>
    <w:rsid w:val="00E236DD"/>
    <w:rsid w:val="00E249CC"/>
    <w:rsid w:val="00E26769"/>
    <w:rsid w:val="00E274E7"/>
    <w:rsid w:val="00E279B0"/>
    <w:rsid w:val="00E314A8"/>
    <w:rsid w:val="00E314E6"/>
    <w:rsid w:val="00E318D7"/>
    <w:rsid w:val="00E322F5"/>
    <w:rsid w:val="00E35506"/>
    <w:rsid w:val="00E35536"/>
    <w:rsid w:val="00E37B38"/>
    <w:rsid w:val="00E37F16"/>
    <w:rsid w:val="00E40F8F"/>
    <w:rsid w:val="00E41003"/>
    <w:rsid w:val="00E4373F"/>
    <w:rsid w:val="00E4445D"/>
    <w:rsid w:val="00E453D5"/>
    <w:rsid w:val="00E45680"/>
    <w:rsid w:val="00E45CF0"/>
    <w:rsid w:val="00E463B6"/>
    <w:rsid w:val="00E4666B"/>
    <w:rsid w:val="00E467F0"/>
    <w:rsid w:val="00E46D3B"/>
    <w:rsid w:val="00E5015A"/>
    <w:rsid w:val="00E516CD"/>
    <w:rsid w:val="00E51912"/>
    <w:rsid w:val="00E51A36"/>
    <w:rsid w:val="00E51B68"/>
    <w:rsid w:val="00E51C88"/>
    <w:rsid w:val="00E5202B"/>
    <w:rsid w:val="00E52DE7"/>
    <w:rsid w:val="00E53365"/>
    <w:rsid w:val="00E53F5F"/>
    <w:rsid w:val="00E54D65"/>
    <w:rsid w:val="00E566C1"/>
    <w:rsid w:val="00E57DE5"/>
    <w:rsid w:val="00E60594"/>
    <w:rsid w:val="00E60C5A"/>
    <w:rsid w:val="00E61844"/>
    <w:rsid w:val="00E61C7A"/>
    <w:rsid w:val="00E62F88"/>
    <w:rsid w:val="00E63157"/>
    <w:rsid w:val="00E63577"/>
    <w:rsid w:val="00E6435B"/>
    <w:rsid w:val="00E658B4"/>
    <w:rsid w:val="00E65EE7"/>
    <w:rsid w:val="00E664AD"/>
    <w:rsid w:val="00E67465"/>
    <w:rsid w:val="00E67538"/>
    <w:rsid w:val="00E6763B"/>
    <w:rsid w:val="00E704BA"/>
    <w:rsid w:val="00E70B80"/>
    <w:rsid w:val="00E70FD4"/>
    <w:rsid w:val="00E711E2"/>
    <w:rsid w:val="00E7318A"/>
    <w:rsid w:val="00E73401"/>
    <w:rsid w:val="00E748C9"/>
    <w:rsid w:val="00E7496B"/>
    <w:rsid w:val="00E74FAC"/>
    <w:rsid w:val="00E75F38"/>
    <w:rsid w:val="00E7640C"/>
    <w:rsid w:val="00E77EBD"/>
    <w:rsid w:val="00E80998"/>
    <w:rsid w:val="00E80A15"/>
    <w:rsid w:val="00E818DC"/>
    <w:rsid w:val="00E81ED8"/>
    <w:rsid w:val="00E8241E"/>
    <w:rsid w:val="00E828D8"/>
    <w:rsid w:val="00E83ACC"/>
    <w:rsid w:val="00E84AE6"/>
    <w:rsid w:val="00E861AB"/>
    <w:rsid w:val="00E87131"/>
    <w:rsid w:val="00E87201"/>
    <w:rsid w:val="00E8763F"/>
    <w:rsid w:val="00E87708"/>
    <w:rsid w:val="00E87BA7"/>
    <w:rsid w:val="00E909E4"/>
    <w:rsid w:val="00E9106A"/>
    <w:rsid w:val="00E9203C"/>
    <w:rsid w:val="00E93659"/>
    <w:rsid w:val="00E94638"/>
    <w:rsid w:val="00E9488F"/>
    <w:rsid w:val="00E95BE4"/>
    <w:rsid w:val="00E96AE0"/>
    <w:rsid w:val="00E974AA"/>
    <w:rsid w:val="00EA0A7E"/>
    <w:rsid w:val="00EA15CC"/>
    <w:rsid w:val="00EA1887"/>
    <w:rsid w:val="00EA2026"/>
    <w:rsid w:val="00EA4A89"/>
    <w:rsid w:val="00EA59C9"/>
    <w:rsid w:val="00EA76FF"/>
    <w:rsid w:val="00EB1086"/>
    <w:rsid w:val="00EB13D5"/>
    <w:rsid w:val="00EB2620"/>
    <w:rsid w:val="00EB270D"/>
    <w:rsid w:val="00EB3EAF"/>
    <w:rsid w:val="00EB4035"/>
    <w:rsid w:val="00EB42C8"/>
    <w:rsid w:val="00EB52DD"/>
    <w:rsid w:val="00EB5628"/>
    <w:rsid w:val="00EB57B3"/>
    <w:rsid w:val="00EB5D00"/>
    <w:rsid w:val="00EB722A"/>
    <w:rsid w:val="00EC01B2"/>
    <w:rsid w:val="00EC29AF"/>
    <w:rsid w:val="00EC5568"/>
    <w:rsid w:val="00EC5898"/>
    <w:rsid w:val="00EC5D8A"/>
    <w:rsid w:val="00EC68FD"/>
    <w:rsid w:val="00EC710C"/>
    <w:rsid w:val="00EC711C"/>
    <w:rsid w:val="00ED0427"/>
    <w:rsid w:val="00ED08E4"/>
    <w:rsid w:val="00ED15D1"/>
    <w:rsid w:val="00ED1A68"/>
    <w:rsid w:val="00ED298E"/>
    <w:rsid w:val="00ED2EF3"/>
    <w:rsid w:val="00ED31FC"/>
    <w:rsid w:val="00ED36A0"/>
    <w:rsid w:val="00ED490E"/>
    <w:rsid w:val="00ED4ACD"/>
    <w:rsid w:val="00ED4C76"/>
    <w:rsid w:val="00ED5E27"/>
    <w:rsid w:val="00ED7BA3"/>
    <w:rsid w:val="00EE069C"/>
    <w:rsid w:val="00EE194C"/>
    <w:rsid w:val="00EE19A0"/>
    <w:rsid w:val="00EE1E68"/>
    <w:rsid w:val="00EE32B9"/>
    <w:rsid w:val="00EE383B"/>
    <w:rsid w:val="00EE42A1"/>
    <w:rsid w:val="00EE43D0"/>
    <w:rsid w:val="00EE4717"/>
    <w:rsid w:val="00EE5782"/>
    <w:rsid w:val="00EE69F1"/>
    <w:rsid w:val="00EE6CFA"/>
    <w:rsid w:val="00EE72C6"/>
    <w:rsid w:val="00EE72F0"/>
    <w:rsid w:val="00EF0B17"/>
    <w:rsid w:val="00EF19E9"/>
    <w:rsid w:val="00EF1B64"/>
    <w:rsid w:val="00EF2623"/>
    <w:rsid w:val="00EF2885"/>
    <w:rsid w:val="00EF2900"/>
    <w:rsid w:val="00EF3DB0"/>
    <w:rsid w:val="00EF4687"/>
    <w:rsid w:val="00EF4860"/>
    <w:rsid w:val="00EF4D3E"/>
    <w:rsid w:val="00EF5574"/>
    <w:rsid w:val="00EF56DD"/>
    <w:rsid w:val="00EF5856"/>
    <w:rsid w:val="00EF6914"/>
    <w:rsid w:val="00F0056B"/>
    <w:rsid w:val="00F03631"/>
    <w:rsid w:val="00F03C85"/>
    <w:rsid w:val="00F04F0A"/>
    <w:rsid w:val="00F05807"/>
    <w:rsid w:val="00F06A39"/>
    <w:rsid w:val="00F06A4A"/>
    <w:rsid w:val="00F07EEF"/>
    <w:rsid w:val="00F1041D"/>
    <w:rsid w:val="00F10E11"/>
    <w:rsid w:val="00F1140B"/>
    <w:rsid w:val="00F119BB"/>
    <w:rsid w:val="00F139EF"/>
    <w:rsid w:val="00F13A44"/>
    <w:rsid w:val="00F13C9E"/>
    <w:rsid w:val="00F14A1B"/>
    <w:rsid w:val="00F17D2D"/>
    <w:rsid w:val="00F20186"/>
    <w:rsid w:val="00F205DD"/>
    <w:rsid w:val="00F209DE"/>
    <w:rsid w:val="00F21B69"/>
    <w:rsid w:val="00F21FF1"/>
    <w:rsid w:val="00F22BC6"/>
    <w:rsid w:val="00F2431E"/>
    <w:rsid w:val="00F247F0"/>
    <w:rsid w:val="00F25617"/>
    <w:rsid w:val="00F25BCA"/>
    <w:rsid w:val="00F26C2F"/>
    <w:rsid w:val="00F27788"/>
    <w:rsid w:val="00F30C7D"/>
    <w:rsid w:val="00F312B8"/>
    <w:rsid w:val="00F31A17"/>
    <w:rsid w:val="00F323E7"/>
    <w:rsid w:val="00F3455D"/>
    <w:rsid w:val="00F35228"/>
    <w:rsid w:val="00F35B4F"/>
    <w:rsid w:val="00F36633"/>
    <w:rsid w:val="00F40A32"/>
    <w:rsid w:val="00F41620"/>
    <w:rsid w:val="00F42014"/>
    <w:rsid w:val="00F42346"/>
    <w:rsid w:val="00F42895"/>
    <w:rsid w:val="00F45D38"/>
    <w:rsid w:val="00F46055"/>
    <w:rsid w:val="00F4673A"/>
    <w:rsid w:val="00F47431"/>
    <w:rsid w:val="00F50F3B"/>
    <w:rsid w:val="00F512DD"/>
    <w:rsid w:val="00F52F78"/>
    <w:rsid w:val="00F53008"/>
    <w:rsid w:val="00F530D7"/>
    <w:rsid w:val="00F53BAC"/>
    <w:rsid w:val="00F53C63"/>
    <w:rsid w:val="00F5417D"/>
    <w:rsid w:val="00F5448E"/>
    <w:rsid w:val="00F546E4"/>
    <w:rsid w:val="00F5537E"/>
    <w:rsid w:val="00F553A5"/>
    <w:rsid w:val="00F56C13"/>
    <w:rsid w:val="00F56D31"/>
    <w:rsid w:val="00F57358"/>
    <w:rsid w:val="00F60438"/>
    <w:rsid w:val="00F622D1"/>
    <w:rsid w:val="00F6260D"/>
    <w:rsid w:val="00F64D6C"/>
    <w:rsid w:val="00F655EE"/>
    <w:rsid w:val="00F658B5"/>
    <w:rsid w:val="00F659AD"/>
    <w:rsid w:val="00F660EF"/>
    <w:rsid w:val="00F67A53"/>
    <w:rsid w:val="00F70168"/>
    <w:rsid w:val="00F7064B"/>
    <w:rsid w:val="00F70EA8"/>
    <w:rsid w:val="00F72D54"/>
    <w:rsid w:val="00F7316B"/>
    <w:rsid w:val="00F733A2"/>
    <w:rsid w:val="00F7490A"/>
    <w:rsid w:val="00F758F2"/>
    <w:rsid w:val="00F75DB9"/>
    <w:rsid w:val="00F77022"/>
    <w:rsid w:val="00F7764D"/>
    <w:rsid w:val="00F80023"/>
    <w:rsid w:val="00F80BA3"/>
    <w:rsid w:val="00F80E1C"/>
    <w:rsid w:val="00F81A72"/>
    <w:rsid w:val="00F82343"/>
    <w:rsid w:val="00F82BCF"/>
    <w:rsid w:val="00F854AA"/>
    <w:rsid w:val="00F85686"/>
    <w:rsid w:val="00F859DF"/>
    <w:rsid w:val="00F861D5"/>
    <w:rsid w:val="00F86633"/>
    <w:rsid w:val="00F867D4"/>
    <w:rsid w:val="00F86CFC"/>
    <w:rsid w:val="00F8757F"/>
    <w:rsid w:val="00F875A9"/>
    <w:rsid w:val="00F87790"/>
    <w:rsid w:val="00F91EE6"/>
    <w:rsid w:val="00F9239B"/>
    <w:rsid w:val="00F9259E"/>
    <w:rsid w:val="00F92FC6"/>
    <w:rsid w:val="00F939FA"/>
    <w:rsid w:val="00F93BA5"/>
    <w:rsid w:val="00F943B2"/>
    <w:rsid w:val="00F9447C"/>
    <w:rsid w:val="00F949E4"/>
    <w:rsid w:val="00F9561C"/>
    <w:rsid w:val="00F95859"/>
    <w:rsid w:val="00F974FB"/>
    <w:rsid w:val="00F97C23"/>
    <w:rsid w:val="00FA26FC"/>
    <w:rsid w:val="00FA2A4E"/>
    <w:rsid w:val="00FA3A19"/>
    <w:rsid w:val="00FA3A9A"/>
    <w:rsid w:val="00FA3B38"/>
    <w:rsid w:val="00FA43A9"/>
    <w:rsid w:val="00FA59E8"/>
    <w:rsid w:val="00FA7CD7"/>
    <w:rsid w:val="00FB1D48"/>
    <w:rsid w:val="00FB2A97"/>
    <w:rsid w:val="00FB2B63"/>
    <w:rsid w:val="00FB567B"/>
    <w:rsid w:val="00FB6C7C"/>
    <w:rsid w:val="00FB7624"/>
    <w:rsid w:val="00FC0163"/>
    <w:rsid w:val="00FC26C7"/>
    <w:rsid w:val="00FC287D"/>
    <w:rsid w:val="00FC383D"/>
    <w:rsid w:val="00FC3E89"/>
    <w:rsid w:val="00FC4A75"/>
    <w:rsid w:val="00FC5A41"/>
    <w:rsid w:val="00FC6532"/>
    <w:rsid w:val="00FC7EB1"/>
    <w:rsid w:val="00FD0ABC"/>
    <w:rsid w:val="00FD15D3"/>
    <w:rsid w:val="00FD2A6C"/>
    <w:rsid w:val="00FD2B48"/>
    <w:rsid w:val="00FD2E81"/>
    <w:rsid w:val="00FD2EA4"/>
    <w:rsid w:val="00FD48B4"/>
    <w:rsid w:val="00FD4BF5"/>
    <w:rsid w:val="00FD61D3"/>
    <w:rsid w:val="00FD672E"/>
    <w:rsid w:val="00FD7FC7"/>
    <w:rsid w:val="00FE121D"/>
    <w:rsid w:val="00FE358D"/>
    <w:rsid w:val="00FE4146"/>
    <w:rsid w:val="00FE42E8"/>
    <w:rsid w:val="00FE43C6"/>
    <w:rsid w:val="00FE4FDE"/>
    <w:rsid w:val="00FE54DF"/>
    <w:rsid w:val="00FE63FE"/>
    <w:rsid w:val="00FE7983"/>
    <w:rsid w:val="00FE7BC4"/>
    <w:rsid w:val="00FE7EE2"/>
    <w:rsid w:val="00FF16F7"/>
    <w:rsid w:val="00FF23F3"/>
    <w:rsid w:val="00FF38A5"/>
    <w:rsid w:val="00FF38B9"/>
    <w:rsid w:val="00FF4931"/>
    <w:rsid w:val="00FF4BC3"/>
    <w:rsid w:val="00FF6BDA"/>
    <w:rsid w:val="00FF717E"/>
    <w:rsid w:val="00FF75CB"/>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280"/>
    <o:shapelayout v:ext="edit">
      <o:idmap v:ext="edit" data="2"/>
    </o:shapelayout>
  </w:shapeDefaults>
  <w:decimalSymbol w:val="."/>
  <w:listSeparator w:val=","/>
  <w14:docId w14:val="74E4B4D8"/>
  <w14:defaultImageDpi w14:val="3276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PMingLiU" w:hAnsi="Times New Roman" w:cs="Times New Roman"/>
        <w:lang w:val="en-IN" w:eastAsia="en-IN"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qFormat="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pPr>
      <w:tabs>
        <w:tab w:val="left" w:pos="567"/>
      </w:tabs>
    </w:pPr>
    <w:rPr>
      <w:sz w:val="22"/>
      <w:lang w:val="is-IS" w:eastAsia="en-US"/>
    </w:rPr>
  </w:style>
  <w:style w:type="paragraph" w:styleId="Heading1">
    <w:name w:val="heading 1"/>
    <w:basedOn w:val="Normal"/>
    <w:next w:val="Normal"/>
    <w:qFormat/>
    <w:pPr>
      <w:spacing w:before="240" w:after="120"/>
      <w:ind w:left="357" w:hanging="357"/>
      <w:outlineLvl w:val="0"/>
    </w:pPr>
    <w:rPr>
      <w:b/>
      <w:caps/>
      <w:sz w:val="26"/>
    </w:rPr>
  </w:style>
  <w:style w:type="paragraph" w:styleId="Heading2">
    <w:name w:val="heading 2"/>
    <w:basedOn w:val="Normal"/>
    <w:next w:val="Normal"/>
    <w:qFormat/>
    <w:pPr>
      <w:keepNext/>
      <w:spacing w:before="240" w:after="60"/>
      <w:outlineLvl w:val="1"/>
    </w:pPr>
    <w:rPr>
      <w:rFonts w:ascii="Helvetica" w:hAnsi="Helvetica"/>
      <w:b/>
      <w:i/>
      <w:sz w:val="24"/>
    </w:rPr>
  </w:style>
  <w:style w:type="paragraph" w:styleId="Heading3">
    <w:name w:val="heading 3"/>
    <w:basedOn w:val="Normal"/>
    <w:next w:val="Normal"/>
    <w:qFormat/>
    <w:pPr>
      <w:keepNext/>
      <w:keepLines/>
      <w:spacing w:before="120" w:after="80"/>
      <w:outlineLvl w:val="2"/>
    </w:pPr>
    <w:rPr>
      <w:b/>
      <w:kern w:val="28"/>
      <w:sz w:val="24"/>
    </w:rPr>
  </w:style>
  <w:style w:type="paragraph" w:styleId="Heading4">
    <w:name w:val="heading 4"/>
    <w:basedOn w:val="Normal"/>
    <w:next w:val="Normal"/>
    <w:qFormat/>
    <w:pPr>
      <w:keepNext/>
      <w:jc w:val="both"/>
      <w:outlineLvl w:val="3"/>
    </w:pPr>
    <w:rPr>
      <w:b/>
    </w:rPr>
  </w:style>
  <w:style w:type="paragraph" w:styleId="Heading5">
    <w:name w:val="heading 5"/>
    <w:basedOn w:val="Normal"/>
    <w:next w:val="Normal"/>
    <w:qFormat/>
    <w:pPr>
      <w:keepNext/>
      <w:jc w:val="both"/>
      <w:outlineLvl w:val="4"/>
    </w:pPr>
  </w:style>
  <w:style w:type="paragraph" w:styleId="Heading6">
    <w:name w:val="heading 6"/>
    <w:basedOn w:val="Normal"/>
    <w:next w:val="Normal"/>
    <w:qFormat/>
    <w:pPr>
      <w:keepNext/>
      <w:tabs>
        <w:tab w:val="left" w:pos="-720"/>
        <w:tab w:val="left" w:pos="4536"/>
      </w:tabs>
      <w:suppressAutoHyphens/>
      <w:outlineLvl w:val="5"/>
    </w:pPr>
    <w:rPr>
      <w:i/>
    </w:rPr>
  </w:style>
  <w:style w:type="paragraph" w:styleId="Heading7">
    <w:name w:val="heading 7"/>
    <w:basedOn w:val="Normal"/>
    <w:next w:val="Normal"/>
    <w:qFormat/>
    <w:pPr>
      <w:keepNext/>
      <w:tabs>
        <w:tab w:val="left" w:pos="-720"/>
        <w:tab w:val="left" w:pos="4536"/>
      </w:tabs>
      <w:suppressAutoHyphens/>
      <w:jc w:val="both"/>
      <w:outlineLvl w:val="6"/>
    </w:pPr>
    <w:rPr>
      <w:i/>
    </w:rPr>
  </w:style>
  <w:style w:type="paragraph" w:styleId="Heading8">
    <w:name w:val="heading 8"/>
    <w:basedOn w:val="Normal"/>
    <w:next w:val="Normal"/>
    <w:qFormat/>
    <w:pPr>
      <w:keepNext/>
      <w:ind w:left="567" w:hanging="567"/>
      <w:jc w:val="both"/>
      <w:outlineLvl w:val="7"/>
    </w:pPr>
    <w:rPr>
      <w:b/>
      <w:i/>
    </w:rPr>
  </w:style>
  <w:style w:type="paragraph" w:styleId="Heading9">
    <w:name w:val="heading 9"/>
    <w:basedOn w:val="Normal"/>
    <w:next w:val="Normal"/>
    <w:qFormat/>
    <w:pPr>
      <w:keepNext/>
      <w:jc w:val="both"/>
      <w:outlineLvl w:val="8"/>
    </w:pPr>
    <w:rPr>
      <w:b/>
      <w:i/>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pPr>
      <w:tabs>
        <w:tab w:val="center" w:pos="4153"/>
        <w:tab w:val="right" w:pos="8306"/>
      </w:tabs>
    </w:pPr>
    <w:rPr>
      <w:rFonts w:ascii="Helvetica" w:hAnsi="Helvetica"/>
      <w:sz w:val="20"/>
    </w:rPr>
  </w:style>
  <w:style w:type="paragraph" w:styleId="Footer">
    <w:name w:val="footer"/>
    <w:basedOn w:val="Normal"/>
    <w:pPr>
      <w:tabs>
        <w:tab w:val="center" w:pos="4536"/>
        <w:tab w:val="center" w:pos="8930"/>
      </w:tabs>
    </w:pPr>
    <w:rPr>
      <w:rFonts w:ascii="Helvetica" w:hAnsi="Helvetica"/>
      <w:sz w:val="16"/>
    </w:rPr>
  </w:style>
  <w:style w:type="character" w:styleId="PageNumber">
    <w:name w:val="page number"/>
    <w:basedOn w:val="DefaultParagraphFont"/>
  </w:style>
  <w:style w:type="paragraph" w:styleId="BodyTextIndent">
    <w:name w:val="Body Text Indent"/>
    <w:basedOn w:val="Normal"/>
    <w:link w:val="BodyTextIndentChar"/>
    <w:pPr>
      <w:tabs>
        <w:tab w:val="clear" w:pos="567"/>
      </w:tabs>
      <w:autoSpaceDE w:val="0"/>
      <w:autoSpaceDN w:val="0"/>
      <w:adjustRightInd w:val="0"/>
      <w:ind w:left="720"/>
      <w:jc w:val="both"/>
    </w:pPr>
    <w:rPr>
      <w:szCs w:val="22"/>
      <w:lang w:eastAsia="x-none"/>
    </w:rPr>
  </w:style>
  <w:style w:type="paragraph" w:styleId="BodyText3">
    <w:name w:val="Body Text 3"/>
    <w:basedOn w:val="Normal"/>
    <w:pPr>
      <w:tabs>
        <w:tab w:val="clear" w:pos="567"/>
      </w:tabs>
      <w:autoSpaceDE w:val="0"/>
      <w:autoSpaceDN w:val="0"/>
      <w:adjustRightInd w:val="0"/>
      <w:jc w:val="both"/>
    </w:pPr>
    <w:rPr>
      <w:color w:val="0000FF"/>
      <w:szCs w:val="22"/>
      <w:lang w:eastAsia="en-GB"/>
    </w:rPr>
  </w:style>
  <w:style w:type="paragraph" w:styleId="BodyTextIndent2">
    <w:name w:val="Body Text Indent 2"/>
    <w:basedOn w:val="Normal"/>
    <w:pPr>
      <w:pBdr>
        <w:top w:val="wave" w:sz="6" w:space="0" w:color="auto"/>
        <w:left w:val="wave" w:sz="6" w:space="3" w:color="auto"/>
        <w:bottom w:val="wave" w:sz="6" w:space="1" w:color="auto"/>
        <w:right w:val="wave" w:sz="6" w:space="4" w:color="auto"/>
      </w:pBdr>
      <w:autoSpaceDE w:val="0"/>
      <w:autoSpaceDN w:val="0"/>
      <w:adjustRightInd w:val="0"/>
      <w:ind w:left="1134"/>
      <w:jc w:val="both"/>
    </w:pPr>
    <w:rPr>
      <w:b/>
      <w:bCs/>
      <w:color w:val="0000FF"/>
      <w:szCs w:val="22"/>
    </w:rPr>
  </w:style>
  <w:style w:type="paragraph" w:styleId="BodyText">
    <w:name w:val="Body Text"/>
    <w:basedOn w:val="Normal"/>
    <w:link w:val="BodyTextChar"/>
    <w:pPr>
      <w:tabs>
        <w:tab w:val="clear" w:pos="567"/>
      </w:tabs>
    </w:pPr>
    <w:rPr>
      <w:i/>
      <w:color w:val="008000"/>
    </w:rPr>
  </w:style>
  <w:style w:type="paragraph" w:styleId="BodyText2">
    <w:name w:val="Body Text 2"/>
    <w:basedOn w:val="Normal"/>
    <w:pPr>
      <w:pBdr>
        <w:top w:val="wave" w:sz="6" w:space="0" w:color="auto"/>
        <w:left w:val="wave" w:sz="6" w:space="3" w:color="auto"/>
        <w:bottom w:val="wave" w:sz="6" w:space="1" w:color="auto"/>
        <w:right w:val="wave" w:sz="6" w:space="4" w:color="auto"/>
      </w:pBdr>
      <w:autoSpaceDE w:val="0"/>
      <w:autoSpaceDN w:val="0"/>
      <w:adjustRightInd w:val="0"/>
      <w:jc w:val="both"/>
    </w:pPr>
    <w:rPr>
      <w:b/>
      <w:bCs/>
      <w:color w:val="0000FF"/>
      <w:szCs w:val="22"/>
      <w:u w:val="single"/>
    </w:rPr>
  </w:style>
  <w:style w:type="character" w:styleId="CommentReference">
    <w:name w:val="annotation reference"/>
    <w:uiPriority w:val="99"/>
    <w:semiHidden/>
    <w:rPr>
      <w:sz w:val="16"/>
      <w:szCs w:val="16"/>
    </w:rPr>
  </w:style>
  <w:style w:type="paragraph" w:styleId="CommentText">
    <w:name w:val="annotation text"/>
    <w:basedOn w:val="Normal"/>
    <w:link w:val="CommentTextChar"/>
    <w:qFormat/>
    <w:rPr>
      <w:rFonts w:eastAsia="Times New Roman"/>
      <w:sz w:val="20"/>
    </w:rPr>
  </w:style>
  <w:style w:type="paragraph" w:customStyle="1" w:styleId="EMEAEnBodyText">
    <w:name w:val="EMEA En Body Text"/>
    <w:basedOn w:val="Normal"/>
    <w:pPr>
      <w:tabs>
        <w:tab w:val="clear" w:pos="567"/>
      </w:tabs>
      <w:spacing w:before="120" w:after="120"/>
      <w:jc w:val="both"/>
    </w:pPr>
  </w:style>
  <w:style w:type="paragraph" w:styleId="DocumentMap">
    <w:name w:val="Document Map"/>
    <w:basedOn w:val="Normal"/>
    <w:semiHidden/>
    <w:pPr>
      <w:shd w:val="clear" w:color="auto" w:fill="000080"/>
    </w:pPr>
    <w:rPr>
      <w:rFonts w:ascii="Tahoma" w:hAnsi="Tahoma" w:cs="Tahoma"/>
    </w:rPr>
  </w:style>
  <w:style w:type="character" w:styleId="Hyperlink">
    <w:name w:val="Hyperlink"/>
    <w:uiPriority w:val="99"/>
    <w:rPr>
      <w:color w:val="0000FF"/>
      <w:u w:val="single"/>
    </w:rPr>
  </w:style>
  <w:style w:type="paragraph" w:customStyle="1" w:styleId="AHeader1">
    <w:name w:val="AHeader 1"/>
    <w:basedOn w:val="Normal"/>
    <w:pPr>
      <w:numPr>
        <w:numId w:val="1"/>
      </w:numPr>
      <w:tabs>
        <w:tab w:val="clear" w:pos="567"/>
      </w:tabs>
      <w:spacing w:after="120"/>
    </w:pPr>
    <w:rPr>
      <w:rFonts w:ascii="Arial" w:hAnsi="Arial" w:cs="Arial"/>
      <w:b/>
      <w:bCs/>
      <w:sz w:val="24"/>
    </w:rPr>
  </w:style>
  <w:style w:type="paragraph" w:customStyle="1" w:styleId="AHeader2">
    <w:name w:val="AHeader 2"/>
    <w:basedOn w:val="AHeader1"/>
    <w:pPr>
      <w:numPr>
        <w:ilvl w:val="1"/>
      </w:numPr>
      <w:tabs>
        <w:tab w:val="clear" w:pos="709"/>
        <w:tab w:val="num" w:pos="360"/>
      </w:tabs>
    </w:pPr>
    <w:rPr>
      <w:sz w:val="22"/>
    </w:rPr>
  </w:style>
  <w:style w:type="paragraph" w:customStyle="1" w:styleId="AHeader3">
    <w:name w:val="AHeader 3"/>
    <w:basedOn w:val="AHeader2"/>
    <w:pPr>
      <w:numPr>
        <w:ilvl w:val="2"/>
      </w:numPr>
      <w:tabs>
        <w:tab w:val="clear" w:pos="1276"/>
        <w:tab w:val="num" w:pos="360"/>
      </w:tabs>
    </w:pPr>
  </w:style>
  <w:style w:type="paragraph" w:customStyle="1" w:styleId="AHeader2abc">
    <w:name w:val="AHeader 2 abc"/>
    <w:basedOn w:val="AHeader3"/>
    <w:pPr>
      <w:numPr>
        <w:ilvl w:val="3"/>
      </w:numPr>
      <w:tabs>
        <w:tab w:val="clear" w:pos="1276"/>
        <w:tab w:val="num" w:pos="360"/>
      </w:tabs>
      <w:jc w:val="both"/>
    </w:pPr>
    <w:rPr>
      <w:b w:val="0"/>
      <w:bCs w:val="0"/>
    </w:rPr>
  </w:style>
  <w:style w:type="paragraph" w:customStyle="1" w:styleId="AHeader3abc">
    <w:name w:val="AHeader 3 abc"/>
    <w:basedOn w:val="AHeader2abc"/>
    <w:pPr>
      <w:numPr>
        <w:ilvl w:val="4"/>
      </w:numPr>
      <w:tabs>
        <w:tab w:val="clear" w:pos="1701"/>
        <w:tab w:val="num" w:pos="360"/>
      </w:tabs>
    </w:pPr>
  </w:style>
  <w:style w:type="paragraph" w:styleId="BodyTextIndent3">
    <w:name w:val="Body Text Indent 3"/>
    <w:basedOn w:val="Normal"/>
    <w:pPr>
      <w:tabs>
        <w:tab w:val="left" w:pos="1134"/>
      </w:tabs>
      <w:autoSpaceDE w:val="0"/>
      <w:autoSpaceDN w:val="0"/>
      <w:adjustRightInd w:val="0"/>
      <w:ind w:left="633"/>
      <w:jc w:val="both"/>
    </w:pPr>
    <w:rPr>
      <w:szCs w:val="21"/>
    </w:rPr>
  </w:style>
  <w:style w:type="character" w:styleId="FollowedHyperlink">
    <w:name w:val="FollowedHyperlink"/>
    <w:rPr>
      <w:color w:val="800080"/>
      <w:u w:val="single"/>
    </w:rPr>
  </w:style>
  <w:style w:type="paragraph" w:customStyle="1" w:styleId="Ballongtext1">
    <w:name w:val="Ballongtext1"/>
    <w:basedOn w:val="Normal"/>
    <w:semiHidden/>
    <w:rPr>
      <w:rFonts w:ascii="Tahoma" w:hAnsi="Tahoma" w:cs="Tahoma"/>
      <w:sz w:val="16"/>
      <w:szCs w:val="16"/>
    </w:rPr>
  </w:style>
  <w:style w:type="paragraph" w:customStyle="1" w:styleId="Kommentarsmne1">
    <w:name w:val="Kommentarsämne1"/>
    <w:basedOn w:val="CommentText"/>
    <w:next w:val="CommentText"/>
    <w:semiHidden/>
    <w:rPr>
      <w:b/>
      <w:bCs/>
    </w:rPr>
  </w:style>
  <w:style w:type="paragraph" w:customStyle="1" w:styleId="Text">
    <w:name w:val="Text"/>
    <w:basedOn w:val="Normal"/>
    <w:link w:val="TextChar1"/>
    <w:pPr>
      <w:tabs>
        <w:tab w:val="clear" w:pos="567"/>
      </w:tabs>
      <w:overflowPunct w:val="0"/>
      <w:autoSpaceDE w:val="0"/>
      <w:autoSpaceDN w:val="0"/>
      <w:adjustRightInd w:val="0"/>
      <w:spacing w:before="100" w:beforeAutospacing="1" w:after="100" w:afterAutospacing="1" w:line="360" w:lineRule="auto"/>
      <w:ind w:left="56"/>
      <w:textAlignment w:val="baseline"/>
    </w:pPr>
    <w:rPr>
      <w:rFonts w:ascii="Arial" w:eastAsia="Times New Roman" w:hAnsi="Arial" w:cs="Arial"/>
      <w:bCs/>
      <w:color w:val="0000FF"/>
      <w:sz w:val="20"/>
      <w:szCs w:val="14"/>
    </w:rPr>
  </w:style>
  <w:style w:type="character" w:customStyle="1" w:styleId="TextChar">
    <w:name w:val="Text Char"/>
    <w:rPr>
      <w:rFonts w:ascii="Arial" w:hAnsi="Arial" w:cs="Arial"/>
      <w:bCs/>
      <w:color w:val="0000FF"/>
      <w:szCs w:val="14"/>
      <w:lang w:val="is-IS" w:eastAsia="en-US" w:bidi="ar-SA"/>
    </w:rPr>
  </w:style>
  <w:style w:type="character" w:styleId="Emphasis">
    <w:name w:val="Emphasis"/>
    <w:qFormat/>
    <w:rPr>
      <w:i/>
      <w:iCs/>
    </w:rPr>
  </w:style>
  <w:style w:type="paragraph" w:styleId="NormalWeb">
    <w:name w:val="Normal (Web)"/>
    <w:basedOn w:val="Normal"/>
    <w:uiPriority w:val="99"/>
    <w:pPr>
      <w:tabs>
        <w:tab w:val="clear" w:pos="567"/>
      </w:tabs>
      <w:spacing w:before="100" w:beforeAutospacing="1" w:after="100" w:afterAutospacing="1"/>
    </w:pPr>
    <w:rPr>
      <w:rFonts w:eastAsia="MS Mincho"/>
      <w:sz w:val="24"/>
      <w:szCs w:val="24"/>
      <w:lang w:eastAsia="ja-JP"/>
    </w:rPr>
  </w:style>
  <w:style w:type="character" w:customStyle="1" w:styleId="PeggyHo">
    <w:name w:val="Peggy Ho"/>
    <w:basedOn w:val="DefaultParagraphFont"/>
    <w:semiHidden/>
  </w:style>
  <w:style w:type="paragraph" w:styleId="CommentSubject">
    <w:name w:val="annotation subject"/>
    <w:basedOn w:val="CommentText"/>
    <w:next w:val="CommentText"/>
    <w:link w:val="CommentSubjectChar"/>
    <w:semiHidden/>
    <w:rPr>
      <w:b/>
      <w:bCs/>
    </w:rPr>
  </w:style>
  <w:style w:type="paragraph" w:customStyle="1" w:styleId="lbltxt">
    <w:name w:val="lbltxt"/>
    <w:pPr>
      <w:tabs>
        <w:tab w:val="left" w:pos="567"/>
      </w:tabs>
    </w:pPr>
    <w:rPr>
      <w:sz w:val="22"/>
      <w:lang w:val="is-IS" w:eastAsia="en-US"/>
    </w:rPr>
  </w:style>
  <w:style w:type="paragraph" w:customStyle="1" w:styleId="TextBullet">
    <w:name w:val="TextBullet"/>
    <w:basedOn w:val="Normal"/>
    <w:pPr>
      <w:numPr>
        <w:numId w:val="2"/>
      </w:numPr>
      <w:tabs>
        <w:tab w:val="clear" w:pos="567"/>
      </w:tabs>
      <w:suppressAutoHyphens/>
      <w:spacing w:after="100" w:line="340" w:lineRule="atLeast"/>
    </w:pPr>
    <w:rPr>
      <w:rFonts w:ascii="Arial" w:hAnsi="Arial"/>
    </w:rPr>
  </w:style>
  <w:style w:type="character" w:customStyle="1" w:styleId="TextBulletChar">
    <w:name w:val="TextBullet Char"/>
    <w:rPr>
      <w:rFonts w:ascii="Arial" w:hAnsi="Arial"/>
      <w:sz w:val="22"/>
      <w:lang w:val="is-IS" w:eastAsia="en-US" w:bidi="ar-SA"/>
    </w:rPr>
  </w:style>
  <w:style w:type="character" w:customStyle="1" w:styleId="SidhuvudChar1">
    <w:name w:val="Sidhuvud Char1"/>
    <w:rPr>
      <w:rFonts w:ascii="Helvetica" w:hAnsi="Helvetica"/>
      <w:lang w:val="is-IS" w:eastAsia="en-US" w:bidi="ar-SA"/>
    </w:rPr>
  </w:style>
  <w:style w:type="paragraph" w:customStyle="1" w:styleId="Para">
    <w:name w:val="Para"/>
    <w:basedOn w:val="Normal"/>
    <w:next w:val="Normal"/>
    <w:pPr>
      <w:tabs>
        <w:tab w:val="clear" w:pos="567"/>
      </w:tabs>
      <w:autoSpaceDE w:val="0"/>
      <w:autoSpaceDN w:val="0"/>
      <w:adjustRightInd w:val="0"/>
    </w:pPr>
    <w:rPr>
      <w:sz w:val="24"/>
      <w:szCs w:val="24"/>
    </w:rPr>
  </w:style>
  <w:style w:type="paragraph" w:customStyle="1" w:styleId="SynopsisText">
    <w:name w:val="SynopsisText"/>
    <w:basedOn w:val="Text"/>
    <w:pPr>
      <w:tabs>
        <w:tab w:val="left" w:pos="1794"/>
      </w:tabs>
      <w:overflowPunct/>
      <w:autoSpaceDE/>
      <w:autoSpaceDN/>
      <w:adjustRightInd/>
      <w:spacing w:before="120" w:beforeAutospacing="0" w:after="120" w:afterAutospacing="0" w:line="240" w:lineRule="auto"/>
      <w:ind w:left="0"/>
      <w:textAlignment w:val="auto"/>
    </w:pPr>
    <w:rPr>
      <w:rFonts w:cs="Times New Roman"/>
      <w:bCs w:val="0"/>
      <w:color w:val="000000"/>
      <w:szCs w:val="20"/>
    </w:rPr>
  </w:style>
  <w:style w:type="paragraph" w:customStyle="1" w:styleId="text0">
    <w:name w:val="text"/>
    <w:basedOn w:val="Normal"/>
    <w:pPr>
      <w:tabs>
        <w:tab w:val="clear" w:pos="567"/>
      </w:tabs>
      <w:overflowPunct w:val="0"/>
      <w:autoSpaceDE w:val="0"/>
      <w:autoSpaceDN w:val="0"/>
      <w:spacing w:before="100" w:beforeAutospacing="1" w:after="100" w:afterAutospacing="1" w:line="360" w:lineRule="auto"/>
      <w:ind w:left="56"/>
    </w:pPr>
    <w:rPr>
      <w:rFonts w:ascii="Arial" w:hAnsi="Arial" w:cs="Arial"/>
      <w:color w:val="0000FF"/>
      <w:sz w:val="20"/>
    </w:rPr>
  </w:style>
  <w:style w:type="character" w:customStyle="1" w:styleId="emailstyle18">
    <w:name w:val="emailstyle18"/>
    <w:semiHidden/>
    <w:rPr>
      <w:rFonts w:ascii="Arial" w:hAnsi="Arial" w:cs="Arial" w:hint="default"/>
      <w:color w:val="auto"/>
      <w:sz w:val="20"/>
      <w:szCs w:val="20"/>
    </w:rPr>
  </w:style>
  <w:style w:type="paragraph" w:customStyle="1" w:styleId="Default">
    <w:name w:val="Default"/>
    <w:pPr>
      <w:autoSpaceDE w:val="0"/>
      <w:autoSpaceDN w:val="0"/>
      <w:adjustRightInd w:val="0"/>
    </w:pPr>
    <w:rPr>
      <w:rFonts w:eastAsia="MS Mincho"/>
      <w:color w:val="000000"/>
      <w:sz w:val="24"/>
      <w:szCs w:val="24"/>
      <w:lang w:val="is-IS" w:eastAsia="ja-JP"/>
    </w:rPr>
  </w:style>
  <w:style w:type="paragraph" w:customStyle="1" w:styleId="synopsistext0">
    <w:name w:val="synopsistext"/>
    <w:basedOn w:val="Normal"/>
    <w:pPr>
      <w:tabs>
        <w:tab w:val="clear" w:pos="567"/>
      </w:tabs>
      <w:spacing w:before="120" w:after="120"/>
    </w:pPr>
    <w:rPr>
      <w:rFonts w:ascii="Arial" w:eastAsia="MS Mincho" w:hAnsi="Arial" w:cs="Arial"/>
      <w:color w:val="000000"/>
      <w:sz w:val="20"/>
      <w:lang w:eastAsia="ja-JP"/>
    </w:rPr>
  </w:style>
  <w:style w:type="paragraph" w:customStyle="1" w:styleId="lblhead1">
    <w:name w:val="lblhead1"/>
    <w:basedOn w:val="lbltxt"/>
    <w:pPr>
      <w:keepNext/>
      <w:ind w:left="567" w:hanging="567"/>
    </w:pPr>
    <w:rPr>
      <w:b/>
      <w:caps/>
    </w:rPr>
  </w:style>
  <w:style w:type="character" w:customStyle="1" w:styleId="Initial">
    <w:name w:val="Initial"/>
    <w:rPr>
      <w:rFonts w:ascii="Times New Roman" w:hAnsi="Times New Roman"/>
      <w:sz w:val="24"/>
      <w:lang w:val="is-IS"/>
    </w:rPr>
  </w:style>
  <w:style w:type="paragraph" w:customStyle="1" w:styleId="TableCenterBold">
    <w:name w:val="TableCenterBold"/>
    <w:basedOn w:val="Normal"/>
    <w:pPr>
      <w:tabs>
        <w:tab w:val="clear" w:pos="567"/>
      </w:tabs>
      <w:suppressAutoHyphens/>
      <w:spacing w:before="60" w:line="240" w:lineRule="exact"/>
      <w:jc w:val="center"/>
    </w:pPr>
    <w:rPr>
      <w:b/>
      <w:sz w:val="24"/>
      <w:szCs w:val="24"/>
    </w:rPr>
  </w:style>
  <w:style w:type="paragraph" w:customStyle="1" w:styleId="lblbullet">
    <w:name w:val="lblbullet"/>
    <w:basedOn w:val="Normal"/>
    <w:pPr>
      <w:ind w:left="567" w:hanging="567"/>
    </w:pPr>
  </w:style>
  <w:style w:type="paragraph" w:customStyle="1" w:styleId="Ballongtext10">
    <w:name w:val="Ballongtext1"/>
    <w:basedOn w:val="Normal"/>
    <w:semiHidden/>
    <w:rPr>
      <w:rFonts w:ascii="Tahoma" w:hAnsi="Tahoma" w:cs="Tahoma"/>
      <w:sz w:val="16"/>
      <w:szCs w:val="16"/>
    </w:rPr>
  </w:style>
  <w:style w:type="paragraph" w:customStyle="1" w:styleId="Kommentarsmne10">
    <w:name w:val="Kommentarsämne1"/>
    <w:basedOn w:val="CommentText"/>
    <w:next w:val="CommentText"/>
    <w:semiHidden/>
    <w:rPr>
      <w:b/>
      <w:bCs/>
    </w:rPr>
  </w:style>
  <w:style w:type="character" w:customStyle="1" w:styleId="SidhuvudChar">
    <w:name w:val="Sidhuvud Char"/>
    <w:rPr>
      <w:rFonts w:ascii="Helvetica" w:hAnsi="Helvetica"/>
      <w:lang w:val="is-IS" w:eastAsia="en-US" w:bidi="ar-SA"/>
    </w:rPr>
  </w:style>
  <w:style w:type="paragraph" w:customStyle="1" w:styleId="TableLeftAlign">
    <w:name w:val="TableLeftAlign"/>
    <w:basedOn w:val="Normal"/>
    <w:pPr>
      <w:tabs>
        <w:tab w:val="clear" w:pos="567"/>
      </w:tabs>
      <w:suppressAutoHyphens/>
      <w:spacing w:before="60" w:after="60" w:line="240" w:lineRule="exact"/>
    </w:pPr>
    <w:rPr>
      <w:rFonts w:ascii="Arial" w:hAnsi="Arial"/>
      <w:sz w:val="20"/>
    </w:rPr>
  </w:style>
  <w:style w:type="paragraph" w:customStyle="1" w:styleId="Liststycke1">
    <w:name w:val="Liststycke1"/>
    <w:basedOn w:val="Normal"/>
    <w:qFormat/>
    <w:pPr>
      <w:ind w:left="1304"/>
    </w:pPr>
  </w:style>
  <w:style w:type="paragraph" w:styleId="Revision">
    <w:name w:val="Revision"/>
    <w:hidden/>
    <w:semiHidden/>
    <w:rPr>
      <w:sz w:val="22"/>
      <w:lang w:val="is-IS" w:eastAsia="en-US"/>
    </w:rPr>
  </w:style>
  <w:style w:type="paragraph" w:styleId="BalloonText">
    <w:name w:val="Balloon Text"/>
    <w:basedOn w:val="Normal"/>
    <w:link w:val="BalloonTextChar"/>
    <w:uiPriority w:val="99"/>
    <w:semiHidden/>
    <w:rPr>
      <w:rFonts w:ascii="Tahoma" w:hAnsi="Tahoma" w:cs="Tahoma"/>
      <w:sz w:val="16"/>
      <w:szCs w:val="16"/>
    </w:rPr>
  </w:style>
  <w:style w:type="paragraph" w:styleId="Caption">
    <w:name w:val="caption"/>
    <w:basedOn w:val="Normal"/>
    <w:next w:val="Text"/>
    <w:link w:val="CaptionChar"/>
    <w:qFormat/>
    <w:pPr>
      <w:keepNext/>
      <w:tabs>
        <w:tab w:val="clear" w:pos="567"/>
      </w:tabs>
      <w:suppressAutoHyphens/>
      <w:spacing w:before="300" w:after="100" w:line="300" w:lineRule="atLeast"/>
      <w:jc w:val="center"/>
    </w:pPr>
    <w:rPr>
      <w:rFonts w:ascii="Arial" w:hAnsi="Arial"/>
      <w:b/>
    </w:rPr>
  </w:style>
  <w:style w:type="character" w:customStyle="1" w:styleId="CaptionChar">
    <w:name w:val="Caption Char"/>
    <w:link w:val="Caption"/>
    <w:rPr>
      <w:rFonts w:ascii="Arial" w:hAnsi="Arial"/>
      <w:b/>
      <w:sz w:val="22"/>
      <w:lang w:val="is-IS" w:eastAsia="en-US" w:bidi="ar-SA"/>
    </w:rPr>
  </w:style>
  <w:style w:type="character" w:customStyle="1" w:styleId="z3988">
    <w:name w:val="z3988"/>
    <w:basedOn w:val="DefaultParagraphFont"/>
  </w:style>
  <w:style w:type="table" w:styleId="TableGrid">
    <w:name w:val="Table Grid"/>
    <w:basedOn w:val="TableNormal"/>
    <w:uiPriority w:val="5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erChar">
    <w:name w:val="Header Char"/>
    <w:link w:val="Header"/>
    <w:rPr>
      <w:rFonts w:ascii="Helvetica" w:hAnsi="Helvetica"/>
      <w:lang w:val="is-IS" w:eastAsia="en-US" w:bidi="ar-SA"/>
    </w:rPr>
  </w:style>
  <w:style w:type="character" w:styleId="Strong">
    <w:name w:val="Strong"/>
    <w:uiPriority w:val="22"/>
    <w:qFormat/>
    <w:rPr>
      <w:b/>
      <w:bCs/>
    </w:rPr>
  </w:style>
  <w:style w:type="character" w:customStyle="1" w:styleId="CommentTextChar">
    <w:name w:val="Comment Text Char"/>
    <w:link w:val="CommentText"/>
    <w:locked/>
    <w:rPr>
      <w:rFonts w:eastAsia="Times New Roman"/>
      <w:lang w:eastAsia="en-US"/>
    </w:rPr>
  </w:style>
  <w:style w:type="character" w:customStyle="1" w:styleId="CommentSubjectChar">
    <w:name w:val="Comment Subject Char"/>
    <w:link w:val="CommentSubject"/>
    <w:semiHidden/>
    <w:locked/>
    <w:rPr>
      <w:b/>
      <w:bCs/>
      <w:lang w:val="is-IS" w:eastAsia="en-US" w:bidi="ar-SA"/>
    </w:rPr>
  </w:style>
  <w:style w:type="character" w:customStyle="1" w:styleId="CharChar">
    <w:name w:val="Char Char"/>
    <w:semiHidden/>
    <w:locked/>
    <w:rPr>
      <w:lang w:val="is-IS" w:eastAsia="en-US" w:bidi="ar-SA"/>
    </w:rPr>
  </w:style>
  <w:style w:type="character" w:customStyle="1" w:styleId="CharChar3">
    <w:name w:val="Char Char3"/>
    <w:semiHidden/>
    <w:locked/>
    <w:rPr>
      <w:lang w:val="is-IS" w:eastAsia="en-US" w:bidi="ar-SA"/>
    </w:rPr>
  </w:style>
  <w:style w:type="paragraph" w:customStyle="1" w:styleId="NormalAgency">
    <w:name w:val="Normal (Agency)"/>
    <w:link w:val="NormalAgencyChar"/>
    <w:rPr>
      <w:rFonts w:ascii="Verdana" w:eastAsia="Verdana" w:hAnsi="Verdana" w:cs="Verdana"/>
      <w:sz w:val="18"/>
      <w:szCs w:val="18"/>
      <w:lang w:val="is-IS" w:eastAsia="en-GB"/>
    </w:rPr>
  </w:style>
  <w:style w:type="character" w:customStyle="1" w:styleId="NormalAgencyChar">
    <w:name w:val="Normal (Agency) Char"/>
    <w:link w:val="NormalAgency"/>
    <w:rPr>
      <w:rFonts w:ascii="Verdana" w:eastAsia="Verdana" w:hAnsi="Verdana" w:cs="Verdana"/>
      <w:sz w:val="18"/>
      <w:szCs w:val="18"/>
      <w:lang w:val="is-IS" w:eastAsia="en-GB" w:bidi="ar-SA"/>
    </w:rPr>
  </w:style>
  <w:style w:type="paragraph" w:customStyle="1" w:styleId="TitleA">
    <w:name w:val="Title A"/>
    <w:basedOn w:val="Normal"/>
    <w:qFormat/>
    <w:pPr>
      <w:tabs>
        <w:tab w:val="clear" w:pos="567"/>
      </w:tabs>
      <w:jc w:val="center"/>
      <w:outlineLvl w:val="0"/>
    </w:pPr>
    <w:rPr>
      <w:b/>
    </w:rPr>
  </w:style>
  <w:style w:type="paragraph" w:customStyle="1" w:styleId="TitleB">
    <w:name w:val="Title B"/>
    <w:basedOn w:val="Normal"/>
    <w:qFormat/>
    <w:pPr>
      <w:suppressLineNumbers/>
      <w:ind w:left="567" w:hanging="567"/>
    </w:pPr>
    <w:rPr>
      <w:b/>
      <w:bCs/>
      <w:szCs w:val="22"/>
    </w:rPr>
  </w:style>
  <w:style w:type="paragraph" w:styleId="Bibliography">
    <w:name w:val="Bibliography"/>
    <w:basedOn w:val="Normal"/>
    <w:next w:val="Normal"/>
    <w:uiPriority w:val="37"/>
    <w:semiHidden/>
    <w:unhideWhenUsed/>
  </w:style>
  <w:style w:type="paragraph" w:styleId="BlockText">
    <w:name w:val="Block Text"/>
    <w:basedOn w:val="Normal"/>
    <w:pPr>
      <w:spacing w:after="120"/>
      <w:ind w:left="1440" w:right="1440"/>
    </w:pPr>
  </w:style>
  <w:style w:type="paragraph" w:styleId="BodyTextFirstIndent">
    <w:name w:val="Body Text First Indent"/>
    <w:basedOn w:val="BodyText"/>
    <w:link w:val="BodyTextFirstIndentChar"/>
    <w:pPr>
      <w:tabs>
        <w:tab w:val="left" w:pos="567"/>
      </w:tabs>
      <w:spacing w:after="120" w:line="260" w:lineRule="exact"/>
      <w:ind w:firstLine="210"/>
    </w:pPr>
    <w:rPr>
      <w:i w:val="0"/>
      <w:color w:val="auto"/>
    </w:rPr>
  </w:style>
  <w:style w:type="character" w:customStyle="1" w:styleId="BodyTextChar">
    <w:name w:val="Body Text Char"/>
    <w:link w:val="BodyText"/>
    <w:rPr>
      <w:i/>
      <w:color w:val="008000"/>
      <w:sz w:val="22"/>
      <w:lang w:eastAsia="en-US"/>
    </w:rPr>
  </w:style>
  <w:style w:type="character" w:customStyle="1" w:styleId="BodyTextFirstIndentChar">
    <w:name w:val="Body Text First Indent Char"/>
    <w:link w:val="BodyTextFirstIndent"/>
    <w:rPr>
      <w:i/>
      <w:color w:val="008000"/>
      <w:sz w:val="22"/>
      <w:lang w:eastAsia="en-US"/>
    </w:rPr>
  </w:style>
  <w:style w:type="paragraph" w:styleId="BodyTextFirstIndent2">
    <w:name w:val="Body Text First Indent 2"/>
    <w:basedOn w:val="BodyTextIndent"/>
    <w:link w:val="BodyTextFirstIndent2Char"/>
    <w:pPr>
      <w:tabs>
        <w:tab w:val="left" w:pos="567"/>
      </w:tabs>
      <w:autoSpaceDE/>
      <w:autoSpaceDN/>
      <w:adjustRightInd/>
      <w:spacing w:after="120" w:line="260" w:lineRule="exact"/>
      <w:ind w:left="283" w:firstLine="210"/>
      <w:jc w:val="left"/>
    </w:pPr>
    <w:rPr>
      <w:szCs w:val="20"/>
      <w:lang w:eastAsia="en-US"/>
    </w:rPr>
  </w:style>
  <w:style w:type="character" w:customStyle="1" w:styleId="BodyTextIndentChar">
    <w:name w:val="Body Text Indent Char"/>
    <w:link w:val="BodyTextIndent"/>
    <w:rPr>
      <w:sz w:val="22"/>
      <w:szCs w:val="22"/>
    </w:rPr>
  </w:style>
  <w:style w:type="character" w:customStyle="1" w:styleId="BodyTextFirstIndent2Char">
    <w:name w:val="Body Text First Indent 2 Char"/>
    <w:link w:val="BodyTextFirstIndent2"/>
    <w:rPr>
      <w:sz w:val="22"/>
      <w:szCs w:val="22"/>
    </w:rPr>
  </w:style>
  <w:style w:type="paragraph" w:styleId="Closing">
    <w:name w:val="Closing"/>
    <w:basedOn w:val="Normal"/>
    <w:link w:val="ClosingChar"/>
    <w:pPr>
      <w:ind w:left="4252"/>
    </w:pPr>
  </w:style>
  <w:style w:type="character" w:customStyle="1" w:styleId="ClosingChar">
    <w:name w:val="Closing Char"/>
    <w:link w:val="Closing"/>
    <w:rPr>
      <w:sz w:val="22"/>
      <w:lang w:eastAsia="en-US"/>
    </w:rPr>
  </w:style>
  <w:style w:type="paragraph" w:styleId="Date">
    <w:name w:val="Date"/>
    <w:basedOn w:val="Normal"/>
    <w:next w:val="Normal"/>
    <w:link w:val="DateChar"/>
  </w:style>
  <w:style w:type="character" w:customStyle="1" w:styleId="DateChar">
    <w:name w:val="Date Char"/>
    <w:link w:val="Date"/>
    <w:rPr>
      <w:sz w:val="22"/>
      <w:lang w:eastAsia="en-US"/>
    </w:rPr>
  </w:style>
  <w:style w:type="paragraph" w:styleId="E-mailSignature">
    <w:name w:val="E-mail Signature"/>
    <w:basedOn w:val="Normal"/>
    <w:link w:val="E-mailSignatureChar"/>
  </w:style>
  <w:style w:type="character" w:customStyle="1" w:styleId="E-mailSignatureChar">
    <w:name w:val="E-mail Signature Char"/>
    <w:link w:val="E-mailSignature"/>
    <w:rPr>
      <w:sz w:val="22"/>
      <w:lang w:eastAsia="en-US"/>
    </w:rPr>
  </w:style>
  <w:style w:type="paragraph" w:styleId="EndnoteText">
    <w:name w:val="endnote text"/>
    <w:basedOn w:val="Normal"/>
    <w:link w:val="EndnoteTextChar"/>
    <w:rPr>
      <w:sz w:val="20"/>
    </w:rPr>
  </w:style>
  <w:style w:type="character" w:customStyle="1" w:styleId="EndnoteTextChar">
    <w:name w:val="Endnote Text Char"/>
    <w:link w:val="EndnoteText"/>
    <w:rPr>
      <w:lang w:eastAsia="en-US"/>
    </w:rPr>
  </w:style>
  <w:style w:type="paragraph" w:styleId="EnvelopeAddress">
    <w:name w:val="envelope address"/>
    <w:basedOn w:val="Normal"/>
    <w:pPr>
      <w:framePr w:w="7920" w:h="1980" w:hRule="exact" w:hSpace="180" w:wrap="auto" w:hAnchor="page" w:xAlign="center" w:yAlign="bottom"/>
      <w:ind w:left="2880"/>
    </w:pPr>
    <w:rPr>
      <w:rFonts w:ascii="Cambria" w:eastAsia="Times New Roman" w:hAnsi="Cambria"/>
      <w:sz w:val="24"/>
      <w:szCs w:val="24"/>
    </w:rPr>
  </w:style>
  <w:style w:type="paragraph" w:styleId="EnvelopeReturn">
    <w:name w:val="envelope return"/>
    <w:basedOn w:val="Normal"/>
    <w:rPr>
      <w:rFonts w:ascii="Cambria" w:eastAsia="Times New Roman" w:hAnsi="Cambria"/>
      <w:sz w:val="20"/>
    </w:rPr>
  </w:style>
  <w:style w:type="paragraph" w:styleId="FootnoteText">
    <w:name w:val="footnote text"/>
    <w:basedOn w:val="Normal"/>
    <w:link w:val="FootnoteTextChar"/>
    <w:rPr>
      <w:sz w:val="20"/>
    </w:rPr>
  </w:style>
  <w:style w:type="character" w:customStyle="1" w:styleId="FootnoteTextChar">
    <w:name w:val="Footnote Text Char"/>
    <w:link w:val="FootnoteText"/>
    <w:rPr>
      <w:lang w:eastAsia="en-US"/>
    </w:rPr>
  </w:style>
  <w:style w:type="paragraph" w:styleId="HTMLAddress">
    <w:name w:val="HTML Address"/>
    <w:basedOn w:val="Normal"/>
    <w:link w:val="HTMLAddressChar"/>
    <w:rPr>
      <w:i/>
      <w:iCs/>
    </w:rPr>
  </w:style>
  <w:style w:type="character" w:customStyle="1" w:styleId="HTMLAddressChar">
    <w:name w:val="HTML Address Char"/>
    <w:link w:val="HTMLAddress"/>
    <w:rPr>
      <w:i/>
      <w:iCs/>
      <w:sz w:val="22"/>
      <w:lang w:eastAsia="en-US"/>
    </w:rPr>
  </w:style>
  <w:style w:type="paragraph" w:styleId="HTMLPreformatted">
    <w:name w:val="HTML Preformatted"/>
    <w:basedOn w:val="Normal"/>
    <w:link w:val="HTMLPreformattedChar"/>
    <w:rPr>
      <w:rFonts w:ascii="Courier New" w:hAnsi="Courier New"/>
      <w:sz w:val="20"/>
    </w:rPr>
  </w:style>
  <w:style w:type="character" w:customStyle="1" w:styleId="HTMLPreformattedChar">
    <w:name w:val="HTML Preformatted Char"/>
    <w:link w:val="HTMLPreformatted"/>
    <w:rPr>
      <w:rFonts w:ascii="Courier New" w:hAnsi="Courier New" w:cs="Courier New"/>
      <w:lang w:eastAsia="en-US"/>
    </w:rPr>
  </w:style>
  <w:style w:type="paragraph" w:styleId="Index1">
    <w:name w:val="index 1"/>
    <w:basedOn w:val="Normal"/>
    <w:next w:val="Normal"/>
    <w:autoRedefine/>
    <w:pPr>
      <w:tabs>
        <w:tab w:val="clear" w:pos="567"/>
      </w:tabs>
      <w:ind w:left="220" w:hanging="220"/>
    </w:pPr>
  </w:style>
  <w:style w:type="paragraph" w:styleId="Index2">
    <w:name w:val="index 2"/>
    <w:basedOn w:val="Normal"/>
    <w:next w:val="Normal"/>
    <w:autoRedefine/>
    <w:pPr>
      <w:tabs>
        <w:tab w:val="clear" w:pos="567"/>
      </w:tabs>
      <w:ind w:left="440" w:hanging="220"/>
    </w:pPr>
  </w:style>
  <w:style w:type="paragraph" w:styleId="Index3">
    <w:name w:val="index 3"/>
    <w:basedOn w:val="Normal"/>
    <w:next w:val="Normal"/>
    <w:autoRedefine/>
    <w:pPr>
      <w:tabs>
        <w:tab w:val="clear" w:pos="567"/>
      </w:tabs>
      <w:ind w:left="660" w:hanging="220"/>
    </w:pPr>
  </w:style>
  <w:style w:type="paragraph" w:styleId="Index4">
    <w:name w:val="index 4"/>
    <w:basedOn w:val="Normal"/>
    <w:next w:val="Normal"/>
    <w:autoRedefine/>
    <w:pPr>
      <w:tabs>
        <w:tab w:val="clear" w:pos="567"/>
      </w:tabs>
      <w:ind w:left="880" w:hanging="220"/>
    </w:pPr>
  </w:style>
  <w:style w:type="paragraph" w:styleId="Index5">
    <w:name w:val="index 5"/>
    <w:basedOn w:val="Normal"/>
    <w:next w:val="Normal"/>
    <w:autoRedefine/>
    <w:pPr>
      <w:tabs>
        <w:tab w:val="clear" w:pos="567"/>
      </w:tabs>
      <w:ind w:left="1100" w:hanging="220"/>
    </w:pPr>
  </w:style>
  <w:style w:type="paragraph" w:styleId="Index6">
    <w:name w:val="index 6"/>
    <w:basedOn w:val="Normal"/>
    <w:next w:val="Normal"/>
    <w:autoRedefine/>
    <w:pPr>
      <w:tabs>
        <w:tab w:val="clear" w:pos="567"/>
      </w:tabs>
      <w:ind w:left="1320" w:hanging="220"/>
    </w:pPr>
  </w:style>
  <w:style w:type="paragraph" w:styleId="Index7">
    <w:name w:val="index 7"/>
    <w:basedOn w:val="Normal"/>
    <w:next w:val="Normal"/>
    <w:autoRedefine/>
    <w:pPr>
      <w:tabs>
        <w:tab w:val="clear" w:pos="567"/>
      </w:tabs>
      <w:ind w:left="1540" w:hanging="220"/>
    </w:pPr>
  </w:style>
  <w:style w:type="paragraph" w:styleId="Index8">
    <w:name w:val="index 8"/>
    <w:basedOn w:val="Normal"/>
    <w:next w:val="Normal"/>
    <w:autoRedefine/>
    <w:pPr>
      <w:tabs>
        <w:tab w:val="clear" w:pos="567"/>
      </w:tabs>
      <w:ind w:left="1760" w:hanging="220"/>
    </w:pPr>
  </w:style>
  <w:style w:type="paragraph" w:styleId="Index9">
    <w:name w:val="index 9"/>
    <w:basedOn w:val="Normal"/>
    <w:next w:val="Normal"/>
    <w:autoRedefine/>
    <w:pPr>
      <w:tabs>
        <w:tab w:val="clear" w:pos="567"/>
      </w:tabs>
      <w:ind w:left="1980" w:hanging="220"/>
    </w:pPr>
  </w:style>
  <w:style w:type="paragraph" w:styleId="IndexHeading">
    <w:name w:val="index heading"/>
    <w:basedOn w:val="Normal"/>
    <w:next w:val="Index1"/>
    <w:rPr>
      <w:rFonts w:ascii="Cambria" w:eastAsia="Times New Roman" w:hAnsi="Cambria"/>
      <w:b/>
      <w:bCs/>
    </w:rPr>
  </w:style>
  <w:style w:type="paragraph" w:styleId="IntenseQuote">
    <w:name w:val="Intense Quote"/>
    <w:basedOn w:val="Normal"/>
    <w:next w:val="Normal"/>
    <w:link w:val="IntenseQuoteChar"/>
    <w:uiPriority w:val="30"/>
    <w:qFormat/>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Pr>
      <w:b/>
      <w:bCs/>
      <w:i/>
      <w:iCs/>
      <w:color w:val="4F81BD"/>
      <w:sz w:val="22"/>
      <w:lang w:eastAsia="en-US"/>
    </w:rPr>
  </w:style>
  <w:style w:type="paragraph" w:styleId="List">
    <w:name w:val="List"/>
    <w:basedOn w:val="Normal"/>
    <w:pPr>
      <w:ind w:left="283" w:hanging="283"/>
      <w:contextualSpacing/>
    </w:pPr>
  </w:style>
  <w:style w:type="paragraph" w:styleId="List2">
    <w:name w:val="List 2"/>
    <w:basedOn w:val="Normal"/>
    <w:pPr>
      <w:ind w:left="566" w:hanging="283"/>
      <w:contextualSpacing/>
    </w:pPr>
  </w:style>
  <w:style w:type="paragraph" w:styleId="List3">
    <w:name w:val="List 3"/>
    <w:basedOn w:val="Normal"/>
    <w:pPr>
      <w:ind w:left="849" w:hanging="283"/>
      <w:contextualSpacing/>
    </w:pPr>
  </w:style>
  <w:style w:type="paragraph" w:styleId="List4">
    <w:name w:val="List 4"/>
    <w:basedOn w:val="Normal"/>
    <w:pPr>
      <w:ind w:left="1132" w:hanging="283"/>
      <w:contextualSpacing/>
    </w:pPr>
  </w:style>
  <w:style w:type="paragraph" w:styleId="List5">
    <w:name w:val="List 5"/>
    <w:basedOn w:val="Normal"/>
    <w:pPr>
      <w:ind w:left="1415" w:hanging="283"/>
      <w:contextualSpacing/>
    </w:pPr>
  </w:style>
  <w:style w:type="paragraph" w:styleId="ListBullet">
    <w:name w:val="List Bullet"/>
    <w:basedOn w:val="Normal"/>
    <w:pPr>
      <w:numPr>
        <w:numId w:val="7"/>
      </w:numPr>
      <w:contextualSpacing/>
    </w:pPr>
  </w:style>
  <w:style w:type="paragraph" w:styleId="ListBullet2">
    <w:name w:val="List Bullet 2"/>
    <w:basedOn w:val="Normal"/>
    <w:pPr>
      <w:numPr>
        <w:numId w:val="8"/>
      </w:numPr>
      <w:contextualSpacing/>
    </w:pPr>
  </w:style>
  <w:style w:type="paragraph" w:styleId="ListBullet3">
    <w:name w:val="List Bullet 3"/>
    <w:basedOn w:val="Normal"/>
    <w:pPr>
      <w:numPr>
        <w:numId w:val="9"/>
      </w:numPr>
      <w:contextualSpacing/>
    </w:pPr>
  </w:style>
  <w:style w:type="paragraph" w:styleId="ListBullet4">
    <w:name w:val="List Bullet 4"/>
    <w:basedOn w:val="Normal"/>
    <w:pPr>
      <w:numPr>
        <w:numId w:val="10"/>
      </w:numPr>
      <w:contextualSpacing/>
    </w:pPr>
  </w:style>
  <w:style w:type="paragraph" w:styleId="ListBullet5">
    <w:name w:val="List Bullet 5"/>
    <w:basedOn w:val="Normal"/>
    <w:pPr>
      <w:numPr>
        <w:numId w:val="11"/>
      </w:numPr>
      <w:contextualSpacing/>
    </w:pPr>
  </w:style>
  <w:style w:type="paragraph" w:styleId="ListContinue">
    <w:name w:val="List Continue"/>
    <w:basedOn w:val="Normal"/>
    <w:pPr>
      <w:spacing w:after="120"/>
      <w:ind w:left="283"/>
      <w:contextualSpacing/>
    </w:pPr>
  </w:style>
  <w:style w:type="paragraph" w:styleId="ListContinue2">
    <w:name w:val="List Continue 2"/>
    <w:basedOn w:val="Normal"/>
    <w:pPr>
      <w:spacing w:after="120"/>
      <w:ind w:left="566"/>
      <w:contextualSpacing/>
    </w:pPr>
  </w:style>
  <w:style w:type="paragraph" w:styleId="ListContinue3">
    <w:name w:val="List Continue 3"/>
    <w:basedOn w:val="Normal"/>
    <w:pPr>
      <w:spacing w:after="120"/>
      <w:ind w:left="849"/>
      <w:contextualSpacing/>
    </w:pPr>
  </w:style>
  <w:style w:type="paragraph" w:styleId="ListContinue4">
    <w:name w:val="List Continue 4"/>
    <w:basedOn w:val="Normal"/>
    <w:pPr>
      <w:spacing w:after="120"/>
      <w:ind w:left="1132"/>
      <w:contextualSpacing/>
    </w:pPr>
  </w:style>
  <w:style w:type="paragraph" w:styleId="ListContinue5">
    <w:name w:val="List Continue 5"/>
    <w:basedOn w:val="Normal"/>
    <w:pPr>
      <w:spacing w:after="120"/>
      <w:ind w:left="1415"/>
      <w:contextualSpacing/>
    </w:pPr>
  </w:style>
  <w:style w:type="paragraph" w:styleId="ListNumber">
    <w:name w:val="List Number"/>
    <w:basedOn w:val="Normal"/>
    <w:pPr>
      <w:numPr>
        <w:numId w:val="12"/>
      </w:numPr>
      <w:contextualSpacing/>
    </w:pPr>
  </w:style>
  <w:style w:type="paragraph" w:styleId="ListNumber2">
    <w:name w:val="List Number 2"/>
    <w:basedOn w:val="Normal"/>
    <w:pPr>
      <w:numPr>
        <w:numId w:val="13"/>
      </w:numPr>
      <w:contextualSpacing/>
    </w:pPr>
  </w:style>
  <w:style w:type="paragraph" w:styleId="ListNumber3">
    <w:name w:val="List Number 3"/>
    <w:basedOn w:val="Normal"/>
    <w:pPr>
      <w:numPr>
        <w:numId w:val="14"/>
      </w:numPr>
      <w:contextualSpacing/>
    </w:pPr>
  </w:style>
  <w:style w:type="paragraph" w:styleId="ListNumber4">
    <w:name w:val="List Number 4"/>
    <w:basedOn w:val="Normal"/>
    <w:pPr>
      <w:numPr>
        <w:numId w:val="15"/>
      </w:numPr>
      <w:contextualSpacing/>
    </w:pPr>
  </w:style>
  <w:style w:type="paragraph" w:styleId="ListNumber5">
    <w:name w:val="List Number 5"/>
    <w:basedOn w:val="Normal"/>
    <w:pPr>
      <w:numPr>
        <w:numId w:val="16"/>
      </w:numPr>
      <w:contextualSpacing/>
    </w:pPr>
  </w:style>
  <w:style w:type="paragraph" w:styleId="ListParagraph">
    <w:name w:val="List Paragraph"/>
    <w:basedOn w:val="Normal"/>
    <w:uiPriority w:val="34"/>
    <w:qFormat/>
    <w:pPr>
      <w:ind w:left="720"/>
    </w:pPr>
  </w:style>
  <w:style w:type="paragraph" w:styleId="MacroText">
    <w:name w:val="macro"/>
    <w:link w:val="MacroTextChar"/>
    <w:pPr>
      <w:tabs>
        <w:tab w:val="left" w:pos="480"/>
        <w:tab w:val="left" w:pos="960"/>
        <w:tab w:val="left" w:pos="1440"/>
        <w:tab w:val="left" w:pos="1920"/>
        <w:tab w:val="left" w:pos="2400"/>
        <w:tab w:val="left" w:pos="2880"/>
        <w:tab w:val="left" w:pos="3360"/>
        <w:tab w:val="left" w:pos="3840"/>
        <w:tab w:val="left" w:pos="4320"/>
      </w:tabs>
      <w:spacing w:line="260" w:lineRule="exact"/>
    </w:pPr>
    <w:rPr>
      <w:rFonts w:ascii="Courier New" w:hAnsi="Courier New" w:cs="Courier New"/>
      <w:lang w:val="is-IS" w:eastAsia="en-US"/>
    </w:rPr>
  </w:style>
  <w:style w:type="character" w:customStyle="1" w:styleId="MacroTextChar">
    <w:name w:val="Macro Text Char"/>
    <w:link w:val="MacroText"/>
    <w:rPr>
      <w:rFonts w:ascii="Courier New" w:hAnsi="Courier New" w:cs="Courier New"/>
      <w:lang w:val="is-IS" w:eastAsia="en-US" w:bidi="ar-SA"/>
    </w:rPr>
  </w:style>
  <w:style w:type="paragraph" w:styleId="MessageHeader">
    <w:name w:val="Message Header"/>
    <w:basedOn w:val="Normal"/>
    <w:link w:val="MessageHeaderChar"/>
    <w:pPr>
      <w:pBdr>
        <w:top w:val="single" w:sz="6" w:space="1" w:color="auto"/>
        <w:left w:val="single" w:sz="6" w:space="1" w:color="auto"/>
        <w:bottom w:val="single" w:sz="6" w:space="1" w:color="auto"/>
        <w:right w:val="single" w:sz="6" w:space="1" w:color="auto"/>
      </w:pBdr>
      <w:shd w:val="pct20" w:color="auto" w:fill="auto"/>
      <w:ind w:left="1134" w:hanging="1134"/>
    </w:pPr>
    <w:rPr>
      <w:rFonts w:ascii="Cambria" w:eastAsia="Times New Roman" w:hAnsi="Cambria"/>
      <w:sz w:val="24"/>
      <w:szCs w:val="24"/>
    </w:rPr>
  </w:style>
  <w:style w:type="character" w:customStyle="1" w:styleId="MessageHeaderChar">
    <w:name w:val="Message Header Char"/>
    <w:link w:val="MessageHeader"/>
    <w:rPr>
      <w:rFonts w:ascii="Cambria" w:eastAsia="Times New Roman" w:hAnsi="Cambria" w:cs="Times New Roman"/>
      <w:sz w:val="24"/>
      <w:szCs w:val="24"/>
      <w:shd w:val="pct20" w:color="auto" w:fill="auto"/>
      <w:lang w:eastAsia="en-US"/>
    </w:rPr>
  </w:style>
  <w:style w:type="paragraph" w:styleId="NoSpacing">
    <w:name w:val="No Spacing"/>
    <w:uiPriority w:val="1"/>
    <w:qFormat/>
    <w:pPr>
      <w:tabs>
        <w:tab w:val="left" w:pos="567"/>
      </w:tabs>
    </w:pPr>
    <w:rPr>
      <w:sz w:val="22"/>
      <w:lang w:val="is-IS" w:eastAsia="en-US"/>
    </w:rPr>
  </w:style>
  <w:style w:type="paragraph" w:styleId="NormalIndent">
    <w:name w:val="Normal Indent"/>
    <w:basedOn w:val="Normal"/>
    <w:pPr>
      <w:ind w:left="720"/>
    </w:pPr>
  </w:style>
  <w:style w:type="paragraph" w:styleId="NoteHeading">
    <w:name w:val="Note Heading"/>
    <w:basedOn w:val="Normal"/>
    <w:next w:val="Normal"/>
    <w:link w:val="NoteHeadingChar"/>
  </w:style>
  <w:style w:type="character" w:customStyle="1" w:styleId="NoteHeadingChar">
    <w:name w:val="Note Heading Char"/>
    <w:link w:val="NoteHeading"/>
    <w:rPr>
      <w:sz w:val="22"/>
      <w:lang w:eastAsia="en-US"/>
    </w:rPr>
  </w:style>
  <w:style w:type="paragraph" w:styleId="PlainText">
    <w:name w:val="Plain Text"/>
    <w:basedOn w:val="Normal"/>
    <w:link w:val="PlainTextChar"/>
    <w:rPr>
      <w:rFonts w:ascii="Courier New" w:hAnsi="Courier New"/>
      <w:sz w:val="20"/>
    </w:rPr>
  </w:style>
  <w:style w:type="character" w:customStyle="1" w:styleId="PlainTextChar">
    <w:name w:val="Plain Text Char"/>
    <w:link w:val="PlainText"/>
    <w:rPr>
      <w:rFonts w:ascii="Courier New" w:hAnsi="Courier New" w:cs="Courier New"/>
      <w:lang w:eastAsia="en-US"/>
    </w:rPr>
  </w:style>
  <w:style w:type="paragraph" w:styleId="Quote">
    <w:name w:val="Quote"/>
    <w:basedOn w:val="Normal"/>
    <w:next w:val="Normal"/>
    <w:link w:val="QuoteChar"/>
    <w:uiPriority w:val="29"/>
    <w:qFormat/>
    <w:rPr>
      <w:i/>
      <w:iCs/>
      <w:color w:val="000000"/>
    </w:rPr>
  </w:style>
  <w:style w:type="character" w:customStyle="1" w:styleId="QuoteChar">
    <w:name w:val="Quote Char"/>
    <w:link w:val="Quote"/>
    <w:uiPriority w:val="29"/>
    <w:rPr>
      <w:i/>
      <w:iCs/>
      <w:color w:val="000000"/>
      <w:sz w:val="22"/>
      <w:lang w:eastAsia="en-US"/>
    </w:rPr>
  </w:style>
  <w:style w:type="paragraph" w:styleId="Salutation">
    <w:name w:val="Salutation"/>
    <w:basedOn w:val="Normal"/>
    <w:next w:val="Normal"/>
    <w:link w:val="SalutationChar"/>
  </w:style>
  <w:style w:type="character" w:customStyle="1" w:styleId="SalutationChar">
    <w:name w:val="Salutation Char"/>
    <w:link w:val="Salutation"/>
    <w:rPr>
      <w:sz w:val="22"/>
      <w:lang w:eastAsia="en-US"/>
    </w:rPr>
  </w:style>
  <w:style w:type="paragraph" w:styleId="Signature">
    <w:name w:val="Signature"/>
    <w:basedOn w:val="Normal"/>
    <w:link w:val="SignatureChar"/>
    <w:pPr>
      <w:ind w:left="4252"/>
    </w:pPr>
  </w:style>
  <w:style w:type="character" w:customStyle="1" w:styleId="SignatureChar">
    <w:name w:val="Signature Char"/>
    <w:link w:val="Signature"/>
    <w:rPr>
      <w:sz w:val="22"/>
      <w:lang w:eastAsia="en-US"/>
    </w:rPr>
  </w:style>
  <w:style w:type="paragraph" w:styleId="Subtitle">
    <w:name w:val="Subtitle"/>
    <w:basedOn w:val="Normal"/>
    <w:next w:val="Normal"/>
    <w:link w:val="SubtitleChar"/>
    <w:qFormat/>
    <w:pPr>
      <w:spacing w:after="60"/>
      <w:jc w:val="center"/>
      <w:outlineLvl w:val="1"/>
    </w:pPr>
    <w:rPr>
      <w:rFonts w:ascii="Cambria" w:eastAsia="Times New Roman" w:hAnsi="Cambria"/>
      <w:sz w:val="24"/>
      <w:szCs w:val="24"/>
    </w:rPr>
  </w:style>
  <w:style w:type="character" w:customStyle="1" w:styleId="SubtitleChar">
    <w:name w:val="Subtitle Char"/>
    <w:link w:val="Subtitle"/>
    <w:rPr>
      <w:rFonts w:ascii="Cambria" w:eastAsia="Times New Roman" w:hAnsi="Cambria" w:cs="Times New Roman"/>
      <w:sz w:val="24"/>
      <w:szCs w:val="24"/>
      <w:lang w:eastAsia="en-US"/>
    </w:rPr>
  </w:style>
  <w:style w:type="paragraph" w:styleId="TableofAuthorities">
    <w:name w:val="table of authorities"/>
    <w:basedOn w:val="Normal"/>
    <w:next w:val="Normal"/>
    <w:pPr>
      <w:tabs>
        <w:tab w:val="clear" w:pos="567"/>
      </w:tabs>
      <w:ind w:left="220" w:hanging="220"/>
    </w:pPr>
  </w:style>
  <w:style w:type="paragraph" w:styleId="TableofFigures">
    <w:name w:val="table of figures"/>
    <w:basedOn w:val="Normal"/>
    <w:next w:val="Normal"/>
    <w:pPr>
      <w:tabs>
        <w:tab w:val="clear" w:pos="567"/>
      </w:tabs>
    </w:pPr>
  </w:style>
  <w:style w:type="paragraph" w:styleId="Title">
    <w:name w:val="Title"/>
    <w:basedOn w:val="Normal"/>
    <w:next w:val="Normal"/>
    <w:link w:val="TitleChar"/>
    <w:qFormat/>
    <w:pPr>
      <w:spacing w:before="240" w:after="60"/>
      <w:jc w:val="center"/>
      <w:outlineLvl w:val="0"/>
    </w:pPr>
    <w:rPr>
      <w:rFonts w:ascii="Cambria" w:eastAsia="Times New Roman" w:hAnsi="Cambria"/>
      <w:b/>
      <w:bCs/>
      <w:kern w:val="28"/>
      <w:sz w:val="32"/>
      <w:szCs w:val="32"/>
    </w:rPr>
  </w:style>
  <w:style w:type="character" w:customStyle="1" w:styleId="TitleChar">
    <w:name w:val="Title Char"/>
    <w:link w:val="Title"/>
    <w:rPr>
      <w:rFonts w:ascii="Cambria" w:eastAsia="Times New Roman" w:hAnsi="Cambria" w:cs="Times New Roman"/>
      <w:b/>
      <w:bCs/>
      <w:kern w:val="28"/>
      <w:sz w:val="32"/>
      <w:szCs w:val="32"/>
      <w:lang w:eastAsia="en-US"/>
    </w:rPr>
  </w:style>
  <w:style w:type="paragraph" w:styleId="TOAHeading">
    <w:name w:val="toa heading"/>
    <w:basedOn w:val="Normal"/>
    <w:next w:val="Normal"/>
    <w:pPr>
      <w:spacing w:before="120"/>
    </w:pPr>
    <w:rPr>
      <w:rFonts w:ascii="Cambria" w:eastAsia="Times New Roman" w:hAnsi="Cambria"/>
      <w:b/>
      <w:bCs/>
      <w:sz w:val="24"/>
      <w:szCs w:val="24"/>
    </w:rPr>
  </w:style>
  <w:style w:type="paragraph" w:styleId="TOC1">
    <w:name w:val="toc 1"/>
    <w:basedOn w:val="Normal"/>
    <w:next w:val="Normal"/>
    <w:autoRedefine/>
    <w:pPr>
      <w:tabs>
        <w:tab w:val="clear" w:pos="567"/>
      </w:tabs>
    </w:pPr>
  </w:style>
  <w:style w:type="paragraph" w:styleId="TOC2">
    <w:name w:val="toc 2"/>
    <w:basedOn w:val="Normal"/>
    <w:next w:val="Normal"/>
    <w:autoRedefine/>
    <w:pPr>
      <w:tabs>
        <w:tab w:val="clear" w:pos="567"/>
      </w:tabs>
      <w:ind w:left="220"/>
    </w:pPr>
  </w:style>
  <w:style w:type="paragraph" w:styleId="TOC3">
    <w:name w:val="toc 3"/>
    <w:basedOn w:val="Normal"/>
    <w:next w:val="Normal"/>
    <w:autoRedefine/>
    <w:pPr>
      <w:tabs>
        <w:tab w:val="clear" w:pos="567"/>
      </w:tabs>
      <w:ind w:left="440"/>
    </w:pPr>
  </w:style>
  <w:style w:type="paragraph" w:styleId="TOC4">
    <w:name w:val="toc 4"/>
    <w:basedOn w:val="Normal"/>
    <w:next w:val="Normal"/>
    <w:autoRedefine/>
    <w:pPr>
      <w:tabs>
        <w:tab w:val="clear" w:pos="567"/>
      </w:tabs>
      <w:ind w:left="660"/>
    </w:pPr>
  </w:style>
  <w:style w:type="paragraph" w:styleId="TOC5">
    <w:name w:val="toc 5"/>
    <w:basedOn w:val="Normal"/>
    <w:next w:val="Normal"/>
    <w:autoRedefine/>
    <w:pPr>
      <w:tabs>
        <w:tab w:val="clear" w:pos="567"/>
      </w:tabs>
      <w:ind w:left="880"/>
    </w:pPr>
  </w:style>
  <w:style w:type="paragraph" w:styleId="TOC6">
    <w:name w:val="toc 6"/>
    <w:basedOn w:val="Normal"/>
    <w:next w:val="Normal"/>
    <w:autoRedefine/>
    <w:pPr>
      <w:tabs>
        <w:tab w:val="clear" w:pos="567"/>
      </w:tabs>
      <w:ind w:left="1100"/>
    </w:pPr>
  </w:style>
  <w:style w:type="paragraph" w:styleId="TOC7">
    <w:name w:val="toc 7"/>
    <w:basedOn w:val="Normal"/>
    <w:next w:val="Normal"/>
    <w:autoRedefine/>
    <w:pPr>
      <w:tabs>
        <w:tab w:val="clear" w:pos="567"/>
      </w:tabs>
      <w:ind w:left="1320"/>
    </w:pPr>
  </w:style>
  <w:style w:type="paragraph" w:styleId="TOC8">
    <w:name w:val="toc 8"/>
    <w:basedOn w:val="Normal"/>
    <w:next w:val="Normal"/>
    <w:autoRedefine/>
    <w:pPr>
      <w:tabs>
        <w:tab w:val="clear" w:pos="567"/>
      </w:tabs>
      <w:ind w:left="1540"/>
    </w:pPr>
  </w:style>
  <w:style w:type="paragraph" w:styleId="TOC9">
    <w:name w:val="toc 9"/>
    <w:basedOn w:val="Normal"/>
    <w:next w:val="Normal"/>
    <w:autoRedefine/>
    <w:pPr>
      <w:tabs>
        <w:tab w:val="clear" w:pos="567"/>
      </w:tabs>
      <w:ind w:left="1760"/>
    </w:pPr>
  </w:style>
  <w:style w:type="paragraph" w:styleId="TOCHeading">
    <w:name w:val="TOC Heading"/>
    <w:basedOn w:val="Heading1"/>
    <w:next w:val="Normal"/>
    <w:uiPriority w:val="39"/>
    <w:semiHidden/>
    <w:unhideWhenUsed/>
    <w:qFormat/>
    <w:pPr>
      <w:keepNext/>
      <w:spacing w:after="60"/>
      <w:ind w:left="0" w:firstLine="0"/>
      <w:outlineLvl w:val="9"/>
    </w:pPr>
    <w:rPr>
      <w:rFonts w:ascii="Cambria" w:eastAsia="Times New Roman" w:hAnsi="Cambria"/>
      <w:bCs/>
      <w:caps w:val="0"/>
      <w:kern w:val="32"/>
      <w:sz w:val="32"/>
      <w:szCs w:val="32"/>
    </w:rPr>
  </w:style>
  <w:style w:type="paragraph" w:customStyle="1" w:styleId="TextBold">
    <w:name w:val="Text Bold"/>
    <w:basedOn w:val="Normal"/>
    <w:link w:val="TextBoldChar"/>
    <w:pPr>
      <w:tabs>
        <w:tab w:val="clear" w:pos="567"/>
      </w:tabs>
    </w:pPr>
    <w:rPr>
      <w:rFonts w:eastAsia="MS Mincho"/>
      <w:b/>
      <w:bCs/>
      <w:color w:val="000000"/>
      <w:sz w:val="24"/>
      <w:szCs w:val="24"/>
      <w:lang w:eastAsia="ja-JP"/>
    </w:rPr>
  </w:style>
  <w:style w:type="character" w:customStyle="1" w:styleId="TextBoldChar">
    <w:name w:val="Text Bold Char"/>
    <w:link w:val="TextBold"/>
    <w:rPr>
      <w:rFonts w:eastAsia="MS Mincho"/>
      <w:b/>
      <w:bCs/>
      <w:color w:val="000000"/>
      <w:sz w:val="24"/>
      <w:szCs w:val="24"/>
      <w:lang w:val="is-IS" w:eastAsia="ja-JP"/>
    </w:rPr>
  </w:style>
  <w:style w:type="paragraph" w:customStyle="1" w:styleId="Considrant">
    <w:name w:val="Considérant"/>
    <w:basedOn w:val="Normal"/>
    <w:pPr>
      <w:numPr>
        <w:numId w:val="20"/>
      </w:numPr>
      <w:tabs>
        <w:tab w:val="clear" w:pos="567"/>
      </w:tabs>
      <w:spacing w:before="120" w:after="120"/>
      <w:jc w:val="both"/>
    </w:pPr>
    <w:rPr>
      <w:sz w:val="24"/>
    </w:rPr>
  </w:style>
  <w:style w:type="paragraph" w:customStyle="1" w:styleId="BodytextAgency">
    <w:name w:val="Body text (Agency)"/>
    <w:basedOn w:val="Normal"/>
    <w:link w:val="BodytextAgencyChar"/>
    <w:qFormat/>
    <w:pPr>
      <w:tabs>
        <w:tab w:val="clear" w:pos="567"/>
      </w:tabs>
      <w:spacing w:after="140" w:line="280" w:lineRule="atLeast"/>
    </w:pPr>
    <w:rPr>
      <w:rFonts w:eastAsia="Verdana"/>
      <w:szCs w:val="18"/>
      <w:lang w:eastAsia="en-GB"/>
    </w:rPr>
  </w:style>
  <w:style w:type="character" w:customStyle="1" w:styleId="BodytextAgencyChar">
    <w:name w:val="Body text (Agency) Char"/>
    <w:link w:val="BodytextAgency"/>
    <w:rPr>
      <w:rFonts w:eastAsia="Verdana"/>
      <w:sz w:val="22"/>
      <w:szCs w:val="18"/>
      <w:lang w:val="is-IS" w:eastAsia="en-GB"/>
    </w:rPr>
  </w:style>
  <w:style w:type="character" w:customStyle="1" w:styleId="TextChar1">
    <w:name w:val="Text Char1"/>
    <w:link w:val="Text"/>
    <w:locked/>
    <w:rPr>
      <w:rFonts w:ascii="Arial" w:eastAsia="Times New Roman" w:hAnsi="Arial" w:cs="Arial"/>
      <w:bCs/>
      <w:color w:val="0000FF"/>
      <w:szCs w:val="14"/>
      <w:lang w:val="is-IS" w:eastAsia="en-US"/>
    </w:rPr>
  </w:style>
  <w:style w:type="character" w:customStyle="1" w:styleId="BalloonTextChar">
    <w:name w:val="Balloon Text Char"/>
    <w:link w:val="BalloonText"/>
    <w:uiPriority w:val="99"/>
    <w:semiHidden/>
    <w:rPr>
      <w:rFonts w:ascii="Tahoma" w:hAnsi="Tahoma" w:cs="Tahoma"/>
      <w:sz w:val="16"/>
      <w:szCs w:val="16"/>
      <w:lang w:eastAsia="en-US"/>
    </w:rPr>
  </w:style>
  <w:style w:type="character" w:customStyle="1" w:styleId="No-numheading3AgencyChar">
    <w:name w:val="No-num heading 3 (Agency) Char"/>
    <w:link w:val="No-numheading3Agency"/>
    <w:locked/>
    <w:rPr>
      <w:rFonts w:ascii="Verdana" w:eastAsia="Verdana" w:hAnsi="Verdana" w:cs="Arial"/>
      <w:b/>
      <w:bCs/>
      <w:kern w:val="32"/>
      <w:sz w:val="22"/>
      <w:szCs w:val="22"/>
    </w:rPr>
  </w:style>
  <w:style w:type="paragraph" w:customStyle="1" w:styleId="No-numheading3Agency">
    <w:name w:val="No-num heading 3 (Agency)"/>
    <w:basedOn w:val="Normal"/>
    <w:next w:val="BodytextAgency"/>
    <w:link w:val="No-numheading3AgencyChar"/>
    <w:pPr>
      <w:keepNext/>
      <w:tabs>
        <w:tab w:val="clear" w:pos="567"/>
      </w:tabs>
      <w:spacing w:before="280" w:after="220"/>
      <w:outlineLvl w:val="2"/>
    </w:pPr>
    <w:rPr>
      <w:rFonts w:ascii="Verdana" w:eastAsia="Verdana" w:hAnsi="Verdana" w:cs="Arial"/>
      <w:b/>
      <w:bCs/>
      <w:kern w:val="32"/>
      <w:szCs w:val="22"/>
      <w:lang w:eastAsia="en-GB"/>
    </w:rPr>
  </w:style>
  <w:style w:type="paragraph" w:customStyle="1" w:styleId="AmgenText">
    <w:name w:val="Amgen Text"/>
    <w:link w:val="AmgenTextChar"/>
    <w:qFormat/>
    <w:pPr>
      <w:spacing w:before="120" w:after="120" w:line="360" w:lineRule="auto"/>
    </w:pPr>
    <w:rPr>
      <w:rFonts w:ascii="Arial" w:eastAsia="Times New Roman" w:hAnsi="Arial"/>
      <w:sz w:val="22"/>
      <w:lang w:val="is-IS" w:eastAsia="en-US"/>
    </w:rPr>
  </w:style>
  <w:style w:type="character" w:customStyle="1" w:styleId="AmgenTextChar">
    <w:name w:val="Amgen Text Char"/>
    <w:link w:val="AmgenText"/>
    <w:rPr>
      <w:rFonts w:ascii="Arial" w:eastAsia="Times New Roman" w:hAnsi="Arial"/>
      <w:sz w:val="22"/>
      <w:lang w:val="is-IS" w:eastAsia="en-US"/>
    </w:rPr>
  </w:style>
  <w:style w:type="character" w:customStyle="1" w:styleId="UnresolvedMention1">
    <w:name w:val="Unresolved Mention1"/>
    <w:uiPriority w:val="99"/>
    <w:semiHidden/>
    <w:unhideWhenUsed/>
    <w:rPr>
      <w:color w:val="808080"/>
      <w:shd w:val="clear" w:color="auto" w:fill="E6E6E6"/>
    </w:rPr>
  </w:style>
  <w:style w:type="paragraph" w:customStyle="1" w:styleId="Italic11pt">
    <w:name w:val="_Italic_11pt"/>
    <w:basedOn w:val="Normal"/>
    <w:qFormat/>
    <w:rPr>
      <w:i/>
      <w:iCs/>
    </w:rPr>
  </w:style>
  <w:style w:type="character" w:customStyle="1" w:styleId="Labeling-MandatoryFootnoteChar">
    <w:name w:val="Labeling - Mandatory Footnote Char"/>
    <w:link w:val="Labeling-MandatoryFootnote"/>
    <w:locked/>
    <w:rPr>
      <w:rFonts w:ascii="Arial" w:eastAsia="Times New Roman" w:hAnsi="Arial" w:cs="Arial"/>
      <w:i/>
      <w:sz w:val="16"/>
      <w:szCs w:val="24"/>
      <w:lang w:val="is-IS" w:eastAsia="en-US"/>
    </w:rPr>
  </w:style>
  <w:style w:type="paragraph" w:customStyle="1" w:styleId="Labeling-MandatoryFootnote">
    <w:name w:val="Labeling - Mandatory Footnote"/>
    <w:basedOn w:val="Normal"/>
    <w:link w:val="Labeling-MandatoryFootnoteChar"/>
    <w:qFormat/>
    <w:pPr>
      <w:tabs>
        <w:tab w:val="clear" w:pos="567"/>
      </w:tabs>
      <w:spacing w:line="360" w:lineRule="auto"/>
      <w:ind w:left="720"/>
    </w:pPr>
    <w:rPr>
      <w:rFonts w:ascii="Arial" w:eastAsia="Times New Roman" w:hAnsi="Arial" w:cs="Arial"/>
      <w:i/>
      <w:sz w:val="16"/>
      <w:szCs w:val="24"/>
    </w:rPr>
  </w:style>
  <w:style w:type="character" w:customStyle="1" w:styleId="Labeling-MandatoryTableHeaderChar">
    <w:name w:val="Labeling - Mandatory Table Header Char"/>
    <w:link w:val="Labeling-MandatoryTableHeader"/>
    <w:locked/>
    <w:rPr>
      <w:rFonts w:ascii="Arial" w:eastAsia="Times New Roman" w:hAnsi="Arial" w:cs="Arial"/>
      <w:b/>
      <w:sz w:val="22"/>
      <w:szCs w:val="24"/>
      <w:lang w:val="is-IS" w:eastAsia="en-US"/>
    </w:rPr>
  </w:style>
  <w:style w:type="paragraph" w:customStyle="1" w:styleId="Labeling-MandatoryTableHeader">
    <w:name w:val="Labeling - Mandatory Table Header"/>
    <w:basedOn w:val="Normal"/>
    <w:link w:val="Labeling-MandatoryTableHeaderChar"/>
    <w:qFormat/>
    <w:pPr>
      <w:tabs>
        <w:tab w:val="clear" w:pos="567"/>
      </w:tabs>
      <w:spacing w:before="60" w:after="60"/>
    </w:pPr>
    <w:rPr>
      <w:rFonts w:ascii="Arial" w:eastAsia="Times New Roman" w:hAnsi="Arial" w:cs="Arial"/>
      <w:b/>
      <w:szCs w:val="24"/>
    </w:rPr>
  </w:style>
  <w:style w:type="character" w:customStyle="1" w:styleId="Labeling-MandatoryTableTitleChar">
    <w:name w:val="Labeling - Mandatory Table Title Char"/>
    <w:link w:val="Labeling-MandatoryTableTitle"/>
    <w:locked/>
    <w:rPr>
      <w:rFonts w:ascii="Arial" w:eastAsia="Times New Roman" w:hAnsi="Arial" w:cs="Arial"/>
      <w:b/>
      <w:sz w:val="22"/>
      <w:szCs w:val="24"/>
      <w:lang w:val="is-IS" w:eastAsia="en-US"/>
    </w:rPr>
  </w:style>
  <w:style w:type="paragraph" w:customStyle="1" w:styleId="Labeling-MandatoryTableTitle">
    <w:name w:val="Labeling - Mandatory Table Title"/>
    <w:basedOn w:val="Normal"/>
    <w:link w:val="Labeling-MandatoryTableTitleChar"/>
    <w:qFormat/>
    <w:pPr>
      <w:tabs>
        <w:tab w:val="clear" w:pos="567"/>
      </w:tabs>
      <w:spacing w:line="360" w:lineRule="auto"/>
      <w:ind w:left="720"/>
    </w:pPr>
    <w:rPr>
      <w:rFonts w:ascii="Arial" w:eastAsia="Times New Roman" w:hAnsi="Arial" w:cs="Arial"/>
      <w:b/>
      <w:szCs w:val="24"/>
    </w:rPr>
  </w:style>
  <w:style w:type="character" w:customStyle="1" w:styleId="Labeling-MandatoryTableTextChar">
    <w:name w:val="Labeling - Mandatory Table Text Char"/>
    <w:link w:val="Labeling-MandatoryTableText"/>
    <w:locked/>
    <w:rPr>
      <w:rFonts w:ascii="Arial" w:eastAsia="Times New Roman" w:hAnsi="Arial" w:cs="Arial"/>
      <w:sz w:val="22"/>
      <w:szCs w:val="24"/>
      <w:lang w:val="is-IS" w:eastAsia="en-US"/>
    </w:rPr>
  </w:style>
  <w:style w:type="paragraph" w:customStyle="1" w:styleId="Labeling-MandatoryTableText">
    <w:name w:val="Labeling - Mandatory Table Text"/>
    <w:basedOn w:val="Normal"/>
    <w:link w:val="Labeling-MandatoryTableTextChar"/>
    <w:pPr>
      <w:tabs>
        <w:tab w:val="clear" w:pos="567"/>
      </w:tabs>
      <w:spacing w:line="360" w:lineRule="auto"/>
      <w:ind w:left="720"/>
    </w:pPr>
    <w:rPr>
      <w:rFonts w:ascii="Arial" w:eastAsia="Times New Roman" w:hAnsi="Arial" w:cs="Arial"/>
      <w:szCs w:val="24"/>
    </w:rPr>
  </w:style>
  <w:style w:type="character" w:styleId="EndnoteReference">
    <w:name w:val="endnote reference"/>
    <w:unhideWhenUsed/>
    <w:rPr>
      <w:vertAlign w:val="superscript"/>
    </w:rPr>
  </w:style>
  <w:style w:type="paragraph" w:customStyle="1" w:styleId="Style11ptbold">
    <w:name w:val="_Style 11 pt bold"/>
    <w:basedOn w:val="TextBold"/>
    <w:qFormat/>
    <w:rPr>
      <w:color w:val="auto"/>
      <w:sz w:val="22"/>
      <w:szCs w:val="22"/>
    </w:rPr>
  </w:style>
  <w:style w:type="paragraph" w:customStyle="1" w:styleId="Style10pt">
    <w:name w:val="_Style 10 pt"/>
    <w:basedOn w:val="Normal"/>
    <w:qFormat/>
    <w:pPr>
      <w:keepNext/>
    </w:pPr>
    <w:rPr>
      <w:sz w:val="20"/>
      <w:szCs w:val="22"/>
    </w:rPr>
  </w:style>
  <w:style w:type="paragraph" w:customStyle="1" w:styleId="BodyText1">
    <w:name w:val="BodyText 1"/>
    <w:basedOn w:val="Normal"/>
    <w:link w:val="BodyText1Char"/>
    <w:qFormat/>
    <w:pPr>
      <w:tabs>
        <w:tab w:val="clear" w:pos="567"/>
      </w:tabs>
      <w:spacing w:after="120" w:line="360" w:lineRule="auto"/>
    </w:pPr>
    <w:rPr>
      <w:rFonts w:ascii="Arial" w:eastAsia="Times New Roman" w:hAnsi="Arial" w:cs="Arial"/>
      <w:szCs w:val="24"/>
    </w:rPr>
  </w:style>
  <w:style w:type="character" w:customStyle="1" w:styleId="BodyText1Char">
    <w:name w:val="BodyText 1 Char"/>
    <w:link w:val="BodyText1"/>
    <w:rPr>
      <w:rFonts w:ascii="Arial" w:eastAsia="Times New Roman" w:hAnsi="Arial" w:cs="Arial"/>
      <w:sz w:val="22"/>
      <w:szCs w:val="24"/>
      <w:lang w:val="is-IS" w:eastAsia="en-US"/>
    </w:rPr>
  </w:style>
  <w:style w:type="character" w:customStyle="1" w:styleId="Shading">
    <w:name w:val="Shading"/>
    <w:uiPriority w:val="1"/>
    <w:qFormat/>
    <w:rPr>
      <w:rFonts w:ascii="Arial" w:hAnsi="Arial"/>
      <w:sz w:val="22"/>
      <w:bdr w:val="none" w:sz="0" w:space="0" w:color="auto"/>
      <w:shd w:val="clear" w:color="auto" w:fill="D9D9D9"/>
    </w:rPr>
  </w:style>
  <w:style w:type="paragraph" w:customStyle="1" w:styleId="Labeling-MandatoryText">
    <w:name w:val="Labeling - Mandatory Text"/>
    <w:basedOn w:val="Labeling-MandatoryTableText"/>
    <w:link w:val="Labeling-MandatoryTextChar"/>
    <w:qFormat/>
  </w:style>
  <w:style w:type="character" w:customStyle="1" w:styleId="Labeling-MandatoryTextChar">
    <w:name w:val="Labeling - Mandatory Text Char"/>
    <w:link w:val="Labeling-MandatoryText"/>
    <w:rPr>
      <w:rFonts w:ascii="Arial" w:eastAsia="Times New Roman" w:hAnsi="Arial" w:cs="Arial"/>
      <w:sz w:val="22"/>
      <w:szCs w:val="24"/>
      <w:lang w:val="is-IS" w:eastAsia="en-US"/>
    </w:rPr>
  </w:style>
  <w:style w:type="character" w:customStyle="1" w:styleId="commenttext0">
    <w:name w:val="commenttext"/>
    <w:basedOn w:val="DefaultParagraphFont"/>
  </w:style>
  <w:style w:type="character" w:styleId="UnresolvedMention">
    <w:name w:val="Unresolved Mention"/>
    <w:uiPriority w:val="99"/>
    <w:semiHidden/>
    <w:unhideWhenUsed/>
    <w:rPr>
      <w:color w:val="605E5C"/>
      <w:shd w:val="clear" w:color="auto" w:fill="E1DFDD"/>
    </w:rPr>
  </w:style>
  <w:style w:type="paragraph" w:customStyle="1" w:styleId="Stylebold">
    <w:name w:val="_Style bold"/>
    <w:basedOn w:val="Normal"/>
    <w:qFormat/>
    <w:rPr>
      <w:b/>
    </w:rPr>
  </w:style>
  <w:style w:type="paragraph" w:customStyle="1" w:styleId="StyleItalic">
    <w:name w:val="_Style Italic"/>
    <w:basedOn w:val="Normal"/>
    <w:qFormat/>
    <w:pPr>
      <w:keepNext/>
      <w:tabs>
        <w:tab w:val="clear" w:pos="567"/>
      </w:tabs>
    </w:pPr>
    <w:rPr>
      <w:i/>
    </w:rPr>
  </w:style>
  <w:style w:type="paragraph" w:customStyle="1" w:styleId="Styleunderline">
    <w:name w:val="_Style underline"/>
    <w:basedOn w:val="Normal"/>
    <w:qFormat/>
    <w:pPr>
      <w:keepNext/>
      <w:tabs>
        <w:tab w:val="clear" w:pos="567"/>
      </w:tabs>
    </w:pPr>
    <w:rPr>
      <w:u w:val="single"/>
    </w:rPr>
  </w:style>
  <w:style w:type="paragraph" w:customStyle="1" w:styleId="Style18pts">
    <w:name w:val="_Style 18 pts"/>
    <w:basedOn w:val="Normal"/>
    <w:qFormat/>
    <w:pPr>
      <w:jc w:val="center"/>
    </w:pPr>
    <w:rPr>
      <w:b/>
      <w:sz w:val="36"/>
    </w:rPr>
  </w:style>
  <w:style w:type="paragraph" w:customStyle="1" w:styleId="Styletablefooter">
    <w:name w:val="_Styletablefooter"/>
    <w:basedOn w:val="Normal"/>
    <w:qFormat/>
    <w:pPr>
      <w:keepNext/>
      <w:tabs>
        <w:tab w:val="left" w:pos="284"/>
      </w:tabs>
      <w:autoSpaceDE w:val="0"/>
      <w:autoSpaceDN w:val="0"/>
      <w:adjustRightInd w:val="0"/>
    </w:pPr>
    <w:rPr>
      <w:sz w:val="18"/>
    </w:rPr>
  </w:style>
  <w:style w:type="paragraph" w:customStyle="1" w:styleId="StyleArialNarrow8pts">
    <w:name w:val="_Style Arial Narrow 8 pts"/>
    <w:basedOn w:val="Normal"/>
    <w:qFormat/>
    <w:rPr>
      <w:rFonts w:ascii="Arial Narrow" w:hAnsi="Arial Narrow"/>
      <w:sz w:val="16"/>
      <w:szCs w:val="16"/>
    </w:rPr>
  </w:style>
  <w:style w:type="paragraph" w:customStyle="1" w:styleId="StyleArialNarrow4pts">
    <w:name w:val="_Style Arial Narrow 4 pts"/>
    <w:basedOn w:val="Normal"/>
    <w:qFormat/>
    <w:rPr>
      <w:rFonts w:ascii="Arial Narrow" w:hAnsi="Arial Narrow"/>
      <w:sz w:val="8"/>
      <w:szCs w:val="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1682626">
      <w:bodyDiv w:val="1"/>
      <w:marLeft w:val="0"/>
      <w:marRight w:val="0"/>
      <w:marTop w:val="0"/>
      <w:marBottom w:val="0"/>
      <w:divBdr>
        <w:top w:val="none" w:sz="0" w:space="0" w:color="auto"/>
        <w:left w:val="none" w:sz="0" w:space="0" w:color="auto"/>
        <w:bottom w:val="none" w:sz="0" w:space="0" w:color="auto"/>
        <w:right w:val="none" w:sz="0" w:space="0" w:color="auto"/>
      </w:divBdr>
    </w:div>
    <w:div w:id="56784124">
      <w:bodyDiv w:val="1"/>
      <w:marLeft w:val="0"/>
      <w:marRight w:val="0"/>
      <w:marTop w:val="0"/>
      <w:marBottom w:val="0"/>
      <w:divBdr>
        <w:top w:val="none" w:sz="0" w:space="0" w:color="auto"/>
        <w:left w:val="none" w:sz="0" w:space="0" w:color="auto"/>
        <w:bottom w:val="none" w:sz="0" w:space="0" w:color="auto"/>
        <w:right w:val="none" w:sz="0" w:space="0" w:color="auto"/>
      </w:divBdr>
    </w:div>
    <w:div w:id="68818110">
      <w:bodyDiv w:val="1"/>
      <w:marLeft w:val="0"/>
      <w:marRight w:val="0"/>
      <w:marTop w:val="0"/>
      <w:marBottom w:val="0"/>
      <w:divBdr>
        <w:top w:val="none" w:sz="0" w:space="0" w:color="auto"/>
        <w:left w:val="none" w:sz="0" w:space="0" w:color="auto"/>
        <w:bottom w:val="none" w:sz="0" w:space="0" w:color="auto"/>
        <w:right w:val="none" w:sz="0" w:space="0" w:color="auto"/>
      </w:divBdr>
    </w:div>
    <w:div w:id="201283047">
      <w:bodyDiv w:val="1"/>
      <w:marLeft w:val="0"/>
      <w:marRight w:val="0"/>
      <w:marTop w:val="0"/>
      <w:marBottom w:val="0"/>
      <w:divBdr>
        <w:top w:val="none" w:sz="0" w:space="0" w:color="auto"/>
        <w:left w:val="none" w:sz="0" w:space="0" w:color="auto"/>
        <w:bottom w:val="none" w:sz="0" w:space="0" w:color="auto"/>
        <w:right w:val="none" w:sz="0" w:space="0" w:color="auto"/>
      </w:divBdr>
    </w:div>
    <w:div w:id="313946769">
      <w:bodyDiv w:val="1"/>
      <w:marLeft w:val="0"/>
      <w:marRight w:val="0"/>
      <w:marTop w:val="0"/>
      <w:marBottom w:val="0"/>
      <w:divBdr>
        <w:top w:val="none" w:sz="0" w:space="0" w:color="auto"/>
        <w:left w:val="none" w:sz="0" w:space="0" w:color="auto"/>
        <w:bottom w:val="none" w:sz="0" w:space="0" w:color="auto"/>
        <w:right w:val="none" w:sz="0" w:space="0" w:color="auto"/>
      </w:divBdr>
    </w:div>
    <w:div w:id="363291732">
      <w:bodyDiv w:val="1"/>
      <w:marLeft w:val="0"/>
      <w:marRight w:val="0"/>
      <w:marTop w:val="0"/>
      <w:marBottom w:val="0"/>
      <w:divBdr>
        <w:top w:val="none" w:sz="0" w:space="0" w:color="auto"/>
        <w:left w:val="none" w:sz="0" w:space="0" w:color="auto"/>
        <w:bottom w:val="none" w:sz="0" w:space="0" w:color="auto"/>
        <w:right w:val="none" w:sz="0" w:space="0" w:color="auto"/>
      </w:divBdr>
    </w:div>
    <w:div w:id="394813159">
      <w:bodyDiv w:val="1"/>
      <w:marLeft w:val="0"/>
      <w:marRight w:val="0"/>
      <w:marTop w:val="0"/>
      <w:marBottom w:val="0"/>
      <w:divBdr>
        <w:top w:val="none" w:sz="0" w:space="0" w:color="auto"/>
        <w:left w:val="none" w:sz="0" w:space="0" w:color="auto"/>
        <w:bottom w:val="none" w:sz="0" w:space="0" w:color="auto"/>
        <w:right w:val="none" w:sz="0" w:space="0" w:color="auto"/>
      </w:divBdr>
    </w:div>
    <w:div w:id="410321272">
      <w:bodyDiv w:val="1"/>
      <w:marLeft w:val="0"/>
      <w:marRight w:val="0"/>
      <w:marTop w:val="0"/>
      <w:marBottom w:val="0"/>
      <w:divBdr>
        <w:top w:val="none" w:sz="0" w:space="0" w:color="auto"/>
        <w:left w:val="none" w:sz="0" w:space="0" w:color="auto"/>
        <w:bottom w:val="none" w:sz="0" w:space="0" w:color="auto"/>
        <w:right w:val="none" w:sz="0" w:space="0" w:color="auto"/>
      </w:divBdr>
    </w:div>
    <w:div w:id="453787280">
      <w:bodyDiv w:val="1"/>
      <w:marLeft w:val="0"/>
      <w:marRight w:val="0"/>
      <w:marTop w:val="0"/>
      <w:marBottom w:val="0"/>
      <w:divBdr>
        <w:top w:val="none" w:sz="0" w:space="0" w:color="auto"/>
        <w:left w:val="none" w:sz="0" w:space="0" w:color="auto"/>
        <w:bottom w:val="none" w:sz="0" w:space="0" w:color="auto"/>
        <w:right w:val="none" w:sz="0" w:space="0" w:color="auto"/>
      </w:divBdr>
    </w:div>
    <w:div w:id="520516025">
      <w:bodyDiv w:val="1"/>
      <w:marLeft w:val="0"/>
      <w:marRight w:val="0"/>
      <w:marTop w:val="0"/>
      <w:marBottom w:val="0"/>
      <w:divBdr>
        <w:top w:val="none" w:sz="0" w:space="0" w:color="auto"/>
        <w:left w:val="none" w:sz="0" w:space="0" w:color="auto"/>
        <w:bottom w:val="none" w:sz="0" w:space="0" w:color="auto"/>
        <w:right w:val="none" w:sz="0" w:space="0" w:color="auto"/>
      </w:divBdr>
    </w:div>
    <w:div w:id="526528944">
      <w:bodyDiv w:val="1"/>
      <w:marLeft w:val="0"/>
      <w:marRight w:val="0"/>
      <w:marTop w:val="0"/>
      <w:marBottom w:val="0"/>
      <w:divBdr>
        <w:top w:val="none" w:sz="0" w:space="0" w:color="auto"/>
        <w:left w:val="none" w:sz="0" w:space="0" w:color="auto"/>
        <w:bottom w:val="none" w:sz="0" w:space="0" w:color="auto"/>
        <w:right w:val="none" w:sz="0" w:space="0" w:color="auto"/>
      </w:divBdr>
    </w:div>
    <w:div w:id="533079503">
      <w:bodyDiv w:val="1"/>
      <w:marLeft w:val="0"/>
      <w:marRight w:val="0"/>
      <w:marTop w:val="0"/>
      <w:marBottom w:val="0"/>
      <w:divBdr>
        <w:top w:val="none" w:sz="0" w:space="0" w:color="auto"/>
        <w:left w:val="none" w:sz="0" w:space="0" w:color="auto"/>
        <w:bottom w:val="none" w:sz="0" w:space="0" w:color="auto"/>
        <w:right w:val="none" w:sz="0" w:space="0" w:color="auto"/>
      </w:divBdr>
    </w:div>
    <w:div w:id="550502703">
      <w:bodyDiv w:val="1"/>
      <w:marLeft w:val="0"/>
      <w:marRight w:val="0"/>
      <w:marTop w:val="0"/>
      <w:marBottom w:val="0"/>
      <w:divBdr>
        <w:top w:val="none" w:sz="0" w:space="0" w:color="auto"/>
        <w:left w:val="none" w:sz="0" w:space="0" w:color="auto"/>
        <w:bottom w:val="none" w:sz="0" w:space="0" w:color="auto"/>
        <w:right w:val="none" w:sz="0" w:space="0" w:color="auto"/>
      </w:divBdr>
    </w:div>
    <w:div w:id="558517595">
      <w:bodyDiv w:val="1"/>
      <w:marLeft w:val="0"/>
      <w:marRight w:val="0"/>
      <w:marTop w:val="0"/>
      <w:marBottom w:val="0"/>
      <w:divBdr>
        <w:top w:val="none" w:sz="0" w:space="0" w:color="auto"/>
        <w:left w:val="none" w:sz="0" w:space="0" w:color="auto"/>
        <w:bottom w:val="none" w:sz="0" w:space="0" w:color="auto"/>
        <w:right w:val="none" w:sz="0" w:space="0" w:color="auto"/>
      </w:divBdr>
    </w:div>
    <w:div w:id="570694887">
      <w:bodyDiv w:val="1"/>
      <w:marLeft w:val="0"/>
      <w:marRight w:val="0"/>
      <w:marTop w:val="0"/>
      <w:marBottom w:val="0"/>
      <w:divBdr>
        <w:top w:val="none" w:sz="0" w:space="0" w:color="auto"/>
        <w:left w:val="none" w:sz="0" w:space="0" w:color="auto"/>
        <w:bottom w:val="none" w:sz="0" w:space="0" w:color="auto"/>
        <w:right w:val="none" w:sz="0" w:space="0" w:color="auto"/>
      </w:divBdr>
    </w:div>
    <w:div w:id="628164303">
      <w:bodyDiv w:val="1"/>
      <w:marLeft w:val="0"/>
      <w:marRight w:val="0"/>
      <w:marTop w:val="0"/>
      <w:marBottom w:val="0"/>
      <w:divBdr>
        <w:top w:val="none" w:sz="0" w:space="0" w:color="auto"/>
        <w:left w:val="none" w:sz="0" w:space="0" w:color="auto"/>
        <w:bottom w:val="none" w:sz="0" w:space="0" w:color="auto"/>
        <w:right w:val="none" w:sz="0" w:space="0" w:color="auto"/>
      </w:divBdr>
    </w:div>
    <w:div w:id="635918588">
      <w:bodyDiv w:val="1"/>
      <w:marLeft w:val="0"/>
      <w:marRight w:val="0"/>
      <w:marTop w:val="0"/>
      <w:marBottom w:val="0"/>
      <w:divBdr>
        <w:top w:val="none" w:sz="0" w:space="0" w:color="auto"/>
        <w:left w:val="none" w:sz="0" w:space="0" w:color="auto"/>
        <w:bottom w:val="none" w:sz="0" w:space="0" w:color="auto"/>
        <w:right w:val="none" w:sz="0" w:space="0" w:color="auto"/>
      </w:divBdr>
    </w:div>
    <w:div w:id="830175956">
      <w:bodyDiv w:val="1"/>
      <w:marLeft w:val="0"/>
      <w:marRight w:val="0"/>
      <w:marTop w:val="0"/>
      <w:marBottom w:val="0"/>
      <w:divBdr>
        <w:top w:val="none" w:sz="0" w:space="0" w:color="auto"/>
        <w:left w:val="none" w:sz="0" w:space="0" w:color="auto"/>
        <w:bottom w:val="none" w:sz="0" w:space="0" w:color="auto"/>
        <w:right w:val="none" w:sz="0" w:space="0" w:color="auto"/>
      </w:divBdr>
    </w:div>
    <w:div w:id="879368021">
      <w:bodyDiv w:val="1"/>
      <w:marLeft w:val="0"/>
      <w:marRight w:val="0"/>
      <w:marTop w:val="0"/>
      <w:marBottom w:val="0"/>
      <w:divBdr>
        <w:top w:val="none" w:sz="0" w:space="0" w:color="auto"/>
        <w:left w:val="none" w:sz="0" w:space="0" w:color="auto"/>
        <w:bottom w:val="none" w:sz="0" w:space="0" w:color="auto"/>
        <w:right w:val="none" w:sz="0" w:space="0" w:color="auto"/>
      </w:divBdr>
    </w:div>
    <w:div w:id="899173275">
      <w:bodyDiv w:val="1"/>
      <w:marLeft w:val="0"/>
      <w:marRight w:val="0"/>
      <w:marTop w:val="0"/>
      <w:marBottom w:val="0"/>
      <w:divBdr>
        <w:top w:val="none" w:sz="0" w:space="0" w:color="auto"/>
        <w:left w:val="none" w:sz="0" w:space="0" w:color="auto"/>
        <w:bottom w:val="none" w:sz="0" w:space="0" w:color="auto"/>
        <w:right w:val="none" w:sz="0" w:space="0" w:color="auto"/>
      </w:divBdr>
    </w:div>
    <w:div w:id="920988313">
      <w:bodyDiv w:val="1"/>
      <w:marLeft w:val="0"/>
      <w:marRight w:val="0"/>
      <w:marTop w:val="0"/>
      <w:marBottom w:val="0"/>
      <w:divBdr>
        <w:top w:val="none" w:sz="0" w:space="0" w:color="auto"/>
        <w:left w:val="none" w:sz="0" w:space="0" w:color="auto"/>
        <w:bottom w:val="none" w:sz="0" w:space="0" w:color="auto"/>
        <w:right w:val="none" w:sz="0" w:space="0" w:color="auto"/>
      </w:divBdr>
    </w:div>
    <w:div w:id="1029724035">
      <w:bodyDiv w:val="1"/>
      <w:marLeft w:val="0"/>
      <w:marRight w:val="0"/>
      <w:marTop w:val="0"/>
      <w:marBottom w:val="0"/>
      <w:divBdr>
        <w:top w:val="none" w:sz="0" w:space="0" w:color="auto"/>
        <w:left w:val="none" w:sz="0" w:space="0" w:color="auto"/>
        <w:bottom w:val="none" w:sz="0" w:space="0" w:color="auto"/>
        <w:right w:val="none" w:sz="0" w:space="0" w:color="auto"/>
      </w:divBdr>
    </w:div>
    <w:div w:id="1138378496">
      <w:bodyDiv w:val="1"/>
      <w:marLeft w:val="0"/>
      <w:marRight w:val="0"/>
      <w:marTop w:val="0"/>
      <w:marBottom w:val="0"/>
      <w:divBdr>
        <w:top w:val="none" w:sz="0" w:space="0" w:color="auto"/>
        <w:left w:val="none" w:sz="0" w:space="0" w:color="auto"/>
        <w:bottom w:val="none" w:sz="0" w:space="0" w:color="auto"/>
        <w:right w:val="none" w:sz="0" w:space="0" w:color="auto"/>
      </w:divBdr>
    </w:div>
    <w:div w:id="1232811226">
      <w:bodyDiv w:val="1"/>
      <w:marLeft w:val="0"/>
      <w:marRight w:val="0"/>
      <w:marTop w:val="0"/>
      <w:marBottom w:val="0"/>
      <w:divBdr>
        <w:top w:val="none" w:sz="0" w:space="0" w:color="auto"/>
        <w:left w:val="none" w:sz="0" w:space="0" w:color="auto"/>
        <w:bottom w:val="none" w:sz="0" w:space="0" w:color="auto"/>
        <w:right w:val="none" w:sz="0" w:space="0" w:color="auto"/>
      </w:divBdr>
    </w:div>
    <w:div w:id="1270964897">
      <w:bodyDiv w:val="1"/>
      <w:marLeft w:val="0"/>
      <w:marRight w:val="0"/>
      <w:marTop w:val="0"/>
      <w:marBottom w:val="0"/>
      <w:divBdr>
        <w:top w:val="none" w:sz="0" w:space="0" w:color="auto"/>
        <w:left w:val="none" w:sz="0" w:space="0" w:color="auto"/>
        <w:bottom w:val="none" w:sz="0" w:space="0" w:color="auto"/>
        <w:right w:val="none" w:sz="0" w:space="0" w:color="auto"/>
      </w:divBdr>
    </w:div>
    <w:div w:id="1330251892">
      <w:bodyDiv w:val="1"/>
      <w:marLeft w:val="0"/>
      <w:marRight w:val="0"/>
      <w:marTop w:val="0"/>
      <w:marBottom w:val="0"/>
      <w:divBdr>
        <w:top w:val="none" w:sz="0" w:space="0" w:color="auto"/>
        <w:left w:val="none" w:sz="0" w:space="0" w:color="auto"/>
        <w:bottom w:val="none" w:sz="0" w:space="0" w:color="auto"/>
        <w:right w:val="none" w:sz="0" w:space="0" w:color="auto"/>
      </w:divBdr>
    </w:div>
    <w:div w:id="1333682858">
      <w:bodyDiv w:val="1"/>
      <w:marLeft w:val="0"/>
      <w:marRight w:val="0"/>
      <w:marTop w:val="0"/>
      <w:marBottom w:val="0"/>
      <w:divBdr>
        <w:top w:val="none" w:sz="0" w:space="0" w:color="auto"/>
        <w:left w:val="none" w:sz="0" w:space="0" w:color="auto"/>
        <w:bottom w:val="none" w:sz="0" w:space="0" w:color="auto"/>
        <w:right w:val="none" w:sz="0" w:space="0" w:color="auto"/>
      </w:divBdr>
    </w:div>
    <w:div w:id="1339576227">
      <w:bodyDiv w:val="1"/>
      <w:marLeft w:val="0"/>
      <w:marRight w:val="0"/>
      <w:marTop w:val="0"/>
      <w:marBottom w:val="0"/>
      <w:divBdr>
        <w:top w:val="none" w:sz="0" w:space="0" w:color="auto"/>
        <w:left w:val="none" w:sz="0" w:space="0" w:color="auto"/>
        <w:bottom w:val="none" w:sz="0" w:space="0" w:color="auto"/>
        <w:right w:val="none" w:sz="0" w:space="0" w:color="auto"/>
      </w:divBdr>
    </w:div>
    <w:div w:id="1349404720">
      <w:bodyDiv w:val="1"/>
      <w:marLeft w:val="0"/>
      <w:marRight w:val="0"/>
      <w:marTop w:val="0"/>
      <w:marBottom w:val="0"/>
      <w:divBdr>
        <w:top w:val="none" w:sz="0" w:space="0" w:color="auto"/>
        <w:left w:val="none" w:sz="0" w:space="0" w:color="auto"/>
        <w:bottom w:val="none" w:sz="0" w:space="0" w:color="auto"/>
        <w:right w:val="none" w:sz="0" w:space="0" w:color="auto"/>
      </w:divBdr>
    </w:div>
    <w:div w:id="1360085468">
      <w:bodyDiv w:val="1"/>
      <w:marLeft w:val="0"/>
      <w:marRight w:val="0"/>
      <w:marTop w:val="0"/>
      <w:marBottom w:val="0"/>
      <w:divBdr>
        <w:top w:val="none" w:sz="0" w:space="0" w:color="auto"/>
        <w:left w:val="none" w:sz="0" w:space="0" w:color="auto"/>
        <w:bottom w:val="none" w:sz="0" w:space="0" w:color="auto"/>
        <w:right w:val="none" w:sz="0" w:space="0" w:color="auto"/>
      </w:divBdr>
    </w:div>
    <w:div w:id="1364355783">
      <w:bodyDiv w:val="1"/>
      <w:marLeft w:val="0"/>
      <w:marRight w:val="0"/>
      <w:marTop w:val="0"/>
      <w:marBottom w:val="0"/>
      <w:divBdr>
        <w:top w:val="none" w:sz="0" w:space="0" w:color="auto"/>
        <w:left w:val="none" w:sz="0" w:space="0" w:color="auto"/>
        <w:bottom w:val="none" w:sz="0" w:space="0" w:color="auto"/>
        <w:right w:val="none" w:sz="0" w:space="0" w:color="auto"/>
      </w:divBdr>
    </w:div>
    <w:div w:id="1396666590">
      <w:bodyDiv w:val="1"/>
      <w:marLeft w:val="0"/>
      <w:marRight w:val="0"/>
      <w:marTop w:val="0"/>
      <w:marBottom w:val="0"/>
      <w:divBdr>
        <w:top w:val="none" w:sz="0" w:space="0" w:color="auto"/>
        <w:left w:val="none" w:sz="0" w:space="0" w:color="auto"/>
        <w:bottom w:val="none" w:sz="0" w:space="0" w:color="auto"/>
        <w:right w:val="none" w:sz="0" w:space="0" w:color="auto"/>
      </w:divBdr>
    </w:div>
    <w:div w:id="1472819066">
      <w:bodyDiv w:val="1"/>
      <w:marLeft w:val="0"/>
      <w:marRight w:val="0"/>
      <w:marTop w:val="0"/>
      <w:marBottom w:val="0"/>
      <w:divBdr>
        <w:top w:val="none" w:sz="0" w:space="0" w:color="auto"/>
        <w:left w:val="none" w:sz="0" w:space="0" w:color="auto"/>
        <w:bottom w:val="none" w:sz="0" w:space="0" w:color="auto"/>
        <w:right w:val="none" w:sz="0" w:space="0" w:color="auto"/>
      </w:divBdr>
    </w:div>
    <w:div w:id="1534465522">
      <w:bodyDiv w:val="1"/>
      <w:marLeft w:val="0"/>
      <w:marRight w:val="0"/>
      <w:marTop w:val="0"/>
      <w:marBottom w:val="0"/>
      <w:divBdr>
        <w:top w:val="none" w:sz="0" w:space="0" w:color="auto"/>
        <w:left w:val="none" w:sz="0" w:space="0" w:color="auto"/>
        <w:bottom w:val="none" w:sz="0" w:space="0" w:color="auto"/>
        <w:right w:val="none" w:sz="0" w:space="0" w:color="auto"/>
      </w:divBdr>
    </w:div>
    <w:div w:id="1546259148">
      <w:bodyDiv w:val="1"/>
      <w:marLeft w:val="0"/>
      <w:marRight w:val="0"/>
      <w:marTop w:val="0"/>
      <w:marBottom w:val="0"/>
      <w:divBdr>
        <w:top w:val="none" w:sz="0" w:space="0" w:color="auto"/>
        <w:left w:val="none" w:sz="0" w:space="0" w:color="auto"/>
        <w:bottom w:val="none" w:sz="0" w:space="0" w:color="auto"/>
        <w:right w:val="none" w:sz="0" w:space="0" w:color="auto"/>
      </w:divBdr>
    </w:div>
    <w:div w:id="1673950070">
      <w:bodyDiv w:val="1"/>
      <w:marLeft w:val="0"/>
      <w:marRight w:val="0"/>
      <w:marTop w:val="0"/>
      <w:marBottom w:val="0"/>
      <w:divBdr>
        <w:top w:val="none" w:sz="0" w:space="0" w:color="auto"/>
        <w:left w:val="none" w:sz="0" w:space="0" w:color="auto"/>
        <w:bottom w:val="none" w:sz="0" w:space="0" w:color="auto"/>
        <w:right w:val="none" w:sz="0" w:space="0" w:color="auto"/>
      </w:divBdr>
    </w:div>
    <w:div w:id="1703287870">
      <w:bodyDiv w:val="1"/>
      <w:marLeft w:val="0"/>
      <w:marRight w:val="0"/>
      <w:marTop w:val="0"/>
      <w:marBottom w:val="0"/>
      <w:divBdr>
        <w:top w:val="none" w:sz="0" w:space="0" w:color="auto"/>
        <w:left w:val="none" w:sz="0" w:space="0" w:color="auto"/>
        <w:bottom w:val="none" w:sz="0" w:space="0" w:color="auto"/>
        <w:right w:val="none" w:sz="0" w:space="0" w:color="auto"/>
      </w:divBdr>
    </w:div>
    <w:div w:id="1766730569">
      <w:bodyDiv w:val="1"/>
      <w:marLeft w:val="0"/>
      <w:marRight w:val="0"/>
      <w:marTop w:val="0"/>
      <w:marBottom w:val="0"/>
      <w:divBdr>
        <w:top w:val="none" w:sz="0" w:space="0" w:color="auto"/>
        <w:left w:val="none" w:sz="0" w:space="0" w:color="auto"/>
        <w:bottom w:val="none" w:sz="0" w:space="0" w:color="auto"/>
        <w:right w:val="none" w:sz="0" w:space="0" w:color="auto"/>
      </w:divBdr>
    </w:div>
    <w:div w:id="1776367850">
      <w:bodyDiv w:val="1"/>
      <w:marLeft w:val="0"/>
      <w:marRight w:val="0"/>
      <w:marTop w:val="0"/>
      <w:marBottom w:val="0"/>
      <w:divBdr>
        <w:top w:val="none" w:sz="0" w:space="0" w:color="auto"/>
        <w:left w:val="none" w:sz="0" w:space="0" w:color="auto"/>
        <w:bottom w:val="none" w:sz="0" w:space="0" w:color="auto"/>
        <w:right w:val="none" w:sz="0" w:space="0" w:color="auto"/>
      </w:divBdr>
    </w:div>
    <w:div w:id="1785494805">
      <w:bodyDiv w:val="1"/>
      <w:marLeft w:val="0"/>
      <w:marRight w:val="0"/>
      <w:marTop w:val="0"/>
      <w:marBottom w:val="0"/>
      <w:divBdr>
        <w:top w:val="none" w:sz="0" w:space="0" w:color="auto"/>
        <w:left w:val="none" w:sz="0" w:space="0" w:color="auto"/>
        <w:bottom w:val="none" w:sz="0" w:space="0" w:color="auto"/>
        <w:right w:val="none" w:sz="0" w:space="0" w:color="auto"/>
      </w:divBdr>
      <w:divsChild>
        <w:div w:id="152264293">
          <w:marLeft w:val="0"/>
          <w:marRight w:val="0"/>
          <w:marTop w:val="0"/>
          <w:marBottom w:val="0"/>
          <w:divBdr>
            <w:top w:val="none" w:sz="0" w:space="0" w:color="auto"/>
            <w:left w:val="none" w:sz="0" w:space="0" w:color="auto"/>
            <w:bottom w:val="none" w:sz="0" w:space="0" w:color="auto"/>
            <w:right w:val="none" w:sz="0" w:space="0" w:color="auto"/>
          </w:divBdr>
        </w:div>
      </w:divsChild>
    </w:div>
    <w:div w:id="1812861620">
      <w:bodyDiv w:val="1"/>
      <w:marLeft w:val="0"/>
      <w:marRight w:val="0"/>
      <w:marTop w:val="0"/>
      <w:marBottom w:val="0"/>
      <w:divBdr>
        <w:top w:val="none" w:sz="0" w:space="0" w:color="auto"/>
        <w:left w:val="none" w:sz="0" w:space="0" w:color="auto"/>
        <w:bottom w:val="none" w:sz="0" w:space="0" w:color="auto"/>
        <w:right w:val="none" w:sz="0" w:space="0" w:color="auto"/>
      </w:divBdr>
      <w:divsChild>
        <w:div w:id="1890333879">
          <w:marLeft w:val="0"/>
          <w:marRight w:val="0"/>
          <w:marTop w:val="0"/>
          <w:marBottom w:val="0"/>
          <w:divBdr>
            <w:top w:val="none" w:sz="0" w:space="0" w:color="auto"/>
            <w:left w:val="none" w:sz="0" w:space="0" w:color="auto"/>
            <w:bottom w:val="none" w:sz="0" w:space="0" w:color="auto"/>
            <w:right w:val="none" w:sz="0" w:space="0" w:color="auto"/>
          </w:divBdr>
        </w:div>
      </w:divsChild>
    </w:div>
    <w:div w:id="1820026477">
      <w:bodyDiv w:val="1"/>
      <w:marLeft w:val="0"/>
      <w:marRight w:val="0"/>
      <w:marTop w:val="0"/>
      <w:marBottom w:val="0"/>
      <w:divBdr>
        <w:top w:val="none" w:sz="0" w:space="0" w:color="auto"/>
        <w:left w:val="none" w:sz="0" w:space="0" w:color="auto"/>
        <w:bottom w:val="none" w:sz="0" w:space="0" w:color="auto"/>
        <w:right w:val="none" w:sz="0" w:space="0" w:color="auto"/>
      </w:divBdr>
    </w:div>
    <w:div w:id="1864585145">
      <w:bodyDiv w:val="1"/>
      <w:marLeft w:val="0"/>
      <w:marRight w:val="0"/>
      <w:marTop w:val="0"/>
      <w:marBottom w:val="0"/>
      <w:divBdr>
        <w:top w:val="none" w:sz="0" w:space="0" w:color="auto"/>
        <w:left w:val="none" w:sz="0" w:space="0" w:color="auto"/>
        <w:bottom w:val="none" w:sz="0" w:space="0" w:color="auto"/>
        <w:right w:val="none" w:sz="0" w:space="0" w:color="auto"/>
      </w:divBdr>
    </w:div>
    <w:div w:id="1881015162">
      <w:bodyDiv w:val="1"/>
      <w:marLeft w:val="0"/>
      <w:marRight w:val="0"/>
      <w:marTop w:val="0"/>
      <w:marBottom w:val="0"/>
      <w:divBdr>
        <w:top w:val="none" w:sz="0" w:space="0" w:color="auto"/>
        <w:left w:val="none" w:sz="0" w:space="0" w:color="auto"/>
        <w:bottom w:val="none" w:sz="0" w:space="0" w:color="auto"/>
        <w:right w:val="none" w:sz="0" w:space="0" w:color="auto"/>
      </w:divBdr>
    </w:div>
    <w:div w:id="1891187952">
      <w:bodyDiv w:val="1"/>
      <w:marLeft w:val="0"/>
      <w:marRight w:val="0"/>
      <w:marTop w:val="0"/>
      <w:marBottom w:val="0"/>
      <w:divBdr>
        <w:top w:val="none" w:sz="0" w:space="0" w:color="auto"/>
        <w:left w:val="none" w:sz="0" w:space="0" w:color="auto"/>
        <w:bottom w:val="none" w:sz="0" w:space="0" w:color="auto"/>
        <w:right w:val="none" w:sz="0" w:space="0" w:color="auto"/>
      </w:divBdr>
    </w:div>
    <w:div w:id="1953976004">
      <w:bodyDiv w:val="1"/>
      <w:marLeft w:val="0"/>
      <w:marRight w:val="0"/>
      <w:marTop w:val="0"/>
      <w:marBottom w:val="0"/>
      <w:divBdr>
        <w:top w:val="none" w:sz="0" w:space="0" w:color="auto"/>
        <w:left w:val="none" w:sz="0" w:space="0" w:color="auto"/>
        <w:bottom w:val="none" w:sz="0" w:space="0" w:color="auto"/>
        <w:right w:val="none" w:sz="0" w:space="0" w:color="auto"/>
      </w:divBdr>
    </w:div>
    <w:div w:id="204363336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jpeg"/><Relationship Id="rId18" Type="http://schemas.openxmlformats.org/officeDocument/2006/relationships/hyperlink" Target="http://www.ema.europa.eu/" TargetMode="External"/><Relationship Id="rId26" Type="http://schemas.openxmlformats.org/officeDocument/2006/relationships/image" Target="media/image8.jpeg"/><Relationship Id="rId39" Type="http://schemas.openxmlformats.org/officeDocument/2006/relationships/theme" Target="theme/theme1.xml"/><Relationship Id="rId21" Type="http://schemas.openxmlformats.org/officeDocument/2006/relationships/hyperlink" Target="http://www.ema.europa.eu/" TargetMode="External"/><Relationship Id="rId34" Type="http://schemas.openxmlformats.org/officeDocument/2006/relationships/footer" Target="footer1.xml"/><Relationship Id="rId42" Type="http://schemas.openxmlformats.org/officeDocument/2006/relationships/customXml" Target="../customXml/item6.xml"/><Relationship Id="rId7" Type="http://schemas.openxmlformats.org/officeDocument/2006/relationships/webSettings" Target="webSettings.xml"/><Relationship Id="rId2" Type="http://schemas.openxmlformats.org/officeDocument/2006/relationships/customXml" Target="../customXml/item2.xml"/><Relationship Id="rId16" Type="http://schemas.openxmlformats.org/officeDocument/2006/relationships/image" Target="media/image3.jpeg"/><Relationship Id="rId20" Type="http://schemas.openxmlformats.org/officeDocument/2006/relationships/hyperlink" Target="https://www.ema.europa.eu/documents/template-form/qrd-appendix-v-adverse-drug-reaction-reporting-details_en.docx" TargetMode="External"/><Relationship Id="rId29" Type="http://schemas.openxmlformats.org/officeDocument/2006/relationships/image" Target="media/image11.jpeg"/><Relationship Id="rId41" Type="http://schemas.openxmlformats.org/officeDocument/2006/relationships/customXml" Target="../customXml/item5.xml"/><Relationship Id="rId1" Type="http://schemas.openxmlformats.org/officeDocument/2006/relationships/customXml" Target="../customXml/item1.xml"/><Relationship Id="rId6" Type="http://schemas.openxmlformats.org/officeDocument/2006/relationships/settings" Target="settings.xml"/><Relationship Id="rId11" Type="http://schemas.openxmlformats.org/officeDocument/2006/relationships/hyperlink" Target="https://www.ema.europa.eu/documents/template-form/qrd-appendix-v-adverse-drug-reaction-reporting-details_en.docx" TargetMode="External"/><Relationship Id="rId24" Type="http://schemas.openxmlformats.org/officeDocument/2006/relationships/image" Target="media/image6.jpeg"/><Relationship Id="rId32" Type="http://schemas.openxmlformats.org/officeDocument/2006/relationships/image" Target="media/image14.jpeg"/><Relationship Id="rId37" Type="http://schemas.openxmlformats.org/officeDocument/2006/relationships/fontTable" Target="fontTable.xml"/><Relationship Id="rId40" Type="http://schemas.openxmlformats.org/officeDocument/2006/relationships/customXml" Target="../customXml/item4.xml"/><Relationship Id="rId5" Type="http://schemas.openxmlformats.org/officeDocument/2006/relationships/styles" Target="styles.xml"/><Relationship Id="rId15" Type="http://schemas.openxmlformats.org/officeDocument/2006/relationships/hyperlink" Target="http://www.serlyfjaskra.is" TargetMode="External"/><Relationship Id="rId23" Type="http://schemas.openxmlformats.org/officeDocument/2006/relationships/image" Target="media/image5.jpeg"/><Relationship Id="rId28" Type="http://schemas.openxmlformats.org/officeDocument/2006/relationships/image" Target="media/image10.jpeg"/><Relationship Id="rId36" Type="http://schemas.openxmlformats.org/officeDocument/2006/relationships/footer" Target="footer2.xml"/><Relationship Id="rId10" Type="http://schemas.openxmlformats.org/officeDocument/2006/relationships/hyperlink" Target="https://www.ema.europa.eu/en/medicines/human/EPAR/xgeva" TargetMode="External"/><Relationship Id="rId19" Type="http://schemas.openxmlformats.org/officeDocument/2006/relationships/hyperlink" Target="http://www.serlyfjaskra.is" TargetMode="External"/><Relationship Id="rId31" Type="http://schemas.openxmlformats.org/officeDocument/2006/relationships/image" Target="media/image13.jpeg"/><Relationship Id="rId4" Type="http://schemas.openxmlformats.org/officeDocument/2006/relationships/numbering" Target="numbering.xml"/><Relationship Id="rId9" Type="http://schemas.openxmlformats.org/officeDocument/2006/relationships/endnotes" Target="endnotes.xml"/><Relationship Id="rId14" Type="http://schemas.openxmlformats.org/officeDocument/2006/relationships/hyperlink" Target="http://www.ema.europa.eu/" TargetMode="External"/><Relationship Id="rId22" Type="http://schemas.openxmlformats.org/officeDocument/2006/relationships/image" Target="media/image4.jpeg"/><Relationship Id="rId27" Type="http://schemas.openxmlformats.org/officeDocument/2006/relationships/image" Target="media/image9.jpeg"/><Relationship Id="rId30" Type="http://schemas.openxmlformats.org/officeDocument/2006/relationships/image" Target="media/image12.jpeg"/><Relationship Id="rId35" Type="http://schemas.openxmlformats.org/officeDocument/2006/relationships/header" Target="header1.xml"/><Relationship Id="rId8" Type="http://schemas.openxmlformats.org/officeDocument/2006/relationships/footnotes" Target="footnotes.xml"/><Relationship Id="rId3" Type="http://schemas.openxmlformats.org/officeDocument/2006/relationships/customXml" Target="../customXml/item3.xml"/><Relationship Id="rId12" Type="http://schemas.openxmlformats.org/officeDocument/2006/relationships/image" Target="media/image1.jpeg"/><Relationship Id="rId17" Type="http://schemas.openxmlformats.org/officeDocument/2006/relationships/hyperlink" Target="https://www.ema.europa.eu/documents/template-form/qrd-appendix-v-adverse-drug-reaction-reporting-details_en.docx" TargetMode="External"/><Relationship Id="rId25" Type="http://schemas.openxmlformats.org/officeDocument/2006/relationships/image" Target="media/image7.jpeg"/><Relationship Id="rId33" Type="http://schemas.openxmlformats.org/officeDocument/2006/relationships/image" Target="media/image15.jpeg"/><Relationship Id="rId38" Type="http://schemas.microsoft.com/office/2011/relationships/people" Target="peop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FormTemplates xmlns="http://schemas.microsoft.com/sharepoint/v3/contenttype/forms">
  <Display>DocumentLibraryForm</Display>
  <Edit>DocumentLibraryForm</Edit>
  <New>DocumentLibraryForm</New>
</FormTemplates>
</file>

<file path=customXml/item2.xml><?xml version="1.0" encoding="utf-8"?>
<sisl xmlns="http://www.boldonjames.com/2008/01/sie/internal/label" xmlns:xsi="http://www.w3.org/2001/XMLSchema-instance" xmlns:xsd="http://www.w3.org/2001/XMLSchema" sislVersion="0" policy="82ad3a63-90ad-4a46-a3cb-757f4658e205" origin="userSelected">
  <element uid="03e9b10b-a1f9-4a88-9630-476473f62285" value=""/>
  <element uid="7349a702-6462-4442-88eb-c64cd513835c" value=""/>
  <element uid="ba0343df-3220-4244-9388-1298e2abc028" value=""/>
</sisl>
</file>

<file path=customXml/item3.xml><?xml version="1.0" encoding="utf-8"?>
<b:Sources xmlns="http://schemas.openxmlformats.org/officeDocument/2006/bibliography" xmlns:b="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2" ma:contentTypeDescription="Create a new document." ma:contentTypeScope="" ma:versionID="064bfb9f3484ab428612b3796ac29fa2">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a734b6e3ba2512ceb1bbfa0715f7f581"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element ref="ns3:ComplianceTagApp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dexed="true"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ComplianceTagAppId" ma:index="44" nillable="true" ma:displayName="Label applied by App Id" ma:internalName="ComplianceTagAppId"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EMADOC-1700519818-3280338</_dlc_DocId>
    <_dlc_DocIdUrl xmlns="a034c160-bfb7-45f5-8632-2eb7e0508071">
      <Url>https://euema.sharepoint.com/sites/CRM/_layouts/15/DocIdRedir.aspx?ID=EMADOC-1700519818-3280338</Url>
      <Description>EMADOC-1700519818-3280338</Description>
    </_dlc_DocIdUrl>
  </documentManagement>
</p:properties>
</file>

<file path=customXml/itemProps1.xml><?xml version="1.0" encoding="utf-8"?>
<ds:datastoreItem xmlns:ds="http://schemas.openxmlformats.org/officeDocument/2006/customXml" ds:itemID="{E542E552-3AAC-47BF-A4B5-BABE20A0678F}">
  <ds:schemaRefs>
    <ds:schemaRef ds:uri="http://schemas.microsoft.com/sharepoint/v3/contenttype/forms"/>
  </ds:schemaRefs>
</ds:datastoreItem>
</file>

<file path=customXml/itemProps2.xml><?xml version="1.0" encoding="utf-8"?>
<ds:datastoreItem xmlns:ds="http://schemas.openxmlformats.org/officeDocument/2006/customXml" ds:itemID="{74CE57FD-6BB0-4908-BDA8-8E73AAEBFF21}">
  <ds:schemaRefs>
    <ds:schemaRef ds:uri="http://www.boldonjames.com/2008/01/sie/internal/label"/>
    <ds:schemaRef ds:uri="http://www.w3.org/2001/XMLSchema"/>
  </ds:schemaRefs>
</ds:datastoreItem>
</file>

<file path=customXml/itemProps3.xml><?xml version="1.0" encoding="utf-8"?>
<ds:datastoreItem xmlns:ds="http://schemas.openxmlformats.org/officeDocument/2006/customXml" ds:itemID="{B094B74A-4E11-4FBA-B5AF-BFC422AF077D}">
  <ds:schemaRefs>
    <ds:schemaRef ds:uri="http://schemas.openxmlformats.org/officeDocument/2006/bibliography"/>
  </ds:schemaRefs>
</ds:datastoreItem>
</file>

<file path=customXml/itemProps4.xml><?xml version="1.0" encoding="utf-8"?>
<ds:datastoreItem xmlns:ds="http://schemas.openxmlformats.org/officeDocument/2006/customXml" ds:itemID="{72034270-FA2C-454A-8648-E79D2398C23C}"/>
</file>

<file path=customXml/itemProps5.xml><?xml version="1.0" encoding="utf-8"?>
<ds:datastoreItem xmlns:ds="http://schemas.openxmlformats.org/officeDocument/2006/customXml" ds:itemID="{6FFB82F6-CDE0-49EA-85D7-38970105F95A}"/>
</file>

<file path=customXml/itemProps6.xml><?xml version="1.0" encoding="utf-8"?>
<ds:datastoreItem xmlns:ds="http://schemas.openxmlformats.org/officeDocument/2006/customXml" ds:itemID="{696B57F8-1510-4BFF-8468-F1D64A2ECFC0}"/>
</file>

<file path=docMetadata/LabelInfo.xml><?xml version="1.0" encoding="utf-8"?>
<clbl:labelList xmlns:clbl="http://schemas.microsoft.com/office/2020/mipLabelMetadata">
  <clbl:label id="{e1dffae5-ca2f-4d3f-ba95-31318bc48aae}" enabled="0" method="" siteId="{e1dffae5-ca2f-4d3f-ba95-31318bc48aae}" removed="1"/>
</clbl:labelList>
</file>

<file path=docProps/app.xml><?xml version="1.0" encoding="utf-8"?>
<Properties xmlns="http://schemas.openxmlformats.org/officeDocument/2006/extended-properties" xmlns:vt="http://schemas.openxmlformats.org/officeDocument/2006/docPropsVTypes">
  <Template>Normal</Template>
  <TotalTime>0</TotalTime>
  <Pages>54</Pages>
  <Words>14736</Words>
  <Characters>84001</Characters>
  <Application>Microsoft Office Word</Application>
  <DocSecurity>0</DocSecurity>
  <Lines>700</Lines>
  <Paragraphs>197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98540</CharactersWithSpaces>
  <SharedDoc>false</SharedDoc>
  <HLinks>
    <vt:vector size="24" baseType="variant">
      <vt:variant>
        <vt:i4>1245197</vt:i4>
      </vt:variant>
      <vt:variant>
        <vt:i4>9</vt:i4>
      </vt:variant>
      <vt:variant>
        <vt:i4>0</vt:i4>
      </vt:variant>
      <vt:variant>
        <vt:i4>5</vt:i4>
      </vt:variant>
      <vt:variant>
        <vt:lpwstr>http://www.ema.europa.eu/</vt:lpwstr>
      </vt:variant>
      <vt:variant>
        <vt:lpwstr/>
      </vt: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Xgeva : EPAR – Product information – tracked changes</dc:title>
  <dc:subject/>
  <dc:creator/>
  <cp:keywords/>
  <dc:description/>
  <cp:lastModifiedBy/>
  <cp:revision>1</cp:revision>
  <dcterms:created xsi:type="dcterms:W3CDTF">2026-04-19T05:51:00Z</dcterms:created>
  <dcterms:modified xsi:type="dcterms:W3CDTF">2026-04-20T10:36:00Z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0x0101000DA6AD19014FF648A49316945EE786F90200176DED4FF78CD74995F64A0F46B59E48</vt:lpwstr>
  </property>
  <property fmtid="{D5CDD505-2E9C-101B-9397-08002B2CF9AE}" pid="3" name="_dlc_DocIdItemGuid">
    <vt:lpwstr>8d0b4b60-6378-4215-8df4-bc7fba847112</vt:lpwstr>
  </property>
</Properties>
</file>