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er2.xml" ContentType="application/vnd.openxmlformats-officedocument.wordprocessingml.footer+xml"/>
  <Override PartName="/word/footnotes.xml" ContentType="application/vnd.openxmlformats-officedocument.wordprocessingml.footnotes+xml"/>
  <Override PartName="/word/footer1.xml" ContentType="application/vnd.openxmlformats-officedocument.wordprocessingml.footer+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webSettings.xml" ContentType="application/vnd.openxmlformats-officedocument.wordprocessingml.webSettings+xml"/>
  <Override PartName="/word/fontTable.xml" ContentType="application/vnd.openxmlformats-officedocument.wordprocessingml.fontTable+xml"/>
  <Override PartName="/word/numbering.xml" ContentType="application/vnd.openxmlformats-officedocument.wordprocessingml.number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people.xml" ContentType="application/vnd.openxmlformats-officedocument.wordprocessingml.people+xml"/>
  <Override PartName="/word/styles.xml" ContentType="application/vnd.openxmlformats-officedocument.wordprocessingml.styles+xml"/>
  <Override PartName="/customXml/itemProps2.xml" ContentType="application/vnd.openxmlformats-officedocument.customXmlProperties+xml"/>
  <Override PartName="/docMetadata/LabelInfo.xml" ContentType="application/vnd.ms-office.classificationlabel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99D0A08" w14:textId="77777777" w:rsidR="00E237E4" w:rsidRPr="000F790A" w:rsidRDefault="00E237E4" w:rsidP="00E237E4">
      <w:pPr>
        <w:widowControl w:val="0"/>
        <w:pBdr>
          <w:top w:val="single" w:sz="4" w:space="1" w:color="auto"/>
          <w:left w:val="single" w:sz="4" w:space="4" w:color="auto"/>
          <w:bottom w:val="single" w:sz="4" w:space="1" w:color="auto"/>
          <w:right w:val="single" w:sz="4" w:space="4" w:color="auto"/>
        </w:pBdr>
        <w:tabs>
          <w:tab w:val="clear" w:pos="567"/>
        </w:tabs>
      </w:pPr>
      <w:r w:rsidRPr="000F790A">
        <w:t xml:space="preserve">Dan id-dokument fih l-informazzjoni dwar il-prodott </w:t>
      </w:r>
      <w:proofErr w:type="spellStart"/>
      <w:r w:rsidRPr="000F790A">
        <w:rPr>
          <w:lang w:val="en-GB"/>
        </w:rPr>
        <w:t>approvata</w:t>
      </w:r>
      <w:proofErr w:type="spellEnd"/>
      <w:r w:rsidRPr="000F790A">
        <w:t xml:space="preserve"> għall-</w:t>
      </w:r>
      <w:r w:rsidRPr="000F790A">
        <w:rPr>
          <w:lang w:val="en-GB"/>
        </w:rPr>
        <w:t>Atectura Breezhaler</w:t>
      </w:r>
      <w:r w:rsidRPr="000F790A">
        <w:t>, bil-bidliet li saru mill-aħħar proċedura li affettwa</w:t>
      </w:r>
      <w:r w:rsidRPr="000F790A">
        <w:rPr>
          <w:lang w:val="en-GB"/>
        </w:rPr>
        <w:t>t</w:t>
      </w:r>
      <w:r w:rsidRPr="000F790A">
        <w:t xml:space="preserve"> l-informazzjoni dwar il-prodott (</w:t>
      </w:r>
      <w:r w:rsidRPr="000F790A">
        <w:rPr>
          <w:lang w:val="en-GB"/>
        </w:rPr>
        <w:t>EMA/VR/0000303597</w:t>
      </w:r>
      <w:r w:rsidRPr="000F790A">
        <w:t xml:space="preserve">) </w:t>
      </w:r>
      <w:proofErr w:type="spellStart"/>
      <w:r w:rsidRPr="000F790A">
        <w:rPr>
          <w:lang w:val="en-GB"/>
        </w:rPr>
        <w:t>qed</w:t>
      </w:r>
      <w:proofErr w:type="spellEnd"/>
      <w:r w:rsidRPr="000F790A">
        <w:t xml:space="preserve"> jiġu </w:t>
      </w:r>
      <w:proofErr w:type="spellStart"/>
      <w:r w:rsidRPr="000F790A">
        <w:rPr>
          <w:lang w:val="en-GB"/>
        </w:rPr>
        <w:t>immarkati</w:t>
      </w:r>
      <w:proofErr w:type="spellEnd"/>
      <w:r w:rsidRPr="000F790A">
        <w:t>.</w:t>
      </w:r>
    </w:p>
    <w:p w14:paraId="08969E6A" w14:textId="77777777" w:rsidR="00E237E4" w:rsidRPr="000F790A" w:rsidRDefault="00E237E4" w:rsidP="00E237E4">
      <w:pPr>
        <w:widowControl w:val="0"/>
        <w:pBdr>
          <w:top w:val="single" w:sz="4" w:space="1" w:color="auto"/>
          <w:left w:val="single" w:sz="4" w:space="4" w:color="auto"/>
          <w:bottom w:val="single" w:sz="4" w:space="1" w:color="auto"/>
          <w:right w:val="single" w:sz="4" w:space="4" w:color="auto"/>
        </w:pBdr>
        <w:tabs>
          <w:tab w:val="clear" w:pos="567"/>
        </w:tabs>
      </w:pPr>
    </w:p>
    <w:p w14:paraId="68709ACC" w14:textId="1215C683" w:rsidR="000B0DF3" w:rsidRDefault="00E237E4" w:rsidP="00E237E4">
      <w:pPr>
        <w:pBdr>
          <w:top w:val="single" w:sz="4" w:space="1" w:color="auto"/>
          <w:left w:val="single" w:sz="4" w:space="4" w:color="auto"/>
          <w:bottom w:val="single" w:sz="4" w:space="1" w:color="auto"/>
          <w:right w:val="single" w:sz="4" w:space="4" w:color="auto"/>
        </w:pBdr>
        <w:tabs>
          <w:tab w:val="clear" w:pos="567"/>
        </w:tabs>
        <w:spacing w:line="240" w:lineRule="auto"/>
        <w:rPr>
          <w:szCs w:val="22"/>
        </w:rPr>
      </w:pPr>
      <w:r w:rsidRPr="000F790A">
        <w:t xml:space="preserve">Għal aktar informazzjoni, ara s-sit web tal-Aġenzija Ewropea għall-Mediċini: </w:t>
      </w:r>
      <w:r>
        <w:fldChar w:fldCharType="begin"/>
      </w:r>
      <w:r>
        <w:instrText>HYPERLINK "https://www.ema.europa.eu/en/medicines/human/EPAR/atectura-breezhaler"</w:instrText>
      </w:r>
      <w:r>
        <w:fldChar w:fldCharType="separate"/>
      </w:r>
      <w:r w:rsidRPr="000F790A">
        <w:rPr>
          <w:rStyle w:val="Hyperlink"/>
        </w:rPr>
        <w:t>https://www.ema.europa.eu/en/medicines/human/EPAR/atectura</w:t>
      </w:r>
      <w:r w:rsidRPr="000F790A">
        <w:rPr>
          <w:rStyle w:val="Hyperlink"/>
          <w:lang w:val="de-CH"/>
        </w:rPr>
        <w:t>-</w:t>
      </w:r>
      <w:r w:rsidRPr="000F790A">
        <w:rPr>
          <w:rStyle w:val="Hyperlink"/>
        </w:rPr>
        <w:t>breezhaler</w:t>
      </w:r>
      <w:r>
        <w:fldChar w:fldCharType="end"/>
      </w:r>
    </w:p>
    <w:p w14:paraId="42EF6FB5" w14:textId="77777777" w:rsidR="000B0DF3" w:rsidRDefault="000B0DF3" w:rsidP="00A2679E">
      <w:pPr>
        <w:tabs>
          <w:tab w:val="clear" w:pos="567"/>
        </w:tabs>
        <w:spacing w:line="240" w:lineRule="auto"/>
        <w:rPr>
          <w:szCs w:val="22"/>
        </w:rPr>
      </w:pPr>
    </w:p>
    <w:p w14:paraId="769D464C" w14:textId="77777777" w:rsidR="000B0DF3" w:rsidRDefault="000B0DF3" w:rsidP="00A2679E">
      <w:pPr>
        <w:tabs>
          <w:tab w:val="clear" w:pos="567"/>
        </w:tabs>
        <w:spacing w:line="240" w:lineRule="auto"/>
        <w:rPr>
          <w:szCs w:val="22"/>
        </w:rPr>
      </w:pPr>
    </w:p>
    <w:p w14:paraId="0A9EBFC2" w14:textId="77777777" w:rsidR="000B0DF3" w:rsidRDefault="000B0DF3" w:rsidP="00A2679E">
      <w:pPr>
        <w:tabs>
          <w:tab w:val="clear" w:pos="567"/>
        </w:tabs>
        <w:spacing w:line="240" w:lineRule="auto"/>
        <w:rPr>
          <w:szCs w:val="22"/>
        </w:rPr>
      </w:pPr>
    </w:p>
    <w:p w14:paraId="072F298E" w14:textId="77777777" w:rsidR="000B0DF3" w:rsidRDefault="000B0DF3" w:rsidP="00A2679E">
      <w:pPr>
        <w:tabs>
          <w:tab w:val="clear" w:pos="567"/>
        </w:tabs>
        <w:spacing w:line="240" w:lineRule="auto"/>
        <w:rPr>
          <w:szCs w:val="22"/>
        </w:rPr>
      </w:pPr>
    </w:p>
    <w:p w14:paraId="3759E947" w14:textId="77777777" w:rsidR="000B0DF3" w:rsidRDefault="000B0DF3" w:rsidP="00A2679E">
      <w:pPr>
        <w:tabs>
          <w:tab w:val="clear" w:pos="567"/>
        </w:tabs>
        <w:spacing w:line="240" w:lineRule="auto"/>
        <w:rPr>
          <w:szCs w:val="22"/>
        </w:rPr>
      </w:pPr>
    </w:p>
    <w:p w14:paraId="0F572795" w14:textId="77777777" w:rsidR="000B0DF3" w:rsidRDefault="000B0DF3" w:rsidP="00A2679E">
      <w:pPr>
        <w:tabs>
          <w:tab w:val="clear" w:pos="567"/>
        </w:tabs>
        <w:spacing w:line="240" w:lineRule="auto"/>
        <w:rPr>
          <w:szCs w:val="22"/>
        </w:rPr>
      </w:pPr>
    </w:p>
    <w:p w14:paraId="1D9629FE" w14:textId="77777777" w:rsidR="000B0DF3" w:rsidRDefault="000B0DF3" w:rsidP="00A2679E">
      <w:pPr>
        <w:tabs>
          <w:tab w:val="clear" w:pos="567"/>
        </w:tabs>
        <w:spacing w:line="240" w:lineRule="auto"/>
        <w:rPr>
          <w:szCs w:val="22"/>
        </w:rPr>
      </w:pPr>
    </w:p>
    <w:p w14:paraId="24D5A4DB" w14:textId="77777777" w:rsidR="000B0DF3" w:rsidRDefault="000B0DF3" w:rsidP="00A2679E">
      <w:pPr>
        <w:tabs>
          <w:tab w:val="clear" w:pos="567"/>
        </w:tabs>
        <w:spacing w:line="240" w:lineRule="auto"/>
        <w:rPr>
          <w:szCs w:val="22"/>
        </w:rPr>
      </w:pPr>
    </w:p>
    <w:p w14:paraId="33222626" w14:textId="77777777" w:rsidR="000B0DF3" w:rsidRDefault="000B0DF3" w:rsidP="00A2679E">
      <w:pPr>
        <w:tabs>
          <w:tab w:val="clear" w:pos="567"/>
        </w:tabs>
        <w:spacing w:line="240" w:lineRule="auto"/>
        <w:rPr>
          <w:szCs w:val="22"/>
        </w:rPr>
      </w:pPr>
    </w:p>
    <w:p w14:paraId="401E494F" w14:textId="77777777" w:rsidR="000B0DF3" w:rsidRDefault="000B0DF3" w:rsidP="00A2679E">
      <w:pPr>
        <w:tabs>
          <w:tab w:val="clear" w:pos="567"/>
        </w:tabs>
        <w:spacing w:line="240" w:lineRule="auto"/>
        <w:rPr>
          <w:szCs w:val="22"/>
        </w:rPr>
      </w:pPr>
    </w:p>
    <w:p w14:paraId="64EF3CCE" w14:textId="77777777" w:rsidR="000B0DF3" w:rsidRPr="00040882" w:rsidRDefault="000B0DF3" w:rsidP="00A2679E">
      <w:pPr>
        <w:tabs>
          <w:tab w:val="clear" w:pos="567"/>
        </w:tabs>
        <w:spacing w:line="240" w:lineRule="auto"/>
        <w:rPr>
          <w:szCs w:val="22"/>
          <w:lang w:val="de-CH"/>
        </w:rPr>
      </w:pPr>
    </w:p>
    <w:p w14:paraId="48FC9443" w14:textId="77777777" w:rsidR="000B0DF3" w:rsidRDefault="000B0DF3" w:rsidP="00A2679E">
      <w:pPr>
        <w:tabs>
          <w:tab w:val="clear" w:pos="567"/>
        </w:tabs>
        <w:spacing w:line="240" w:lineRule="auto"/>
        <w:rPr>
          <w:szCs w:val="22"/>
        </w:rPr>
      </w:pPr>
    </w:p>
    <w:p w14:paraId="1CD0979F" w14:textId="77777777" w:rsidR="000B0DF3" w:rsidRDefault="000B0DF3" w:rsidP="00A2679E">
      <w:pPr>
        <w:tabs>
          <w:tab w:val="clear" w:pos="567"/>
        </w:tabs>
        <w:spacing w:line="240" w:lineRule="auto"/>
      </w:pPr>
    </w:p>
    <w:p w14:paraId="09557AF8" w14:textId="77777777" w:rsidR="000B0DF3" w:rsidRDefault="000B0DF3" w:rsidP="00A2679E">
      <w:pPr>
        <w:tabs>
          <w:tab w:val="clear" w:pos="567"/>
        </w:tabs>
        <w:spacing w:line="240" w:lineRule="auto"/>
      </w:pPr>
    </w:p>
    <w:p w14:paraId="2F5B2528" w14:textId="77777777" w:rsidR="000B0DF3" w:rsidRDefault="000B0DF3" w:rsidP="00A2679E">
      <w:pPr>
        <w:tabs>
          <w:tab w:val="clear" w:pos="567"/>
        </w:tabs>
        <w:spacing w:line="240" w:lineRule="auto"/>
      </w:pPr>
    </w:p>
    <w:p w14:paraId="56AD37B0" w14:textId="77777777" w:rsidR="000B0DF3" w:rsidRDefault="000B0DF3" w:rsidP="00A2679E">
      <w:pPr>
        <w:tabs>
          <w:tab w:val="clear" w:pos="567"/>
        </w:tabs>
        <w:spacing w:line="240" w:lineRule="auto"/>
      </w:pPr>
    </w:p>
    <w:p w14:paraId="4E3E31B4" w14:textId="77777777" w:rsidR="000B0DF3" w:rsidRDefault="000B0DF3" w:rsidP="00A2679E">
      <w:pPr>
        <w:tabs>
          <w:tab w:val="clear" w:pos="567"/>
        </w:tabs>
        <w:spacing w:line="240" w:lineRule="auto"/>
      </w:pPr>
    </w:p>
    <w:p w14:paraId="4305AD44" w14:textId="77777777" w:rsidR="000B0DF3" w:rsidRPr="009F3F84" w:rsidRDefault="00017285" w:rsidP="00A2679E">
      <w:pPr>
        <w:tabs>
          <w:tab w:val="clear" w:pos="567"/>
        </w:tabs>
        <w:spacing w:line="240" w:lineRule="auto"/>
        <w:jc w:val="center"/>
      </w:pPr>
      <w:r w:rsidRPr="009F3F84">
        <w:rPr>
          <w:b/>
        </w:rPr>
        <w:t>ANNESS 1</w:t>
      </w:r>
    </w:p>
    <w:p w14:paraId="4BD4F29A" w14:textId="77777777" w:rsidR="000B0DF3" w:rsidRPr="009F3F84" w:rsidRDefault="000B0DF3" w:rsidP="00A2679E">
      <w:pPr>
        <w:tabs>
          <w:tab w:val="clear" w:pos="567"/>
        </w:tabs>
        <w:spacing w:line="240" w:lineRule="auto"/>
        <w:jc w:val="center"/>
      </w:pPr>
    </w:p>
    <w:p w14:paraId="436BE32C" w14:textId="77777777" w:rsidR="000B0DF3" w:rsidRPr="009F3F84" w:rsidRDefault="00017285" w:rsidP="00A2679E">
      <w:pPr>
        <w:tabs>
          <w:tab w:val="clear" w:pos="567"/>
        </w:tabs>
        <w:spacing w:line="240" w:lineRule="auto"/>
        <w:jc w:val="center"/>
        <w:outlineLvl w:val="0"/>
      </w:pPr>
      <w:r w:rsidRPr="009F3F84">
        <w:rPr>
          <w:b/>
        </w:rPr>
        <w:t>SOMMARJU TAL-KARATTERISTIĊI TAL-PRODOTT</w:t>
      </w:r>
    </w:p>
    <w:p w14:paraId="1CF6F809" w14:textId="77777777" w:rsidR="000B0DF3" w:rsidRPr="009F3F84" w:rsidRDefault="00017285" w:rsidP="00A2679E">
      <w:pPr>
        <w:tabs>
          <w:tab w:val="clear" w:pos="567"/>
        </w:tabs>
        <w:spacing w:line="240" w:lineRule="auto"/>
        <w:rPr>
          <w:szCs w:val="22"/>
        </w:rPr>
      </w:pPr>
      <w:r w:rsidRPr="009F3F84">
        <w:br w:type="page"/>
      </w:r>
      <w:r w:rsidRPr="009F3F84">
        <w:rPr>
          <w:b/>
          <w:szCs w:val="22"/>
        </w:rPr>
        <w:lastRenderedPageBreak/>
        <w:t>1.</w:t>
      </w:r>
      <w:r w:rsidRPr="009F3F84">
        <w:rPr>
          <w:b/>
          <w:szCs w:val="22"/>
        </w:rPr>
        <w:tab/>
        <w:t>ISEM IL-PRODOTT MEDIĊINALI</w:t>
      </w:r>
    </w:p>
    <w:p w14:paraId="49963E12" w14:textId="77777777" w:rsidR="000B0DF3" w:rsidRPr="009F3F84" w:rsidRDefault="000B0DF3" w:rsidP="00A2679E">
      <w:pPr>
        <w:tabs>
          <w:tab w:val="clear" w:pos="567"/>
        </w:tabs>
        <w:spacing w:line="240" w:lineRule="auto"/>
        <w:rPr>
          <w:iCs/>
          <w:szCs w:val="22"/>
        </w:rPr>
      </w:pPr>
    </w:p>
    <w:p w14:paraId="23D81959" w14:textId="77777777" w:rsidR="000B0DF3" w:rsidRPr="009F3F84" w:rsidRDefault="00017285" w:rsidP="00A2679E">
      <w:pPr>
        <w:tabs>
          <w:tab w:val="clear" w:pos="567"/>
        </w:tabs>
        <w:spacing w:line="240" w:lineRule="auto"/>
        <w:rPr>
          <w:szCs w:val="22"/>
        </w:rPr>
      </w:pPr>
      <w:r w:rsidRPr="009F3F84">
        <w:rPr>
          <w:szCs w:val="22"/>
        </w:rPr>
        <w:t>Atectura Breezhaler 125 mikrogramma/62.5 mikrogrammi trab li jittieħed man-nifs, kapsuli iebsa</w:t>
      </w:r>
    </w:p>
    <w:p w14:paraId="345138E2" w14:textId="77777777" w:rsidR="000B0DF3" w:rsidRPr="009F3F84" w:rsidRDefault="00017285" w:rsidP="00A2679E">
      <w:pPr>
        <w:tabs>
          <w:tab w:val="clear" w:pos="567"/>
        </w:tabs>
        <w:spacing w:line="240" w:lineRule="auto"/>
        <w:rPr>
          <w:szCs w:val="22"/>
        </w:rPr>
      </w:pPr>
      <w:r w:rsidRPr="009F3F84">
        <w:rPr>
          <w:szCs w:val="22"/>
        </w:rPr>
        <w:t>Atectura Breezhaler 125 mikrogramma/127.5 mikrogrammi trab li jittieħed man-nifs, kapsuli iebsa</w:t>
      </w:r>
    </w:p>
    <w:p w14:paraId="2B000FDE" w14:textId="77777777" w:rsidR="000B0DF3" w:rsidRPr="009F3F84" w:rsidRDefault="00017285" w:rsidP="00A2679E">
      <w:pPr>
        <w:tabs>
          <w:tab w:val="clear" w:pos="567"/>
        </w:tabs>
        <w:spacing w:line="240" w:lineRule="auto"/>
        <w:rPr>
          <w:iCs/>
          <w:szCs w:val="22"/>
        </w:rPr>
      </w:pPr>
      <w:r w:rsidRPr="009F3F84">
        <w:rPr>
          <w:szCs w:val="22"/>
        </w:rPr>
        <w:t>Atectura Breezhaler 125 mikrogramma/260 mikrogramma trab li jittieħed man-nifs, kapsuli iebsa</w:t>
      </w:r>
    </w:p>
    <w:p w14:paraId="3C6D825A" w14:textId="77777777" w:rsidR="000B0DF3" w:rsidRPr="009F3F84" w:rsidRDefault="000B0DF3" w:rsidP="00A2679E">
      <w:pPr>
        <w:tabs>
          <w:tab w:val="clear" w:pos="567"/>
        </w:tabs>
        <w:spacing w:line="240" w:lineRule="auto"/>
        <w:rPr>
          <w:iCs/>
          <w:szCs w:val="22"/>
        </w:rPr>
      </w:pPr>
    </w:p>
    <w:p w14:paraId="502E9435" w14:textId="77777777" w:rsidR="000B0DF3" w:rsidRPr="009F3F84" w:rsidRDefault="000B0DF3" w:rsidP="00A2679E">
      <w:pPr>
        <w:tabs>
          <w:tab w:val="clear" w:pos="567"/>
        </w:tabs>
        <w:spacing w:line="240" w:lineRule="auto"/>
        <w:rPr>
          <w:iCs/>
          <w:szCs w:val="22"/>
        </w:rPr>
      </w:pPr>
    </w:p>
    <w:p w14:paraId="25F8831B" w14:textId="77777777" w:rsidR="000B0DF3" w:rsidRPr="009F3F84" w:rsidRDefault="00017285" w:rsidP="00A2679E">
      <w:pPr>
        <w:keepNext/>
        <w:tabs>
          <w:tab w:val="clear" w:pos="567"/>
        </w:tabs>
        <w:suppressAutoHyphens/>
        <w:spacing w:line="240" w:lineRule="auto"/>
        <w:ind w:left="567" w:hanging="567"/>
        <w:rPr>
          <w:szCs w:val="22"/>
        </w:rPr>
      </w:pPr>
      <w:r w:rsidRPr="009F3F84">
        <w:rPr>
          <w:b/>
          <w:szCs w:val="22"/>
        </w:rPr>
        <w:t>2.</w:t>
      </w:r>
      <w:r w:rsidRPr="009F3F84">
        <w:rPr>
          <w:b/>
          <w:szCs w:val="22"/>
        </w:rPr>
        <w:tab/>
        <w:t>GĦAMLA KWALITATTIVA U KWANTITATTIVA</w:t>
      </w:r>
    </w:p>
    <w:p w14:paraId="49CA7215" w14:textId="77777777" w:rsidR="000B0DF3" w:rsidRPr="009F3F84" w:rsidRDefault="000B0DF3" w:rsidP="00A2679E">
      <w:pPr>
        <w:keepNext/>
        <w:tabs>
          <w:tab w:val="clear" w:pos="567"/>
        </w:tabs>
        <w:spacing w:line="240" w:lineRule="auto"/>
        <w:rPr>
          <w:iCs/>
          <w:szCs w:val="22"/>
        </w:rPr>
      </w:pPr>
    </w:p>
    <w:p w14:paraId="76877035" w14:textId="77777777" w:rsidR="000B0DF3" w:rsidRPr="009F3F84" w:rsidRDefault="00017285" w:rsidP="00A2679E">
      <w:pPr>
        <w:keepNext/>
        <w:tabs>
          <w:tab w:val="clear" w:pos="567"/>
        </w:tabs>
        <w:spacing w:line="240" w:lineRule="auto"/>
        <w:rPr>
          <w:iCs/>
          <w:szCs w:val="22"/>
        </w:rPr>
      </w:pPr>
      <w:r w:rsidRPr="009F3F84">
        <w:rPr>
          <w:szCs w:val="22"/>
          <w:u w:val="single"/>
        </w:rPr>
        <w:t>Atectura Breezhaler 125 mikrogramma/62.5 mikrogrammi trab li jittieħed man-nifs, kapsuli iebsa</w:t>
      </w:r>
    </w:p>
    <w:p w14:paraId="44E8A6A0" w14:textId="77777777" w:rsidR="000B0DF3" w:rsidRPr="009F3F84" w:rsidRDefault="000B0DF3" w:rsidP="00A2679E">
      <w:pPr>
        <w:keepNext/>
        <w:tabs>
          <w:tab w:val="clear" w:pos="567"/>
        </w:tabs>
        <w:spacing w:line="240" w:lineRule="auto"/>
        <w:rPr>
          <w:szCs w:val="22"/>
        </w:rPr>
      </w:pPr>
    </w:p>
    <w:p w14:paraId="2C4D2E41" w14:textId="73F59427" w:rsidR="000B0DF3" w:rsidRPr="009F3F84" w:rsidRDefault="00017285" w:rsidP="00A2679E">
      <w:pPr>
        <w:tabs>
          <w:tab w:val="clear" w:pos="567"/>
        </w:tabs>
        <w:spacing w:line="240" w:lineRule="auto"/>
        <w:rPr>
          <w:iCs/>
          <w:szCs w:val="22"/>
        </w:rPr>
      </w:pPr>
      <w:r w:rsidRPr="009F3F84">
        <w:rPr>
          <w:iCs/>
          <w:szCs w:val="22"/>
        </w:rPr>
        <w:t>Kull kapsula fiha 150 mkg indacaterol (bħala acetate) u 80 mkg mometasone furoate.</w:t>
      </w:r>
    </w:p>
    <w:p w14:paraId="27F43D32" w14:textId="77777777" w:rsidR="000B0DF3" w:rsidRPr="009F3F84" w:rsidRDefault="000B0DF3" w:rsidP="00A2679E">
      <w:pPr>
        <w:tabs>
          <w:tab w:val="clear" w:pos="567"/>
        </w:tabs>
        <w:spacing w:line="240" w:lineRule="auto"/>
        <w:rPr>
          <w:iCs/>
          <w:szCs w:val="22"/>
        </w:rPr>
      </w:pPr>
    </w:p>
    <w:p w14:paraId="5FDC68E0" w14:textId="004A1A98" w:rsidR="000B0DF3" w:rsidRPr="009F3F84" w:rsidRDefault="00017285" w:rsidP="00A2679E">
      <w:pPr>
        <w:tabs>
          <w:tab w:val="clear" w:pos="567"/>
        </w:tabs>
        <w:spacing w:line="240" w:lineRule="auto"/>
        <w:rPr>
          <w:iCs/>
          <w:szCs w:val="22"/>
        </w:rPr>
      </w:pPr>
      <w:r w:rsidRPr="009F3F84">
        <w:rPr>
          <w:iCs/>
          <w:szCs w:val="22"/>
        </w:rPr>
        <w:t>Kull doża meħuda (id-doża li tħalli l-bokkin tal-inhaler) fiha 125 mkg indacaterol (bħala acetate) u 62.5 mkg mometasone furoate.</w:t>
      </w:r>
    </w:p>
    <w:p w14:paraId="25B03EAE" w14:textId="77777777" w:rsidR="000B0DF3" w:rsidRPr="009F3F84" w:rsidRDefault="000B0DF3" w:rsidP="00A2679E">
      <w:pPr>
        <w:tabs>
          <w:tab w:val="clear" w:pos="567"/>
        </w:tabs>
        <w:spacing w:line="240" w:lineRule="auto"/>
        <w:rPr>
          <w:iCs/>
          <w:szCs w:val="22"/>
        </w:rPr>
      </w:pPr>
    </w:p>
    <w:p w14:paraId="756162DD" w14:textId="77777777" w:rsidR="000B0DF3" w:rsidRPr="009F3F84" w:rsidRDefault="00017285" w:rsidP="00A2679E">
      <w:pPr>
        <w:keepNext/>
        <w:tabs>
          <w:tab w:val="clear" w:pos="567"/>
        </w:tabs>
        <w:spacing w:line="240" w:lineRule="auto"/>
        <w:rPr>
          <w:iCs/>
          <w:szCs w:val="22"/>
        </w:rPr>
      </w:pPr>
      <w:r w:rsidRPr="009F3F84">
        <w:rPr>
          <w:szCs w:val="22"/>
          <w:u w:val="single"/>
        </w:rPr>
        <w:t>Atectura Breezhaler 125 mikrogramma/127.5 mikrogrammi trab li jittieħed man-nifs, kapsuli iebsa</w:t>
      </w:r>
    </w:p>
    <w:p w14:paraId="341AA754" w14:textId="77777777" w:rsidR="000B0DF3" w:rsidRPr="009F3F84" w:rsidRDefault="000B0DF3" w:rsidP="00A2679E">
      <w:pPr>
        <w:keepNext/>
        <w:tabs>
          <w:tab w:val="clear" w:pos="567"/>
        </w:tabs>
        <w:spacing w:line="240" w:lineRule="auto"/>
        <w:rPr>
          <w:szCs w:val="22"/>
        </w:rPr>
      </w:pPr>
    </w:p>
    <w:p w14:paraId="7D9222D8" w14:textId="48693D99" w:rsidR="000B0DF3" w:rsidRPr="009F3F84" w:rsidRDefault="00017285" w:rsidP="00A2679E">
      <w:pPr>
        <w:tabs>
          <w:tab w:val="clear" w:pos="567"/>
        </w:tabs>
        <w:spacing w:line="240" w:lineRule="auto"/>
        <w:rPr>
          <w:iCs/>
          <w:szCs w:val="22"/>
        </w:rPr>
      </w:pPr>
      <w:r w:rsidRPr="009F3F84">
        <w:rPr>
          <w:szCs w:val="22"/>
        </w:rPr>
        <w:t>Kull kapsula fiha 150 mkg indacaterol (bħala acetate) u 160 mkg mometasone furoate.</w:t>
      </w:r>
    </w:p>
    <w:p w14:paraId="6A4FB6CC" w14:textId="77777777" w:rsidR="000B0DF3" w:rsidRPr="009F3F84" w:rsidRDefault="000B0DF3" w:rsidP="00A2679E">
      <w:pPr>
        <w:tabs>
          <w:tab w:val="clear" w:pos="567"/>
        </w:tabs>
        <w:spacing w:line="240" w:lineRule="auto"/>
        <w:rPr>
          <w:iCs/>
          <w:szCs w:val="22"/>
        </w:rPr>
      </w:pPr>
    </w:p>
    <w:p w14:paraId="0F24938B" w14:textId="549584D2" w:rsidR="000B0DF3" w:rsidRPr="009F3F84" w:rsidRDefault="00017285" w:rsidP="00A2679E">
      <w:pPr>
        <w:tabs>
          <w:tab w:val="clear" w:pos="567"/>
        </w:tabs>
        <w:spacing w:line="240" w:lineRule="auto"/>
        <w:rPr>
          <w:iCs/>
          <w:szCs w:val="22"/>
        </w:rPr>
      </w:pPr>
      <w:r w:rsidRPr="009F3F84">
        <w:rPr>
          <w:iCs/>
          <w:szCs w:val="22"/>
        </w:rPr>
        <w:t>Kull doża meħuda (id-doża li tħalli l-bokkin tal-inhaler) fiha 125 mkg indacaterol (bħala acetate) u 127.5 mkg mometasone furoate.</w:t>
      </w:r>
    </w:p>
    <w:p w14:paraId="093CF066" w14:textId="77777777" w:rsidR="000B0DF3" w:rsidRPr="009F3F84" w:rsidRDefault="000B0DF3" w:rsidP="00A2679E">
      <w:pPr>
        <w:tabs>
          <w:tab w:val="clear" w:pos="567"/>
        </w:tabs>
        <w:spacing w:line="240" w:lineRule="auto"/>
        <w:rPr>
          <w:szCs w:val="22"/>
        </w:rPr>
      </w:pPr>
    </w:p>
    <w:p w14:paraId="01DF35AD" w14:textId="77777777" w:rsidR="000B0DF3" w:rsidRPr="009F3F84" w:rsidRDefault="00017285" w:rsidP="00A2679E">
      <w:pPr>
        <w:keepNext/>
        <w:tabs>
          <w:tab w:val="clear" w:pos="567"/>
        </w:tabs>
        <w:spacing w:line="240" w:lineRule="auto"/>
        <w:rPr>
          <w:iCs/>
          <w:szCs w:val="22"/>
        </w:rPr>
      </w:pPr>
      <w:r w:rsidRPr="009F3F84">
        <w:rPr>
          <w:szCs w:val="22"/>
          <w:u w:val="single"/>
        </w:rPr>
        <w:t>Atectura Breezhaler 125 mikrogramma/260 mikrogramma trab li jittieħed man-nifs, kapsuli iebsa</w:t>
      </w:r>
    </w:p>
    <w:p w14:paraId="6B1ADF4C" w14:textId="77777777" w:rsidR="000B0DF3" w:rsidRPr="009F3F84" w:rsidRDefault="000B0DF3" w:rsidP="00A2679E">
      <w:pPr>
        <w:keepNext/>
        <w:tabs>
          <w:tab w:val="clear" w:pos="567"/>
        </w:tabs>
        <w:spacing w:line="240" w:lineRule="auto"/>
        <w:rPr>
          <w:szCs w:val="22"/>
        </w:rPr>
      </w:pPr>
    </w:p>
    <w:p w14:paraId="00F56253" w14:textId="593E0E7B" w:rsidR="000B0DF3" w:rsidRPr="009F3F84" w:rsidRDefault="00017285" w:rsidP="00A2679E">
      <w:pPr>
        <w:tabs>
          <w:tab w:val="clear" w:pos="567"/>
        </w:tabs>
        <w:spacing w:line="240" w:lineRule="auto"/>
        <w:rPr>
          <w:iCs/>
          <w:szCs w:val="22"/>
        </w:rPr>
      </w:pPr>
      <w:r w:rsidRPr="009F3F84">
        <w:t>Kull kapsula fiha 150 mkg indacaterol (bħala acetate) u 320 mkg mometasone furoate.</w:t>
      </w:r>
    </w:p>
    <w:p w14:paraId="60C9A9FF" w14:textId="77777777" w:rsidR="000B0DF3" w:rsidRPr="009F3F84" w:rsidRDefault="000B0DF3" w:rsidP="00A2679E">
      <w:pPr>
        <w:tabs>
          <w:tab w:val="clear" w:pos="567"/>
        </w:tabs>
        <w:spacing w:line="240" w:lineRule="auto"/>
        <w:rPr>
          <w:iCs/>
          <w:szCs w:val="22"/>
        </w:rPr>
      </w:pPr>
    </w:p>
    <w:p w14:paraId="338B7D0C" w14:textId="72A99965" w:rsidR="000B0DF3" w:rsidRPr="009F3F84" w:rsidRDefault="00017285" w:rsidP="00A2679E">
      <w:pPr>
        <w:tabs>
          <w:tab w:val="clear" w:pos="567"/>
        </w:tabs>
        <w:spacing w:line="240" w:lineRule="auto"/>
        <w:rPr>
          <w:iCs/>
          <w:szCs w:val="22"/>
        </w:rPr>
      </w:pPr>
      <w:r w:rsidRPr="009F3F84">
        <w:rPr>
          <w:iCs/>
          <w:szCs w:val="22"/>
        </w:rPr>
        <w:t>Kull doża meħuda (id-doża li tħalli l-bokkin tal-inhaler) fiha 125 mkg indacaterol (bħala acetate) u 260 mkg mometasone furoate.</w:t>
      </w:r>
    </w:p>
    <w:p w14:paraId="0948F966" w14:textId="77777777" w:rsidR="000B0DF3" w:rsidRPr="009F3F84" w:rsidRDefault="000B0DF3" w:rsidP="00A2679E">
      <w:pPr>
        <w:tabs>
          <w:tab w:val="clear" w:pos="567"/>
        </w:tabs>
        <w:spacing w:line="240" w:lineRule="auto"/>
        <w:rPr>
          <w:iCs/>
          <w:szCs w:val="22"/>
        </w:rPr>
      </w:pPr>
    </w:p>
    <w:p w14:paraId="4F946ED5" w14:textId="77777777" w:rsidR="000B0DF3" w:rsidRPr="009F3F84" w:rsidRDefault="00017285" w:rsidP="00A2679E">
      <w:pPr>
        <w:keepNext/>
        <w:tabs>
          <w:tab w:val="clear" w:pos="567"/>
        </w:tabs>
        <w:spacing w:line="240" w:lineRule="auto"/>
      </w:pPr>
      <w:r w:rsidRPr="009F3F84">
        <w:rPr>
          <w:u w:val="single"/>
        </w:rPr>
        <w:t>Eċċipjent(i) b’effett magħruf</w:t>
      </w:r>
    </w:p>
    <w:p w14:paraId="0C6CC4BD" w14:textId="77777777" w:rsidR="000B0DF3" w:rsidRPr="009F3F84" w:rsidRDefault="000B0DF3" w:rsidP="00A2679E">
      <w:pPr>
        <w:keepNext/>
        <w:tabs>
          <w:tab w:val="clear" w:pos="567"/>
        </w:tabs>
        <w:spacing w:line="240" w:lineRule="auto"/>
        <w:rPr>
          <w:szCs w:val="22"/>
        </w:rPr>
      </w:pPr>
    </w:p>
    <w:p w14:paraId="43C43497" w14:textId="6F6EAB01" w:rsidR="000B0DF3" w:rsidRPr="009F3F84" w:rsidRDefault="00017285" w:rsidP="00A2679E">
      <w:pPr>
        <w:tabs>
          <w:tab w:val="clear" w:pos="567"/>
        </w:tabs>
        <w:spacing w:line="240" w:lineRule="auto"/>
        <w:rPr>
          <w:szCs w:val="24"/>
        </w:rPr>
      </w:pPr>
      <w:r w:rsidRPr="009F3F84">
        <w:t>Kull kapsula fiha madwar 2</w:t>
      </w:r>
      <w:r w:rsidR="007F40A5">
        <w:t>4</w:t>
      </w:r>
      <w:r w:rsidRPr="009F3F84">
        <w:t xml:space="preserve"> mg lattosju </w:t>
      </w:r>
      <w:r w:rsidR="00473AB4">
        <w:t>(</w:t>
      </w:r>
      <w:r w:rsidR="00473AB4" w:rsidRPr="00473AB4">
        <w:t>bħala</w:t>
      </w:r>
      <w:r w:rsidR="00473AB4">
        <w:t xml:space="preserve"> </w:t>
      </w:r>
      <w:r w:rsidRPr="009F3F84">
        <w:t>monoidrat</w:t>
      </w:r>
      <w:r w:rsidR="00473AB4">
        <w:t>)</w:t>
      </w:r>
      <w:r w:rsidRPr="009F3F84">
        <w:t>.</w:t>
      </w:r>
    </w:p>
    <w:p w14:paraId="59226BF5" w14:textId="77777777" w:rsidR="000B0DF3" w:rsidRPr="009F3F84" w:rsidRDefault="000B0DF3" w:rsidP="00A2679E">
      <w:pPr>
        <w:tabs>
          <w:tab w:val="clear" w:pos="567"/>
        </w:tabs>
        <w:spacing w:line="240" w:lineRule="auto"/>
      </w:pPr>
    </w:p>
    <w:p w14:paraId="18946D73" w14:textId="77777777" w:rsidR="000B0DF3" w:rsidRPr="009F3F84" w:rsidRDefault="00017285" w:rsidP="00A2679E">
      <w:pPr>
        <w:tabs>
          <w:tab w:val="clear" w:pos="567"/>
        </w:tabs>
        <w:spacing w:line="240" w:lineRule="auto"/>
        <w:rPr>
          <w:szCs w:val="22"/>
        </w:rPr>
      </w:pPr>
      <w:r w:rsidRPr="009F3F84">
        <w:rPr>
          <w:szCs w:val="22"/>
        </w:rPr>
        <w:t>Għal-lista sħiħa ta’ eċċipjenti, ara sezzjoni 6.1.</w:t>
      </w:r>
    </w:p>
    <w:p w14:paraId="11378748" w14:textId="77777777" w:rsidR="000B0DF3" w:rsidRPr="009F3F84" w:rsidRDefault="000B0DF3" w:rsidP="00A2679E">
      <w:pPr>
        <w:tabs>
          <w:tab w:val="clear" w:pos="567"/>
        </w:tabs>
        <w:spacing w:line="240" w:lineRule="auto"/>
        <w:rPr>
          <w:szCs w:val="22"/>
        </w:rPr>
      </w:pPr>
    </w:p>
    <w:p w14:paraId="1A4D98F8" w14:textId="77777777" w:rsidR="000B0DF3" w:rsidRPr="009F3F84" w:rsidRDefault="000B0DF3" w:rsidP="00A2679E">
      <w:pPr>
        <w:tabs>
          <w:tab w:val="clear" w:pos="567"/>
        </w:tabs>
        <w:spacing w:line="240" w:lineRule="auto"/>
        <w:rPr>
          <w:szCs w:val="22"/>
        </w:rPr>
      </w:pPr>
    </w:p>
    <w:p w14:paraId="2DF22455" w14:textId="77777777" w:rsidR="000B0DF3" w:rsidRPr="009F3F84" w:rsidRDefault="00017285" w:rsidP="00A2679E">
      <w:pPr>
        <w:keepNext/>
        <w:tabs>
          <w:tab w:val="clear" w:pos="567"/>
        </w:tabs>
        <w:suppressAutoHyphens/>
        <w:spacing w:line="240" w:lineRule="auto"/>
        <w:ind w:left="567" w:hanging="567"/>
        <w:rPr>
          <w:caps/>
          <w:szCs w:val="22"/>
        </w:rPr>
      </w:pPr>
      <w:r w:rsidRPr="009F3F84">
        <w:rPr>
          <w:b/>
          <w:szCs w:val="22"/>
        </w:rPr>
        <w:t>3.</w:t>
      </w:r>
      <w:r w:rsidRPr="009F3F84">
        <w:rPr>
          <w:b/>
          <w:szCs w:val="22"/>
        </w:rPr>
        <w:tab/>
        <w:t>GĦAMLA FARMAĊEWTIKA</w:t>
      </w:r>
    </w:p>
    <w:p w14:paraId="3D689A3C" w14:textId="77777777" w:rsidR="000B0DF3" w:rsidRPr="009F3F84" w:rsidRDefault="000B0DF3" w:rsidP="00A2679E">
      <w:pPr>
        <w:keepNext/>
        <w:tabs>
          <w:tab w:val="clear" w:pos="567"/>
        </w:tabs>
        <w:spacing w:line="240" w:lineRule="auto"/>
        <w:rPr>
          <w:szCs w:val="22"/>
        </w:rPr>
      </w:pPr>
    </w:p>
    <w:p w14:paraId="70F1C2F7" w14:textId="03A33430" w:rsidR="000B0DF3" w:rsidRPr="009F3F84" w:rsidRDefault="00017285" w:rsidP="00A2679E">
      <w:pPr>
        <w:keepNext/>
        <w:tabs>
          <w:tab w:val="clear" w:pos="567"/>
        </w:tabs>
        <w:spacing w:line="240" w:lineRule="auto"/>
        <w:rPr>
          <w:szCs w:val="22"/>
        </w:rPr>
      </w:pPr>
      <w:r w:rsidRPr="009F3F84">
        <w:t>Trab li jittieħed man-nifs, kapsula iebsa (trab li jittieħed man-nifs)</w:t>
      </w:r>
    </w:p>
    <w:p w14:paraId="05D16F67" w14:textId="77777777" w:rsidR="000B0DF3" w:rsidRPr="009F3F84" w:rsidRDefault="000B0DF3" w:rsidP="00A2679E">
      <w:pPr>
        <w:keepNext/>
        <w:tabs>
          <w:tab w:val="clear" w:pos="567"/>
        </w:tabs>
        <w:spacing w:line="240" w:lineRule="auto"/>
        <w:rPr>
          <w:szCs w:val="22"/>
        </w:rPr>
      </w:pPr>
    </w:p>
    <w:p w14:paraId="4EAB64A9" w14:textId="77777777" w:rsidR="000B0DF3" w:rsidRPr="009F3F84" w:rsidRDefault="00017285" w:rsidP="00A2679E">
      <w:pPr>
        <w:keepNext/>
        <w:tabs>
          <w:tab w:val="clear" w:pos="567"/>
        </w:tabs>
        <w:spacing w:line="240" w:lineRule="auto"/>
        <w:rPr>
          <w:iCs/>
          <w:szCs w:val="22"/>
        </w:rPr>
      </w:pPr>
      <w:r w:rsidRPr="009F3F84">
        <w:rPr>
          <w:szCs w:val="22"/>
          <w:u w:val="single"/>
        </w:rPr>
        <w:t>Atectura Breezhaler 125 mikrogramma/62.5 mikrogrammi trab li jittieħed man-nifs, kapsuli iebsa</w:t>
      </w:r>
    </w:p>
    <w:p w14:paraId="2041819C" w14:textId="77777777" w:rsidR="000B0DF3" w:rsidRPr="009F3F84" w:rsidRDefault="000B0DF3" w:rsidP="00A2679E">
      <w:pPr>
        <w:keepNext/>
        <w:tabs>
          <w:tab w:val="clear" w:pos="567"/>
        </w:tabs>
        <w:spacing w:line="240" w:lineRule="auto"/>
        <w:rPr>
          <w:szCs w:val="22"/>
        </w:rPr>
      </w:pPr>
    </w:p>
    <w:p w14:paraId="0C160BD3" w14:textId="261C0D52" w:rsidR="000B0DF3" w:rsidRPr="009F3F84" w:rsidRDefault="00473AB4" w:rsidP="00A2679E">
      <w:pPr>
        <w:tabs>
          <w:tab w:val="clear" w:pos="567"/>
        </w:tabs>
        <w:spacing w:line="240" w:lineRule="auto"/>
        <w:rPr>
          <w:szCs w:val="22"/>
        </w:rPr>
      </w:pPr>
      <w:r>
        <w:rPr>
          <w:szCs w:val="22"/>
        </w:rPr>
        <w:t>K</w:t>
      </w:r>
      <w:r w:rsidR="004C6A02" w:rsidRPr="009F3F84">
        <w:rPr>
          <w:szCs w:val="22"/>
        </w:rPr>
        <w:t>apsul</w:t>
      </w:r>
      <w:r>
        <w:rPr>
          <w:szCs w:val="22"/>
        </w:rPr>
        <w:t>a</w:t>
      </w:r>
      <w:r w:rsidR="004C6A02" w:rsidRPr="009F3F84">
        <w:rPr>
          <w:szCs w:val="22"/>
        </w:rPr>
        <w:t xml:space="preserve"> trasparenti fih</w:t>
      </w:r>
      <w:r>
        <w:rPr>
          <w:szCs w:val="22"/>
        </w:rPr>
        <w:t>a</w:t>
      </w:r>
      <w:r w:rsidR="004C6A02" w:rsidRPr="009F3F84">
        <w:rPr>
          <w:szCs w:val="22"/>
        </w:rPr>
        <w:t xml:space="preserve"> trab abjad, bil-kodiċi tal-prodott “IM150</w:t>
      </w:r>
      <w:r w:rsidR="004C6A02" w:rsidRPr="009F3F84">
        <w:rPr>
          <w:szCs w:val="22"/>
        </w:rPr>
        <w:noBreakHyphen/>
        <w:t>80” stampat bil-blu fuq strixxa waħda blu fuq il-qafas u bil-logo tal-prodott stampat bil-blu u mdawwar b’żewġ strixxi blu fuq it-tapp.</w:t>
      </w:r>
    </w:p>
    <w:p w14:paraId="44D06270" w14:textId="77777777" w:rsidR="000B0DF3" w:rsidRPr="009F3F84" w:rsidRDefault="000B0DF3" w:rsidP="00A2679E">
      <w:pPr>
        <w:tabs>
          <w:tab w:val="clear" w:pos="567"/>
        </w:tabs>
        <w:spacing w:line="240" w:lineRule="auto"/>
        <w:rPr>
          <w:szCs w:val="22"/>
        </w:rPr>
      </w:pPr>
    </w:p>
    <w:p w14:paraId="095D32CA" w14:textId="77777777" w:rsidR="000B0DF3" w:rsidRPr="009F3F84" w:rsidRDefault="00017285" w:rsidP="00A2679E">
      <w:pPr>
        <w:keepNext/>
        <w:tabs>
          <w:tab w:val="clear" w:pos="567"/>
        </w:tabs>
        <w:spacing w:line="240" w:lineRule="auto"/>
        <w:rPr>
          <w:szCs w:val="22"/>
        </w:rPr>
      </w:pPr>
      <w:r w:rsidRPr="009F3F84">
        <w:rPr>
          <w:szCs w:val="22"/>
          <w:u w:val="single"/>
        </w:rPr>
        <w:t>Atectura Breezhaler 125 mikrogramma/127.5 mikrogrammi trab li jittieħed man-nifs, kapsuli iebsa</w:t>
      </w:r>
    </w:p>
    <w:p w14:paraId="57722987" w14:textId="77777777" w:rsidR="000B0DF3" w:rsidRPr="009F3F84" w:rsidRDefault="000B0DF3" w:rsidP="00A2679E">
      <w:pPr>
        <w:keepNext/>
        <w:tabs>
          <w:tab w:val="clear" w:pos="567"/>
        </w:tabs>
        <w:spacing w:line="240" w:lineRule="auto"/>
        <w:rPr>
          <w:szCs w:val="22"/>
        </w:rPr>
      </w:pPr>
    </w:p>
    <w:p w14:paraId="51AFF815" w14:textId="680E996F" w:rsidR="000B0DF3" w:rsidRPr="009F3F84" w:rsidRDefault="00473AB4" w:rsidP="00A2679E">
      <w:pPr>
        <w:tabs>
          <w:tab w:val="clear" w:pos="567"/>
        </w:tabs>
        <w:spacing w:line="240" w:lineRule="auto"/>
        <w:rPr>
          <w:szCs w:val="22"/>
        </w:rPr>
      </w:pPr>
      <w:r>
        <w:rPr>
          <w:szCs w:val="22"/>
        </w:rPr>
        <w:t>K</w:t>
      </w:r>
      <w:r w:rsidR="004C6A02" w:rsidRPr="009F3F84">
        <w:rPr>
          <w:szCs w:val="22"/>
        </w:rPr>
        <w:t>kapsul</w:t>
      </w:r>
      <w:r>
        <w:rPr>
          <w:szCs w:val="22"/>
        </w:rPr>
        <w:t>a</w:t>
      </w:r>
      <w:r w:rsidR="004C6A02" w:rsidRPr="009F3F84">
        <w:rPr>
          <w:szCs w:val="22"/>
        </w:rPr>
        <w:t xml:space="preserve"> trasparenti fih</w:t>
      </w:r>
      <w:r>
        <w:rPr>
          <w:szCs w:val="22"/>
        </w:rPr>
        <w:t>a</w:t>
      </w:r>
      <w:r w:rsidR="004C6A02" w:rsidRPr="009F3F84">
        <w:rPr>
          <w:szCs w:val="22"/>
        </w:rPr>
        <w:t xml:space="preserve"> trab abjad, bil-kodiċi tal-prodott “IM150</w:t>
      </w:r>
      <w:r w:rsidR="004C6A02" w:rsidRPr="009F3F84">
        <w:rPr>
          <w:szCs w:val="22"/>
        </w:rPr>
        <w:noBreakHyphen/>
        <w:t>160” stampat bil-griż fuq il-qafas u bil-logo tal-prodott stampat bil-griż fuq it-tapp.</w:t>
      </w:r>
    </w:p>
    <w:p w14:paraId="66CD27E0" w14:textId="77777777" w:rsidR="000B0DF3" w:rsidRPr="009F3F84" w:rsidRDefault="000B0DF3" w:rsidP="00A2679E">
      <w:pPr>
        <w:tabs>
          <w:tab w:val="clear" w:pos="567"/>
        </w:tabs>
        <w:spacing w:line="240" w:lineRule="auto"/>
        <w:rPr>
          <w:szCs w:val="22"/>
        </w:rPr>
      </w:pPr>
    </w:p>
    <w:p w14:paraId="677FABF1" w14:textId="77777777" w:rsidR="000B0DF3" w:rsidRPr="009F3F84" w:rsidRDefault="00017285" w:rsidP="00A2679E">
      <w:pPr>
        <w:keepNext/>
        <w:tabs>
          <w:tab w:val="clear" w:pos="567"/>
        </w:tabs>
        <w:spacing w:line="240" w:lineRule="auto"/>
        <w:rPr>
          <w:iCs/>
          <w:szCs w:val="22"/>
        </w:rPr>
      </w:pPr>
      <w:r w:rsidRPr="009F3F84">
        <w:rPr>
          <w:szCs w:val="22"/>
          <w:u w:val="single"/>
        </w:rPr>
        <w:t>Atectura Breezhaler 125 mikrogramma/260 mikrogramma trab li jittieħed man-nifs, kapsuli iebsa</w:t>
      </w:r>
    </w:p>
    <w:p w14:paraId="27F42826" w14:textId="77777777" w:rsidR="000B0DF3" w:rsidRPr="009F3F84" w:rsidRDefault="000B0DF3" w:rsidP="00A2679E">
      <w:pPr>
        <w:keepNext/>
        <w:tabs>
          <w:tab w:val="clear" w:pos="567"/>
        </w:tabs>
        <w:spacing w:line="240" w:lineRule="auto"/>
        <w:rPr>
          <w:szCs w:val="22"/>
        </w:rPr>
      </w:pPr>
    </w:p>
    <w:p w14:paraId="5CB50D59" w14:textId="5673DF84" w:rsidR="000B0DF3" w:rsidRPr="009F3F84" w:rsidRDefault="00473AB4" w:rsidP="00A2679E">
      <w:pPr>
        <w:tabs>
          <w:tab w:val="clear" w:pos="567"/>
        </w:tabs>
        <w:spacing w:line="240" w:lineRule="auto"/>
        <w:rPr>
          <w:szCs w:val="22"/>
        </w:rPr>
      </w:pPr>
      <w:r>
        <w:rPr>
          <w:szCs w:val="22"/>
        </w:rPr>
        <w:t>K</w:t>
      </w:r>
      <w:r w:rsidR="004C6A02" w:rsidRPr="009F3F84">
        <w:rPr>
          <w:szCs w:val="22"/>
        </w:rPr>
        <w:t>apsul</w:t>
      </w:r>
      <w:r>
        <w:rPr>
          <w:szCs w:val="22"/>
        </w:rPr>
        <w:t>a</w:t>
      </w:r>
      <w:r w:rsidR="004C6A02" w:rsidRPr="009F3F84">
        <w:rPr>
          <w:szCs w:val="22"/>
        </w:rPr>
        <w:t xml:space="preserve"> trasparenti fih</w:t>
      </w:r>
      <w:r>
        <w:rPr>
          <w:szCs w:val="22"/>
        </w:rPr>
        <w:t>a</w:t>
      </w:r>
      <w:r w:rsidR="004C6A02" w:rsidRPr="009F3F84">
        <w:rPr>
          <w:szCs w:val="22"/>
        </w:rPr>
        <w:t xml:space="preserve"> trab abjad, bil-kodiċi tal-prodott “IM150</w:t>
      </w:r>
      <w:r w:rsidR="004C6A02" w:rsidRPr="009F3F84">
        <w:rPr>
          <w:szCs w:val="22"/>
        </w:rPr>
        <w:noBreakHyphen/>
        <w:t>320” stampat bl-iswed fuq żewġ strixx</w:t>
      </w:r>
      <w:r w:rsidR="000C770C" w:rsidRPr="009F3F84">
        <w:rPr>
          <w:szCs w:val="22"/>
        </w:rPr>
        <w:t>i</w:t>
      </w:r>
      <w:r w:rsidR="004C6A02" w:rsidRPr="009F3F84">
        <w:rPr>
          <w:szCs w:val="22"/>
        </w:rPr>
        <w:t xml:space="preserve"> suwed fuq il-qafas u bil-logo tal-prodott stampat bl-iswed u mdawwar b</w:t>
      </w:r>
      <w:r w:rsidR="00B03D4B" w:rsidRPr="009F3F84">
        <w:rPr>
          <w:szCs w:val="22"/>
        </w:rPr>
        <w:t xml:space="preserve">’żewġ </w:t>
      </w:r>
      <w:r w:rsidR="004C6A02" w:rsidRPr="009F3F84">
        <w:rPr>
          <w:szCs w:val="22"/>
        </w:rPr>
        <w:t>strixxi suwed fuq it-tapp.</w:t>
      </w:r>
    </w:p>
    <w:p w14:paraId="28CDFD7A" w14:textId="77777777" w:rsidR="000B0DF3" w:rsidRPr="009F3F84" w:rsidRDefault="000B0DF3" w:rsidP="00A2679E">
      <w:pPr>
        <w:tabs>
          <w:tab w:val="clear" w:pos="567"/>
        </w:tabs>
        <w:spacing w:line="240" w:lineRule="auto"/>
        <w:rPr>
          <w:szCs w:val="22"/>
        </w:rPr>
      </w:pPr>
    </w:p>
    <w:p w14:paraId="01820B9D" w14:textId="77777777" w:rsidR="000B0DF3" w:rsidRPr="009F3F84" w:rsidRDefault="000B0DF3" w:rsidP="00A2679E">
      <w:pPr>
        <w:tabs>
          <w:tab w:val="clear" w:pos="567"/>
        </w:tabs>
        <w:spacing w:line="240" w:lineRule="auto"/>
        <w:rPr>
          <w:szCs w:val="22"/>
        </w:rPr>
      </w:pPr>
    </w:p>
    <w:p w14:paraId="750434CA" w14:textId="77777777" w:rsidR="000B0DF3" w:rsidRPr="009F3F84" w:rsidRDefault="00017285" w:rsidP="00A2679E">
      <w:pPr>
        <w:keepNext/>
        <w:tabs>
          <w:tab w:val="clear" w:pos="567"/>
        </w:tabs>
        <w:suppressAutoHyphens/>
        <w:spacing w:line="240" w:lineRule="auto"/>
        <w:ind w:left="567" w:hanging="567"/>
        <w:rPr>
          <w:caps/>
          <w:szCs w:val="22"/>
        </w:rPr>
      </w:pPr>
      <w:r w:rsidRPr="009F3F84">
        <w:rPr>
          <w:b/>
          <w:caps/>
          <w:szCs w:val="22"/>
        </w:rPr>
        <w:t>4.</w:t>
      </w:r>
      <w:r w:rsidRPr="009F3F84">
        <w:rPr>
          <w:b/>
          <w:caps/>
          <w:szCs w:val="22"/>
        </w:rPr>
        <w:tab/>
      </w:r>
      <w:r w:rsidRPr="009F3F84">
        <w:rPr>
          <w:b/>
          <w:bCs/>
          <w:szCs w:val="22"/>
        </w:rPr>
        <w:t>TAGĦRIF KLINIKU</w:t>
      </w:r>
    </w:p>
    <w:p w14:paraId="3D6A1069" w14:textId="77777777" w:rsidR="000B0DF3" w:rsidRPr="009F3F84" w:rsidRDefault="000B0DF3" w:rsidP="00A2679E">
      <w:pPr>
        <w:keepNext/>
        <w:tabs>
          <w:tab w:val="clear" w:pos="567"/>
        </w:tabs>
        <w:spacing w:line="240" w:lineRule="auto"/>
        <w:rPr>
          <w:szCs w:val="22"/>
        </w:rPr>
      </w:pPr>
    </w:p>
    <w:p w14:paraId="2904683C" w14:textId="77777777" w:rsidR="000B0DF3" w:rsidRPr="009F3F84" w:rsidRDefault="00017285" w:rsidP="00A2679E">
      <w:pPr>
        <w:keepNext/>
        <w:tabs>
          <w:tab w:val="clear" w:pos="567"/>
        </w:tabs>
        <w:spacing w:line="240" w:lineRule="auto"/>
        <w:ind w:left="567" w:hanging="567"/>
        <w:rPr>
          <w:szCs w:val="22"/>
        </w:rPr>
      </w:pPr>
      <w:r w:rsidRPr="009F3F84">
        <w:rPr>
          <w:b/>
          <w:szCs w:val="22"/>
        </w:rPr>
        <w:t>4.1</w:t>
      </w:r>
      <w:r w:rsidRPr="009F3F84">
        <w:rPr>
          <w:b/>
          <w:szCs w:val="22"/>
        </w:rPr>
        <w:tab/>
        <w:t>Indikazzjonijiet terapewtiċi</w:t>
      </w:r>
    </w:p>
    <w:p w14:paraId="291F8257" w14:textId="77777777" w:rsidR="000B0DF3" w:rsidRPr="009F3F84" w:rsidRDefault="000B0DF3" w:rsidP="00A2679E">
      <w:pPr>
        <w:keepNext/>
        <w:tabs>
          <w:tab w:val="clear" w:pos="567"/>
        </w:tabs>
        <w:spacing w:line="240" w:lineRule="auto"/>
        <w:rPr>
          <w:szCs w:val="22"/>
        </w:rPr>
      </w:pPr>
    </w:p>
    <w:p w14:paraId="5A97467E" w14:textId="600F5B01" w:rsidR="000B0DF3" w:rsidRPr="009F3F84" w:rsidRDefault="00017285" w:rsidP="00A2679E">
      <w:pPr>
        <w:tabs>
          <w:tab w:val="clear" w:pos="567"/>
        </w:tabs>
        <w:spacing w:line="240" w:lineRule="auto"/>
        <w:rPr>
          <w:szCs w:val="22"/>
        </w:rPr>
      </w:pPr>
      <w:r w:rsidRPr="009F3F84">
        <w:rPr>
          <w:szCs w:val="22"/>
        </w:rPr>
        <w:t xml:space="preserve">Atectura Breezhaler hu indikat bħala trattament ta’ manutenzjoni tal-ażma f’adulti u adolexxenti minn 12-il sena ’l fuq </w:t>
      </w:r>
      <w:r w:rsidR="00441FD3" w:rsidRPr="009F3F84">
        <w:rPr>
          <w:szCs w:val="22"/>
        </w:rPr>
        <w:t>mhux ikkontrollati kif jixraq b’kortikosterojdi meħudin man-nifs</w:t>
      </w:r>
      <w:r w:rsidR="00CB090F" w:rsidRPr="009F3F84">
        <w:rPr>
          <w:szCs w:val="22"/>
        </w:rPr>
        <w:t xml:space="preserve"> u agonisti beta</w:t>
      </w:r>
      <w:r w:rsidR="00CB090F" w:rsidRPr="009F3F84">
        <w:rPr>
          <w:szCs w:val="22"/>
          <w:vertAlign w:val="subscript"/>
        </w:rPr>
        <w:t>2</w:t>
      </w:r>
      <w:r w:rsidR="00CB090F" w:rsidRPr="009F3F84">
        <w:rPr>
          <w:szCs w:val="22"/>
        </w:rPr>
        <w:t>-adrenerġiċi b’azzjoni immedjata</w:t>
      </w:r>
      <w:r w:rsidR="008818EF" w:rsidRPr="009F3F84">
        <w:rPr>
          <w:szCs w:val="22"/>
        </w:rPr>
        <w:t xml:space="preserve"> meħudin man-nifs</w:t>
      </w:r>
      <w:r w:rsidR="00CB090F" w:rsidRPr="009F3F84">
        <w:rPr>
          <w:szCs w:val="22"/>
        </w:rPr>
        <w:t>.</w:t>
      </w:r>
    </w:p>
    <w:p w14:paraId="7878427C" w14:textId="77777777" w:rsidR="000B0DF3" w:rsidRPr="009F3F84" w:rsidRDefault="000B0DF3" w:rsidP="00A2679E">
      <w:pPr>
        <w:tabs>
          <w:tab w:val="clear" w:pos="567"/>
        </w:tabs>
        <w:spacing w:line="240" w:lineRule="auto"/>
        <w:rPr>
          <w:szCs w:val="22"/>
        </w:rPr>
      </w:pPr>
    </w:p>
    <w:p w14:paraId="389B92C6" w14:textId="77777777" w:rsidR="000B0DF3" w:rsidRPr="009F3F84" w:rsidRDefault="00017285" w:rsidP="00A2679E">
      <w:pPr>
        <w:keepNext/>
        <w:tabs>
          <w:tab w:val="clear" w:pos="567"/>
        </w:tabs>
        <w:spacing w:line="240" w:lineRule="auto"/>
        <w:rPr>
          <w:szCs w:val="22"/>
        </w:rPr>
      </w:pPr>
      <w:r w:rsidRPr="009F3F84">
        <w:rPr>
          <w:b/>
          <w:szCs w:val="22"/>
        </w:rPr>
        <w:t>4.2</w:t>
      </w:r>
      <w:r w:rsidRPr="009F3F84">
        <w:rPr>
          <w:b/>
          <w:szCs w:val="22"/>
        </w:rPr>
        <w:tab/>
        <w:t>Pożoloġija u metodu ta’ kif għandu jingħata</w:t>
      </w:r>
    </w:p>
    <w:p w14:paraId="435A75FE" w14:textId="77777777" w:rsidR="000B0DF3" w:rsidRPr="009F3F84" w:rsidRDefault="000B0DF3" w:rsidP="00A2679E">
      <w:pPr>
        <w:keepNext/>
        <w:tabs>
          <w:tab w:val="clear" w:pos="567"/>
        </w:tabs>
        <w:spacing w:line="240" w:lineRule="auto"/>
        <w:rPr>
          <w:szCs w:val="22"/>
        </w:rPr>
      </w:pPr>
    </w:p>
    <w:p w14:paraId="006D76BB" w14:textId="77777777" w:rsidR="000B0DF3" w:rsidRPr="009F3F84" w:rsidRDefault="00017285" w:rsidP="00A2679E">
      <w:pPr>
        <w:keepNext/>
        <w:tabs>
          <w:tab w:val="clear" w:pos="567"/>
        </w:tabs>
        <w:spacing w:line="240" w:lineRule="auto"/>
        <w:rPr>
          <w:szCs w:val="22"/>
          <w:u w:val="single"/>
        </w:rPr>
      </w:pPr>
      <w:r w:rsidRPr="009F3F84">
        <w:rPr>
          <w:szCs w:val="22"/>
          <w:u w:val="single"/>
        </w:rPr>
        <w:t>Pożoloġija</w:t>
      </w:r>
    </w:p>
    <w:p w14:paraId="0270952A" w14:textId="77777777" w:rsidR="00A038DE" w:rsidRPr="009F3F84" w:rsidRDefault="00A038DE" w:rsidP="00A2679E">
      <w:pPr>
        <w:keepNext/>
        <w:tabs>
          <w:tab w:val="clear" w:pos="567"/>
        </w:tabs>
        <w:spacing w:line="240" w:lineRule="auto"/>
        <w:rPr>
          <w:szCs w:val="22"/>
        </w:rPr>
      </w:pPr>
    </w:p>
    <w:p w14:paraId="34172CB3" w14:textId="77777777" w:rsidR="000B0DF3" w:rsidRPr="009F3F84" w:rsidRDefault="000C194E" w:rsidP="00A2679E">
      <w:pPr>
        <w:keepNext/>
        <w:tabs>
          <w:tab w:val="clear" w:pos="567"/>
        </w:tabs>
        <w:spacing w:line="240" w:lineRule="auto"/>
        <w:rPr>
          <w:szCs w:val="22"/>
          <w:u w:val="single"/>
        </w:rPr>
      </w:pPr>
      <w:r w:rsidRPr="009F3F84">
        <w:rPr>
          <w:i/>
          <w:iCs/>
          <w:szCs w:val="22"/>
          <w:u w:val="single"/>
        </w:rPr>
        <w:t>Adulti u adolexxenti minn 12-il sena ’l fuq</w:t>
      </w:r>
    </w:p>
    <w:p w14:paraId="71647708" w14:textId="393A9769" w:rsidR="00A42FEC" w:rsidRPr="009F3F84" w:rsidRDefault="00A42FEC" w:rsidP="00A2679E">
      <w:pPr>
        <w:tabs>
          <w:tab w:val="clear" w:pos="567"/>
        </w:tabs>
        <w:spacing w:line="240" w:lineRule="auto"/>
      </w:pPr>
      <w:r w:rsidRPr="009F3F84">
        <w:t>Id-doża rrakkomandata hija ta’ kapsula waħda kuljum fejn il-kontenut jittieħed man-nifs.</w:t>
      </w:r>
    </w:p>
    <w:p w14:paraId="17CF667F" w14:textId="77777777" w:rsidR="0015456A" w:rsidRPr="009F3F84" w:rsidRDefault="0015456A" w:rsidP="00A2679E">
      <w:pPr>
        <w:tabs>
          <w:tab w:val="clear" w:pos="567"/>
        </w:tabs>
        <w:spacing w:line="240" w:lineRule="auto"/>
      </w:pPr>
    </w:p>
    <w:p w14:paraId="161E6475" w14:textId="482326F4" w:rsidR="004A5DCA" w:rsidRPr="009F3F84" w:rsidRDefault="0015456A" w:rsidP="00A2679E">
      <w:pPr>
        <w:tabs>
          <w:tab w:val="clear" w:pos="567"/>
        </w:tabs>
        <w:spacing w:line="240" w:lineRule="auto"/>
      </w:pPr>
      <w:r w:rsidRPr="009F3F84">
        <w:t>Il-pazjenti għandhom jingħataw il-qawwa li fiha d-doża xierqa ta’ mometasone furoate skont kemm hi gravi l-marda tagħhom</w:t>
      </w:r>
      <w:r w:rsidR="00441FD3" w:rsidRPr="009F3F84">
        <w:t xml:space="preserve"> u għandhom ikunu evalwati mill-ġdid u ta’ spiss minn professjonist tal-kura tas-saħħa</w:t>
      </w:r>
      <w:r w:rsidRPr="009F3F84">
        <w:t>.</w:t>
      </w:r>
    </w:p>
    <w:p w14:paraId="40F10C7D" w14:textId="77777777" w:rsidR="000B0DF3" w:rsidRPr="009F3F84" w:rsidRDefault="000B0DF3" w:rsidP="00A2679E">
      <w:pPr>
        <w:pStyle w:val="Text"/>
        <w:spacing w:before="0"/>
        <w:jc w:val="left"/>
        <w:rPr>
          <w:rFonts w:eastAsia="Times New Roman"/>
          <w:sz w:val="22"/>
          <w:szCs w:val="22"/>
        </w:rPr>
      </w:pPr>
    </w:p>
    <w:p w14:paraId="7A78E628" w14:textId="64E681B6" w:rsidR="000B0DF3" w:rsidRPr="009F3F84" w:rsidRDefault="00017285" w:rsidP="00A2679E">
      <w:pPr>
        <w:pStyle w:val="Text"/>
        <w:spacing w:before="0"/>
        <w:jc w:val="left"/>
        <w:rPr>
          <w:sz w:val="22"/>
          <w:szCs w:val="22"/>
        </w:rPr>
      </w:pPr>
      <w:r w:rsidRPr="009F3F84">
        <w:rPr>
          <w:sz w:val="22"/>
          <w:szCs w:val="22"/>
        </w:rPr>
        <w:t>L-ogħla doża rrakkomandata hi ta’ 125 mkg/260 mkg darba kuljum.</w:t>
      </w:r>
    </w:p>
    <w:p w14:paraId="0B228911" w14:textId="77777777" w:rsidR="000B0DF3" w:rsidRPr="009F3F84" w:rsidRDefault="000B0DF3" w:rsidP="00A2679E">
      <w:pPr>
        <w:tabs>
          <w:tab w:val="clear" w:pos="567"/>
        </w:tabs>
        <w:spacing w:line="240" w:lineRule="auto"/>
        <w:rPr>
          <w:szCs w:val="22"/>
        </w:rPr>
      </w:pPr>
    </w:p>
    <w:p w14:paraId="46F10075" w14:textId="05C46FFA" w:rsidR="000B0DF3" w:rsidRPr="009F3F84" w:rsidRDefault="00B03D4B" w:rsidP="00A2679E">
      <w:pPr>
        <w:tabs>
          <w:tab w:val="clear" w:pos="567"/>
        </w:tabs>
        <w:spacing w:line="240" w:lineRule="auto"/>
        <w:rPr>
          <w:szCs w:val="22"/>
        </w:rPr>
      </w:pPr>
      <w:r w:rsidRPr="009F3F84">
        <w:t>It-trattament</w:t>
      </w:r>
      <w:r w:rsidR="000954F9" w:rsidRPr="009F3F84">
        <w:t xml:space="preserve"> </w:t>
      </w:r>
      <w:r w:rsidR="00017285" w:rsidRPr="009F3F84">
        <w:t xml:space="preserve">għandu jittieħed kuljum fl-istess ħin tal-ġurnata. Jista’ jittieħed irrispettivament mill-ħin tal-ġurnata. Jekk tinqabeż xi doża, </w:t>
      </w:r>
      <w:r w:rsidR="00980049" w:rsidRPr="009F3F84">
        <w:t xml:space="preserve">din </w:t>
      </w:r>
      <w:r w:rsidR="00017285" w:rsidRPr="009F3F84">
        <w:t>għandha tittieħed kemm jista’ jkun malajr. Il-pazjenti għandhom ikunu mgħarrfa biex ma jiħdux aktar minn doża waħda kuljum.</w:t>
      </w:r>
    </w:p>
    <w:p w14:paraId="26AB5395" w14:textId="77777777" w:rsidR="000B0DF3" w:rsidRPr="009F3F84" w:rsidRDefault="000B0DF3" w:rsidP="00A2679E">
      <w:pPr>
        <w:tabs>
          <w:tab w:val="clear" w:pos="567"/>
        </w:tabs>
        <w:spacing w:line="240" w:lineRule="auto"/>
        <w:rPr>
          <w:szCs w:val="22"/>
        </w:rPr>
      </w:pPr>
    </w:p>
    <w:p w14:paraId="4276777F" w14:textId="617A47CA" w:rsidR="00A42FEC" w:rsidRPr="009F3F84" w:rsidRDefault="00AB788E" w:rsidP="00A2679E">
      <w:pPr>
        <w:keepNext/>
        <w:tabs>
          <w:tab w:val="clear" w:pos="567"/>
        </w:tabs>
        <w:spacing w:line="240" w:lineRule="auto"/>
      </w:pPr>
      <w:r w:rsidRPr="009F3F84">
        <w:rPr>
          <w:i/>
          <w:u w:val="single"/>
        </w:rPr>
        <w:t>Popolazzjonijiet speċjali</w:t>
      </w:r>
    </w:p>
    <w:p w14:paraId="5E79F64A" w14:textId="77777777" w:rsidR="00A42FEC" w:rsidRPr="009F3F84" w:rsidRDefault="00A42FEC" w:rsidP="00A2679E">
      <w:pPr>
        <w:keepNext/>
        <w:tabs>
          <w:tab w:val="clear" w:pos="567"/>
        </w:tabs>
        <w:spacing w:line="240" w:lineRule="auto"/>
        <w:rPr>
          <w:bCs/>
          <w:i/>
          <w:iCs/>
          <w:szCs w:val="22"/>
        </w:rPr>
      </w:pPr>
      <w:r w:rsidRPr="009F3F84">
        <w:rPr>
          <w:bCs/>
          <w:i/>
          <w:iCs/>
          <w:szCs w:val="22"/>
        </w:rPr>
        <w:t>Popolazzjoni anzjana</w:t>
      </w:r>
    </w:p>
    <w:p w14:paraId="07EA5AB7" w14:textId="77777777" w:rsidR="00A42FEC" w:rsidRPr="009F3F84" w:rsidRDefault="00A42FEC" w:rsidP="00A2679E">
      <w:pPr>
        <w:tabs>
          <w:tab w:val="clear" w:pos="567"/>
        </w:tabs>
        <w:spacing w:line="240" w:lineRule="auto"/>
        <w:rPr>
          <w:szCs w:val="22"/>
        </w:rPr>
      </w:pPr>
      <w:r w:rsidRPr="009F3F84">
        <w:t>Mhux meħtieġ aġġustament tad-doża f’pazjenti anzjani (minn 65 sena ’l fuq) (ara sezzjoni 5.2).</w:t>
      </w:r>
    </w:p>
    <w:p w14:paraId="197EA876" w14:textId="77777777" w:rsidR="00A42FEC" w:rsidRPr="009F3F84" w:rsidRDefault="00A42FEC" w:rsidP="00A2679E">
      <w:pPr>
        <w:tabs>
          <w:tab w:val="clear" w:pos="567"/>
        </w:tabs>
        <w:spacing w:line="240" w:lineRule="auto"/>
        <w:rPr>
          <w:bCs/>
          <w:iCs/>
          <w:szCs w:val="22"/>
        </w:rPr>
      </w:pPr>
    </w:p>
    <w:p w14:paraId="75783F81" w14:textId="0C905E4F" w:rsidR="000B0DF3" w:rsidRPr="009F3F84" w:rsidRDefault="00017285" w:rsidP="00A2679E">
      <w:pPr>
        <w:keepNext/>
        <w:tabs>
          <w:tab w:val="clear" w:pos="567"/>
        </w:tabs>
        <w:spacing w:line="240" w:lineRule="auto"/>
        <w:rPr>
          <w:bCs/>
          <w:i/>
          <w:iCs/>
          <w:szCs w:val="22"/>
        </w:rPr>
      </w:pPr>
      <w:r w:rsidRPr="009F3F84">
        <w:rPr>
          <w:bCs/>
          <w:i/>
          <w:iCs/>
          <w:szCs w:val="22"/>
        </w:rPr>
        <w:t>Indeboliment tal-kliewi</w:t>
      </w:r>
      <w:bookmarkStart w:id="0" w:name="_nth_Renal_impairment8786"/>
      <w:bookmarkEnd w:id="0"/>
    </w:p>
    <w:p w14:paraId="21292F60" w14:textId="7F8F2EDE" w:rsidR="000B0DF3" w:rsidRPr="009F3F84" w:rsidRDefault="00017285" w:rsidP="00A2679E">
      <w:pPr>
        <w:tabs>
          <w:tab w:val="clear" w:pos="567"/>
        </w:tabs>
        <w:spacing w:line="240" w:lineRule="auto"/>
        <w:rPr>
          <w:bCs/>
          <w:iCs/>
          <w:szCs w:val="22"/>
        </w:rPr>
      </w:pPr>
      <w:r w:rsidRPr="009F3F84">
        <w:t>Mhux meħtieġ aġġustament tad-doża f’pazjenti b’indeboliment tal-kliewi (ara sezzjoni 5.2).</w:t>
      </w:r>
    </w:p>
    <w:p w14:paraId="440B44ED" w14:textId="77777777" w:rsidR="000B0DF3" w:rsidRPr="009F3F84" w:rsidRDefault="000B0DF3" w:rsidP="00A2679E">
      <w:pPr>
        <w:tabs>
          <w:tab w:val="clear" w:pos="567"/>
        </w:tabs>
        <w:spacing w:line="240" w:lineRule="auto"/>
        <w:rPr>
          <w:bCs/>
          <w:iCs/>
          <w:szCs w:val="22"/>
        </w:rPr>
      </w:pPr>
    </w:p>
    <w:p w14:paraId="7F6003C6" w14:textId="77777777" w:rsidR="000B0DF3" w:rsidRPr="009F3F84" w:rsidRDefault="00017285" w:rsidP="00A2679E">
      <w:pPr>
        <w:keepNext/>
        <w:tabs>
          <w:tab w:val="clear" w:pos="567"/>
        </w:tabs>
        <w:spacing w:line="240" w:lineRule="auto"/>
        <w:rPr>
          <w:bCs/>
          <w:i/>
          <w:iCs/>
          <w:szCs w:val="22"/>
        </w:rPr>
      </w:pPr>
      <w:r w:rsidRPr="009F3F84">
        <w:rPr>
          <w:bCs/>
          <w:i/>
          <w:iCs/>
          <w:szCs w:val="22"/>
        </w:rPr>
        <w:t>Indeboliment tal-fwied</w:t>
      </w:r>
      <w:bookmarkStart w:id="1" w:name="_nth_Hepatic_impairment9204"/>
      <w:bookmarkEnd w:id="1"/>
    </w:p>
    <w:p w14:paraId="217DAE4E" w14:textId="35BC5420" w:rsidR="000B0DF3" w:rsidRPr="009F3F84" w:rsidRDefault="00017285" w:rsidP="00A2679E">
      <w:pPr>
        <w:tabs>
          <w:tab w:val="clear" w:pos="567"/>
        </w:tabs>
        <w:spacing w:line="240" w:lineRule="auto"/>
        <w:rPr>
          <w:bCs/>
          <w:iCs/>
          <w:szCs w:val="22"/>
        </w:rPr>
      </w:pPr>
      <w:r w:rsidRPr="009F3F84">
        <w:t xml:space="preserve">Mhux meħtieġ aġġustament tad-doża f’pazjenti b’indeboliment tal-fwied bejn ħafif u moderat. Ma teżisti l-ebda informazzjoni dwar l-użu </w:t>
      </w:r>
      <w:r w:rsidR="00B03D4B" w:rsidRPr="009F3F84">
        <w:t>tal-prodott mediċinali</w:t>
      </w:r>
      <w:r w:rsidRPr="009F3F84">
        <w:t xml:space="preserve"> f’pazjenti b’indeboliment epatiku gravi, għaldaqstant </w:t>
      </w:r>
      <w:r w:rsidR="00682276" w:rsidRPr="009F3F84">
        <w:t>għandu jintuża f'dawn il-pazjenti biss jekk il-benefiċċju mistenni jiżboq ir-riskju potenzjali</w:t>
      </w:r>
      <w:r w:rsidR="00682276" w:rsidRPr="009F3F84" w:rsidDel="00682276">
        <w:t xml:space="preserve"> </w:t>
      </w:r>
      <w:r w:rsidRPr="009F3F84">
        <w:t>(ara sezzjoni</w:t>
      </w:r>
      <w:r w:rsidR="00522C8B" w:rsidRPr="009F3F84">
        <w:t> </w:t>
      </w:r>
      <w:r w:rsidRPr="009F3F84">
        <w:t>5.2).</w:t>
      </w:r>
    </w:p>
    <w:p w14:paraId="6D94A50C" w14:textId="77777777" w:rsidR="000B0DF3" w:rsidRPr="009F3F84" w:rsidRDefault="000B0DF3" w:rsidP="00A2679E">
      <w:pPr>
        <w:tabs>
          <w:tab w:val="clear" w:pos="567"/>
        </w:tabs>
        <w:spacing w:line="240" w:lineRule="auto"/>
        <w:rPr>
          <w:bCs/>
          <w:iCs/>
          <w:szCs w:val="22"/>
        </w:rPr>
      </w:pPr>
    </w:p>
    <w:p w14:paraId="7A8CBED5" w14:textId="77777777" w:rsidR="000B0DF3" w:rsidRPr="009F3F84" w:rsidRDefault="00017285" w:rsidP="00A2679E">
      <w:pPr>
        <w:keepNext/>
        <w:tabs>
          <w:tab w:val="clear" w:pos="567"/>
        </w:tabs>
        <w:spacing w:line="240" w:lineRule="auto"/>
        <w:rPr>
          <w:bCs/>
          <w:i/>
          <w:iCs/>
          <w:szCs w:val="22"/>
        </w:rPr>
      </w:pPr>
      <w:r w:rsidRPr="009F3F84">
        <w:rPr>
          <w:bCs/>
          <w:i/>
          <w:iCs/>
          <w:szCs w:val="22"/>
        </w:rPr>
        <w:t xml:space="preserve">Popolazzjoni </w:t>
      </w:r>
      <w:bookmarkStart w:id="2" w:name="_nth_Pediatric_patients__be9479"/>
      <w:bookmarkEnd w:id="2"/>
      <w:r w:rsidRPr="009F3F84">
        <w:rPr>
          <w:bCs/>
          <w:i/>
          <w:iCs/>
          <w:szCs w:val="22"/>
        </w:rPr>
        <w:t>pedjatrika</w:t>
      </w:r>
    </w:p>
    <w:p w14:paraId="0765BB28" w14:textId="14F4117D" w:rsidR="000B0DF3" w:rsidRPr="009F3F84" w:rsidRDefault="00A42FEC" w:rsidP="00A2679E">
      <w:pPr>
        <w:tabs>
          <w:tab w:val="clear" w:pos="567"/>
        </w:tabs>
        <w:spacing w:line="240" w:lineRule="auto"/>
        <w:rPr>
          <w:bCs/>
          <w:iCs/>
          <w:szCs w:val="22"/>
        </w:rPr>
      </w:pPr>
      <w:bookmarkStart w:id="3" w:name="_nth_Geriatric_patients__659667"/>
      <w:bookmarkEnd w:id="3"/>
      <w:r w:rsidRPr="009F3F84">
        <w:t xml:space="preserve">Il-pożoloġija f’pazjenti minn 12-il sena ’l fuq hija l-istess pożoloġija bħal </w:t>
      </w:r>
      <w:r w:rsidR="00980049" w:rsidRPr="009F3F84">
        <w:t xml:space="preserve">dik </w:t>
      </w:r>
      <w:r w:rsidRPr="009F3F84">
        <w:t xml:space="preserve">tal-adulti. Is-sigurtà u l-effikaċja f’pazjenti pedjatriċi taħt it-12-il sena ma ġewx determinati s’issa. M’hemm l-ebda </w:t>
      </w:r>
      <w:r w:rsidRPr="00181E56">
        <w:rPr>
          <w:i/>
          <w:iCs/>
        </w:rPr>
        <w:t>data</w:t>
      </w:r>
      <w:r w:rsidRPr="009F3F84">
        <w:t xml:space="preserve"> disponibbli.</w:t>
      </w:r>
    </w:p>
    <w:p w14:paraId="66D3F4ED" w14:textId="77777777" w:rsidR="000B0DF3" w:rsidRPr="009F3F84" w:rsidRDefault="000B0DF3" w:rsidP="00A2679E">
      <w:pPr>
        <w:tabs>
          <w:tab w:val="clear" w:pos="567"/>
        </w:tabs>
        <w:autoSpaceDE w:val="0"/>
        <w:autoSpaceDN w:val="0"/>
        <w:adjustRightInd w:val="0"/>
        <w:spacing w:line="240" w:lineRule="auto"/>
      </w:pPr>
    </w:p>
    <w:p w14:paraId="6C68254D" w14:textId="77777777" w:rsidR="000B0DF3" w:rsidRPr="009F3F84" w:rsidRDefault="00017285" w:rsidP="00A2679E">
      <w:pPr>
        <w:keepNext/>
        <w:tabs>
          <w:tab w:val="clear" w:pos="567"/>
        </w:tabs>
        <w:spacing w:line="240" w:lineRule="auto"/>
        <w:rPr>
          <w:szCs w:val="22"/>
          <w:u w:val="single"/>
        </w:rPr>
      </w:pPr>
      <w:r w:rsidRPr="009F3F84">
        <w:rPr>
          <w:szCs w:val="22"/>
          <w:u w:val="single"/>
        </w:rPr>
        <w:t>Metodu ta’ kif għandu jingħata</w:t>
      </w:r>
    </w:p>
    <w:p w14:paraId="726BE8D1" w14:textId="77777777" w:rsidR="000B0DF3" w:rsidRPr="009F3F84" w:rsidRDefault="000B0DF3" w:rsidP="00A2679E">
      <w:pPr>
        <w:keepNext/>
        <w:tabs>
          <w:tab w:val="clear" w:pos="567"/>
        </w:tabs>
        <w:spacing w:line="240" w:lineRule="auto"/>
        <w:rPr>
          <w:szCs w:val="22"/>
        </w:rPr>
      </w:pPr>
    </w:p>
    <w:p w14:paraId="30CF7EDB" w14:textId="6F02186C" w:rsidR="000B0DF3" w:rsidRPr="009F3F84" w:rsidRDefault="00017285" w:rsidP="00A2679E">
      <w:pPr>
        <w:tabs>
          <w:tab w:val="clear" w:pos="567"/>
        </w:tabs>
        <w:spacing w:line="240" w:lineRule="auto"/>
        <w:rPr>
          <w:szCs w:val="22"/>
        </w:rPr>
      </w:pPr>
      <w:r w:rsidRPr="009F3F84">
        <w:t>Biex jittieħed man-nifs biss. Il-kapsuli m’għandhomx jinbelgħu.</w:t>
      </w:r>
    </w:p>
    <w:p w14:paraId="234264D0" w14:textId="77777777" w:rsidR="000B0DF3" w:rsidRPr="009F3F84" w:rsidRDefault="000B0DF3" w:rsidP="00A2679E">
      <w:pPr>
        <w:tabs>
          <w:tab w:val="clear" w:pos="567"/>
        </w:tabs>
        <w:spacing w:line="240" w:lineRule="auto"/>
        <w:rPr>
          <w:szCs w:val="22"/>
        </w:rPr>
      </w:pPr>
    </w:p>
    <w:p w14:paraId="45223D74" w14:textId="76EA994B" w:rsidR="000B0DF3" w:rsidRPr="009F3F84" w:rsidRDefault="00017285" w:rsidP="00A2679E">
      <w:pPr>
        <w:tabs>
          <w:tab w:val="clear" w:pos="567"/>
        </w:tabs>
        <w:spacing w:line="240" w:lineRule="auto"/>
        <w:rPr>
          <w:szCs w:val="22"/>
        </w:rPr>
      </w:pPr>
      <w:r w:rsidRPr="009F3F84">
        <w:t>Il-kapsuli għandhom jittieħdu billi jintuża l-inhaler</w:t>
      </w:r>
      <w:r w:rsidR="00682276" w:rsidRPr="009F3F84">
        <w:t xml:space="preserve"> </w:t>
      </w:r>
      <w:r w:rsidRPr="009F3F84">
        <w:t>ipprovdut</w:t>
      </w:r>
      <w:r w:rsidR="00682276" w:rsidRPr="009F3F84">
        <w:t xml:space="preserve"> (ara sezzjoni</w:t>
      </w:r>
      <w:r w:rsidR="0058288D" w:rsidRPr="009F3F84">
        <w:t> </w:t>
      </w:r>
      <w:r w:rsidR="00682276" w:rsidRPr="009F3F84">
        <w:t>6.6)</w:t>
      </w:r>
      <w:r w:rsidRPr="009F3F84">
        <w:t xml:space="preserve"> ma’ kull riċetta ġdida.</w:t>
      </w:r>
    </w:p>
    <w:p w14:paraId="4D9C6654" w14:textId="77777777" w:rsidR="000B0DF3" w:rsidRPr="009F3F84" w:rsidRDefault="000B0DF3" w:rsidP="00A2679E">
      <w:pPr>
        <w:tabs>
          <w:tab w:val="clear" w:pos="567"/>
        </w:tabs>
        <w:spacing w:line="240" w:lineRule="auto"/>
        <w:rPr>
          <w:szCs w:val="22"/>
        </w:rPr>
      </w:pPr>
    </w:p>
    <w:p w14:paraId="040E8088" w14:textId="77777777" w:rsidR="000B0DF3" w:rsidRPr="009F3F84" w:rsidRDefault="00017285" w:rsidP="00A2679E">
      <w:pPr>
        <w:tabs>
          <w:tab w:val="clear" w:pos="567"/>
        </w:tabs>
        <w:spacing w:line="240" w:lineRule="auto"/>
        <w:rPr>
          <w:szCs w:val="22"/>
        </w:rPr>
      </w:pPr>
      <w:r w:rsidRPr="009F3F84">
        <w:t>Il-pazjenti għandhom ikunu mgħarrfa dwar kif jużaw il-prodott mediċinali tajjeb. Wieħed għandu jistaqsi lil dawk il-pazjenti li ma jkollhomx titjib fit-teħid tan-nifs humiex qed jibilgħu l-prodott mediċinali minflok jeħduh man-nifs.</w:t>
      </w:r>
    </w:p>
    <w:p w14:paraId="3B6596FB" w14:textId="77777777" w:rsidR="000B0DF3" w:rsidRPr="009F3F84" w:rsidRDefault="000B0DF3" w:rsidP="00A2679E">
      <w:pPr>
        <w:tabs>
          <w:tab w:val="clear" w:pos="567"/>
        </w:tabs>
        <w:spacing w:line="240" w:lineRule="auto"/>
        <w:rPr>
          <w:szCs w:val="22"/>
        </w:rPr>
      </w:pPr>
    </w:p>
    <w:p w14:paraId="435DF027" w14:textId="77777777" w:rsidR="000B0DF3" w:rsidRPr="009F3F84" w:rsidRDefault="00017285" w:rsidP="00A2679E">
      <w:pPr>
        <w:tabs>
          <w:tab w:val="clear" w:pos="567"/>
        </w:tabs>
        <w:spacing w:line="240" w:lineRule="auto"/>
        <w:rPr>
          <w:szCs w:val="22"/>
        </w:rPr>
      </w:pPr>
      <w:r w:rsidRPr="009F3F84">
        <w:t>Il-kapsuli għandhom jinħarġu biss mill-folja minnufih qabel ma jintużaw.</w:t>
      </w:r>
    </w:p>
    <w:p w14:paraId="05D2E143" w14:textId="77777777" w:rsidR="000B0DF3" w:rsidRPr="009F3F84" w:rsidRDefault="000B0DF3" w:rsidP="00A2679E">
      <w:pPr>
        <w:pStyle w:val="Text"/>
        <w:spacing w:before="0"/>
        <w:jc w:val="left"/>
        <w:rPr>
          <w:sz w:val="22"/>
          <w:szCs w:val="22"/>
        </w:rPr>
      </w:pPr>
    </w:p>
    <w:p w14:paraId="061879B2" w14:textId="022CFADC" w:rsidR="000B0DF3" w:rsidRPr="009F3F84" w:rsidRDefault="00017285" w:rsidP="00A2679E">
      <w:pPr>
        <w:pStyle w:val="Text"/>
        <w:spacing w:before="0"/>
        <w:jc w:val="left"/>
        <w:rPr>
          <w:sz w:val="22"/>
          <w:szCs w:val="22"/>
        </w:rPr>
      </w:pPr>
      <w:r w:rsidRPr="009F3F84">
        <w:rPr>
          <w:sz w:val="22"/>
          <w:szCs w:val="22"/>
        </w:rPr>
        <w:lastRenderedPageBreak/>
        <w:t>Wara li l-mediċina tittieħed man-nifs, il-pazjenti għandhom ilaħalħu ħalqhom bl-ilma mingħajr ma jibilgħuh</w:t>
      </w:r>
      <w:r w:rsidR="00682276" w:rsidRPr="009F3F84">
        <w:rPr>
          <w:sz w:val="22"/>
          <w:szCs w:val="22"/>
        </w:rPr>
        <w:t xml:space="preserve"> (ara </w:t>
      </w:r>
      <w:r w:rsidR="000D6301" w:rsidRPr="009F3F84">
        <w:rPr>
          <w:sz w:val="22"/>
          <w:szCs w:val="22"/>
        </w:rPr>
        <w:t>sezzjonijiet</w:t>
      </w:r>
      <w:r w:rsidR="0058288D" w:rsidRPr="009F3F84">
        <w:rPr>
          <w:sz w:val="22"/>
          <w:szCs w:val="22"/>
        </w:rPr>
        <w:t> </w:t>
      </w:r>
      <w:r w:rsidR="00682276" w:rsidRPr="009F3F84">
        <w:rPr>
          <w:sz w:val="22"/>
          <w:szCs w:val="22"/>
        </w:rPr>
        <w:t>4.4 u 6.6).</w:t>
      </w:r>
    </w:p>
    <w:p w14:paraId="74015789" w14:textId="77777777" w:rsidR="000B0DF3" w:rsidRPr="009F3F84" w:rsidRDefault="000B0DF3" w:rsidP="00A2679E">
      <w:pPr>
        <w:pStyle w:val="Text"/>
        <w:spacing w:before="0"/>
        <w:jc w:val="left"/>
        <w:rPr>
          <w:sz w:val="22"/>
          <w:szCs w:val="22"/>
        </w:rPr>
      </w:pPr>
    </w:p>
    <w:p w14:paraId="7288139C" w14:textId="77777777" w:rsidR="000B0DF3" w:rsidRPr="009F3F84" w:rsidRDefault="00017285" w:rsidP="00A2679E">
      <w:pPr>
        <w:pStyle w:val="Text"/>
        <w:spacing w:before="0"/>
        <w:jc w:val="left"/>
        <w:rPr>
          <w:sz w:val="22"/>
          <w:szCs w:val="22"/>
        </w:rPr>
      </w:pPr>
      <w:r w:rsidRPr="009F3F84">
        <w:rPr>
          <w:sz w:val="22"/>
          <w:szCs w:val="22"/>
        </w:rPr>
        <w:t>Għal istruzzjonijiet dwar l-użu tal-prodott mediċinali qabel jingħata, ara sezzjoni 6.6.</w:t>
      </w:r>
    </w:p>
    <w:p w14:paraId="5CFE8591" w14:textId="77777777" w:rsidR="00DE5238" w:rsidRPr="009F3F84" w:rsidRDefault="00DE5238" w:rsidP="00A2679E">
      <w:pPr>
        <w:pStyle w:val="Text"/>
        <w:spacing w:before="0"/>
        <w:jc w:val="left"/>
        <w:rPr>
          <w:sz w:val="22"/>
          <w:szCs w:val="22"/>
        </w:rPr>
      </w:pPr>
    </w:p>
    <w:p w14:paraId="6AF3CB9B" w14:textId="1C235087" w:rsidR="000B0DF3" w:rsidRPr="009F3F84" w:rsidRDefault="00FC361E" w:rsidP="00A2679E">
      <w:pPr>
        <w:keepNext/>
        <w:tabs>
          <w:tab w:val="clear" w:pos="567"/>
        </w:tabs>
        <w:spacing w:line="240" w:lineRule="auto"/>
        <w:ind w:left="567" w:hanging="567"/>
        <w:rPr>
          <w:szCs w:val="22"/>
        </w:rPr>
      </w:pPr>
      <w:r w:rsidRPr="009F3F84">
        <w:rPr>
          <w:b/>
          <w:szCs w:val="22"/>
        </w:rPr>
        <w:t>4.3</w:t>
      </w:r>
      <w:r w:rsidRPr="009F3F84">
        <w:rPr>
          <w:b/>
          <w:szCs w:val="22"/>
        </w:rPr>
        <w:tab/>
      </w:r>
      <w:r w:rsidR="00017285" w:rsidRPr="009F3F84">
        <w:rPr>
          <w:b/>
          <w:szCs w:val="22"/>
        </w:rPr>
        <w:t>Kontraindikazzjonijiet</w:t>
      </w:r>
    </w:p>
    <w:p w14:paraId="25D6EC8D" w14:textId="77777777" w:rsidR="000B0DF3" w:rsidRPr="009F3F84" w:rsidRDefault="000B0DF3" w:rsidP="00A2679E">
      <w:pPr>
        <w:keepNext/>
        <w:tabs>
          <w:tab w:val="clear" w:pos="567"/>
        </w:tabs>
        <w:spacing w:line="240" w:lineRule="auto"/>
        <w:rPr>
          <w:szCs w:val="22"/>
        </w:rPr>
      </w:pPr>
    </w:p>
    <w:p w14:paraId="413D9EC9" w14:textId="77777777" w:rsidR="000B0DF3" w:rsidRPr="009F3F84" w:rsidRDefault="00017285" w:rsidP="00A2679E">
      <w:pPr>
        <w:tabs>
          <w:tab w:val="clear" w:pos="567"/>
        </w:tabs>
        <w:spacing w:line="240" w:lineRule="auto"/>
        <w:rPr>
          <w:szCs w:val="22"/>
        </w:rPr>
      </w:pPr>
      <w:r w:rsidRPr="009F3F84">
        <w:rPr>
          <w:szCs w:val="22"/>
        </w:rPr>
        <w:t>Sensittività eċċessiva għas-sustanzi attivi jew għal kwalunkwe sustanza mhux attiva elenkata fis-sezzjoni 6.1.</w:t>
      </w:r>
    </w:p>
    <w:p w14:paraId="74015C62" w14:textId="77777777" w:rsidR="000B0DF3" w:rsidRPr="009F3F84" w:rsidRDefault="000B0DF3" w:rsidP="00A2679E">
      <w:pPr>
        <w:tabs>
          <w:tab w:val="clear" w:pos="567"/>
        </w:tabs>
        <w:spacing w:line="240" w:lineRule="auto"/>
        <w:rPr>
          <w:szCs w:val="22"/>
        </w:rPr>
      </w:pPr>
    </w:p>
    <w:p w14:paraId="734213DC" w14:textId="77777777" w:rsidR="000B0DF3" w:rsidRPr="009F3F84" w:rsidRDefault="00017285" w:rsidP="00A2679E">
      <w:pPr>
        <w:keepNext/>
        <w:tabs>
          <w:tab w:val="clear" w:pos="567"/>
        </w:tabs>
        <w:spacing w:line="240" w:lineRule="auto"/>
        <w:ind w:left="567" w:hanging="567"/>
        <w:rPr>
          <w:szCs w:val="22"/>
        </w:rPr>
      </w:pPr>
      <w:r w:rsidRPr="009F3F84">
        <w:rPr>
          <w:b/>
          <w:szCs w:val="22"/>
        </w:rPr>
        <w:t>4.4</w:t>
      </w:r>
      <w:r w:rsidRPr="009F3F84">
        <w:rPr>
          <w:b/>
          <w:szCs w:val="22"/>
        </w:rPr>
        <w:tab/>
        <w:t>Twissijiet speċjali u prekawzjonijiet għall-użu</w:t>
      </w:r>
    </w:p>
    <w:p w14:paraId="4900CD4B" w14:textId="77777777" w:rsidR="000B0DF3" w:rsidRPr="009F3F84" w:rsidRDefault="000B0DF3" w:rsidP="00A2679E">
      <w:pPr>
        <w:pStyle w:val="Text"/>
        <w:keepNext/>
        <w:spacing w:before="0"/>
        <w:jc w:val="left"/>
        <w:rPr>
          <w:sz w:val="22"/>
          <w:szCs w:val="22"/>
        </w:rPr>
      </w:pPr>
    </w:p>
    <w:p w14:paraId="3ED07F27" w14:textId="77777777" w:rsidR="000B0DF3" w:rsidRPr="009F3F84" w:rsidRDefault="00017285" w:rsidP="00A2679E">
      <w:pPr>
        <w:pStyle w:val="Text"/>
        <w:keepNext/>
        <w:spacing w:before="0"/>
        <w:jc w:val="left"/>
        <w:rPr>
          <w:sz w:val="22"/>
          <w:szCs w:val="22"/>
        </w:rPr>
      </w:pPr>
      <w:r w:rsidRPr="009F3F84">
        <w:rPr>
          <w:sz w:val="22"/>
          <w:szCs w:val="22"/>
          <w:u w:val="single"/>
        </w:rPr>
        <w:t>Il-marda tmur għall-agħar</w:t>
      </w:r>
    </w:p>
    <w:p w14:paraId="5FAACAE4" w14:textId="77777777" w:rsidR="000B0DF3" w:rsidRPr="009F3F84" w:rsidRDefault="000B0DF3" w:rsidP="00A2679E">
      <w:pPr>
        <w:keepNext/>
        <w:tabs>
          <w:tab w:val="clear" w:pos="567"/>
        </w:tabs>
        <w:spacing w:line="240" w:lineRule="auto"/>
        <w:ind w:left="567" w:hanging="567"/>
        <w:rPr>
          <w:szCs w:val="22"/>
        </w:rPr>
      </w:pPr>
    </w:p>
    <w:p w14:paraId="363670DC" w14:textId="2107C21E" w:rsidR="000B0DF3" w:rsidRPr="009F3F84" w:rsidRDefault="00682276" w:rsidP="00A2679E">
      <w:pPr>
        <w:pStyle w:val="Text"/>
        <w:spacing w:before="0"/>
        <w:jc w:val="left"/>
        <w:rPr>
          <w:sz w:val="22"/>
          <w:szCs w:val="22"/>
        </w:rPr>
      </w:pPr>
      <w:r w:rsidRPr="009F3F84">
        <w:rPr>
          <w:sz w:val="22"/>
          <w:szCs w:val="22"/>
        </w:rPr>
        <w:t>Dan il-prodott mediċinali</w:t>
      </w:r>
      <w:r w:rsidR="00F62658" w:rsidRPr="009F3F84">
        <w:rPr>
          <w:sz w:val="22"/>
          <w:szCs w:val="22"/>
        </w:rPr>
        <w:t xml:space="preserve"> </w:t>
      </w:r>
      <w:r w:rsidR="00017285" w:rsidRPr="009F3F84">
        <w:rPr>
          <w:sz w:val="22"/>
          <w:szCs w:val="22"/>
        </w:rPr>
        <w:t>m’għandux jintuża għat-trattament ta’ sintomi gravi tal-ażma, inkluż episodji gravi ta’ spażmi fil-bronki, li jkunu jeħtieġu bronkodilatatur b’azzjoni immedjata. Jekk jinħass il-bżonn li jiżdiedu l-bronkodilataturi b’azzjoni immedjata sabiex il-pazjenti jistrieħu mis-sintomi jkun ifisser li s-sitwazzjoni marret għall-agħar u jeħtieġ intervent minn tabib.</w:t>
      </w:r>
    </w:p>
    <w:p w14:paraId="61946E34" w14:textId="77777777" w:rsidR="000B0DF3" w:rsidRPr="009F3F84" w:rsidRDefault="000B0DF3" w:rsidP="00A2679E">
      <w:pPr>
        <w:pStyle w:val="Text"/>
        <w:spacing w:before="0"/>
        <w:jc w:val="left"/>
        <w:rPr>
          <w:sz w:val="22"/>
          <w:szCs w:val="22"/>
        </w:rPr>
      </w:pPr>
    </w:p>
    <w:p w14:paraId="1654A945" w14:textId="41AEB3B8" w:rsidR="000B0DF3" w:rsidRPr="009F3F84" w:rsidRDefault="00017285" w:rsidP="00A2679E">
      <w:pPr>
        <w:pStyle w:val="Text"/>
        <w:spacing w:before="0"/>
        <w:jc w:val="left"/>
        <w:rPr>
          <w:sz w:val="22"/>
          <w:szCs w:val="22"/>
        </w:rPr>
      </w:pPr>
      <w:r w:rsidRPr="009F3F84">
        <w:rPr>
          <w:sz w:val="22"/>
          <w:szCs w:val="22"/>
        </w:rPr>
        <w:t>Il-pazjenti m’għandhomx iwaqqfu t-trattament mingħajr is-superviżjoni tat-tabib minħabba li s-sintomi jistgħu jerġgħu jfeġġu wara li dan jitwaqqaf.</w:t>
      </w:r>
    </w:p>
    <w:p w14:paraId="48EE7084" w14:textId="77777777" w:rsidR="000B0DF3" w:rsidRPr="009F3F84" w:rsidRDefault="000B0DF3" w:rsidP="00A2679E">
      <w:pPr>
        <w:pStyle w:val="Text"/>
        <w:spacing w:before="0"/>
        <w:jc w:val="left"/>
        <w:rPr>
          <w:sz w:val="22"/>
          <w:szCs w:val="22"/>
        </w:rPr>
      </w:pPr>
    </w:p>
    <w:p w14:paraId="7E5F577C" w14:textId="3DAFE18F" w:rsidR="000B0DF3" w:rsidRPr="009F3F84" w:rsidRDefault="00441FD3" w:rsidP="00A2679E">
      <w:pPr>
        <w:pStyle w:val="Text"/>
        <w:spacing w:before="0"/>
        <w:jc w:val="left"/>
        <w:rPr>
          <w:sz w:val="22"/>
          <w:szCs w:val="22"/>
        </w:rPr>
      </w:pPr>
      <w:r w:rsidRPr="009F3F84">
        <w:rPr>
          <w:sz w:val="22"/>
          <w:szCs w:val="22"/>
        </w:rPr>
        <w:t>Huwa rrakkomandat li t-trattament b’dan il-prodott mediċinali m’għandux jitwaqqaf f’daqqa. Jekk il-pazjenti qed isibu t-trattament ineffettiv, dawn għandhom jibqgħu għaddejjin bit-trattament u għandhom ifittxu għajnuna medika. Żieda fl-użu ta’ bronkodilataturi analġeżiċi tindika li l-kundizzjoni eżistenti sejra għall-agħar u jenħtieġ li ssir evalwazzjoni mill-ġdid tat-terapija. Jekk is-sintomi tal-ażma jibqgħu jmorru għall-agħar f’daqqa waħda jista’ jkun ta’ theddida għall-ħajja u l-pazjent għandha ssirlu evalwazzjoni medika urġenti.</w:t>
      </w:r>
    </w:p>
    <w:p w14:paraId="2AAC2097" w14:textId="77777777" w:rsidR="000B0DF3" w:rsidRPr="009F3F84" w:rsidRDefault="000B0DF3" w:rsidP="00A2679E">
      <w:pPr>
        <w:pStyle w:val="Text"/>
        <w:spacing w:before="0"/>
        <w:jc w:val="left"/>
        <w:rPr>
          <w:sz w:val="22"/>
          <w:szCs w:val="22"/>
        </w:rPr>
      </w:pPr>
    </w:p>
    <w:p w14:paraId="286B141A" w14:textId="77777777" w:rsidR="000B0DF3" w:rsidRPr="009F3F84" w:rsidRDefault="00017285" w:rsidP="00A2679E">
      <w:pPr>
        <w:pStyle w:val="Text"/>
        <w:keepNext/>
        <w:spacing w:before="0"/>
        <w:jc w:val="left"/>
        <w:rPr>
          <w:sz w:val="22"/>
          <w:szCs w:val="22"/>
          <w:u w:val="single"/>
        </w:rPr>
      </w:pPr>
      <w:r w:rsidRPr="009F3F84">
        <w:rPr>
          <w:sz w:val="22"/>
          <w:szCs w:val="22"/>
          <w:u w:val="single"/>
        </w:rPr>
        <w:t>Sensittività eċċessiva</w:t>
      </w:r>
    </w:p>
    <w:p w14:paraId="2EEEFBB8" w14:textId="77777777" w:rsidR="000B0DF3" w:rsidRPr="009F3F84" w:rsidRDefault="000B0DF3" w:rsidP="00A2679E">
      <w:pPr>
        <w:keepNext/>
        <w:tabs>
          <w:tab w:val="clear" w:pos="567"/>
        </w:tabs>
        <w:spacing w:line="240" w:lineRule="auto"/>
        <w:ind w:left="567" w:hanging="567"/>
        <w:rPr>
          <w:szCs w:val="22"/>
        </w:rPr>
      </w:pPr>
    </w:p>
    <w:p w14:paraId="213B8641" w14:textId="0FD14D89" w:rsidR="000B0DF3" w:rsidRPr="009F3F84" w:rsidRDefault="00017285" w:rsidP="00A2679E">
      <w:pPr>
        <w:pStyle w:val="Text"/>
        <w:spacing w:before="0"/>
        <w:jc w:val="left"/>
        <w:rPr>
          <w:sz w:val="22"/>
          <w:szCs w:val="22"/>
        </w:rPr>
      </w:pPr>
      <w:r w:rsidRPr="009F3F84">
        <w:rPr>
          <w:sz w:val="22"/>
          <w:szCs w:val="22"/>
        </w:rPr>
        <w:t>Kienu osservati reazzjonijiet immedjati ta’ sensittività eċċessiva wara li ngħata</w:t>
      </w:r>
      <w:r w:rsidR="00682276" w:rsidRPr="009F3F84">
        <w:rPr>
          <w:sz w:val="22"/>
          <w:szCs w:val="22"/>
        </w:rPr>
        <w:t xml:space="preserve"> dan il-prodott mediċinali</w:t>
      </w:r>
      <w:r w:rsidRPr="009F3F84">
        <w:rPr>
          <w:sz w:val="22"/>
          <w:szCs w:val="22"/>
        </w:rPr>
        <w:t>. Jekk ikun hemm sinjali li jissuġġerixxu reazzjonijiet allerġiċi, b’mod partikulari anġjoedima (inkluż diffikultajiet biex tieħu n-nifs jew biex tibla’, nefħa tal-ilsien, tax-xufftejn u tal-wiċċ), urtikarja jew raxx fil-ġilda,</w:t>
      </w:r>
      <w:r w:rsidR="00682276" w:rsidRPr="009F3F84">
        <w:rPr>
          <w:sz w:val="22"/>
          <w:szCs w:val="22"/>
        </w:rPr>
        <w:t xml:space="preserve"> </w:t>
      </w:r>
      <w:r w:rsidR="00F62658" w:rsidRPr="009F3F84">
        <w:rPr>
          <w:sz w:val="22"/>
          <w:szCs w:val="22"/>
        </w:rPr>
        <w:t>it-</w:t>
      </w:r>
      <w:r w:rsidR="00682276" w:rsidRPr="009F3F84">
        <w:rPr>
          <w:sz w:val="22"/>
          <w:szCs w:val="22"/>
        </w:rPr>
        <w:t>trattament</w:t>
      </w:r>
      <w:r w:rsidRPr="009F3F84">
        <w:rPr>
          <w:sz w:val="22"/>
          <w:szCs w:val="22"/>
        </w:rPr>
        <w:t xml:space="preserve"> għandu jitwaqqaf minnufih u għandha tinbeda terapija alternattiva.</w:t>
      </w:r>
    </w:p>
    <w:p w14:paraId="039A3F3D" w14:textId="77777777" w:rsidR="000B0DF3" w:rsidRPr="009F3F84" w:rsidRDefault="000B0DF3" w:rsidP="00A2679E">
      <w:pPr>
        <w:pStyle w:val="Text"/>
        <w:spacing w:before="0"/>
        <w:jc w:val="left"/>
        <w:rPr>
          <w:sz w:val="22"/>
          <w:szCs w:val="22"/>
          <w:lang w:bidi="th-TH"/>
        </w:rPr>
      </w:pPr>
    </w:p>
    <w:p w14:paraId="4F78AF8C" w14:textId="77777777" w:rsidR="000B0DF3" w:rsidRPr="009F3F84" w:rsidRDefault="00017285" w:rsidP="00A2679E">
      <w:pPr>
        <w:pStyle w:val="Text"/>
        <w:keepNext/>
        <w:spacing w:before="0"/>
        <w:jc w:val="left"/>
        <w:rPr>
          <w:sz w:val="22"/>
          <w:szCs w:val="22"/>
          <w:u w:val="single"/>
        </w:rPr>
      </w:pPr>
      <w:r w:rsidRPr="009F3F84">
        <w:rPr>
          <w:sz w:val="22"/>
          <w:szCs w:val="22"/>
          <w:u w:val="single"/>
        </w:rPr>
        <w:t>Spażmi paradossali tal-bronki</w:t>
      </w:r>
    </w:p>
    <w:p w14:paraId="63F36406" w14:textId="77777777" w:rsidR="000B0DF3" w:rsidRPr="009F3F84" w:rsidRDefault="000B0DF3" w:rsidP="00A2679E">
      <w:pPr>
        <w:keepNext/>
        <w:tabs>
          <w:tab w:val="clear" w:pos="567"/>
        </w:tabs>
        <w:spacing w:line="240" w:lineRule="auto"/>
        <w:ind w:left="567" w:hanging="567"/>
        <w:rPr>
          <w:szCs w:val="22"/>
        </w:rPr>
      </w:pPr>
    </w:p>
    <w:p w14:paraId="0B51360A" w14:textId="6B984D58" w:rsidR="000B0DF3" w:rsidRPr="009F3F84" w:rsidRDefault="00017285" w:rsidP="00A2679E">
      <w:pPr>
        <w:pStyle w:val="Text"/>
        <w:spacing w:before="0"/>
        <w:jc w:val="left"/>
        <w:rPr>
          <w:sz w:val="22"/>
          <w:szCs w:val="22"/>
        </w:rPr>
      </w:pPr>
      <w:r w:rsidRPr="009F3F84">
        <w:rPr>
          <w:sz w:val="22"/>
          <w:szCs w:val="22"/>
        </w:rPr>
        <w:t>L-istess kif jiġri f’każ ta’ terapija oħra li tittieħed man-nifs, l-għoti ta</w:t>
      </w:r>
      <w:r w:rsidR="006C271F" w:rsidRPr="009F3F84">
        <w:rPr>
          <w:sz w:val="22"/>
          <w:szCs w:val="22"/>
        </w:rPr>
        <w:t xml:space="preserve">’ dan il-prodott mediċinali </w:t>
      </w:r>
      <w:r w:rsidRPr="009F3F84">
        <w:rPr>
          <w:sz w:val="22"/>
          <w:szCs w:val="22"/>
        </w:rPr>
        <w:t>jista’ jwassal għal spażmi paradossali tal-bronki, li jafu jkunu ta’ theddida għall-ħajja. F’każ li jseħħ dan, it-trattament għandu jitwaqqaf minnufih u tinbeda terapija alternattiva.</w:t>
      </w:r>
    </w:p>
    <w:p w14:paraId="4592DAC6" w14:textId="77777777" w:rsidR="000B0DF3" w:rsidRPr="009F3F84" w:rsidRDefault="000B0DF3" w:rsidP="00A2679E">
      <w:pPr>
        <w:pStyle w:val="Text"/>
        <w:spacing w:before="0"/>
        <w:jc w:val="left"/>
        <w:rPr>
          <w:sz w:val="22"/>
          <w:szCs w:val="22"/>
          <w:lang w:bidi="th-TH"/>
        </w:rPr>
      </w:pPr>
    </w:p>
    <w:p w14:paraId="2DDFC02A" w14:textId="77777777" w:rsidR="000B0DF3" w:rsidRPr="009F3F84" w:rsidRDefault="00017285" w:rsidP="00A2679E">
      <w:pPr>
        <w:pStyle w:val="Text"/>
        <w:keepNext/>
        <w:spacing w:before="0"/>
        <w:jc w:val="left"/>
        <w:rPr>
          <w:sz w:val="22"/>
          <w:szCs w:val="22"/>
          <w:u w:val="single"/>
        </w:rPr>
      </w:pPr>
      <w:r w:rsidRPr="009F3F84">
        <w:rPr>
          <w:sz w:val="22"/>
          <w:szCs w:val="22"/>
          <w:u w:val="single"/>
        </w:rPr>
        <w:t>Effetti kardjovaskulari tal-agonisti beta</w:t>
      </w:r>
    </w:p>
    <w:p w14:paraId="7BDBC3C0" w14:textId="77777777" w:rsidR="000B0DF3" w:rsidRPr="009F3F84" w:rsidRDefault="000B0DF3" w:rsidP="00A2679E">
      <w:pPr>
        <w:keepNext/>
        <w:tabs>
          <w:tab w:val="clear" w:pos="567"/>
        </w:tabs>
        <w:spacing w:line="240" w:lineRule="auto"/>
        <w:ind w:left="567" w:hanging="567"/>
        <w:rPr>
          <w:szCs w:val="22"/>
        </w:rPr>
      </w:pPr>
    </w:p>
    <w:p w14:paraId="38F19B4E" w14:textId="4CDC1B3C" w:rsidR="000B0DF3" w:rsidRPr="009F3F84" w:rsidRDefault="00017285" w:rsidP="00A2679E">
      <w:pPr>
        <w:pStyle w:val="Text"/>
        <w:spacing w:before="0"/>
        <w:jc w:val="left"/>
        <w:rPr>
          <w:sz w:val="22"/>
          <w:szCs w:val="22"/>
        </w:rPr>
      </w:pPr>
      <w:r w:rsidRPr="009F3F84">
        <w:rPr>
          <w:sz w:val="22"/>
          <w:szCs w:val="22"/>
        </w:rPr>
        <w:t>Bħal kull prodott mediċinali ieħor li fih agonisti beta</w:t>
      </w:r>
      <w:r w:rsidRPr="009F3F84">
        <w:rPr>
          <w:sz w:val="22"/>
          <w:szCs w:val="22"/>
          <w:vertAlign w:val="subscript"/>
        </w:rPr>
        <w:t>2</w:t>
      </w:r>
      <w:r w:rsidRPr="009F3F84">
        <w:rPr>
          <w:sz w:val="22"/>
          <w:szCs w:val="22"/>
        </w:rPr>
        <w:t xml:space="preserve">-adrenerġiċi, </w:t>
      </w:r>
      <w:r w:rsidR="00682276" w:rsidRPr="009F3F84">
        <w:rPr>
          <w:sz w:val="22"/>
          <w:szCs w:val="22"/>
        </w:rPr>
        <w:t xml:space="preserve">dan il-prodott mediċinali </w:t>
      </w:r>
      <w:r w:rsidRPr="009F3F84">
        <w:rPr>
          <w:sz w:val="22"/>
          <w:szCs w:val="22"/>
        </w:rPr>
        <w:t>jis</w:t>
      </w:r>
      <w:r w:rsidR="00995CB5" w:rsidRPr="009F3F84">
        <w:rPr>
          <w:sz w:val="22"/>
          <w:szCs w:val="22"/>
        </w:rPr>
        <w:t>ta’</w:t>
      </w:r>
      <w:r w:rsidRPr="009F3F84">
        <w:rPr>
          <w:sz w:val="22"/>
          <w:szCs w:val="22"/>
        </w:rPr>
        <w:t xml:space="preserve"> jwass</w:t>
      </w:r>
      <w:r w:rsidR="00995CB5" w:rsidRPr="009F3F84">
        <w:rPr>
          <w:sz w:val="22"/>
          <w:szCs w:val="22"/>
        </w:rPr>
        <w:t>a</w:t>
      </w:r>
      <w:r w:rsidRPr="009F3F84">
        <w:rPr>
          <w:sz w:val="22"/>
          <w:szCs w:val="22"/>
        </w:rPr>
        <w:t>l għal effett kardjovaskulari sinifikanti klinikament f’uħud mill-pazjenti, kif imkejjel b’żieda fir-rata tal-polz, fil-pressjoni tad-demm u/jew fis-sintomi. F’każ li jkun hemm dawn l-effetti, jista’ jkun hemm il-bżonn li jitwaqqaf it-trattament.</w:t>
      </w:r>
    </w:p>
    <w:p w14:paraId="27DFD13C" w14:textId="77777777" w:rsidR="000B0DF3" w:rsidRPr="009F3F84" w:rsidRDefault="000B0DF3" w:rsidP="00A2679E">
      <w:pPr>
        <w:pStyle w:val="Text"/>
        <w:spacing w:before="0"/>
        <w:jc w:val="left"/>
        <w:rPr>
          <w:sz w:val="22"/>
          <w:szCs w:val="22"/>
          <w:lang w:bidi="th-TH"/>
        </w:rPr>
      </w:pPr>
    </w:p>
    <w:p w14:paraId="506AB2BA" w14:textId="0CFD4C6D" w:rsidR="000B0DF3" w:rsidRPr="009F3F84" w:rsidRDefault="00441FD3" w:rsidP="00A2679E">
      <w:pPr>
        <w:pStyle w:val="Text"/>
        <w:spacing w:before="0"/>
        <w:jc w:val="left"/>
        <w:rPr>
          <w:sz w:val="22"/>
          <w:szCs w:val="22"/>
        </w:rPr>
      </w:pPr>
      <w:r w:rsidRPr="009F3F84">
        <w:rPr>
          <w:sz w:val="22"/>
          <w:szCs w:val="22"/>
        </w:rPr>
        <w:t>Dan il-prodott mediċinali</w:t>
      </w:r>
      <w:r w:rsidR="00017285" w:rsidRPr="009F3F84">
        <w:rPr>
          <w:sz w:val="22"/>
          <w:szCs w:val="22"/>
        </w:rPr>
        <w:t xml:space="preserve"> għandu jintuża b’kawtela f’pazjenti b’disturbi kardjovaskulari (mard tal-arterja koronarja, infart mijokardijaku akut, arritimiji kardijaċi, pressjoni għolja), disturbi konvulsivi jew tirotossikożi, u f’pazjeti li jirrispondu b’mod mhux tas-solt</w:t>
      </w:r>
      <w:r w:rsidR="00FB2504" w:rsidRPr="009F3F84">
        <w:rPr>
          <w:sz w:val="22"/>
          <w:szCs w:val="22"/>
        </w:rPr>
        <w:t>u</w:t>
      </w:r>
      <w:r w:rsidR="00017285" w:rsidRPr="009F3F84">
        <w:rPr>
          <w:sz w:val="22"/>
          <w:szCs w:val="22"/>
        </w:rPr>
        <w:t xml:space="preserve"> għall-agonisti beta</w:t>
      </w:r>
      <w:r w:rsidR="00017285" w:rsidRPr="009F3F84">
        <w:rPr>
          <w:sz w:val="22"/>
          <w:szCs w:val="22"/>
          <w:vertAlign w:val="subscript"/>
        </w:rPr>
        <w:t>2</w:t>
      </w:r>
      <w:r w:rsidR="00017285" w:rsidRPr="009F3F84">
        <w:rPr>
          <w:sz w:val="22"/>
          <w:szCs w:val="22"/>
        </w:rPr>
        <w:noBreakHyphen/>
        <w:t>adrenerġiċi.</w:t>
      </w:r>
    </w:p>
    <w:p w14:paraId="285771CC" w14:textId="5951C549" w:rsidR="000B0DF3" w:rsidRPr="009F3F84" w:rsidRDefault="000B0DF3" w:rsidP="00A2679E">
      <w:pPr>
        <w:pStyle w:val="Text"/>
        <w:spacing w:before="0"/>
        <w:jc w:val="left"/>
        <w:rPr>
          <w:sz w:val="22"/>
          <w:szCs w:val="22"/>
          <w:lang w:bidi="th-TH"/>
        </w:rPr>
      </w:pPr>
    </w:p>
    <w:p w14:paraId="310A5F42" w14:textId="320D7129" w:rsidR="003832C6" w:rsidRPr="009F3F84" w:rsidRDefault="003832C6" w:rsidP="00A2679E">
      <w:pPr>
        <w:pStyle w:val="Text"/>
        <w:spacing w:before="0"/>
        <w:jc w:val="left"/>
        <w:rPr>
          <w:sz w:val="22"/>
          <w:szCs w:val="22"/>
        </w:rPr>
      </w:pPr>
      <w:r w:rsidRPr="009F3F84">
        <w:rPr>
          <w:sz w:val="22"/>
          <w:szCs w:val="22"/>
        </w:rPr>
        <w:t>Pazjenti b’mard tal-qalb iskemiku instabbli, bi storja ta’ infart mijokardijaku fl-aħħar 12-il xahar, b’insuffiċjenza tal-ventrikolu tax-xellug klassi III/IV skont in-New York Heart Association (NYHA), arritimiija, pressjoni għolja mhux ikkontrollata, mard ċelebrovaskulari jew bi storja tas-sindrom tal-</w:t>
      </w:r>
      <w:r w:rsidRPr="009F3F84">
        <w:rPr>
          <w:sz w:val="22"/>
          <w:szCs w:val="22"/>
        </w:rPr>
        <w:lastRenderedPageBreak/>
        <w:t xml:space="preserve">QT twil u pazjenti li qed jiġu ttrattati bi prodotti mediċinali magħrufin li jtawlu l-QTc kienu esklużi mill-istudji waqt il-programm tal-iżvilupp kliniku ta’ </w:t>
      </w:r>
      <w:r w:rsidR="00441FD3" w:rsidRPr="009F3F84">
        <w:rPr>
          <w:sz w:val="22"/>
          <w:szCs w:val="22"/>
          <w:lang w:bidi="th-TH"/>
        </w:rPr>
        <w:t>indacaterol/mometasone furoate</w:t>
      </w:r>
      <w:r w:rsidRPr="009F3F84">
        <w:rPr>
          <w:sz w:val="22"/>
          <w:szCs w:val="22"/>
        </w:rPr>
        <w:t>. Għaldaqstant ir-riżultati dwar is-sigurtà f’dawn il-popolazzjonijiet mhumiex magħrufin.</w:t>
      </w:r>
    </w:p>
    <w:p w14:paraId="31873D88" w14:textId="77777777" w:rsidR="003832C6" w:rsidRPr="009F3F84" w:rsidRDefault="003832C6" w:rsidP="00A2679E">
      <w:pPr>
        <w:pStyle w:val="Text"/>
        <w:spacing w:before="0"/>
        <w:jc w:val="left"/>
        <w:rPr>
          <w:sz w:val="22"/>
          <w:szCs w:val="22"/>
          <w:lang w:bidi="th-TH"/>
        </w:rPr>
      </w:pPr>
    </w:p>
    <w:p w14:paraId="3DB56BFC" w14:textId="77777777" w:rsidR="000B0DF3" w:rsidRPr="009F3F84" w:rsidRDefault="00017285" w:rsidP="00A2679E">
      <w:pPr>
        <w:pStyle w:val="Text"/>
        <w:spacing w:before="0"/>
        <w:jc w:val="left"/>
        <w:rPr>
          <w:sz w:val="22"/>
          <w:szCs w:val="22"/>
        </w:rPr>
      </w:pPr>
      <w:r w:rsidRPr="009F3F84">
        <w:rPr>
          <w:sz w:val="22"/>
          <w:szCs w:val="22"/>
        </w:rPr>
        <w:t>Filwaqt li kien irrappurtat li l-agonisti beta</w:t>
      </w:r>
      <w:r w:rsidRPr="009F3F84">
        <w:rPr>
          <w:sz w:val="22"/>
          <w:szCs w:val="22"/>
          <w:vertAlign w:val="subscript"/>
        </w:rPr>
        <w:t>2</w:t>
      </w:r>
      <w:r w:rsidRPr="009F3F84">
        <w:rPr>
          <w:sz w:val="22"/>
          <w:szCs w:val="22"/>
        </w:rPr>
        <w:noBreakHyphen/>
        <w:t>adrenerġiċi jipproduċu tibdiliet elettrokardjografiċi (ECG), bħalma huma l-iċċattjar tal-mewġa T, it-titwil tal-intervall tal-QT u d-depressjoni tas-segment ST, l-effett kliniku ta’ dawn l-osservazzjonijiet mhuwiex magħruf.</w:t>
      </w:r>
    </w:p>
    <w:p w14:paraId="73FC8A52" w14:textId="77777777" w:rsidR="000B0DF3" w:rsidRPr="009F3F84" w:rsidRDefault="000B0DF3" w:rsidP="00A2679E">
      <w:pPr>
        <w:pStyle w:val="Text"/>
        <w:spacing w:before="0"/>
        <w:jc w:val="left"/>
        <w:rPr>
          <w:sz w:val="22"/>
          <w:szCs w:val="22"/>
          <w:lang w:bidi="th-TH"/>
        </w:rPr>
      </w:pPr>
    </w:p>
    <w:p w14:paraId="3A535B95" w14:textId="43F09CBE" w:rsidR="000B0DF3" w:rsidRPr="009F3F84" w:rsidRDefault="00441FD3" w:rsidP="00A2679E">
      <w:pPr>
        <w:pStyle w:val="Text"/>
        <w:spacing w:before="0"/>
        <w:jc w:val="left"/>
        <w:rPr>
          <w:sz w:val="22"/>
          <w:szCs w:val="22"/>
        </w:rPr>
      </w:pPr>
      <w:r w:rsidRPr="009F3F84">
        <w:rPr>
          <w:sz w:val="22"/>
          <w:szCs w:val="22"/>
        </w:rPr>
        <w:t>L-agonisti beta</w:t>
      </w:r>
      <w:r w:rsidRPr="009F3F84">
        <w:rPr>
          <w:sz w:val="22"/>
          <w:szCs w:val="22"/>
          <w:vertAlign w:val="subscript"/>
        </w:rPr>
        <w:t>2</w:t>
      </w:r>
      <w:r w:rsidRPr="009F3F84">
        <w:rPr>
          <w:sz w:val="22"/>
          <w:szCs w:val="22"/>
        </w:rPr>
        <w:t xml:space="preserve">-adrenerġiċi b’azzjoni fit-tul (LABA) jew prodotti kkombinati li fihom LABA bħal </w:t>
      </w:r>
      <w:r w:rsidR="003B181E" w:rsidRPr="009F3F84">
        <w:rPr>
          <w:sz w:val="22"/>
          <w:szCs w:val="22"/>
        </w:rPr>
        <w:t>Atectura</w:t>
      </w:r>
      <w:r w:rsidRPr="009F3F84">
        <w:rPr>
          <w:sz w:val="22"/>
          <w:szCs w:val="22"/>
        </w:rPr>
        <w:t xml:space="preserve"> Breezhaler għandhom għaldaqstant jintużaw b’kawtela f’pazjenti b’titwil magħruf jew issuspettat tal-intervall tal-QT jew li qed jingħataw trattament bi prodotti mediċinali li jaffettwaw l-intervall tal-QT.</w:t>
      </w:r>
    </w:p>
    <w:p w14:paraId="2AED3D45" w14:textId="77777777" w:rsidR="000B0DF3" w:rsidRPr="009F3F84" w:rsidRDefault="000B0DF3" w:rsidP="00A2679E">
      <w:pPr>
        <w:pStyle w:val="Text"/>
        <w:spacing w:before="0"/>
        <w:jc w:val="left"/>
        <w:rPr>
          <w:sz w:val="22"/>
          <w:szCs w:val="22"/>
        </w:rPr>
      </w:pPr>
    </w:p>
    <w:p w14:paraId="6A54473F" w14:textId="71856D2F" w:rsidR="000B0DF3" w:rsidRPr="009F3F84" w:rsidRDefault="00017285" w:rsidP="00A2679E">
      <w:pPr>
        <w:pStyle w:val="Text"/>
        <w:keepNext/>
        <w:spacing w:before="0"/>
        <w:jc w:val="left"/>
        <w:rPr>
          <w:sz w:val="22"/>
          <w:szCs w:val="22"/>
        </w:rPr>
      </w:pPr>
      <w:r w:rsidRPr="009F3F84">
        <w:rPr>
          <w:sz w:val="22"/>
          <w:szCs w:val="22"/>
          <w:u w:val="single"/>
        </w:rPr>
        <w:t>Ipokal</w:t>
      </w:r>
      <w:r w:rsidR="00995CB5" w:rsidRPr="009F3F84">
        <w:rPr>
          <w:sz w:val="22"/>
          <w:szCs w:val="22"/>
          <w:u w:val="single"/>
        </w:rPr>
        <w:t>e</w:t>
      </w:r>
      <w:r w:rsidRPr="009F3F84">
        <w:rPr>
          <w:sz w:val="22"/>
          <w:szCs w:val="22"/>
          <w:u w:val="single"/>
        </w:rPr>
        <w:t>mija b’agonisti beta</w:t>
      </w:r>
    </w:p>
    <w:p w14:paraId="3E3E2B28" w14:textId="77777777" w:rsidR="000B0DF3" w:rsidRPr="009F3F84" w:rsidRDefault="000B0DF3" w:rsidP="00A2679E">
      <w:pPr>
        <w:keepNext/>
        <w:tabs>
          <w:tab w:val="clear" w:pos="567"/>
        </w:tabs>
        <w:spacing w:line="240" w:lineRule="auto"/>
        <w:ind w:left="567" w:hanging="567"/>
        <w:rPr>
          <w:szCs w:val="22"/>
        </w:rPr>
      </w:pPr>
    </w:p>
    <w:p w14:paraId="720A6D41" w14:textId="20E3EDD8" w:rsidR="000B0DF3" w:rsidRPr="009F3F84" w:rsidRDefault="00017285" w:rsidP="00A2679E">
      <w:pPr>
        <w:pStyle w:val="Text"/>
        <w:spacing w:before="0"/>
        <w:jc w:val="left"/>
        <w:rPr>
          <w:sz w:val="22"/>
          <w:szCs w:val="22"/>
        </w:rPr>
      </w:pPr>
      <w:r w:rsidRPr="009F3F84">
        <w:rPr>
          <w:sz w:val="22"/>
          <w:szCs w:val="22"/>
        </w:rPr>
        <w:t>L-agonisti beta</w:t>
      </w:r>
      <w:r w:rsidRPr="009F3F84">
        <w:rPr>
          <w:sz w:val="22"/>
          <w:szCs w:val="22"/>
          <w:vertAlign w:val="subscript"/>
        </w:rPr>
        <w:t>2</w:t>
      </w:r>
      <w:r w:rsidRPr="009F3F84">
        <w:rPr>
          <w:sz w:val="22"/>
          <w:szCs w:val="22"/>
        </w:rPr>
        <w:noBreakHyphen/>
        <w:t>adrenerġiċi jistgħu jikkawżaw ipokalemija qawwija f’uħud mill-pazjenti, li kapaċi tikkawża effetti kardjovaskulari avversi. It-tnaqqis fil-potassju tas-serum normalment jgħaddi waħdu, u ma jeħtieġx xi supplimenti. Pazjenti b’ipokalemija asmatika gravi jafu jmorru għall-agħar minħabba l-ipossija u l-għoti ta’ kura oħra fl-istess ħin, li tista’ tagħmilhom aktar suxxettibbli għal arritmiji kardijaċi (ara sezzjoni 4.5).</w:t>
      </w:r>
    </w:p>
    <w:p w14:paraId="150E3AA5" w14:textId="77777777" w:rsidR="000B0DF3" w:rsidRPr="009F3F84" w:rsidRDefault="000B0DF3" w:rsidP="00A2679E">
      <w:pPr>
        <w:pStyle w:val="Text"/>
        <w:spacing w:before="0"/>
        <w:jc w:val="left"/>
        <w:rPr>
          <w:sz w:val="22"/>
          <w:szCs w:val="22"/>
          <w:lang w:bidi="th-TH"/>
        </w:rPr>
      </w:pPr>
    </w:p>
    <w:p w14:paraId="5DEC924C" w14:textId="00B9FCD8" w:rsidR="000B0DF3" w:rsidRPr="009F3F84" w:rsidRDefault="00017285" w:rsidP="00A2679E">
      <w:pPr>
        <w:pStyle w:val="Text"/>
        <w:spacing w:before="0"/>
        <w:jc w:val="left"/>
        <w:rPr>
          <w:sz w:val="22"/>
          <w:szCs w:val="22"/>
        </w:rPr>
      </w:pPr>
      <w:r w:rsidRPr="009F3F84">
        <w:rPr>
          <w:sz w:val="22"/>
          <w:szCs w:val="22"/>
        </w:rPr>
        <w:t xml:space="preserve">Fi studji kliniċi dwar </w:t>
      </w:r>
      <w:r w:rsidR="00441FD3" w:rsidRPr="009F3F84">
        <w:rPr>
          <w:sz w:val="22"/>
          <w:szCs w:val="22"/>
          <w:lang w:bidi="th-TH"/>
        </w:rPr>
        <w:t xml:space="preserve">indacaterol/mometasone furoate </w:t>
      </w:r>
      <w:r w:rsidRPr="009F3F84">
        <w:rPr>
          <w:sz w:val="22"/>
          <w:szCs w:val="22"/>
        </w:rPr>
        <w:t>ma dehrux effetti relevanti klinikament ta’ ipokalemija meta mogħti skont id-doża terapewtika rrakkomandata.</w:t>
      </w:r>
    </w:p>
    <w:p w14:paraId="57B55CF4" w14:textId="77777777" w:rsidR="000B0DF3" w:rsidRPr="009F3F84" w:rsidRDefault="000B0DF3" w:rsidP="00A2679E">
      <w:pPr>
        <w:pStyle w:val="Text"/>
        <w:spacing w:before="0"/>
        <w:jc w:val="left"/>
        <w:rPr>
          <w:sz w:val="22"/>
          <w:szCs w:val="22"/>
        </w:rPr>
      </w:pPr>
    </w:p>
    <w:p w14:paraId="63BBD355" w14:textId="77777777" w:rsidR="000B0DF3" w:rsidRPr="009F3F84" w:rsidRDefault="00017285" w:rsidP="00A2679E">
      <w:pPr>
        <w:pStyle w:val="Text"/>
        <w:keepNext/>
        <w:spacing w:before="0"/>
        <w:jc w:val="left"/>
        <w:rPr>
          <w:sz w:val="22"/>
          <w:szCs w:val="22"/>
          <w:u w:val="single"/>
        </w:rPr>
      </w:pPr>
      <w:r w:rsidRPr="009F3F84">
        <w:rPr>
          <w:sz w:val="22"/>
          <w:szCs w:val="22"/>
          <w:u w:val="single"/>
        </w:rPr>
        <w:t>Ipergliċemija</w:t>
      </w:r>
    </w:p>
    <w:p w14:paraId="37A743CA" w14:textId="77777777" w:rsidR="000B0DF3" w:rsidRPr="009F3F84" w:rsidRDefault="000B0DF3" w:rsidP="00A2679E">
      <w:pPr>
        <w:keepNext/>
        <w:tabs>
          <w:tab w:val="clear" w:pos="567"/>
        </w:tabs>
        <w:spacing w:line="240" w:lineRule="auto"/>
        <w:ind w:left="567" w:hanging="567"/>
        <w:rPr>
          <w:szCs w:val="22"/>
        </w:rPr>
      </w:pPr>
    </w:p>
    <w:p w14:paraId="26E0630B" w14:textId="2DC44CA1" w:rsidR="000B0DF3" w:rsidRPr="009F3F84" w:rsidRDefault="00017285" w:rsidP="00A2679E">
      <w:pPr>
        <w:pStyle w:val="Text"/>
        <w:spacing w:before="0"/>
        <w:jc w:val="left"/>
        <w:rPr>
          <w:sz w:val="22"/>
          <w:szCs w:val="22"/>
        </w:rPr>
      </w:pPr>
      <w:r w:rsidRPr="009F3F84">
        <w:rPr>
          <w:sz w:val="22"/>
          <w:szCs w:val="22"/>
        </w:rPr>
        <w:t>Meta jittieħdu man-nifs dożi għoljin ta’ agonisti beta</w:t>
      </w:r>
      <w:r w:rsidRPr="009F3F84">
        <w:rPr>
          <w:sz w:val="22"/>
          <w:szCs w:val="22"/>
          <w:vertAlign w:val="subscript"/>
        </w:rPr>
        <w:t>2</w:t>
      </w:r>
      <w:r w:rsidRPr="009F3F84">
        <w:rPr>
          <w:sz w:val="22"/>
          <w:szCs w:val="22"/>
        </w:rPr>
        <w:noBreakHyphen/>
        <w:t>adrenerġiċi u ta’ kortikosterojdi jistgħu jwasslu biex jogħla l-glukosju tal-plażma. Malli jinbeda t-trattament, wieħed għandu josserva aktar mill-qrib il-glukosju tal-plażma f’pazjenti dijabetiċi.</w:t>
      </w:r>
    </w:p>
    <w:p w14:paraId="1562B3FB" w14:textId="77777777" w:rsidR="00F95715" w:rsidRPr="009F3F84" w:rsidRDefault="00F95715" w:rsidP="00A2679E">
      <w:pPr>
        <w:pStyle w:val="Text"/>
        <w:spacing w:before="0"/>
        <w:jc w:val="left"/>
        <w:rPr>
          <w:sz w:val="22"/>
          <w:szCs w:val="22"/>
          <w:lang w:bidi="th-TH"/>
        </w:rPr>
      </w:pPr>
    </w:p>
    <w:p w14:paraId="256247A8" w14:textId="1CCD88BC" w:rsidR="007061F8" w:rsidRPr="009F3F84" w:rsidRDefault="00441FD3" w:rsidP="00A2679E">
      <w:pPr>
        <w:pStyle w:val="Text"/>
        <w:spacing w:before="0"/>
        <w:jc w:val="left"/>
        <w:rPr>
          <w:sz w:val="22"/>
          <w:szCs w:val="22"/>
        </w:rPr>
      </w:pPr>
      <w:r w:rsidRPr="009F3F84">
        <w:rPr>
          <w:sz w:val="22"/>
          <w:szCs w:val="22"/>
        </w:rPr>
        <w:t>Dan il-prodott mediċinali</w:t>
      </w:r>
      <w:r w:rsidR="007061F8" w:rsidRPr="009F3F84">
        <w:rPr>
          <w:sz w:val="22"/>
          <w:szCs w:val="22"/>
        </w:rPr>
        <w:t xml:space="preserve"> ma ġiex mistħarreġ f’pazjenti b’dijabete mellitus tat-Tip I jew b’dijabete mellitus mhux ikkontrollata tat-Tip II.</w:t>
      </w:r>
    </w:p>
    <w:p w14:paraId="14034753" w14:textId="5AA8DB7A" w:rsidR="00682276" w:rsidRPr="009F3F84" w:rsidRDefault="00682276" w:rsidP="00A2679E">
      <w:pPr>
        <w:pStyle w:val="Text"/>
        <w:spacing w:before="0"/>
        <w:jc w:val="left"/>
        <w:rPr>
          <w:sz w:val="22"/>
          <w:szCs w:val="22"/>
        </w:rPr>
      </w:pPr>
    </w:p>
    <w:p w14:paraId="643B6AE2" w14:textId="77777777" w:rsidR="00BE6B7E" w:rsidRPr="009F3F84" w:rsidRDefault="00682276" w:rsidP="00A2679E">
      <w:pPr>
        <w:pStyle w:val="Text"/>
        <w:keepNext/>
        <w:spacing w:before="0"/>
        <w:jc w:val="left"/>
        <w:rPr>
          <w:sz w:val="22"/>
          <w:szCs w:val="22"/>
          <w:u w:val="single"/>
        </w:rPr>
      </w:pPr>
      <w:r w:rsidRPr="009F3F84">
        <w:rPr>
          <w:sz w:val="22"/>
          <w:szCs w:val="22"/>
          <w:u w:val="single"/>
        </w:rPr>
        <w:t>Prevenzjoni ta' infezzjonijiet orofarinġali</w:t>
      </w:r>
    </w:p>
    <w:p w14:paraId="54A4A27C" w14:textId="77777777" w:rsidR="00BE6B7E" w:rsidRPr="009F3F84" w:rsidRDefault="00BE6B7E" w:rsidP="00A2679E">
      <w:pPr>
        <w:pStyle w:val="Text"/>
        <w:keepNext/>
        <w:spacing w:before="0"/>
        <w:jc w:val="left"/>
        <w:rPr>
          <w:sz w:val="22"/>
          <w:szCs w:val="22"/>
        </w:rPr>
      </w:pPr>
    </w:p>
    <w:p w14:paraId="1EE2A9AD" w14:textId="0E52FD5B" w:rsidR="00BE6B7E" w:rsidRPr="009F3F84" w:rsidRDefault="00BE6B7E" w:rsidP="00A2679E">
      <w:pPr>
        <w:pStyle w:val="Text"/>
        <w:spacing w:before="0"/>
        <w:jc w:val="left"/>
        <w:rPr>
          <w:sz w:val="22"/>
          <w:szCs w:val="22"/>
        </w:rPr>
      </w:pPr>
      <w:r w:rsidRPr="009F3F84">
        <w:rPr>
          <w:sz w:val="22"/>
          <w:szCs w:val="22"/>
        </w:rPr>
        <w:t xml:space="preserve">Sabiex jiġi minimizzat ir-riskju ta’ infezzjoni candida orofarinġali, il-pazjent għandu jingħata struzzjonijiet sabiex ilaħlaħ ħalqu bl-ilma jew </w:t>
      </w:r>
      <w:r w:rsidRPr="00AC1BCA">
        <w:rPr>
          <w:sz w:val="22"/>
          <w:szCs w:val="18"/>
        </w:rPr>
        <w:t>jiggargarizza</w:t>
      </w:r>
      <w:r w:rsidR="00F62658" w:rsidRPr="00AC1BCA">
        <w:rPr>
          <w:sz w:val="22"/>
          <w:szCs w:val="18"/>
        </w:rPr>
        <w:t xml:space="preserve"> bl-ilma mingħajr ma jibilgħu</w:t>
      </w:r>
      <w:r w:rsidRPr="00AC1BCA">
        <w:rPr>
          <w:sz w:val="22"/>
          <w:szCs w:val="18"/>
        </w:rPr>
        <w:t xml:space="preserve"> jew</w:t>
      </w:r>
      <w:r w:rsidR="00F62658" w:rsidRPr="00AC1BCA">
        <w:rPr>
          <w:sz w:val="22"/>
          <w:szCs w:val="18"/>
        </w:rPr>
        <w:t xml:space="preserve"> jaħsel snienu</w:t>
      </w:r>
      <w:r w:rsidRPr="00AC1BCA">
        <w:rPr>
          <w:sz w:val="22"/>
          <w:szCs w:val="18"/>
        </w:rPr>
        <w:t xml:space="preserve"> </w:t>
      </w:r>
      <w:r w:rsidRPr="009F3F84">
        <w:rPr>
          <w:sz w:val="22"/>
          <w:szCs w:val="22"/>
        </w:rPr>
        <w:t>wara li jieħu d-doża man-nifs.</w:t>
      </w:r>
    </w:p>
    <w:p w14:paraId="09445B7D" w14:textId="77777777" w:rsidR="000B0DF3" w:rsidRPr="009F3F84" w:rsidRDefault="000B0DF3" w:rsidP="00A2679E">
      <w:pPr>
        <w:pStyle w:val="Text"/>
        <w:spacing w:before="0"/>
        <w:jc w:val="left"/>
        <w:rPr>
          <w:sz w:val="22"/>
          <w:szCs w:val="22"/>
          <w:lang w:bidi="th-TH"/>
        </w:rPr>
      </w:pPr>
    </w:p>
    <w:p w14:paraId="1E76909F" w14:textId="77777777" w:rsidR="000B0DF3" w:rsidRPr="009F3F84" w:rsidRDefault="00017285" w:rsidP="00A2679E">
      <w:pPr>
        <w:pStyle w:val="Text"/>
        <w:keepNext/>
        <w:spacing w:before="0"/>
        <w:jc w:val="left"/>
        <w:rPr>
          <w:sz w:val="22"/>
          <w:szCs w:val="22"/>
        </w:rPr>
      </w:pPr>
      <w:r w:rsidRPr="009F3F84">
        <w:rPr>
          <w:sz w:val="22"/>
          <w:szCs w:val="22"/>
          <w:u w:val="single"/>
        </w:rPr>
        <w:t>Effetti sistemiċi ta’ kortikosterojdi</w:t>
      </w:r>
    </w:p>
    <w:p w14:paraId="4596DECE" w14:textId="77777777" w:rsidR="000B0DF3" w:rsidRPr="009F3F84" w:rsidRDefault="000B0DF3" w:rsidP="00A2679E">
      <w:pPr>
        <w:keepNext/>
        <w:tabs>
          <w:tab w:val="clear" w:pos="567"/>
        </w:tabs>
        <w:spacing w:line="240" w:lineRule="auto"/>
        <w:ind w:left="567" w:hanging="567"/>
        <w:rPr>
          <w:szCs w:val="22"/>
        </w:rPr>
      </w:pPr>
      <w:bookmarkStart w:id="4" w:name="_Toc260903771"/>
      <w:bookmarkEnd w:id="4"/>
    </w:p>
    <w:p w14:paraId="6B436F67" w14:textId="77777777" w:rsidR="00AB3233" w:rsidRPr="009F3F84" w:rsidRDefault="00017285" w:rsidP="00A2679E">
      <w:pPr>
        <w:pStyle w:val="Text"/>
        <w:spacing w:before="0"/>
        <w:jc w:val="left"/>
        <w:rPr>
          <w:sz w:val="22"/>
          <w:szCs w:val="22"/>
        </w:rPr>
      </w:pPr>
      <w:r w:rsidRPr="009F3F84">
        <w:rPr>
          <w:sz w:val="22"/>
          <w:szCs w:val="22"/>
        </w:rPr>
        <w:t>Jista’ jkun hemm effetti sistemiċi ta’ kortikosterojdi meħuda man-nifs, b’mod partikulari meta mogħtija f’dożi għoljin għal tul ta’ żmien. Hemm anqas probabbiltà li jseħħu dawn l-effetti milli meta jingħataw kortikosterojdi mill-ħalq u jistgħu jvarjaw minn pazjent għall-ieħor u bejn tħejjija u oħra ta’ kortikosterojdi.</w:t>
      </w:r>
    </w:p>
    <w:p w14:paraId="7CA88E71" w14:textId="77777777" w:rsidR="00AB3233" w:rsidRPr="009F3F84" w:rsidRDefault="00AB3233" w:rsidP="00A2679E">
      <w:pPr>
        <w:pStyle w:val="Text"/>
        <w:spacing w:before="0"/>
        <w:jc w:val="left"/>
        <w:rPr>
          <w:sz w:val="22"/>
          <w:szCs w:val="22"/>
        </w:rPr>
      </w:pPr>
    </w:p>
    <w:p w14:paraId="1D795FC8" w14:textId="5EBC8DA2" w:rsidR="00DD7595" w:rsidRPr="009F3F84" w:rsidRDefault="00DD7595" w:rsidP="00A2679E">
      <w:pPr>
        <w:pStyle w:val="Text"/>
        <w:spacing w:before="0"/>
        <w:jc w:val="left"/>
        <w:rPr>
          <w:sz w:val="22"/>
          <w:szCs w:val="22"/>
        </w:rPr>
      </w:pPr>
      <w:r w:rsidRPr="009F3F84">
        <w:rPr>
          <w:sz w:val="22"/>
          <w:szCs w:val="22"/>
        </w:rPr>
        <w:t>Fost l-effetti sistemiċi li jista’ jkun hemm insibu s-sindrom ta’ Cushing, il-fatturi ta’ Cushingoid, is-suppressjoni adrenali, it-tkabbir ritardiv fi tfal u adolexxenti, it-tnaqqis tad-densità tal-minerali fl-għadam, il-katarretti, il-glawkoma, u, rari ħafna aktar, firxa ta’ effetti psikoloġiċi jew attitudinali li jinkludu attività eċċessiva psikomotorika, disturbi fl-irqad, anzjetà, depressjoni jew aggressjoni (b’mod partikulari fit-tfal). Għaldaqstant huwa importanti li d-doża tal-koritkosterojdi meħuda man-nifs titnaqqas bil-mod il-mod għall-anqas doża li biha jinżamm il-kontroll effettiv tal-ażma.</w:t>
      </w:r>
    </w:p>
    <w:p w14:paraId="545C47B5" w14:textId="77777777" w:rsidR="00DD7595" w:rsidRPr="009F3F84" w:rsidRDefault="00DD7595" w:rsidP="00A2679E">
      <w:pPr>
        <w:pStyle w:val="Text"/>
        <w:spacing w:before="0"/>
        <w:jc w:val="left"/>
        <w:rPr>
          <w:sz w:val="22"/>
          <w:szCs w:val="22"/>
        </w:rPr>
      </w:pPr>
    </w:p>
    <w:p w14:paraId="7337D29A" w14:textId="77777777" w:rsidR="00DD7595" w:rsidRPr="009F3F84" w:rsidRDefault="00DD7595" w:rsidP="00A2679E">
      <w:pPr>
        <w:pStyle w:val="Text"/>
        <w:spacing w:before="0"/>
        <w:jc w:val="left"/>
        <w:rPr>
          <w:sz w:val="22"/>
          <w:szCs w:val="22"/>
        </w:rPr>
      </w:pPr>
      <w:r w:rsidRPr="009F3F84">
        <w:rPr>
          <w:sz w:val="22"/>
          <w:szCs w:val="22"/>
        </w:rPr>
        <w:t xml:space="preserve">Wieħed jista’ jinnota disturbi fil-vista minħabba l-użu sistemiku u topikali (inkluż intranażali, man-nifs u intraokulari) tal-kortikosterojdi. Wieħed għandu jikkunsidra li jirreferi pazjenti li jkollhom sintomi bħal vista mċajpra jew disturbi oħrajn fil-vista għand oftalmologu sabiex jevalwa x’jistgħu jkunu l-kawżi li jwasslu għal disturbi fil-vista, li jistgħu jinkludu katarretti, glawkoma jew mard rari </w:t>
      </w:r>
      <w:r w:rsidRPr="009F3F84">
        <w:rPr>
          <w:sz w:val="22"/>
          <w:szCs w:val="22"/>
        </w:rPr>
        <w:lastRenderedPageBreak/>
        <w:t>fosthom il-</w:t>
      </w:r>
      <w:bookmarkStart w:id="5" w:name="_Hlk33699518"/>
      <w:r w:rsidRPr="009F3F84">
        <w:rPr>
          <w:sz w:val="22"/>
          <w:szCs w:val="22"/>
        </w:rPr>
        <w:t xml:space="preserve">korioretinopatija </w:t>
      </w:r>
      <w:bookmarkEnd w:id="5"/>
      <w:r w:rsidRPr="009F3F84">
        <w:rPr>
          <w:sz w:val="22"/>
          <w:szCs w:val="22"/>
        </w:rPr>
        <w:t>seruża ċentrali (CSCR) li kienet irrappurtata wara li ntużaw kortikosterojdi sistemiċi u topikali.</w:t>
      </w:r>
    </w:p>
    <w:p w14:paraId="6B956DE8" w14:textId="77777777" w:rsidR="005123CF" w:rsidRPr="009F3F84" w:rsidRDefault="005123CF" w:rsidP="00A2679E">
      <w:pPr>
        <w:tabs>
          <w:tab w:val="clear" w:pos="567"/>
        </w:tabs>
        <w:spacing w:line="240" w:lineRule="auto"/>
        <w:rPr>
          <w:szCs w:val="22"/>
        </w:rPr>
      </w:pPr>
    </w:p>
    <w:p w14:paraId="4A212312" w14:textId="2881D12E" w:rsidR="00481BC2" w:rsidRPr="009F3F84" w:rsidRDefault="005717FB" w:rsidP="00A2679E">
      <w:pPr>
        <w:tabs>
          <w:tab w:val="clear" w:pos="567"/>
        </w:tabs>
        <w:spacing w:line="240" w:lineRule="auto"/>
        <w:rPr>
          <w:szCs w:val="22"/>
        </w:rPr>
      </w:pPr>
      <w:r w:rsidRPr="009F3F84">
        <w:t>Dan il-prodott medi</w:t>
      </w:r>
      <w:r w:rsidRPr="009F3F84">
        <w:rPr>
          <w:szCs w:val="22"/>
        </w:rPr>
        <w:t>ċinali</w:t>
      </w:r>
      <w:r w:rsidR="00FB2504" w:rsidRPr="009F3F84">
        <w:rPr>
          <w:szCs w:val="22"/>
        </w:rPr>
        <w:t xml:space="preserve"> </w:t>
      </w:r>
      <w:r w:rsidR="00481BC2" w:rsidRPr="009F3F84">
        <w:t>għandu jingħata b’kawtela f’pazjenti b’tuberkulożi pulmunari jew f’pazjenti b’infezzjonijiet kr</w:t>
      </w:r>
      <w:r w:rsidR="00367916" w:rsidRPr="009F3F84">
        <w:t>o</w:t>
      </w:r>
      <w:r w:rsidR="00481BC2" w:rsidRPr="009F3F84">
        <w:t>niċi jew mhux ittra</w:t>
      </w:r>
      <w:r w:rsidR="00367916" w:rsidRPr="009F3F84">
        <w:t>t</w:t>
      </w:r>
      <w:r w:rsidR="00481BC2" w:rsidRPr="009F3F84">
        <w:t>tati.</w:t>
      </w:r>
    </w:p>
    <w:p w14:paraId="1F765BBA" w14:textId="77777777" w:rsidR="000B0DF3" w:rsidRPr="009F3F84" w:rsidRDefault="000B0DF3" w:rsidP="00A2679E">
      <w:pPr>
        <w:tabs>
          <w:tab w:val="clear" w:pos="567"/>
        </w:tabs>
        <w:spacing w:line="240" w:lineRule="auto"/>
        <w:rPr>
          <w:szCs w:val="22"/>
        </w:rPr>
      </w:pPr>
    </w:p>
    <w:p w14:paraId="1AA9BC46" w14:textId="77777777" w:rsidR="000B0DF3" w:rsidRPr="009F3F84" w:rsidRDefault="00017285" w:rsidP="00A2679E">
      <w:pPr>
        <w:keepNext/>
        <w:tabs>
          <w:tab w:val="clear" w:pos="567"/>
        </w:tabs>
        <w:spacing w:line="240" w:lineRule="auto"/>
        <w:rPr>
          <w:szCs w:val="24"/>
          <w:u w:val="single"/>
        </w:rPr>
      </w:pPr>
      <w:r w:rsidRPr="009F3F84">
        <w:rPr>
          <w:szCs w:val="24"/>
          <w:u w:val="single"/>
        </w:rPr>
        <w:t>Eċċipjenti</w:t>
      </w:r>
    </w:p>
    <w:p w14:paraId="7CA88AC4" w14:textId="77777777" w:rsidR="000B0DF3" w:rsidRPr="009F3F84" w:rsidRDefault="000B0DF3" w:rsidP="00A2679E">
      <w:pPr>
        <w:keepNext/>
        <w:tabs>
          <w:tab w:val="clear" w:pos="567"/>
        </w:tabs>
        <w:spacing w:line="240" w:lineRule="auto"/>
        <w:rPr>
          <w:szCs w:val="24"/>
          <w:u w:val="single"/>
        </w:rPr>
      </w:pPr>
    </w:p>
    <w:p w14:paraId="68E06A07" w14:textId="3652B1AE" w:rsidR="000B0DF3" w:rsidRPr="009F3F84" w:rsidRDefault="00017285" w:rsidP="00A2679E">
      <w:pPr>
        <w:tabs>
          <w:tab w:val="clear" w:pos="567"/>
        </w:tabs>
        <w:spacing w:line="240" w:lineRule="auto"/>
        <w:rPr>
          <w:szCs w:val="22"/>
        </w:rPr>
      </w:pPr>
      <w:r w:rsidRPr="009F3F84">
        <w:t>Dan il-prodott mediċinali fih il-</w:t>
      </w:r>
      <w:r w:rsidR="00A6118C">
        <w:t>lattosju</w:t>
      </w:r>
      <w:r w:rsidRPr="009F3F84">
        <w:t>. Pazjenti li għandhom problemi ereditarji rari ta’ intolleranza għall-galactose, nuqqas totali ta’ lactase jew malassorbiment tal-glucose-galactose m’għandhomx jieħdu d</w:t>
      </w:r>
      <w:r w:rsidR="0033319A" w:rsidRPr="009F3F84">
        <w:t>a</w:t>
      </w:r>
      <w:r w:rsidRPr="009F3F84">
        <w:t>n il-</w:t>
      </w:r>
      <w:r w:rsidR="0033319A" w:rsidRPr="009F3F84">
        <w:t xml:space="preserve">prodott </w:t>
      </w:r>
      <w:r w:rsidRPr="009F3F84">
        <w:t>mediċina</w:t>
      </w:r>
      <w:r w:rsidR="0033319A" w:rsidRPr="009F3F84">
        <w:t>li</w:t>
      </w:r>
      <w:r w:rsidRPr="009F3F84">
        <w:t>.</w:t>
      </w:r>
    </w:p>
    <w:p w14:paraId="04506CE2" w14:textId="77777777" w:rsidR="000B0DF3" w:rsidRPr="009F3F84" w:rsidRDefault="000B0DF3" w:rsidP="00A2679E">
      <w:pPr>
        <w:tabs>
          <w:tab w:val="clear" w:pos="567"/>
        </w:tabs>
        <w:spacing w:line="240" w:lineRule="auto"/>
        <w:rPr>
          <w:szCs w:val="22"/>
        </w:rPr>
      </w:pPr>
    </w:p>
    <w:p w14:paraId="1C6DC184" w14:textId="77777777" w:rsidR="000B0DF3" w:rsidRPr="009F3F84" w:rsidRDefault="00017285" w:rsidP="00A2679E">
      <w:pPr>
        <w:keepNext/>
        <w:tabs>
          <w:tab w:val="clear" w:pos="567"/>
        </w:tabs>
        <w:spacing w:line="240" w:lineRule="auto"/>
        <w:ind w:left="567" w:hanging="567"/>
        <w:rPr>
          <w:szCs w:val="22"/>
        </w:rPr>
      </w:pPr>
      <w:r w:rsidRPr="009F3F84">
        <w:rPr>
          <w:b/>
          <w:szCs w:val="22"/>
        </w:rPr>
        <w:t>4.5</w:t>
      </w:r>
      <w:r w:rsidRPr="009F3F84">
        <w:rPr>
          <w:b/>
          <w:szCs w:val="22"/>
        </w:rPr>
        <w:tab/>
        <w:t>Interazzjoni ma’ prodotti mediċinali oħra u forom oħra ta’ interazzjoni</w:t>
      </w:r>
    </w:p>
    <w:p w14:paraId="39A5AD42" w14:textId="77777777" w:rsidR="000B0DF3" w:rsidRPr="009F3F84" w:rsidRDefault="000B0DF3" w:rsidP="00A2679E">
      <w:pPr>
        <w:keepNext/>
        <w:tabs>
          <w:tab w:val="clear" w:pos="567"/>
        </w:tabs>
        <w:spacing w:line="240" w:lineRule="auto"/>
        <w:ind w:left="567" w:hanging="567"/>
        <w:rPr>
          <w:szCs w:val="22"/>
        </w:rPr>
      </w:pPr>
    </w:p>
    <w:p w14:paraId="0D2E0989" w14:textId="3C0673FB" w:rsidR="000B0DF3" w:rsidRPr="009F3F84" w:rsidRDefault="00017285" w:rsidP="00A2679E">
      <w:pPr>
        <w:pStyle w:val="Text"/>
        <w:spacing w:before="0"/>
        <w:jc w:val="left"/>
        <w:rPr>
          <w:sz w:val="22"/>
          <w:szCs w:val="22"/>
        </w:rPr>
      </w:pPr>
      <w:bookmarkStart w:id="6" w:name="_nth_Interactions_linked_to22483"/>
      <w:bookmarkEnd w:id="6"/>
      <w:r w:rsidRPr="009F3F84">
        <w:rPr>
          <w:sz w:val="22"/>
          <w:szCs w:val="22"/>
        </w:rPr>
        <w:t>Ma sarux studji speċifiċi ta’ interazzjoni b’</w:t>
      </w:r>
      <w:r w:rsidR="00DD7595" w:rsidRPr="009F3F84">
        <w:rPr>
          <w:sz w:val="22"/>
          <w:szCs w:val="22"/>
        </w:rPr>
        <w:t>indacaterol/mometasone furoate</w:t>
      </w:r>
      <w:r w:rsidRPr="009F3F84">
        <w:rPr>
          <w:sz w:val="22"/>
          <w:szCs w:val="22"/>
        </w:rPr>
        <w:t>. It-tagħrif dwar il-potenzjal ta’ interazzjonijiet jissejjes fuq il-potenzjal ta’ kull wieħed miż-żewġ komponenti monoterapewtiċi.</w:t>
      </w:r>
    </w:p>
    <w:p w14:paraId="3A308C02" w14:textId="77777777" w:rsidR="000B0DF3" w:rsidRPr="009F3F84" w:rsidRDefault="000B0DF3" w:rsidP="00A2679E">
      <w:pPr>
        <w:pStyle w:val="Text"/>
        <w:spacing w:before="0"/>
        <w:jc w:val="left"/>
        <w:rPr>
          <w:sz w:val="22"/>
          <w:szCs w:val="22"/>
        </w:rPr>
      </w:pPr>
    </w:p>
    <w:p w14:paraId="73780E40" w14:textId="77777777" w:rsidR="000B0DF3" w:rsidRPr="009F3F84" w:rsidRDefault="00017285" w:rsidP="00A2679E">
      <w:pPr>
        <w:pStyle w:val="Text"/>
        <w:keepNext/>
        <w:spacing w:before="0"/>
        <w:jc w:val="left"/>
        <w:rPr>
          <w:sz w:val="22"/>
          <w:szCs w:val="22"/>
        </w:rPr>
      </w:pPr>
      <w:r w:rsidRPr="009F3F84">
        <w:rPr>
          <w:sz w:val="22"/>
          <w:szCs w:val="22"/>
          <w:u w:val="single"/>
        </w:rPr>
        <w:t>Prodotti mediċinali magħrufin li jtawlu l-intervall tal-QTc</w:t>
      </w:r>
    </w:p>
    <w:p w14:paraId="5FC7B22C" w14:textId="77777777" w:rsidR="000B0DF3" w:rsidRPr="009F3F84" w:rsidRDefault="000B0DF3" w:rsidP="00A2679E">
      <w:pPr>
        <w:keepNext/>
        <w:tabs>
          <w:tab w:val="clear" w:pos="567"/>
        </w:tabs>
        <w:spacing w:line="240" w:lineRule="auto"/>
        <w:ind w:left="567" w:hanging="567"/>
        <w:rPr>
          <w:szCs w:val="22"/>
        </w:rPr>
      </w:pPr>
    </w:p>
    <w:p w14:paraId="0B0B24D1" w14:textId="290FE0F8" w:rsidR="000B0DF3" w:rsidRPr="009F3F84" w:rsidRDefault="00B15806" w:rsidP="00A2679E">
      <w:pPr>
        <w:pStyle w:val="Text"/>
        <w:spacing w:before="0"/>
        <w:jc w:val="left"/>
        <w:rPr>
          <w:sz w:val="22"/>
          <w:szCs w:val="22"/>
        </w:rPr>
      </w:pPr>
      <w:r w:rsidRPr="009F3F84">
        <w:rPr>
          <w:sz w:val="22"/>
          <w:szCs w:val="22"/>
        </w:rPr>
        <w:t>B</w:t>
      </w:r>
      <w:r w:rsidR="00017285" w:rsidRPr="009F3F84">
        <w:rPr>
          <w:sz w:val="22"/>
          <w:szCs w:val="22"/>
        </w:rPr>
        <w:t>ħal kull prodott mediċinali ieħor li għandu l-agonist beta</w:t>
      </w:r>
      <w:r w:rsidR="00017285" w:rsidRPr="009F3F84">
        <w:rPr>
          <w:sz w:val="22"/>
          <w:szCs w:val="22"/>
          <w:vertAlign w:val="subscript"/>
        </w:rPr>
        <w:t>2</w:t>
      </w:r>
      <w:r w:rsidR="00017285" w:rsidRPr="009F3F84">
        <w:rPr>
          <w:sz w:val="22"/>
          <w:szCs w:val="22"/>
        </w:rPr>
        <w:noBreakHyphen/>
        <w:t>adrenerġiku</w:t>
      </w:r>
      <w:r w:rsidRPr="009F3F84">
        <w:rPr>
          <w:sz w:val="22"/>
          <w:szCs w:val="22"/>
        </w:rPr>
        <w:t xml:space="preserve">, </w:t>
      </w:r>
      <w:r w:rsidR="00F62658" w:rsidRPr="009F3F84">
        <w:rPr>
          <w:sz w:val="22"/>
          <w:szCs w:val="22"/>
        </w:rPr>
        <w:t>dan il-</w:t>
      </w:r>
      <w:r w:rsidRPr="009F3F84">
        <w:rPr>
          <w:sz w:val="22"/>
          <w:szCs w:val="22"/>
        </w:rPr>
        <w:t>prodott mediċinali</w:t>
      </w:r>
      <w:r w:rsidR="00017285" w:rsidRPr="009F3F84">
        <w:rPr>
          <w:sz w:val="22"/>
          <w:szCs w:val="22"/>
        </w:rPr>
        <w:t xml:space="preserve"> għandu jingħata b’kawtela lil pazjenti li qed jingħataw trattament b’inibituri ta’ monoamina-ossidassi, antidipressanti triċikliċi jew prodotti mediċinali magħrufin li jtawlu l-intervall tal-QT, minħabba li dan jista’ jwassal biex ikollhom </w:t>
      </w:r>
      <w:r w:rsidR="00367916" w:rsidRPr="009F3F84">
        <w:rPr>
          <w:sz w:val="22"/>
          <w:szCs w:val="22"/>
        </w:rPr>
        <w:t xml:space="preserve">xi </w:t>
      </w:r>
      <w:r w:rsidR="00017285" w:rsidRPr="009F3F84">
        <w:rPr>
          <w:sz w:val="22"/>
          <w:szCs w:val="22"/>
        </w:rPr>
        <w:t>effett fuq l-intervall tal-QT. Il-prodotti mediċinali magħrufin li jtawlu l-intervall tal-QT jistgħu jżidu r-riskju ta’ arritmija ventrikulari (ara sezzjonijiet 4.4 u 5.1).</w:t>
      </w:r>
    </w:p>
    <w:p w14:paraId="45902FCE" w14:textId="77777777" w:rsidR="000B0DF3" w:rsidRPr="009F3F84" w:rsidRDefault="000B0DF3" w:rsidP="00A2679E">
      <w:pPr>
        <w:pStyle w:val="Text"/>
        <w:spacing w:before="0"/>
        <w:jc w:val="left"/>
        <w:rPr>
          <w:sz w:val="22"/>
          <w:szCs w:val="22"/>
        </w:rPr>
      </w:pPr>
    </w:p>
    <w:p w14:paraId="4786CF6C" w14:textId="77777777" w:rsidR="000B0DF3" w:rsidRPr="009F3F84" w:rsidRDefault="00017285" w:rsidP="00A2679E">
      <w:pPr>
        <w:pStyle w:val="Text"/>
        <w:keepNext/>
        <w:spacing w:before="0"/>
        <w:jc w:val="left"/>
        <w:rPr>
          <w:bCs/>
          <w:sz w:val="22"/>
          <w:szCs w:val="22"/>
        </w:rPr>
      </w:pPr>
      <w:r w:rsidRPr="009F3F84">
        <w:rPr>
          <w:sz w:val="22"/>
          <w:szCs w:val="22"/>
          <w:u w:val="single"/>
        </w:rPr>
        <w:t>Trattament għall-ipokalemija</w:t>
      </w:r>
    </w:p>
    <w:p w14:paraId="19D0370E" w14:textId="77777777" w:rsidR="000B0DF3" w:rsidRPr="009F3F84" w:rsidRDefault="000B0DF3" w:rsidP="00A2679E">
      <w:pPr>
        <w:keepNext/>
        <w:tabs>
          <w:tab w:val="clear" w:pos="567"/>
        </w:tabs>
        <w:spacing w:line="240" w:lineRule="auto"/>
        <w:ind w:left="567" w:hanging="567"/>
        <w:rPr>
          <w:szCs w:val="22"/>
        </w:rPr>
      </w:pPr>
    </w:p>
    <w:p w14:paraId="63DCDF3D" w14:textId="2E866EEB" w:rsidR="000B0DF3" w:rsidRPr="009F3F84" w:rsidRDefault="00017285" w:rsidP="00A2679E">
      <w:pPr>
        <w:pStyle w:val="Text"/>
        <w:spacing w:before="0"/>
        <w:jc w:val="left"/>
        <w:rPr>
          <w:sz w:val="22"/>
          <w:szCs w:val="22"/>
        </w:rPr>
      </w:pPr>
      <w:r w:rsidRPr="009F3F84">
        <w:rPr>
          <w:sz w:val="22"/>
          <w:szCs w:val="22"/>
        </w:rPr>
        <w:t xml:space="preserve">Meta mat-trattament għall-ipokalemija jingħataw flimkien derivattivi ta’ methylxanthine, sterojdi jew dijuretiċi li ma jħallux il-potassju joħroġ </w:t>
      </w:r>
      <w:r w:rsidR="00367916" w:rsidRPr="009F3F84">
        <w:rPr>
          <w:sz w:val="22"/>
          <w:szCs w:val="22"/>
        </w:rPr>
        <w:t>ma</w:t>
      </w:r>
      <w:r w:rsidRPr="009F3F84">
        <w:rPr>
          <w:sz w:val="22"/>
          <w:szCs w:val="22"/>
        </w:rPr>
        <w:t>l-awrina jista’ jwassal biex tiżdied il-qawwa tal-effett ipokalemiku tal-agonisti beta</w:t>
      </w:r>
      <w:r w:rsidRPr="009F3F84">
        <w:rPr>
          <w:sz w:val="22"/>
          <w:szCs w:val="22"/>
          <w:vertAlign w:val="subscript"/>
        </w:rPr>
        <w:t>2</w:t>
      </w:r>
      <w:r w:rsidRPr="009F3F84">
        <w:rPr>
          <w:sz w:val="22"/>
          <w:szCs w:val="22"/>
        </w:rPr>
        <w:noBreakHyphen/>
        <w:t>adrenerġiċi (ara sezzjoni 4.4).</w:t>
      </w:r>
    </w:p>
    <w:p w14:paraId="2B6D081E" w14:textId="77777777" w:rsidR="000B0DF3" w:rsidRPr="009F3F84" w:rsidRDefault="000B0DF3" w:rsidP="00A2679E">
      <w:pPr>
        <w:pStyle w:val="Text"/>
        <w:spacing w:before="0"/>
        <w:jc w:val="left"/>
        <w:rPr>
          <w:sz w:val="22"/>
          <w:szCs w:val="22"/>
        </w:rPr>
      </w:pPr>
    </w:p>
    <w:p w14:paraId="10DD4264" w14:textId="77777777" w:rsidR="000B0DF3" w:rsidRPr="009F3F84" w:rsidRDefault="00017285" w:rsidP="00A2679E">
      <w:pPr>
        <w:pStyle w:val="Text"/>
        <w:keepNext/>
        <w:spacing w:before="0"/>
        <w:jc w:val="left"/>
        <w:rPr>
          <w:bCs/>
          <w:sz w:val="22"/>
          <w:szCs w:val="22"/>
        </w:rPr>
      </w:pPr>
      <w:r w:rsidRPr="009F3F84">
        <w:rPr>
          <w:sz w:val="22"/>
          <w:szCs w:val="22"/>
          <w:u w:val="single"/>
        </w:rPr>
        <w:t>Imblukkaturi beta-adrenerġiċi</w:t>
      </w:r>
    </w:p>
    <w:p w14:paraId="1348A17D" w14:textId="77777777" w:rsidR="000B0DF3" w:rsidRPr="009F3F84" w:rsidRDefault="000B0DF3" w:rsidP="00A2679E">
      <w:pPr>
        <w:keepNext/>
        <w:tabs>
          <w:tab w:val="clear" w:pos="567"/>
        </w:tabs>
        <w:spacing w:line="240" w:lineRule="auto"/>
        <w:ind w:left="567" w:hanging="567"/>
        <w:rPr>
          <w:szCs w:val="22"/>
        </w:rPr>
      </w:pPr>
    </w:p>
    <w:p w14:paraId="646803DC" w14:textId="61364177" w:rsidR="000B0DF3" w:rsidRPr="009F3F84" w:rsidRDefault="00017285" w:rsidP="00A2679E">
      <w:pPr>
        <w:pStyle w:val="Text"/>
        <w:spacing w:before="0"/>
        <w:jc w:val="left"/>
        <w:rPr>
          <w:sz w:val="22"/>
          <w:szCs w:val="22"/>
        </w:rPr>
      </w:pPr>
      <w:r w:rsidRPr="009F3F84">
        <w:rPr>
          <w:sz w:val="22"/>
          <w:szCs w:val="22"/>
        </w:rPr>
        <w:t>L-imblukkaturi beta-adrenerġiċi jistgħu jdgħajfu jew jantagonizzaw l-effett tal-agonisti beta</w:t>
      </w:r>
      <w:r w:rsidRPr="009F3F84">
        <w:rPr>
          <w:sz w:val="22"/>
          <w:szCs w:val="22"/>
          <w:vertAlign w:val="subscript"/>
        </w:rPr>
        <w:t>2</w:t>
      </w:r>
      <w:r w:rsidRPr="009F3F84">
        <w:rPr>
          <w:sz w:val="22"/>
          <w:szCs w:val="22"/>
        </w:rPr>
        <w:noBreakHyphen/>
        <w:t>adrenerġiċi. Għaldaqstant,</w:t>
      </w:r>
      <w:r w:rsidR="00B15806" w:rsidRPr="009F3F84">
        <w:rPr>
          <w:sz w:val="22"/>
          <w:szCs w:val="22"/>
        </w:rPr>
        <w:t xml:space="preserve"> dan il-prodott </w:t>
      </w:r>
      <w:r w:rsidRPr="009F3F84">
        <w:rPr>
          <w:sz w:val="22"/>
          <w:szCs w:val="22"/>
        </w:rPr>
        <w:t>m’għandux jingħata flimkien ma’ imblukkaturi beta</w:t>
      </w:r>
      <w:r w:rsidRPr="009F3F84">
        <w:rPr>
          <w:sz w:val="22"/>
          <w:szCs w:val="22"/>
          <w:vertAlign w:val="subscript"/>
        </w:rPr>
        <w:t>2</w:t>
      </w:r>
      <w:r w:rsidRPr="009F3F84">
        <w:rPr>
          <w:sz w:val="22"/>
          <w:szCs w:val="22"/>
        </w:rPr>
        <w:noBreakHyphen/>
        <w:t>adrenerġiċi sakemm m’hemmx raġunijiet konvinċenti għala għandhom jintużaw. Meta jkun meħtieġ, għandha tingħata preferenza lill-imblukkaturi beta</w:t>
      </w:r>
      <w:r w:rsidRPr="009F3F84">
        <w:rPr>
          <w:sz w:val="22"/>
          <w:szCs w:val="22"/>
        </w:rPr>
        <w:noBreakHyphen/>
        <w:t>adrenerġiċi kardjoselettivi, avolja dawn għandhom jingħataw b’kawtela.</w:t>
      </w:r>
    </w:p>
    <w:p w14:paraId="05690BC2" w14:textId="77777777" w:rsidR="000B0DF3" w:rsidRPr="009F3F84" w:rsidRDefault="000B0DF3" w:rsidP="00A2679E">
      <w:pPr>
        <w:pStyle w:val="Text"/>
        <w:spacing w:before="0"/>
        <w:jc w:val="left"/>
        <w:rPr>
          <w:sz w:val="22"/>
          <w:szCs w:val="22"/>
        </w:rPr>
      </w:pPr>
    </w:p>
    <w:p w14:paraId="29F4B61E" w14:textId="77777777" w:rsidR="000B0DF3" w:rsidRPr="009F3F84" w:rsidRDefault="00017285" w:rsidP="00A2679E">
      <w:pPr>
        <w:pStyle w:val="Text"/>
        <w:keepNext/>
        <w:spacing w:before="0"/>
        <w:jc w:val="left"/>
        <w:rPr>
          <w:bCs/>
          <w:sz w:val="22"/>
          <w:szCs w:val="22"/>
        </w:rPr>
      </w:pPr>
      <w:r w:rsidRPr="009F3F84">
        <w:rPr>
          <w:sz w:val="22"/>
          <w:szCs w:val="22"/>
          <w:u w:val="single"/>
        </w:rPr>
        <w:t>Interazzjoni ma’ CYP3A4 u inibituri ta’ P-glikoproteina</w:t>
      </w:r>
    </w:p>
    <w:p w14:paraId="2BFB6FEC" w14:textId="77777777" w:rsidR="000B0DF3" w:rsidRPr="009F3F84" w:rsidRDefault="000B0DF3" w:rsidP="00A2679E">
      <w:pPr>
        <w:keepNext/>
        <w:tabs>
          <w:tab w:val="clear" w:pos="567"/>
        </w:tabs>
        <w:spacing w:line="240" w:lineRule="auto"/>
        <w:ind w:left="567" w:hanging="567"/>
        <w:rPr>
          <w:szCs w:val="22"/>
        </w:rPr>
      </w:pPr>
      <w:bookmarkStart w:id="7" w:name="_nth_Interactions_linked_to26290"/>
      <w:bookmarkEnd w:id="7"/>
    </w:p>
    <w:p w14:paraId="68016E19" w14:textId="57C68A69" w:rsidR="000B0DF3" w:rsidRPr="009F3F84" w:rsidDel="00486662" w:rsidRDefault="00017285" w:rsidP="00A2679E">
      <w:pPr>
        <w:pStyle w:val="Text"/>
        <w:spacing w:before="0"/>
        <w:jc w:val="left"/>
        <w:rPr>
          <w:sz w:val="22"/>
          <w:szCs w:val="22"/>
        </w:rPr>
      </w:pPr>
      <w:r w:rsidRPr="009F3F84">
        <w:rPr>
          <w:sz w:val="22"/>
          <w:szCs w:val="22"/>
        </w:rPr>
        <w:t>L-inibizzjoni ta’ CYP3A4 u ta’ P-glikoproteina (P-gp) m’għandha l-ebda impatt fuq is-sigurtà tad-dożi terapewtiċi ta’ Atectura Breezhaler.</w:t>
      </w:r>
    </w:p>
    <w:p w14:paraId="19E9AC38" w14:textId="77777777" w:rsidR="000B0DF3" w:rsidRPr="009F3F84" w:rsidRDefault="000B0DF3" w:rsidP="00A2679E">
      <w:pPr>
        <w:pStyle w:val="Text"/>
        <w:spacing w:before="0"/>
        <w:jc w:val="left"/>
        <w:rPr>
          <w:sz w:val="22"/>
          <w:szCs w:val="22"/>
        </w:rPr>
      </w:pPr>
    </w:p>
    <w:p w14:paraId="3480B2D7" w14:textId="051573D0" w:rsidR="000B0DF3" w:rsidRPr="009F3F84" w:rsidRDefault="00017285" w:rsidP="00A2679E">
      <w:pPr>
        <w:pStyle w:val="Text"/>
        <w:spacing w:before="0"/>
        <w:jc w:val="left"/>
        <w:rPr>
          <w:sz w:val="22"/>
          <w:szCs w:val="22"/>
        </w:rPr>
      </w:pPr>
      <w:r w:rsidRPr="009F3F84">
        <w:rPr>
          <w:sz w:val="22"/>
          <w:szCs w:val="22"/>
        </w:rPr>
        <w:t>L-inibizzjoni tal-kontributuri ewlenin fit-tneħħija ta’ indacaterol (CYP3A4 u P-gp) jew it-tneħħija ta’ mometasone furoate (CYP3A4) tgħolli sa darbtejn l-espożizzjoni sistemika ta’ indacaterol jew mometasone furoate.</w:t>
      </w:r>
    </w:p>
    <w:p w14:paraId="53ABE2A5" w14:textId="77777777" w:rsidR="000B0DF3" w:rsidRPr="009F3F84" w:rsidRDefault="000B0DF3" w:rsidP="00A2679E">
      <w:pPr>
        <w:pStyle w:val="Text"/>
        <w:spacing w:before="0"/>
        <w:jc w:val="left"/>
        <w:rPr>
          <w:sz w:val="22"/>
          <w:szCs w:val="22"/>
        </w:rPr>
      </w:pPr>
    </w:p>
    <w:p w14:paraId="0422C5E9" w14:textId="435E6B06" w:rsidR="000B0DF3" w:rsidRPr="009F3F84" w:rsidRDefault="00017285" w:rsidP="00A2679E">
      <w:pPr>
        <w:pStyle w:val="Text"/>
        <w:spacing w:before="0"/>
        <w:jc w:val="left"/>
        <w:rPr>
          <w:sz w:val="22"/>
          <w:szCs w:val="22"/>
        </w:rPr>
      </w:pPr>
      <w:r w:rsidRPr="009F3F84">
        <w:rPr>
          <w:bCs/>
          <w:sz w:val="22"/>
          <w:szCs w:val="22"/>
        </w:rPr>
        <w:t>Minħabba l-livell baxx ħafna ta’ konċentrazzjoni fil-plażma miksub wara li d-doża tittieħed man-nifs, ma tantx huwa probabbli li jkun hemm interazzjonijiet sinifikanti klinikament tal-mediċina ma’ mometasone furoate. Madanakollu, jista’ jkun hemm il-potenzjal li tiżdied l-espożizzjoni sistemika għal mometasone furoate meta inibituri qawwija ta’ CYP3A4 (eż. ketoconazole, itraconazole, nelfinavir, ritonavir, cobicistat) jingħataw flimkien.</w:t>
      </w:r>
    </w:p>
    <w:p w14:paraId="450F39AF" w14:textId="77777777" w:rsidR="000B0DF3" w:rsidRPr="009F3F84" w:rsidRDefault="000B0DF3" w:rsidP="00A2679E">
      <w:pPr>
        <w:pStyle w:val="Text"/>
        <w:spacing w:before="0"/>
        <w:jc w:val="left"/>
        <w:rPr>
          <w:sz w:val="22"/>
          <w:szCs w:val="22"/>
        </w:rPr>
      </w:pPr>
    </w:p>
    <w:p w14:paraId="7424D7B2" w14:textId="77777777" w:rsidR="000B0DF3" w:rsidRPr="009F3F84" w:rsidRDefault="00017285" w:rsidP="00A2679E">
      <w:pPr>
        <w:pStyle w:val="Text"/>
        <w:keepNext/>
        <w:spacing w:before="0"/>
        <w:jc w:val="left"/>
        <w:rPr>
          <w:sz w:val="22"/>
          <w:szCs w:val="22"/>
        </w:rPr>
      </w:pPr>
      <w:r w:rsidRPr="009F3F84">
        <w:rPr>
          <w:sz w:val="22"/>
          <w:szCs w:val="18"/>
          <w:u w:val="single"/>
        </w:rPr>
        <w:lastRenderedPageBreak/>
        <w:t xml:space="preserve">Agonisti </w:t>
      </w:r>
      <w:r w:rsidRPr="009F3F84">
        <w:rPr>
          <w:sz w:val="22"/>
          <w:szCs w:val="22"/>
          <w:u w:val="single"/>
        </w:rPr>
        <w:t>beta</w:t>
      </w:r>
      <w:r w:rsidRPr="009F3F84">
        <w:rPr>
          <w:sz w:val="22"/>
          <w:szCs w:val="22"/>
          <w:u w:val="single"/>
          <w:vertAlign w:val="subscript"/>
        </w:rPr>
        <w:t>2</w:t>
      </w:r>
      <w:r w:rsidRPr="009F3F84">
        <w:rPr>
          <w:sz w:val="22"/>
          <w:szCs w:val="22"/>
          <w:u w:val="single"/>
        </w:rPr>
        <w:noBreakHyphen/>
        <w:t>adrenerġiċi oħrajn b’azzjoni fit-tul</w:t>
      </w:r>
    </w:p>
    <w:p w14:paraId="4473C1CC" w14:textId="77777777" w:rsidR="000B0DF3" w:rsidRPr="009F3F84" w:rsidRDefault="000B0DF3" w:rsidP="00A2679E">
      <w:pPr>
        <w:keepNext/>
        <w:tabs>
          <w:tab w:val="clear" w:pos="567"/>
        </w:tabs>
        <w:spacing w:line="240" w:lineRule="auto"/>
        <w:ind w:left="567" w:hanging="567"/>
        <w:rPr>
          <w:szCs w:val="22"/>
        </w:rPr>
      </w:pPr>
    </w:p>
    <w:p w14:paraId="27DE8BF3" w14:textId="5F2CCA12" w:rsidR="000B0DF3" w:rsidRPr="009F3F84" w:rsidRDefault="00017285" w:rsidP="00A2679E">
      <w:pPr>
        <w:pStyle w:val="Text"/>
        <w:spacing w:before="0"/>
        <w:jc w:val="left"/>
        <w:rPr>
          <w:sz w:val="22"/>
          <w:szCs w:val="22"/>
        </w:rPr>
      </w:pPr>
      <w:r w:rsidRPr="009F3F84">
        <w:rPr>
          <w:sz w:val="22"/>
          <w:szCs w:val="18"/>
        </w:rPr>
        <w:t xml:space="preserve">L-għoti flimkien ta’ </w:t>
      </w:r>
      <w:r w:rsidR="00B15806" w:rsidRPr="009F3F84">
        <w:rPr>
          <w:sz w:val="22"/>
          <w:szCs w:val="18"/>
        </w:rPr>
        <w:t>dan il-prodott medi</w:t>
      </w:r>
      <w:r w:rsidR="00B15806" w:rsidRPr="009F3F84">
        <w:rPr>
          <w:sz w:val="22"/>
          <w:szCs w:val="22"/>
        </w:rPr>
        <w:t xml:space="preserve">ċinali </w:t>
      </w:r>
      <w:r w:rsidRPr="009F3F84">
        <w:rPr>
          <w:sz w:val="22"/>
          <w:szCs w:val="18"/>
        </w:rPr>
        <w:t xml:space="preserve">ma’ prodotti mediċinali oħrajn li fihom l-agonisti </w:t>
      </w:r>
      <w:r w:rsidRPr="009F3F84">
        <w:rPr>
          <w:sz w:val="22"/>
          <w:szCs w:val="22"/>
        </w:rPr>
        <w:t>beta</w:t>
      </w:r>
      <w:r w:rsidRPr="009F3F84">
        <w:rPr>
          <w:sz w:val="22"/>
          <w:szCs w:val="22"/>
          <w:vertAlign w:val="subscript"/>
        </w:rPr>
        <w:t>2</w:t>
      </w:r>
      <w:r w:rsidRPr="009F3F84">
        <w:rPr>
          <w:sz w:val="22"/>
          <w:szCs w:val="22"/>
        </w:rPr>
        <w:noBreakHyphen/>
        <w:t>adrenerġiċi b’azzjoni fit-tul ma ġiex studjat u mhuwiex irrakkomandat minħabba li jista’ jwassal biex jiżdiedu r-reazzjonijiet mhux mixtieqa (ara sezzjonijiet 4.8 u 4.9).</w:t>
      </w:r>
    </w:p>
    <w:p w14:paraId="1FAB9EC7" w14:textId="77777777" w:rsidR="000B0DF3" w:rsidRPr="009F3F84" w:rsidRDefault="000B0DF3" w:rsidP="00A2679E">
      <w:pPr>
        <w:pStyle w:val="Text"/>
        <w:spacing w:before="0"/>
        <w:jc w:val="left"/>
        <w:rPr>
          <w:sz w:val="22"/>
          <w:szCs w:val="22"/>
        </w:rPr>
      </w:pPr>
    </w:p>
    <w:p w14:paraId="15F7064C" w14:textId="77777777" w:rsidR="000B0DF3" w:rsidRPr="009F3F84" w:rsidRDefault="00017285" w:rsidP="00A2679E">
      <w:pPr>
        <w:keepNext/>
        <w:tabs>
          <w:tab w:val="clear" w:pos="567"/>
        </w:tabs>
        <w:spacing w:line="240" w:lineRule="auto"/>
        <w:ind w:left="567" w:hanging="567"/>
        <w:rPr>
          <w:szCs w:val="22"/>
        </w:rPr>
      </w:pPr>
      <w:r w:rsidRPr="009F3F84">
        <w:rPr>
          <w:b/>
          <w:szCs w:val="22"/>
        </w:rPr>
        <w:t>4.6</w:t>
      </w:r>
      <w:r w:rsidRPr="009F3F84">
        <w:rPr>
          <w:b/>
          <w:szCs w:val="22"/>
        </w:rPr>
        <w:tab/>
        <w:t>Fertilità, tqala u treddigħ</w:t>
      </w:r>
    </w:p>
    <w:p w14:paraId="40B94875" w14:textId="77777777" w:rsidR="000B0DF3" w:rsidRPr="009F3F84" w:rsidRDefault="000B0DF3" w:rsidP="00A2679E">
      <w:pPr>
        <w:keepNext/>
        <w:tabs>
          <w:tab w:val="clear" w:pos="567"/>
        </w:tabs>
        <w:spacing w:line="240" w:lineRule="auto"/>
        <w:rPr>
          <w:szCs w:val="22"/>
        </w:rPr>
      </w:pPr>
    </w:p>
    <w:p w14:paraId="1F1D88D9" w14:textId="77777777" w:rsidR="000B0DF3" w:rsidRPr="009F3F84" w:rsidRDefault="00017285" w:rsidP="00A2679E">
      <w:pPr>
        <w:pStyle w:val="Text"/>
        <w:keepNext/>
        <w:spacing w:before="0"/>
        <w:jc w:val="left"/>
        <w:rPr>
          <w:sz w:val="22"/>
          <w:szCs w:val="22"/>
        </w:rPr>
      </w:pPr>
      <w:r w:rsidRPr="009F3F84">
        <w:rPr>
          <w:sz w:val="22"/>
          <w:szCs w:val="22"/>
          <w:u w:val="single"/>
        </w:rPr>
        <w:t>Tqala</w:t>
      </w:r>
    </w:p>
    <w:p w14:paraId="4B17A63A" w14:textId="77777777" w:rsidR="000B0DF3" w:rsidRPr="009F3F84" w:rsidRDefault="000B0DF3" w:rsidP="00A2679E">
      <w:pPr>
        <w:keepNext/>
        <w:tabs>
          <w:tab w:val="clear" w:pos="567"/>
        </w:tabs>
        <w:spacing w:line="240" w:lineRule="auto"/>
        <w:ind w:left="567" w:hanging="567"/>
        <w:rPr>
          <w:szCs w:val="22"/>
        </w:rPr>
      </w:pPr>
    </w:p>
    <w:p w14:paraId="6550DE27" w14:textId="77777777" w:rsidR="000B0DF3" w:rsidRPr="009F3F84" w:rsidRDefault="00017285" w:rsidP="00A2679E">
      <w:pPr>
        <w:tabs>
          <w:tab w:val="clear" w:pos="567"/>
        </w:tabs>
        <w:spacing w:line="240" w:lineRule="auto"/>
        <w:rPr>
          <w:szCs w:val="22"/>
        </w:rPr>
      </w:pPr>
      <w:r w:rsidRPr="009F3F84">
        <w:t>M’hemmx tagħrif biżżejjed dwar l-użu ta’ Atectura Breezhaler jew il-komponenti individwali tiegħu (indacaterol u mometasone furoate) f’nisa tqal biex ikun iddeterminat jekk jeżistix xi riskju.</w:t>
      </w:r>
    </w:p>
    <w:p w14:paraId="6A676B43" w14:textId="77777777" w:rsidR="000B0DF3" w:rsidRPr="009F3F84" w:rsidRDefault="000B0DF3" w:rsidP="00A2679E">
      <w:pPr>
        <w:tabs>
          <w:tab w:val="clear" w:pos="567"/>
        </w:tabs>
        <w:spacing w:line="240" w:lineRule="auto"/>
        <w:rPr>
          <w:szCs w:val="22"/>
        </w:rPr>
      </w:pPr>
    </w:p>
    <w:p w14:paraId="1C8AD52A" w14:textId="4DD55E9C" w:rsidR="000B0DF3" w:rsidRPr="009F3F84" w:rsidRDefault="00017285" w:rsidP="00A2679E">
      <w:pPr>
        <w:pStyle w:val="Text"/>
        <w:spacing w:before="0"/>
        <w:jc w:val="left"/>
        <w:rPr>
          <w:sz w:val="22"/>
          <w:szCs w:val="22"/>
        </w:rPr>
      </w:pPr>
      <w:r w:rsidRPr="009F3F84">
        <w:rPr>
          <w:sz w:val="22"/>
          <w:szCs w:val="18"/>
        </w:rPr>
        <w:t>Indacaterol ma kienx teratoġeniku għall-firien u l-fniek wara li ngħata minn taħt il-ġilda (ara sezzjoni 5.3).</w:t>
      </w:r>
      <w:r w:rsidRPr="009F3F84">
        <w:rPr>
          <w:sz w:val="20"/>
        </w:rPr>
        <w:t xml:space="preserve"> </w:t>
      </w:r>
      <w:r w:rsidRPr="009F3F84">
        <w:rPr>
          <w:sz w:val="22"/>
          <w:szCs w:val="22"/>
        </w:rPr>
        <w:t>Waqt studji ta’ riproduzzjoni fost ġrieden, firien u fniek tqal, mometasone furoate wassal għal żieda fil-malformazzjonijiet fetali u għal tnaqqis fis-sopravivenza u t-tkabbir tal-fetu.</w:t>
      </w:r>
    </w:p>
    <w:p w14:paraId="0D9B71F9" w14:textId="77777777" w:rsidR="00FD1D1B" w:rsidRPr="009F3F84" w:rsidRDefault="00FD1D1B" w:rsidP="00A2679E">
      <w:pPr>
        <w:pStyle w:val="Text"/>
        <w:spacing w:before="0"/>
        <w:jc w:val="left"/>
        <w:rPr>
          <w:sz w:val="22"/>
          <w:szCs w:val="22"/>
          <w:lang w:eastAsia="en-US"/>
        </w:rPr>
      </w:pPr>
    </w:p>
    <w:p w14:paraId="21E1DA3D" w14:textId="1F26CDBE" w:rsidR="00FD1D1B" w:rsidRPr="009F3F84" w:rsidRDefault="00FD1D1B" w:rsidP="00A2679E">
      <w:pPr>
        <w:pStyle w:val="Text"/>
        <w:spacing w:before="0"/>
        <w:jc w:val="left"/>
        <w:rPr>
          <w:sz w:val="22"/>
          <w:szCs w:val="22"/>
        </w:rPr>
      </w:pPr>
      <w:r w:rsidRPr="009F3F84">
        <w:rPr>
          <w:sz w:val="22"/>
          <w:szCs w:val="22"/>
        </w:rPr>
        <w:t>Bħal kull prodott mediċinali ieħor li fih l-agonisti beta</w:t>
      </w:r>
      <w:r w:rsidRPr="009F3F84">
        <w:rPr>
          <w:sz w:val="22"/>
          <w:szCs w:val="22"/>
          <w:vertAlign w:val="subscript"/>
        </w:rPr>
        <w:t>2</w:t>
      </w:r>
      <w:r w:rsidRPr="009F3F84">
        <w:rPr>
          <w:sz w:val="22"/>
          <w:szCs w:val="22"/>
        </w:rPr>
        <w:t>-adrenerġiċi, indacaterol jista’ jwaqqaf l-uġigħ tal-ħlas minħabba li għandu effett rilassanti fuq il-muskolu lixx tal-utru.</w:t>
      </w:r>
    </w:p>
    <w:p w14:paraId="15206E59" w14:textId="77777777" w:rsidR="000B0DF3" w:rsidRPr="009F3F84" w:rsidRDefault="000B0DF3" w:rsidP="00A2679E">
      <w:pPr>
        <w:pStyle w:val="Text"/>
        <w:spacing w:before="0"/>
        <w:jc w:val="left"/>
        <w:rPr>
          <w:sz w:val="22"/>
          <w:szCs w:val="22"/>
          <w:lang w:eastAsia="en-US"/>
        </w:rPr>
      </w:pPr>
    </w:p>
    <w:p w14:paraId="183607C1" w14:textId="5E9C413E" w:rsidR="000B0DF3" w:rsidRPr="009F3F84" w:rsidRDefault="00DD7595" w:rsidP="00A2679E">
      <w:pPr>
        <w:pStyle w:val="Text"/>
        <w:spacing w:before="0"/>
        <w:jc w:val="left"/>
        <w:rPr>
          <w:sz w:val="22"/>
          <w:szCs w:val="22"/>
        </w:rPr>
      </w:pPr>
      <w:r w:rsidRPr="009F3F84">
        <w:rPr>
          <w:sz w:val="22"/>
          <w:szCs w:val="22"/>
        </w:rPr>
        <w:t>Dan il-prodott mediċinali</w:t>
      </w:r>
      <w:r w:rsidR="00017285" w:rsidRPr="009F3F84">
        <w:rPr>
          <w:sz w:val="22"/>
          <w:szCs w:val="22"/>
        </w:rPr>
        <w:t xml:space="preserve"> għandu jintuża biss waqt it-tqala kemm-il darba l-benefiċċji mistennija għall-pazjent jiġġustifikaw ir-riskji li jista’ jkun hemm għall-fetu.</w:t>
      </w:r>
    </w:p>
    <w:p w14:paraId="6BD42C29" w14:textId="77777777" w:rsidR="000B0DF3" w:rsidRPr="009F3F84" w:rsidRDefault="000B0DF3" w:rsidP="00A2679E">
      <w:pPr>
        <w:pStyle w:val="Text"/>
        <w:spacing w:before="0"/>
        <w:jc w:val="left"/>
        <w:rPr>
          <w:sz w:val="22"/>
          <w:szCs w:val="22"/>
          <w:lang w:eastAsia="en-US"/>
        </w:rPr>
      </w:pPr>
    </w:p>
    <w:p w14:paraId="45AF11D0" w14:textId="77777777" w:rsidR="000B0DF3" w:rsidRPr="009F3F84" w:rsidRDefault="00017285" w:rsidP="00A2679E">
      <w:pPr>
        <w:pStyle w:val="Text"/>
        <w:keepNext/>
        <w:spacing w:before="0"/>
        <w:jc w:val="left"/>
        <w:rPr>
          <w:sz w:val="22"/>
          <w:szCs w:val="22"/>
        </w:rPr>
      </w:pPr>
      <w:r w:rsidRPr="009F3F84">
        <w:rPr>
          <w:sz w:val="22"/>
          <w:szCs w:val="22"/>
          <w:u w:val="single"/>
        </w:rPr>
        <w:t>Treddigħ</w:t>
      </w:r>
    </w:p>
    <w:p w14:paraId="684B2836" w14:textId="77777777" w:rsidR="000B0DF3" w:rsidRPr="009F3F84" w:rsidRDefault="000B0DF3" w:rsidP="00A2679E">
      <w:pPr>
        <w:keepNext/>
        <w:tabs>
          <w:tab w:val="clear" w:pos="567"/>
        </w:tabs>
        <w:spacing w:line="240" w:lineRule="auto"/>
        <w:ind w:left="567" w:hanging="567"/>
        <w:rPr>
          <w:szCs w:val="22"/>
        </w:rPr>
      </w:pPr>
    </w:p>
    <w:p w14:paraId="26527CAE" w14:textId="77777777" w:rsidR="000B0DF3" w:rsidRPr="009F3F84" w:rsidRDefault="00017285" w:rsidP="00A2679E">
      <w:pPr>
        <w:tabs>
          <w:tab w:val="clear" w:pos="567"/>
        </w:tabs>
        <w:spacing w:line="240" w:lineRule="auto"/>
        <w:rPr>
          <w:szCs w:val="22"/>
        </w:rPr>
      </w:pPr>
      <w:r w:rsidRPr="009F3F84">
        <w:t>M’hemmx informazzjoni disponibbli dwar il-preżenza ta’ indacaterol jew mometasone furoate fil-ħalib tas-sider tal-bniedem, dwar l-effetti fuq it-tarbija mreddgħa, jew dwar l-effetti fuq il-produzzjoni tal-ħalib. Kortikosterojdi oħrajn meħudin man-nifs li jixbhu lil mometasone furoate jgħaddu fil-ħalib tas-sider tal-bniedem. Indacaterol (li jinkludi l-metaboliti tiegħu) u mometasone furoate instabu fil-ħalib tal-firien ireddgħu.</w:t>
      </w:r>
    </w:p>
    <w:p w14:paraId="4585E99D" w14:textId="77777777" w:rsidR="000B0DF3" w:rsidRPr="009F3F84" w:rsidRDefault="000B0DF3" w:rsidP="00A2679E">
      <w:pPr>
        <w:tabs>
          <w:tab w:val="clear" w:pos="567"/>
        </w:tabs>
        <w:spacing w:line="240" w:lineRule="auto"/>
        <w:rPr>
          <w:szCs w:val="22"/>
          <w:lang w:eastAsia="zh-CN"/>
        </w:rPr>
      </w:pPr>
    </w:p>
    <w:p w14:paraId="326C49BB" w14:textId="051FEE72" w:rsidR="00B17946" w:rsidRPr="009F3F84" w:rsidRDefault="008F6D8E" w:rsidP="00A2679E">
      <w:pPr>
        <w:tabs>
          <w:tab w:val="clear" w:pos="567"/>
        </w:tabs>
        <w:spacing w:line="240" w:lineRule="auto"/>
        <w:rPr>
          <w:szCs w:val="22"/>
        </w:rPr>
      </w:pPr>
      <w:r w:rsidRPr="009F3F84">
        <w:t>Għandha tittieħed deċiżjoni jekk il-mara twaqqafx it-treddigħ jew twaqqafx it-</w:t>
      </w:r>
      <w:r w:rsidR="00634A01">
        <w:t>trattament</w:t>
      </w:r>
      <w:r w:rsidR="00634A01" w:rsidRPr="009F3F84">
        <w:t xml:space="preserve"> </w:t>
      </w:r>
      <w:r w:rsidRPr="009F3F84">
        <w:t>jew tastjeni minnha, wara li jiġu kkunsidrati l-benefiċċju ta’ treddigħ għat-tarbija u l-benefiċċju tat-</w:t>
      </w:r>
      <w:r w:rsidR="00634A01">
        <w:t>trattament</w:t>
      </w:r>
      <w:r w:rsidR="00634A01" w:rsidRPr="009F3F84">
        <w:t xml:space="preserve"> </w:t>
      </w:r>
      <w:r w:rsidRPr="009F3F84">
        <w:t>għall-mara.</w:t>
      </w:r>
    </w:p>
    <w:p w14:paraId="29ED7B9B" w14:textId="77777777" w:rsidR="000B0DF3" w:rsidRPr="009F3F84" w:rsidRDefault="000B0DF3" w:rsidP="00A2679E">
      <w:pPr>
        <w:tabs>
          <w:tab w:val="clear" w:pos="567"/>
        </w:tabs>
        <w:spacing w:line="240" w:lineRule="auto"/>
        <w:rPr>
          <w:szCs w:val="22"/>
        </w:rPr>
      </w:pPr>
    </w:p>
    <w:p w14:paraId="16ABB716" w14:textId="77777777" w:rsidR="000B0DF3" w:rsidRPr="009F3F84" w:rsidRDefault="00017285" w:rsidP="00A2679E">
      <w:pPr>
        <w:keepNext/>
        <w:tabs>
          <w:tab w:val="clear" w:pos="567"/>
        </w:tabs>
        <w:spacing w:line="240" w:lineRule="auto"/>
        <w:rPr>
          <w:szCs w:val="22"/>
        </w:rPr>
      </w:pPr>
      <w:r w:rsidRPr="009F3F84">
        <w:rPr>
          <w:szCs w:val="22"/>
          <w:u w:val="single"/>
        </w:rPr>
        <w:t>Fertilità</w:t>
      </w:r>
    </w:p>
    <w:p w14:paraId="549B8F4C" w14:textId="77777777" w:rsidR="000B0DF3" w:rsidRPr="009F3F84" w:rsidRDefault="000B0DF3" w:rsidP="00A2679E">
      <w:pPr>
        <w:keepNext/>
        <w:tabs>
          <w:tab w:val="clear" w:pos="567"/>
        </w:tabs>
        <w:spacing w:line="240" w:lineRule="auto"/>
        <w:rPr>
          <w:szCs w:val="22"/>
        </w:rPr>
      </w:pPr>
    </w:p>
    <w:p w14:paraId="6ED53B4F" w14:textId="77777777" w:rsidR="000B0DF3" w:rsidRPr="009F3F84" w:rsidRDefault="00017285" w:rsidP="00A2679E">
      <w:pPr>
        <w:tabs>
          <w:tab w:val="clear" w:pos="567"/>
        </w:tabs>
        <w:spacing w:line="240" w:lineRule="auto"/>
        <w:rPr>
          <w:szCs w:val="22"/>
        </w:rPr>
      </w:pPr>
      <w:r w:rsidRPr="009F3F84">
        <w:t xml:space="preserve">Studji dwar ir-riproduzzjoni u </w:t>
      </w:r>
      <w:r w:rsidRPr="00181E56">
        <w:rPr>
          <w:i/>
          <w:iCs/>
        </w:rPr>
        <w:t>data</w:t>
      </w:r>
      <w:r w:rsidRPr="009F3F84">
        <w:t xml:space="preserve"> oħra fl-annimali ma wrewx xi inkwiet dwar il-fertilità kemm fl-irġiel kif ukoll fin-nisa.</w:t>
      </w:r>
    </w:p>
    <w:p w14:paraId="05514AB3" w14:textId="77777777" w:rsidR="000B0DF3" w:rsidRPr="009F3F84" w:rsidRDefault="000B0DF3" w:rsidP="00A2679E">
      <w:pPr>
        <w:tabs>
          <w:tab w:val="clear" w:pos="567"/>
        </w:tabs>
        <w:spacing w:line="240" w:lineRule="auto"/>
        <w:rPr>
          <w:szCs w:val="22"/>
        </w:rPr>
      </w:pPr>
    </w:p>
    <w:p w14:paraId="1AAB7864" w14:textId="77777777" w:rsidR="000B0DF3" w:rsidRPr="009F3F84" w:rsidRDefault="00017285" w:rsidP="00A2679E">
      <w:pPr>
        <w:keepNext/>
        <w:tabs>
          <w:tab w:val="clear" w:pos="567"/>
        </w:tabs>
        <w:spacing w:line="240" w:lineRule="auto"/>
        <w:ind w:left="567" w:hanging="567"/>
        <w:rPr>
          <w:szCs w:val="22"/>
        </w:rPr>
      </w:pPr>
      <w:r w:rsidRPr="009F3F84">
        <w:rPr>
          <w:b/>
          <w:szCs w:val="22"/>
        </w:rPr>
        <w:t>4.7</w:t>
      </w:r>
      <w:r w:rsidRPr="009F3F84">
        <w:rPr>
          <w:b/>
          <w:szCs w:val="22"/>
        </w:rPr>
        <w:tab/>
        <w:t>Effetti fuq il-ħila biex issuq u tħaddem magni</w:t>
      </w:r>
    </w:p>
    <w:p w14:paraId="3F36531E" w14:textId="77777777" w:rsidR="000B0DF3" w:rsidRPr="009F3F84" w:rsidRDefault="000B0DF3" w:rsidP="00A2679E">
      <w:pPr>
        <w:keepNext/>
        <w:tabs>
          <w:tab w:val="clear" w:pos="567"/>
        </w:tabs>
        <w:spacing w:line="240" w:lineRule="auto"/>
        <w:rPr>
          <w:szCs w:val="22"/>
        </w:rPr>
      </w:pPr>
    </w:p>
    <w:p w14:paraId="221F87FB" w14:textId="2FBB5F45" w:rsidR="000B0DF3" w:rsidRPr="009F3F84" w:rsidRDefault="0033319A" w:rsidP="00A2679E">
      <w:pPr>
        <w:tabs>
          <w:tab w:val="clear" w:pos="567"/>
        </w:tabs>
        <w:spacing w:line="240" w:lineRule="auto"/>
        <w:rPr>
          <w:szCs w:val="22"/>
        </w:rPr>
      </w:pPr>
      <w:r w:rsidRPr="009F3F84">
        <w:rPr>
          <w:szCs w:val="22"/>
        </w:rPr>
        <w:t xml:space="preserve">Atectura Breezhaler </w:t>
      </w:r>
      <w:r w:rsidR="00B57933" w:rsidRPr="009F3F84">
        <w:rPr>
          <w:szCs w:val="22"/>
        </w:rPr>
        <w:t>m’għandu l-ebda effett jew ftit li xejn għandu effett fuq il-ħila biex issuq u tħaddem magni.</w:t>
      </w:r>
    </w:p>
    <w:p w14:paraId="2EB0791C" w14:textId="77777777" w:rsidR="000B0DF3" w:rsidRPr="009F3F84" w:rsidRDefault="000B0DF3" w:rsidP="00A2679E">
      <w:pPr>
        <w:tabs>
          <w:tab w:val="clear" w:pos="567"/>
        </w:tabs>
        <w:spacing w:line="240" w:lineRule="auto"/>
        <w:rPr>
          <w:szCs w:val="22"/>
        </w:rPr>
      </w:pPr>
    </w:p>
    <w:p w14:paraId="4322E13E" w14:textId="77777777" w:rsidR="000B0DF3" w:rsidRPr="009F3F84" w:rsidRDefault="00017285" w:rsidP="00A2679E">
      <w:pPr>
        <w:keepNext/>
        <w:tabs>
          <w:tab w:val="clear" w:pos="567"/>
        </w:tabs>
        <w:spacing w:line="240" w:lineRule="auto"/>
        <w:rPr>
          <w:szCs w:val="22"/>
        </w:rPr>
      </w:pPr>
      <w:r w:rsidRPr="009F3F84">
        <w:rPr>
          <w:b/>
          <w:szCs w:val="22"/>
        </w:rPr>
        <w:t>4.8</w:t>
      </w:r>
      <w:r w:rsidRPr="009F3F84">
        <w:rPr>
          <w:b/>
          <w:szCs w:val="22"/>
        </w:rPr>
        <w:tab/>
        <w:t>Effetti mhux mixtieqa</w:t>
      </w:r>
    </w:p>
    <w:p w14:paraId="2C27D899" w14:textId="77777777" w:rsidR="000B0DF3" w:rsidRPr="009F3F84" w:rsidRDefault="000B0DF3" w:rsidP="00A2679E">
      <w:pPr>
        <w:keepNext/>
        <w:tabs>
          <w:tab w:val="clear" w:pos="567"/>
        </w:tabs>
        <w:autoSpaceDE w:val="0"/>
        <w:autoSpaceDN w:val="0"/>
        <w:adjustRightInd w:val="0"/>
        <w:spacing w:line="240" w:lineRule="auto"/>
        <w:rPr>
          <w:szCs w:val="22"/>
        </w:rPr>
      </w:pPr>
    </w:p>
    <w:p w14:paraId="0FAD2D97" w14:textId="6E6BB3F8" w:rsidR="000B0DF3" w:rsidRPr="009F3F84" w:rsidRDefault="00017285" w:rsidP="00A2679E">
      <w:pPr>
        <w:keepNext/>
        <w:tabs>
          <w:tab w:val="clear" w:pos="567"/>
        </w:tabs>
        <w:autoSpaceDE w:val="0"/>
        <w:autoSpaceDN w:val="0"/>
        <w:adjustRightInd w:val="0"/>
        <w:spacing w:line="240" w:lineRule="auto"/>
        <w:rPr>
          <w:szCs w:val="22"/>
          <w:u w:val="single"/>
        </w:rPr>
      </w:pPr>
      <w:r w:rsidRPr="009F3F84">
        <w:rPr>
          <w:szCs w:val="22"/>
          <w:u w:val="single"/>
        </w:rPr>
        <w:t>Sommarju tal-profil tas-sigurtà</w:t>
      </w:r>
      <w:bookmarkStart w:id="8" w:name="_nth_Summary_of_the_safety_18962"/>
      <w:bookmarkEnd w:id="8"/>
    </w:p>
    <w:p w14:paraId="34E4265C" w14:textId="5E9DDD3C" w:rsidR="00946FA1" w:rsidRPr="009F3F84" w:rsidRDefault="00946FA1" w:rsidP="00A2679E">
      <w:pPr>
        <w:keepNext/>
        <w:tabs>
          <w:tab w:val="clear" w:pos="567"/>
        </w:tabs>
        <w:autoSpaceDE w:val="0"/>
        <w:autoSpaceDN w:val="0"/>
        <w:adjustRightInd w:val="0"/>
        <w:spacing w:line="240" w:lineRule="auto"/>
        <w:rPr>
          <w:szCs w:val="22"/>
        </w:rPr>
      </w:pPr>
    </w:p>
    <w:p w14:paraId="74CBA2B1" w14:textId="148303BE" w:rsidR="000B0DF3" w:rsidRPr="009F3F84" w:rsidRDefault="00017285" w:rsidP="00A2679E">
      <w:pPr>
        <w:pStyle w:val="Text"/>
        <w:spacing w:before="0"/>
        <w:jc w:val="left"/>
        <w:rPr>
          <w:sz w:val="22"/>
          <w:szCs w:val="22"/>
        </w:rPr>
      </w:pPr>
      <w:bookmarkStart w:id="9" w:name="_Toc259713096"/>
      <w:r w:rsidRPr="009F3F84">
        <w:rPr>
          <w:bCs/>
          <w:sz w:val="22"/>
          <w:szCs w:val="22"/>
        </w:rPr>
        <w:t xml:space="preserve">L-aktar reazzjoni avversa komuni mill-mediċina </w:t>
      </w:r>
      <w:r w:rsidR="00A74319" w:rsidRPr="009F3F84">
        <w:rPr>
          <w:bCs/>
          <w:sz w:val="22"/>
          <w:szCs w:val="22"/>
        </w:rPr>
        <w:t xml:space="preserve">fuq medda ta’ 52 ġimgħa </w:t>
      </w:r>
      <w:r w:rsidRPr="009F3F84">
        <w:rPr>
          <w:bCs/>
          <w:sz w:val="22"/>
          <w:szCs w:val="22"/>
        </w:rPr>
        <w:t>kien</w:t>
      </w:r>
      <w:r w:rsidR="00A74319" w:rsidRPr="009F3F84">
        <w:rPr>
          <w:bCs/>
          <w:sz w:val="22"/>
          <w:szCs w:val="22"/>
        </w:rPr>
        <w:t>u ażma (aggravar) (26.9%), nasofarinġite (12.9%), infezzjoni fl-apparat respiratorju ta' fuq</w:t>
      </w:r>
      <w:r w:rsidRPr="009F3F84">
        <w:rPr>
          <w:bCs/>
          <w:sz w:val="22"/>
          <w:szCs w:val="22"/>
        </w:rPr>
        <w:t xml:space="preserve"> </w:t>
      </w:r>
      <w:r w:rsidR="00A74319" w:rsidRPr="009F3F84">
        <w:rPr>
          <w:bCs/>
          <w:sz w:val="22"/>
          <w:szCs w:val="22"/>
        </w:rPr>
        <w:t xml:space="preserve">(5.9%) u </w:t>
      </w:r>
      <w:r w:rsidRPr="009F3F84">
        <w:rPr>
          <w:bCs/>
          <w:sz w:val="22"/>
          <w:szCs w:val="22"/>
        </w:rPr>
        <w:t>l-uġigħ ta’ ras</w:t>
      </w:r>
      <w:r w:rsidR="00A74319" w:rsidRPr="009F3F84">
        <w:rPr>
          <w:bCs/>
          <w:sz w:val="22"/>
          <w:szCs w:val="22"/>
        </w:rPr>
        <w:t xml:space="preserve"> (5.8%)</w:t>
      </w:r>
      <w:r w:rsidR="0039654C" w:rsidRPr="009F3F84">
        <w:rPr>
          <w:bCs/>
          <w:sz w:val="22"/>
          <w:szCs w:val="22"/>
        </w:rPr>
        <w:t>.</w:t>
      </w:r>
    </w:p>
    <w:p w14:paraId="432D4874" w14:textId="77777777" w:rsidR="000B0DF3" w:rsidRPr="009F3F84" w:rsidRDefault="000B0DF3" w:rsidP="00A2679E">
      <w:pPr>
        <w:pStyle w:val="Text"/>
        <w:spacing w:before="0"/>
        <w:jc w:val="left"/>
        <w:rPr>
          <w:sz w:val="22"/>
          <w:szCs w:val="22"/>
        </w:rPr>
      </w:pPr>
    </w:p>
    <w:p w14:paraId="3B416721" w14:textId="2B9B8877" w:rsidR="000B0DF3" w:rsidRPr="009F3F84" w:rsidRDefault="00DD7595" w:rsidP="00A2679E">
      <w:pPr>
        <w:keepNext/>
        <w:tabs>
          <w:tab w:val="clear" w:pos="567"/>
        </w:tabs>
        <w:autoSpaceDE w:val="0"/>
        <w:autoSpaceDN w:val="0"/>
        <w:adjustRightInd w:val="0"/>
        <w:spacing w:line="240" w:lineRule="auto"/>
        <w:rPr>
          <w:szCs w:val="22"/>
          <w:u w:val="single"/>
        </w:rPr>
      </w:pPr>
      <w:bookmarkStart w:id="10" w:name="_nth_Adverse_drug_reactions19487"/>
      <w:bookmarkEnd w:id="9"/>
      <w:bookmarkEnd w:id="10"/>
      <w:r w:rsidRPr="009F3F84">
        <w:rPr>
          <w:szCs w:val="22"/>
          <w:u w:val="single"/>
        </w:rPr>
        <w:t xml:space="preserve">Lista </w:t>
      </w:r>
      <w:r w:rsidR="00017285" w:rsidRPr="009F3F84">
        <w:rPr>
          <w:szCs w:val="22"/>
          <w:u w:val="single"/>
        </w:rPr>
        <w:t>ttabulat</w:t>
      </w:r>
      <w:r w:rsidRPr="009F3F84">
        <w:rPr>
          <w:szCs w:val="22"/>
          <w:u w:val="single"/>
        </w:rPr>
        <w:t>a</w:t>
      </w:r>
      <w:r w:rsidR="00017285" w:rsidRPr="009F3F84">
        <w:rPr>
          <w:szCs w:val="22"/>
          <w:u w:val="single"/>
        </w:rPr>
        <w:t xml:space="preserve"> ta’ reazzjonijiet avversi</w:t>
      </w:r>
    </w:p>
    <w:p w14:paraId="571E206C" w14:textId="77777777" w:rsidR="00A038DE" w:rsidRPr="009F3F84" w:rsidRDefault="00A038DE" w:rsidP="00A2679E">
      <w:pPr>
        <w:pStyle w:val="Text"/>
        <w:keepNext/>
        <w:spacing w:before="0"/>
        <w:jc w:val="left"/>
        <w:rPr>
          <w:sz w:val="22"/>
          <w:szCs w:val="22"/>
        </w:rPr>
      </w:pPr>
    </w:p>
    <w:p w14:paraId="39CEBB5B" w14:textId="206DFB05" w:rsidR="000B0DF3" w:rsidRPr="009F3F84" w:rsidRDefault="00017285" w:rsidP="00A2679E">
      <w:pPr>
        <w:pStyle w:val="Text"/>
        <w:spacing w:before="0"/>
        <w:jc w:val="left"/>
        <w:rPr>
          <w:sz w:val="22"/>
          <w:szCs w:val="22"/>
        </w:rPr>
      </w:pPr>
      <w:r w:rsidRPr="009F3F84">
        <w:rPr>
          <w:bCs/>
          <w:sz w:val="22"/>
          <w:szCs w:val="22"/>
        </w:rPr>
        <w:t>Ir-reazzjonijiet avversi qed jitniżżlu skont is-sistema ta’ klassifika tal-organi fid-databażi MedDRA (Tabella 1). Il-frekwenza ta</w:t>
      </w:r>
      <w:r w:rsidR="00634A01">
        <w:rPr>
          <w:bCs/>
          <w:sz w:val="22"/>
          <w:szCs w:val="22"/>
        </w:rPr>
        <w:t>r</w:t>
      </w:r>
      <w:r w:rsidRPr="009F3F84">
        <w:rPr>
          <w:bCs/>
          <w:sz w:val="22"/>
          <w:szCs w:val="22"/>
        </w:rPr>
        <w:t>-</w:t>
      </w:r>
      <w:r w:rsidR="00634A01">
        <w:rPr>
          <w:bCs/>
          <w:sz w:val="22"/>
          <w:szCs w:val="22"/>
        </w:rPr>
        <w:t>reazzjonijiet avversi</w:t>
      </w:r>
      <w:r w:rsidRPr="009F3F84">
        <w:rPr>
          <w:bCs/>
          <w:sz w:val="22"/>
          <w:szCs w:val="22"/>
        </w:rPr>
        <w:t xml:space="preserve"> hi msejsa fuq l-istudju PALLADIUM. F’kull </w:t>
      </w:r>
      <w:r w:rsidRPr="009F3F84">
        <w:rPr>
          <w:bCs/>
          <w:sz w:val="22"/>
          <w:szCs w:val="22"/>
        </w:rPr>
        <w:lastRenderedPageBreak/>
        <w:t>sistema tal-klassifika tal-organi, ir-reazzjonijiet avversi qed jidhru skont il-frekwenza, bl-aktar reazzjonijiet frekwenti jidhru l-ewwel. F’kull ġabra ta’ frekwenza, ir-reazzjonijiet avversi huma mniżżla skont is-serjetà tagħhom, bl-aktar serji jitniżżlu l-ewwel. Barra minn hekk, il-kategorija ta’ frekwenza korrispondenti għal kull reazzjoni avversa tissejjes fuq il-konvenzjoni li ġejja (CIOMS, III): komuni ħafna (≥1/10); komuni (≥1/100 sa &lt;1/10); mhux komuni (≥1/1</w:t>
      </w:r>
      <w:r w:rsidR="000C72C8">
        <w:rPr>
          <w:bCs/>
          <w:sz w:val="22"/>
          <w:szCs w:val="22"/>
        </w:rPr>
        <w:t> </w:t>
      </w:r>
      <w:r w:rsidRPr="009F3F84">
        <w:rPr>
          <w:bCs/>
          <w:sz w:val="22"/>
          <w:szCs w:val="22"/>
        </w:rPr>
        <w:t>000 sa &lt;1/100); rari (≥1/10</w:t>
      </w:r>
      <w:r w:rsidR="000C72C8">
        <w:rPr>
          <w:bCs/>
          <w:sz w:val="22"/>
          <w:szCs w:val="22"/>
        </w:rPr>
        <w:t> </w:t>
      </w:r>
      <w:r w:rsidRPr="009F3F84">
        <w:rPr>
          <w:bCs/>
          <w:sz w:val="22"/>
          <w:szCs w:val="22"/>
        </w:rPr>
        <w:t>000 sa &lt;1/1</w:t>
      </w:r>
      <w:r w:rsidR="000C72C8">
        <w:rPr>
          <w:bCs/>
          <w:sz w:val="22"/>
          <w:szCs w:val="22"/>
        </w:rPr>
        <w:t> </w:t>
      </w:r>
      <w:r w:rsidRPr="009F3F84">
        <w:rPr>
          <w:bCs/>
          <w:sz w:val="22"/>
          <w:szCs w:val="22"/>
        </w:rPr>
        <w:t>000); rari ħafna (&lt;1/10</w:t>
      </w:r>
      <w:r w:rsidR="000C72C8">
        <w:rPr>
          <w:bCs/>
          <w:sz w:val="22"/>
          <w:szCs w:val="22"/>
        </w:rPr>
        <w:t> </w:t>
      </w:r>
      <w:r w:rsidRPr="009F3F84">
        <w:rPr>
          <w:bCs/>
          <w:sz w:val="22"/>
          <w:szCs w:val="22"/>
        </w:rPr>
        <w:t>000).</w:t>
      </w:r>
    </w:p>
    <w:p w14:paraId="4AF67005" w14:textId="77777777" w:rsidR="000B0DF3" w:rsidRPr="009F3F84" w:rsidRDefault="000B0DF3" w:rsidP="00A2679E">
      <w:pPr>
        <w:pStyle w:val="Text"/>
        <w:spacing w:before="0"/>
        <w:jc w:val="left"/>
        <w:rPr>
          <w:sz w:val="22"/>
          <w:szCs w:val="22"/>
        </w:rPr>
      </w:pPr>
    </w:p>
    <w:p w14:paraId="6B34411C" w14:textId="77777777" w:rsidR="000B0DF3" w:rsidRPr="009F3F84" w:rsidRDefault="00017285" w:rsidP="00A2679E">
      <w:pPr>
        <w:pStyle w:val="Text"/>
        <w:keepNext/>
        <w:spacing w:before="0"/>
        <w:jc w:val="left"/>
        <w:rPr>
          <w:sz w:val="22"/>
          <w:szCs w:val="22"/>
        </w:rPr>
      </w:pPr>
      <w:bookmarkStart w:id="11" w:name="_hd6_Table_7_1__Estimated_c20141"/>
      <w:bookmarkEnd w:id="11"/>
      <w:r w:rsidRPr="009F3F84">
        <w:rPr>
          <w:b/>
          <w:sz w:val="22"/>
          <w:szCs w:val="22"/>
        </w:rPr>
        <w:t>Tabella 1</w:t>
      </w:r>
      <w:r w:rsidRPr="009F3F84">
        <w:rPr>
          <w:b/>
          <w:sz w:val="22"/>
          <w:szCs w:val="22"/>
        </w:rPr>
        <w:tab/>
        <w:t>Reazzjonijiet avversi</w:t>
      </w:r>
    </w:p>
    <w:p w14:paraId="4EB2D272" w14:textId="77777777" w:rsidR="000B0DF3" w:rsidRPr="009F3F84" w:rsidRDefault="000B0DF3" w:rsidP="00A2679E">
      <w:pPr>
        <w:pStyle w:val="Text"/>
        <w:keepNext/>
        <w:spacing w:before="0"/>
        <w:jc w:val="left"/>
        <w:rPr>
          <w:sz w:val="22"/>
          <w:szCs w:val="22"/>
        </w:rPr>
      </w:pPr>
    </w:p>
    <w:tbl>
      <w:tblPr>
        <w:tblW w:w="90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673"/>
        <w:gridCol w:w="2693"/>
        <w:gridCol w:w="1701"/>
      </w:tblGrid>
      <w:tr w:rsidR="000B0DF3" w:rsidRPr="009F3F84" w14:paraId="7D81BA33" w14:textId="77777777" w:rsidTr="00D90BAF">
        <w:trPr>
          <w:cantSplit/>
          <w:trHeight w:val="556"/>
        </w:trPr>
        <w:tc>
          <w:tcPr>
            <w:tcW w:w="4673" w:type="dxa"/>
            <w:tcBorders>
              <w:bottom w:val="single" w:sz="4" w:space="0" w:color="auto"/>
            </w:tcBorders>
          </w:tcPr>
          <w:p w14:paraId="3D40423F" w14:textId="77777777" w:rsidR="000B0DF3" w:rsidRPr="009F3F84" w:rsidRDefault="00017285" w:rsidP="00A2679E">
            <w:pPr>
              <w:pStyle w:val="Table"/>
              <w:keepNext/>
              <w:keepLines w:val="0"/>
              <w:tabs>
                <w:tab w:val="clear" w:pos="284"/>
              </w:tabs>
              <w:spacing w:before="0" w:after="0"/>
              <w:rPr>
                <w:rFonts w:ascii="Times New Roman" w:hAnsi="Times New Roman" w:cs="Times New Roman"/>
                <w:sz w:val="22"/>
                <w:szCs w:val="22"/>
              </w:rPr>
            </w:pPr>
            <w:r w:rsidRPr="009F3F84">
              <w:rPr>
                <w:rFonts w:ascii="Times New Roman" w:hAnsi="Times New Roman"/>
                <w:b/>
                <w:sz w:val="22"/>
                <w:szCs w:val="22"/>
              </w:rPr>
              <w:t>Klassifika tal-organi</w:t>
            </w:r>
          </w:p>
        </w:tc>
        <w:tc>
          <w:tcPr>
            <w:tcW w:w="2693" w:type="dxa"/>
          </w:tcPr>
          <w:p w14:paraId="653A34C4" w14:textId="77777777" w:rsidR="000B0DF3" w:rsidRPr="009F3F84" w:rsidRDefault="00017285" w:rsidP="00A2679E">
            <w:pPr>
              <w:pStyle w:val="Table"/>
              <w:keepNext/>
              <w:keepLines w:val="0"/>
              <w:tabs>
                <w:tab w:val="clear" w:pos="284"/>
              </w:tabs>
              <w:spacing w:before="0" w:after="0"/>
              <w:rPr>
                <w:rFonts w:ascii="Times New Roman" w:hAnsi="Times New Roman" w:cs="Times New Roman"/>
                <w:b/>
                <w:sz w:val="22"/>
                <w:szCs w:val="22"/>
              </w:rPr>
            </w:pPr>
            <w:r w:rsidRPr="009F3F84">
              <w:rPr>
                <w:rFonts w:ascii="Times New Roman" w:hAnsi="Times New Roman"/>
                <w:b/>
                <w:sz w:val="22"/>
                <w:szCs w:val="22"/>
              </w:rPr>
              <w:t>Reazzjonijiet avversi</w:t>
            </w:r>
          </w:p>
        </w:tc>
        <w:tc>
          <w:tcPr>
            <w:tcW w:w="1701" w:type="dxa"/>
          </w:tcPr>
          <w:p w14:paraId="050720CB" w14:textId="77777777" w:rsidR="000B0DF3" w:rsidRPr="009F3F84" w:rsidRDefault="00017285" w:rsidP="00A2679E">
            <w:pPr>
              <w:pStyle w:val="Table"/>
              <w:keepNext/>
              <w:keepLines w:val="0"/>
              <w:tabs>
                <w:tab w:val="clear" w:pos="284"/>
              </w:tabs>
              <w:spacing w:before="0" w:after="0"/>
              <w:rPr>
                <w:rFonts w:ascii="Times New Roman" w:hAnsi="Times New Roman" w:cs="Times New Roman"/>
                <w:b/>
                <w:sz w:val="22"/>
                <w:szCs w:val="22"/>
              </w:rPr>
            </w:pPr>
            <w:r w:rsidRPr="009F3F84">
              <w:rPr>
                <w:rFonts w:ascii="Times New Roman" w:hAnsi="Times New Roman"/>
                <w:b/>
                <w:sz w:val="22"/>
                <w:szCs w:val="22"/>
              </w:rPr>
              <w:t>Kategorija tal-frekwenza</w:t>
            </w:r>
          </w:p>
        </w:tc>
      </w:tr>
      <w:tr w:rsidR="003F5E88" w:rsidRPr="009F3F84" w14:paraId="60C001F2" w14:textId="77777777" w:rsidTr="0058288D">
        <w:trPr>
          <w:cantSplit/>
          <w:trHeight w:val="147"/>
        </w:trPr>
        <w:tc>
          <w:tcPr>
            <w:tcW w:w="4673" w:type="dxa"/>
            <w:vMerge w:val="restart"/>
            <w:vAlign w:val="center"/>
          </w:tcPr>
          <w:p w14:paraId="1B5078C5" w14:textId="52F30EF4" w:rsidR="003F5E88" w:rsidRPr="009F3F84" w:rsidRDefault="003F5E88" w:rsidP="00A2679E">
            <w:pPr>
              <w:pStyle w:val="Table"/>
              <w:keepNext/>
              <w:spacing w:before="0" w:after="0"/>
              <w:rPr>
                <w:rFonts w:ascii="Times New Roman" w:hAnsi="Times New Roman"/>
                <w:sz w:val="22"/>
                <w:szCs w:val="22"/>
              </w:rPr>
            </w:pPr>
            <w:r w:rsidRPr="009F3F84">
              <w:rPr>
                <w:rFonts w:ascii="Times New Roman" w:hAnsi="Times New Roman"/>
                <w:sz w:val="22"/>
                <w:szCs w:val="22"/>
              </w:rPr>
              <w:t>Infezzjonijiet u infestazzjonijiet</w:t>
            </w:r>
          </w:p>
        </w:tc>
        <w:tc>
          <w:tcPr>
            <w:tcW w:w="2693" w:type="dxa"/>
            <w:tcBorders>
              <w:bottom w:val="single" w:sz="4" w:space="0" w:color="auto"/>
            </w:tcBorders>
            <w:vAlign w:val="center"/>
          </w:tcPr>
          <w:p w14:paraId="7935D22A" w14:textId="2178FA00" w:rsidR="003F5E88" w:rsidRPr="009F3F84" w:rsidRDefault="003F5E88" w:rsidP="00A2679E">
            <w:pPr>
              <w:pStyle w:val="Table"/>
              <w:keepNext/>
              <w:keepLines w:val="0"/>
              <w:tabs>
                <w:tab w:val="clear" w:pos="284"/>
              </w:tabs>
              <w:spacing w:before="0" w:after="0"/>
              <w:rPr>
                <w:rFonts w:ascii="Times New Roman" w:hAnsi="Times New Roman"/>
                <w:color w:val="000000"/>
                <w:sz w:val="22"/>
                <w:szCs w:val="28"/>
              </w:rPr>
            </w:pPr>
            <w:r w:rsidRPr="009F3F84">
              <w:rPr>
                <w:rFonts w:ascii="Times New Roman" w:hAnsi="Times New Roman"/>
                <w:color w:val="000000"/>
                <w:sz w:val="22"/>
                <w:szCs w:val="28"/>
              </w:rPr>
              <w:t>Nasofarinġite</w:t>
            </w:r>
          </w:p>
        </w:tc>
        <w:tc>
          <w:tcPr>
            <w:tcW w:w="1701" w:type="dxa"/>
          </w:tcPr>
          <w:p w14:paraId="20CC82BB" w14:textId="1E08E103" w:rsidR="003F5E88" w:rsidRPr="009F3F84" w:rsidRDefault="003F5E88" w:rsidP="00A2679E">
            <w:pPr>
              <w:pStyle w:val="Table"/>
              <w:keepNext/>
              <w:keepLines w:val="0"/>
              <w:tabs>
                <w:tab w:val="clear" w:pos="284"/>
              </w:tabs>
              <w:spacing w:before="0" w:after="0"/>
              <w:rPr>
                <w:rFonts w:ascii="Times New Roman" w:hAnsi="Times New Roman"/>
                <w:sz w:val="22"/>
                <w:szCs w:val="22"/>
              </w:rPr>
            </w:pPr>
            <w:r w:rsidRPr="009F3F84">
              <w:rPr>
                <w:rFonts w:ascii="Times New Roman" w:hAnsi="Times New Roman"/>
                <w:sz w:val="22"/>
                <w:szCs w:val="22"/>
              </w:rPr>
              <w:t>Komuni ħafna</w:t>
            </w:r>
          </w:p>
        </w:tc>
      </w:tr>
      <w:tr w:rsidR="003F5E88" w:rsidRPr="009F3F84" w14:paraId="06AB49FB" w14:textId="77777777" w:rsidTr="0058288D">
        <w:trPr>
          <w:cantSplit/>
          <w:trHeight w:val="147"/>
        </w:trPr>
        <w:tc>
          <w:tcPr>
            <w:tcW w:w="4673" w:type="dxa"/>
            <w:vMerge/>
            <w:tcBorders>
              <w:bottom w:val="single" w:sz="4" w:space="0" w:color="FFFFFF" w:themeColor="background1"/>
            </w:tcBorders>
            <w:vAlign w:val="center"/>
          </w:tcPr>
          <w:p w14:paraId="713FB5D7" w14:textId="1EC91A0D" w:rsidR="003F5E88" w:rsidRPr="009F3F84" w:rsidRDefault="003F5E88" w:rsidP="00A2679E">
            <w:pPr>
              <w:pStyle w:val="Table"/>
              <w:keepNext/>
              <w:keepLines w:val="0"/>
              <w:tabs>
                <w:tab w:val="clear" w:pos="284"/>
              </w:tabs>
              <w:spacing w:before="0" w:after="0"/>
              <w:rPr>
                <w:rFonts w:ascii="Times New Roman" w:hAnsi="Times New Roman"/>
                <w:sz w:val="22"/>
                <w:szCs w:val="22"/>
              </w:rPr>
            </w:pPr>
          </w:p>
        </w:tc>
        <w:tc>
          <w:tcPr>
            <w:tcW w:w="2693" w:type="dxa"/>
            <w:tcBorders>
              <w:bottom w:val="single" w:sz="4" w:space="0" w:color="auto"/>
            </w:tcBorders>
            <w:vAlign w:val="center"/>
          </w:tcPr>
          <w:p w14:paraId="342FF317" w14:textId="7834BFBD" w:rsidR="003F5E88" w:rsidRPr="009F3F84" w:rsidRDefault="003F5E88" w:rsidP="00A2679E">
            <w:pPr>
              <w:pStyle w:val="Table"/>
              <w:keepNext/>
              <w:keepLines w:val="0"/>
              <w:tabs>
                <w:tab w:val="clear" w:pos="284"/>
              </w:tabs>
              <w:spacing w:before="0" w:after="0"/>
              <w:rPr>
                <w:rFonts w:ascii="Times New Roman" w:hAnsi="Times New Roman"/>
                <w:color w:val="000000"/>
                <w:sz w:val="22"/>
                <w:szCs w:val="28"/>
              </w:rPr>
            </w:pPr>
            <w:r w:rsidRPr="009F3F84">
              <w:rPr>
                <w:rFonts w:ascii="Times New Roman" w:hAnsi="Times New Roman"/>
                <w:color w:val="000000"/>
                <w:sz w:val="22"/>
                <w:szCs w:val="28"/>
              </w:rPr>
              <w:t>Infezzjoni fl-apparat respiratorju ta' fuq</w:t>
            </w:r>
          </w:p>
        </w:tc>
        <w:tc>
          <w:tcPr>
            <w:tcW w:w="1701" w:type="dxa"/>
          </w:tcPr>
          <w:p w14:paraId="2E8D881B" w14:textId="216C2F71" w:rsidR="003F5E88" w:rsidRPr="009F3F84" w:rsidRDefault="003F5E88" w:rsidP="00A2679E">
            <w:pPr>
              <w:pStyle w:val="Table"/>
              <w:keepNext/>
              <w:keepLines w:val="0"/>
              <w:tabs>
                <w:tab w:val="clear" w:pos="284"/>
              </w:tabs>
              <w:spacing w:before="0" w:after="0"/>
              <w:rPr>
                <w:rFonts w:ascii="Times New Roman" w:hAnsi="Times New Roman"/>
                <w:sz w:val="22"/>
                <w:szCs w:val="22"/>
              </w:rPr>
            </w:pPr>
            <w:r w:rsidRPr="009F3F84">
              <w:rPr>
                <w:rFonts w:ascii="Times New Roman" w:hAnsi="Times New Roman"/>
                <w:sz w:val="22"/>
                <w:szCs w:val="22"/>
              </w:rPr>
              <w:t>Komuni</w:t>
            </w:r>
          </w:p>
        </w:tc>
      </w:tr>
      <w:tr w:rsidR="00A74319" w:rsidRPr="009F3F84" w14:paraId="59024745" w14:textId="77777777" w:rsidTr="0039654C">
        <w:trPr>
          <w:cantSplit/>
          <w:trHeight w:val="147"/>
        </w:trPr>
        <w:tc>
          <w:tcPr>
            <w:tcW w:w="4673" w:type="dxa"/>
            <w:tcBorders>
              <w:top w:val="single" w:sz="4" w:space="0" w:color="FFFFFF" w:themeColor="background1"/>
            </w:tcBorders>
            <w:vAlign w:val="center"/>
          </w:tcPr>
          <w:p w14:paraId="74D1280A" w14:textId="01333FC2" w:rsidR="00A74319" w:rsidRPr="009F3F84" w:rsidRDefault="00A74319" w:rsidP="00A2679E">
            <w:pPr>
              <w:pStyle w:val="Table"/>
              <w:keepNext/>
              <w:keepLines w:val="0"/>
              <w:tabs>
                <w:tab w:val="clear" w:pos="284"/>
              </w:tabs>
              <w:spacing w:before="0" w:after="0"/>
              <w:rPr>
                <w:rFonts w:ascii="Times New Roman" w:hAnsi="Times New Roman" w:cs="Times New Roman"/>
                <w:sz w:val="22"/>
                <w:szCs w:val="22"/>
              </w:rPr>
            </w:pPr>
          </w:p>
        </w:tc>
        <w:tc>
          <w:tcPr>
            <w:tcW w:w="2693" w:type="dxa"/>
            <w:tcBorders>
              <w:top w:val="single" w:sz="4" w:space="0" w:color="auto"/>
            </w:tcBorders>
            <w:vAlign w:val="center"/>
          </w:tcPr>
          <w:p w14:paraId="16FA0F08" w14:textId="54395F08" w:rsidR="00A74319" w:rsidRPr="009F3F84" w:rsidRDefault="00A74319" w:rsidP="00A2679E">
            <w:pPr>
              <w:pStyle w:val="Table"/>
              <w:keepNext/>
              <w:keepLines w:val="0"/>
              <w:tabs>
                <w:tab w:val="clear" w:pos="284"/>
              </w:tabs>
              <w:spacing w:before="0" w:after="0"/>
              <w:rPr>
                <w:rFonts w:ascii="Times New Roman" w:hAnsi="Times New Roman" w:cs="Times New Roman"/>
                <w:sz w:val="22"/>
                <w:szCs w:val="22"/>
              </w:rPr>
            </w:pPr>
            <w:r w:rsidRPr="009F3F84">
              <w:rPr>
                <w:rFonts w:ascii="Times New Roman" w:hAnsi="Times New Roman"/>
                <w:color w:val="000000"/>
                <w:sz w:val="22"/>
                <w:szCs w:val="28"/>
              </w:rPr>
              <w:t>Kandidijasi</w:t>
            </w:r>
            <w:r w:rsidRPr="009F3F84">
              <w:rPr>
                <w:rFonts w:ascii="Times New Roman" w:hAnsi="Times New Roman"/>
                <w:color w:val="000000"/>
                <w:sz w:val="22"/>
                <w:szCs w:val="22"/>
              </w:rPr>
              <w:t>*</w:t>
            </w:r>
            <w:r w:rsidRPr="009F3F84">
              <w:rPr>
                <w:rFonts w:ascii="Times New Roman" w:hAnsi="Times New Roman"/>
                <w:color w:val="000000"/>
                <w:szCs w:val="20"/>
                <w:vertAlign w:val="superscript"/>
              </w:rPr>
              <w:t>1</w:t>
            </w:r>
          </w:p>
        </w:tc>
        <w:tc>
          <w:tcPr>
            <w:tcW w:w="1701" w:type="dxa"/>
          </w:tcPr>
          <w:p w14:paraId="121F6214" w14:textId="77777777" w:rsidR="00A74319" w:rsidRPr="009F3F84" w:rsidRDefault="00A74319" w:rsidP="00A2679E">
            <w:pPr>
              <w:pStyle w:val="Table"/>
              <w:keepNext/>
              <w:keepLines w:val="0"/>
              <w:tabs>
                <w:tab w:val="clear" w:pos="284"/>
              </w:tabs>
              <w:spacing w:before="0" w:after="0"/>
              <w:rPr>
                <w:rFonts w:ascii="Times New Roman" w:hAnsi="Times New Roman" w:cs="Times New Roman"/>
                <w:sz w:val="22"/>
                <w:szCs w:val="22"/>
              </w:rPr>
            </w:pPr>
            <w:r w:rsidRPr="009F3F84">
              <w:rPr>
                <w:rFonts w:ascii="Times New Roman" w:hAnsi="Times New Roman"/>
                <w:sz w:val="22"/>
                <w:szCs w:val="22"/>
              </w:rPr>
              <w:t>Mhux komuni</w:t>
            </w:r>
          </w:p>
        </w:tc>
      </w:tr>
      <w:tr w:rsidR="00A74319" w:rsidRPr="009F3F84" w14:paraId="1AF7FDF5" w14:textId="77777777" w:rsidTr="00C218B7">
        <w:trPr>
          <w:cantSplit/>
        </w:trPr>
        <w:tc>
          <w:tcPr>
            <w:tcW w:w="4673" w:type="dxa"/>
            <w:vMerge w:val="restart"/>
            <w:vAlign w:val="center"/>
          </w:tcPr>
          <w:p w14:paraId="47751023" w14:textId="77777777" w:rsidR="00A74319" w:rsidRPr="009F3F84" w:rsidRDefault="00A74319" w:rsidP="00A2679E">
            <w:pPr>
              <w:pStyle w:val="Table"/>
              <w:keepNext/>
              <w:keepLines w:val="0"/>
              <w:tabs>
                <w:tab w:val="clear" w:pos="284"/>
              </w:tabs>
              <w:spacing w:before="0" w:after="0"/>
              <w:rPr>
                <w:rFonts w:ascii="Times New Roman" w:hAnsi="Times New Roman" w:cs="Times New Roman"/>
                <w:sz w:val="22"/>
                <w:szCs w:val="22"/>
              </w:rPr>
            </w:pPr>
            <w:r w:rsidRPr="009F3F84">
              <w:rPr>
                <w:rFonts w:ascii="Times New Roman" w:hAnsi="Times New Roman"/>
                <w:color w:val="000000"/>
                <w:sz w:val="22"/>
                <w:szCs w:val="22"/>
                <w:shd w:val="clear" w:color="auto" w:fill="FFFFFF"/>
              </w:rPr>
              <w:t>Disturbi fis-sistema immuni</w:t>
            </w:r>
          </w:p>
        </w:tc>
        <w:tc>
          <w:tcPr>
            <w:tcW w:w="2693" w:type="dxa"/>
            <w:vAlign w:val="center"/>
          </w:tcPr>
          <w:p w14:paraId="70F8E208" w14:textId="6F64A161" w:rsidR="00A74319" w:rsidRPr="009F3F84" w:rsidRDefault="00A74319" w:rsidP="00A2679E">
            <w:pPr>
              <w:pStyle w:val="Table"/>
              <w:keepNext/>
              <w:keepLines w:val="0"/>
              <w:tabs>
                <w:tab w:val="clear" w:pos="284"/>
              </w:tabs>
              <w:spacing w:before="0" w:after="0"/>
              <w:rPr>
                <w:rFonts w:ascii="Times New Roman" w:hAnsi="Times New Roman" w:cs="Times New Roman"/>
                <w:b/>
                <w:color w:val="000000"/>
                <w:sz w:val="22"/>
                <w:szCs w:val="22"/>
                <w:shd w:val="clear" w:color="auto" w:fill="FFFFFF"/>
              </w:rPr>
            </w:pPr>
            <w:r w:rsidRPr="009F3F84">
              <w:rPr>
                <w:rFonts w:ascii="Times New Roman" w:hAnsi="Times New Roman"/>
                <w:color w:val="000000"/>
                <w:sz w:val="22"/>
                <w:szCs w:val="28"/>
              </w:rPr>
              <w:t>Sensittività eċċessiva</w:t>
            </w:r>
            <w:r w:rsidRPr="009F3F84">
              <w:rPr>
                <w:rFonts w:ascii="Times New Roman" w:hAnsi="Times New Roman"/>
                <w:color w:val="000000"/>
                <w:sz w:val="22"/>
                <w:szCs w:val="22"/>
              </w:rPr>
              <w:t>*</w:t>
            </w:r>
            <w:r w:rsidRPr="009F3F84">
              <w:rPr>
                <w:rFonts w:ascii="Times New Roman" w:hAnsi="Times New Roman"/>
                <w:color w:val="000000"/>
                <w:szCs w:val="20"/>
                <w:vertAlign w:val="superscript"/>
              </w:rPr>
              <w:t>2</w:t>
            </w:r>
          </w:p>
        </w:tc>
        <w:tc>
          <w:tcPr>
            <w:tcW w:w="1701" w:type="dxa"/>
          </w:tcPr>
          <w:p w14:paraId="17044C83" w14:textId="77777777" w:rsidR="00A74319" w:rsidRPr="009F3F84" w:rsidRDefault="00A74319" w:rsidP="00A2679E">
            <w:pPr>
              <w:pStyle w:val="Table"/>
              <w:keepNext/>
              <w:keepLines w:val="0"/>
              <w:tabs>
                <w:tab w:val="clear" w:pos="284"/>
              </w:tabs>
              <w:spacing w:before="0" w:after="0"/>
              <w:rPr>
                <w:rFonts w:ascii="Times New Roman" w:hAnsi="Times New Roman" w:cs="Times New Roman"/>
                <w:color w:val="000000"/>
                <w:sz w:val="22"/>
                <w:szCs w:val="22"/>
                <w:shd w:val="clear" w:color="auto" w:fill="FFFFFF"/>
              </w:rPr>
            </w:pPr>
            <w:r w:rsidRPr="009F3F84">
              <w:rPr>
                <w:rFonts w:ascii="Times New Roman" w:hAnsi="Times New Roman"/>
                <w:color w:val="000000"/>
                <w:sz w:val="22"/>
                <w:szCs w:val="22"/>
                <w:shd w:val="clear" w:color="auto" w:fill="FFFFFF"/>
              </w:rPr>
              <w:t>Komuni</w:t>
            </w:r>
          </w:p>
        </w:tc>
      </w:tr>
      <w:tr w:rsidR="00A74319" w:rsidRPr="009F3F84" w14:paraId="1D6EA80C" w14:textId="77777777" w:rsidTr="00C218B7">
        <w:trPr>
          <w:cantSplit/>
        </w:trPr>
        <w:tc>
          <w:tcPr>
            <w:tcW w:w="4673" w:type="dxa"/>
            <w:vMerge/>
            <w:vAlign w:val="center"/>
          </w:tcPr>
          <w:p w14:paraId="36D6549B" w14:textId="77777777" w:rsidR="00A74319" w:rsidRPr="009F3F84" w:rsidRDefault="00A74319" w:rsidP="00A2679E">
            <w:pPr>
              <w:pStyle w:val="Table"/>
              <w:keepNext/>
              <w:keepLines w:val="0"/>
              <w:tabs>
                <w:tab w:val="clear" w:pos="284"/>
              </w:tabs>
              <w:spacing w:before="0" w:after="0"/>
              <w:rPr>
                <w:rFonts w:ascii="Times New Roman" w:hAnsi="Times New Roman" w:cs="Times New Roman"/>
                <w:sz w:val="22"/>
                <w:szCs w:val="22"/>
                <w:lang w:val="en-GB"/>
              </w:rPr>
            </w:pPr>
          </w:p>
        </w:tc>
        <w:tc>
          <w:tcPr>
            <w:tcW w:w="2693" w:type="dxa"/>
            <w:vAlign w:val="center"/>
          </w:tcPr>
          <w:p w14:paraId="5778856A" w14:textId="0F70BE34" w:rsidR="00A74319" w:rsidRPr="009F3F84" w:rsidRDefault="00A74319" w:rsidP="00A2679E">
            <w:pPr>
              <w:pStyle w:val="Table"/>
              <w:keepNext/>
              <w:keepLines w:val="0"/>
              <w:tabs>
                <w:tab w:val="clear" w:pos="284"/>
              </w:tabs>
              <w:spacing w:before="0" w:after="0"/>
              <w:rPr>
                <w:rFonts w:ascii="Times New Roman" w:hAnsi="Times New Roman" w:cs="Times New Roman"/>
                <w:color w:val="000000"/>
                <w:sz w:val="22"/>
                <w:szCs w:val="22"/>
              </w:rPr>
            </w:pPr>
            <w:r w:rsidRPr="009F3F84">
              <w:rPr>
                <w:rFonts w:ascii="Times New Roman" w:hAnsi="Times New Roman"/>
                <w:color w:val="000000"/>
                <w:sz w:val="22"/>
                <w:szCs w:val="28"/>
              </w:rPr>
              <w:t>Anġjoedima</w:t>
            </w:r>
            <w:r w:rsidRPr="009F3F84">
              <w:rPr>
                <w:rFonts w:ascii="Times New Roman" w:hAnsi="Times New Roman"/>
                <w:color w:val="000000"/>
                <w:sz w:val="22"/>
                <w:szCs w:val="22"/>
              </w:rPr>
              <w:t>*</w:t>
            </w:r>
            <w:r w:rsidRPr="009F3F84">
              <w:rPr>
                <w:rFonts w:ascii="Times New Roman" w:hAnsi="Times New Roman"/>
                <w:color w:val="000000"/>
                <w:szCs w:val="20"/>
                <w:vertAlign w:val="superscript"/>
              </w:rPr>
              <w:t>3</w:t>
            </w:r>
          </w:p>
        </w:tc>
        <w:tc>
          <w:tcPr>
            <w:tcW w:w="1701" w:type="dxa"/>
          </w:tcPr>
          <w:p w14:paraId="45A31BCF" w14:textId="77777777" w:rsidR="00A74319" w:rsidRPr="009F3F84" w:rsidRDefault="00A74319" w:rsidP="00A2679E">
            <w:pPr>
              <w:pStyle w:val="Table"/>
              <w:keepNext/>
              <w:keepLines w:val="0"/>
              <w:tabs>
                <w:tab w:val="clear" w:pos="284"/>
              </w:tabs>
              <w:spacing w:before="0" w:after="0"/>
              <w:rPr>
                <w:rFonts w:ascii="Times New Roman" w:hAnsi="Times New Roman" w:cs="Times New Roman"/>
                <w:color w:val="000000"/>
                <w:sz w:val="22"/>
                <w:szCs w:val="22"/>
              </w:rPr>
            </w:pPr>
            <w:r w:rsidRPr="009F3F84">
              <w:rPr>
                <w:rFonts w:ascii="Times New Roman" w:hAnsi="Times New Roman"/>
                <w:color w:val="000000"/>
                <w:sz w:val="22"/>
                <w:szCs w:val="22"/>
              </w:rPr>
              <w:t>Mhux komuni</w:t>
            </w:r>
          </w:p>
        </w:tc>
      </w:tr>
      <w:tr w:rsidR="00A74319" w:rsidRPr="009F3F84" w14:paraId="53B31D57" w14:textId="77777777" w:rsidTr="00C218B7">
        <w:trPr>
          <w:cantSplit/>
        </w:trPr>
        <w:tc>
          <w:tcPr>
            <w:tcW w:w="4673" w:type="dxa"/>
            <w:vAlign w:val="center"/>
          </w:tcPr>
          <w:p w14:paraId="393191A7" w14:textId="77777777" w:rsidR="00A74319" w:rsidRPr="009F3F84" w:rsidRDefault="00A74319" w:rsidP="00A2679E">
            <w:pPr>
              <w:pStyle w:val="Table"/>
              <w:keepNext/>
              <w:keepLines w:val="0"/>
              <w:tabs>
                <w:tab w:val="clear" w:pos="284"/>
              </w:tabs>
              <w:spacing w:before="0" w:after="0"/>
              <w:rPr>
                <w:rFonts w:ascii="Times New Roman" w:hAnsi="Times New Roman" w:cs="Times New Roman"/>
                <w:sz w:val="22"/>
                <w:szCs w:val="22"/>
              </w:rPr>
            </w:pPr>
            <w:r w:rsidRPr="009F3F84">
              <w:rPr>
                <w:rFonts w:ascii="Times New Roman" w:hAnsi="Times New Roman"/>
                <w:color w:val="000000"/>
                <w:sz w:val="22"/>
                <w:szCs w:val="22"/>
                <w:shd w:val="clear" w:color="auto" w:fill="FFFFFF"/>
              </w:rPr>
              <w:t>Disturbi fil-metaboliżmu u n-nutrizzjoni</w:t>
            </w:r>
          </w:p>
        </w:tc>
        <w:tc>
          <w:tcPr>
            <w:tcW w:w="2693" w:type="dxa"/>
          </w:tcPr>
          <w:p w14:paraId="3DAD7D79" w14:textId="3207C10D" w:rsidR="00A74319" w:rsidRPr="009F3F84" w:rsidRDefault="00A74319" w:rsidP="00A2679E">
            <w:pPr>
              <w:pStyle w:val="Table"/>
              <w:keepNext/>
              <w:keepLines w:val="0"/>
              <w:tabs>
                <w:tab w:val="clear" w:pos="284"/>
              </w:tabs>
              <w:spacing w:before="0" w:after="0"/>
              <w:rPr>
                <w:rFonts w:ascii="Times New Roman" w:hAnsi="Times New Roman" w:cs="Times New Roman"/>
                <w:b/>
                <w:color w:val="000000"/>
                <w:sz w:val="22"/>
                <w:szCs w:val="22"/>
                <w:shd w:val="clear" w:color="auto" w:fill="FFFFFF"/>
              </w:rPr>
            </w:pPr>
            <w:r w:rsidRPr="009F3F84">
              <w:rPr>
                <w:rFonts w:ascii="Times New Roman" w:hAnsi="Times New Roman"/>
                <w:sz w:val="22"/>
                <w:szCs w:val="28"/>
              </w:rPr>
              <w:t>Ipergliċemija</w:t>
            </w:r>
            <w:r w:rsidRPr="009F3F84">
              <w:rPr>
                <w:rFonts w:ascii="Times New Roman" w:hAnsi="Times New Roman"/>
                <w:sz w:val="22"/>
                <w:szCs w:val="22"/>
              </w:rPr>
              <w:t>*</w:t>
            </w:r>
            <w:r w:rsidRPr="009F3F84">
              <w:rPr>
                <w:rFonts w:ascii="Times New Roman" w:hAnsi="Times New Roman"/>
                <w:szCs w:val="20"/>
                <w:vertAlign w:val="superscript"/>
              </w:rPr>
              <w:t>4</w:t>
            </w:r>
          </w:p>
        </w:tc>
        <w:tc>
          <w:tcPr>
            <w:tcW w:w="1701" w:type="dxa"/>
          </w:tcPr>
          <w:p w14:paraId="43B36193" w14:textId="77777777" w:rsidR="00A74319" w:rsidRPr="009F3F84" w:rsidRDefault="00A74319" w:rsidP="00A2679E">
            <w:pPr>
              <w:pStyle w:val="Table"/>
              <w:keepNext/>
              <w:keepLines w:val="0"/>
              <w:tabs>
                <w:tab w:val="clear" w:pos="284"/>
              </w:tabs>
              <w:spacing w:before="0" w:after="0"/>
              <w:rPr>
                <w:rFonts w:ascii="Times New Roman" w:hAnsi="Times New Roman" w:cs="Times New Roman"/>
                <w:color w:val="000000"/>
                <w:sz w:val="22"/>
                <w:szCs w:val="22"/>
                <w:shd w:val="clear" w:color="auto" w:fill="FFFFFF"/>
              </w:rPr>
            </w:pPr>
            <w:r w:rsidRPr="009F3F84">
              <w:rPr>
                <w:rFonts w:ascii="Times New Roman" w:hAnsi="Times New Roman"/>
                <w:color w:val="000000"/>
                <w:sz w:val="22"/>
                <w:szCs w:val="22"/>
                <w:shd w:val="clear" w:color="auto" w:fill="FFFFFF"/>
              </w:rPr>
              <w:t>Mhux komuni</w:t>
            </w:r>
          </w:p>
        </w:tc>
      </w:tr>
      <w:tr w:rsidR="00A74319" w:rsidRPr="009F3F84" w14:paraId="6DF0D8E2" w14:textId="77777777" w:rsidTr="00C218B7">
        <w:trPr>
          <w:cantSplit/>
        </w:trPr>
        <w:tc>
          <w:tcPr>
            <w:tcW w:w="4673" w:type="dxa"/>
            <w:vAlign w:val="center"/>
          </w:tcPr>
          <w:p w14:paraId="197983C0" w14:textId="77777777" w:rsidR="00A74319" w:rsidRPr="009F3F84" w:rsidRDefault="00A74319" w:rsidP="00A2679E">
            <w:pPr>
              <w:pStyle w:val="Table"/>
              <w:keepNext/>
              <w:keepLines w:val="0"/>
              <w:tabs>
                <w:tab w:val="clear" w:pos="284"/>
              </w:tabs>
              <w:spacing w:before="0" w:after="0"/>
              <w:rPr>
                <w:rFonts w:ascii="Times New Roman" w:hAnsi="Times New Roman" w:cs="Times New Roman"/>
                <w:sz w:val="22"/>
                <w:szCs w:val="22"/>
              </w:rPr>
            </w:pPr>
            <w:r w:rsidRPr="009F3F84">
              <w:rPr>
                <w:rFonts w:ascii="Times New Roman" w:hAnsi="Times New Roman"/>
                <w:sz w:val="22"/>
                <w:szCs w:val="22"/>
              </w:rPr>
              <w:t>Disturbi fis-sistema nervuża</w:t>
            </w:r>
          </w:p>
        </w:tc>
        <w:tc>
          <w:tcPr>
            <w:tcW w:w="2693" w:type="dxa"/>
          </w:tcPr>
          <w:p w14:paraId="65C01ADD" w14:textId="0D7DBF85" w:rsidR="00A74319" w:rsidRPr="009F3F84" w:rsidRDefault="00A74319" w:rsidP="00A2679E">
            <w:pPr>
              <w:pStyle w:val="Table"/>
              <w:keepNext/>
              <w:keepLines w:val="0"/>
              <w:tabs>
                <w:tab w:val="clear" w:pos="284"/>
              </w:tabs>
              <w:spacing w:before="0" w:after="0"/>
              <w:rPr>
                <w:rFonts w:ascii="Times New Roman" w:hAnsi="Times New Roman" w:cs="Times New Roman"/>
                <w:b/>
                <w:sz w:val="22"/>
                <w:szCs w:val="22"/>
              </w:rPr>
            </w:pPr>
            <w:r w:rsidRPr="00AC1BCA">
              <w:rPr>
                <w:rFonts w:ascii="Times New Roman" w:hAnsi="Times New Roman"/>
                <w:sz w:val="22"/>
                <w:szCs w:val="22"/>
              </w:rPr>
              <w:t>Uġigħ ta’ ras</w:t>
            </w:r>
            <w:r w:rsidRPr="009F3F84">
              <w:rPr>
                <w:rFonts w:ascii="Times New Roman" w:hAnsi="Times New Roman"/>
                <w:sz w:val="22"/>
                <w:szCs w:val="22"/>
              </w:rPr>
              <w:t>*</w:t>
            </w:r>
            <w:r w:rsidRPr="009F3F84">
              <w:rPr>
                <w:rFonts w:ascii="Times New Roman" w:hAnsi="Times New Roman"/>
                <w:szCs w:val="20"/>
                <w:vertAlign w:val="superscript"/>
              </w:rPr>
              <w:t>5</w:t>
            </w:r>
          </w:p>
        </w:tc>
        <w:tc>
          <w:tcPr>
            <w:tcW w:w="1701" w:type="dxa"/>
          </w:tcPr>
          <w:p w14:paraId="15D38061" w14:textId="77777777" w:rsidR="00A74319" w:rsidRPr="009F3F84" w:rsidRDefault="00A74319" w:rsidP="00A2679E">
            <w:pPr>
              <w:pStyle w:val="Table"/>
              <w:keepNext/>
              <w:keepLines w:val="0"/>
              <w:tabs>
                <w:tab w:val="clear" w:pos="284"/>
              </w:tabs>
              <w:spacing w:before="0" w:after="0"/>
              <w:rPr>
                <w:rFonts w:ascii="Times New Roman" w:hAnsi="Times New Roman" w:cs="Times New Roman"/>
                <w:sz w:val="22"/>
                <w:szCs w:val="22"/>
              </w:rPr>
            </w:pPr>
            <w:r w:rsidRPr="009F3F84">
              <w:rPr>
                <w:rFonts w:ascii="Times New Roman" w:hAnsi="Times New Roman"/>
                <w:sz w:val="22"/>
                <w:szCs w:val="22"/>
              </w:rPr>
              <w:t>Komuni</w:t>
            </w:r>
          </w:p>
        </w:tc>
      </w:tr>
      <w:tr w:rsidR="00A74319" w:rsidRPr="009F3F84" w14:paraId="4212D566" w14:textId="77777777" w:rsidTr="00DD7595">
        <w:trPr>
          <w:cantSplit/>
          <w:trHeight w:val="77"/>
        </w:trPr>
        <w:tc>
          <w:tcPr>
            <w:tcW w:w="4673" w:type="dxa"/>
            <w:vMerge w:val="restart"/>
            <w:vAlign w:val="center"/>
          </w:tcPr>
          <w:p w14:paraId="7AE65F12" w14:textId="3578DFB8" w:rsidR="00A74319" w:rsidRPr="009F3F84" w:rsidRDefault="00A74319" w:rsidP="00A2679E">
            <w:pPr>
              <w:pStyle w:val="Table"/>
              <w:keepNext/>
              <w:keepLines w:val="0"/>
              <w:tabs>
                <w:tab w:val="clear" w:pos="284"/>
              </w:tabs>
              <w:spacing w:before="0" w:after="0"/>
              <w:rPr>
                <w:rFonts w:ascii="Times New Roman" w:hAnsi="Times New Roman"/>
                <w:sz w:val="22"/>
                <w:szCs w:val="22"/>
              </w:rPr>
            </w:pPr>
            <w:r w:rsidRPr="009F3F84">
              <w:rPr>
                <w:rFonts w:ascii="Times New Roman" w:hAnsi="Times New Roman"/>
                <w:sz w:val="22"/>
                <w:szCs w:val="22"/>
              </w:rPr>
              <w:t>Disturbi fl-għajnejn</w:t>
            </w:r>
          </w:p>
        </w:tc>
        <w:tc>
          <w:tcPr>
            <w:tcW w:w="2693" w:type="dxa"/>
          </w:tcPr>
          <w:p w14:paraId="72DA3C68" w14:textId="42AEA344" w:rsidR="00A74319" w:rsidRPr="009F3F84" w:rsidRDefault="00A74319" w:rsidP="00A2679E">
            <w:pPr>
              <w:pStyle w:val="Table"/>
              <w:keepNext/>
              <w:keepLines w:val="0"/>
              <w:tabs>
                <w:tab w:val="clear" w:pos="284"/>
              </w:tabs>
              <w:spacing w:before="0" w:after="0"/>
              <w:rPr>
                <w:rFonts w:ascii="Times New Roman" w:hAnsi="Times New Roman"/>
                <w:sz w:val="24"/>
              </w:rPr>
            </w:pPr>
            <w:r w:rsidRPr="00AC1BCA">
              <w:rPr>
                <w:rFonts w:ascii="Times New Roman" w:hAnsi="Times New Roman"/>
                <w:sz w:val="22"/>
                <w:szCs w:val="22"/>
              </w:rPr>
              <w:t>Vista mċajpra</w:t>
            </w:r>
          </w:p>
        </w:tc>
        <w:tc>
          <w:tcPr>
            <w:tcW w:w="1701" w:type="dxa"/>
          </w:tcPr>
          <w:p w14:paraId="394C6030" w14:textId="08140F11" w:rsidR="00A74319" w:rsidRPr="009F3F84" w:rsidRDefault="00A74319" w:rsidP="00A2679E">
            <w:pPr>
              <w:pStyle w:val="Table"/>
              <w:keepNext/>
              <w:keepLines w:val="0"/>
              <w:tabs>
                <w:tab w:val="clear" w:pos="284"/>
              </w:tabs>
              <w:spacing w:before="0" w:after="0"/>
              <w:rPr>
                <w:rFonts w:ascii="Times New Roman" w:hAnsi="Times New Roman"/>
                <w:sz w:val="22"/>
                <w:szCs w:val="22"/>
              </w:rPr>
            </w:pPr>
            <w:r w:rsidRPr="009F3F84">
              <w:rPr>
                <w:rFonts w:ascii="Times New Roman" w:hAnsi="Times New Roman"/>
                <w:sz w:val="22"/>
                <w:szCs w:val="22"/>
              </w:rPr>
              <w:t>Mhux komuni</w:t>
            </w:r>
          </w:p>
        </w:tc>
      </w:tr>
      <w:tr w:rsidR="00A74319" w:rsidRPr="009F3F84" w14:paraId="4BABAB10" w14:textId="77777777" w:rsidTr="00C218B7">
        <w:trPr>
          <w:cantSplit/>
          <w:trHeight w:val="76"/>
        </w:trPr>
        <w:tc>
          <w:tcPr>
            <w:tcW w:w="4673" w:type="dxa"/>
            <w:vMerge/>
            <w:vAlign w:val="center"/>
          </w:tcPr>
          <w:p w14:paraId="420AAFE8" w14:textId="77777777" w:rsidR="00A74319" w:rsidRPr="009F3F84" w:rsidRDefault="00A74319" w:rsidP="00A2679E">
            <w:pPr>
              <w:pStyle w:val="Table"/>
              <w:keepNext/>
              <w:keepLines w:val="0"/>
              <w:tabs>
                <w:tab w:val="clear" w:pos="284"/>
              </w:tabs>
              <w:spacing w:before="0" w:after="0"/>
              <w:rPr>
                <w:rFonts w:ascii="Times New Roman" w:hAnsi="Times New Roman"/>
                <w:sz w:val="22"/>
                <w:szCs w:val="22"/>
              </w:rPr>
            </w:pPr>
          </w:p>
        </w:tc>
        <w:tc>
          <w:tcPr>
            <w:tcW w:w="2693" w:type="dxa"/>
          </w:tcPr>
          <w:p w14:paraId="2F0B3D8F" w14:textId="73779E4E" w:rsidR="00A74319" w:rsidRPr="009F3F84" w:rsidRDefault="00A74319" w:rsidP="00A2679E">
            <w:pPr>
              <w:pStyle w:val="Table"/>
              <w:keepNext/>
              <w:keepLines w:val="0"/>
              <w:tabs>
                <w:tab w:val="clear" w:pos="284"/>
              </w:tabs>
              <w:spacing w:before="0" w:after="0"/>
              <w:rPr>
                <w:rFonts w:ascii="Times New Roman" w:hAnsi="Times New Roman"/>
                <w:sz w:val="24"/>
              </w:rPr>
            </w:pPr>
            <w:r w:rsidRPr="00AC1BCA">
              <w:rPr>
                <w:rFonts w:ascii="Times New Roman" w:hAnsi="Times New Roman"/>
                <w:sz w:val="22"/>
                <w:szCs w:val="22"/>
              </w:rPr>
              <w:t>Katarretti</w:t>
            </w:r>
            <w:r w:rsidRPr="00AC1BCA">
              <w:rPr>
                <w:rFonts w:ascii="Times New Roman" w:hAnsi="Times New Roman"/>
                <w:sz w:val="22"/>
                <w:szCs w:val="22"/>
                <w:vertAlign w:val="superscript"/>
              </w:rPr>
              <w:t>*6</w:t>
            </w:r>
          </w:p>
        </w:tc>
        <w:tc>
          <w:tcPr>
            <w:tcW w:w="1701" w:type="dxa"/>
          </w:tcPr>
          <w:p w14:paraId="5D456E77" w14:textId="5FCAF901" w:rsidR="00A74319" w:rsidRPr="009F3F84" w:rsidRDefault="00A74319" w:rsidP="00A2679E">
            <w:pPr>
              <w:pStyle w:val="Table"/>
              <w:keepNext/>
              <w:keepLines w:val="0"/>
              <w:tabs>
                <w:tab w:val="clear" w:pos="284"/>
              </w:tabs>
              <w:spacing w:before="0" w:after="0"/>
              <w:rPr>
                <w:rFonts w:ascii="Times New Roman" w:hAnsi="Times New Roman"/>
                <w:sz w:val="22"/>
                <w:szCs w:val="22"/>
              </w:rPr>
            </w:pPr>
            <w:r w:rsidRPr="009F3F84">
              <w:rPr>
                <w:rFonts w:ascii="Times New Roman" w:hAnsi="Times New Roman"/>
                <w:sz w:val="22"/>
                <w:szCs w:val="22"/>
              </w:rPr>
              <w:t>Mhux komuni</w:t>
            </w:r>
          </w:p>
        </w:tc>
      </w:tr>
      <w:tr w:rsidR="00A74319" w:rsidRPr="009F3F84" w14:paraId="70F5279F" w14:textId="77777777" w:rsidTr="0039654C">
        <w:trPr>
          <w:cantSplit/>
        </w:trPr>
        <w:tc>
          <w:tcPr>
            <w:tcW w:w="4673" w:type="dxa"/>
            <w:tcBorders>
              <w:bottom w:val="single" w:sz="4" w:space="0" w:color="auto"/>
            </w:tcBorders>
            <w:vAlign w:val="center"/>
          </w:tcPr>
          <w:p w14:paraId="4BBD5987" w14:textId="77777777" w:rsidR="00A74319" w:rsidRPr="009F3F84" w:rsidRDefault="00A74319" w:rsidP="00A2679E">
            <w:pPr>
              <w:pStyle w:val="Table"/>
              <w:keepNext/>
              <w:keepLines w:val="0"/>
              <w:tabs>
                <w:tab w:val="clear" w:pos="284"/>
              </w:tabs>
              <w:spacing w:before="0" w:after="0"/>
              <w:rPr>
                <w:rFonts w:ascii="Times New Roman" w:hAnsi="Times New Roman" w:cs="Times New Roman"/>
                <w:sz w:val="22"/>
                <w:szCs w:val="22"/>
              </w:rPr>
            </w:pPr>
            <w:r w:rsidRPr="009F3F84">
              <w:rPr>
                <w:rFonts w:ascii="Times New Roman" w:hAnsi="Times New Roman"/>
                <w:sz w:val="22"/>
                <w:szCs w:val="22"/>
              </w:rPr>
              <w:t>Disturbi fil-qalb</w:t>
            </w:r>
          </w:p>
        </w:tc>
        <w:tc>
          <w:tcPr>
            <w:tcW w:w="2693" w:type="dxa"/>
          </w:tcPr>
          <w:p w14:paraId="3A205A99" w14:textId="68872997" w:rsidR="00A74319" w:rsidRPr="009F3F84" w:rsidRDefault="00A74319" w:rsidP="00A2679E">
            <w:pPr>
              <w:pStyle w:val="Table"/>
              <w:keepNext/>
              <w:keepLines w:val="0"/>
              <w:tabs>
                <w:tab w:val="clear" w:pos="284"/>
              </w:tabs>
              <w:spacing w:before="0" w:after="0"/>
              <w:rPr>
                <w:rFonts w:ascii="Times New Roman" w:hAnsi="Times New Roman" w:cs="Times New Roman"/>
                <w:b/>
                <w:sz w:val="22"/>
                <w:szCs w:val="22"/>
              </w:rPr>
            </w:pPr>
            <w:r w:rsidRPr="009F3F84">
              <w:rPr>
                <w:rFonts w:ascii="Times New Roman" w:hAnsi="Times New Roman"/>
                <w:sz w:val="22"/>
                <w:szCs w:val="28"/>
              </w:rPr>
              <w:t>Takikardija</w:t>
            </w:r>
            <w:r w:rsidRPr="009F3F84">
              <w:rPr>
                <w:rFonts w:ascii="Times New Roman" w:hAnsi="Times New Roman"/>
                <w:sz w:val="22"/>
                <w:szCs w:val="22"/>
              </w:rPr>
              <w:t>*</w:t>
            </w:r>
            <w:r w:rsidRPr="009F3F84">
              <w:rPr>
                <w:rFonts w:ascii="Times New Roman" w:hAnsi="Times New Roman"/>
                <w:szCs w:val="20"/>
                <w:vertAlign w:val="superscript"/>
              </w:rPr>
              <w:t>7</w:t>
            </w:r>
          </w:p>
        </w:tc>
        <w:tc>
          <w:tcPr>
            <w:tcW w:w="1701" w:type="dxa"/>
          </w:tcPr>
          <w:p w14:paraId="06406F29" w14:textId="77777777" w:rsidR="00A74319" w:rsidRPr="009F3F84" w:rsidRDefault="00A74319" w:rsidP="00A2679E">
            <w:pPr>
              <w:pStyle w:val="Table"/>
              <w:keepNext/>
              <w:keepLines w:val="0"/>
              <w:tabs>
                <w:tab w:val="clear" w:pos="284"/>
              </w:tabs>
              <w:spacing w:before="0" w:after="0"/>
              <w:rPr>
                <w:rFonts w:ascii="Times New Roman" w:hAnsi="Times New Roman" w:cs="Times New Roman"/>
                <w:sz w:val="22"/>
                <w:szCs w:val="22"/>
              </w:rPr>
            </w:pPr>
            <w:r w:rsidRPr="009F3F84">
              <w:rPr>
                <w:rFonts w:ascii="Times New Roman" w:hAnsi="Times New Roman"/>
                <w:sz w:val="22"/>
                <w:szCs w:val="22"/>
              </w:rPr>
              <w:t>Mhux komuni</w:t>
            </w:r>
          </w:p>
        </w:tc>
      </w:tr>
      <w:tr w:rsidR="003F5E88" w:rsidRPr="009F3F84" w14:paraId="5C8B8FA8" w14:textId="77777777" w:rsidTr="0058288D">
        <w:trPr>
          <w:cantSplit/>
          <w:trHeight w:val="216"/>
        </w:trPr>
        <w:tc>
          <w:tcPr>
            <w:tcW w:w="4673" w:type="dxa"/>
            <w:vMerge w:val="restart"/>
            <w:vAlign w:val="center"/>
          </w:tcPr>
          <w:p w14:paraId="3B235074" w14:textId="06DF2F60" w:rsidR="003F5E88" w:rsidRPr="009F3F84" w:rsidRDefault="003F5E88" w:rsidP="00A2679E">
            <w:pPr>
              <w:pStyle w:val="Table"/>
              <w:keepNext/>
              <w:spacing w:before="0" w:after="0"/>
              <w:rPr>
                <w:rFonts w:ascii="Times New Roman" w:hAnsi="Times New Roman"/>
                <w:sz w:val="22"/>
                <w:szCs w:val="22"/>
              </w:rPr>
            </w:pPr>
            <w:r w:rsidRPr="009F3F84">
              <w:rPr>
                <w:rFonts w:ascii="Times New Roman" w:hAnsi="Times New Roman"/>
                <w:sz w:val="22"/>
                <w:szCs w:val="22"/>
              </w:rPr>
              <w:t>Disturbi respiratorji, toraċiċi u medjastinali</w:t>
            </w:r>
          </w:p>
        </w:tc>
        <w:tc>
          <w:tcPr>
            <w:tcW w:w="2693" w:type="dxa"/>
            <w:vAlign w:val="center"/>
          </w:tcPr>
          <w:p w14:paraId="54D23640" w14:textId="296E7EB1" w:rsidR="003F5E88" w:rsidRPr="009F3F84" w:rsidRDefault="003F5E88" w:rsidP="00A2679E">
            <w:pPr>
              <w:pStyle w:val="Table"/>
              <w:keepNext/>
              <w:keepLines w:val="0"/>
              <w:tabs>
                <w:tab w:val="clear" w:pos="284"/>
              </w:tabs>
              <w:spacing w:before="0" w:after="0"/>
              <w:rPr>
                <w:rFonts w:ascii="Times New Roman" w:hAnsi="Times New Roman"/>
                <w:sz w:val="22"/>
                <w:szCs w:val="28"/>
              </w:rPr>
            </w:pPr>
            <w:r w:rsidRPr="009F3F84">
              <w:rPr>
                <w:rFonts w:ascii="Times New Roman" w:hAnsi="Times New Roman"/>
                <w:sz w:val="22"/>
                <w:szCs w:val="28"/>
              </w:rPr>
              <w:t>Ażma (aggravar)</w:t>
            </w:r>
          </w:p>
        </w:tc>
        <w:tc>
          <w:tcPr>
            <w:tcW w:w="1701" w:type="dxa"/>
          </w:tcPr>
          <w:p w14:paraId="1F78135D" w14:textId="700E2118" w:rsidR="003F5E88" w:rsidRPr="009F3F84" w:rsidRDefault="003F5E88" w:rsidP="00A2679E">
            <w:pPr>
              <w:pStyle w:val="Table"/>
              <w:keepNext/>
              <w:keepLines w:val="0"/>
              <w:tabs>
                <w:tab w:val="clear" w:pos="284"/>
              </w:tabs>
              <w:spacing w:before="0" w:after="0"/>
              <w:rPr>
                <w:rFonts w:ascii="Times New Roman" w:hAnsi="Times New Roman"/>
                <w:sz w:val="22"/>
                <w:szCs w:val="22"/>
                <w:lang w:val="en-GB"/>
              </w:rPr>
            </w:pPr>
            <w:proofErr w:type="spellStart"/>
            <w:r w:rsidRPr="009F3F84">
              <w:rPr>
                <w:rFonts w:ascii="Times New Roman" w:hAnsi="Times New Roman"/>
                <w:sz w:val="22"/>
                <w:szCs w:val="22"/>
                <w:lang w:val="en-GB"/>
              </w:rPr>
              <w:t>Kommuni</w:t>
            </w:r>
            <w:proofErr w:type="spellEnd"/>
            <w:r w:rsidRPr="009F3F84">
              <w:rPr>
                <w:rFonts w:ascii="Times New Roman" w:hAnsi="Times New Roman"/>
                <w:sz w:val="22"/>
                <w:szCs w:val="22"/>
                <w:lang w:val="en-GB"/>
              </w:rPr>
              <w:t xml:space="preserve"> </w:t>
            </w:r>
            <w:proofErr w:type="spellStart"/>
            <w:r w:rsidR="00F82D98" w:rsidRPr="009F3F84">
              <w:rPr>
                <w:rFonts w:ascii="Times New Roman" w:hAnsi="Times New Roman"/>
                <w:sz w:val="22"/>
                <w:szCs w:val="22"/>
                <w:lang w:val="en-GB"/>
              </w:rPr>
              <w:t>ħ</w:t>
            </w:r>
            <w:r w:rsidRPr="009F3F84">
              <w:rPr>
                <w:rFonts w:ascii="Times New Roman" w:hAnsi="Times New Roman"/>
                <w:sz w:val="22"/>
                <w:szCs w:val="22"/>
                <w:lang w:val="en-GB"/>
              </w:rPr>
              <w:t>afna</w:t>
            </w:r>
            <w:proofErr w:type="spellEnd"/>
          </w:p>
        </w:tc>
      </w:tr>
      <w:tr w:rsidR="003F5E88" w:rsidRPr="009F3F84" w14:paraId="34E5DFCF" w14:textId="77777777" w:rsidTr="0058288D">
        <w:trPr>
          <w:cantSplit/>
        </w:trPr>
        <w:tc>
          <w:tcPr>
            <w:tcW w:w="4673" w:type="dxa"/>
            <w:vMerge/>
            <w:vAlign w:val="center"/>
          </w:tcPr>
          <w:p w14:paraId="07FDF3A7" w14:textId="53267EE6" w:rsidR="003F5E88" w:rsidRPr="009F3F84" w:rsidRDefault="003F5E88" w:rsidP="00A2679E">
            <w:pPr>
              <w:pStyle w:val="Table"/>
              <w:keepNext/>
              <w:keepLines w:val="0"/>
              <w:tabs>
                <w:tab w:val="clear" w:pos="284"/>
              </w:tabs>
              <w:spacing w:before="0" w:after="0"/>
              <w:rPr>
                <w:rFonts w:ascii="Times New Roman" w:hAnsi="Times New Roman" w:cs="Times New Roman"/>
                <w:sz w:val="22"/>
                <w:szCs w:val="22"/>
              </w:rPr>
            </w:pPr>
          </w:p>
        </w:tc>
        <w:tc>
          <w:tcPr>
            <w:tcW w:w="2693" w:type="dxa"/>
            <w:vAlign w:val="center"/>
          </w:tcPr>
          <w:p w14:paraId="34790EEE" w14:textId="24536F82" w:rsidR="003F5E88" w:rsidRPr="009F3F84" w:rsidRDefault="003F5E88" w:rsidP="00A2679E">
            <w:pPr>
              <w:pStyle w:val="Table"/>
              <w:keepNext/>
              <w:keepLines w:val="0"/>
              <w:tabs>
                <w:tab w:val="clear" w:pos="284"/>
              </w:tabs>
              <w:spacing w:before="0" w:after="0"/>
              <w:rPr>
                <w:rFonts w:ascii="Times New Roman" w:hAnsi="Times New Roman" w:cs="Times New Roman"/>
                <w:b/>
                <w:sz w:val="22"/>
                <w:szCs w:val="22"/>
              </w:rPr>
            </w:pPr>
            <w:r w:rsidRPr="009F3F84">
              <w:rPr>
                <w:rFonts w:ascii="Times New Roman" w:hAnsi="Times New Roman"/>
                <w:sz w:val="22"/>
                <w:szCs w:val="28"/>
              </w:rPr>
              <w:t>Uġigħ orofarinġeali</w:t>
            </w:r>
            <w:r w:rsidRPr="009F3F84">
              <w:rPr>
                <w:rFonts w:ascii="Times New Roman" w:hAnsi="Times New Roman"/>
                <w:sz w:val="22"/>
                <w:szCs w:val="22"/>
              </w:rPr>
              <w:t>*</w:t>
            </w:r>
            <w:r w:rsidRPr="009F3F84">
              <w:rPr>
                <w:rFonts w:ascii="Times New Roman" w:hAnsi="Times New Roman"/>
                <w:szCs w:val="20"/>
                <w:vertAlign w:val="superscript"/>
              </w:rPr>
              <w:t>8</w:t>
            </w:r>
          </w:p>
        </w:tc>
        <w:tc>
          <w:tcPr>
            <w:tcW w:w="1701" w:type="dxa"/>
          </w:tcPr>
          <w:p w14:paraId="233EA252" w14:textId="77777777" w:rsidR="003F5E88" w:rsidRPr="009F3F84" w:rsidRDefault="003F5E88" w:rsidP="00A2679E">
            <w:pPr>
              <w:pStyle w:val="Table"/>
              <w:keepNext/>
              <w:keepLines w:val="0"/>
              <w:tabs>
                <w:tab w:val="clear" w:pos="284"/>
              </w:tabs>
              <w:spacing w:before="0" w:after="0"/>
              <w:rPr>
                <w:rFonts w:ascii="Times New Roman" w:hAnsi="Times New Roman" w:cs="Times New Roman"/>
                <w:sz w:val="22"/>
                <w:szCs w:val="22"/>
              </w:rPr>
            </w:pPr>
            <w:r w:rsidRPr="009F3F84">
              <w:rPr>
                <w:rFonts w:ascii="Times New Roman" w:hAnsi="Times New Roman"/>
                <w:sz w:val="22"/>
                <w:szCs w:val="22"/>
              </w:rPr>
              <w:t>Komuni</w:t>
            </w:r>
          </w:p>
        </w:tc>
      </w:tr>
      <w:tr w:rsidR="003F5E88" w:rsidRPr="009F3F84" w14:paraId="27B83127" w14:textId="77777777" w:rsidTr="00C218B7">
        <w:trPr>
          <w:cantSplit/>
          <w:trHeight w:val="54"/>
        </w:trPr>
        <w:tc>
          <w:tcPr>
            <w:tcW w:w="4673" w:type="dxa"/>
            <w:vMerge/>
            <w:vAlign w:val="center"/>
          </w:tcPr>
          <w:p w14:paraId="71C7CEA1" w14:textId="77777777" w:rsidR="003F5E88" w:rsidRPr="009F3F84" w:rsidRDefault="003F5E88" w:rsidP="00A2679E">
            <w:pPr>
              <w:pStyle w:val="Table"/>
              <w:keepNext/>
              <w:keepLines w:val="0"/>
              <w:tabs>
                <w:tab w:val="clear" w:pos="284"/>
              </w:tabs>
              <w:spacing w:before="0" w:after="0"/>
              <w:rPr>
                <w:rFonts w:ascii="Times New Roman" w:hAnsi="Times New Roman" w:cs="Times New Roman"/>
                <w:sz w:val="22"/>
                <w:szCs w:val="22"/>
              </w:rPr>
            </w:pPr>
          </w:p>
        </w:tc>
        <w:tc>
          <w:tcPr>
            <w:tcW w:w="2693" w:type="dxa"/>
            <w:vAlign w:val="center"/>
          </w:tcPr>
          <w:p w14:paraId="194EECCE" w14:textId="77777777" w:rsidR="003F5E88" w:rsidRPr="009F3F84" w:rsidRDefault="003F5E88" w:rsidP="00A2679E">
            <w:pPr>
              <w:pStyle w:val="Table"/>
              <w:keepNext/>
              <w:keepLines w:val="0"/>
              <w:tabs>
                <w:tab w:val="clear" w:pos="284"/>
              </w:tabs>
              <w:spacing w:before="0" w:after="0"/>
              <w:rPr>
                <w:rFonts w:ascii="Times New Roman" w:hAnsi="Times New Roman" w:cs="Times New Roman"/>
                <w:sz w:val="22"/>
                <w:szCs w:val="22"/>
              </w:rPr>
            </w:pPr>
            <w:r w:rsidRPr="009F3F84">
              <w:rPr>
                <w:rFonts w:ascii="Times New Roman" w:hAnsi="Times New Roman"/>
                <w:sz w:val="22"/>
                <w:szCs w:val="22"/>
              </w:rPr>
              <w:t>Disfonija</w:t>
            </w:r>
          </w:p>
        </w:tc>
        <w:tc>
          <w:tcPr>
            <w:tcW w:w="1701" w:type="dxa"/>
          </w:tcPr>
          <w:p w14:paraId="03DF471F" w14:textId="77777777" w:rsidR="003F5E88" w:rsidRPr="009F3F84" w:rsidRDefault="003F5E88" w:rsidP="00A2679E">
            <w:pPr>
              <w:pStyle w:val="Table"/>
              <w:keepNext/>
              <w:keepLines w:val="0"/>
              <w:tabs>
                <w:tab w:val="clear" w:pos="284"/>
              </w:tabs>
              <w:spacing w:before="0" w:after="0"/>
              <w:rPr>
                <w:rFonts w:ascii="Times New Roman" w:hAnsi="Times New Roman" w:cs="Times New Roman"/>
                <w:sz w:val="22"/>
                <w:szCs w:val="22"/>
              </w:rPr>
            </w:pPr>
            <w:r w:rsidRPr="009F3F84">
              <w:rPr>
                <w:rFonts w:ascii="Times New Roman" w:hAnsi="Times New Roman"/>
                <w:sz w:val="22"/>
                <w:szCs w:val="22"/>
              </w:rPr>
              <w:t>Komuni</w:t>
            </w:r>
          </w:p>
        </w:tc>
      </w:tr>
      <w:tr w:rsidR="00A74319" w:rsidRPr="009F3F84" w14:paraId="54A11E1F" w14:textId="77777777" w:rsidTr="00C218B7">
        <w:trPr>
          <w:cantSplit/>
        </w:trPr>
        <w:tc>
          <w:tcPr>
            <w:tcW w:w="4673" w:type="dxa"/>
            <w:vMerge w:val="restart"/>
            <w:vAlign w:val="center"/>
          </w:tcPr>
          <w:p w14:paraId="6042642E" w14:textId="77777777" w:rsidR="00A74319" w:rsidRPr="009F3F84" w:rsidRDefault="00A74319" w:rsidP="00A2679E">
            <w:pPr>
              <w:pStyle w:val="Table"/>
              <w:keepNext/>
              <w:keepLines w:val="0"/>
              <w:tabs>
                <w:tab w:val="clear" w:pos="284"/>
              </w:tabs>
              <w:spacing w:before="0" w:after="0"/>
              <w:rPr>
                <w:rFonts w:ascii="Times New Roman" w:hAnsi="Times New Roman" w:cs="Times New Roman"/>
                <w:sz w:val="22"/>
                <w:szCs w:val="22"/>
              </w:rPr>
            </w:pPr>
            <w:r w:rsidRPr="009F3F84">
              <w:rPr>
                <w:rFonts w:ascii="Times New Roman" w:hAnsi="Times New Roman"/>
                <w:sz w:val="22"/>
                <w:szCs w:val="22"/>
              </w:rPr>
              <w:t>Disturbi fil-ġilda u fit-tessuti ta’ taħt il-ġilda</w:t>
            </w:r>
          </w:p>
        </w:tc>
        <w:tc>
          <w:tcPr>
            <w:tcW w:w="2693" w:type="dxa"/>
            <w:vAlign w:val="center"/>
          </w:tcPr>
          <w:p w14:paraId="6E0A2FB2" w14:textId="2FE9860D" w:rsidR="00A74319" w:rsidRPr="009F3F84" w:rsidRDefault="00A74319" w:rsidP="00A2679E">
            <w:pPr>
              <w:pStyle w:val="Table"/>
              <w:keepNext/>
              <w:keepLines w:val="0"/>
              <w:tabs>
                <w:tab w:val="clear" w:pos="284"/>
              </w:tabs>
              <w:spacing w:before="0" w:after="0"/>
              <w:rPr>
                <w:rFonts w:ascii="Times New Roman" w:hAnsi="Times New Roman" w:cs="Times New Roman"/>
                <w:b/>
                <w:sz w:val="22"/>
                <w:szCs w:val="22"/>
              </w:rPr>
            </w:pPr>
            <w:r w:rsidRPr="009F3F84">
              <w:rPr>
                <w:rFonts w:ascii="Times New Roman" w:hAnsi="Times New Roman"/>
                <w:color w:val="000000"/>
                <w:sz w:val="22"/>
                <w:szCs w:val="28"/>
              </w:rPr>
              <w:t>Raxx*</w:t>
            </w:r>
            <w:r w:rsidRPr="009F3F84">
              <w:rPr>
                <w:rFonts w:ascii="Times New Roman" w:hAnsi="Times New Roman"/>
                <w:color w:val="000000"/>
                <w:vertAlign w:val="superscript"/>
              </w:rPr>
              <w:t>9</w:t>
            </w:r>
          </w:p>
        </w:tc>
        <w:tc>
          <w:tcPr>
            <w:tcW w:w="1701" w:type="dxa"/>
          </w:tcPr>
          <w:p w14:paraId="17D4AA97" w14:textId="77777777" w:rsidR="00A74319" w:rsidRPr="009F3F84" w:rsidRDefault="00A74319" w:rsidP="00A2679E">
            <w:pPr>
              <w:pStyle w:val="Table"/>
              <w:keepNext/>
              <w:keepLines w:val="0"/>
              <w:tabs>
                <w:tab w:val="clear" w:pos="284"/>
              </w:tabs>
              <w:spacing w:before="0" w:after="0"/>
              <w:rPr>
                <w:rFonts w:ascii="Times New Roman" w:hAnsi="Times New Roman" w:cs="Times New Roman"/>
                <w:sz w:val="22"/>
                <w:szCs w:val="22"/>
              </w:rPr>
            </w:pPr>
            <w:r w:rsidRPr="009F3F84">
              <w:rPr>
                <w:rFonts w:ascii="Times New Roman" w:hAnsi="Times New Roman"/>
                <w:sz w:val="22"/>
                <w:szCs w:val="22"/>
              </w:rPr>
              <w:t>Mhux komuni</w:t>
            </w:r>
          </w:p>
        </w:tc>
      </w:tr>
      <w:tr w:rsidR="00A74319" w:rsidRPr="009F3F84" w14:paraId="264B3B78" w14:textId="77777777" w:rsidTr="00C218B7">
        <w:trPr>
          <w:cantSplit/>
        </w:trPr>
        <w:tc>
          <w:tcPr>
            <w:tcW w:w="4673" w:type="dxa"/>
            <w:vMerge/>
            <w:vAlign w:val="center"/>
          </w:tcPr>
          <w:p w14:paraId="440D7F1A" w14:textId="77777777" w:rsidR="00A74319" w:rsidRPr="009F3F84" w:rsidRDefault="00A74319" w:rsidP="00A2679E">
            <w:pPr>
              <w:pStyle w:val="Table"/>
              <w:keepNext/>
              <w:keepLines w:val="0"/>
              <w:tabs>
                <w:tab w:val="clear" w:pos="284"/>
              </w:tabs>
              <w:spacing w:before="0" w:after="0"/>
              <w:rPr>
                <w:rFonts w:ascii="Times New Roman" w:hAnsi="Times New Roman" w:cs="Times New Roman"/>
                <w:sz w:val="22"/>
                <w:szCs w:val="22"/>
                <w:lang w:val="en-GB"/>
              </w:rPr>
            </w:pPr>
          </w:p>
        </w:tc>
        <w:tc>
          <w:tcPr>
            <w:tcW w:w="2693" w:type="dxa"/>
            <w:vAlign w:val="center"/>
          </w:tcPr>
          <w:p w14:paraId="54D1DB3D" w14:textId="2CC86090" w:rsidR="00A74319" w:rsidRPr="009F3F84" w:rsidRDefault="00A74319" w:rsidP="00A2679E">
            <w:pPr>
              <w:pStyle w:val="Table"/>
              <w:keepNext/>
              <w:keepLines w:val="0"/>
              <w:tabs>
                <w:tab w:val="clear" w:pos="284"/>
              </w:tabs>
              <w:spacing w:before="0" w:after="0"/>
              <w:rPr>
                <w:rFonts w:ascii="Times New Roman" w:hAnsi="Times New Roman" w:cs="Times New Roman"/>
                <w:color w:val="000000"/>
                <w:sz w:val="22"/>
                <w:szCs w:val="22"/>
              </w:rPr>
            </w:pPr>
            <w:r w:rsidRPr="009F3F84">
              <w:rPr>
                <w:rFonts w:ascii="Times New Roman" w:hAnsi="Times New Roman"/>
                <w:color w:val="000000"/>
                <w:sz w:val="22"/>
                <w:szCs w:val="28"/>
              </w:rPr>
              <w:t>Ħakk*</w:t>
            </w:r>
            <w:r w:rsidRPr="009F3F84">
              <w:rPr>
                <w:rFonts w:ascii="Times New Roman" w:hAnsi="Times New Roman"/>
                <w:color w:val="000000"/>
                <w:vertAlign w:val="superscript"/>
              </w:rPr>
              <w:t>10</w:t>
            </w:r>
          </w:p>
        </w:tc>
        <w:tc>
          <w:tcPr>
            <w:tcW w:w="1701" w:type="dxa"/>
          </w:tcPr>
          <w:p w14:paraId="11D4A85A" w14:textId="77777777" w:rsidR="00A74319" w:rsidRPr="009F3F84" w:rsidRDefault="00A74319" w:rsidP="00A2679E">
            <w:pPr>
              <w:pStyle w:val="Table"/>
              <w:keepNext/>
              <w:keepLines w:val="0"/>
              <w:tabs>
                <w:tab w:val="clear" w:pos="284"/>
              </w:tabs>
              <w:spacing w:before="0" w:after="0"/>
              <w:rPr>
                <w:rFonts w:ascii="Times New Roman" w:hAnsi="Times New Roman" w:cs="Times New Roman"/>
                <w:color w:val="000000"/>
                <w:sz w:val="22"/>
                <w:szCs w:val="22"/>
              </w:rPr>
            </w:pPr>
            <w:r w:rsidRPr="009F3F84">
              <w:rPr>
                <w:rFonts w:ascii="Times New Roman" w:hAnsi="Times New Roman"/>
                <w:color w:val="000000"/>
                <w:sz w:val="22"/>
                <w:szCs w:val="22"/>
              </w:rPr>
              <w:t>Mhux komuni</w:t>
            </w:r>
          </w:p>
        </w:tc>
      </w:tr>
      <w:tr w:rsidR="00A74319" w:rsidRPr="009F3F84" w14:paraId="067BE2DC" w14:textId="77777777" w:rsidTr="00C218B7">
        <w:trPr>
          <w:cantSplit/>
        </w:trPr>
        <w:tc>
          <w:tcPr>
            <w:tcW w:w="4673" w:type="dxa"/>
            <w:vMerge w:val="restart"/>
            <w:vAlign w:val="center"/>
          </w:tcPr>
          <w:p w14:paraId="2F353BF8" w14:textId="77777777" w:rsidR="00A74319" w:rsidRPr="009F3F84" w:rsidRDefault="00A74319" w:rsidP="00A2679E">
            <w:pPr>
              <w:pStyle w:val="Table"/>
              <w:keepNext/>
              <w:keepLines w:val="0"/>
              <w:tabs>
                <w:tab w:val="clear" w:pos="284"/>
              </w:tabs>
              <w:spacing w:before="0" w:after="0"/>
              <w:rPr>
                <w:rFonts w:ascii="Times New Roman" w:hAnsi="Times New Roman" w:cs="Times New Roman"/>
                <w:sz w:val="22"/>
                <w:szCs w:val="22"/>
              </w:rPr>
            </w:pPr>
            <w:r w:rsidRPr="009F3F84">
              <w:rPr>
                <w:rFonts w:ascii="Times New Roman" w:hAnsi="Times New Roman"/>
                <w:sz w:val="22"/>
                <w:szCs w:val="22"/>
              </w:rPr>
              <w:t>Disturbi muskoluskeletriċi u tat-tessuti konnettivi</w:t>
            </w:r>
          </w:p>
        </w:tc>
        <w:tc>
          <w:tcPr>
            <w:tcW w:w="2693" w:type="dxa"/>
            <w:vAlign w:val="center"/>
          </w:tcPr>
          <w:p w14:paraId="284A569D" w14:textId="1E2D44DD" w:rsidR="00A74319" w:rsidRPr="009F3F84" w:rsidRDefault="00A74319" w:rsidP="00A2679E">
            <w:pPr>
              <w:pStyle w:val="Table"/>
              <w:keepNext/>
              <w:keepLines w:val="0"/>
              <w:tabs>
                <w:tab w:val="clear" w:pos="284"/>
              </w:tabs>
              <w:spacing w:before="0" w:after="0"/>
              <w:rPr>
                <w:rFonts w:ascii="Times New Roman" w:hAnsi="Times New Roman" w:cs="Times New Roman"/>
                <w:b/>
                <w:sz w:val="22"/>
                <w:szCs w:val="22"/>
              </w:rPr>
            </w:pPr>
            <w:r w:rsidRPr="009F3F84">
              <w:rPr>
                <w:rFonts w:ascii="Times New Roman" w:hAnsi="Times New Roman"/>
                <w:color w:val="000000"/>
                <w:sz w:val="22"/>
                <w:szCs w:val="28"/>
              </w:rPr>
              <w:t>Uġigħ muskoluskeletriku</w:t>
            </w:r>
            <w:r w:rsidRPr="009F3F84">
              <w:rPr>
                <w:rFonts w:ascii="Times New Roman" w:hAnsi="Times New Roman"/>
                <w:color w:val="000000"/>
                <w:sz w:val="22"/>
                <w:szCs w:val="22"/>
              </w:rPr>
              <w:t>*</w:t>
            </w:r>
            <w:r w:rsidRPr="009F3F84">
              <w:rPr>
                <w:rFonts w:ascii="Times New Roman" w:hAnsi="Times New Roman"/>
                <w:color w:val="000000"/>
                <w:szCs w:val="20"/>
                <w:vertAlign w:val="superscript"/>
              </w:rPr>
              <w:t>11</w:t>
            </w:r>
          </w:p>
        </w:tc>
        <w:tc>
          <w:tcPr>
            <w:tcW w:w="1701" w:type="dxa"/>
          </w:tcPr>
          <w:p w14:paraId="46E97D62" w14:textId="77777777" w:rsidR="00A74319" w:rsidRPr="009F3F84" w:rsidRDefault="00A74319" w:rsidP="00A2679E">
            <w:pPr>
              <w:pStyle w:val="Table"/>
              <w:keepNext/>
              <w:keepLines w:val="0"/>
              <w:tabs>
                <w:tab w:val="clear" w:pos="284"/>
              </w:tabs>
              <w:spacing w:before="0" w:after="0"/>
              <w:rPr>
                <w:rFonts w:ascii="Times New Roman" w:hAnsi="Times New Roman" w:cs="Times New Roman"/>
                <w:sz w:val="22"/>
                <w:szCs w:val="22"/>
              </w:rPr>
            </w:pPr>
            <w:r w:rsidRPr="009F3F84">
              <w:rPr>
                <w:rFonts w:ascii="Times New Roman" w:hAnsi="Times New Roman"/>
                <w:sz w:val="22"/>
                <w:szCs w:val="22"/>
              </w:rPr>
              <w:t>Komuni</w:t>
            </w:r>
          </w:p>
        </w:tc>
      </w:tr>
      <w:tr w:rsidR="00A74319" w:rsidRPr="009F3F84" w14:paraId="0601B734" w14:textId="77777777" w:rsidTr="00C218B7">
        <w:trPr>
          <w:cantSplit/>
        </w:trPr>
        <w:tc>
          <w:tcPr>
            <w:tcW w:w="4673" w:type="dxa"/>
            <w:vMerge/>
            <w:vAlign w:val="center"/>
          </w:tcPr>
          <w:p w14:paraId="59BAC59F" w14:textId="77777777" w:rsidR="00A74319" w:rsidRPr="009F3F84" w:rsidRDefault="00A74319" w:rsidP="00A2679E">
            <w:pPr>
              <w:pStyle w:val="Table"/>
              <w:keepNext/>
              <w:keepLines w:val="0"/>
              <w:tabs>
                <w:tab w:val="clear" w:pos="284"/>
              </w:tabs>
              <w:spacing w:before="0" w:after="0"/>
              <w:rPr>
                <w:rFonts w:ascii="Times New Roman" w:hAnsi="Times New Roman" w:cs="Times New Roman"/>
                <w:sz w:val="22"/>
                <w:szCs w:val="22"/>
                <w:lang w:val="en-GB"/>
              </w:rPr>
            </w:pPr>
          </w:p>
        </w:tc>
        <w:tc>
          <w:tcPr>
            <w:tcW w:w="2693" w:type="dxa"/>
            <w:vAlign w:val="center"/>
          </w:tcPr>
          <w:p w14:paraId="6D3C4B56" w14:textId="77777777" w:rsidR="00A74319" w:rsidRPr="009F3F84" w:rsidRDefault="00A74319" w:rsidP="00A2679E">
            <w:pPr>
              <w:pStyle w:val="Table"/>
              <w:keepNext/>
              <w:keepLines w:val="0"/>
              <w:tabs>
                <w:tab w:val="clear" w:pos="284"/>
              </w:tabs>
              <w:spacing w:before="0" w:after="0"/>
              <w:rPr>
                <w:rFonts w:ascii="Times New Roman" w:hAnsi="Times New Roman" w:cs="Times New Roman"/>
                <w:color w:val="000000"/>
                <w:sz w:val="22"/>
                <w:szCs w:val="22"/>
              </w:rPr>
            </w:pPr>
            <w:r w:rsidRPr="009F3F84">
              <w:rPr>
                <w:rFonts w:ascii="Times New Roman" w:hAnsi="Times New Roman"/>
                <w:color w:val="000000"/>
                <w:sz w:val="22"/>
                <w:szCs w:val="22"/>
              </w:rPr>
              <w:t>Spażmi fil-muskoli</w:t>
            </w:r>
          </w:p>
        </w:tc>
        <w:tc>
          <w:tcPr>
            <w:tcW w:w="1701" w:type="dxa"/>
          </w:tcPr>
          <w:p w14:paraId="3D2315A2" w14:textId="77777777" w:rsidR="00A74319" w:rsidRPr="009F3F84" w:rsidRDefault="00A74319" w:rsidP="00A2679E">
            <w:pPr>
              <w:pStyle w:val="Table"/>
              <w:keepNext/>
              <w:keepLines w:val="0"/>
              <w:tabs>
                <w:tab w:val="clear" w:pos="284"/>
              </w:tabs>
              <w:spacing w:before="0" w:after="0"/>
              <w:rPr>
                <w:rFonts w:ascii="Times New Roman" w:hAnsi="Times New Roman" w:cs="Times New Roman"/>
                <w:color w:val="000000"/>
                <w:sz w:val="22"/>
                <w:szCs w:val="22"/>
              </w:rPr>
            </w:pPr>
            <w:r w:rsidRPr="009F3F84">
              <w:rPr>
                <w:rFonts w:ascii="Times New Roman" w:hAnsi="Times New Roman"/>
                <w:color w:val="000000"/>
                <w:sz w:val="22"/>
                <w:szCs w:val="22"/>
              </w:rPr>
              <w:t>Mhux komuni</w:t>
            </w:r>
          </w:p>
        </w:tc>
      </w:tr>
      <w:tr w:rsidR="00A74319" w:rsidRPr="009F3F84" w14:paraId="02C26528" w14:textId="77777777" w:rsidTr="002F0965">
        <w:trPr>
          <w:cantSplit/>
        </w:trPr>
        <w:tc>
          <w:tcPr>
            <w:tcW w:w="9067" w:type="dxa"/>
            <w:gridSpan w:val="3"/>
            <w:vAlign w:val="center"/>
          </w:tcPr>
          <w:p w14:paraId="6AC67F08" w14:textId="22176A0E" w:rsidR="00A74319" w:rsidRPr="009F3F84" w:rsidRDefault="00A74319" w:rsidP="00A2679E">
            <w:pPr>
              <w:pStyle w:val="Table"/>
              <w:keepLines w:val="0"/>
              <w:tabs>
                <w:tab w:val="clear" w:pos="284"/>
              </w:tabs>
              <w:spacing w:before="0" w:after="0"/>
              <w:ind w:left="176" w:hanging="176"/>
              <w:rPr>
                <w:rFonts w:ascii="Times New Roman" w:hAnsi="Times New Roman" w:cs="Times New Roman"/>
                <w:szCs w:val="20"/>
              </w:rPr>
            </w:pPr>
            <w:r w:rsidRPr="009F3F84">
              <w:rPr>
                <w:rFonts w:ascii="Times New Roman" w:hAnsi="Times New Roman"/>
                <w:szCs w:val="20"/>
              </w:rPr>
              <w:t>*</w:t>
            </w:r>
            <w:r w:rsidRPr="009F3F84">
              <w:rPr>
                <w:rFonts w:ascii="Times New Roman" w:hAnsi="Times New Roman"/>
                <w:szCs w:val="20"/>
              </w:rPr>
              <w:tab/>
              <w:t>Tindika ġemgħa ta’ termini ppreferuti (PTs):</w:t>
            </w:r>
          </w:p>
          <w:p w14:paraId="5C044FBD" w14:textId="5DCDC865" w:rsidR="00A74319" w:rsidRPr="009F3F84" w:rsidRDefault="00A74319" w:rsidP="00A2679E">
            <w:pPr>
              <w:pStyle w:val="Table"/>
              <w:keepLines w:val="0"/>
              <w:tabs>
                <w:tab w:val="clear" w:pos="284"/>
              </w:tabs>
              <w:spacing w:before="0" w:after="0"/>
              <w:rPr>
                <w:rFonts w:ascii="Times New Roman" w:hAnsi="Times New Roman" w:cs="Times New Roman"/>
                <w:szCs w:val="20"/>
              </w:rPr>
            </w:pPr>
            <w:r w:rsidRPr="009F3F84">
              <w:rPr>
                <w:rFonts w:ascii="Times New Roman" w:hAnsi="Times New Roman"/>
                <w:szCs w:val="20"/>
              </w:rPr>
              <w:t>1 Kandidijasi orali, kandidijasi orofarinġeali,</w:t>
            </w:r>
          </w:p>
          <w:p w14:paraId="2C73ECFD" w14:textId="64D9472D" w:rsidR="00A74319" w:rsidRPr="009F3F84" w:rsidRDefault="00A74319" w:rsidP="00A2679E">
            <w:pPr>
              <w:pStyle w:val="Table"/>
              <w:keepLines w:val="0"/>
              <w:tabs>
                <w:tab w:val="clear" w:pos="284"/>
              </w:tabs>
              <w:spacing w:before="0" w:after="0"/>
              <w:rPr>
                <w:rFonts w:ascii="Times New Roman" w:hAnsi="Times New Roman" w:cs="Times New Roman"/>
                <w:szCs w:val="20"/>
              </w:rPr>
            </w:pPr>
            <w:r w:rsidRPr="009F3F84">
              <w:rPr>
                <w:rFonts w:ascii="Times New Roman" w:hAnsi="Times New Roman"/>
                <w:szCs w:val="20"/>
              </w:rPr>
              <w:t>2 Eruzzjoni tal-mediċina, sensittività eċċessiva għall-mediċina, sensittività eċċessiva, raxx, raxx eritematożu, raxx bil-ħakk, urtikarja.</w:t>
            </w:r>
          </w:p>
          <w:p w14:paraId="76576BE4" w14:textId="3B18E4AC" w:rsidR="00A74319" w:rsidRPr="009F3F84" w:rsidRDefault="00A74319" w:rsidP="00A2679E">
            <w:pPr>
              <w:pStyle w:val="Table"/>
              <w:keepLines w:val="0"/>
              <w:tabs>
                <w:tab w:val="clear" w:pos="284"/>
              </w:tabs>
              <w:spacing w:before="0" w:after="0"/>
              <w:rPr>
                <w:rFonts w:ascii="Times New Roman" w:hAnsi="Times New Roman" w:cs="Times New Roman"/>
                <w:szCs w:val="20"/>
              </w:rPr>
            </w:pPr>
            <w:r w:rsidRPr="009F3F84">
              <w:rPr>
                <w:rFonts w:ascii="Times New Roman" w:hAnsi="Times New Roman"/>
                <w:szCs w:val="20"/>
              </w:rPr>
              <w:t>3 Edima allerġika, anġjoedima, nefħa periorbitali, nefħa fil-kappell tal-għajn.</w:t>
            </w:r>
          </w:p>
          <w:p w14:paraId="12D2FCB2" w14:textId="56570DDD" w:rsidR="00A74319" w:rsidRPr="009F3F84" w:rsidRDefault="00A74319" w:rsidP="00A2679E">
            <w:pPr>
              <w:pStyle w:val="Table"/>
              <w:keepLines w:val="0"/>
              <w:tabs>
                <w:tab w:val="clear" w:pos="284"/>
              </w:tabs>
              <w:spacing w:before="0" w:after="0"/>
              <w:rPr>
                <w:rFonts w:ascii="Times New Roman" w:hAnsi="Times New Roman" w:cs="Times New Roman"/>
                <w:szCs w:val="20"/>
              </w:rPr>
            </w:pPr>
            <w:r w:rsidRPr="009F3F84">
              <w:rPr>
                <w:rFonts w:ascii="Times New Roman" w:hAnsi="Times New Roman"/>
                <w:szCs w:val="20"/>
              </w:rPr>
              <w:t xml:space="preserve">4 Żieda tal-glukosju fid-demm, iperglaċemija. </w:t>
            </w:r>
          </w:p>
          <w:p w14:paraId="4334FDAC" w14:textId="2FEDA65B" w:rsidR="00A74319" w:rsidRPr="009F3F84" w:rsidRDefault="00A74319" w:rsidP="00A2679E">
            <w:pPr>
              <w:pStyle w:val="Table"/>
              <w:keepLines w:val="0"/>
              <w:tabs>
                <w:tab w:val="clear" w:pos="284"/>
              </w:tabs>
              <w:spacing w:before="0" w:after="0"/>
              <w:rPr>
                <w:rFonts w:ascii="Times New Roman" w:hAnsi="Times New Roman" w:cs="Times New Roman"/>
                <w:szCs w:val="20"/>
              </w:rPr>
            </w:pPr>
            <w:r w:rsidRPr="009F3F84">
              <w:rPr>
                <w:rFonts w:ascii="Times New Roman" w:hAnsi="Times New Roman"/>
                <w:szCs w:val="20"/>
              </w:rPr>
              <w:t>5 Uġigħ ta’ ras, uġigħ ta’ ras minn tensjoni.</w:t>
            </w:r>
          </w:p>
          <w:p w14:paraId="5AC99CF9" w14:textId="77777777" w:rsidR="00A74319" w:rsidRPr="009F3F84" w:rsidRDefault="00A74319" w:rsidP="00A2679E">
            <w:pPr>
              <w:pStyle w:val="Table"/>
              <w:keepLines w:val="0"/>
              <w:tabs>
                <w:tab w:val="clear" w:pos="284"/>
              </w:tabs>
              <w:spacing w:before="0" w:after="0"/>
              <w:rPr>
                <w:rFonts w:ascii="Times New Roman" w:hAnsi="Times New Roman"/>
                <w:szCs w:val="20"/>
              </w:rPr>
            </w:pPr>
            <w:r w:rsidRPr="009F3F84">
              <w:rPr>
                <w:rFonts w:ascii="Times New Roman" w:hAnsi="Times New Roman"/>
                <w:szCs w:val="20"/>
              </w:rPr>
              <w:t>6 Katarretti, katarretti kortikali.</w:t>
            </w:r>
          </w:p>
          <w:p w14:paraId="62F4947C" w14:textId="730AB305" w:rsidR="00A74319" w:rsidRPr="009F3F84" w:rsidRDefault="00A74319" w:rsidP="00A2679E">
            <w:pPr>
              <w:pStyle w:val="Table"/>
              <w:keepLines w:val="0"/>
              <w:tabs>
                <w:tab w:val="clear" w:pos="284"/>
              </w:tabs>
              <w:spacing w:before="0" w:after="0"/>
              <w:rPr>
                <w:rFonts w:ascii="Times New Roman" w:hAnsi="Times New Roman" w:cs="Times New Roman"/>
                <w:szCs w:val="20"/>
              </w:rPr>
            </w:pPr>
            <w:r w:rsidRPr="009F3F84">
              <w:rPr>
                <w:rFonts w:ascii="Times New Roman" w:hAnsi="Times New Roman"/>
                <w:szCs w:val="20"/>
              </w:rPr>
              <w:t>7 Żieda fir-rata tat-taħbit tal-qalb, takikardija, takikardija tas-sinusite, takikardija sopraventrikulari.</w:t>
            </w:r>
          </w:p>
          <w:p w14:paraId="5BF1538E" w14:textId="774C6137" w:rsidR="00A74319" w:rsidRPr="009F3F84" w:rsidRDefault="00A74319" w:rsidP="00A2679E">
            <w:pPr>
              <w:pStyle w:val="Table"/>
              <w:keepLines w:val="0"/>
              <w:tabs>
                <w:tab w:val="clear" w:pos="284"/>
              </w:tabs>
              <w:spacing w:before="0" w:after="0"/>
              <w:rPr>
                <w:rFonts w:ascii="Times New Roman" w:hAnsi="Times New Roman" w:cs="Times New Roman"/>
                <w:szCs w:val="20"/>
              </w:rPr>
            </w:pPr>
            <w:r w:rsidRPr="009F3F84">
              <w:rPr>
                <w:rFonts w:ascii="Times New Roman" w:hAnsi="Times New Roman"/>
                <w:szCs w:val="20"/>
              </w:rPr>
              <w:t>8 Uġigħ orali, skumdità orofarinġeali, uġigħ orofarinġeali, irritazzjoni fil-griżmejn, odinofaġija.</w:t>
            </w:r>
          </w:p>
          <w:p w14:paraId="541F47C0" w14:textId="483A7BC8" w:rsidR="00A74319" w:rsidRPr="009F3F84" w:rsidRDefault="00A74319" w:rsidP="00A2679E">
            <w:pPr>
              <w:pStyle w:val="Table"/>
              <w:keepLines w:val="0"/>
              <w:tabs>
                <w:tab w:val="clear" w:pos="284"/>
              </w:tabs>
              <w:spacing w:before="0" w:after="0"/>
              <w:rPr>
                <w:rFonts w:ascii="Times New Roman" w:hAnsi="Times New Roman" w:cs="Times New Roman"/>
                <w:szCs w:val="20"/>
              </w:rPr>
            </w:pPr>
            <w:r w:rsidRPr="009F3F84">
              <w:rPr>
                <w:rFonts w:ascii="Times New Roman" w:hAnsi="Times New Roman"/>
                <w:szCs w:val="20"/>
              </w:rPr>
              <w:t>9 Eruzzjoni tal-mediċina, raxx, raxx eritematożu, raxx bil-ħakk.</w:t>
            </w:r>
          </w:p>
          <w:p w14:paraId="4F10706F" w14:textId="06AB8ACA" w:rsidR="00A74319" w:rsidRPr="009F3F84" w:rsidRDefault="00A74319" w:rsidP="00A2679E">
            <w:pPr>
              <w:pStyle w:val="Table"/>
              <w:keepLines w:val="0"/>
              <w:tabs>
                <w:tab w:val="clear" w:pos="284"/>
              </w:tabs>
              <w:spacing w:before="0" w:after="0"/>
              <w:rPr>
                <w:rFonts w:ascii="Times New Roman" w:hAnsi="Times New Roman" w:cs="Times New Roman"/>
                <w:szCs w:val="20"/>
              </w:rPr>
            </w:pPr>
            <w:r w:rsidRPr="009F3F84">
              <w:rPr>
                <w:rFonts w:ascii="Times New Roman" w:hAnsi="Times New Roman"/>
                <w:szCs w:val="20"/>
              </w:rPr>
              <w:t>10 Ħakk anali, ħakk fl-għajn, ħakk fl-imnieħer, ħakk, ħakk fil-ġenitali.</w:t>
            </w:r>
          </w:p>
          <w:p w14:paraId="0ADE0715" w14:textId="7DF826C5" w:rsidR="00A74319" w:rsidRPr="009F3F84" w:rsidRDefault="00A74319" w:rsidP="00A2679E">
            <w:pPr>
              <w:pStyle w:val="Legend"/>
              <w:keepLines w:val="0"/>
              <w:tabs>
                <w:tab w:val="clear" w:pos="284"/>
                <w:tab w:val="left" w:pos="306"/>
              </w:tabs>
              <w:spacing w:before="0" w:after="0"/>
              <w:ind w:left="306" w:hanging="306"/>
              <w:rPr>
                <w:rFonts w:ascii="Times New Roman" w:hAnsi="Times New Roman" w:cs="Times New Roman"/>
                <w:color w:val="000000"/>
                <w:sz w:val="22"/>
                <w:szCs w:val="22"/>
              </w:rPr>
            </w:pPr>
            <w:r w:rsidRPr="009F3F84">
              <w:rPr>
                <w:rFonts w:ascii="Times New Roman" w:hAnsi="Times New Roman"/>
                <w:szCs w:val="20"/>
              </w:rPr>
              <w:t>11 Uġigħ fid-dahar, uġigħ muskoluskeletriku, mijalġija, uġigħ fl-għonq, uġigħ muskoluskeletriku fil-qafas tas-sider.</w:t>
            </w:r>
          </w:p>
        </w:tc>
      </w:tr>
    </w:tbl>
    <w:p w14:paraId="76AF6FAB" w14:textId="77777777" w:rsidR="000B0DF3" w:rsidRPr="009F3F84" w:rsidRDefault="000B0DF3" w:rsidP="00A2679E">
      <w:pPr>
        <w:tabs>
          <w:tab w:val="clear" w:pos="567"/>
        </w:tabs>
        <w:autoSpaceDE w:val="0"/>
        <w:autoSpaceDN w:val="0"/>
        <w:adjustRightInd w:val="0"/>
        <w:spacing w:line="240" w:lineRule="auto"/>
        <w:rPr>
          <w:szCs w:val="22"/>
        </w:rPr>
      </w:pPr>
    </w:p>
    <w:p w14:paraId="26A3D862" w14:textId="77777777" w:rsidR="001B00C1" w:rsidRPr="001B00C1" w:rsidRDefault="001B00C1" w:rsidP="00A2679E">
      <w:pPr>
        <w:keepNext/>
        <w:tabs>
          <w:tab w:val="clear" w:pos="567"/>
        </w:tabs>
        <w:autoSpaceDE w:val="0"/>
        <w:autoSpaceDN w:val="0"/>
        <w:adjustRightInd w:val="0"/>
        <w:spacing w:line="240" w:lineRule="auto"/>
        <w:rPr>
          <w:szCs w:val="22"/>
          <w:u w:val="single"/>
        </w:rPr>
      </w:pPr>
      <w:bookmarkStart w:id="12" w:name="_nth_ADRs_for_individual_co21263"/>
      <w:bookmarkStart w:id="13" w:name="_nth_Description_of_selecte21576"/>
      <w:bookmarkStart w:id="14" w:name="_nth_Special_populations__d21686"/>
      <w:bookmarkEnd w:id="12"/>
      <w:bookmarkEnd w:id="13"/>
      <w:bookmarkEnd w:id="14"/>
      <w:r w:rsidRPr="001B00C1">
        <w:rPr>
          <w:szCs w:val="22"/>
          <w:u w:val="single"/>
        </w:rPr>
        <w:t>Popolazzjoni pedjatrika</w:t>
      </w:r>
    </w:p>
    <w:p w14:paraId="76B0FD8B" w14:textId="77777777" w:rsidR="001B00C1" w:rsidRPr="00A2679E" w:rsidRDefault="001B00C1" w:rsidP="00A2679E">
      <w:pPr>
        <w:keepNext/>
        <w:tabs>
          <w:tab w:val="clear" w:pos="567"/>
        </w:tabs>
        <w:autoSpaceDE w:val="0"/>
        <w:autoSpaceDN w:val="0"/>
        <w:adjustRightInd w:val="0"/>
        <w:spacing w:line="240" w:lineRule="auto"/>
        <w:rPr>
          <w:szCs w:val="22"/>
        </w:rPr>
      </w:pPr>
    </w:p>
    <w:p w14:paraId="033E70E7" w14:textId="7EFBA472" w:rsidR="001B00C1" w:rsidRPr="001B00C1" w:rsidRDefault="001B00C1" w:rsidP="00A2679E">
      <w:pPr>
        <w:tabs>
          <w:tab w:val="clear" w:pos="567"/>
        </w:tabs>
        <w:autoSpaceDE w:val="0"/>
        <w:autoSpaceDN w:val="0"/>
        <w:adjustRightInd w:val="0"/>
        <w:spacing w:line="240" w:lineRule="auto"/>
        <w:rPr>
          <w:szCs w:val="22"/>
        </w:rPr>
      </w:pPr>
      <w:r w:rsidRPr="001B00C1">
        <w:rPr>
          <w:szCs w:val="22"/>
        </w:rPr>
        <w:t>Il-profil tas-sigurtà tal-prodott mediċinali kien evalwat fl-istudju ta' fażi III f'adolexxenti (12-il sena 'l fuq) u adulti. Il-frekwenza, it-tip u s-severità tar-reazzjonijiet avversi fl-adolexxenti huma simili għall-adulti.</w:t>
      </w:r>
    </w:p>
    <w:p w14:paraId="2554F347" w14:textId="77777777" w:rsidR="001B00C1" w:rsidRDefault="001B00C1" w:rsidP="00A2679E">
      <w:pPr>
        <w:tabs>
          <w:tab w:val="clear" w:pos="567"/>
        </w:tabs>
        <w:autoSpaceDE w:val="0"/>
        <w:autoSpaceDN w:val="0"/>
        <w:adjustRightInd w:val="0"/>
        <w:spacing w:line="240" w:lineRule="auto"/>
        <w:rPr>
          <w:szCs w:val="22"/>
          <w:u w:val="single"/>
        </w:rPr>
      </w:pPr>
    </w:p>
    <w:p w14:paraId="435BDF8B" w14:textId="20FF7529" w:rsidR="00C218B7" w:rsidRPr="009F3F84" w:rsidRDefault="00C218B7" w:rsidP="00A2679E">
      <w:pPr>
        <w:keepNext/>
        <w:tabs>
          <w:tab w:val="clear" w:pos="567"/>
        </w:tabs>
        <w:autoSpaceDE w:val="0"/>
        <w:autoSpaceDN w:val="0"/>
        <w:adjustRightInd w:val="0"/>
        <w:spacing w:line="240" w:lineRule="auto"/>
        <w:rPr>
          <w:szCs w:val="22"/>
          <w:u w:val="single"/>
        </w:rPr>
      </w:pPr>
      <w:r w:rsidRPr="009F3F84">
        <w:rPr>
          <w:szCs w:val="22"/>
          <w:u w:val="single"/>
        </w:rPr>
        <w:t>Rappurtar ta’ reazzjonijiet avversi suspettati</w:t>
      </w:r>
    </w:p>
    <w:p w14:paraId="369BC1F8" w14:textId="77777777" w:rsidR="00C218B7" w:rsidRPr="009F3F84" w:rsidRDefault="00C218B7" w:rsidP="00A2679E">
      <w:pPr>
        <w:keepNext/>
        <w:tabs>
          <w:tab w:val="clear" w:pos="567"/>
        </w:tabs>
        <w:autoSpaceDE w:val="0"/>
        <w:autoSpaceDN w:val="0"/>
        <w:adjustRightInd w:val="0"/>
        <w:spacing w:line="240" w:lineRule="auto"/>
        <w:rPr>
          <w:szCs w:val="22"/>
        </w:rPr>
      </w:pPr>
    </w:p>
    <w:p w14:paraId="106D2535" w14:textId="3643BA0C" w:rsidR="000B0DF3" w:rsidRPr="009F3F84" w:rsidRDefault="00017285" w:rsidP="00A2679E">
      <w:pPr>
        <w:tabs>
          <w:tab w:val="clear" w:pos="567"/>
        </w:tabs>
        <w:autoSpaceDE w:val="0"/>
        <w:autoSpaceDN w:val="0"/>
        <w:adjustRightInd w:val="0"/>
        <w:spacing w:line="240" w:lineRule="auto"/>
        <w:rPr>
          <w:szCs w:val="22"/>
        </w:rPr>
      </w:pPr>
      <w:r w:rsidRPr="009F3F84">
        <w:rPr>
          <w:szCs w:val="22"/>
        </w:rPr>
        <w:t>Huwa importanti li jiġu rrappurtati reazzjonijiet avversi suspettati wara l-awtorizzazzjoni tal-prodott mediċinali. Dan jippermetti monitoraġġ kontinwu tal-bilanċ bejn il-benefiċċju u r-r</w:t>
      </w:r>
      <w:r w:rsidR="00606D81" w:rsidRPr="009F3F84">
        <w:rPr>
          <w:szCs w:val="22"/>
        </w:rPr>
        <w:t>i</w:t>
      </w:r>
      <w:r w:rsidRPr="009F3F84">
        <w:rPr>
          <w:szCs w:val="22"/>
        </w:rPr>
        <w:t>skju tal-prodott mediċinali. Il-professjonisti tal-kura tas-saħħa huma mitluba jirrappurtaw kwalunkwe reazzjoni avversa suspettata permezz</w:t>
      </w:r>
      <w:r w:rsidRPr="009F3F84">
        <w:t xml:space="preserve"> </w:t>
      </w:r>
      <w:r w:rsidRPr="009F3F84">
        <w:rPr>
          <w:szCs w:val="22"/>
          <w:shd w:val="pct15" w:color="auto" w:fill="auto"/>
        </w:rPr>
        <w:t>tas-sistema ta’ rappurtar nazzjon</w:t>
      </w:r>
      <w:r w:rsidR="00606D81" w:rsidRPr="009F3F84">
        <w:rPr>
          <w:szCs w:val="22"/>
          <w:shd w:val="pct15" w:color="auto" w:fill="auto"/>
        </w:rPr>
        <w:t>al</w:t>
      </w:r>
      <w:r w:rsidRPr="009F3F84">
        <w:rPr>
          <w:szCs w:val="22"/>
          <w:shd w:val="pct15" w:color="auto" w:fill="auto"/>
        </w:rPr>
        <w:t>i mniżżla f’</w:t>
      </w:r>
      <w:r w:rsidR="00A2679E">
        <w:fldChar w:fldCharType="begin"/>
      </w:r>
      <w:r w:rsidR="00A2679E">
        <w:instrText>HYPERLINK "https://www.ema.europa.eu/en/documents/template-form/qrd-appendix-v-adverse-drug-reaction-reporting-details_en.docx"</w:instrText>
      </w:r>
      <w:r w:rsidR="00A2679E">
        <w:fldChar w:fldCharType="separate"/>
      </w:r>
      <w:r w:rsidR="00A2679E" w:rsidRPr="00181E56">
        <w:rPr>
          <w:rStyle w:val="Hyperlink"/>
          <w:shd w:val="pct15" w:color="auto" w:fill="auto"/>
        </w:rPr>
        <w:t>Appendiċi V</w:t>
      </w:r>
      <w:r w:rsidR="00A2679E">
        <w:fldChar w:fldCharType="end"/>
      </w:r>
      <w:r w:rsidRPr="009F3F84">
        <w:t>.</w:t>
      </w:r>
    </w:p>
    <w:p w14:paraId="46391B20" w14:textId="77777777" w:rsidR="000B0DF3" w:rsidRPr="009F3F84" w:rsidRDefault="000B0DF3" w:rsidP="00A2679E">
      <w:pPr>
        <w:tabs>
          <w:tab w:val="clear" w:pos="567"/>
        </w:tabs>
        <w:autoSpaceDE w:val="0"/>
        <w:autoSpaceDN w:val="0"/>
        <w:adjustRightInd w:val="0"/>
        <w:spacing w:line="240" w:lineRule="auto"/>
        <w:rPr>
          <w:szCs w:val="22"/>
        </w:rPr>
      </w:pPr>
    </w:p>
    <w:p w14:paraId="17D26F4C" w14:textId="77777777" w:rsidR="000B0DF3" w:rsidRPr="009F3F84" w:rsidRDefault="00017285" w:rsidP="00A2679E">
      <w:pPr>
        <w:keepNext/>
        <w:tabs>
          <w:tab w:val="clear" w:pos="567"/>
        </w:tabs>
        <w:spacing w:line="240" w:lineRule="auto"/>
        <w:ind w:left="567" w:hanging="567"/>
        <w:rPr>
          <w:szCs w:val="22"/>
        </w:rPr>
      </w:pPr>
      <w:r w:rsidRPr="009F3F84">
        <w:rPr>
          <w:b/>
          <w:szCs w:val="22"/>
        </w:rPr>
        <w:lastRenderedPageBreak/>
        <w:t>4.9</w:t>
      </w:r>
      <w:r w:rsidRPr="009F3F84">
        <w:rPr>
          <w:b/>
          <w:szCs w:val="22"/>
        </w:rPr>
        <w:tab/>
        <w:t>Doża eċċessiva</w:t>
      </w:r>
    </w:p>
    <w:p w14:paraId="7F0473D3" w14:textId="77777777" w:rsidR="000B0DF3" w:rsidRPr="009F3F84" w:rsidRDefault="000B0DF3" w:rsidP="00A2679E">
      <w:pPr>
        <w:keepNext/>
        <w:tabs>
          <w:tab w:val="clear" w:pos="567"/>
        </w:tabs>
        <w:autoSpaceDE w:val="0"/>
        <w:autoSpaceDN w:val="0"/>
        <w:adjustRightInd w:val="0"/>
        <w:spacing w:line="240" w:lineRule="auto"/>
        <w:rPr>
          <w:szCs w:val="22"/>
        </w:rPr>
      </w:pPr>
    </w:p>
    <w:p w14:paraId="68DC4ED9" w14:textId="71D0C447" w:rsidR="00374D7F" w:rsidRPr="009F3F84" w:rsidRDefault="00374D7F" w:rsidP="00A2679E">
      <w:pPr>
        <w:tabs>
          <w:tab w:val="clear" w:pos="567"/>
        </w:tabs>
        <w:spacing w:line="240" w:lineRule="auto"/>
        <w:rPr>
          <w:rFonts w:eastAsia="MS Mincho"/>
          <w:szCs w:val="22"/>
        </w:rPr>
      </w:pPr>
      <w:r w:rsidRPr="009F3F84">
        <w:t>Għandhom jittieħdu miżuri ta’ sapport ġenerali u jingħata trattament sintomatiku f’każijiet ta’ doża eċċessiva ssuspettata.</w:t>
      </w:r>
    </w:p>
    <w:p w14:paraId="66C9DBEE" w14:textId="77777777" w:rsidR="00C218B7" w:rsidRPr="009F3F84" w:rsidRDefault="00C218B7" w:rsidP="00A2679E">
      <w:pPr>
        <w:tabs>
          <w:tab w:val="clear" w:pos="567"/>
        </w:tabs>
        <w:spacing w:line="240" w:lineRule="auto"/>
        <w:rPr>
          <w:rFonts w:eastAsia="MS Mincho"/>
          <w:szCs w:val="22"/>
          <w:lang w:eastAsia="zh-CN"/>
        </w:rPr>
      </w:pPr>
    </w:p>
    <w:p w14:paraId="69073863" w14:textId="77777777" w:rsidR="00F62C8E" w:rsidRPr="009F3F84" w:rsidRDefault="00374D7F" w:rsidP="00A2679E">
      <w:pPr>
        <w:tabs>
          <w:tab w:val="clear" w:pos="567"/>
        </w:tabs>
        <w:spacing w:line="240" w:lineRule="auto"/>
        <w:rPr>
          <w:rFonts w:eastAsia="MS Mincho"/>
          <w:szCs w:val="22"/>
        </w:rPr>
      </w:pPr>
      <w:r w:rsidRPr="009F3F84">
        <w:t>X’aktarx li doża eċċessiva se toħloq sinjali, sintomi jew effetti avvesi marbutin mal-azzjonijiet farmakoloġiċi tal-komponenti individwali (eż. takikardija, tregħid, palpitazzjonijiet, uġigħ ta’ ras, dardir, rimettar, mejt, arritmiji ventrikulari, aċidożi metabolika, ipokalemija, ipergliċemija, trażżin tal-funzjoni tal-assi ipotalamiċi adrenali pitwitarji).</w:t>
      </w:r>
    </w:p>
    <w:p w14:paraId="550B22A1" w14:textId="77777777" w:rsidR="00F62C8E" w:rsidRPr="009F3F84" w:rsidRDefault="00F62C8E" w:rsidP="00A2679E">
      <w:pPr>
        <w:tabs>
          <w:tab w:val="clear" w:pos="567"/>
        </w:tabs>
        <w:spacing w:line="240" w:lineRule="auto"/>
        <w:rPr>
          <w:rFonts w:eastAsia="MS Mincho"/>
          <w:szCs w:val="22"/>
          <w:lang w:eastAsia="zh-CN"/>
        </w:rPr>
      </w:pPr>
    </w:p>
    <w:p w14:paraId="273C4D36" w14:textId="4509650A" w:rsidR="000B0DF3" w:rsidRPr="009F3F84" w:rsidRDefault="00374D7F" w:rsidP="00A2679E">
      <w:pPr>
        <w:tabs>
          <w:tab w:val="clear" w:pos="567"/>
        </w:tabs>
        <w:spacing w:line="240" w:lineRule="auto"/>
        <w:rPr>
          <w:rFonts w:eastAsia="MS Mincho"/>
          <w:szCs w:val="22"/>
        </w:rPr>
      </w:pPr>
      <w:r w:rsidRPr="009F3F84">
        <w:t>Jista’ jitqies l-użu tal-imblukkaturi beta kardjoselettivi sabiex jittrattaw l-effetti tal-beta</w:t>
      </w:r>
      <w:r w:rsidRPr="009F3F84">
        <w:rPr>
          <w:vertAlign w:val="subscript"/>
        </w:rPr>
        <w:t>2</w:t>
      </w:r>
      <w:r w:rsidRPr="009F3F84">
        <w:t>-adrenerġiċi, imma taħt is-superviżjoni biss ta’ tabib u bl-akbar kawtela, minħabba li l-użu tal-imblukkaturi beta</w:t>
      </w:r>
      <w:r w:rsidRPr="009F3F84">
        <w:rPr>
          <w:vertAlign w:val="subscript"/>
        </w:rPr>
        <w:t>2</w:t>
      </w:r>
      <w:r w:rsidRPr="009F3F84">
        <w:t>-adrenerġiċi jista’ jwassal għal spażmi fil-bronki. F’każijiet serji, il-pazjenti għandhom jiddaħħlu l-isptar.</w:t>
      </w:r>
    </w:p>
    <w:p w14:paraId="4F6AD879" w14:textId="77777777" w:rsidR="00C218B7" w:rsidRPr="009F3F84" w:rsidRDefault="00C218B7" w:rsidP="00A2679E">
      <w:pPr>
        <w:tabs>
          <w:tab w:val="clear" w:pos="567"/>
        </w:tabs>
        <w:spacing w:line="240" w:lineRule="auto"/>
        <w:rPr>
          <w:rFonts w:eastAsia="MS Mincho"/>
          <w:szCs w:val="22"/>
          <w:lang w:eastAsia="zh-CN"/>
        </w:rPr>
      </w:pPr>
    </w:p>
    <w:p w14:paraId="50FF7B37" w14:textId="77777777" w:rsidR="00374D7F" w:rsidRPr="009F3F84" w:rsidRDefault="00374D7F" w:rsidP="00A2679E">
      <w:pPr>
        <w:tabs>
          <w:tab w:val="clear" w:pos="567"/>
        </w:tabs>
        <w:spacing w:line="240" w:lineRule="auto"/>
        <w:rPr>
          <w:rFonts w:eastAsia="MS Mincho"/>
          <w:szCs w:val="22"/>
          <w:lang w:eastAsia="zh-CN"/>
        </w:rPr>
      </w:pPr>
    </w:p>
    <w:p w14:paraId="7426BDFA" w14:textId="77777777" w:rsidR="000B0DF3" w:rsidRPr="009F3F84" w:rsidRDefault="00017285" w:rsidP="00A2679E">
      <w:pPr>
        <w:keepNext/>
        <w:keepLines/>
        <w:tabs>
          <w:tab w:val="clear" w:pos="567"/>
        </w:tabs>
        <w:suppressAutoHyphens/>
        <w:spacing w:line="240" w:lineRule="auto"/>
        <w:ind w:left="567" w:hanging="567"/>
      </w:pPr>
      <w:r w:rsidRPr="009F3F84">
        <w:rPr>
          <w:b/>
        </w:rPr>
        <w:t>5.</w:t>
      </w:r>
      <w:r w:rsidRPr="009F3F84">
        <w:rPr>
          <w:b/>
        </w:rPr>
        <w:tab/>
        <w:t>PROPRJETAJIET FARMAKOLOĠIĊI</w:t>
      </w:r>
    </w:p>
    <w:p w14:paraId="0D53073A" w14:textId="77777777" w:rsidR="000B0DF3" w:rsidRPr="009F3F84" w:rsidRDefault="000B0DF3" w:rsidP="00A2679E">
      <w:pPr>
        <w:keepNext/>
        <w:keepLines/>
        <w:tabs>
          <w:tab w:val="clear" w:pos="567"/>
        </w:tabs>
        <w:spacing w:line="240" w:lineRule="auto"/>
      </w:pPr>
    </w:p>
    <w:p w14:paraId="4548E2A9" w14:textId="77777777" w:rsidR="000B0DF3" w:rsidRPr="009F3F84" w:rsidRDefault="00017285" w:rsidP="00A2679E">
      <w:pPr>
        <w:keepNext/>
        <w:keepLines/>
        <w:tabs>
          <w:tab w:val="clear" w:pos="567"/>
        </w:tabs>
        <w:spacing w:line="240" w:lineRule="auto"/>
        <w:ind w:left="567" w:hanging="567"/>
      </w:pPr>
      <w:r w:rsidRPr="009F3F84">
        <w:rPr>
          <w:b/>
        </w:rPr>
        <w:t>5.1</w:t>
      </w:r>
      <w:r w:rsidRPr="009F3F84">
        <w:rPr>
          <w:b/>
        </w:rPr>
        <w:tab/>
        <w:t>Proprjetajiet farmakodinamiċi</w:t>
      </w:r>
    </w:p>
    <w:p w14:paraId="182C35C7" w14:textId="77777777" w:rsidR="000B0DF3" w:rsidRPr="009F3F84" w:rsidRDefault="000B0DF3" w:rsidP="00A2679E">
      <w:pPr>
        <w:keepNext/>
        <w:keepLines/>
        <w:tabs>
          <w:tab w:val="clear" w:pos="567"/>
        </w:tabs>
        <w:spacing w:line="240" w:lineRule="auto"/>
      </w:pPr>
    </w:p>
    <w:p w14:paraId="7317D899" w14:textId="5F451FEC" w:rsidR="000B0DF3" w:rsidRPr="009F3F84" w:rsidRDefault="00017285" w:rsidP="00A2679E">
      <w:pPr>
        <w:keepNext/>
        <w:keepLines/>
        <w:tabs>
          <w:tab w:val="clear" w:pos="567"/>
        </w:tabs>
        <w:spacing w:line="240" w:lineRule="auto"/>
        <w:rPr>
          <w:szCs w:val="22"/>
        </w:rPr>
      </w:pPr>
      <w:r w:rsidRPr="009F3F84">
        <w:t xml:space="preserve">Kategorija farmakoterapewtika: Mediċini għal mard li jdejjaq il-passaġġi tal-arja, </w:t>
      </w:r>
      <w:r w:rsidR="00DD7595" w:rsidRPr="009F3F84">
        <w:t>adrenerġiċi flimkien ma’ kortikosterojdi jew mediċini oħrajn, li jeskludu antikolinerġiċi</w:t>
      </w:r>
      <w:r w:rsidR="004E61EC" w:rsidRPr="009F3F84">
        <w:t>,</w:t>
      </w:r>
      <w:r w:rsidR="00DD7595" w:rsidRPr="009F3F84">
        <w:t xml:space="preserve"> </w:t>
      </w:r>
      <w:r w:rsidR="001B00C1">
        <w:t>K</w:t>
      </w:r>
      <w:r w:rsidRPr="009F3F84">
        <w:t xml:space="preserve">odiċi ATC: </w:t>
      </w:r>
      <w:r w:rsidR="00DD7595" w:rsidRPr="009F3F84">
        <w:t>R03AK1</w:t>
      </w:r>
      <w:r w:rsidR="00E358F7" w:rsidRPr="009F3F84">
        <w:t>4</w:t>
      </w:r>
    </w:p>
    <w:p w14:paraId="74DD6675" w14:textId="77777777" w:rsidR="000B0DF3" w:rsidRPr="009F3F84" w:rsidRDefault="000B0DF3" w:rsidP="00A2679E">
      <w:pPr>
        <w:keepNext/>
        <w:keepLines/>
        <w:tabs>
          <w:tab w:val="clear" w:pos="567"/>
        </w:tabs>
        <w:spacing w:line="240" w:lineRule="auto"/>
        <w:rPr>
          <w:szCs w:val="22"/>
        </w:rPr>
      </w:pPr>
    </w:p>
    <w:p w14:paraId="6CB08086" w14:textId="77777777" w:rsidR="000B0DF3" w:rsidRPr="009F3F84" w:rsidRDefault="00017285" w:rsidP="00A2679E">
      <w:pPr>
        <w:keepNext/>
        <w:keepLines/>
        <w:tabs>
          <w:tab w:val="clear" w:pos="567"/>
        </w:tabs>
        <w:autoSpaceDE w:val="0"/>
        <w:autoSpaceDN w:val="0"/>
        <w:adjustRightInd w:val="0"/>
        <w:spacing w:line="240" w:lineRule="auto"/>
        <w:rPr>
          <w:szCs w:val="22"/>
        </w:rPr>
      </w:pPr>
      <w:r w:rsidRPr="009F3F84">
        <w:rPr>
          <w:szCs w:val="22"/>
          <w:u w:val="single"/>
        </w:rPr>
        <w:t>Mekkanżimu ta’ azzjoni</w:t>
      </w:r>
    </w:p>
    <w:p w14:paraId="4A3F95C8" w14:textId="77777777" w:rsidR="000B0DF3" w:rsidRPr="009F3F84" w:rsidRDefault="000B0DF3" w:rsidP="00A2679E">
      <w:pPr>
        <w:keepNext/>
        <w:keepLines/>
        <w:tabs>
          <w:tab w:val="clear" w:pos="567"/>
        </w:tabs>
        <w:autoSpaceDE w:val="0"/>
        <w:autoSpaceDN w:val="0"/>
        <w:adjustRightInd w:val="0"/>
        <w:spacing w:line="240" w:lineRule="auto"/>
        <w:rPr>
          <w:szCs w:val="22"/>
        </w:rPr>
      </w:pPr>
    </w:p>
    <w:p w14:paraId="3C9922E1" w14:textId="26219DA4" w:rsidR="000B0DF3" w:rsidRPr="009F3F84" w:rsidRDefault="003F5E88" w:rsidP="00A2679E">
      <w:pPr>
        <w:tabs>
          <w:tab w:val="clear" w:pos="567"/>
        </w:tabs>
        <w:autoSpaceDE w:val="0"/>
        <w:autoSpaceDN w:val="0"/>
        <w:adjustRightInd w:val="0"/>
        <w:spacing w:line="240" w:lineRule="auto"/>
        <w:rPr>
          <w:szCs w:val="22"/>
        </w:rPr>
      </w:pPr>
      <w:r w:rsidRPr="009F3F84">
        <w:rPr>
          <w:shd w:val="clear" w:color="auto" w:fill="FFFFFF"/>
        </w:rPr>
        <w:t xml:space="preserve">Dan il-prodott mediċinali </w:t>
      </w:r>
      <w:r w:rsidR="008F4AE5" w:rsidRPr="009F3F84">
        <w:rPr>
          <w:shd w:val="clear" w:color="auto" w:fill="FFFFFF"/>
        </w:rPr>
        <w:t>huwa taħlita ta’ indacaterol, agonist beta</w:t>
      </w:r>
      <w:r w:rsidR="008F4AE5" w:rsidRPr="009F3F84">
        <w:rPr>
          <w:shd w:val="clear" w:color="auto" w:fill="FFFFFF"/>
          <w:vertAlign w:val="subscript"/>
        </w:rPr>
        <w:t>2</w:t>
      </w:r>
      <w:r w:rsidR="008F4AE5" w:rsidRPr="009F3F84">
        <w:rPr>
          <w:shd w:val="clear" w:color="auto" w:fill="FFFFFF"/>
        </w:rPr>
        <w:t>-adrenerġiku b’azzjoni fit-tul (LABA), u mometasone furoate, kotikosterojdi sintetiku</w:t>
      </w:r>
      <w:r w:rsidR="00CB090F" w:rsidRPr="009F3F84">
        <w:rPr>
          <w:shd w:val="clear" w:color="auto" w:fill="FFFFFF"/>
        </w:rPr>
        <w:t xml:space="preserve"> li huma </w:t>
      </w:r>
      <w:r w:rsidR="00CB090F" w:rsidRPr="009F3F84">
        <w:rPr>
          <w:szCs w:val="22"/>
        </w:rPr>
        <w:t>meħudin man-nifs</w:t>
      </w:r>
      <w:r w:rsidR="00F82D98" w:rsidRPr="009F3F84">
        <w:rPr>
          <w:szCs w:val="22"/>
        </w:rPr>
        <w:t xml:space="preserve"> </w:t>
      </w:r>
      <w:r w:rsidR="008F4AE5" w:rsidRPr="009F3F84">
        <w:rPr>
          <w:shd w:val="clear" w:color="auto" w:fill="FFFFFF"/>
        </w:rPr>
        <w:t>(ICS).</w:t>
      </w:r>
    </w:p>
    <w:p w14:paraId="59DBE056" w14:textId="77777777" w:rsidR="000B0DF3" w:rsidRPr="009F3F84" w:rsidRDefault="000B0DF3" w:rsidP="00A2679E">
      <w:pPr>
        <w:tabs>
          <w:tab w:val="clear" w:pos="567"/>
        </w:tabs>
        <w:autoSpaceDE w:val="0"/>
        <w:autoSpaceDN w:val="0"/>
        <w:adjustRightInd w:val="0"/>
        <w:spacing w:line="240" w:lineRule="auto"/>
        <w:rPr>
          <w:szCs w:val="22"/>
        </w:rPr>
      </w:pPr>
    </w:p>
    <w:p w14:paraId="633A31D6" w14:textId="77777777" w:rsidR="000B0DF3" w:rsidRPr="009F3F84" w:rsidRDefault="00017285" w:rsidP="00A2679E">
      <w:pPr>
        <w:keepNext/>
        <w:tabs>
          <w:tab w:val="clear" w:pos="567"/>
        </w:tabs>
        <w:autoSpaceDE w:val="0"/>
        <w:autoSpaceDN w:val="0"/>
        <w:adjustRightInd w:val="0"/>
        <w:spacing w:line="240" w:lineRule="auto"/>
        <w:rPr>
          <w:szCs w:val="22"/>
        </w:rPr>
      </w:pPr>
      <w:r w:rsidRPr="009F3F84">
        <w:rPr>
          <w:i/>
          <w:szCs w:val="22"/>
          <w:u w:val="single"/>
        </w:rPr>
        <w:t>Indacaterol</w:t>
      </w:r>
    </w:p>
    <w:p w14:paraId="4A96BC7A" w14:textId="72A95DD7" w:rsidR="000B0DF3" w:rsidRPr="009F3F84" w:rsidRDefault="00017285" w:rsidP="00A2679E">
      <w:pPr>
        <w:tabs>
          <w:tab w:val="clear" w:pos="567"/>
        </w:tabs>
        <w:autoSpaceDE w:val="0"/>
        <w:autoSpaceDN w:val="0"/>
        <w:adjustRightInd w:val="0"/>
        <w:spacing w:line="240" w:lineRule="auto"/>
        <w:rPr>
          <w:shd w:val="clear" w:color="auto" w:fill="FFFFFF"/>
        </w:rPr>
      </w:pPr>
      <w:r w:rsidRPr="009F3F84">
        <w:rPr>
          <w:shd w:val="clear" w:color="auto" w:fill="FFFFFF"/>
        </w:rPr>
        <w:t>L-effetti farmakoloġiċi tal-agonisti beta</w:t>
      </w:r>
      <w:r w:rsidRPr="009F3F84">
        <w:rPr>
          <w:shd w:val="clear" w:color="auto" w:fill="FFFFFF"/>
          <w:vertAlign w:val="subscript"/>
        </w:rPr>
        <w:t>2</w:t>
      </w:r>
      <w:r w:rsidRPr="009F3F84">
        <w:rPr>
          <w:shd w:val="clear" w:color="auto" w:fill="FFFFFF"/>
        </w:rPr>
        <w:t>-adrenoċetturi, inkluż ta’ indacaterol, huma mill-inqas sehem parzjali għaż-żieda fil-livelli tal-adenosina monofosfat-3’, 5’</w:t>
      </w:r>
      <w:r w:rsidR="008818EF" w:rsidRPr="009F3F84">
        <w:rPr>
          <w:shd w:val="clear" w:color="auto" w:fill="FFFFFF"/>
        </w:rPr>
        <w:t xml:space="preserve"> (AMP ċikliċi)</w:t>
      </w:r>
      <w:r w:rsidRPr="009F3F84">
        <w:rPr>
          <w:shd w:val="clear" w:color="auto" w:fill="FFFFFF"/>
        </w:rPr>
        <w:t>, li jikkawżaw rilassament tal-muskolu lixx tal-bronki.</w:t>
      </w:r>
    </w:p>
    <w:p w14:paraId="13C97714" w14:textId="77777777" w:rsidR="000B0DF3" w:rsidRPr="009F3F84" w:rsidRDefault="000B0DF3" w:rsidP="00A2679E">
      <w:pPr>
        <w:tabs>
          <w:tab w:val="clear" w:pos="567"/>
        </w:tabs>
        <w:autoSpaceDE w:val="0"/>
        <w:autoSpaceDN w:val="0"/>
        <w:adjustRightInd w:val="0"/>
        <w:spacing w:line="240" w:lineRule="auto"/>
        <w:rPr>
          <w:shd w:val="clear" w:color="auto" w:fill="FFFFFF"/>
        </w:rPr>
      </w:pPr>
    </w:p>
    <w:p w14:paraId="32E9FD2D" w14:textId="7E19218F" w:rsidR="000B0DF3" w:rsidRPr="009F3F84" w:rsidRDefault="00017285" w:rsidP="00A2679E">
      <w:pPr>
        <w:tabs>
          <w:tab w:val="clear" w:pos="567"/>
        </w:tabs>
        <w:autoSpaceDE w:val="0"/>
        <w:autoSpaceDN w:val="0"/>
        <w:adjustRightInd w:val="0"/>
        <w:spacing w:line="240" w:lineRule="auto"/>
        <w:rPr>
          <w:shd w:val="clear" w:color="auto" w:fill="FFFFFF"/>
        </w:rPr>
      </w:pPr>
      <w:r w:rsidRPr="009F3F84">
        <w:rPr>
          <w:shd w:val="clear" w:color="auto" w:fill="FFFFFF"/>
        </w:rPr>
        <w:t>Meta jittieħed man-nifs, indacaterol jaħdem lokalment fuq il-pulmun bħala bronkodilatatur. Indacaterol huwa agonist parzjali għar-riċettur uman beta</w:t>
      </w:r>
      <w:r w:rsidRPr="009F3F84">
        <w:rPr>
          <w:shd w:val="clear" w:color="auto" w:fill="FFFFFF"/>
          <w:vertAlign w:val="subscript"/>
        </w:rPr>
        <w:t>2</w:t>
      </w:r>
      <w:r w:rsidRPr="009F3F84">
        <w:rPr>
          <w:shd w:val="clear" w:color="auto" w:fill="FFFFFF"/>
        </w:rPr>
        <w:t xml:space="preserve">-adrenerġiku b’qawwa nanomolari. Fi bronki umani iżolati, indacaterol </w:t>
      </w:r>
      <w:r w:rsidR="00767029" w:rsidRPr="009F3F84">
        <w:rPr>
          <w:shd w:val="clear" w:color="auto" w:fill="FFFFFF"/>
        </w:rPr>
        <w:t>i</w:t>
      </w:r>
      <w:r w:rsidRPr="009F3F84">
        <w:rPr>
          <w:shd w:val="clear" w:color="auto" w:fill="FFFFFF"/>
        </w:rPr>
        <w:t xml:space="preserve">wassal għal azzjoni rapida u għal azzjoni </w:t>
      </w:r>
      <w:r w:rsidR="00767029" w:rsidRPr="009F3F84">
        <w:rPr>
          <w:shd w:val="clear" w:color="auto" w:fill="FFFFFF"/>
        </w:rPr>
        <w:t>fit-</w:t>
      </w:r>
      <w:r w:rsidRPr="009F3F84">
        <w:rPr>
          <w:shd w:val="clear" w:color="auto" w:fill="FFFFFF"/>
        </w:rPr>
        <w:t>tul.</w:t>
      </w:r>
    </w:p>
    <w:p w14:paraId="197DDA15" w14:textId="77777777" w:rsidR="000B0DF3" w:rsidRPr="009F3F84" w:rsidRDefault="000B0DF3" w:rsidP="00A2679E">
      <w:pPr>
        <w:tabs>
          <w:tab w:val="clear" w:pos="567"/>
        </w:tabs>
        <w:autoSpaceDE w:val="0"/>
        <w:autoSpaceDN w:val="0"/>
        <w:adjustRightInd w:val="0"/>
        <w:spacing w:line="240" w:lineRule="auto"/>
        <w:rPr>
          <w:shd w:val="clear" w:color="auto" w:fill="FFFFFF"/>
        </w:rPr>
      </w:pPr>
    </w:p>
    <w:p w14:paraId="0C2426D5" w14:textId="7EA80E88" w:rsidR="000B0DF3" w:rsidRPr="009F3F84" w:rsidRDefault="00017285" w:rsidP="00A2679E">
      <w:pPr>
        <w:tabs>
          <w:tab w:val="clear" w:pos="567"/>
        </w:tabs>
        <w:autoSpaceDE w:val="0"/>
        <w:autoSpaceDN w:val="0"/>
        <w:adjustRightInd w:val="0"/>
        <w:spacing w:line="240" w:lineRule="auto"/>
        <w:rPr>
          <w:shd w:val="clear" w:color="auto" w:fill="FFFFFF"/>
        </w:rPr>
      </w:pPr>
      <w:r w:rsidRPr="009F3F84">
        <w:rPr>
          <w:shd w:val="clear" w:color="auto" w:fill="FFFFFF"/>
        </w:rPr>
        <w:t>Minkejja li r-riċetturi beta</w:t>
      </w:r>
      <w:r w:rsidRPr="009F3F84">
        <w:rPr>
          <w:shd w:val="clear" w:color="auto" w:fill="FFFFFF"/>
          <w:vertAlign w:val="subscript"/>
        </w:rPr>
        <w:t>2</w:t>
      </w:r>
      <w:r w:rsidRPr="009F3F84">
        <w:rPr>
          <w:shd w:val="clear" w:color="auto" w:fill="FFFFFF"/>
        </w:rPr>
        <w:t>-adrenerġiċi huma r-riċetturi adrenerġiċi predominanti fil-muskolu lixx tal-bronki u r-riċetturi beta</w:t>
      </w:r>
      <w:r w:rsidRPr="009F3F84">
        <w:rPr>
          <w:shd w:val="clear" w:color="auto" w:fill="FFFFFF"/>
          <w:vertAlign w:val="subscript"/>
        </w:rPr>
        <w:t xml:space="preserve">1 </w:t>
      </w:r>
      <w:r w:rsidRPr="009F3F84">
        <w:rPr>
          <w:shd w:val="clear" w:color="auto" w:fill="FFFFFF"/>
        </w:rPr>
        <w:t>huma r-riċetturi predominanti fil-qalb tal-bniedem, hemm ukoll ir-riċetturi beta</w:t>
      </w:r>
      <w:r w:rsidRPr="009F3F84">
        <w:rPr>
          <w:shd w:val="clear" w:color="auto" w:fill="FFFFFF"/>
          <w:vertAlign w:val="subscript"/>
        </w:rPr>
        <w:t>2</w:t>
      </w:r>
      <w:r w:rsidRPr="009F3F84">
        <w:rPr>
          <w:shd w:val="clear" w:color="auto" w:fill="FFFFFF"/>
        </w:rPr>
        <w:t>-adrenerġiċi fil-qalb tal-bniedem li jiffurmaw minn 10% sa 50% tar-riċetturi adrenerġiċi kollha.</w:t>
      </w:r>
    </w:p>
    <w:p w14:paraId="61F26CA1" w14:textId="77777777" w:rsidR="000B0DF3" w:rsidRPr="009F3F84" w:rsidRDefault="000B0DF3" w:rsidP="00A2679E">
      <w:pPr>
        <w:tabs>
          <w:tab w:val="clear" w:pos="567"/>
        </w:tabs>
        <w:autoSpaceDE w:val="0"/>
        <w:autoSpaceDN w:val="0"/>
        <w:adjustRightInd w:val="0"/>
        <w:spacing w:line="240" w:lineRule="auto"/>
        <w:rPr>
          <w:shd w:val="clear" w:color="auto" w:fill="FFFFFF"/>
        </w:rPr>
      </w:pPr>
    </w:p>
    <w:p w14:paraId="2C3E3F9F" w14:textId="77777777" w:rsidR="000B0DF3" w:rsidRPr="009F3F84" w:rsidRDefault="00017285" w:rsidP="00A2679E">
      <w:pPr>
        <w:keepNext/>
        <w:tabs>
          <w:tab w:val="clear" w:pos="567"/>
        </w:tabs>
        <w:autoSpaceDE w:val="0"/>
        <w:autoSpaceDN w:val="0"/>
        <w:adjustRightInd w:val="0"/>
        <w:spacing w:line="240" w:lineRule="auto"/>
        <w:rPr>
          <w:szCs w:val="22"/>
        </w:rPr>
      </w:pPr>
      <w:r w:rsidRPr="009F3F84">
        <w:rPr>
          <w:i/>
          <w:szCs w:val="22"/>
          <w:u w:val="single"/>
        </w:rPr>
        <w:t>Mometasone furoate</w:t>
      </w:r>
    </w:p>
    <w:p w14:paraId="6B1B7626" w14:textId="0D46E1A4" w:rsidR="000B0DF3" w:rsidRPr="009F3F84" w:rsidRDefault="00017285" w:rsidP="00A2679E">
      <w:pPr>
        <w:tabs>
          <w:tab w:val="clear" w:pos="567"/>
        </w:tabs>
        <w:autoSpaceDE w:val="0"/>
        <w:autoSpaceDN w:val="0"/>
        <w:adjustRightInd w:val="0"/>
        <w:spacing w:line="240" w:lineRule="auto"/>
      </w:pPr>
      <w:r w:rsidRPr="009F3F84">
        <w:t xml:space="preserve">Mometasone furoate huwa kortikosterojdi sintetiku b’affinità għolja għar-riċetturi glukokortikojdi u għall-proprjetajiet antiinfjammatorji lokali. </w:t>
      </w:r>
      <w:r w:rsidRPr="009F3F84">
        <w:rPr>
          <w:i/>
          <w:iCs/>
        </w:rPr>
        <w:t>In vitro</w:t>
      </w:r>
      <w:r w:rsidRPr="009F3F84">
        <w:t>, mometasone furoate jinibixxi l-ħruġ tal-lewkotrijeni mil-lewkoċiti ta’ pazjenti allerġiċi. Fil-kultura taċ-ċellula, mometasone furoate wera qawwa kbira biex jinibixxi s-sintesi u l-ħruġ ta’ IL</w:t>
      </w:r>
      <w:r w:rsidRPr="009F3F84">
        <w:noBreakHyphen/>
        <w:t>1, IL</w:t>
      </w:r>
      <w:r w:rsidRPr="009F3F84">
        <w:noBreakHyphen/>
        <w:t>5, IL</w:t>
      </w:r>
      <w:r w:rsidRPr="009F3F84">
        <w:noBreakHyphen/>
        <w:t>6 u</w:t>
      </w:r>
      <w:r w:rsidR="00B13E69" w:rsidRPr="009F3F84">
        <w:t xml:space="preserve"> </w:t>
      </w:r>
      <w:r w:rsidRPr="009F3F84">
        <w:t>TNF</w:t>
      </w:r>
      <w:r w:rsidRPr="009F3F84">
        <w:noBreakHyphen/>
        <w:t xml:space="preserve">alfa. Huwa wkoll inibitur qawwi tal-produzzjoni tal-lewkotrijeni u tal-produzzjoni taċ-ċitokini Th2 IL-4 u IL-5 miċ-ċelluli-T umani CD4+. </w:t>
      </w:r>
    </w:p>
    <w:p w14:paraId="17908346" w14:textId="77777777" w:rsidR="000B0DF3" w:rsidRPr="009F3F84" w:rsidRDefault="000B0DF3" w:rsidP="00A2679E">
      <w:pPr>
        <w:tabs>
          <w:tab w:val="clear" w:pos="567"/>
        </w:tabs>
        <w:autoSpaceDE w:val="0"/>
        <w:autoSpaceDN w:val="0"/>
        <w:adjustRightInd w:val="0"/>
        <w:spacing w:line="240" w:lineRule="auto"/>
        <w:rPr>
          <w:szCs w:val="22"/>
        </w:rPr>
      </w:pPr>
    </w:p>
    <w:p w14:paraId="1E08C476" w14:textId="77777777" w:rsidR="000B0DF3" w:rsidRPr="009F3F84" w:rsidRDefault="00017285" w:rsidP="00A2679E">
      <w:pPr>
        <w:keepNext/>
        <w:tabs>
          <w:tab w:val="clear" w:pos="567"/>
        </w:tabs>
        <w:autoSpaceDE w:val="0"/>
        <w:autoSpaceDN w:val="0"/>
        <w:adjustRightInd w:val="0"/>
        <w:spacing w:line="240" w:lineRule="auto"/>
        <w:rPr>
          <w:szCs w:val="22"/>
        </w:rPr>
      </w:pPr>
      <w:r w:rsidRPr="009F3F84">
        <w:rPr>
          <w:szCs w:val="22"/>
          <w:u w:val="single"/>
        </w:rPr>
        <w:t>Effetti farmakodinamiċi</w:t>
      </w:r>
    </w:p>
    <w:p w14:paraId="5507F9CE" w14:textId="77777777" w:rsidR="00EB13DC" w:rsidRPr="009F3F84" w:rsidRDefault="00EB13DC" w:rsidP="00A2679E">
      <w:pPr>
        <w:pStyle w:val="Text"/>
        <w:keepNext/>
        <w:spacing w:before="0"/>
        <w:jc w:val="left"/>
        <w:rPr>
          <w:sz w:val="22"/>
          <w:szCs w:val="22"/>
        </w:rPr>
      </w:pPr>
    </w:p>
    <w:p w14:paraId="5AE886CC" w14:textId="734B040D" w:rsidR="000B0DF3" w:rsidRPr="009F3F84" w:rsidRDefault="00017285" w:rsidP="00A2679E">
      <w:pPr>
        <w:pStyle w:val="Text"/>
        <w:spacing w:before="0"/>
        <w:jc w:val="left"/>
        <w:rPr>
          <w:sz w:val="22"/>
          <w:szCs w:val="22"/>
        </w:rPr>
      </w:pPr>
      <w:r w:rsidRPr="009F3F84">
        <w:rPr>
          <w:sz w:val="22"/>
          <w:szCs w:val="22"/>
        </w:rPr>
        <w:t xml:space="preserve">Il-profil tar-rispons farmakodinamiku ta’ </w:t>
      </w:r>
      <w:r w:rsidR="00A91D0C" w:rsidRPr="009F3F84">
        <w:rPr>
          <w:sz w:val="22"/>
          <w:szCs w:val="22"/>
        </w:rPr>
        <w:t>dan il-prodott medi</w:t>
      </w:r>
      <w:r w:rsidR="00A91D0C" w:rsidRPr="00AC1BCA">
        <w:rPr>
          <w:sz w:val="22"/>
          <w:szCs w:val="18"/>
          <w:shd w:val="clear" w:color="auto" w:fill="FFFFFF"/>
        </w:rPr>
        <w:t>ċinali</w:t>
      </w:r>
      <w:r w:rsidRPr="009F3F84">
        <w:rPr>
          <w:sz w:val="22"/>
          <w:szCs w:val="22"/>
        </w:rPr>
        <w:t>huwa kkaratterizzat b’azzjoni li tibda b’mod qawwi u malajr fi żmien 5 minuti mill-għoti tad-doża u l-effett baqa’ kostanti matul l-24 siegħa sħaħ wara li ngħatat id-doża, kif jixhed it-titjib fl-anqas volum ta’ nifs sfurzat ’il barra fl-ewwel sekonda (FEV</w:t>
      </w:r>
      <w:r w:rsidRPr="009F3F84">
        <w:rPr>
          <w:sz w:val="22"/>
          <w:szCs w:val="22"/>
          <w:vertAlign w:val="subscript"/>
        </w:rPr>
        <w:t>1</w:t>
      </w:r>
      <w:r w:rsidRPr="009F3F84">
        <w:rPr>
          <w:sz w:val="22"/>
          <w:szCs w:val="22"/>
        </w:rPr>
        <w:t>) kontra l-kumparaturi 24 siegħa wara l-għoti tad-doża.</w:t>
      </w:r>
    </w:p>
    <w:p w14:paraId="258818FA" w14:textId="77777777" w:rsidR="00D207C2" w:rsidRPr="009F3F84" w:rsidRDefault="00D207C2" w:rsidP="00A2679E">
      <w:pPr>
        <w:pStyle w:val="Text"/>
        <w:spacing w:before="0"/>
        <w:jc w:val="left"/>
        <w:rPr>
          <w:sz w:val="22"/>
          <w:szCs w:val="22"/>
        </w:rPr>
      </w:pPr>
    </w:p>
    <w:p w14:paraId="7132F2A1" w14:textId="315EFF9E" w:rsidR="000B0DF3" w:rsidRPr="009F3F84" w:rsidRDefault="00017285" w:rsidP="00A2679E">
      <w:pPr>
        <w:pStyle w:val="Text"/>
        <w:spacing w:before="0"/>
        <w:jc w:val="left"/>
        <w:rPr>
          <w:sz w:val="22"/>
          <w:szCs w:val="22"/>
        </w:rPr>
      </w:pPr>
      <w:r w:rsidRPr="009F3F84">
        <w:rPr>
          <w:sz w:val="22"/>
          <w:szCs w:val="22"/>
        </w:rPr>
        <w:lastRenderedPageBreak/>
        <w:t xml:space="preserve">Ma kienx hemm takifilassi fejn jidħol il-benefiċċju ta’ </w:t>
      </w:r>
      <w:r w:rsidR="00DD7595" w:rsidRPr="009F3F84">
        <w:rPr>
          <w:sz w:val="22"/>
          <w:szCs w:val="22"/>
        </w:rPr>
        <w:t>dan il-prodott mediċinali</w:t>
      </w:r>
      <w:r w:rsidRPr="009F3F84">
        <w:rPr>
          <w:sz w:val="22"/>
          <w:szCs w:val="22"/>
        </w:rPr>
        <w:t xml:space="preserve"> fuq il-funzjoni tal-pulmun matul iż-żmien.</w:t>
      </w:r>
    </w:p>
    <w:p w14:paraId="4A92F316" w14:textId="77777777" w:rsidR="000B0DF3" w:rsidRPr="009F3F84" w:rsidRDefault="000B0DF3" w:rsidP="00A2679E">
      <w:pPr>
        <w:tabs>
          <w:tab w:val="clear" w:pos="567"/>
        </w:tabs>
        <w:autoSpaceDE w:val="0"/>
        <w:autoSpaceDN w:val="0"/>
        <w:adjustRightInd w:val="0"/>
        <w:spacing w:line="240" w:lineRule="auto"/>
        <w:rPr>
          <w:szCs w:val="22"/>
        </w:rPr>
      </w:pPr>
    </w:p>
    <w:p w14:paraId="028482B7" w14:textId="77777777" w:rsidR="000B0DF3" w:rsidRPr="009F3F84" w:rsidRDefault="00017285" w:rsidP="00A2679E">
      <w:pPr>
        <w:keepNext/>
        <w:tabs>
          <w:tab w:val="clear" w:pos="567"/>
        </w:tabs>
        <w:autoSpaceDE w:val="0"/>
        <w:autoSpaceDN w:val="0"/>
        <w:adjustRightInd w:val="0"/>
        <w:spacing w:line="240" w:lineRule="auto"/>
        <w:rPr>
          <w:i/>
          <w:szCs w:val="22"/>
          <w:u w:val="single"/>
        </w:rPr>
      </w:pPr>
      <w:r w:rsidRPr="009F3F84">
        <w:rPr>
          <w:i/>
          <w:szCs w:val="22"/>
          <w:u w:val="single"/>
        </w:rPr>
        <w:t>L-intervall tal-QTc</w:t>
      </w:r>
      <w:bookmarkStart w:id="15" w:name="_nth_Effects_on_the_QTc_int94189"/>
      <w:bookmarkStart w:id="16" w:name="_nth_Safety_assessment__QTc58562"/>
      <w:bookmarkEnd w:id="15"/>
      <w:bookmarkEnd w:id="16"/>
    </w:p>
    <w:p w14:paraId="4A6455F9" w14:textId="248113E9" w:rsidR="00D07575" w:rsidRPr="009F3F84" w:rsidRDefault="00D07575" w:rsidP="00A2679E">
      <w:pPr>
        <w:tabs>
          <w:tab w:val="clear" w:pos="567"/>
        </w:tabs>
        <w:autoSpaceDE w:val="0"/>
        <w:autoSpaceDN w:val="0"/>
        <w:adjustRightInd w:val="0"/>
        <w:spacing w:line="240" w:lineRule="auto"/>
        <w:rPr>
          <w:szCs w:val="22"/>
        </w:rPr>
      </w:pPr>
      <w:r w:rsidRPr="009F3F84">
        <w:t>Għadu ma ġiex evalwat l-effett ta’</w:t>
      </w:r>
      <w:r w:rsidR="005F5FE3" w:rsidRPr="009F3F84">
        <w:t xml:space="preserve"> dan il-prodott medi</w:t>
      </w:r>
      <w:r w:rsidR="005F5FE3" w:rsidRPr="009F3F84">
        <w:rPr>
          <w:shd w:val="clear" w:color="auto" w:fill="FFFFFF"/>
        </w:rPr>
        <w:t>ċinali</w:t>
      </w:r>
      <w:r w:rsidRPr="009F3F84">
        <w:t xml:space="preserve"> fuq l-intervall tal-QT</w:t>
      </w:r>
      <w:r w:rsidR="00AD7738" w:rsidRPr="009F3F84">
        <w:t>c</w:t>
      </w:r>
      <w:r w:rsidRPr="009F3F84">
        <w:t xml:space="preserve"> fi studju mirqum tal-QT (TQT).</w:t>
      </w:r>
      <w:r w:rsidR="00AD7738" w:rsidRPr="009F3F84">
        <w:t xml:space="preserve"> </w:t>
      </w:r>
      <w:r w:rsidRPr="009F3F84">
        <w:t>Fil-każ ta’ mometasone furoate, mhux magħruf jekk hemmx xi propretajiet li jtawlu l-QT.</w:t>
      </w:r>
    </w:p>
    <w:p w14:paraId="0642FBA4" w14:textId="77777777" w:rsidR="004C7F99" w:rsidRPr="009F3F84" w:rsidRDefault="004C7F99" w:rsidP="00A2679E">
      <w:pPr>
        <w:tabs>
          <w:tab w:val="clear" w:pos="567"/>
        </w:tabs>
        <w:autoSpaceDE w:val="0"/>
        <w:autoSpaceDN w:val="0"/>
        <w:adjustRightInd w:val="0"/>
        <w:spacing w:line="240" w:lineRule="auto"/>
        <w:rPr>
          <w:szCs w:val="22"/>
        </w:rPr>
      </w:pPr>
    </w:p>
    <w:p w14:paraId="04A659B6" w14:textId="77777777" w:rsidR="000B0DF3" w:rsidRPr="009F3F84" w:rsidRDefault="00017285" w:rsidP="00A2679E">
      <w:pPr>
        <w:keepNext/>
        <w:tabs>
          <w:tab w:val="clear" w:pos="567"/>
        </w:tabs>
        <w:autoSpaceDE w:val="0"/>
        <w:autoSpaceDN w:val="0"/>
        <w:adjustRightInd w:val="0"/>
        <w:spacing w:line="240" w:lineRule="auto"/>
        <w:rPr>
          <w:szCs w:val="22"/>
          <w:u w:val="single"/>
        </w:rPr>
      </w:pPr>
      <w:r w:rsidRPr="009F3F84">
        <w:rPr>
          <w:szCs w:val="22"/>
          <w:u w:val="single"/>
        </w:rPr>
        <w:t>Effikaċja klinika u sigurtà</w:t>
      </w:r>
    </w:p>
    <w:p w14:paraId="7CCC479F" w14:textId="77777777" w:rsidR="000B0DF3" w:rsidRPr="009F3F84" w:rsidRDefault="000B0DF3" w:rsidP="00A2679E">
      <w:pPr>
        <w:keepNext/>
        <w:tabs>
          <w:tab w:val="clear" w:pos="567"/>
        </w:tabs>
        <w:autoSpaceDE w:val="0"/>
        <w:autoSpaceDN w:val="0"/>
        <w:adjustRightInd w:val="0"/>
        <w:spacing w:line="240" w:lineRule="auto"/>
        <w:rPr>
          <w:szCs w:val="22"/>
        </w:rPr>
      </w:pPr>
    </w:p>
    <w:p w14:paraId="43E49AEB" w14:textId="77777777" w:rsidR="000B0DF3" w:rsidRPr="009F3F84" w:rsidRDefault="00017285" w:rsidP="00A2679E">
      <w:pPr>
        <w:pStyle w:val="Text"/>
        <w:spacing w:before="0"/>
        <w:jc w:val="left"/>
        <w:rPr>
          <w:sz w:val="22"/>
          <w:szCs w:val="22"/>
        </w:rPr>
      </w:pPr>
      <w:r w:rsidRPr="009F3F84">
        <w:rPr>
          <w:sz w:val="22"/>
          <w:szCs w:val="22"/>
        </w:rPr>
        <w:t>Żewġ studji randomizzati, double-blind f’fażi III (PALLADIUM u QUARTZ) li damu għaddejjin żmien differenti stħarrġu s-sigurtà u l-effikaċja ta’ Atectura Breezhaler f’pazjenti adulti u adolexxenti b’ażma persistenti.</w:t>
      </w:r>
    </w:p>
    <w:p w14:paraId="34180276" w14:textId="77777777" w:rsidR="00127899" w:rsidRPr="009F3F84" w:rsidRDefault="00127899" w:rsidP="00A2679E">
      <w:pPr>
        <w:pStyle w:val="Text"/>
        <w:spacing w:before="0"/>
        <w:jc w:val="left"/>
        <w:rPr>
          <w:sz w:val="22"/>
          <w:szCs w:val="22"/>
        </w:rPr>
      </w:pPr>
    </w:p>
    <w:p w14:paraId="18234196" w14:textId="5F64DBE2" w:rsidR="000B0DF3" w:rsidRPr="009F3F84" w:rsidRDefault="00127899" w:rsidP="00A2679E">
      <w:pPr>
        <w:pStyle w:val="Text"/>
        <w:spacing w:before="0"/>
        <w:jc w:val="left"/>
        <w:rPr>
          <w:sz w:val="22"/>
          <w:szCs w:val="22"/>
        </w:rPr>
      </w:pPr>
      <w:r w:rsidRPr="009F3F84">
        <w:rPr>
          <w:sz w:val="22"/>
          <w:szCs w:val="22"/>
        </w:rPr>
        <w:t xml:space="preserve">L-istudju PALLADIUM kien studju pivotali ta’ 52 ġimgħa li evalwa Atectura Breezhaler 125 mkg/127.5 mkg darba kuljum (N=439) u 125 mkg/260 mkg darba kuljum (N=445) imqabbel ma’ mometasone furoate 400 mkg darba kuljum (N=444) u 800 mkg kuljum (mogħtija bħala 400 mkg darbtejn kuljum) (N=442), rispettivament. It-tielet grupp ikkontrollat bl-attiv kien jinkludi suġġetti mogħtija salmeterol/fluticasone propjonat 50 mkg/500 mkg darbtejn kuljum (N=446). Is-suġġetti kollha kienu mitluba </w:t>
      </w:r>
      <w:r w:rsidR="00AD7738" w:rsidRPr="009F3F84">
        <w:rPr>
          <w:sz w:val="22"/>
          <w:szCs w:val="22"/>
        </w:rPr>
        <w:t xml:space="preserve">li jkollhom </w:t>
      </w:r>
      <w:r w:rsidRPr="009F3F84">
        <w:rPr>
          <w:sz w:val="22"/>
          <w:szCs w:val="22"/>
        </w:rPr>
        <w:t>ażma</w:t>
      </w:r>
      <w:r w:rsidR="00AD7738" w:rsidRPr="009F3F84">
        <w:rPr>
          <w:sz w:val="22"/>
          <w:szCs w:val="22"/>
        </w:rPr>
        <w:t xml:space="preserve"> sintomatika (skor tal-ACQ-7 ta’ </w:t>
      </w:r>
      <w:r w:rsidR="00AD7738" w:rsidRPr="009F3F84">
        <w:rPr>
          <w:sz w:val="22"/>
          <w:szCs w:val="22"/>
          <w:u w:val="single"/>
        </w:rPr>
        <w:t>&gt;</w:t>
      </w:r>
      <w:r w:rsidR="00AD7738" w:rsidRPr="009F3F84">
        <w:rPr>
          <w:sz w:val="22"/>
          <w:szCs w:val="22"/>
        </w:rPr>
        <w:t>1.5)</w:t>
      </w:r>
      <w:r w:rsidRPr="009F3F84">
        <w:rPr>
          <w:sz w:val="22"/>
          <w:szCs w:val="22"/>
        </w:rPr>
        <w:t xml:space="preserve"> u </w:t>
      </w:r>
      <w:r w:rsidR="00AD7738" w:rsidRPr="009F3F84">
        <w:rPr>
          <w:sz w:val="22"/>
          <w:szCs w:val="22"/>
        </w:rPr>
        <w:t xml:space="preserve">kienu </w:t>
      </w:r>
      <w:r w:rsidRPr="009F3F84">
        <w:rPr>
          <w:sz w:val="22"/>
          <w:szCs w:val="22"/>
        </w:rPr>
        <w:t>fuq terapija ta’ manutenzjoni għall-ażma li jużaw kortikosterojdi sintetiku meħud man-nifs (ICS) b’LABA jew mingħajr għal mill-inqas 3 xhur qabel ma ssieħbu fl-istudju. Fil-mument tal-iscreening, 31% tal-pazjenti kellhom storja ta’ tħarrix fis-sena ta’ qabel. Malli ssieħbu fl-istudju, l-aktar medikazzjonijiet komuni għall-ażma rrappurtati kienu doża medja ta’ ICS (2</w:t>
      </w:r>
      <w:r w:rsidR="00AD7738" w:rsidRPr="009F3F84">
        <w:rPr>
          <w:sz w:val="22"/>
          <w:szCs w:val="22"/>
        </w:rPr>
        <w:t>0</w:t>
      </w:r>
      <w:r w:rsidRPr="009F3F84">
        <w:rPr>
          <w:sz w:val="22"/>
          <w:szCs w:val="22"/>
        </w:rPr>
        <w:t>%)</w:t>
      </w:r>
      <w:r w:rsidR="00AD7738" w:rsidRPr="009F3F84">
        <w:rPr>
          <w:sz w:val="22"/>
          <w:szCs w:val="22"/>
        </w:rPr>
        <w:t>, doża għolja ta’ ICS (7%)</w:t>
      </w:r>
      <w:r w:rsidRPr="009F3F84">
        <w:rPr>
          <w:sz w:val="22"/>
          <w:szCs w:val="22"/>
        </w:rPr>
        <w:t xml:space="preserve"> jew doża baxxa ta’ ICS flimkien ma’ LABA (69%).</w:t>
      </w:r>
    </w:p>
    <w:p w14:paraId="1B97CD5E" w14:textId="77777777" w:rsidR="00524C30" w:rsidRPr="009F3F84" w:rsidRDefault="00524C30" w:rsidP="00A2679E">
      <w:pPr>
        <w:pStyle w:val="Text"/>
        <w:spacing w:before="0"/>
        <w:jc w:val="left"/>
        <w:rPr>
          <w:sz w:val="22"/>
          <w:szCs w:val="22"/>
        </w:rPr>
      </w:pPr>
    </w:p>
    <w:p w14:paraId="29AE59A1" w14:textId="34A49CD9" w:rsidR="000B0DF3" w:rsidRPr="009F3F84" w:rsidRDefault="00017285" w:rsidP="00A2679E">
      <w:pPr>
        <w:pStyle w:val="Text"/>
        <w:spacing w:before="0"/>
        <w:jc w:val="left"/>
        <w:rPr>
          <w:sz w:val="22"/>
          <w:szCs w:val="22"/>
        </w:rPr>
      </w:pPr>
      <w:r w:rsidRPr="009F3F84">
        <w:rPr>
          <w:sz w:val="22"/>
          <w:szCs w:val="22"/>
        </w:rPr>
        <w:t>L-għan ewlieni tal-istudju kien li juri s-superjorità jew ta’ Atectura Breezhaler 125 mkg/127.5 mkg darba kuljum imqabbel ma’ mometasone furoate 400 mkg darba kuljum jew ta’ Atectura Breezhaler 125 mkg/260 mkg darba kuljum imqabbel ma’ mometasone furoate 400 mkg darbtejn kuljum f’termini tal-anqas FEV</w:t>
      </w:r>
      <w:r w:rsidRPr="009F3F84">
        <w:rPr>
          <w:sz w:val="22"/>
          <w:szCs w:val="22"/>
          <w:vertAlign w:val="subscript"/>
        </w:rPr>
        <w:t>1</w:t>
      </w:r>
      <w:r w:rsidRPr="009F3F84">
        <w:rPr>
          <w:sz w:val="22"/>
          <w:szCs w:val="22"/>
        </w:rPr>
        <w:t xml:space="preserve"> fis-26 ġimgħa.</w:t>
      </w:r>
    </w:p>
    <w:p w14:paraId="20B13E19" w14:textId="77777777" w:rsidR="002269E8" w:rsidRPr="009F3F84" w:rsidRDefault="002269E8" w:rsidP="00A2679E">
      <w:pPr>
        <w:pStyle w:val="Text"/>
        <w:spacing w:before="0"/>
        <w:jc w:val="left"/>
        <w:rPr>
          <w:sz w:val="22"/>
          <w:szCs w:val="22"/>
        </w:rPr>
      </w:pPr>
    </w:p>
    <w:p w14:paraId="4AA7F8EF" w14:textId="5399F9B3" w:rsidR="000B0DF3" w:rsidRPr="009F3F84" w:rsidRDefault="000E7630" w:rsidP="00A2679E">
      <w:pPr>
        <w:pStyle w:val="Text"/>
        <w:spacing w:before="0"/>
        <w:jc w:val="left"/>
        <w:rPr>
          <w:sz w:val="22"/>
          <w:szCs w:val="22"/>
        </w:rPr>
      </w:pPr>
      <w:r w:rsidRPr="009F3F84">
        <w:rPr>
          <w:sz w:val="22"/>
          <w:szCs w:val="22"/>
        </w:rPr>
        <w:t>Fis-26 ġimgħa, Atectura Breezhaler 125 mkg/127.5 mkg u 125 mkg/260 mkg darba kuljum it-tnejn li huma wrew titjib sinifikanti statistikament fl-anqas FEV</w:t>
      </w:r>
      <w:r w:rsidRPr="009F3F84">
        <w:rPr>
          <w:sz w:val="22"/>
          <w:szCs w:val="22"/>
          <w:vertAlign w:val="subscript"/>
        </w:rPr>
        <w:t>1</w:t>
      </w:r>
      <w:r w:rsidRPr="009F3F84">
        <w:rPr>
          <w:sz w:val="22"/>
          <w:szCs w:val="22"/>
        </w:rPr>
        <w:t xml:space="preserve"> u fl-iskor tal-Kwestjunarju dwar il-Kontroll tal-Ażma (ACQ-7) imqabbel ma’ mometasone furoate 400 mkg darba jew darbtejn kuljum, rispettivament (ara Tabella 2). Ir-riżultati fit-52 ġimgħa kienu konsistenti ma’ dawk tas-26 ġimgħa.</w:t>
      </w:r>
    </w:p>
    <w:p w14:paraId="2905B6FA" w14:textId="77777777" w:rsidR="00A316D2" w:rsidRPr="009F3F84" w:rsidRDefault="00A316D2" w:rsidP="00A2679E">
      <w:pPr>
        <w:pStyle w:val="Text"/>
        <w:spacing w:before="0"/>
        <w:jc w:val="left"/>
        <w:rPr>
          <w:sz w:val="22"/>
          <w:szCs w:val="22"/>
        </w:rPr>
      </w:pPr>
    </w:p>
    <w:p w14:paraId="5B49599A" w14:textId="1CCE5720" w:rsidR="000B0DF3" w:rsidRPr="009F3F84" w:rsidRDefault="00017285" w:rsidP="00A2679E">
      <w:pPr>
        <w:pStyle w:val="Text"/>
        <w:spacing w:before="0"/>
        <w:jc w:val="left"/>
        <w:rPr>
          <w:sz w:val="22"/>
          <w:szCs w:val="22"/>
        </w:rPr>
      </w:pPr>
      <w:r w:rsidRPr="009F3F84">
        <w:rPr>
          <w:sz w:val="22"/>
          <w:szCs w:val="22"/>
        </w:rPr>
        <w:t>Atectura Breezhaler 125 mkg/127.5 mkg u 125 mkg/260 mkg darba kuljum it-tnejn li huma wrew tnaqqis sinifikanti klinikament fir-rata annwali ta’ tħarrix moderat jew gravi</w:t>
      </w:r>
      <w:r w:rsidR="005F5FE3" w:rsidRPr="009F3F84">
        <w:rPr>
          <w:sz w:val="22"/>
          <w:szCs w:val="22"/>
        </w:rPr>
        <w:t xml:space="preserve"> (endpoint </w:t>
      </w:r>
      <w:r w:rsidR="00F82D98" w:rsidRPr="009F3F84">
        <w:rPr>
          <w:sz w:val="22"/>
          <w:szCs w:val="22"/>
        </w:rPr>
        <w:t>sekondarju</w:t>
      </w:r>
      <w:r w:rsidR="005F5FE3" w:rsidRPr="009F3F84">
        <w:rPr>
          <w:sz w:val="22"/>
          <w:szCs w:val="22"/>
        </w:rPr>
        <w:t>)</w:t>
      </w:r>
      <w:r w:rsidRPr="009F3F84">
        <w:rPr>
          <w:sz w:val="22"/>
          <w:szCs w:val="22"/>
        </w:rPr>
        <w:t>, imqabbel ma’ mometasone furoate 400 mkg darba u darbtejn kuljum (ara Tabella 2).</w:t>
      </w:r>
    </w:p>
    <w:p w14:paraId="27FF5F69" w14:textId="77777777" w:rsidR="00A316D2" w:rsidRPr="009F3F84" w:rsidRDefault="00A316D2" w:rsidP="00A2679E">
      <w:pPr>
        <w:pStyle w:val="Text"/>
        <w:spacing w:before="0"/>
        <w:jc w:val="left"/>
        <w:rPr>
          <w:sz w:val="22"/>
          <w:szCs w:val="22"/>
        </w:rPr>
      </w:pPr>
    </w:p>
    <w:p w14:paraId="60DB0D4A" w14:textId="2FF52664" w:rsidR="00121230" w:rsidRPr="009F3F84" w:rsidRDefault="00121230" w:rsidP="00A2679E">
      <w:pPr>
        <w:pStyle w:val="Text"/>
        <w:spacing w:before="0"/>
        <w:rPr>
          <w:sz w:val="22"/>
          <w:szCs w:val="22"/>
        </w:rPr>
      </w:pPr>
      <w:r w:rsidRPr="009F3F84">
        <w:rPr>
          <w:sz w:val="22"/>
          <w:szCs w:val="22"/>
        </w:rPr>
        <w:t>Ir-riżultati għall-aktar endpoints relevanti klinikament jinsabu mfissrin f’Tabell</w:t>
      </w:r>
      <w:r w:rsidR="00AD7738" w:rsidRPr="009F3F84">
        <w:rPr>
          <w:sz w:val="22"/>
          <w:szCs w:val="22"/>
        </w:rPr>
        <w:t>a</w:t>
      </w:r>
      <w:r w:rsidRPr="009F3F84">
        <w:rPr>
          <w:sz w:val="22"/>
          <w:szCs w:val="22"/>
        </w:rPr>
        <w:t> 2.</w:t>
      </w:r>
    </w:p>
    <w:p w14:paraId="7F9763EC" w14:textId="673F744A" w:rsidR="00A316D2" w:rsidRPr="009F3F84" w:rsidRDefault="00A316D2" w:rsidP="00A2679E">
      <w:pPr>
        <w:pStyle w:val="Text"/>
        <w:spacing w:before="0"/>
        <w:jc w:val="left"/>
        <w:rPr>
          <w:sz w:val="22"/>
          <w:szCs w:val="22"/>
        </w:rPr>
      </w:pPr>
    </w:p>
    <w:p w14:paraId="6E8A8FE8" w14:textId="668929BB" w:rsidR="00221AEC" w:rsidRPr="009F3F84" w:rsidRDefault="00221AEC" w:rsidP="00A2679E">
      <w:pPr>
        <w:pStyle w:val="Text"/>
        <w:keepNext/>
        <w:spacing w:before="0"/>
        <w:jc w:val="left"/>
        <w:rPr>
          <w:i/>
          <w:sz w:val="22"/>
          <w:szCs w:val="22"/>
        </w:rPr>
      </w:pPr>
      <w:r w:rsidRPr="009F3F84">
        <w:rPr>
          <w:i/>
          <w:sz w:val="22"/>
          <w:szCs w:val="22"/>
        </w:rPr>
        <w:lastRenderedPageBreak/>
        <w:t>Funzjoni tal-pulmun, sintomi u tħarrix</w:t>
      </w:r>
    </w:p>
    <w:p w14:paraId="54BFAC9E" w14:textId="68C59526" w:rsidR="00221AEC" w:rsidRPr="009F3F84" w:rsidRDefault="00221AEC" w:rsidP="00A2679E">
      <w:pPr>
        <w:pStyle w:val="Text"/>
        <w:keepNext/>
        <w:keepLines/>
        <w:spacing w:before="0"/>
        <w:jc w:val="left"/>
        <w:rPr>
          <w:sz w:val="22"/>
          <w:szCs w:val="22"/>
        </w:rPr>
      </w:pPr>
    </w:p>
    <w:p w14:paraId="4FF3FB2A" w14:textId="248B0342" w:rsidR="000B0DF3" w:rsidRPr="009F3F84" w:rsidRDefault="00017285" w:rsidP="00181E56">
      <w:pPr>
        <w:keepNext/>
        <w:keepLines/>
        <w:spacing w:line="240" w:lineRule="auto"/>
        <w:ind w:left="1134" w:hanging="1134"/>
        <w:rPr>
          <w:b/>
          <w:bCs/>
        </w:rPr>
      </w:pPr>
      <w:r w:rsidRPr="009F3F84">
        <w:rPr>
          <w:b/>
          <w:bCs/>
        </w:rPr>
        <w:t>Tabella 2</w:t>
      </w:r>
      <w:r w:rsidRPr="009F3F84">
        <w:rPr>
          <w:b/>
          <w:bCs/>
        </w:rPr>
        <w:tab/>
        <w:t>Riżultati tal-endpoints primarji u sekondarji</w:t>
      </w:r>
      <w:r w:rsidR="005F5FE3" w:rsidRPr="009F3F84">
        <w:rPr>
          <w:b/>
          <w:bCs/>
        </w:rPr>
        <w:t xml:space="preserve"> </w:t>
      </w:r>
      <w:r w:rsidR="00DB4F9C" w:rsidRPr="009F3F84">
        <w:rPr>
          <w:b/>
          <w:bCs/>
        </w:rPr>
        <w:t>fis-26 u 52</w:t>
      </w:r>
      <w:r w:rsidR="0058288D" w:rsidRPr="009F3F84">
        <w:rPr>
          <w:b/>
          <w:bCs/>
        </w:rPr>
        <w:t> </w:t>
      </w:r>
      <w:r w:rsidR="00DB4F9C" w:rsidRPr="009F3F84">
        <w:rPr>
          <w:b/>
          <w:bCs/>
        </w:rPr>
        <w:t>gimgħat fl-istudju tal-P</w:t>
      </w:r>
      <w:r w:rsidR="005F5FE3" w:rsidRPr="009F3F84">
        <w:rPr>
          <w:b/>
          <w:bCs/>
        </w:rPr>
        <w:t>ALLADIUM</w:t>
      </w:r>
    </w:p>
    <w:p w14:paraId="6AFF0080" w14:textId="77777777" w:rsidR="001B3E4B" w:rsidRPr="009F3F84" w:rsidRDefault="001B3E4B" w:rsidP="00A2679E">
      <w:pPr>
        <w:pStyle w:val="Text"/>
        <w:keepNext/>
        <w:keepLines/>
        <w:spacing w:before="0"/>
        <w:jc w:val="left"/>
        <w:rPr>
          <w:sz w:val="22"/>
          <w:szCs w:val="22"/>
        </w:rPr>
      </w:pPr>
    </w:p>
    <w:tbl>
      <w:tblPr>
        <w:tblStyle w:val="TableGrid"/>
        <w:tblW w:w="9074" w:type="dxa"/>
        <w:tblLook w:val="04A0" w:firstRow="1" w:lastRow="0" w:firstColumn="1" w:lastColumn="0" w:noHBand="0" w:noVBand="1"/>
      </w:tblPr>
      <w:tblGrid>
        <w:gridCol w:w="1980"/>
        <w:gridCol w:w="1800"/>
        <w:gridCol w:w="1602"/>
        <w:gridCol w:w="1559"/>
        <w:gridCol w:w="2126"/>
        <w:gridCol w:w="7"/>
      </w:tblGrid>
      <w:tr w:rsidR="001B3E4B" w:rsidRPr="009F3F84" w14:paraId="6FA2DC3F" w14:textId="77777777" w:rsidTr="009227E1">
        <w:trPr>
          <w:gridAfter w:val="1"/>
          <w:wAfter w:w="7" w:type="dxa"/>
          <w:cantSplit/>
        </w:trPr>
        <w:tc>
          <w:tcPr>
            <w:tcW w:w="1980" w:type="dxa"/>
          </w:tcPr>
          <w:p w14:paraId="53C32988" w14:textId="77777777" w:rsidR="001B3E4B" w:rsidRPr="009F3F84" w:rsidRDefault="001B3E4B" w:rsidP="00A2679E">
            <w:pPr>
              <w:keepNext/>
              <w:tabs>
                <w:tab w:val="clear" w:pos="567"/>
                <w:tab w:val="left" w:pos="284"/>
              </w:tabs>
              <w:spacing w:line="240" w:lineRule="auto"/>
              <w:jc w:val="center"/>
              <w:rPr>
                <w:rFonts w:eastAsia="MS Mincho"/>
                <w:b/>
                <w:sz w:val="20"/>
              </w:rPr>
            </w:pPr>
            <w:r w:rsidRPr="009F3F84">
              <w:rPr>
                <w:b/>
                <w:sz w:val="20"/>
              </w:rPr>
              <w:t>Endpoint</w:t>
            </w:r>
          </w:p>
        </w:tc>
        <w:tc>
          <w:tcPr>
            <w:tcW w:w="1800" w:type="dxa"/>
          </w:tcPr>
          <w:p w14:paraId="011D2A24" w14:textId="195C6B20" w:rsidR="001B3E4B" w:rsidRPr="009F3F84" w:rsidRDefault="001B3E4B" w:rsidP="00A2679E">
            <w:pPr>
              <w:keepNext/>
              <w:tabs>
                <w:tab w:val="clear" w:pos="567"/>
                <w:tab w:val="left" w:pos="284"/>
              </w:tabs>
              <w:spacing w:line="240" w:lineRule="auto"/>
              <w:jc w:val="center"/>
              <w:rPr>
                <w:rFonts w:eastAsia="MS Mincho"/>
                <w:b/>
                <w:sz w:val="20"/>
              </w:rPr>
            </w:pPr>
            <w:r w:rsidRPr="009F3F84">
              <w:rPr>
                <w:b/>
                <w:sz w:val="20"/>
              </w:rPr>
              <w:t>Mument fiż-żmien/</w:t>
            </w:r>
            <w:r w:rsidRPr="009F3F84">
              <w:rPr>
                <w:b/>
                <w:sz w:val="20"/>
              </w:rPr>
              <w:br/>
              <w:t>Dewmien</w:t>
            </w:r>
          </w:p>
        </w:tc>
        <w:tc>
          <w:tcPr>
            <w:tcW w:w="3161" w:type="dxa"/>
            <w:gridSpan w:val="2"/>
          </w:tcPr>
          <w:p w14:paraId="38132216" w14:textId="03ED414F" w:rsidR="00F32708" w:rsidRPr="009F3F84" w:rsidRDefault="001B3E4B" w:rsidP="00A2679E">
            <w:pPr>
              <w:keepNext/>
              <w:tabs>
                <w:tab w:val="clear" w:pos="567"/>
              </w:tabs>
              <w:spacing w:line="240" w:lineRule="auto"/>
              <w:jc w:val="center"/>
              <w:rPr>
                <w:rFonts w:eastAsia="MS Mincho"/>
                <w:b/>
                <w:sz w:val="20"/>
              </w:rPr>
            </w:pPr>
            <w:r w:rsidRPr="009F3F84">
              <w:rPr>
                <w:b/>
                <w:sz w:val="20"/>
              </w:rPr>
              <w:t>Atectura Breezhaler</w:t>
            </w:r>
            <w:r w:rsidRPr="009F3F84">
              <w:rPr>
                <w:b/>
                <w:bCs/>
                <w:sz w:val="20"/>
                <w:vertAlign w:val="superscript"/>
              </w:rPr>
              <w:t>1</w:t>
            </w:r>
          </w:p>
          <w:p w14:paraId="5CD0FAE8" w14:textId="71762185" w:rsidR="001B3E4B" w:rsidRPr="009F3F84" w:rsidRDefault="001B3E4B" w:rsidP="00A2679E">
            <w:pPr>
              <w:keepNext/>
              <w:tabs>
                <w:tab w:val="clear" w:pos="567"/>
              </w:tabs>
              <w:spacing w:line="240" w:lineRule="auto"/>
              <w:jc w:val="center"/>
              <w:rPr>
                <w:rFonts w:eastAsia="MS Mincho"/>
                <w:b/>
                <w:sz w:val="20"/>
              </w:rPr>
            </w:pPr>
            <w:r w:rsidRPr="009F3F84">
              <w:rPr>
                <w:b/>
                <w:sz w:val="20"/>
              </w:rPr>
              <w:t>vs MF</w:t>
            </w:r>
            <w:r w:rsidRPr="009F3F84">
              <w:rPr>
                <w:b/>
                <w:bCs/>
                <w:sz w:val="20"/>
                <w:vertAlign w:val="superscript"/>
              </w:rPr>
              <w:t>2</w:t>
            </w:r>
          </w:p>
        </w:tc>
        <w:tc>
          <w:tcPr>
            <w:tcW w:w="2126" w:type="dxa"/>
          </w:tcPr>
          <w:p w14:paraId="10765CB1" w14:textId="4692B033" w:rsidR="00F32708" w:rsidRPr="009F3F84" w:rsidRDefault="001B3E4B" w:rsidP="00A2679E">
            <w:pPr>
              <w:keepNext/>
              <w:tabs>
                <w:tab w:val="clear" w:pos="567"/>
              </w:tabs>
              <w:spacing w:line="240" w:lineRule="auto"/>
              <w:jc w:val="center"/>
              <w:rPr>
                <w:rFonts w:eastAsia="MS Mincho"/>
                <w:b/>
                <w:sz w:val="20"/>
              </w:rPr>
            </w:pPr>
            <w:r w:rsidRPr="009F3F84">
              <w:rPr>
                <w:b/>
                <w:sz w:val="20"/>
              </w:rPr>
              <w:t>Atectura Breezhaler</w:t>
            </w:r>
            <w:r w:rsidRPr="009F3F84">
              <w:rPr>
                <w:b/>
                <w:bCs/>
                <w:sz w:val="20"/>
                <w:vertAlign w:val="superscript"/>
              </w:rPr>
              <w:t>1</w:t>
            </w:r>
          </w:p>
          <w:p w14:paraId="3D1BD40D" w14:textId="100B53C1" w:rsidR="001B3E4B" w:rsidRPr="009F3F84" w:rsidRDefault="001B3E4B" w:rsidP="00A2679E">
            <w:pPr>
              <w:keepNext/>
              <w:tabs>
                <w:tab w:val="clear" w:pos="567"/>
              </w:tabs>
              <w:spacing w:line="240" w:lineRule="auto"/>
              <w:jc w:val="center"/>
              <w:rPr>
                <w:rFonts w:eastAsia="MS Mincho"/>
                <w:b/>
                <w:sz w:val="20"/>
              </w:rPr>
            </w:pPr>
            <w:r w:rsidRPr="009F3F84">
              <w:rPr>
                <w:b/>
                <w:sz w:val="20"/>
              </w:rPr>
              <w:t>vs SAL/FP</w:t>
            </w:r>
            <w:r w:rsidRPr="009F3F84">
              <w:rPr>
                <w:b/>
                <w:sz w:val="20"/>
                <w:vertAlign w:val="superscript"/>
              </w:rPr>
              <w:t>3</w:t>
            </w:r>
          </w:p>
        </w:tc>
      </w:tr>
      <w:tr w:rsidR="001B3E4B" w:rsidRPr="009F3F84" w14:paraId="3EB39F00" w14:textId="77777777" w:rsidTr="009227E1">
        <w:trPr>
          <w:gridAfter w:val="1"/>
          <w:wAfter w:w="7" w:type="dxa"/>
          <w:cantSplit/>
        </w:trPr>
        <w:tc>
          <w:tcPr>
            <w:tcW w:w="1980" w:type="dxa"/>
          </w:tcPr>
          <w:p w14:paraId="55E861CF" w14:textId="77777777" w:rsidR="001B3E4B" w:rsidRPr="009F3F84" w:rsidRDefault="001B3E4B" w:rsidP="00A2679E">
            <w:pPr>
              <w:keepNext/>
              <w:tabs>
                <w:tab w:val="clear" w:pos="567"/>
                <w:tab w:val="left" w:pos="284"/>
              </w:tabs>
              <w:spacing w:line="240" w:lineRule="auto"/>
              <w:rPr>
                <w:rFonts w:eastAsia="MS Mincho"/>
                <w:sz w:val="20"/>
                <w:lang w:val="es-ES" w:eastAsia="zh-CN"/>
              </w:rPr>
            </w:pPr>
          </w:p>
        </w:tc>
        <w:tc>
          <w:tcPr>
            <w:tcW w:w="1800" w:type="dxa"/>
          </w:tcPr>
          <w:p w14:paraId="4EFD2507" w14:textId="77777777" w:rsidR="001B3E4B" w:rsidRPr="009F3F84" w:rsidRDefault="001B3E4B" w:rsidP="00A2679E">
            <w:pPr>
              <w:keepNext/>
              <w:tabs>
                <w:tab w:val="clear" w:pos="567"/>
                <w:tab w:val="left" w:pos="284"/>
              </w:tabs>
              <w:spacing w:line="240" w:lineRule="auto"/>
              <w:jc w:val="center"/>
              <w:rPr>
                <w:rFonts w:eastAsia="MS Mincho"/>
                <w:sz w:val="20"/>
                <w:lang w:val="es-ES" w:eastAsia="zh-CN"/>
              </w:rPr>
            </w:pPr>
          </w:p>
        </w:tc>
        <w:tc>
          <w:tcPr>
            <w:tcW w:w="1602" w:type="dxa"/>
          </w:tcPr>
          <w:p w14:paraId="60826DC9" w14:textId="0F849297" w:rsidR="001B3E4B" w:rsidRPr="009F3F84" w:rsidRDefault="001B3E4B" w:rsidP="00A2679E">
            <w:pPr>
              <w:keepNext/>
              <w:tabs>
                <w:tab w:val="clear" w:pos="567"/>
              </w:tabs>
              <w:spacing w:line="240" w:lineRule="auto"/>
              <w:jc w:val="center"/>
              <w:rPr>
                <w:rFonts w:eastAsia="MS Mincho"/>
                <w:sz w:val="20"/>
              </w:rPr>
            </w:pPr>
            <w:r w:rsidRPr="009F3F84">
              <w:rPr>
                <w:sz w:val="20"/>
              </w:rPr>
              <w:t>Doża medja vs</w:t>
            </w:r>
          </w:p>
          <w:p w14:paraId="06BA959C" w14:textId="77777777" w:rsidR="001B3E4B" w:rsidRPr="009F3F84" w:rsidRDefault="001B3E4B" w:rsidP="00A2679E">
            <w:pPr>
              <w:keepNext/>
              <w:tabs>
                <w:tab w:val="clear" w:pos="567"/>
                <w:tab w:val="left" w:pos="284"/>
              </w:tabs>
              <w:spacing w:line="240" w:lineRule="auto"/>
              <w:jc w:val="center"/>
              <w:rPr>
                <w:rFonts w:eastAsia="MS Mincho"/>
                <w:sz w:val="20"/>
              </w:rPr>
            </w:pPr>
            <w:r w:rsidRPr="009F3F84">
              <w:rPr>
                <w:sz w:val="20"/>
              </w:rPr>
              <w:t>doża medja</w:t>
            </w:r>
          </w:p>
        </w:tc>
        <w:tc>
          <w:tcPr>
            <w:tcW w:w="1559" w:type="dxa"/>
          </w:tcPr>
          <w:p w14:paraId="3F0A3021" w14:textId="77777777" w:rsidR="001B3E4B" w:rsidRPr="009F3F84" w:rsidRDefault="001B3E4B" w:rsidP="00A2679E">
            <w:pPr>
              <w:keepNext/>
              <w:tabs>
                <w:tab w:val="clear" w:pos="567"/>
              </w:tabs>
              <w:spacing w:line="240" w:lineRule="auto"/>
              <w:jc w:val="center"/>
              <w:rPr>
                <w:rFonts w:eastAsia="MS Mincho"/>
                <w:sz w:val="20"/>
              </w:rPr>
            </w:pPr>
            <w:r w:rsidRPr="009F3F84">
              <w:rPr>
                <w:sz w:val="20"/>
              </w:rPr>
              <w:t>Doża għolja vs</w:t>
            </w:r>
          </w:p>
          <w:p w14:paraId="04E52D25" w14:textId="77777777" w:rsidR="001B3E4B" w:rsidRPr="009F3F84" w:rsidRDefault="001B3E4B" w:rsidP="00A2679E">
            <w:pPr>
              <w:keepNext/>
              <w:tabs>
                <w:tab w:val="clear" w:pos="567"/>
                <w:tab w:val="left" w:pos="284"/>
              </w:tabs>
              <w:spacing w:line="240" w:lineRule="auto"/>
              <w:jc w:val="center"/>
              <w:rPr>
                <w:rFonts w:eastAsia="MS Mincho"/>
                <w:sz w:val="20"/>
              </w:rPr>
            </w:pPr>
            <w:r w:rsidRPr="009F3F84">
              <w:rPr>
                <w:sz w:val="20"/>
              </w:rPr>
              <w:t>doża għolja</w:t>
            </w:r>
          </w:p>
        </w:tc>
        <w:tc>
          <w:tcPr>
            <w:tcW w:w="2126" w:type="dxa"/>
          </w:tcPr>
          <w:p w14:paraId="67019F09" w14:textId="77777777" w:rsidR="001B3E4B" w:rsidRPr="009F3F84" w:rsidRDefault="001B3E4B" w:rsidP="00A2679E">
            <w:pPr>
              <w:keepNext/>
              <w:tabs>
                <w:tab w:val="clear" w:pos="567"/>
              </w:tabs>
              <w:spacing w:line="240" w:lineRule="auto"/>
              <w:jc w:val="center"/>
              <w:rPr>
                <w:rFonts w:eastAsia="MS Mincho"/>
                <w:sz w:val="20"/>
              </w:rPr>
            </w:pPr>
            <w:r w:rsidRPr="009F3F84">
              <w:rPr>
                <w:sz w:val="20"/>
              </w:rPr>
              <w:t>Doża għolja vs</w:t>
            </w:r>
          </w:p>
          <w:p w14:paraId="443EF7C2" w14:textId="77777777" w:rsidR="001B3E4B" w:rsidRPr="009F3F84" w:rsidRDefault="001B3E4B" w:rsidP="00A2679E">
            <w:pPr>
              <w:keepNext/>
              <w:tabs>
                <w:tab w:val="clear" w:pos="567"/>
                <w:tab w:val="left" w:pos="284"/>
              </w:tabs>
              <w:spacing w:line="240" w:lineRule="auto"/>
              <w:jc w:val="center"/>
              <w:rPr>
                <w:rFonts w:eastAsia="MS Mincho"/>
                <w:sz w:val="20"/>
              </w:rPr>
            </w:pPr>
            <w:r w:rsidRPr="009F3F84">
              <w:rPr>
                <w:sz w:val="20"/>
              </w:rPr>
              <w:t>doża għolja</w:t>
            </w:r>
          </w:p>
        </w:tc>
      </w:tr>
      <w:tr w:rsidR="001B3E4B" w:rsidRPr="009F3F84" w14:paraId="4D50CE9B" w14:textId="77777777" w:rsidTr="009227E1">
        <w:trPr>
          <w:cantSplit/>
          <w:trHeight w:val="290"/>
        </w:trPr>
        <w:tc>
          <w:tcPr>
            <w:tcW w:w="9074" w:type="dxa"/>
            <w:gridSpan w:val="6"/>
          </w:tcPr>
          <w:p w14:paraId="0BE78E75" w14:textId="77777777" w:rsidR="001B3E4B" w:rsidRPr="009F3F84" w:rsidRDefault="001B3E4B" w:rsidP="00A2679E">
            <w:pPr>
              <w:keepNext/>
              <w:tabs>
                <w:tab w:val="clear" w:pos="567"/>
                <w:tab w:val="left" w:pos="284"/>
              </w:tabs>
              <w:spacing w:line="240" w:lineRule="auto"/>
              <w:rPr>
                <w:rFonts w:eastAsia="MS Mincho" w:cs="Arial"/>
                <w:b/>
                <w:sz w:val="20"/>
              </w:rPr>
            </w:pPr>
            <w:r w:rsidRPr="009F3F84">
              <w:rPr>
                <w:b/>
                <w:sz w:val="20"/>
              </w:rPr>
              <w:t>Funzjoni tal-pulmun</w:t>
            </w:r>
          </w:p>
        </w:tc>
      </w:tr>
      <w:tr w:rsidR="001B3E4B" w:rsidRPr="009F3F84" w14:paraId="64341CDE" w14:textId="77777777" w:rsidTr="009227E1">
        <w:trPr>
          <w:cantSplit/>
          <w:trHeight w:val="69"/>
        </w:trPr>
        <w:tc>
          <w:tcPr>
            <w:tcW w:w="9074" w:type="dxa"/>
            <w:gridSpan w:val="6"/>
          </w:tcPr>
          <w:p w14:paraId="301301AD" w14:textId="03967809" w:rsidR="001B3E4B" w:rsidRPr="009F3F84" w:rsidRDefault="001B3E4B" w:rsidP="00A2679E">
            <w:pPr>
              <w:keepNext/>
              <w:tabs>
                <w:tab w:val="clear" w:pos="567"/>
              </w:tabs>
              <w:spacing w:line="240" w:lineRule="auto"/>
              <w:rPr>
                <w:rFonts w:eastAsia="MS Mincho"/>
                <w:i/>
                <w:sz w:val="20"/>
              </w:rPr>
            </w:pPr>
            <w:r w:rsidRPr="009F3F84">
              <w:rPr>
                <w:i/>
                <w:sz w:val="20"/>
              </w:rPr>
              <w:t>L-anqas FEV</w:t>
            </w:r>
            <w:r w:rsidRPr="009F3F84">
              <w:rPr>
                <w:i/>
                <w:sz w:val="20"/>
                <w:vertAlign w:val="subscript"/>
              </w:rPr>
              <w:t>1</w:t>
            </w:r>
            <w:r w:rsidRPr="009F3F84">
              <w:rPr>
                <w:i/>
                <w:sz w:val="20"/>
                <w:vertAlign w:val="superscript"/>
              </w:rPr>
              <w:t>4</w:t>
            </w:r>
          </w:p>
        </w:tc>
      </w:tr>
      <w:tr w:rsidR="001B3E4B" w:rsidRPr="009F3F84" w14:paraId="043D9492" w14:textId="77777777" w:rsidTr="009227E1">
        <w:trPr>
          <w:gridAfter w:val="1"/>
          <w:wAfter w:w="7" w:type="dxa"/>
          <w:cantSplit/>
          <w:trHeight w:val="458"/>
        </w:trPr>
        <w:tc>
          <w:tcPr>
            <w:tcW w:w="1980" w:type="dxa"/>
            <w:vMerge w:val="restart"/>
            <w:vAlign w:val="center"/>
          </w:tcPr>
          <w:p w14:paraId="3E445461" w14:textId="77777777" w:rsidR="001B3E4B" w:rsidRPr="009F3F84" w:rsidRDefault="001B3E4B" w:rsidP="00A2679E">
            <w:pPr>
              <w:keepNext/>
              <w:tabs>
                <w:tab w:val="clear" w:pos="567"/>
                <w:tab w:val="left" w:pos="284"/>
              </w:tabs>
              <w:spacing w:line="240" w:lineRule="auto"/>
              <w:rPr>
                <w:rFonts w:eastAsia="MS Mincho" w:cs="Arial"/>
                <w:sz w:val="20"/>
              </w:rPr>
            </w:pPr>
            <w:r w:rsidRPr="009F3F84">
              <w:rPr>
                <w:sz w:val="20"/>
              </w:rPr>
              <w:t>Differenza fit-trattament</w:t>
            </w:r>
          </w:p>
          <w:p w14:paraId="5E65DE02" w14:textId="77777777" w:rsidR="001B3E4B" w:rsidRPr="009F3F84" w:rsidRDefault="001B3E4B" w:rsidP="00A2679E">
            <w:pPr>
              <w:keepNext/>
              <w:tabs>
                <w:tab w:val="clear" w:pos="567"/>
                <w:tab w:val="left" w:pos="284"/>
              </w:tabs>
              <w:spacing w:line="240" w:lineRule="auto"/>
              <w:rPr>
                <w:rFonts w:eastAsia="MS Mincho" w:cs="Arial"/>
                <w:sz w:val="20"/>
              </w:rPr>
            </w:pPr>
            <w:r w:rsidRPr="009F3F84">
              <w:rPr>
                <w:sz w:val="20"/>
              </w:rPr>
              <w:t>Valur</w:t>
            </w:r>
            <w:r w:rsidRPr="009F3F84">
              <w:rPr>
                <w:sz w:val="20"/>
              </w:rPr>
              <w:noBreakHyphen/>
              <w:t>p</w:t>
            </w:r>
          </w:p>
          <w:p w14:paraId="0502EB97" w14:textId="77777777" w:rsidR="001B3E4B" w:rsidRPr="009F3F84" w:rsidRDefault="001B3E4B" w:rsidP="00A2679E">
            <w:pPr>
              <w:keepNext/>
              <w:tabs>
                <w:tab w:val="clear" w:pos="567"/>
                <w:tab w:val="left" w:pos="284"/>
              </w:tabs>
              <w:spacing w:line="240" w:lineRule="auto"/>
              <w:rPr>
                <w:rFonts w:eastAsia="MS Mincho" w:cs="Arial"/>
                <w:sz w:val="20"/>
              </w:rPr>
            </w:pPr>
            <w:r w:rsidRPr="009F3F84">
              <w:rPr>
                <w:sz w:val="20"/>
              </w:rPr>
              <w:t>(95% CI)</w:t>
            </w:r>
          </w:p>
        </w:tc>
        <w:tc>
          <w:tcPr>
            <w:tcW w:w="1800" w:type="dxa"/>
          </w:tcPr>
          <w:p w14:paraId="5C14B2CE" w14:textId="4D602C3D" w:rsidR="001B3E4B" w:rsidRPr="009F3F84" w:rsidRDefault="001B3E4B" w:rsidP="00A2679E">
            <w:pPr>
              <w:keepNext/>
              <w:tabs>
                <w:tab w:val="clear" w:pos="567"/>
                <w:tab w:val="left" w:pos="284"/>
              </w:tabs>
              <w:spacing w:line="240" w:lineRule="auto"/>
              <w:rPr>
                <w:rFonts w:eastAsia="MS Mincho" w:cs="Arial"/>
                <w:sz w:val="20"/>
              </w:rPr>
            </w:pPr>
            <w:r w:rsidRPr="009F3F84">
              <w:rPr>
                <w:sz w:val="20"/>
              </w:rPr>
              <w:t>Ġimgħa 26</w:t>
            </w:r>
          </w:p>
          <w:p w14:paraId="211C7675" w14:textId="42FC07B1" w:rsidR="001B3E4B" w:rsidRPr="009F3F84" w:rsidRDefault="001B3E4B" w:rsidP="00A2679E">
            <w:pPr>
              <w:keepNext/>
              <w:tabs>
                <w:tab w:val="clear" w:pos="567"/>
                <w:tab w:val="left" w:pos="284"/>
              </w:tabs>
              <w:spacing w:line="240" w:lineRule="auto"/>
              <w:rPr>
                <w:rFonts w:eastAsia="MS Mincho" w:cs="Arial"/>
                <w:sz w:val="20"/>
              </w:rPr>
            </w:pPr>
            <w:r w:rsidRPr="009F3F84">
              <w:rPr>
                <w:sz w:val="20"/>
              </w:rPr>
              <w:t>(endpoint primarju)</w:t>
            </w:r>
          </w:p>
        </w:tc>
        <w:tc>
          <w:tcPr>
            <w:tcW w:w="1602" w:type="dxa"/>
          </w:tcPr>
          <w:p w14:paraId="5BF93660" w14:textId="3C6ACD1D"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211 ml</w:t>
            </w:r>
          </w:p>
          <w:p w14:paraId="02A7F2D8"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&lt;0.001</w:t>
            </w:r>
          </w:p>
          <w:p w14:paraId="001C0683"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(167, 255)</w:t>
            </w:r>
          </w:p>
        </w:tc>
        <w:tc>
          <w:tcPr>
            <w:tcW w:w="1559" w:type="dxa"/>
          </w:tcPr>
          <w:p w14:paraId="4E32925A" w14:textId="72C5EAEB"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132 ml</w:t>
            </w:r>
          </w:p>
          <w:p w14:paraId="05257177"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&lt;0.001</w:t>
            </w:r>
          </w:p>
          <w:p w14:paraId="087EA598"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(88, 176)</w:t>
            </w:r>
          </w:p>
        </w:tc>
        <w:tc>
          <w:tcPr>
            <w:tcW w:w="2126" w:type="dxa"/>
          </w:tcPr>
          <w:p w14:paraId="7DA37701" w14:textId="09009498"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36 ml</w:t>
            </w:r>
          </w:p>
          <w:p w14:paraId="031969D0"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0.101</w:t>
            </w:r>
          </w:p>
          <w:p w14:paraId="00FCFB33" w14:textId="261C8426"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w:t>
            </w:r>
            <w:r w:rsidRPr="009F3F84">
              <w:rPr>
                <w:sz w:val="20"/>
              </w:rPr>
              <w:noBreakHyphen/>
              <w:t>7, 80)</w:t>
            </w:r>
          </w:p>
        </w:tc>
      </w:tr>
      <w:tr w:rsidR="001B3E4B" w:rsidRPr="009F3F84" w14:paraId="53003D6A" w14:textId="77777777" w:rsidTr="009227E1">
        <w:trPr>
          <w:gridAfter w:val="1"/>
          <w:wAfter w:w="7" w:type="dxa"/>
          <w:cantSplit/>
          <w:trHeight w:val="458"/>
        </w:trPr>
        <w:tc>
          <w:tcPr>
            <w:tcW w:w="1980" w:type="dxa"/>
            <w:vMerge/>
          </w:tcPr>
          <w:p w14:paraId="497962A0" w14:textId="77777777" w:rsidR="001B3E4B" w:rsidRPr="009F3F84" w:rsidRDefault="001B3E4B" w:rsidP="00A2679E">
            <w:pPr>
              <w:keepNext/>
              <w:tabs>
                <w:tab w:val="clear" w:pos="567"/>
                <w:tab w:val="left" w:pos="284"/>
              </w:tabs>
              <w:spacing w:line="240" w:lineRule="auto"/>
              <w:rPr>
                <w:rFonts w:eastAsia="MS Mincho" w:cs="Arial"/>
                <w:sz w:val="20"/>
                <w:lang w:val="en-US" w:eastAsia="zh-CN"/>
              </w:rPr>
            </w:pPr>
          </w:p>
        </w:tc>
        <w:tc>
          <w:tcPr>
            <w:tcW w:w="1800" w:type="dxa"/>
          </w:tcPr>
          <w:p w14:paraId="50C966AD" w14:textId="2E3684AD" w:rsidR="001B3E4B" w:rsidRPr="009F3F84" w:rsidRDefault="001B3E4B" w:rsidP="00A2679E">
            <w:pPr>
              <w:keepNext/>
              <w:tabs>
                <w:tab w:val="clear" w:pos="567"/>
                <w:tab w:val="left" w:pos="284"/>
              </w:tabs>
              <w:spacing w:line="240" w:lineRule="auto"/>
              <w:rPr>
                <w:rFonts w:eastAsia="MS Mincho" w:cs="Arial"/>
                <w:sz w:val="20"/>
              </w:rPr>
            </w:pPr>
            <w:r w:rsidRPr="009F3F84">
              <w:rPr>
                <w:sz w:val="20"/>
              </w:rPr>
              <w:t>Ġimgħa 52</w:t>
            </w:r>
          </w:p>
        </w:tc>
        <w:tc>
          <w:tcPr>
            <w:tcW w:w="1602" w:type="dxa"/>
          </w:tcPr>
          <w:p w14:paraId="63487B35" w14:textId="06E59E60" w:rsidR="0058288D" w:rsidRPr="009F3F84" w:rsidRDefault="001B3E4B" w:rsidP="00A2679E">
            <w:pPr>
              <w:keepNext/>
              <w:tabs>
                <w:tab w:val="clear" w:pos="567"/>
                <w:tab w:val="left" w:pos="284"/>
              </w:tabs>
              <w:spacing w:line="240" w:lineRule="auto"/>
              <w:jc w:val="center"/>
              <w:rPr>
                <w:sz w:val="20"/>
                <w:lang w:val="en-GB"/>
              </w:rPr>
            </w:pPr>
            <w:r w:rsidRPr="009F3F84">
              <w:rPr>
                <w:sz w:val="20"/>
              </w:rPr>
              <w:t>209 ml</w:t>
            </w:r>
          </w:p>
          <w:p w14:paraId="74353CE8" w14:textId="57D00B25" w:rsidR="001B3E4B" w:rsidRPr="009F3F84" w:rsidRDefault="00DB4F9C" w:rsidP="00A2679E">
            <w:pPr>
              <w:keepNext/>
              <w:tabs>
                <w:tab w:val="clear" w:pos="567"/>
                <w:tab w:val="left" w:pos="284"/>
              </w:tabs>
              <w:spacing w:line="240" w:lineRule="auto"/>
              <w:jc w:val="center"/>
              <w:rPr>
                <w:rFonts w:eastAsia="MS Mincho" w:cs="Arial"/>
                <w:sz w:val="20"/>
                <w:lang w:val="en-GB"/>
              </w:rPr>
            </w:pPr>
            <w:r w:rsidRPr="009F3F84">
              <w:rPr>
                <w:sz w:val="20"/>
                <w:lang w:val="en-GB"/>
              </w:rPr>
              <w:t>&lt;0.001</w:t>
            </w:r>
          </w:p>
          <w:p w14:paraId="396E7C2E"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(163, 255)</w:t>
            </w:r>
          </w:p>
        </w:tc>
        <w:tc>
          <w:tcPr>
            <w:tcW w:w="1559" w:type="dxa"/>
          </w:tcPr>
          <w:p w14:paraId="56ACC9A1" w14:textId="31F97C5A" w:rsidR="0058288D" w:rsidRPr="009F3F84" w:rsidRDefault="001B3E4B" w:rsidP="00A2679E">
            <w:pPr>
              <w:keepNext/>
              <w:tabs>
                <w:tab w:val="clear" w:pos="567"/>
                <w:tab w:val="left" w:pos="284"/>
              </w:tabs>
              <w:spacing w:line="240" w:lineRule="auto"/>
              <w:jc w:val="center"/>
              <w:rPr>
                <w:sz w:val="20"/>
                <w:lang w:val="en-GB"/>
              </w:rPr>
            </w:pPr>
            <w:r w:rsidRPr="009F3F84">
              <w:rPr>
                <w:sz w:val="20"/>
              </w:rPr>
              <w:t>136 ml</w:t>
            </w:r>
          </w:p>
          <w:p w14:paraId="0A4971DE" w14:textId="12C62602" w:rsidR="001B3E4B" w:rsidRPr="009F3F84" w:rsidRDefault="00DB4F9C" w:rsidP="00A2679E">
            <w:pPr>
              <w:keepNext/>
              <w:tabs>
                <w:tab w:val="clear" w:pos="567"/>
                <w:tab w:val="left" w:pos="284"/>
              </w:tabs>
              <w:spacing w:line="240" w:lineRule="auto"/>
              <w:jc w:val="center"/>
              <w:rPr>
                <w:rFonts w:eastAsia="MS Mincho" w:cs="Arial"/>
                <w:sz w:val="20"/>
                <w:lang w:val="en-GB"/>
              </w:rPr>
            </w:pPr>
            <w:r w:rsidRPr="009F3F84">
              <w:rPr>
                <w:sz w:val="20"/>
                <w:lang w:val="en-GB"/>
              </w:rPr>
              <w:t>&lt;0.001</w:t>
            </w:r>
          </w:p>
          <w:p w14:paraId="3EA20713"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(90, 183)</w:t>
            </w:r>
          </w:p>
        </w:tc>
        <w:tc>
          <w:tcPr>
            <w:tcW w:w="2126" w:type="dxa"/>
          </w:tcPr>
          <w:p w14:paraId="0D99F550" w14:textId="4B245A5E" w:rsidR="0058288D" w:rsidRPr="009F3F84" w:rsidRDefault="001B3E4B" w:rsidP="00A2679E">
            <w:pPr>
              <w:keepNext/>
              <w:tabs>
                <w:tab w:val="clear" w:pos="567"/>
                <w:tab w:val="left" w:pos="284"/>
              </w:tabs>
              <w:spacing w:line="240" w:lineRule="auto"/>
              <w:jc w:val="center"/>
              <w:rPr>
                <w:sz w:val="20"/>
                <w:lang w:val="en-GB"/>
              </w:rPr>
            </w:pPr>
            <w:r w:rsidRPr="009F3F84">
              <w:rPr>
                <w:sz w:val="20"/>
              </w:rPr>
              <w:t>48 ml</w:t>
            </w:r>
          </w:p>
          <w:p w14:paraId="46D9F428" w14:textId="32053A4A" w:rsidR="001B3E4B" w:rsidRPr="009F3F84" w:rsidRDefault="00DB4F9C" w:rsidP="00A2679E">
            <w:pPr>
              <w:keepNext/>
              <w:tabs>
                <w:tab w:val="clear" w:pos="567"/>
                <w:tab w:val="left" w:pos="284"/>
              </w:tabs>
              <w:spacing w:line="240" w:lineRule="auto"/>
              <w:jc w:val="center"/>
              <w:rPr>
                <w:rFonts w:eastAsia="MS Mincho" w:cs="Arial"/>
                <w:sz w:val="20"/>
                <w:lang w:val="en-GB"/>
              </w:rPr>
            </w:pPr>
            <w:r w:rsidRPr="009F3F84">
              <w:rPr>
                <w:sz w:val="20"/>
                <w:lang w:val="en-GB"/>
              </w:rPr>
              <w:t>0.040</w:t>
            </w:r>
          </w:p>
          <w:p w14:paraId="32787A80"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(2, 94)</w:t>
            </w:r>
          </w:p>
        </w:tc>
      </w:tr>
      <w:tr w:rsidR="001B3E4B" w:rsidRPr="009F3F84" w14:paraId="178B0C64" w14:textId="77777777" w:rsidTr="009227E1">
        <w:trPr>
          <w:cantSplit/>
          <w:trHeight w:val="47"/>
        </w:trPr>
        <w:tc>
          <w:tcPr>
            <w:tcW w:w="9074" w:type="dxa"/>
            <w:gridSpan w:val="6"/>
            <w:hideMark/>
          </w:tcPr>
          <w:p w14:paraId="4B40FF32" w14:textId="321F7A21" w:rsidR="001B3E4B" w:rsidRPr="009F3F84" w:rsidRDefault="001B3E4B" w:rsidP="00A2679E">
            <w:pPr>
              <w:keepNext/>
              <w:tabs>
                <w:tab w:val="clear" w:pos="567"/>
              </w:tabs>
              <w:spacing w:line="240" w:lineRule="auto"/>
              <w:rPr>
                <w:rFonts w:eastAsia="MS Mincho"/>
                <w:i/>
                <w:sz w:val="20"/>
              </w:rPr>
            </w:pPr>
            <w:r w:rsidRPr="009F3F84">
              <w:rPr>
                <w:bCs/>
                <w:i/>
                <w:sz w:val="20"/>
              </w:rPr>
              <w:t>Il-medja tal-ogħla rata tal-fluss ’il barra (PEF) filgħodu*</w:t>
            </w:r>
          </w:p>
        </w:tc>
      </w:tr>
      <w:tr w:rsidR="001B3E4B" w:rsidRPr="009F3F84" w14:paraId="72F03809" w14:textId="77777777" w:rsidTr="009227E1">
        <w:trPr>
          <w:gridAfter w:val="1"/>
          <w:wAfter w:w="7" w:type="dxa"/>
          <w:cantSplit/>
          <w:trHeight w:val="458"/>
        </w:trPr>
        <w:tc>
          <w:tcPr>
            <w:tcW w:w="1980" w:type="dxa"/>
          </w:tcPr>
          <w:p w14:paraId="4C670908" w14:textId="77777777" w:rsidR="001B3E4B" w:rsidRPr="009F3F84" w:rsidRDefault="001B3E4B" w:rsidP="00A2679E">
            <w:pPr>
              <w:keepNext/>
              <w:tabs>
                <w:tab w:val="clear" w:pos="567"/>
              </w:tabs>
              <w:spacing w:line="240" w:lineRule="auto"/>
              <w:rPr>
                <w:rFonts w:eastAsia="MS Mincho"/>
                <w:sz w:val="20"/>
              </w:rPr>
            </w:pPr>
            <w:r w:rsidRPr="009F3F84">
              <w:rPr>
                <w:sz w:val="20"/>
              </w:rPr>
              <w:t>Differenza fit-trattament</w:t>
            </w:r>
          </w:p>
          <w:p w14:paraId="27D2544B" w14:textId="0C8C5FC6" w:rsidR="001B3E4B" w:rsidRPr="009F3F84" w:rsidRDefault="001B3E4B" w:rsidP="00A2679E">
            <w:pPr>
              <w:keepNext/>
              <w:tabs>
                <w:tab w:val="clear" w:pos="567"/>
              </w:tabs>
              <w:spacing w:line="240" w:lineRule="auto"/>
              <w:rPr>
                <w:rFonts w:eastAsia="MS Mincho"/>
                <w:sz w:val="20"/>
              </w:rPr>
            </w:pPr>
            <w:r w:rsidRPr="009F3F84">
              <w:rPr>
                <w:sz w:val="20"/>
              </w:rPr>
              <w:t>(95% CI)</w:t>
            </w:r>
          </w:p>
        </w:tc>
        <w:tc>
          <w:tcPr>
            <w:tcW w:w="1800" w:type="dxa"/>
          </w:tcPr>
          <w:p w14:paraId="4AF899A9" w14:textId="795B80DD" w:rsidR="001B3E4B" w:rsidRPr="009F3F84" w:rsidRDefault="001B3E4B" w:rsidP="00A2679E">
            <w:pPr>
              <w:keepNext/>
              <w:tabs>
                <w:tab w:val="clear" w:pos="567"/>
                <w:tab w:val="left" w:pos="284"/>
              </w:tabs>
              <w:spacing w:line="240" w:lineRule="auto"/>
              <w:rPr>
                <w:rFonts w:eastAsia="MS Mincho" w:cs="Arial"/>
                <w:sz w:val="20"/>
              </w:rPr>
            </w:pPr>
            <w:r w:rsidRPr="009F3F84">
              <w:rPr>
                <w:sz w:val="20"/>
              </w:rPr>
              <w:t>Ġimgħa 52</w:t>
            </w:r>
          </w:p>
        </w:tc>
        <w:tc>
          <w:tcPr>
            <w:tcW w:w="1602" w:type="dxa"/>
          </w:tcPr>
          <w:p w14:paraId="31B5B33A" w14:textId="23E70F82"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30.2 l/min</w:t>
            </w:r>
          </w:p>
          <w:p w14:paraId="22A97F2E"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(24.2, 36.3)</w:t>
            </w:r>
          </w:p>
        </w:tc>
        <w:tc>
          <w:tcPr>
            <w:tcW w:w="1559" w:type="dxa"/>
          </w:tcPr>
          <w:p w14:paraId="76C4B925" w14:textId="35D5333F"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28.7 l/min</w:t>
            </w:r>
          </w:p>
          <w:p w14:paraId="73FFCA75"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(22.7, 34.8)</w:t>
            </w:r>
          </w:p>
        </w:tc>
        <w:tc>
          <w:tcPr>
            <w:tcW w:w="2126" w:type="dxa"/>
          </w:tcPr>
          <w:p w14:paraId="1D058EEC" w14:textId="75EB4509"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13.8 l/min</w:t>
            </w:r>
          </w:p>
          <w:p w14:paraId="7948A509"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(7.7, 19.8)</w:t>
            </w:r>
          </w:p>
        </w:tc>
      </w:tr>
      <w:tr w:rsidR="001B3E4B" w:rsidRPr="009F3F84" w14:paraId="711A79B8" w14:textId="77777777" w:rsidTr="009227E1">
        <w:trPr>
          <w:cantSplit/>
        </w:trPr>
        <w:tc>
          <w:tcPr>
            <w:tcW w:w="9074" w:type="dxa"/>
            <w:gridSpan w:val="6"/>
            <w:hideMark/>
          </w:tcPr>
          <w:p w14:paraId="04A2B586" w14:textId="75DA3F44" w:rsidR="001B3E4B" w:rsidRPr="009F3F84" w:rsidRDefault="001B3E4B" w:rsidP="00A2679E">
            <w:pPr>
              <w:keepNext/>
              <w:tabs>
                <w:tab w:val="clear" w:pos="567"/>
              </w:tabs>
              <w:spacing w:line="240" w:lineRule="auto"/>
              <w:rPr>
                <w:rFonts w:eastAsia="MS Mincho"/>
                <w:i/>
                <w:sz w:val="20"/>
              </w:rPr>
            </w:pPr>
            <w:r w:rsidRPr="009F3F84">
              <w:rPr>
                <w:bCs/>
                <w:i/>
                <w:sz w:val="20"/>
              </w:rPr>
              <w:t>Il-medja tal-ogħla rata tal-fluss ’il barra (PEF) filgħaxija*</w:t>
            </w:r>
          </w:p>
        </w:tc>
      </w:tr>
      <w:tr w:rsidR="001B3E4B" w:rsidRPr="009F3F84" w14:paraId="463D3B91" w14:textId="77777777" w:rsidTr="009227E1">
        <w:trPr>
          <w:gridAfter w:val="1"/>
          <w:wAfter w:w="7" w:type="dxa"/>
          <w:cantSplit/>
          <w:trHeight w:val="458"/>
        </w:trPr>
        <w:tc>
          <w:tcPr>
            <w:tcW w:w="1980" w:type="dxa"/>
          </w:tcPr>
          <w:p w14:paraId="1FBC6FD9" w14:textId="77777777" w:rsidR="001B3E4B" w:rsidRPr="009F3F84" w:rsidRDefault="001B3E4B" w:rsidP="00A2679E">
            <w:pPr>
              <w:tabs>
                <w:tab w:val="clear" w:pos="567"/>
              </w:tabs>
              <w:spacing w:line="240" w:lineRule="auto"/>
              <w:rPr>
                <w:rFonts w:eastAsia="MS Mincho"/>
                <w:sz w:val="20"/>
              </w:rPr>
            </w:pPr>
            <w:r w:rsidRPr="009F3F84">
              <w:rPr>
                <w:sz w:val="20"/>
              </w:rPr>
              <w:t>Differenza fit-trattament</w:t>
            </w:r>
          </w:p>
          <w:p w14:paraId="1B1B8FCE" w14:textId="5DC472B6" w:rsidR="001B3E4B" w:rsidRPr="009F3F84" w:rsidRDefault="001B3E4B" w:rsidP="00A2679E">
            <w:pPr>
              <w:tabs>
                <w:tab w:val="clear" w:pos="567"/>
              </w:tabs>
              <w:spacing w:line="240" w:lineRule="auto"/>
              <w:rPr>
                <w:rFonts w:eastAsia="MS Mincho"/>
                <w:sz w:val="20"/>
              </w:rPr>
            </w:pPr>
            <w:r w:rsidRPr="009F3F84">
              <w:rPr>
                <w:sz w:val="20"/>
              </w:rPr>
              <w:t>(95% CI)</w:t>
            </w:r>
          </w:p>
        </w:tc>
        <w:tc>
          <w:tcPr>
            <w:tcW w:w="1800" w:type="dxa"/>
          </w:tcPr>
          <w:p w14:paraId="0B689F9D" w14:textId="55BC01B9" w:rsidR="001B3E4B" w:rsidRPr="009F3F84" w:rsidRDefault="001B3E4B" w:rsidP="00A2679E">
            <w:pPr>
              <w:tabs>
                <w:tab w:val="clear" w:pos="567"/>
                <w:tab w:val="left" w:pos="284"/>
              </w:tabs>
              <w:spacing w:line="240" w:lineRule="auto"/>
              <w:rPr>
                <w:rFonts w:eastAsia="MS Mincho" w:cs="Arial"/>
                <w:sz w:val="20"/>
              </w:rPr>
            </w:pPr>
            <w:r w:rsidRPr="009F3F84">
              <w:rPr>
                <w:sz w:val="20"/>
              </w:rPr>
              <w:t>Ġimgħa 52</w:t>
            </w:r>
          </w:p>
        </w:tc>
        <w:tc>
          <w:tcPr>
            <w:tcW w:w="1602" w:type="dxa"/>
          </w:tcPr>
          <w:p w14:paraId="2E8C784F" w14:textId="2732DAB9" w:rsidR="001B3E4B" w:rsidRPr="009F3F84" w:rsidRDefault="001B3E4B" w:rsidP="00A2679E">
            <w:pPr>
              <w:tabs>
                <w:tab w:val="clear" w:pos="567"/>
                <w:tab w:val="left" w:pos="284"/>
              </w:tabs>
              <w:spacing w:line="240" w:lineRule="auto"/>
              <w:jc w:val="center"/>
              <w:rPr>
                <w:rFonts w:eastAsia="MS Mincho" w:cs="Arial"/>
                <w:sz w:val="20"/>
              </w:rPr>
            </w:pPr>
            <w:r w:rsidRPr="009F3F84">
              <w:rPr>
                <w:sz w:val="20"/>
              </w:rPr>
              <w:t>29.1 l/min</w:t>
            </w:r>
          </w:p>
          <w:p w14:paraId="5DF04D55" w14:textId="77777777" w:rsidR="001B3E4B" w:rsidRPr="009F3F84" w:rsidRDefault="001B3E4B" w:rsidP="00A2679E">
            <w:pPr>
              <w:tabs>
                <w:tab w:val="clear" w:pos="567"/>
                <w:tab w:val="left" w:pos="284"/>
              </w:tabs>
              <w:spacing w:line="240" w:lineRule="auto"/>
              <w:jc w:val="center"/>
              <w:rPr>
                <w:rFonts w:eastAsia="MS Mincho" w:cs="Arial"/>
                <w:sz w:val="20"/>
              </w:rPr>
            </w:pPr>
            <w:r w:rsidRPr="009F3F84">
              <w:rPr>
                <w:sz w:val="20"/>
              </w:rPr>
              <w:t>(23.3, 34.8)</w:t>
            </w:r>
          </w:p>
        </w:tc>
        <w:tc>
          <w:tcPr>
            <w:tcW w:w="1559" w:type="dxa"/>
          </w:tcPr>
          <w:p w14:paraId="5F9BDC3A" w14:textId="748EC546" w:rsidR="001B3E4B" w:rsidRPr="009F3F84" w:rsidRDefault="001B3E4B" w:rsidP="00A2679E">
            <w:pPr>
              <w:tabs>
                <w:tab w:val="clear" w:pos="567"/>
                <w:tab w:val="left" w:pos="284"/>
              </w:tabs>
              <w:spacing w:line="240" w:lineRule="auto"/>
              <w:jc w:val="center"/>
              <w:rPr>
                <w:rFonts w:eastAsia="MS Mincho" w:cs="Arial"/>
                <w:sz w:val="20"/>
              </w:rPr>
            </w:pPr>
            <w:r w:rsidRPr="009F3F84">
              <w:rPr>
                <w:sz w:val="20"/>
              </w:rPr>
              <w:t>23.7 l/min</w:t>
            </w:r>
          </w:p>
          <w:p w14:paraId="795C8345" w14:textId="77777777" w:rsidR="001B3E4B" w:rsidRPr="009F3F84" w:rsidRDefault="001B3E4B" w:rsidP="00A2679E">
            <w:pPr>
              <w:tabs>
                <w:tab w:val="clear" w:pos="567"/>
                <w:tab w:val="left" w:pos="284"/>
              </w:tabs>
              <w:spacing w:line="240" w:lineRule="auto"/>
              <w:jc w:val="center"/>
              <w:rPr>
                <w:rFonts w:eastAsia="MS Mincho" w:cs="Arial"/>
                <w:sz w:val="20"/>
              </w:rPr>
            </w:pPr>
            <w:r w:rsidRPr="009F3F84">
              <w:rPr>
                <w:sz w:val="20"/>
              </w:rPr>
              <w:t>(18.0, 29.5)</w:t>
            </w:r>
          </w:p>
        </w:tc>
        <w:tc>
          <w:tcPr>
            <w:tcW w:w="2126" w:type="dxa"/>
          </w:tcPr>
          <w:p w14:paraId="3B712EDA" w14:textId="52B19208" w:rsidR="001B3E4B" w:rsidRPr="009F3F84" w:rsidRDefault="001B3E4B" w:rsidP="00A2679E">
            <w:pPr>
              <w:tabs>
                <w:tab w:val="clear" w:pos="567"/>
                <w:tab w:val="left" w:pos="284"/>
              </w:tabs>
              <w:spacing w:line="240" w:lineRule="auto"/>
              <w:jc w:val="center"/>
              <w:rPr>
                <w:rFonts w:eastAsia="MS Mincho" w:cs="Arial"/>
                <w:sz w:val="20"/>
              </w:rPr>
            </w:pPr>
            <w:r w:rsidRPr="009F3F84">
              <w:rPr>
                <w:sz w:val="20"/>
              </w:rPr>
              <w:t>9.1 l/min</w:t>
            </w:r>
          </w:p>
          <w:p w14:paraId="001F278F" w14:textId="77777777" w:rsidR="001B3E4B" w:rsidRPr="009F3F84" w:rsidRDefault="001B3E4B" w:rsidP="00A2679E">
            <w:pPr>
              <w:tabs>
                <w:tab w:val="clear" w:pos="567"/>
                <w:tab w:val="left" w:pos="284"/>
              </w:tabs>
              <w:spacing w:line="240" w:lineRule="auto"/>
              <w:jc w:val="center"/>
              <w:rPr>
                <w:rFonts w:eastAsia="MS Mincho" w:cs="Arial"/>
                <w:sz w:val="20"/>
              </w:rPr>
            </w:pPr>
            <w:r w:rsidRPr="009F3F84">
              <w:rPr>
                <w:sz w:val="20"/>
              </w:rPr>
              <w:t>(3.3, 14.9)</w:t>
            </w:r>
          </w:p>
        </w:tc>
      </w:tr>
      <w:tr w:rsidR="001B3E4B" w:rsidRPr="009F3F84" w14:paraId="77D20471" w14:textId="77777777" w:rsidTr="009227E1">
        <w:trPr>
          <w:cantSplit/>
        </w:trPr>
        <w:tc>
          <w:tcPr>
            <w:tcW w:w="9074" w:type="dxa"/>
            <w:gridSpan w:val="6"/>
          </w:tcPr>
          <w:p w14:paraId="3623005F" w14:textId="77777777" w:rsidR="001B3E4B" w:rsidRPr="009F3F84" w:rsidRDefault="001B3E4B" w:rsidP="00A2679E">
            <w:pPr>
              <w:keepNext/>
              <w:tabs>
                <w:tab w:val="clear" w:pos="567"/>
                <w:tab w:val="left" w:pos="284"/>
              </w:tabs>
              <w:spacing w:line="240" w:lineRule="auto"/>
              <w:rPr>
                <w:rFonts w:eastAsia="MS Mincho" w:cs="Arial"/>
                <w:b/>
                <w:sz w:val="20"/>
              </w:rPr>
            </w:pPr>
            <w:r w:rsidRPr="009F3F84">
              <w:rPr>
                <w:b/>
                <w:sz w:val="20"/>
              </w:rPr>
              <w:t>Sintomi</w:t>
            </w:r>
          </w:p>
        </w:tc>
      </w:tr>
      <w:tr w:rsidR="001B3E4B" w:rsidRPr="009F3F84" w14:paraId="7FB1AFBE" w14:textId="77777777" w:rsidTr="009227E1">
        <w:trPr>
          <w:cantSplit/>
        </w:trPr>
        <w:tc>
          <w:tcPr>
            <w:tcW w:w="9074" w:type="dxa"/>
            <w:gridSpan w:val="6"/>
          </w:tcPr>
          <w:p w14:paraId="4F014B47" w14:textId="2190B0E5" w:rsidR="001B3E4B" w:rsidRPr="009F3F84" w:rsidRDefault="001B3E4B" w:rsidP="00A2679E">
            <w:pPr>
              <w:keepNext/>
              <w:tabs>
                <w:tab w:val="clear" w:pos="567"/>
                <w:tab w:val="left" w:pos="284"/>
              </w:tabs>
              <w:spacing w:line="240" w:lineRule="auto"/>
              <w:rPr>
                <w:rFonts w:eastAsia="MS Mincho" w:cs="Arial"/>
                <w:sz w:val="20"/>
              </w:rPr>
            </w:pPr>
            <w:r w:rsidRPr="009F3F84">
              <w:rPr>
                <w:bCs/>
                <w:i/>
                <w:sz w:val="20"/>
              </w:rPr>
              <w:t>ACQ</w:t>
            </w:r>
            <w:r w:rsidRPr="009F3F84">
              <w:rPr>
                <w:bCs/>
                <w:i/>
                <w:sz w:val="20"/>
              </w:rPr>
              <w:noBreakHyphen/>
              <w:t>7</w:t>
            </w:r>
          </w:p>
        </w:tc>
      </w:tr>
      <w:tr w:rsidR="001B3E4B" w:rsidRPr="009F3F84" w14:paraId="67AFBF6C" w14:textId="77777777" w:rsidTr="009227E1">
        <w:trPr>
          <w:gridAfter w:val="1"/>
          <w:wAfter w:w="7" w:type="dxa"/>
          <w:cantSplit/>
        </w:trPr>
        <w:tc>
          <w:tcPr>
            <w:tcW w:w="1980" w:type="dxa"/>
            <w:vMerge w:val="restart"/>
            <w:vAlign w:val="center"/>
          </w:tcPr>
          <w:p w14:paraId="5EAFFAC4" w14:textId="77777777" w:rsidR="001B3E4B" w:rsidRPr="009F3F84" w:rsidRDefault="001B3E4B" w:rsidP="00A2679E">
            <w:pPr>
              <w:keepNext/>
              <w:tabs>
                <w:tab w:val="clear" w:pos="567"/>
                <w:tab w:val="left" w:pos="284"/>
              </w:tabs>
              <w:spacing w:line="240" w:lineRule="auto"/>
              <w:rPr>
                <w:rFonts w:eastAsia="MS Mincho" w:cs="Arial"/>
                <w:sz w:val="20"/>
              </w:rPr>
            </w:pPr>
            <w:r w:rsidRPr="009F3F84">
              <w:rPr>
                <w:sz w:val="20"/>
              </w:rPr>
              <w:t>Differenza fit-trattament</w:t>
            </w:r>
          </w:p>
          <w:p w14:paraId="20341D07" w14:textId="77777777" w:rsidR="001B3E4B" w:rsidRPr="009F3F84" w:rsidRDefault="001B3E4B" w:rsidP="00A2679E">
            <w:pPr>
              <w:keepNext/>
              <w:tabs>
                <w:tab w:val="clear" w:pos="567"/>
                <w:tab w:val="left" w:pos="284"/>
                <w:tab w:val="left" w:pos="1110"/>
              </w:tabs>
              <w:spacing w:line="240" w:lineRule="auto"/>
              <w:rPr>
                <w:rFonts w:eastAsia="MS Mincho" w:cs="Arial"/>
                <w:sz w:val="20"/>
              </w:rPr>
            </w:pPr>
            <w:r w:rsidRPr="009F3F84">
              <w:rPr>
                <w:sz w:val="20"/>
              </w:rPr>
              <w:t>Valur</w:t>
            </w:r>
            <w:r w:rsidRPr="009F3F84">
              <w:rPr>
                <w:sz w:val="20"/>
              </w:rPr>
              <w:noBreakHyphen/>
              <w:t>p</w:t>
            </w:r>
          </w:p>
          <w:p w14:paraId="0A4A57A2" w14:textId="77777777" w:rsidR="001B3E4B" w:rsidRPr="009F3F84" w:rsidRDefault="001B3E4B" w:rsidP="00A2679E">
            <w:pPr>
              <w:keepNext/>
              <w:tabs>
                <w:tab w:val="clear" w:pos="567"/>
                <w:tab w:val="left" w:pos="284"/>
              </w:tabs>
              <w:spacing w:line="240" w:lineRule="auto"/>
              <w:rPr>
                <w:rFonts w:eastAsia="MS Mincho" w:cs="Arial"/>
                <w:sz w:val="20"/>
              </w:rPr>
            </w:pPr>
            <w:r w:rsidRPr="009F3F84">
              <w:rPr>
                <w:sz w:val="20"/>
              </w:rPr>
              <w:t>(95% CI)</w:t>
            </w:r>
          </w:p>
        </w:tc>
        <w:tc>
          <w:tcPr>
            <w:tcW w:w="1800" w:type="dxa"/>
          </w:tcPr>
          <w:p w14:paraId="355C6E3B" w14:textId="4CABA18A" w:rsidR="0058288D" w:rsidRPr="009F3F84" w:rsidRDefault="001B3E4B" w:rsidP="00A2679E">
            <w:pPr>
              <w:keepNext/>
              <w:tabs>
                <w:tab w:val="clear" w:pos="567"/>
                <w:tab w:val="left" w:pos="284"/>
              </w:tabs>
              <w:spacing w:line="240" w:lineRule="auto"/>
              <w:rPr>
                <w:sz w:val="20"/>
                <w:lang w:val="en-GB"/>
              </w:rPr>
            </w:pPr>
            <w:r w:rsidRPr="009F3F84">
              <w:rPr>
                <w:sz w:val="20"/>
              </w:rPr>
              <w:t>Ġimgħa 26</w:t>
            </w:r>
          </w:p>
          <w:p w14:paraId="61109D45" w14:textId="74171A64" w:rsidR="001B3E4B" w:rsidRPr="009F3F84" w:rsidRDefault="00DB4F9C" w:rsidP="00A2679E">
            <w:pPr>
              <w:keepNext/>
              <w:tabs>
                <w:tab w:val="clear" w:pos="567"/>
                <w:tab w:val="left" w:pos="284"/>
              </w:tabs>
              <w:spacing w:line="240" w:lineRule="auto"/>
              <w:rPr>
                <w:rFonts w:eastAsia="MS Mincho" w:cs="Arial"/>
                <w:sz w:val="20"/>
                <w:lang w:val="en-GB"/>
              </w:rPr>
            </w:pPr>
            <w:r w:rsidRPr="009F3F84">
              <w:rPr>
                <w:sz w:val="20"/>
                <w:lang w:val="en-GB"/>
              </w:rPr>
              <w:t>(</w:t>
            </w:r>
            <w:r w:rsidRPr="009F3F84">
              <w:rPr>
                <w:sz w:val="20"/>
              </w:rPr>
              <w:t>endpoint sekondarju ewlieni</w:t>
            </w:r>
            <w:r w:rsidRPr="009F3F84">
              <w:rPr>
                <w:sz w:val="20"/>
                <w:lang w:val="en-GB"/>
              </w:rPr>
              <w:t>)</w:t>
            </w:r>
          </w:p>
        </w:tc>
        <w:tc>
          <w:tcPr>
            <w:tcW w:w="1602" w:type="dxa"/>
          </w:tcPr>
          <w:p w14:paraId="556E3B7A" w14:textId="5FC88BBF" w:rsidR="001B3E4B" w:rsidRPr="009F3F84" w:rsidRDefault="001A1C68" w:rsidP="00A2679E">
            <w:pPr>
              <w:keepNext/>
              <w:tabs>
                <w:tab w:val="clear" w:pos="567"/>
                <w:tab w:val="left" w:pos="284"/>
              </w:tabs>
              <w:spacing w:line="240" w:lineRule="auto"/>
              <w:jc w:val="center"/>
              <w:rPr>
                <w:rFonts w:eastAsia="MS Mincho" w:cs="Arial"/>
                <w:sz w:val="20"/>
              </w:rPr>
            </w:pPr>
            <w:r w:rsidRPr="009F3F84">
              <w:rPr>
                <w:sz w:val="20"/>
              </w:rPr>
              <w:noBreakHyphen/>
              <w:t>0.248</w:t>
            </w:r>
          </w:p>
          <w:p w14:paraId="00ECA83E"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&lt;0.001</w:t>
            </w:r>
          </w:p>
          <w:p w14:paraId="7E0C3163" w14:textId="603873DD"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w:t>
            </w:r>
            <w:r w:rsidRPr="009F3F84">
              <w:rPr>
                <w:sz w:val="20"/>
              </w:rPr>
              <w:noBreakHyphen/>
              <w:t xml:space="preserve">0.334, </w:t>
            </w:r>
            <w:r w:rsidRPr="009F3F84">
              <w:rPr>
                <w:sz w:val="20"/>
              </w:rPr>
              <w:noBreakHyphen/>
              <w:t>0.162)</w:t>
            </w:r>
          </w:p>
        </w:tc>
        <w:tc>
          <w:tcPr>
            <w:tcW w:w="1559" w:type="dxa"/>
          </w:tcPr>
          <w:p w14:paraId="34CFA35B" w14:textId="3852051B" w:rsidR="001B3E4B" w:rsidRPr="009F3F84" w:rsidRDefault="001A1C68" w:rsidP="00A2679E">
            <w:pPr>
              <w:keepNext/>
              <w:tabs>
                <w:tab w:val="clear" w:pos="567"/>
                <w:tab w:val="left" w:pos="284"/>
              </w:tabs>
              <w:spacing w:line="240" w:lineRule="auto"/>
              <w:jc w:val="center"/>
              <w:rPr>
                <w:rFonts w:eastAsia="MS Mincho" w:cs="Arial"/>
                <w:sz w:val="20"/>
              </w:rPr>
            </w:pPr>
            <w:r w:rsidRPr="009F3F84">
              <w:rPr>
                <w:sz w:val="20"/>
              </w:rPr>
              <w:noBreakHyphen/>
              <w:t>0.171</w:t>
            </w:r>
          </w:p>
          <w:p w14:paraId="1CBAAA02"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&lt;0.001</w:t>
            </w:r>
          </w:p>
          <w:p w14:paraId="158800E5" w14:textId="356C0785"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w:t>
            </w:r>
            <w:r w:rsidRPr="009F3F84">
              <w:rPr>
                <w:sz w:val="20"/>
              </w:rPr>
              <w:noBreakHyphen/>
              <w:t xml:space="preserve">0.257, </w:t>
            </w:r>
            <w:r w:rsidRPr="009F3F84">
              <w:rPr>
                <w:sz w:val="20"/>
              </w:rPr>
              <w:noBreakHyphen/>
              <w:t>0.086)</w:t>
            </w:r>
          </w:p>
        </w:tc>
        <w:tc>
          <w:tcPr>
            <w:tcW w:w="2126" w:type="dxa"/>
          </w:tcPr>
          <w:p w14:paraId="1D971454" w14:textId="5C3A1049" w:rsidR="001B3E4B" w:rsidRPr="009F3F84" w:rsidRDefault="001A1C68" w:rsidP="00A2679E">
            <w:pPr>
              <w:keepNext/>
              <w:tabs>
                <w:tab w:val="clear" w:pos="567"/>
                <w:tab w:val="left" w:pos="284"/>
              </w:tabs>
              <w:spacing w:line="240" w:lineRule="auto"/>
              <w:jc w:val="center"/>
              <w:rPr>
                <w:rFonts w:eastAsia="MS Mincho" w:cs="Arial"/>
                <w:sz w:val="20"/>
              </w:rPr>
            </w:pPr>
            <w:r w:rsidRPr="009F3F84">
              <w:rPr>
                <w:sz w:val="20"/>
              </w:rPr>
              <w:noBreakHyphen/>
              <w:t>0.054</w:t>
            </w:r>
          </w:p>
          <w:p w14:paraId="47F3AAC3"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0.214</w:t>
            </w:r>
          </w:p>
          <w:p w14:paraId="74046551" w14:textId="3D9D390C"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w:t>
            </w:r>
            <w:r w:rsidRPr="009F3F84">
              <w:rPr>
                <w:sz w:val="20"/>
              </w:rPr>
              <w:noBreakHyphen/>
              <w:t>0.140, 0.031)</w:t>
            </w:r>
          </w:p>
        </w:tc>
      </w:tr>
      <w:tr w:rsidR="001B3E4B" w:rsidRPr="009F3F84" w14:paraId="5172871A" w14:textId="77777777" w:rsidTr="009227E1">
        <w:trPr>
          <w:gridAfter w:val="1"/>
          <w:wAfter w:w="7" w:type="dxa"/>
          <w:cantSplit/>
        </w:trPr>
        <w:tc>
          <w:tcPr>
            <w:tcW w:w="1980" w:type="dxa"/>
            <w:vMerge/>
          </w:tcPr>
          <w:p w14:paraId="5C4F7AC2" w14:textId="77777777" w:rsidR="001B3E4B" w:rsidRPr="009F3F84" w:rsidRDefault="001B3E4B" w:rsidP="00A2679E">
            <w:pPr>
              <w:keepNext/>
              <w:tabs>
                <w:tab w:val="clear" w:pos="567"/>
                <w:tab w:val="left" w:pos="284"/>
              </w:tabs>
              <w:spacing w:line="240" w:lineRule="auto"/>
              <w:jc w:val="center"/>
              <w:rPr>
                <w:rFonts w:eastAsia="MS Mincho" w:cs="Arial"/>
                <w:sz w:val="20"/>
                <w:lang w:val="en-US" w:eastAsia="zh-CN"/>
              </w:rPr>
            </w:pPr>
          </w:p>
        </w:tc>
        <w:tc>
          <w:tcPr>
            <w:tcW w:w="1800" w:type="dxa"/>
          </w:tcPr>
          <w:p w14:paraId="70254D39" w14:textId="56E8D8CB" w:rsidR="001B3E4B" w:rsidRPr="009F3F84" w:rsidRDefault="001B3E4B" w:rsidP="00A2679E">
            <w:pPr>
              <w:keepNext/>
              <w:tabs>
                <w:tab w:val="clear" w:pos="567"/>
                <w:tab w:val="left" w:pos="284"/>
              </w:tabs>
              <w:spacing w:line="240" w:lineRule="auto"/>
              <w:rPr>
                <w:rFonts w:eastAsia="MS Mincho" w:cs="Arial"/>
                <w:sz w:val="20"/>
              </w:rPr>
            </w:pPr>
            <w:r w:rsidRPr="009F3F84">
              <w:rPr>
                <w:sz w:val="20"/>
              </w:rPr>
              <w:t>Ġimgħa 52</w:t>
            </w:r>
          </w:p>
        </w:tc>
        <w:tc>
          <w:tcPr>
            <w:tcW w:w="1602" w:type="dxa"/>
          </w:tcPr>
          <w:p w14:paraId="2E3F97CA" w14:textId="7CB9A718" w:rsidR="001B3E4B" w:rsidRPr="009F3F84" w:rsidRDefault="001A1C68" w:rsidP="00A2679E">
            <w:pPr>
              <w:keepNext/>
              <w:tabs>
                <w:tab w:val="clear" w:pos="567"/>
                <w:tab w:val="left" w:pos="284"/>
              </w:tabs>
              <w:spacing w:line="240" w:lineRule="auto"/>
              <w:jc w:val="center"/>
              <w:rPr>
                <w:rFonts w:eastAsia="MS Mincho" w:cs="Arial"/>
                <w:sz w:val="20"/>
              </w:rPr>
            </w:pPr>
            <w:r w:rsidRPr="009F3F84">
              <w:rPr>
                <w:sz w:val="20"/>
              </w:rPr>
              <w:noBreakHyphen/>
              <w:t>0.266</w:t>
            </w:r>
          </w:p>
          <w:p w14:paraId="4ABC9A26" w14:textId="6F893649"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w:t>
            </w:r>
            <w:r w:rsidRPr="009F3F84">
              <w:rPr>
                <w:sz w:val="20"/>
              </w:rPr>
              <w:noBreakHyphen/>
              <w:t xml:space="preserve">0.354, </w:t>
            </w:r>
            <w:r w:rsidRPr="009F3F84">
              <w:rPr>
                <w:sz w:val="20"/>
              </w:rPr>
              <w:noBreakHyphen/>
              <w:t>0.177)</w:t>
            </w:r>
          </w:p>
        </w:tc>
        <w:tc>
          <w:tcPr>
            <w:tcW w:w="1559" w:type="dxa"/>
          </w:tcPr>
          <w:p w14:paraId="01EF2444" w14:textId="7CA8BF85" w:rsidR="001B3E4B" w:rsidRPr="009F3F84" w:rsidRDefault="001A1C68" w:rsidP="00A2679E">
            <w:pPr>
              <w:keepNext/>
              <w:tabs>
                <w:tab w:val="clear" w:pos="567"/>
                <w:tab w:val="left" w:pos="284"/>
              </w:tabs>
              <w:spacing w:line="240" w:lineRule="auto"/>
              <w:jc w:val="center"/>
              <w:rPr>
                <w:rFonts w:eastAsia="MS Mincho" w:cs="Arial"/>
                <w:sz w:val="20"/>
              </w:rPr>
            </w:pPr>
            <w:r w:rsidRPr="009F3F84">
              <w:rPr>
                <w:sz w:val="20"/>
              </w:rPr>
              <w:noBreakHyphen/>
              <w:t>0.141</w:t>
            </w:r>
          </w:p>
          <w:p w14:paraId="4E4EF7A7" w14:textId="7AAF55C9"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w:t>
            </w:r>
            <w:r w:rsidRPr="009F3F84">
              <w:rPr>
                <w:sz w:val="20"/>
              </w:rPr>
              <w:noBreakHyphen/>
              <w:t xml:space="preserve">0.229, </w:t>
            </w:r>
            <w:r w:rsidRPr="009F3F84">
              <w:rPr>
                <w:sz w:val="20"/>
              </w:rPr>
              <w:noBreakHyphen/>
              <w:t>0.053)</w:t>
            </w:r>
          </w:p>
        </w:tc>
        <w:tc>
          <w:tcPr>
            <w:tcW w:w="2126" w:type="dxa"/>
          </w:tcPr>
          <w:p w14:paraId="2B7490C3" w14:textId="51509D0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0.010</w:t>
            </w:r>
          </w:p>
          <w:p w14:paraId="31E24B61" w14:textId="69308BB3"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w:t>
            </w:r>
            <w:r w:rsidRPr="009F3F84">
              <w:rPr>
                <w:sz w:val="20"/>
              </w:rPr>
              <w:noBreakHyphen/>
              <w:t>0.078, 0.098)</w:t>
            </w:r>
          </w:p>
        </w:tc>
      </w:tr>
      <w:tr w:rsidR="001B3E4B" w:rsidRPr="009F3F84" w14:paraId="2865A9F1" w14:textId="77777777" w:rsidTr="009227E1">
        <w:trPr>
          <w:cantSplit/>
        </w:trPr>
        <w:tc>
          <w:tcPr>
            <w:tcW w:w="9074" w:type="dxa"/>
            <w:gridSpan w:val="6"/>
          </w:tcPr>
          <w:p w14:paraId="31B5D97F" w14:textId="789752A0" w:rsidR="001B3E4B" w:rsidRPr="009F3F84" w:rsidRDefault="001B3E4B" w:rsidP="00A2679E">
            <w:pPr>
              <w:keepNext/>
              <w:tabs>
                <w:tab w:val="clear" w:pos="567"/>
                <w:tab w:val="left" w:pos="284"/>
              </w:tabs>
              <w:spacing w:line="240" w:lineRule="auto"/>
              <w:rPr>
                <w:rFonts w:eastAsia="MS Mincho" w:cs="Arial"/>
                <w:sz w:val="20"/>
              </w:rPr>
            </w:pPr>
            <w:r w:rsidRPr="009F3F84">
              <w:rPr>
                <w:bCs/>
                <w:i/>
                <w:sz w:val="20"/>
              </w:rPr>
              <w:t>Dawk kollha li wieġbu l-ACQ (perċentwali ta’ pazjenti li kisbu differenza minima importanti klinikament (MCID) mil-linja bażi b’ACQ≥0.5).</w:t>
            </w:r>
          </w:p>
        </w:tc>
      </w:tr>
      <w:tr w:rsidR="001B3E4B" w:rsidRPr="009F3F84" w14:paraId="62346BC8" w14:textId="77777777" w:rsidTr="009227E1">
        <w:trPr>
          <w:gridAfter w:val="1"/>
          <w:wAfter w:w="7" w:type="dxa"/>
          <w:cantSplit/>
        </w:trPr>
        <w:tc>
          <w:tcPr>
            <w:tcW w:w="1980" w:type="dxa"/>
          </w:tcPr>
          <w:p w14:paraId="5F353CFE" w14:textId="77777777" w:rsidR="001B3E4B" w:rsidRPr="009F3F84" w:rsidRDefault="001B3E4B" w:rsidP="00A2679E">
            <w:pPr>
              <w:keepNext/>
              <w:tabs>
                <w:tab w:val="clear" w:pos="567"/>
                <w:tab w:val="left" w:pos="284"/>
              </w:tabs>
              <w:spacing w:line="240" w:lineRule="auto"/>
              <w:rPr>
                <w:rFonts w:eastAsia="MS Mincho" w:cs="Arial"/>
                <w:sz w:val="20"/>
              </w:rPr>
            </w:pPr>
            <w:r w:rsidRPr="009F3F84">
              <w:rPr>
                <w:sz w:val="20"/>
              </w:rPr>
              <w:t>Perċentwali</w:t>
            </w:r>
          </w:p>
        </w:tc>
        <w:tc>
          <w:tcPr>
            <w:tcW w:w="1800" w:type="dxa"/>
          </w:tcPr>
          <w:p w14:paraId="1871D031" w14:textId="03C3FAD8" w:rsidR="001B3E4B" w:rsidRPr="009F3F84" w:rsidRDefault="001B3E4B" w:rsidP="00A2679E">
            <w:pPr>
              <w:keepNext/>
              <w:tabs>
                <w:tab w:val="clear" w:pos="567"/>
                <w:tab w:val="left" w:pos="284"/>
              </w:tabs>
              <w:spacing w:line="240" w:lineRule="auto"/>
              <w:rPr>
                <w:rFonts w:eastAsia="MS Mincho" w:cs="Arial"/>
                <w:sz w:val="20"/>
              </w:rPr>
            </w:pPr>
            <w:r w:rsidRPr="009F3F84">
              <w:rPr>
                <w:sz w:val="20"/>
              </w:rPr>
              <w:t>Ġimgħa 26</w:t>
            </w:r>
          </w:p>
        </w:tc>
        <w:tc>
          <w:tcPr>
            <w:tcW w:w="1602" w:type="dxa"/>
          </w:tcPr>
          <w:p w14:paraId="614C9B33"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76% vs 67%</w:t>
            </w:r>
          </w:p>
        </w:tc>
        <w:tc>
          <w:tcPr>
            <w:tcW w:w="1559" w:type="dxa"/>
          </w:tcPr>
          <w:p w14:paraId="52EAE498"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76% vs 72%</w:t>
            </w:r>
          </w:p>
        </w:tc>
        <w:tc>
          <w:tcPr>
            <w:tcW w:w="2126" w:type="dxa"/>
          </w:tcPr>
          <w:p w14:paraId="185078BB"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76% vs 76%</w:t>
            </w:r>
          </w:p>
        </w:tc>
      </w:tr>
      <w:tr w:rsidR="001B3E4B" w:rsidRPr="009F3F84" w14:paraId="043E0B1A" w14:textId="77777777" w:rsidTr="009227E1">
        <w:trPr>
          <w:gridAfter w:val="1"/>
          <w:wAfter w:w="7" w:type="dxa"/>
          <w:cantSplit/>
        </w:trPr>
        <w:tc>
          <w:tcPr>
            <w:tcW w:w="1980" w:type="dxa"/>
          </w:tcPr>
          <w:p w14:paraId="7C2B96D3" w14:textId="7DA5DE19" w:rsidR="001B3E4B" w:rsidRPr="009F3F84" w:rsidRDefault="001B3E4B" w:rsidP="00A2679E">
            <w:pPr>
              <w:keepNext/>
              <w:tabs>
                <w:tab w:val="clear" w:pos="567"/>
                <w:tab w:val="left" w:pos="284"/>
              </w:tabs>
              <w:spacing w:line="240" w:lineRule="auto"/>
              <w:rPr>
                <w:rFonts w:eastAsia="MS Mincho" w:cs="Arial"/>
                <w:sz w:val="20"/>
              </w:rPr>
            </w:pPr>
            <w:r w:rsidRPr="009F3F84">
              <w:rPr>
                <w:sz w:val="20"/>
              </w:rPr>
              <w:t>Odds ratio</w:t>
            </w:r>
          </w:p>
          <w:p w14:paraId="2F462207" w14:textId="77777777" w:rsidR="001B3E4B" w:rsidRPr="009F3F84" w:rsidRDefault="001B3E4B" w:rsidP="00A2679E">
            <w:pPr>
              <w:keepNext/>
              <w:tabs>
                <w:tab w:val="clear" w:pos="567"/>
                <w:tab w:val="left" w:pos="284"/>
              </w:tabs>
              <w:spacing w:line="240" w:lineRule="auto"/>
              <w:rPr>
                <w:rFonts w:eastAsia="MS Mincho" w:cs="Arial"/>
                <w:sz w:val="20"/>
              </w:rPr>
            </w:pPr>
            <w:r w:rsidRPr="009F3F84">
              <w:rPr>
                <w:sz w:val="20"/>
              </w:rPr>
              <w:t>(95% CI)</w:t>
            </w:r>
          </w:p>
        </w:tc>
        <w:tc>
          <w:tcPr>
            <w:tcW w:w="1800" w:type="dxa"/>
          </w:tcPr>
          <w:p w14:paraId="3094264F" w14:textId="4BD15F52" w:rsidR="001B3E4B" w:rsidRPr="009F3F84" w:rsidRDefault="001B3E4B" w:rsidP="00A2679E">
            <w:pPr>
              <w:keepNext/>
              <w:tabs>
                <w:tab w:val="clear" w:pos="567"/>
                <w:tab w:val="left" w:pos="284"/>
              </w:tabs>
              <w:spacing w:line="240" w:lineRule="auto"/>
              <w:rPr>
                <w:rFonts w:eastAsia="MS Mincho" w:cs="Arial"/>
                <w:sz w:val="20"/>
              </w:rPr>
            </w:pPr>
            <w:r w:rsidRPr="009F3F84">
              <w:rPr>
                <w:sz w:val="20"/>
              </w:rPr>
              <w:t>Ġimgħa 26</w:t>
            </w:r>
          </w:p>
        </w:tc>
        <w:tc>
          <w:tcPr>
            <w:tcW w:w="1602" w:type="dxa"/>
          </w:tcPr>
          <w:p w14:paraId="792981DD" w14:textId="2B88A92E"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1.73</w:t>
            </w:r>
          </w:p>
          <w:p w14:paraId="486806F4"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(1.26, 2.37)</w:t>
            </w:r>
          </w:p>
        </w:tc>
        <w:tc>
          <w:tcPr>
            <w:tcW w:w="1559" w:type="dxa"/>
          </w:tcPr>
          <w:p w14:paraId="6F7C944A" w14:textId="086017BC"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1.31</w:t>
            </w:r>
          </w:p>
          <w:p w14:paraId="1951BC11"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(0.95, 1.81)</w:t>
            </w:r>
          </w:p>
        </w:tc>
        <w:tc>
          <w:tcPr>
            <w:tcW w:w="2126" w:type="dxa"/>
          </w:tcPr>
          <w:p w14:paraId="33667049" w14:textId="3A508FA9"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1.06</w:t>
            </w:r>
          </w:p>
          <w:p w14:paraId="7BEE68F9"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(0.76, 1.46)</w:t>
            </w:r>
          </w:p>
        </w:tc>
      </w:tr>
      <w:tr w:rsidR="001B3E4B" w:rsidRPr="009F3F84" w14:paraId="10DA6A9C" w14:textId="77777777" w:rsidTr="009227E1">
        <w:trPr>
          <w:gridAfter w:val="1"/>
          <w:wAfter w:w="7" w:type="dxa"/>
          <w:cantSplit/>
        </w:trPr>
        <w:tc>
          <w:tcPr>
            <w:tcW w:w="1980" w:type="dxa"/>
          </w:tcPr>
          <w:p w14:paraId="5B3C949F" w14:textId="77777777" w:rsidR="001B3E4B" w:rsidRPr="009F3F84" w:rsidRDefault="001B3E4B" w:rsidP="00A2679E">
            <w:pPr>
              <w:keepNext/>
              <w:tabs>
                <w:tab w:val="clear" w:pos="567"/>
                <w:tab w:val="left" w:pos="284"/>
              </w:tabs>
              <w:spacing w:line="240" w:lineRule="auto"/>
              <w:rPr>
                <w:rFonts w:eastAsia="MS Mincho" w:cs="Arial"/>
                <w:sz w:val="20"/>
              </w:rPr>
            </w:pPr>
            <w:r w:rsidRPr="009F3F84">
              <w:rPr>
                <w:sz w:val="20"/>
              </w:rPr>
              <w:t>Perċentwali</w:t>
            </w:r>
          </w:p>
        </w:tc>
        <w:tc>
          <w:tcPr>
            <w:tcW w:w="1800" w:type="dxa"/>
          </w:tcPr>
          <w:p w14:paraId="3E1E9019" w14:textId="715FD619" w:rsidR="001B3E4B" w:rsidRPr="009F3F84" w:rsidRDefault="001B3E4B" w:rsidP="00A2679E">
            <w:pPr>
              <w:keepNext/>
              <w:tabs>
                <w:tab w:val="clear" w:pos="567"/>
                <w:tab w:val="left" w:pos="284"/>
              </w:tabs>
              <w:spacing w:line="240" w:lineRule="auto"/>
              <w:rPr>
                <w:rFonts w:eastAsia="MS Mincho" w:cs="Arial"/>
                <w:sz w:val="20"/>
              </w:rPr>
            </w:pPr>
            <w:r w:rsidRPr="009F3F84">
              <w:rPr>
                <w:sz w:val="20"/>
              </w:rPr>
              <w:t>Ġimgħa 52</w:t>
            </w:r>
          </w:p>
        </w:tc>
        <w:tc>
          <w:tcPr>
            <w:tcW w:w="1602" w:type="dxa"/>
          </w:tcPr>
          <w:p w14:paraId="358ADDFC"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82% vs 69%</w:t>
            </w:r>
          </w:p>
        </w:tc>
        <w:tc>
          <w:tcPr>
            <w:tcW w:w="1559" w:type="dxa"/>
          </w:tcPr>
          <w:p w14:paraId="2B72CA4A"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 xml:space="preserve">78% vs 74% </w:t>
            </w:r>
          </w:p>
        </w:tc>
        <w:tc>
          <w:tcPr>
            <w:tcW w:w="2126" w:type="dxa"/>
          </w:tcPr>
          <w:p w14:paraId="6DC74622"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78% vs 77%</w:t>
            </w:r>
          </w:p>
        </w:tc>
      </w:tr>
      <w:tr w:rsidR="001B3E4B" w:rsidRPr="009F3F84" w14:paraId="4CF43B90" w14:textId="77777777" w:rsidTr="009227E1">
        <w:trPr>
          <w:gridAfter w:val="1"/>
          <w:wAfter w:w="7" w:type="dxa"/>
          <w:cantSplit/>
        </w:trPr>
        <w:tc>
          <w:tcPr>
            <w:tcW w:w="1980" w:type="dxa"/>
          </w:tcPr>
          <w:p w14:paraId="641E7EE3" w14:textId="1353738E" w:rsidR="001B3E4B" w:rsidRPr="009F3F84" w:rsidRDefault="001B3E4B" w:rsidP="00A2679E">
            <w:pPr>
              <w:keepNext/>
              <w:tabs>
                <w:tab w:val="clear" w:pos="567"/>
                <w:tab w:val="left" w:pos="284"/>
              </w:tabs>
              <w:spacing w:line="240" w:lineRule="auto"/>
              <w:rPr>
                <w:rFonts w:eastAsia="MS Mincho" w:cs="Arial"/>
                <w:sz w:val="20"/>
              </w:rPr>
            </w:pPr>
            <w:r w:rsidRPr="009F3F84">
              <w:rPr>
                <w:sz w:val="20"/>
              </w:rPr>
              <w:t>Odds ratio</w:t>
            </w:r>
          </w:p>
          <w:p w14:paraId="00F6C487" w14:textId="77777777" w:rsidR="001B3E4B" w:rsidRPr="009F3F84" w:rsidRDefault="001B3E4B" w:rsidP="00A2679E">
            <w:pPr>
              <w:keepNext/>
              <w:tabs>
                <w:tab w:val="clear" w:pos="567"/>
                <w:tab w:val="left" w:pos="284"/>
              </w:tabs>
              <w:spacing w:line="240" w:lineRule="auto"/>
              <w:rPr>
                <w:rFonts w:eastAsia="MS Mincho" w:cs="Arial"/>
                <w:sz w:val="20"/>
              </w:rPr>
            </w:pPr>
            <w:r w:rsidRPr="009F3F84">
              <w:rPr>
                <w:sz w:val="20"/>
              </w:rPr>
              <w:t>(95% CI)</w:t>
            </w:r>
          </w:p>
        </w:tc>
        <w:tc>
          <w:tcPr>
            <w:tcW w:w="1800" w:type="dxa"/>
          </w:tcPr>
          <w:p w14:paraId="15DE1E67" w14:textId="79BF2A53" w:rsidR="001B3E4B" w:rsidRPr="009F3F84" w:rsidRDefault="001B3E4B" w:rsidP="00A2679E">
            <w:pPr>
              <w:keepNext/>
              <w:tabs>
                <w:tab w:val="clear" w:pos="567"/>
                <w:tab w:val="left" w:pos="284"/>
              </w:tabs>
              <w:spacing w:line="240" w:lineRule="auto"/>
              <w:rPr>
                <w:rFonts w:eastAsia="MS Mincho" w:cs="Arial"/>
                <w:sz w:val="20"/>
              </w:rPr>
            </w:pPr>
            <w:r w:rsidRPr="009F3F84">
              <w:rPr>
                <w:sz w:val="20"/>
              </w:rPr>
              <w:t>Ġimgħa 52</w:t>
            </w:r>
          </w:p>
        </w:tc>
        <w:tc>
          <w:tcPr>
            <w:tcW w:w="1602" w:type="dxa"/>
          </w:tcPr>
          <w:p w14:paraId="29D423D1" w14:textId="2A800BBC"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2.24</w:t>
            </w:r>
          </w:p>
          <w:p w14:paraId="4A6ED132"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(1.58, 3.17)</w:t>
            </w:r>
          </w:p>
        </w:tc>
        <w:tc>
          <w:tcPr>
            <w:tcW w:w="1559" w:type="dxa"/>
          </w:tcPr>
          <w:p w14:paraId="250B4D5E" w14:textId="28998303"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1.34</w:t>
            </w:r>
          </w:p>
          <w:p w14:paraId="3DA3E1F2"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(0.96, 1.87)</w:t>
            </w:r>
          </w:p>
        </w:tc>
        <w:tc>
          <w:tcPr>
            <w:tcW w:w="2126" w:type="dxa"/>
          </w:tcPr>
          <w:p w14:paraId="067162CD" w14:textId="5B133890"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1.05</w:t>
            </w:r>
          </w:p>
          <w:p w14:paraId="46E7FD7B"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(0.75, 1.49)</w:t>
            </w:r>
          </w:p>
        </w:tc>
      </w:tr>
      <w:tr w:rsidR="001B3E4B" w:rsidRPr="009F3F84" w14:paraId="53F4CA6F" w14:textId="77777777" w:rsidTr="009227E1">
        <w:trPr>
          <w:cantSplit/>
          <w:trHeight w:val="47"/>
        </w:trPr>
        <w:tc>
          <w:tcPr>
            <w:tcW w:w="9074" w:type="dxa"/>
            <w:gridSpan w:val="6"/>
            <w:hideMark/>
          </w:tcPr>
          <w:p w14:paraId="509DE205" w14:textId="1E785D9F" w:rsidR="001B3E4B" w:rsidRPr="009F3F84" w:rsidRDefault="001B3E4B" w:rsidP="00A2679E">
            <w:pPr>
              <w:keepNext/>
              <w:tabs>
                <w:tab w:val="clear" w:pos="567"/>
              </w:tabs>
              <w:spacing w:line="240" w:lineRule="auto"/>
              <w:rPr>
                <w:rFonts w:eastAsia="MS Mincho"/>
                <w:i/>
                <w:sz w:val="20"/>
              </w:rPr>
            </w:pPr>
            <w:r w:rsidRPr="009F3F84">
              <w:rPr>
                <w:bCs/>
                <w:i/>
                <w:sz w:val="20"/>
              </w:rPr>
              <w:t>Perċentwali ta’ ġranet ħielsa minn medikazzjoni ta’ salvataġġ*</w:t>
            </w:r>
          </w:p>
        </w:tc>
      </w:tr>
      <w:tr w:rsidR="001B3E4B" w:rsidRPr="009F3F84" w14:paraId="0FC9FD61" w14:textId="77777777" w:rsidTr="009227E1">
        <w:trPr>
          <w:gridAfter w:val="1"/>
          <w:wAfter w:w="7" w:type="dxa"/>
          <w:cantSplit/>
          <w:trHeight w:val="458"/>
        </w:trPr>
        <w:tc>
          <w:tcPr>
            <w:tcW w:w="1980" w:type="dxa"/>
          </w:tcPr>
          <w:p w14:paraId="7106DE63" w14:textId="77777777" w:rsidR="001B3E4B" w:rsidRPr="009F3F84" w:rsidRDefault="001B3E4B" w:rsidP="00A2679E">
            <w:pPr>
              <w:keepNext/>
              <w:tabs>
                <w:tab w:val="clear" w:pos="567"/>
              </w:tabs>
              <w:spacing w:line="240" w:lineRule="auto"/>
              <w:rPr>
                <w:rFonts w:eastAsia="MS Mincho"/>
                <w:sz w:val="20"/>
              </w:rPr>
            </w:pPr>
            <w:r w:rsidRPr="009F3F84">
              <w:rPr>
                <w:sz w:val="20"/>
              </w:rPr>
              <w:t>Differenza fit-trattament</w:t>
            </w:r>
          </w:p>
          <w:p w14:paraId="2F8E628B" w14:textId="0B6DD956" w:rsidR="001B3E4B" w:rsidRPr="009F3F84" w:rsidRDefault="001B3E4B" w:rsidP="00A2679E">
            <w:pPr>
              <w:keepNext/>
              <w:tabs>
                <w:tab w:val="clear" w:pos="567"/>
              </w:tabs>
              <w:spacing w:line="240" w:lineRule="auto"/>
              <w:rPr>
                <w:rFonts w:eastAsia="MS Mincho"/>
                <w:sz w:val="20"/>
              </w:rPr>
            </w:pPr>
            <w:r w:rsidRPr="009F3F84">
              <w:rPr>
                <w:sz w:val="20"/>
              </w:rPr>
              <w:t>(95% CI)</w:t>
            </w:r>
          </w:p>
        </w:tc>
        <w:tc>
          <w:tcPr>
            <w:tcW w:w="1800" w:type="dxa"/>
          </w:tcPr>
          <w:p w14:paraId="04673B9A" w14:textId="692BAB31" w:rsidR="001B3E4B" w:rsidRPr="009F3F84" w:rsidRDefault="001B3E4B" w:rsidP="00A2679E">
            <w:pPr>
              <w:keepNext/>
              <w:tabs>
                <w:tab w:val="clear" w:pos="567"/>
                <w:tab w:val="left" w:pos="284"/>
              </w:tabs>
              <w:spacing w:line="240" w:lineRule="auto"/>
              <w:rPr>
                <w:rFonts w:eastAsia="MS Mincho" w:cs="Arial"/>
                <w:sz w:val="20"/>
              </w:rPr>
            </w:pPr>
            <w:r w:rsidRPr="009F3F84">
              <w:rPr>
                <w:sz w:val="20"/>
              </w:rPr>
              <w:t>Ġimgħa 52</w:t>
            </w:r>
          </w:p>
        </w:tc>
        <w:tc>
          <w:tcPr>
            <w:tcW w:w="1602" w:type="dxa"/>
          </w:tcPr>
          <w:p w14:paraId="76BB84FB" w14:textId="3AD2D081"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8.6</w:t>
            </w:r>
          </w:p>
          <w:p w14:paraId="12E992D0"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(4.7, 12.6)</w:t>
            </w:r>
          </w:p>
        </w:tc>
        <w:tc>
          <w:tcPr>
            <w:tcW w:w="1559" w:type="dxa"/>
          </w:tcPr>
          <w:p w14:paraId="36AA6645" w14:textId="40E42400"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9.6</w:t>
            </w:r>
          </w:p>
          <w:p w14:paraId="4222322B"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(5.7, 13.6)</w:t>
            </w:r>
          </w:p>
        </w:tc>
        <w:tc>
          <w:tcPr>
            <w:tcW w:w="2126" w:type="dxa"/>
          </w:tcPr>
          <w:p w14:paraId="477EE79E" w14:textId="158E3999"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4.3</w:t>
            </w:r>
          </w:p>
          <w:p w14:paraId="6A8873A9"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(0.3, 8.3)</w:t>
            </w:r>
          </w:p>
        </w:tc>
      </w:tr>
      <w:tr w:rsidR="001B3E4B" w:rsidRPr="009F3F84" w14:paraId="470812A5" w14:textId="77777777" w:rsidTr="009227E1">
        <w:trPr>
          <w:cantSplit/>
        </w:trPr>
        <w:tc>
          <w:tcPr>
            <w:tcW w:w="9074" w:type="dxa"/>
            <w:gridSpan w:val="6"/>
            <w:hideMark/>
          </w:tcPr>
          <w:p w14:paraId="530A23B1" w14:textId="03DF2006" w:rsidR="001B3E4B" w:rsidRPr="009F3F84" w:rsidRDefault="001B3E4B" w:rsidP="00A2679E">
            <w:pPr>
              <w:keepNext/>
              <w:tabs>
                <w:tab w:val="clear" w:pos="567"/>
              </w:tabs>
              <w:spacing w:line="240" w:lineRule="auto"/>
              <w:rPr>
                <w:rFonts w:eastAsia="MS Mincho"/>
                <w:i/>
                <w:sz w:val="20"/>
              </w:rPr>
            </w:pPr>
            <w:r w:rsidRPr="009F3F84">
              <w:rPr>
                <w:bCs/>
                <w:i/>
                <w:iCs/>
                <w:sz w:val="20"/>
              </w:rPr>
              <w:t>Perċentwali ta’ ġranet mingħajr sintomi*</w:t>
            </w:r>
          </w:p>
        </w:tc>
      </w:tr>
      <w:tr w:rsidR="001B3E4B" w:rsidRPr="009F3F84" w14:paraId="5CD0FF44" w14:textId="77777777" w:rsidTr="009227E1">
        <w:trPr>
          <w:gridAfter w:val="1"/>
          <w:wAfter w:w="7" w:type="dxa"/>
          <w:cantSplit/>
          <w:trHeight w:val="458"/>
        </w:trPr>
        <w:tc>
          <w:tcPr>
            <w:tcW w:w="1980" w:type="dxa"/>
          </w:tcPr>
          <w:p w14:paraId="1BC01983" w14:textId="77777777" w:rsidR="001B3E4B" w:rsidRPr="009F3F84" w:rsidRDefault="001B3E4B" w:rsidP="00A2679E">
            <w:pPr>
              <w:tabs>
                <w:tab w:val="clear" w:pos="567"/>
              </w:tabs>
              <w:spacing w:line="240" w:lineRule="auto"/>
              <w:rPr>
                <w:rFonts w:eastAsia="MS Mincho"/>
                <w:sz w:val="20"/>
              </w:rPr>
            </w:pPr>
            <w:r w:rsidRPr="009F3F84">
              <w:rPr>
                <w:sz w:val="20"/>
              </w:rPr>
              <w:t>Differenza fit-trattament</w:t>
            </w:r>
          </w:p>
          <w:p w14:paraId="339F7AB3" w14:textId="0C4463EC" w:rsidR="001B3E4B" w:rsidRPr="009F3F84" w:rsidRDefault="001B3E4B" w:rsidP="00A2679E">
            <w:pPr>
              <w:tabs>
                <w:tab w:val="clear" w:pos="567"/>
              </w:tabs>
              <w:spacing w:line="240" w:lineRule="auto"/>
              <w:rPr>
                <w:rFonts w:eastAsia="MS Mincho"/>
                <w:sz w:val="20"/>
              </w:rPr>
            </w:pPr>
            <w:r w:rsidRPr="009F3F84">
              <w:rPr>
                <w:sz w:val="20"/>
              </w:rPr>
              <w:t>(95% CI)</w:t>
            </w:r>
          </w:p>
        </w:tc>
        <w:tc>
          <w:tcPr>
            <w:tcW w:w="1800" w:type="dxa"/>
          </w:tcPr>
          <w:p w14:paraId="08330324" w14:textId="54F88427" w:rsidR="001B3E4B" w:rsidRPr="009F3F84" w:rsidRDefault="001B3E4B" w:rsidP="00A2679E">
            <w:pPr>
              <w:tabs>
                <w:tab w:val="clear" w:pos="567"/>
                <w:tab w:val="left" w:pos="284"/>
              </w:tabs>
              <w:spacing w:line="240" w:lineRule="auto"/>
              <w:rPr>
                <w:rFonts w:eastAsia="MS Mincho" w:cs="Arial"/>
                <w:sz w:val="20"/>
              </w:rPr>
            </w:pPr>
            <w:r w:rsidRPr="009F3F84">
              <w:rPr>
                <w:sz w:val="20"/>
              </w:rPr>
              <w:t>Ġimgħa 52</w:t>
            </w:r>
          </w:p>
        </w:tc>
        <w:tc>
          <w:tcPr>
            <w:tcW w:w="1602" w:type="dxa"/>
          </w:tcPr>
          <w:p w14:paraId="775822F1" w14:textId="1C18B76D" w:rsidR="001B3E4B" w:rsidRPr="009F3F84" w:rsidRDefault="001B3E4B" w:rsidP="00A2679E">
            <w:pPr>
              <w:tabs>
                <w:tab w:val="clear" w:pos="567"/>
                <w:tab w:val="left" w:pos="284"/>
              </w:tabs>
              <w:spacing w:line="240" w:lineRule="auto"/>
              <w:jc w:val="center"/>
              <w:rPr>
                <w:rFonts w:eastAsia="MS Mincho" w:cs="Arial"/>
                <w:sz w:val="20"/>
              </w:rPr>
            </w:pPr>
            <w:r w:rsidRPr="009F3F84">
              <w:rPr>
                <w:sz w:val="20"/>
              </w:rPr>
              <w:t>9.1</w:t>
            </w:r>
          </w:p>
          <w:p w14:paraId="0B41817F" w14:textId="77777777" w:rsidR="001B3E4B" w:rsidRPr="009F3F84" w:rsidRDefault="001B3E4B" w:rsidP="00A2679E">
            <w:pPr>
              <w:tabs>
                <w:tab w:val="clear" w:pos="567"/>
                <w:tab w:val="left" w:pos="284"/>
              </w:tabs>
              <w:spacing w:line="240" w:lineRule="auto"/>
              <w:jc w:val="center"/>
              <w:rPr>
                <w:rFonts w:eastAsia="MS Mincho" w:cs="Arial"/>
                <w:sz w:val="20"/>
              </w:rPr>
            </w:pPr>
            <w:r w:rsidRPr="009F3F84">
              <w:rPr>
                <w:sz w:val="20"/>
              </w:rPr>
              <w:t>(4.6, 13.6)</w:t>
            </w:r>
          </w:p>
        </w:tc>
        <w:tc>
          <w:tcPr>
            <w:tcW w:w="1559" w:type="dxa"/>
          </w:tcPr>
          <w:p w14:paraId="1F68B611" w14:textId="1E5A3D36" w:rsidR="001B3E4B" w:rsidRPr="009F3F84" w:rsidRDefault="001B3E4B" w:rsidP="00A2679E">
            <w:pPr>
              <w:tabs>
                <w:tab w:val="clear" w:pos="567"/>
                <w:tab w:val="left" w:pos="284"/>
              </w:tabs>
              <w:spacing w:line="240" w:lineRule="auto"/>
              <w:jc w:val="center"/>
              <w:rPr>
                <w:rFonts w:eastAsia="MS Mincho" w:cs="Arial"/>
                <w:sz w:val="20"/>
              </w:rPr>
            </w:pPr>
            <w:r w:rsidRPr="009F3F84">
              <w:rPr>
                <w:sz w:val="20"/>
              </w:rPr>
              <w:t>5.8</w:t>
            </w:r>
          </w:p>
          <w:p w14:paraId="0F1D7EA0" w14:textId="77777777" w:rsidR="001B3E4B" w:rsidRPr="009F3F84" w:rsidRDefault="001B3E4B" w:rsidP="00A2679E">
            <w:pPr>
              <w:tabs>
                <w:tab w:val="clear" w:pos="567"/>
                <w:tab w:val="left" w:pos="284"/>
              </w:tabs>
              <w:spacing w:line="240" w:lineRule="auto"/>
              <w:jc w:val="center"/>
              <w:rPr>
                <w:rFonts w:eastAsia="MS Mincho" w:cs="Arial"/>
                <w:sz w:val="20"/>
              </w:rPr>
            </w:pPr>
            <w:r w:rsidRPr="009F3F84">
              <w:rPr>
                <w:sz w:val="20"/>
              </w:rPr>
              <w:t>(1.3, 10.2)</w:t>
            </w:r>
          </w:p>
        </w:tc>
        <w:tc>
          <w:tcPr>
            <w:tcW w:w="2126" w:type="dxa"/>
          </w:tcPr>
          <w:p w14:paraId="0DA65FE4" w14:textId="00357C4A" w:rsidR="001B3E4B" w:rsidRPr="009F3F84" w:rsidRDefault="001B3E4B" w:rsidP="00A2679E">
            <w:pPr>
              <w:tabs>
                <w:tab w:val="clear" w:pos="567"/>
                <w:tab w:val="left" w:pos="284"/>
              </w:tabs>
              <w:spacing w:line="240" w:lineRule="auto"/>
              <w:jc w:val="center"/>
              <w:rPr>
                <w:rFonts w:eastAsia="MS Mincho" w:cs="Arial"/>
                <w:sz w:val="20"/>
              </w:rPr>
            </w:pPr>
            <w:r w:rsidRPr="009F3F84">
              <w:rPr>
                <w:sz w:val="20"/>
              </w:rPr>
              <w:t>3.4</w:t>
            </w:r>
          </w:p>
          <w:p w14:paraId="42B96127" w14:textId="277DC447" w:rsidR="001B3E4B" w:rsidRPr="009F3F84" w:rsidRDefault="001B3E4B" w:rsidP="00A2679E">
            <w:pPr>
              <w:tabs>
                <w:tab w:val="clear" w:pos="567"/>
                <w:tab w:val="left" w:pos="284"/>
              </w:tabs>
              <w:spacing w:line="240" w:lineRule="auto"/>
              <w:jc w:val="center"/>
              <w:rPr>
                <w:rFonts w:eastAsia="MS Mincho" w:cs="Arial"/>
                <w:sz w:val="20"/>
              </w:rPr>
            </w:pPr>
            <w:r w:rsidRPr="009F3F84">
              <w:rPr>
                <w:sz w:val="20"/>
              </w:rPr>
              <w:t>(</w:t>
            </w:r>
            <w:r w:rsidRPr="009F3F84">
              <w:rPr>
                <w:sz w:val="20"/>
              </w:rPr>
              <w:noBreakHyphen/>
              <w:t>1.1, 7.9)</w:t>
            </w:r>
          </w:p>
        </w:tc>
      </w:tr>
      <w:tr w:rsidR="001B3E4B" w:rsidRPr="009F3F84" w14:paraId="4C8271B8" w14:textId="77777777" w:rsidTr="009227E1">
        <w:trPr>
          <w:cantSplit/>
          <w:trHeight w:val="242"/>
        </w:trPr>
        <w:tc>
          <w:tcPr>
            <w:tcW w:w="9074" w:type="dxa"/>
            <w:gridSpan w:val="6"/>
          </w:tcPr>
          <w:p w14:paraId="58DDB555" w14:textId="2AB95C72" w:rsidR="001B3E4B" w:rsidRPr="009F3F84" w:rsidRDefault="001B3E4B" w:rsidP="00A2679E">
            <w:pPr>
              <w:keepNext/>
              <w:tabs>
                <w:tab w:val="clear" w:pos="567"/>
                <w:tab w:val="left" w:pos="284"/>
              </w:tabs>
              <w:spacing w:line="240" w:lineRule="auto"/>
              <w:rPr>
                <w:rFonts w:eastAsia="MS Mincho"/>
                <w:b/>
                <w:sz w:val="20"/>
              </w:rPr>
            </w:pPr>
            <w:r w:rsidRPr="009F3F84">
              <w:rPr>
                <w:b/>
                <w:bCs/>
                <w:sz w:val="20"/>
              </w:rPr>
              <w:lastRenderedPageBreak/>
              <w:t>Rata annwalizzata ta’ tħarrix tal-ażma</w:t>
            </w:r>
            <w:r w:rsidR="00AD7738" w:rsidRPr="009F3F84">
              <w:rPr>
                <w:b/>
                <w:bCs/>
                <w:sz w:val="20"/>
              </w:rPr>
              <w:t>**</w:t>
            </w:r>
          </w:p>
        </w:tc>
      </w:tr>
      <w:tr w:rsidR="001B3E4B" w:rsidRPr="009F3F84" w14:paraId="26A7CC68" w14:textId="77777777" w:rsidTr="009227E1">
        <w:trPr>
          <w:cantSplit/>
        </w:trPr>
        <w:tc>
          <w:tcPr>
            <w:tcW w:w="9074" w:type="dxa"/>
            <w:gridSpan w:val="6"/>
          </w:tcPr>
          <w:p w14:paraId="435172A4" w14:textId="77777777" w:rsidR="001B3E4B" w:rsidRPr="009F3F84" w:rsidRDefault="001B3E4B" w:rsidP="00A2679E">
            <w:pPr>
              <w:keepNext/>
              <w:tabs>
                <w:tab w:val="clear" w:pos="567"/>
                <w:tab w:val="left" w:pos="284"/>
              </w:tabs>
              <w:spacing w:line="240" w:lineRule="auto"/>
              <w:rPr>
                <w:rFonts w:eastAsia="MS Mincho"/>
                <w:i/>
                <w:sz w:val="20"/>
              </w:rPr>
            </w:pPr>
            <w:r w:rsidRPr="009F3F84">
              <w:rPr>
                <w:i/>
                <w:sz w:val="20"/>
              </w:rPr>
              <w:t>Tħarrix moderat jew gravi</w:t>
            </w:r>
          </w:p>
        </w:tc>
      </w:tr>
      <w:tr w:rsidR="001B3E4B" w:rsidRPr="009F3F84" w14:paraId="52EAAAFD" w14:textId="77777777" w:rsidTr="009227E1">
        <w:trPr>
          <w:gridAfter w:val="1"/>
          <w:wAfter w:w="7" w:type="dxa"/>
          <w:cantSplit/>
          <w:trHeight w:val="314"/>
        </w:trPr>
        <w:tc>
          <w:tcPr>
            <w:tcW w:w="1980" w:type="dxa"/>
          </w:tcPr>
          <w:p w14:paraId="0E59688F" w14:textId="77777777" w:rsidR="001B3E4B" w:rsidRPr="009F3F84" w:rsidRDefault="001B3E4B" w:rsidP="00A2679E">
            <w:pPr>
              <w:keepNext/>
              <w:tabs>
                <w:tab w:val="clear" w:pos="567"/>
              </w:tabs>
              <w:spacing w:line="240" w:lineRule="auto"/>
              <w:rPr>
                <w:rFonts w:eastAsia="MS Mincho"/>
                <w:sz w:val="20"/>
              </w:rPr>
            </w:pPr>
            <w:r w:rsidRPr="009F3F84">
              <w:rPr>
                <w:sz w:val="20"/>
              </w:rPr>
              <w:t>AR</w:t>
            </w:r>
          </w:p>
        </w:tc>
        <w:tc>
          <w:tcPr>
            <w:tcW w:w="1800" w:type="dxa"/>
          </w:tcPr>
          <w:p w14:paraId="170CE0F6" w14:textId="1E6ED730" w:rsidR="001B3E4B" w:rsidRPr="009F3F84" w:rsidRDefault="001B3E4B" w:rsidP="00A2679E">
            <w:pPr>
              <w:keepNext/>
              <w:tabs>
                <w:tab w:val="clear" w:pos="567"/>
                <w:tab w:val="left" w:pos="284"/>
              </w:tabs>
              <w:spacing w:line="240" w:lineRule="auto"/>
              <w:rPr>
                <w:rFonts w:eastAsia="MS Mincho" w:cs="Arial"/>
                <w:sz w:val="20"/>
              </w:rPr>
            </w:pPr>
            <w:r w:rsidRPr="009F3F84">
              <w:rPr>
                <w:sz w:val="20"/>
              </w:rPr>
              <w:t>Ġimgħa 52</w:t>
            </w:r>
          </w:p>
        </w:tc>
        <w:tc>
          <w:tcPr>
            <w:tcW w:w="1602" w:type="dxa"/>
          </w:tcPr>
          <w:p w14:paraId="641EFAE2"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0.27 vs 0.56</w:t>
            </w:r>
          </w:p>
        </w:tc>
        <w:tc>
          <w:tcPr>
            <w:tcW w:w="1559" w:type="dxa"/>
          </w:tcPr>
          <w:p w14:paraId="138B8ED0"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0.25 vs 0.39</w:t>
            </w:r>
          </w:p>
        </w:tc>
        <w:tc>
          <w:tcPr>
            <w:tcW w:w="2126" w:type="dxa"/>
          </w:tcPr>
          <w:p w14:paraId="6BF28BD0"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0.25 vs 0.27</w:t>
            </w:r>
          </w:p>
        </w:tc>
      </w:tr>
      <w:tr w:rsidR="001B3E4B" w:rsidRPr="009F3F84" w14:paraId="2A1C3336" w14:textId="77777777" w:rsidTr="009227E1">
        <w:trPr>
          <w:gridAfter w:val="1"/>
          <w:wAfter w:w="7" w:type="dxa"/>
          <w:cantSplit/>
          <w:trHeight w:val="458"/>
        </w:trPr>
        <w:tc>
          <w:tcPr>
            <w:tcW w:w="1980" w:type="dxa"/>
          </w:tcPr>
          <w:p w14:paraId="373C522E" w14:textId="24FA9C76" w:rsidR="001B3E4B" w:rsidRPr="009F3F84" w:rsidRDefault="001B3E4B" w:rsidP="00A2679E">
            <w:pPr>
              <w:keepNext/>
              <w:tabs>
                <w:tab w:val="clear" w:pos="567"/>
              </w:tabs>
              <w:spacing w:line="240" w:lineRule="auto"/>
              <w:rPr>
                <w:rFonts w:eastAsia="MS Mincho"/>
                <w:sz w:val="20"/>
              </w:rPr>
            </w:pPr>
            <w:r w:rsidRPr="009F3F84">
              <w:rPr>
                <w:sz w:val="20"/>
              </w:rPr>
              <w:t>RR</w:t>
            </w:r>
          </w:p>
          <w:p w14:paraId="202975D2" w14:textId="77777777" w:rsidR="001B3E4B" w:rsidRPr="009F3F84" w:rsidRDefault="001B3E4B" w:rsidP="00A2679E">
            <w:pPr>
              <w:keepNext/>
              <w:tabs>
                <w:tab w:val="clear" w:pos="567"/>
              </w:tabs>
              <w:spacing w:line="240" w:lineRule="auto"/>
              <w:rPr>
                <w:rFonts w:eastAsia="MS Mincho"/>
                <w:sz w:val="20"/>
              </w:rPr>
            </w:pPr>
            <w:r w:rsidRPr="009F3F84">
              <w:rPr>
                <w:sz w:val="20"/>
              </w:rPr>
              <w:t>(95% CI)</w:t>
            </w:r>
          </w:p>
        </w:tc>
        <w:tc>
          <w:tcPr>
            <w:tcW w:w="1800" w:type="dxa"/>
          </w:tcPr>
          <w:p w14:paraId="7199BB39" w14:textId="716C8E3D" w:rsidR="001B3E4B" w:rsidRPr="009F3F84" w:rsidRDefault="001B3E4B" w:rsidP="00A2679E">
            <w:pPr>
              <w:keepNext/>
              <w:tabs>
                <w:tab w:val="clear" w:pos="567"/>
                <w:tab w:val="left" w:pos="284"/>
              </w:tabs>
              <w:spacing w:line="240" w:lineRule="auto"/>
              <w:rPr>
                <w:rFonts w:eastAsia="MS Mincho" w:cs="Arial"/>
                <w:sz w:val="20"/>
              </w:rPr>
            </w:pPr>
            <w:r w:rsidRPr="009F3F84">
              <w:rPr>
                <w:sz w:val="20"/>
              </w:rPr>
              <w:t>Ġimgħa 52</w:t>
            </w:r>
          </w:p>
        </w:tc>
        <w:tc>
          <w:tcPr>
            <w:tcW w:w="1602" w:type="dxa"/>
          </w:tcPr>
          <w:p w14:paraId="595BBBBC" w14:textId="6A860D4B"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0.47</w:t>
            </w:r>
          </w:p>
          <w:p w14:paraId="2F3E126F"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(0.35, 0.64)</w:t>
            </w:r>
          </w:p>
        </w:tc>
        <w:tc>
          <w:tcPr>
            <w:tcW w:w="1559" w:type="dxa"/>
          </w:tcPr>
          <w:p w14:paraId="2D1D979B" w14:textId="5658538A" w:rsidR="001B3E4B" w:rsidRPr="009F3F84" w:rsidRDefault="001B3E4B" w:rsidP="00A2679E">
            <w:pPr>
              <w:keepNext/>
              <w:tabs>
                <w:tab w:val="clear" w:pos="567"/>
                <w:tab w:val="left" w:pos="284"/>
                <w:tab w:val="left" w:pos="1200"/>
              </w:tabs>
              <w:spacing w:line="240" w:lineRule="auto"/>
              <w:jc w:val="center"/>
              <w:rPr>
                <w:rFonts w:eastAsia="MS Mincho" w:cs="Arial"/>
                <w:sz w:val="20"/>
              </w:rPr>
            </w:pPr>
            <w:r w:rsidRPr="009F3F84">
              <w:rPr>
                <w:sz w:val="20"/>
              </w:rPr>
              <w:t>0.65</w:t>
            </w:r>
          </w:p>
          <w:p w14:paraId="634DDC90"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(0.48, 0.89)</w:t>
            </w:r>
          </w:p>
        </w:tc>
        <w:tc>
          <w:tcPr>
            <w:tcW w:w="2126" w:type="dxa"/>
          </w:tcPr>
          <w:p w14:paraId="2EB7CAD4" w14:textId="5FB3C4FD"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0.93</w:t>
            </w:r>
          </w:p>
          <w:p w14:paraId="5BECE50E"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(0.67, 1.29)</w:t>
            </w:r>
          </w:p>
        </w:tc>
      </w:tr>
      <w:tr w:rsidR="001B3E4B" w:rsidRPr="009F3F84" w14:paraId="7B621CA6" w14:textId="77777777" w:rsidTr="009227E1">
        <w:trPr>
          <w:cantSplit/>
        </w:trPr>
        <w:tc>
          <w:tcPr>
            <w:tcW w:w="9074" w:type="dxa"/>
            <w:gridSpan w:val="6"/>
          </w:tcPr>
          <w:p w14:paraId="16E57264" w14:textId="77777777" w:rsidR="001B3E4B" w:rsidRPr="009F3F84" w:rsidRDefault="001B3E4B" w:rsidP="00A2679E">
            <w:pPr>
              <w:keepNext/>
              <w:tabs>
                <w:tab w:val="clear" w:pos="567"/>
                <w:tab w:val="left" w:pos="284"/>
              </w:tabs>
              <w:spacing w:line="240" w:lineRule="auto"/>
              <w:rPr>
                <w:rFonts w:eastAsia="MS Mincho"/>
                <w:bCs/>
                <w:i/>
                <w:sz w:val="20"/>
              </w:rPr>
            </w:pPr>
            <w:r w:rsidRPr="009F3F84">
              <w:rPr>
                <w:i/>
                <w:sz w:val="20"/>
              </w:rPr>
              <w:t>Tħarrix gravi</w:t>
            </w:r>
          </w:p>
        </w:tc>
      </w:tr>
      <w:tr w:rsidR="001B3E4B" w:rsidRPr="009F3F84" w14:paraId="45C5C36F" w14:textId="77777777" w:rsidTr="009227E1">
        <w:trPr>
          <w:gridAfter w:val="1"/>
          <w:wAfter w:w="7" w:type="dxa"/>
          <w:cantSplit/>
          <w:trHeight w:val="235"/>
        </w:trPr>
        <w:tc>
          <w:tcPr>
            <w:tcW w:w="1980" w:type="dxa"/>
          </w:tcPr>
          <w:p w14:paraId="7DF20097" w14:textId="77777777" w:rsidR="001B3E4B" w:rsidRPr="009F3F84" w:rsidRDefault="001B3E4B" w:rsidP="00A2679E">
            <w:pPr>
              <w:keepNext/>
              <w:tabs>
                <w:tab w:val="clear" w:pos="567"/>
              </w:tabs>
              <w:spacing w:line="240" w:lineRule="auto"/>
              <w:rPr>
                <w:rFonts w:eastAsia="MS Mincho"/>
                <w:sz w:val="20"/>
              </w:rPr>
            </w:pPr>
            <w:r w:rsidRPr="009F3F84">
              <w:rPr>
                <w:sz w:val="20"/>
              </w:rPr>
              <w:t>AR</w:t>
            </w:r>
          </w:p>
        </w:tc>
        <w:tc>
          <w:tcPr>
            <w:tcW w:w="1800" w:type="dxa"/>
          </w:tcPr>
          <w:p w14:paraId="480D9D76" w14:textId="7C462729" w:rsidR="001B3E4B" w:rsidRPr="009F3F84" w:rsidRDefault="001B3E4B" w:rsidP="00A2679E">
            <w:pPr>
              <w:keepNext/>
              <w:tabs>
                <w:tab w:val="clear" w:pos="567"/>
                <w:tab w:val="left" w:pos="284"/>
              </w:tabs>
              <w:spacing w:line="240" w:lineRule="auto"/>
              <w:rPr>
                <w:rFonts w:eastAsia="MS Mincho" w:cs="Arial"/>
                <w:sz w:val="20"/>
              </w:rPr>
            </w:pPr>
            <w:r w:rsidRPr="009F3F84">
              <w:rPr>
                <w:sz w:val="20"/>
              </w:rPr>
              <w:t>Ġimgħa 52</w:t>
            </w:r>
          </w:p>
        </w:tc>
        <w:tc>
          <w:tcPr>
            <w:tcW w:w="1602" w:type="dxa"/>
          </w:tcPr>
          <w:p w14:paraId="4D5E9467"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0.13 vs 0.29</w:t>
            </w:r>
          </w:p>
        </w:tc>
        <w:tc>
          <w:tcPr>
            <w:tcW w:w="1559" w:type="dxa"/>
          </w:tcPr>
          <w:p w14:paraId="407019C5"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0.13 vs 0.18</w:t>
            </w:r>
          </w:p>
        </w:tc>
        <w:tc>
          <w:tcPr>
            <w:tcW w:w="2126" w:type="dxa"/>
          </w:tcPr>
          <w:p w14:paraId="2799790E"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0.13 vs 0.14</w:t>
            </w:r>
          </w:p>
        </w:tc>
      </w:tr>
      <w:tr w:rsidR="001B3E4B" w:rsidRPr="009F3F84" w14:paraId="387CB9E3" w14:textId="77777777" w:rsidTr="009227E1">
        <w:trPr>
          <w:gridAfter w:val="1"/>
          <w:wAfter w:w="7" w:type="dxa"/>
          <w:cantSplit/>
          <w:trHeight w:val="458"/>
        </w:trPr>
        <w:tc>
          <w:tcPr>
            <w:tcW w:w="1980" w:type="dxa"/>
          </w:tcPr>
          <w:p w14:paraId="1D512E35" w14:textId="1DE98C7A" w:rsidR="001B3E4B" w:rsidRPr="009F3F84" w:rsidRDefault="001B3E4B" w:rsidP="00A2679E">
            <w:pPr>
              <w:keepNext/>
              <w:tabs>
                <w:tab w:val="clear" w:pos="567"/>
              </w:tabs>
              <w:spacing w:line="240" w:lineRule="auto"/>
              <w:rPr>
                <w:rFonts w:eastAsia="MS Mincho"/>
                <w:sz w:val="20"/>
              </w:rPr>
            </w:pPr>
            <w:r w:rsidRPr="009F3F84">
              <w:rPr>
                <w:sz w:val="20"/>
              </w:rPr>
              <w:t>RR</w:t>
            </w:r>
          </w:p>
          <w:p w14:paraId="4E66587B" w14:textId="77777777" w:rsidR="001B3E4B" w:rsidRPr="009F3F84" w:rsidRDefault="001B3E4B" w:rsidP="00A2679E">
            <w:pPr>
              <w:keepNext/>
              <w:tabs>
                <w:tab w:val="clear" w:pos="567"/>
              </w:tabs>
              <w:spacing w:line="240" w:lineRule="auto"/>
              <w:rPr>
                <w:rFonts w:eastAsia="MS Mincho"/>
                <w:sz w:val="20"/>
              </w:rPr>
            </w:pPr>
            <w:r w:rsidRPr="009F3F84">
              <w:rPr>
                <w:sz w:val="20"/>
              </w:rPr>
              <w:t>(95% CI)</w:t>
            </w:r>
          </w:p>
        </w:tc>
        <w:tc>
          <w:tcPr>
            <w:tcW w:w="1800" w:type="dxa"/>
          </w:tcPr>
          <w:p w14:paraId="475D4D7C" w14:textId="42211BEF" w:rsidR="001B3E4B" w:rsidRPr="009F3F84" w:rsidRDefault="001B3E4B" w:rsidP="00A2679E">
            <w:pPr>
              <w:keepNext/>
              <w:tabs>
                <w:tab w:val="clear" w:pos="567"/>
                <w:tab w:val="left" w:pos="284"/>
              </w:tabs>
              <w:spacing w:line="240" w:lineRule="auto"/>
              <w:rPr>
                <w:rFonts w:eastAsia="MS Mincho" w:cs="Arial"/>
                <w:sz w:val="20"/>
              </w:rPr>
            </w:pPr>
            <w:r w:rsidRPr="009F3F84">
              <w:rPr>
                <w:sz w:val="20"/>
              </w:rPr>
              <w:t>Ġimgħa 52</w:t>
            </w:r>
          </w:p>
        </w:tc>
        <w:tc>
          <w:tcPr>
            <w:tcW w:w="1602" w:type="dxa"/>
          </w:tcPr>
          <w:p w14:paraId="7E3EB32B" w14:textId="6BAE7BAD"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0.46</w:t>
            </w:r>
          </w:p>
          <w:p w14:paraId="466C614C"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(0.31, 0.67)</w:t>
            </w:r>
          </w:p>
        </w:tc>
        <w:tc>
          <w:tcPr>
            <w:tcW w:w="1559" w:type="dxa"/>
          </w:tcPr>
          <w:p w14:paraId="38452FBF" w14:textId="5DCA5786"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0.71</w:t>
            </w:r>
          </w:p>
          <w:p w14:paraId="514579F1"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(0.47, 1.08)</w:t>
            </w:r>
          </w:p>
        </w:tc>
        <w:tc>
          <w:tcPr>
            <w:tcW w:w="2126" w:type="dxa"/>
          </w:tcPr>
          <w:p w14:paraId="241F8B18" w14:textId="4C083C82"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0.89</w:t>
            </w:r>
          </w:p>
          <w:p w14:paraId="6927D755" w14:textId="77777777" w:rsidR="001B3E4B" w:rsidRPr="009F3F84" w:rsidRDefault="001B3E4B" w:rsidP="00A2679E">
            <w:pPr>
              <w:keepNext/>
              <w:tabs>
                <w:tab w:val="clear" w:pos="567"/>
                <w:tab w:val="left" w:pos="284"/>
              </w:tabs>
              <w:spacing w:line="240" w:lineRule="auto"/>
              <w:jc w:val="center"/>
              <w:rPr>
                <w:rFonts w:eastAsia="MS Mincho" w:cs="Arial"/>
                <w:sz w:val="20"/>
              </w:rPr>
            </w:pPr>
            <w:r w:rsidRPr="009F3F84">
              <w:rPr>
                <w:sz w:val="20"/>
              </w:rPr>
              <w:t>(0.58, 1.37)</w:t>
            </w:r>
          </w:p>
        </w:tc>
      </w:tr>
      <w:tr w:rsidR="001B370C" w:rsidRPr="009F3F84" w14:paraId="0C71C52F" w14:textId="77777777" w:rsidTr="00F95715">
        <w:trPr>
          <w:gridAfter w:val="1"/>
          <w:wAfter w:w="7" w:type="dxa"/>
          <w:cantSplit/>
          <w:trHeight w:val="458"/>
        </w:trPr>
        <w:tc>
          <w:tcPr>
            <w:tcW w:w="9067" w:type="dxa"/>
            <w:gridSpan w:val="5"/>
          </w:tcPr>
          <w:p w14:paraId="66393455" w14:textId="76C3F950" w:rsidR="001B370C" w:rsidRPr="009F3F84" w:rsidRDefault="001B370C" w:rsidP="00A2679E">
            <w:pPr>
              <w:tabs>
                <w:tab w:val="clear" w:pos="567"/>
              </w:tabs>
              <w:spacing w:line="240" w:lineRule="auto"/>
              <w:rPr>
                <w:sz w:val="20"/>
              </w:rPr>
            </w:pPr>
            <w:r w:rsidRPr="009F3F84">
              <w:rPr>
                <w:sz w:val="20"/>
              </w:rPr>
              <w:t>*</w:t>
            </w:r>
            <w:r w:rsidRPr="009F3F84">
              <w:tab/>
            </w:r>
            <w:r w:rsidRPr="009F3F84">
              <w:rPr>
                <w:sz w:val="20"/>
              </w:rPr>
              <w:t>Il-valur medju tad-dewmien tat-trattament</w:t>
            </w:r>
          </w:p>
          <w:p w14:paraId="57406B5F" w14:textId="3D8B7CE9" w:rsidR="00AD7738" w:rsidRPr="009F3F84" w:rsidRDefault="00AD7738" w:rsidP="00A2679E">
            <w:pPr>
              <w:tabs>
                <w:tab w:val="clear" w:pos="567"/>
              </w:tabs>
              <w:spacing w:line="240" w:lineRule="auto"/>
              <w:rPr>
                <w:rFonts w:eastAsiaTheme="minorHAnsi"/>
                <w:sz w:val="20"/>
              </w:rPr>
            </w:pPr>
            <w:r w:rsidRPr="009F3F84">
              <w:rPr>
                <w:sz w:val="20"/>
              </w:rPr>
              <w:t>**</w:t>
            </w:r>
            <w:r w:rsidRPr="009F3F84">
              <w:rPr>
                <w:sz w:val="20"/>
              </w:rPr>
              <w:tab/>
              <w:t>RR ta’ &lt;1.00 favur indacaterol/mometasone furoate.</w:t>
            </w:r>
          </w:p>
          <w:p w14:paraId="5819D2E8" w14:textId="58F23281" w:rsidR="001B370C" w:rsidRPr="009F3F84" w:rsidRDefault="001B370C" w:rsidP="00A2679E">
            <w:pPr>
              <w:tabs>
                <w:tab w:val="clear" w:pos="567"/>
              </w:tabs>
              <w:spacing w:line="240" w:lineRule="auto"/>
              <w:ind w:left="567" w:hanging="567"/>
              <w:rPr>
                <w:rFonts w:eastAsiaTheme="minorHAnsi"/>
                <w:sz w:val="20"/>
              </w:rPr>
            </w:pPr>
            <w:r w:rsidRPr="009F3F84">
              <w:rPr>
                <w:sz w:val="20"/>
                <w:vertAlign w:val="superscript"/>
              </w:rPr>
              <w:t>1</w:t>
            </w:r>
            <w:r w:rsidRPr="009F3F84">
              <w:rPr>
                <w:sz w:val="20"/>
              </w:rPr>
              <w:tab/>
              <w:t>Doża medja ta’ Atectura Breezhaler: 125 mkg/127.5 mkg od; doża għolja: 125 mkg/260 mkg od.</w:t>
            </w:r>
          </w:p>
          <w:p w14:paraId="568B1B80" w14:textId="75B4B915" w:rsidR="001B370C" w:rsidRPr="009F3F84" w:rsidRDefault="001B370C" w:rsidP="00A2679E">
            <w:pPr>
              <w:tabs>
                <w:tab w:val="clear" w:pos="567"/>
              </w:tabs>
              <w:spacing w:line="240" w:lineRule="auto"/>
              <w:ind w:left="567" w:hanging="567"/>
              <w:rPr>
                <w:rFonts w:eastAsiaTheme="minorHAnsi"/>
                <w:sz w:val="20"/>
              </w:rPr>
            </w:pPr>
            <w:r w:rsidRPr="009F3F84">
              <w:rPr>
                <w:sz w:val="20"/>
                <w:vertAlign w:val="superscript"/>
              </w:rPr>
              <w:t>2</w:t>
            </w:r>
            <w:r w:rsidRPr="009F3F84">
              <w:rPr>
                <w:sz w:val="20"/>
                <w:vertAlign w:val="superscript"/>
              </w:rPr>
              <w:tab/>
            </w:r>
            <w:r w:rsidRPr="009F3F84">
              <w:rPr>
                <w:sz w:val="20"/>
              </w:rPr>
              <w:t>MF: doża medja ta’ mometasone furoate: 125 mkg/400 mkg od; doża għolja: 400 mkg bid (il-kontenut tad-dożi).</w:t>
            </w:r>
          </w:p>
          <w:p w14:paraId="62270726" w14:textId="6359C4F3" w:rsidR="001B370C" w:rsidRPr="009F3F84" w:rsidRDefault="001B370C" w:rsidP="00A2679E">
            <w:pPr>
              <w:tabs>
                <w:tab w:val="clear" w:pos="567"/>
              </w:tabs>
              <w:spacing w:line="240" w:lineRule="auto"/>
              <w:ind w:left="567"/>
              <w:rPr>
                <w:rFonts w:eastAsiaTheme="minorHAnsi"/>
                <w:sz w:val="20"/>
              </w:rPr>
            </w:pPr>
            <w:r w:rsidRPr="009F3F84">
              <w:rPr>
                <w:sz w:val="20"/>
              </w:rPr>
              <w:t>Mometasone furoate 127.5 mkg od u 260 mkg od f’Atectura Breezhaler hu</w:t>
            </w:r>
            <w:r w:rsidR="00462EAC" w:rsidRPr="009F3F84">
              <w:rPr>
                <w:sz w:val="20"/>
              </w:rPr>
              <w:t>ener</w:t>
            </w:r>
            <w:r w:rsidRPr="009F3F84">
              <w:rPr>
                <w:sz w:val="20"/>
              </w:rPr>
              <w:t>ma komparabbli ma’ mometasone furoate 400 mkg od u 800 mkg kuljum (mogħtija bħala 400 m</w:t>
            </w:r>
            <w:r w:rsidR="00A3014A" w:rsidRPr="009F3F84">
              <w:rPr>
                <w:sz w:val="20"/>
              </w:rPr>
              <w:t>k</w:t>
            </w:r>
            <w:r w:rsidRPr="009F3F84">
              <w:rPr>
                <w:sz w:val="20"/>
              </w:rPr>
              <w:t>g bid).</w:t>
            </w:r>
          </w:p>
          <w:p w14:paraId="679E3571" w14:textId="2E29A76F" w:rsidR="001B370C" w:rsidRPr="009F3F84" w:rsidRDefault="001B370C" w:rsidP="00A2679E">
            <w:pPr>
              <w:tabs>
                <w:tab w:val="clear" w:pos="567"/>
              </w:tabs>
              <w:spacing w:line="240" w:lineRule="auto"/>
              <w:ind w:left="567" w:hanging="567"/>
              <w:rPr>
                <w:rFonts w:eastAsiaTheme="minorHAnsi"/>
                <w:sz w:val="20"/>
              </w:rPr>
            </w:pPr>
            <w:r w:rsidRPr="009F3F84">
              <w:rPr>
                <w:sz w:val="20"/>
                <w:vertAlign w:val="superscript"/>
              </w:rPr>
              <w:t>3</w:t>
            </w:r>
            <w:r w:rsidRPr="009F3F84">
              <w:rPr>
                <w:sz w:val="20"/>
                <w:vertAlign w:val="superscript"/>
              </w:rPr>
              <w:tab/>
            </w:r>
            <w:r w:rsidRPr="009F3F84">
              <w:rPr>
                <w:sz w:val="20"/>
              </w:rPr>
              <w:t>SAL/FP: salmeterol/fluticasone propjonat doża għolja: 500 mkg/500 mkg bid (il-kontenut tad-dożi).</w:t>
            </w:r>
          </w:p>
          <w:p w14:paraId="5A5B9464" w14:textId="12F8B6A7" w:rsidR="001B370C" w:rsidRPr="009F3F84" w:rsidRDefault="001B370C" w:rsidP="00A2679E">
            <w:pPr>
              <w:tabs>
                <w:tab w:val="clear" w:pos="567"/>
              </w:tabs>
              <w:spacing w:line="240" w:lineRule="auto"/>
              <w:ind w:left="567" w:hanging="567"/>
              <w:rPr>
                <w:rFonts w:eastAsiaTheme="minorHAnsi"/>
                <w:sz w:val="20"/>
              </w:rPr>
            </w:pPr>
            <w:r w:rsidRPr="009F3F84">
              <w:rPr>
                <w:sz w:val="20"/>
                <w:vertAlign w:val="superscript"/>
              </w:rPr>
              <w:t xml:space="preserve">4 </w:t>
            </w:r>
            <w:r w:rsidRPr="009F3F84">
              <w:rPr>
                <w:sz w:val="20"/>
                <w:vertAlign w:val="superscript"/>
              </w:rPr>
              <w:tab/>
            </w:r>
            <w:r w:rsidRPr="009F3F84">
              <w:rPr>
                <w:sz w:val="20"/>
              </w:rPr>
              <w:t>L-anqas FEV</w:t>
            </w:r>
            <w:r w:rsidRPr="009F3F84">
              <w:rPr>
                <w:sz w:val="20"/>
                <w:vertAlign w:val="subscript"/>
              </w:rPr>
              <w:t>1</w:t>
            </w:r>
            <w:r w:rsidRPr="009F3F84">
              <w:rPr>
                <w:sz w:val="20"/>
              </w:rPr>
              <w:t>: il-medja taż-żewġ valuri tal-FEV</w:t>
            </w:r>
            <w:r w:rsidRPr="009F3F84">
              <w:rPr>
                <w:sz w:val="20"/>
                <w:vertAlign w:val="subscript"/>
              </w:rPr>
              <w:t>1</w:t>
            </w:r>
            <w:r w:rsidRPr="009F3F84">
              <w:rPr>
                <w:sz w:val="20"/>
              </w:rPr>
              <w:t xml:space="preserve"> imkejla wara 23 siegħa u 15-il min u 23 siegħa u 45 min wara d-doża ta’ filgħaxija.</w:t>
            </w:r>
          </w:p>
          <w:p w14:paraId="34B333E3" w14:textId="77777777" w:rsidR="00AD7738" w:rsidRPr="009F3F84" w:rsidRDefault="00AD7738" w:rsidP="00A2679E">
            <w:pPr>
              <w:tabs>
                <w:tab w:val="clear" w:pos="567"/>
              </w:tabs>
              <w:spacing w:line="240" w:lineRule="auto"/>
              <w:rPr>
                <w:sz w:val="20"/>
              </w:rPr>
            </w:pPr>
            <w:r w:rsidRPr="009F3F84">
              <w:rPr>
                <w:sz w:val="20"/>
              </w:rPr>
              <w:t>L-endpoint primarju (l-anqas FEV</w:t>
            </w:r>
            <w:r w:rsidRPr="009F3F84">
              <w:rPr>
                <w:sz w:val="20"/>
                <w:vertAlign w:val="subscript"/>
              </w:rPr>
              <w:t>1</w:t>
            </w:r>
            <w:r w:rsidRPr="009F3F84">
              <w:rPr>
                <w:sz w:val="20"/>
              </w:rPr>
              <w:t xml:space="preserve"> fis-26 ġimgħa) u l-endpoint sekondarju ewlieni (l-iskor tal-ACQ-7 fis-26 ġimgħa) kienu parti mill-istrateġija b’risq provi ta’ konformità u għaldaqstant ikkontrollati għat-tkattir. L-endpoints l-oħrajn kollha ma kinux parti mill-istrateġija b’risq provi ta’ konformità.</w:t>
            </w:r>
          </w:p>
          <w:p w14:paraId="53C797E5" w14:textId="6361A992" w:rsidR="001B370C" w:rsidRPr="009F3F84" w:rsidRDefault="001B370C" w:rsidP="00A2679E">
            <w:pPr>
              <w:tabs>
                <w:tab w:val="clear" w:pos="567"/>
              </w:tabs>
              <w:spacing w:line="240" w:lineRule="auto"/>
              <w:rPr>
                <w:rFonts w:eastAsiaTheme="minorHAnsi"/>
                <w:sz w:val="20"/>
              </w:rPr>
            </w:pPr>
            <w:r w:rsidRPr="009F3F84">
              <w:rPr>
                <w:sz w:val="20"/>
              </w:rPr>
              <w:t>RR = ir-rata tal-proporzjon, AR = ir-rata annwalizzata</w:t>
            </w:r>
          </w:p>
          <w:p w14:paraId="0DF50948" w14:textId="4114BA09" w:rsidR="00BE06A9" w:rsidRPr="009F3F84" w:rsidRDefault="00BE06A9" w:rsidP="00A2679E">
            <w:pPr>
              <w:tabs>
                <w:tab w:val="clear" w:pos="567"/>
              </w:tabs>
              <w:spacing w:line="240" w:lineRule="auto"/>
              <w:rPr>
                <w:rFonts w:eastAsiaTheme="minorHAnsi"/>
                <w:sz w:val="20"/>
              </w:rPr>
            </w:pPr>
            <w:r w:rsidRPr="009F3F84">
              <w:rPr>
                <w:sz w:val="20"/>
              </w:rPr>
              <w:t>od = darba kuljum, bid = darbtejn kuljum</w:t>
            </w:r>
          </w:p>
        </w:tc>
      </w:tr>
    </w:tbl>
    <w:p w14:paraId="710A461A" w14:textId="77777777" w:rsidR="00EE2921" w:rsidRPr="009F3F84" w:rsidRDefault="00EE2921" w:rsidP="00A2679E">
      <w:pPr>
        <w:pStyle w:val="Text"/>
        <w:spacing w:before="0"/>
        <w:jc w:val="left"/>
        <w:rPr>
          <w:sz w:val="22"/>
          <w:szCs w:val="22"/>
        </w:rPr>
      </w:pPr>
    </w:p>
    <w:p w14:paraId="25841CA3" w14:textId="08B94B08" w:rsidR="00121230" w:rsidRPr="009F3F84" w:rsidRDefault="00121230" w:rsidP="00A2679E">
      <w:pPr>
        <w:pStyle w:val="Text"/>
        <w:keepNext/>
        <w:spacing w:before="0"/>
        <w:jc w:val="left"/>
        <w:rPr>
          <w:sz w:val="22"/>
          <w:szCs w:val="22"/>
          <w:u w:val="single"/>
        </w:rPr>
      </w:pPr>
      <w:r w:rsidRPr="009F3F84">
        <w:rPr>
          <w:sz w:val="22"/>
          <w:szCs w:val="22"/>
          <w:u w:val="single"/>
        </w:rPr>
        <w:t>Analiżi miġmugħa speċifikata minn qabel</w:t>
      </w:r>
    </w:p>
    <w:p w14:paraId="4EEEB07C" w14:textId="77777777" w:rsidR="00121230" w:rsidRPr="009F3F84" w:rsidRDefault="00121230" w:rsidP="00A2679E">
      <w:pPr>
        <w:pStyle w:val="Text"/>
        <w:keepNext/>
        <w:spacing w:before="0"/>
        <w:jc w:val="left"/>
        <w:rPr>
          <w:sz w:val="22"/>
          <w:szCs w:val="22"/>
        </w:rPr>
      </w:pPr>
    </w:p>
    <w:p w14:paraId="7E198A7F" w14:textId="4B031FFF" w:rsidR="00DD4DF4" w:rsidRPr="009F3F84" w:rsidRDefault="00DD4DF4" w:rsidP="00A2679E">
      <w:pPr>
        <w:pStyle w:val="Text"/>
        <w:spacing w:before="0"/>
        <w:jc w:val="left"/>
        <w:rPr>
          <w:sz w:val="22"/>
          <w:szCs w:val="22"/>
        </w:rPr>
      </w:pPr>
      <w:r w:rsidRPr="009F3F84">
        <w:rPr>
          <w:sz w:val="22"/>
          <w:szCs w:val="22"/>
        </w:rPr>
        <w:t>Atectura Breezhaler</w:t>
      </w:r>
      <w:r w:rsidR="00DB4F9C" w:rsidRPr="009F3F84">
        <w:rPr>
          <w:sz w:val="22"/>
          <w:szCs w:val="22"/>
        </w:rPr>
        <w:t xml:space="preserve"> </w:t>
      </w:r>
      <w:r w:rsidRPr="009F3F84">
        <w:rPr>
          <w:sz w:val="22"/>
          <w:szCs w:val="22"/>
        </w:rPr>
        <w:t xml:space="preserve">125 mkg/260 mkg darba kuljum kien studjat bħala kumparatur attiv </w:t>
      </w:r>
      <w:r w:rsidR="00F84F5E" w:rsidRPr="009F3F84">
        <w:rPr>
          <w:sz w:val="22"/>
          <w:szCs w:val="22"/>
        </w:rPr>
        <w:t xml:space="preserve">fi </w:t>
      </w:r>
      <w:r w:rsidRPr="009F3F84">
        <w:rPr>
          <w:sz w:val="22"/>
          <w:szCs w:val="22"/>
        </w:rPr>
        <w:t>studju ieħor f’fażi III (IRIDIUM)</w:t>
      </w:r>
      <w:r w:rsidR="00F84F5E" w:rsidRPr="009F3F84">
        <w:rPr>
          <w:sz w:val="22"/>
          <w:szCs w:val="22"/>
        </w:rPr>
        <w:t xml:space="preserve"> fejn</w:t>
      </w:r>
      <w:r w:rsidRPr="009F3F84">
        <w:rPr>
          <w:sz w:val="22"/>
          <w:szCs w:val="22"/>
        </w:rPr>
        <w:t xml:space="preserve"> </w:t>
      </w:r>
      <w:r w:rsidR="00DB4F9C" w:rsidRPr="009F3F84">
        <w:rPr>
          <w:sz w:val="22"/>
          <w:szCs w:val="22"/>
        </w:rPr>
        <w:t>i</w:t>
      </w:r>
      <w:r w:rsidRPr="009F3F84">
        <w:rPr>
          <w:sz w:val="22"/>
          <w:szCs w:val="22"/>
        </w:rPr>
        <w:t>s-suġġetti kollha kellhom storja fejn l-ażma marret għall-agħar u kienu meħtieġa kortikosterojdi sistemiċi tul is-sena li għaddiet. Twettqet analiżi miġmugħa speċifikata minn qabel fost l-istudji IRIDIUM u PALLADIUM sabiex jitqabblu bejniethom Atectura Breezhaler 125 mkg/260 mkg darba kuljum ma’ salmeterol/fluticasone 50 mkg/500 mkg darbtejn kuljum għall-endpoints tal-anqas FEV</w:t>
      </w:r>
      <w:r w:rsidRPr="009F3F84">
        <w:rPr>
          <w:sz w:val="22"/>
          <w:szCs w:val="22"/>
          <w:vertAlign w:val="subscript"/>
        </w:rPr>
        <w:t>1</w:t>
      </w:r>
      <w:r w:rsidRPr="009F3F84">
        <w:rPr>
          <w:sz w:val="22"/>
          <w:szCs w:val="22"/>
        </w:rPr>
        <w:t xml:space="preserve"> u ACQ</w:t>
      </w:r>
      <w:r w:rsidRPr="009F3F84">
        <w:rPr>
          <w:sz w:val="22"/>
          <w:szCs w:val="22"/>
        </w:rPr>
        <w:noBreakHyphen/>
        <w:t>7 fis-26 ġimgħa u r-rata annwalizzata tat-tħarrix. L-analiżi miġmugħa wriet li Atectura Breezhaler tejjeb l-anqas FEV</w:t>
      </w:r>
      <w:r w:rsidRPr="009F3F84">
        <w:rPr>
          <w:sz w:val="22"/>
          <w:szCs w:val="22"/>
          <w:vertAlign w:val="subscript"/>
        </w:rPr>
        <w:t>1</w:t>
      </w:r>
      <w:r w:rsidRPr="009F3F84">
        <w:rPr>
          <w:sz w:val="22"/>
          <w:szCs w:val="22"/>
        </w:rPr>
        <w:t xml:space="preserve"> bi 43 ml (95% CI: 17, 69) u l-punteġġ tal-ACQ</w:t>
      </w:r>
      <w:r w:rsidRPr="009F3F84">
        <w:rPr>
          <w:sz w:val="22"/>
          <w:szCs w:val="22"/>
        </w:rPr>
        <w:noBreakHyphen/>
        <w:t>7 b’</w:t>
      </w:r>
      <w:r w:rsidRPr="009F3F84">
        <w:rPr>
          <w:sz w:val="22"/>
          <w:szCs w:val="22"/>
        </w:rPr>
        <w:noBreakHyphen/>
        <w:t xml:space="preserve">0.091 (95% CI: </w:t>
      </w:r>
      <w:r w:rsidRPr="009F3F84">
        <w:rPr>
          <w:sz w:val="22"/>
          <w:szCs w:val="22"/>
        </w:rPr>
        <w:noBreakHyphen/>
        <w:t xml:space="preserve">0.153, </w:t>
      </w:r>
      <w:r w:rsidRPr="009F3F84">
        <w:rPr>
          <w:sz w:val="22"/>
          <w:szCs w:val="22"/>
        </w:rPr>
        <w:noBreakHyphen/>
        <w:t>0.030) fis-26 ġimgħa</w:t>
      </w:r>
      <w:r w:rsidR="00F82D98" w:rsidRPr="009F3F84">
        <w:rPr>
          <w:sz w:val="22"/>
          <w:szCs w:val="22"/>
        </w:rPr>
        <w:t xml:space="preserve"> </w:t>
      </w:r>
      <w:r w:rsidRPr="009F3F84">
        <w:rPr>
          <w:sz w:val="22"/>
          <w:szCs w:val="22"/>
        </w:rPr>
        <w:t>naqqas ir-rata annwalizzata tat-tħarrix moderat jew gravi tal-ażma bi 22% (RR: 0.78; 95% CI: 0.66, 0.93) u tat-tħarrix gravi b’26% (RR: 0.74; 95% CI: 0.61, 0.91) kontra salmeterol/fluticasone.</w:t>
      </w:r>
    </w:p>
    <w:p w14:paraId="34E31523" w14:textId="77777777" w:rsidR="00916A1E" w:rsidRPr="009F3F84" w:rsidRDefault="00916A1E" w:rsidP="00A2679E">
      <w:pPr>
        <w:pStyle w:val="Text"/>
        <w:spacing w:before="0"/>
        <w:jc w:val="left"/>
        <w:rPr>
          <w:sz w:val="22"/>
          <w:szCs w:val="22"/>
        </w:rPr>
      </w:pPr>
    </w:p>
    <w:p w14:paraId="06AEA1E1" w14:textId="77777777" w:rsidR="000B0DF3" w:rsidRPr="009F3F84" w:rsidRDefault="009935DF" w:rsidP="00A2679E">
      <w:pPr>
        <w:pStyle w:val="Text"/>
        <w:spacing w:before="0"/>
        <w:jc w:val="left"/>
        <w:rPr>
          <w:sz w:val="22"/>
          <w:szCs w:val="22"/>
        </w:rPr>
      </w:pPr>
      <w:r w:rsidRPr="009F3F84">
        <w:rPr>
          <w:sz w:val="22"/>
          <w:szCs w:val="22"/>
        </w:rPr>
        <w:t>L-istudju QUARTZ kien studju ta’ 12-il ġimgħa li evalwa Atectura Breezhaler 125 mkg/62.5 mkg darba kuljum (N=398) imqabbel ma’ mometasone furoate 200 mkg darba kuljum (N=404). Is-suġġetti kollha kienu mitluba jkunu sintomatiċi u fuq terapija ta’ manutenzjoni għall-ażma li jużaw doża baxxa ta’ ICS (b’LABA jew mingħajr) għal mill-inqas xahar qabel ma ssieħbu fl-istudju. Malli ssieħbu fl-istudju, l-aktar medikazzjonijiet komuni għall-ażma rrappurtati kienu doża baxxa ta’ ICS (43%) u LABA/doża baxxa ta’ ICS (56%). L-endpoint primarju tal-istudju kien li juri s-superjorità ta’ Atectura Breezhaler 125 mkg/62.5 mkg darba kuljum imqabbel ma’ mometasone furoate 200 mkg darba kuljum f’termini tal-anqas FEV</w:t>
      </w:r>
      <w:r w:rsidRPr="009F3F84">
        <w:rPr>
          <w:sz w:val="22"/>
          <w:szCs w:val="22"/>
          <w:vertAlign w:val="subscript"/>
        </w:rPr>
        <w:t>1</w:t>
      </w:r>
      <w:r w:rsidRPr="009F3F84">
        <w:rPr>
          <w:sz w:val="22"/>
          <w:szCs w:val="22"/>
        </w:rPr>
        <w:t xml:space="preserve"> fit-12-il ġimgħa.</w:t>
      </w:r>
    </w:p>
    <w:p w14:paraId="7484F71F" w14:textId="77777777" w:rsidR="00EC0809" w:rsidRPr="009F3F84" w:rsidRDefault="00EC0809" w:rsidP="00A2679E">
      <w:pPr>
        <w:pStyle w:val="Text"/>
        <w:spacing w:before="0"/>
        <w:jc w:val="left"/>
        <w:rPr>
          <w:sz w:val="22"/>
          <w:szCs w:val="22"/>
        </w:rPr>
      </w:pPr>
    </w:p>
    <w:p w14:paraId="650E67B9" w14:textId="77777777" w:rsidR="00BE06A9" w:rsidRPr="009F3F84" w:rsidRDefault="00017285" w:rsidP="00A2679E">
      <w:pPr>
        <w:pStyle w:val="Text"/>
        <w:spacing w:before="0"/>
        <w:jc w:val="left"/>
        <w:rPr>
          <w:sz w:val="22"/>
          <w:szCs w:val="22"/>
        </w:rPr>
      </w:pPr>
      <w:r w:rsidRPr="009F3F84">
        <w:rPr>
          <w:sz w:val="22"/>
          <w:szCs w:val="22"/>
        </w:rPr>
        <w:t>Atectura Breezhaler 125 mkg/62.5 mkg darba kuljum wera titjib sinifikanti statistikament fil-linja bażi fl-anqas FEV</w:t>
      </w:r>
      <w:r w:rsidRPr="009F3F84">
        <w:rPr>
          <w:sz w:val="22"/>
          <w:szCs w:val="22"/>
          <w:vertAlign w:val="subscript"/>
        </w:rPr>
        <w:t xml:space="preserve">1 </w:t>
      </w:r>
      <w:r w:rsidRPr="009F3F84">
        <w:rPr>
          <w:sz w:val="22"/>
          <w:szCs w:val="22"/>
        </w:rPr>
        <w:t>fit-12-il ġimgħa u fl-iskor tal-Kwestjunarju dwar il-Kontroll tal-Ażma (ACQ-7) imqabbel ma’ mometasone furoate 200 mkg darba kuljum.</w:t>
      </w:r>
    </w:p>
    <w:p w14:paraId="7E64CB5F" w14:textId="24F2DF0C" w:rsidR="00EC0809" w:rsidRPr="009F3F84" w:rsidRDefault="00EC0809" w:rsidP="00A2679E">
      <w:pPr>
        <w:pStyle w:val="Text"/>
        <w:spacing w:before="0"/>
        <w:jc w:val="left"/>
        <w:rPr>
          <w:sz w:val="22"/>
          <w:szCs w:val="22"/>
        </w:rPr>
      </w:pPr>
    </w:p>
    <w:p w14:paraId="14926DB6" w14:textId="02881AF3" w:rsidR="00F14703" w:rsidRPr="009F3F84" w:rsidRDefault="00F14703" w:rsidP="00A2679E">
      <w:pPr>
        <w:pStyle w:val="Text"/>
        <w:spacing w:before="0"/>
        <w:rPr>
          <w:sz w:val="22"/>
          <w:szCs w:val="22"/>
        </w:rPr>
      </w:pPr>
      <w:r w:rsidRPr="009F3F84">
        <w:rPr>
          <w:sz w:val="22"/>
          <w:szCs w:val="22"/>
        </w:rPr>
        <w:t>Ir-riżultati għall-aktar endpoints relevanti klinikament jinsabu mfissrin f’Tabella </w:t>
      </w:r>
      <w:r w:rsidR="00F61512" w:rsidRPr="009F3F84">
        <w:rPr>
          <w:sz w:val="22"/>
          <w:szCs w:val="22"/>
        </w:rPr>
        <w:t>3</w:t>
      </w:r>
      <w:r w:rsidRPr="009F3F84">
        <w:rPr>
          <w:sz w:val="22"/>
          <w:szCs w:val="22"/>
        </w:rPr>
        <w:t>.</w:t>
      </w:r>
    </w:p>
    <w:p w14:paraId="146385C3" w14:textId="77777777" w:rsidR="00F14703" w:rsidRPr="009F3F84" w:rsidRDefault="00F14703" w:rsidP="00A2679E">
      <w:pPr>
        <w:pStyle w:val="Text"/>
        <w:spacing w:before="0"/>
        <w:jc w:val="left"/>
        <w:rPr>
          <w:sz w:val="22"/>
          <w:szCs w:val="22"/>
        </w:rPr>
      </w:pPr>
    </w:p>
    <w:p w14:paraId="7BDAF4E4" w14:textId="3A7E9D64" w:rsidR="000B0DF3" w:rsidRPr="009F3F84" w:rsidRDefault="00017285" w:rsidP="00A2679E">
      <w:pPr>
        <w:keepNext/>
        <w:spacing w:line="240" w:lineRule="auto"/>
        <w:ind w:left="1134" w:hanging="1134"/>
        <w:rPr>
          <w:szCs w:val="22"/>
        </w:rPr>
      </w:pPr>
      <w:r w:rsidRPr="009F3F84">
        <w:rPr>
          <w:b/>
          <w:bCs/>
        </w:rPr>
        <w:lastRenderedPageBreak/>
        <w:t>Tabella </w:t>
      </w:r>
      <w:r w:rsidR="00F61512" w:rsidRPr="009F3F84">
        <w:rPr>
          <w:b/>
          <w:bCs/>
        </w:rPr>
        <w:t>3</w:t>
      </w:r>
      <w:r w:rsidRPr="009F3F84">
        <w:rPr>
          <w:b/>
          <w:bCs/>
        </w:rPr>
        <w:tab/>
        <w:t>Riżultati tal-endpoints primarji u sekondarji fl-istudju QUARTZ fit-12-il ġimgħa</w:t>
      </w:r>
    </w:p>
    <w:p w14:paraId="19F1D8EC" w14:textId="77777777" w:rsidR="00EC0809" w:rsidRPr="009F3F84" w:rsidRDefault="00EC0809" w:rsidP="00A2679E">
      <w:pPr>
        <w:pStyle w:val="Text"/>
        <w:keepNext/>
        <w:spacing w:before="0"/>
        <w:ind w:left="1134" w:hanging="1134"/>
        <w:jc w:val="left"/>
        <w:rPr>
          <w:sz w:val="22"/>
          <w:szCs w:val="22"/>
        </w:rPr>
      </w:pPr>
    </w:p>
    <w:tbl>
      <w:tblPr>
        <w:tblW w:w="9327"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358"/>
        <w:gridCol w:w="3969"/>
      </w:tblGrid>
      <w:tr w:rsidR="000B0DF3" w:rsidRPr="009F3F84" w14:paraId="6180B7BA" w14:textId="77777777" w:rsidTr="00EC0809">
        <w:trPr>
          <w:cantSplit/>
        </w:trPr>
        <w:tc>
          <w:tcPr>
            <w:tcW w:w="5358" w:type="dxa"/>
            <w:tcBorders>
              <w:top w:val="single" w:sz="4" w:space="0" w:color="auto"/>
              <w:left w:val="single" w:sz="4" w:space="0" w:color="auto"/>
              <w:bottom w:val="single" w:sz="4" w:space="0" w:color="auto"/>
              <w:right w:val="single" w:sz="4" w:space="0" w:color="auto"/>
            </w:tcBorders>
            <w:hideMark/>
          </w:tcPr>
          <w:p w14:paraId="6E1BA694" w14:textId="77777777" w:rsidR="000B0DF3" w:rsidRPr="009F3F84" w:rsidRDefault="00017285" w:rsidP="00A2679E">
            <w:pPr>
              <w:pStyle w:val="Text"/>
              <w:keepNext/>
              <w:spacing w:before="0"/>
              <w:rPr>
                <w:sz w:val="22"/>
                <w:szCs w:val="22"/>
              </w:rPr>
            </w:pPr>
            <w:r w:rsidRPr="009F3F84">
              <w:rPr>
                <w:b/>
                <w:bCs/>
                <w:sz w:val="22"/>
                <w:szCs w:val="22"/>
              </w:rPr>
              <w:t>Endpoints</w:t>
            </w:r>
          </w:p>
        </w:tc>
        <w:tc>
          <w:tcPr>
            <w:tcW w:w="3969" w:type="dxa"/>
            <w:tcBorders>
              <w:top w:val="single" w:sz="4" w:space="0" w:color="auto"/>
              <w:left w:val="single" w:sz="4" w:space="0" w:color="auto"/>
              <w:bottom w:val="single" w:sz="4" w:space="0" w:color="auto"/>
              <w:right w:val="single" w:sz="4" w:space="0" w:color="auto"/>
            </w:tcBorders>
            <w:hideMark/>
          </w:tcPr>
          <w:p w14:paraId="35D27B98" w14:textId="77777777" w:rsidR="000B0DF3" w:rsidRPr="009F3F84" w:rsidRDefault="00017285" w:rsidP="00A2679E">
            <w:pPr>
              <w:pStyle w:val="Text"/>
              <w:keepNext/>
              <w:spacing w:before="0"/>
              <w:jc w:val="center"/>
              <w:rPr>
                <w:b/>
                <w:sz w:val="22"/>
                <w:szCs w:val="22"/>
              </w:rPr>
            </w:pPr>
            <w:r w:rsidRPr="009F3F84">
              <w:rPr>
                <w:b/>
                <w:sz w:val="22"/>
                <w:szCs w:val="22"/>
              </w:rPr>
              <w:t>Doża baxxa ta’ Atectura Breezhaler* vs</w:t>
            </w:r>
          </w:p>
          <w:p w14:paraId="6D9AAA35" w14:textId="25E3C47D" w:rsidR="000B0DF3" w:rsidRPr="009F3F84" w:rsidRDefault="00017285" w:rsidP="00A2679E">
            <w:pPr>
              <w:pStyle w:val="Text"/>
              <w:keepNext/>
              <w:spacing w:before="0"/>
              <w:jc w:val="center"/>
              <w:rPr>
                <w:b/>
                <w:sz w:val="22"/>
                <w:szCs w:val="22"/>
              </w:rPr>
            </w:pPr>
            <w:r w:rsidRPr="009F3F84">
              <w:rPr>
                <w:b/>
                <w:sz w:val="22"/>
                <w:szCs w:val="22"/>
              </w:rPr>
              <w:t>doża baxxa ta’ MF**</w:t>
            </w:r>
          </w:p>
        </w:tc>
      </w:tr>
      <w:tr w:rsidR="000B0DF3" w:rsidRPr="009F3F84" w14:paraId="23576882" w14:textId="77777777" w:rsidTr="00EC0809">
        <w:trPr>
          <w:cantSplit/>
        </w:trPr>
        <w:tc>
          <w:tcPr>
            <w:tcW w:w="9327" w:type="dxa"/>
            <w:gridSpan w:val="2"/>
            <w:tcBorders>
              <w:top w:val="single" w:sz="4" w:space="0" w:color="auto"/>
              <w:left w:val="single" w:sz="4" w:space="0" w:color="auto"/>
              <w:bottom w:val="single" w:sz="4" w:space="0" w:color="auto"/>
              <w:right w:val="single" w:sz="4" w:space="0" w:color="auto"/>
            </w:tcBorders>
            <w:hideMark/>
          </w:tcPr>
          <w:p w14:paraId="221539CE" w14:textId="77777777" w:rsidR="000B0DF3" w:rsidRPr="009F3F84" w:rsidRDefault="00017285" w:rsidP="00A2679E">
            <w:pPr>
              <w:pStyle w:val="Text"/>
              <w:keepNext/>
              <w:spacing w:before="0"/>
              <w:jc w:val="left"/>
              <w:rPr>
                <w:b/>
                <w:sz w:val="22"/>
                <w:szCs w:val="22"/>
              </w:rPr>
            </w:pPr>
            <w:r w:rsidRPr="009F3F84">
              <w:rPr>
                <w:b/>
                <w:bCs/>
                <w:sz w:val="22"/>
                <w:szCs w:val="22"/>
              </w:rPr>
              <w:t>Funzjoni tal-pulmun</w:t>
            </w:r>
          </w:p>
        </w:tc>
      </w:tr>
      <w:tr w:rsidR="00F61512" w:rsidRPr="009F3F84" w14:paraId="35C31809" w14:textId="77777777" w:rsidTr="00E358F7">
        <w:trPr>
          <w:cantSplit/>
        </w:trPr>
        <w:tc>
          <w:tcPr>
            <w:tcW w:w="9327" w:type="dxa"/>
            <w:gridSpan w:val="2"/>
            <w:tcBorders>
              <w:top w:val="single" w:sz="4" w:space="0" w:color="auto"/>
              <w:left w:val="single" w:sz="4" w:space="0" w:color="auto"/>
              <w:bottom w:val="single" w:sz="4" w:space="0" w:color="auto"/>
              <w:right w:val="single" w:sz="4" w:space="0" w:color="auto"/>
            </w:tcBorders>
          </w:tcPr>
          <w:p w14:paraId="6D176679" w14:textId="77777777" w:rsidR="00F61512" w:rsidRPr="009F3F84" w:rsidRDefault="00F61512" w:rsidP="00A2679E">
            <w:pPr>
              <w:pStyle w:val="Text"/>
              <w:keepNext/>
              <w:spacing w:before="0"/>
              <w:jc w:val="left"/>
              <w:rPr>
                <w:b/>
                <w:sz w:val="22"/>
                <w:szCs w:val="22"/>
              </w:rPr>
            </w:pPr>
            <w:r w:rsidRPr="009F3F84">
              <w:rPr>
                <w:i/>
                <w:iCs/>
                <w:sz w:val="22"/>
                <w:szCs w:val="22"/>
              </w:rPr>
              <w:t>L-anqas FEV</w:t>
            </w:r>
            <w:r w:rsidRPr="009F3F84">
              <w:rPr>
                <w:i/>
                <w:iCs/>
                <w:sz w:val="22"/>
                <w:szCs w:val="22"/>
                <w:vertAlign w:val="subscript"/>
              </w:rPr>
              <w:t xml:space="preserve">1 </w:t>
            </w:r>
            <w:r w:rsidRPr="009F3F84">
              <w:rPr>
                <w:i/>
                <w:iCs/>
                <w:sz w:val="22"/>
                <w:szCs w:val="22"/>
              </w:rPr>
              <w:t>(endpoint primarju)***</w:t>
            </w:r>
          </w:p>
        </w:tc>
      </w:tr>
      <w:tr w:rsidR="000B0DF3" w:rsidRPr="009F3F84" w14:paraId="3EDD81C5" w14:textId="77777777" w:rsidTr="00EC0809">
        <w:trPr>
          <w:cantSplit/>
        </w:trPr>
        <w:tc>
          <w:tcPr>
            <w:tcW w:w="5358" w:type="dxa"/>
            <w:tcBorders>
              <w:top w:val="single" w:sz="4" w:space="0" w:color="auto"/>
              <w:left w:val="single" w:sz="4" w:space="0" w:color="auto"/>
              <w:bottom w:val="single" w:sz="4" w:space="0" w:color="auto"/>
              <w:right w:val="single" w:sz="4" w:space="0" w:color="auto"/>
            </w:tcBorders>
            <w:hideMark/>
          </w:tcPr>
          <w:p w14:paraId="52E408A3" w14:textId="77777777" w:rsidR="00F61512" w:rsidRPr="009F3F84" w:rsidRDefault="00F61512" w:rsidP="00A2679E">
            <w:pPr>
              <w:pStyle w:val="Text"/>
              <w:keepNext/>
              <w:spacing w:before="0"/>
              <w:jc w:val="left"/>
              <w:rPr>
                <w:sz w:val="22"/>
                <w:szCs w:val="22"/>
              </w:rPr>
            </w:pPr>
            <w:r w:rsidRPr="009F3F84">
              <w:rPr>
                <w:sz w:val="22"/>
                <w:szCs w:val="22"/>
              </w:rPr>
              <w:t>Differenza fit-trattament</w:t>
            </w:r>
          </w:p>
          <w:p w14:paraId="4478E407" w14:textId="64814F0C" w:rsidR="000B0DF3" w:rsidRPr="009F3F84" w:rsidRDefault="00F61512" w:rsidP="00A2679E">
            <w:pPr>
              <w:pStyle w:val="Text"/>
              <w:keepNext/>
              <w:spacing w:before="0"/>
              <w:jc w:val="left"/>
              <w:rPr>
                <w:sz w:val="22"/>
                <w:szCs w:val="22"/>
              </w:rPr>
            </w:pPr>
            <w:r w:rsidRPr="009F3F84">
              <w:rPr>
                <w:sz w:val="22"/>
                <w:szCs w:val="22"/>
              </w:rPr>
              <w:t>Valur-p</w:t>
            </w:r>
          </w:p>
          <w:p w14:paraId="6B510071" w14:textId="2A96ABB9" w:rsidR="00F61512" w:rsidRPr="009F3F84" w:rsidRDefault="00F61512" w:rsidP="00A2679E">
            <w:pPr>
              <w:pStyle w:val="Text"/>
              <w:keepNext/>
              <w:spacing w:before="0"/>
              <w:jc w:val="left"/>
              <w:rPr>
                <w:sz w:val="22"/>
                <w:szCs w:val="22"/>
              </w:rPr>
            </w:pPr>
            <w:r w:rsidRPr="009F3F84">
              <w:rPr>
                <w:sz w:val="22"/>
                <w:szCs w:val="22"/>
              </w:rPr>
              <w:t>(95% CI)</w:t>
            </w:r>
          </w:p>
        </w:tc>
        <w:tc>
          <w:tcPr>
            <w:tcW w:w="3969" w:type="dxa"/>
            <w:tcBorders>
              <w:top w:val="single" w:sz="4" w:space="0" w:color="auto"/>
              <w:left w:val="single" w:sz="4" w:space="0" w:color="auto"/>
              <w:bottom w:val="single" w:sz="4" w:space="0" w:color="auto"/>
              <w:right w:val="single" w:sz="4" w:space="0" w:color="auto"/>
            </w:tcBorders>
            <w:hideMark/>
          </w:tcPr>
          <w:p w14:paraId="1D8AD841" w14:textId="77777777" w:rsidR="000B0DF3" w:rsidRPr="009F3F84" w:rsidRDefault="00017285" w:rsidP="00A2679E">
            <w:pPr>
              <w:pStyle w:val="Text"/>
              <w:keepNext/>
              <w:spacing w:before="0"/>
              <w:jc w:val="center"/>
              <w:rPr>
                <w:sz w:val="22"/>
                <w:szCs w:val="22"/>
              </w:rPr>
            </w:pPr>
            <w:r w:rsidRPr="009F3F84">
              <w:rPr>
                <w:sz w:val="22"/>
                <w:szCs w:val="22"/>
              </w:rPr>
              <w:t>182 ml</w:t>
            </w:r>
          </w:p>
          <w:p w14:paraId="7296E9FC" w14:textId="77777777" w:rsidR="000B0DF3" w:rsidRPr="009F3F84" w:rsidRDefault="00017285" w:rsidP="00A2679E">
            <w:pPr>
              <w:pStyle w:val="Text"/>
              <w:keepNext/>
              <w:spacing w:before="0"/>
              <w:jc w:val="center"/>
              <w:rPr>
                <w:sz w:val="22"/>
                <w:szCs w:val="22"/>
              </w:rPr>
            </w:pPr>
            <w:r w:rsidRPr="009F3F84">
              <w:rPr>
                <w:sz w:val="22"/>
                <w:szCs w:val="22"/>
              </w:rPr>
              <w:t>&lt;0.001</w:t>
            </w:r>
          </w:p>
          <w:p w14:paraId="229B677A" w14:textId="77777777" w:rsidR="000B0DF3" w:rsidRPr="009F3F84" w:rsidRDefault="00017285" w:rsidP="00A2679E">
            <w:pPr>
              <w:pStyle w:val="Text"/>
              <w:keepNext/>
              <w:spacing w:before="0"/>
              <w:jc w:val="center"/>
              <w:rPr>
                <w:sz w:val="22"/>
                <w:szCs w:val="22"/>
              </w:rPr>
            </w:pPr>
            <w:r w:rsidRPr="009F3F84">
              <w:rPr>
                <w:sz w:val="22"/>
                <w:szCs w:val="22"/>
              </w:rPr>
              <w:t>(148, 217)</w:t>
            </w:r>
          </w:p>
        </w:tc>
      </w:tr>
      <w:tr w:rsidR="00F61512" w:rsidRPr="009F3F84" w14:paraId="43AD8DE9" w14:textId="77777777" w:rsidTr="00E358F7">
        <w:trPr>
          <w:cantSplit/>
        </w:trPr>
        <w:tc>
          <w:tcPr>
            <w:tcW w:w="9327" w:type="dxa"/>
            <w:gridSpan w:val="2"/>
            <w:tcBorders>
              <w:top w:val="single" w:sz="4" w:space="0" w:color="auto"/>
              <w:left w:val="single" w:sz="4" w:space="0" w:color="auto"/>
              <w:bottom w:val="single" w:sz="4" w:space="0" w:color="auto"/>
              <w:right w:val="single" w:sz="4" w:space="0" w:color="auto"/>
            </w:tcBorders>
          </w:tcPr>
          <w:p w14:paraId="0C94CDF3" w14:textId="32B5F81C" w:rsidR="00F61512" w:rsidRPr="009F3F84" w:rsidRDefault="00F61512" w:rsidP="00A2679E">
            <w:pPr>
              <w:pStyle w:val="Text"/>
              <w:keepNext/>
              <w:spacing w:before="0"/>
              <w:jc w:val="left"/>
              <w:rPr>
                <w:i/>
                <w:iCs/>
                <w:sz w:val="22"/>
                <w:szCs w:val="22"/>
              </w:rPr>
            </w:pPr>
            <w:r w:rsidRPr="009F3F84">
              <w:rPr>
                <w:bCs/>
                <w:i/>
                <w:sz w:val="22"/>
                <w:szCs w:val="22"/>
              </w:rPr>
              <w:t>Il-medja tal-ogħla rata tal-fluss ’il barra (PEF) filgħodu</w:t>
            </w:r>
          </w:p>
        </w:tc>
      </w:tr>
      <w:tr w:rsidR="000B0DF3" w:rsidRPr="009F3F84" w14:paraId="22480642" w14:textId="77777777" w:rsidTr="00EC0809">
        <w:trPr>
          <w:cantSplit/>
        </w:trPr>
        <w:tc>
          <w:tcPr>
            <w:tcW w:w="5358" w:type="dxa"/>
            <w:tcBorders>
              <w:top w:val="single" w:sz="4" w:space="0" w:color="auto"/>
              <w:left w:val="single" w:sz="4" w:space="0" w:color="auto"/>
              <w:bottom w:val="single" w:sz="4" w:space="0" w:color="auto"/>
              <w:right w:val="single" w:sz="4" w:space="0" w:color="auto"/>
            </w:tcBorders>
            <w:hideMark/>
          </w:tcPr>
          <w:p w14:paraId="2A627CC3" w14:textId="4FC262F0" w:rsidR="000B0DF3" w:rsidRPr="009F3F84" w:rsidRDefault="00F61512" w:rsidP="00A2679E">
            <w:pPr>
              <w:pStyle w:val="Text"/>
              <w:keepNext/>
              <w:spacing w:before="0"/>
              <w:jc w:val="left"/>
              <w:rPr>
                <w:sz w:val="22"/>
                <w:szCs w:val="22"/>
              </w:rPr>
            </w:pPr>
            <w:r w:rsidRPr="009F3F84">
              <w:rPr>
                <w:sz w:val="22"/>
                <w:szCs w:val="22"/>
              </w:rPr>
              <w:t>Id-differenza fit-trattament</w:t>
            </w:r>
          </w:p>
          <w:p w14:paraId="52C84339" w14:textId="06F08CB8" w:rsidR="00F61512" w:rsidRPr="009F3F84" w:rsidRDefault="00F61512" w:rsidP="00A2679E">
            <w:pPr>
              <w:pStyle w:val="Text"/>
              <w:keepNext/>
              <w:spacing w:before="0"/>
              <w:jc w:val="left"/>
              <w:rPr>
                <w:sz w:val="22"/>
                <w:szCs w:val="22"/>
              </w:rPr>
            </w:pPr>
            <w:r w:rsidRPr="009F3F84">
              <w:rPr>
                <w:sz w:val="22"/>
                <w:szCs w:val="22"/>
              </w:rPr>
              <w:t>(95% CI)</w:t>
            </w:r>
          </w:p>
        </w:tc>
        <w:tc>
          <w:tcPr>
            <w:tcW w:w="3969" w:type="dxa"/>
            <w:tcBorders>
              <w:top w:val="single" w:sz="4" w:space="0" w:color="auto"/>
              <w:left w:val="single" w:sz="4" w:space="0" w:color="auto"/>
              <w:bottom w:val="single" w:sz="4" w:space="0" w:color="auto"/>
              <w:right w:val="single" w:sz="4" w:space="0" w:color="auto"/>
            </w:tcBorders>
            <w:hideMark/>
          </w:tcPr>
          <w:p w14:paraId="76446694" w14:textId="7D1602B3" w:rsidR="000B0DF3" w:rsidRPr="009F3F84" w:rsidRDefault="00017285" w:rsidP="00A2679E">
            <w:pPr>
              <w:pStyle w:val="Text"/>
              <w:keepNext/>
              <w:spacing w:before="0"/>
              <w:jc w:val="center"/>
              <w:rPr>
                <w:sz w:val="22"/>
                <w:szCs w:val="22"/>
              </w:rPr>
            </w:pPr>
            <w:r w:rsidRPr="009F3F84">
              <w:rPr>
                <w:sz w:val="22"/>
                <w:szCs w:val="22"/>
              </w:rPr>
              <w:t>27.2 l/min</w:t>
            </w:r>
          </w:p>
          <w:p w14:paraId="39202C15" w14:textId="77777777" w:rsidR="000B0DF3" w:rsidRPr="009F3F84" w:rsidRDefault="00017285" w:rsidP="00A2679E">
            <w:pPr>
              <w:pStyle w:val="Text"/>
              <w:keepNext/>
              <w:spacing w:before="0"/>
              <w:jc w:val="center"/>
              <w:rPr>
                <w:sz w:val="22"/>
                <w:szCs w:val="22"/>
              </w:rPr>
            </w:pPr>
            <w:r w:rsidRPr="009F3F84">
              <w:rPr>
                <w:sz w:val="22"/>
                <w:szCs w:val="22"/>
              </w:rPr>
              <w:t>(22.1, 32.4)</w:t>
            </w:r>
          </w:p>
        </w:tc>
      </w:tr>
      <w:tr w:rsidR="00F61512" w:rsidRPr="009F3F84" w14:paraId="363067BB" w14:textId="77777777" w:rsidTr="00E358F7">
        <w:trPr>
          <w:cantSplit/>
        </w:trPr>
        <w:tc>
          <w:tcPr>
            <w:tcW w:w="9327" w:type="dxa"/>
            <w:gridSpan w:val="2"/>
            <w:tcBorders>
              <w:top w:val="single" w:sz="4" w:space="0" w:color="auto"/>
              <w:left w:val="single" w:sz="4" w:space="0" w:color="auto"/>
              <w:bottom w:val="single" w:sz="4" w:space="0" w:color="auto"/>
              <w:right w:val="single" w:sz="4" w:space="0" w:color="auto"/>
            </w:tcBorders>
          </w:tcPr>
          <w:p w14:paraId="5CD017DD" w14:textId="1C200373" w:rsidR="00F61512" w:rsidRPr="009F3F84" w:rsidRDefault="00F61512" w:rsidP="00A2679E">
            <w:pPr>
              <w:pStyle w:val="Text"/>
              <w:keepNext/>
              <w:spacing w:before="0"/>
              <w:jc w:val="left"/>
              <w:rPr>
                <w:sz w:val="22"/>
                <w:szCs w:val="22"/>
              </w:rPr>
            </w:pPr>
            <w:r w:rsidRPr="009F3F84">
              <w:rPr>
                <w:bCs/>
                <w:i/>
                <w:sz w:val="22"/>
                <w:szCs w:val="22"/>
              </w:rPr>
              <w:t>Il-medja tal-ogħla rata tal-fluss ’il barra (PEF) filgħaxija</w:t>
            </w:r>
          </w:p>
        </w:tc>
      </w:tr>
      <w:tr w:rsidR="000B0DF3" w:rsidRPr="009F3F84" w14:paraId="13C185B4" w14:textId="77777777" w:rsidTr="00EC0809">
        <w:trPr>
          <w:cantSplit/>
        </w:trPr>
        <w:tc>
          <w:tcPr>
            <w:tcW w:w="5358" w:type="dxa"/>
            <w:tcBorders>
              <w:top w:val="single" w:sz="4" w:space="0" w:color="auto"/>
              <w:left w:val="single" w:sz="4" w:space="0" w:color="auto"/>
              <w:bottom w:val="single" w:sz="4" w:space="0" w:color="auto"/>
              <w:right w:val="single" w:sz="4" w:space="0" w:color="auto"/>
            </w:tcBorders>
            <w:hideMark/>
          </w:tcPr>
          <w:p w14:paraId="7E8F0724" w14:textId="50728C08" w:rsidR="00F61512" w:rsidRPr="009F3F84" w:rsidRDefault="00F61512" w:rsidP="00A2679E">
            <w:pPr>
              <w:pStyle w:val="Text"/>
              <w:keepNext/>
              <w:spacing w:before="0"/>
              <w:jc w:val="left"/>
              <w:rPr>
                <w:sz w:val="22"/>
                <w:szCs w:val="22"/>
              </w:rPr>
            </w:pPr>
            <w:r w:rsidRPr="009F3F84">
              <w:rPr>
                <w:sz w:val="22"/>
                <w:szCs w:val="22"/>
              </w:rPr>
              <w:t>Id-differenza fit-trattament</w:t>
            </w:r>
          </w:p>
          <w:p w14:paraId="4024E9A5" w14:textId="5011FCF1" w:rsidR="000B0DF3" w:rsidRPr="009F3F84" w:rsidRDefault="00F61512" w:rsidP="00A2679E">
            <w:pPr>
              <w:pStyle w:val="Text"/>
              <w:keepNext/>
              <w:spacing w:before="0"/>
              <w:jc w:val="left"/>
              <w:rPr>
                <w:sz w:val="22"/>
                <w:szCs w:val="22"/>
              </w:rPr>
            </w:pPr>
            <w:r w:rsidRPr="009F3F84">
              <w:rPr>
                <w:sz w:val="22"/>
                <w:szCs w:val="22"/>
              </w:rPr>
              <w:t>(95% CI)</w:t>
            </w:r>
          </w:p>
        </w:tc>
        <w:tc>
          <w:tcPr>
            <w:tcW w:w="3969" w:type="dxa"/>
            <w:tcBorders>
              <w:top w:val="single" w:sz="4" w:space="0" w:color="auto"/>
              <w:left w:val="single" w:sz="4" w:space="0" w:color="auto"/>
              <w:bottom w:val="single" w:sz="4" w:space="0" w:color="auto"/>
              <w:right w:val="single" w:sz="4" w:space="0" w:color="auto"/>
            </w:tcBorders>
            <w:hideMark/>
          </w:tcPr>
          <w:p w14:paraId="7CE00224" w14:textId="33AB40D2" w:rsidR="000B0DF3" w:rsidRPr="009F3F84" w:rsidRDefault="00017285" w:rsidP="00A2679E">
            <w:pPr>
              <w:pStyle w:val="Text"/>
              <w:keepNext/>
              <w:spacing w:before="0"/>
              <w:jc w:val="center"/>
              <w:rPr>
                <w:sz w:val="22"/>
                <w:szCs w:val="22"/>
              </w:rPr>
            </w:pPr>
            <w:r w:rsidRPr="009F3F84">
              <w:rPr>
                <w:sz w:val="22"/>
                <w:szCs w:val="22"/>
              </w:rPr>
              <w:t>26.1 l/min</w:t>
            </w:r>
          </w:p>
          <w:p w14:paraId="38BF08CD" w14:textId="77777777" w:rsidR="000B0DF3" w:rsidRPr="009F3F84" w:rsidRDefault="00017285" w:rsidP="00A2679E">
            <w:pPr>
              <w:pStyle w:val="Text"/>
              <w:keepNext/>
              <w:spacing w:before="0"/>
              <w:jc w:val="center"/>
              <w:rPr>
                <w:sz w:val="22"/>
                <w:szCs w:val="22"/>
              </w:rPr>
            </w:pPr>
            <w:r w:rsidRPr="009F3F84">
              <w:rPr>
                <w:sz w:val="22"/>
                <w:szCs w:val="22"/>
              </w:rPr>
              <w:t>(21.0, 31.2)</w:t>
            </w:r>
          </w:p>
        </w:tc>
      </w:tr>
      <w:tr w:rsidR="000B0DF3" w:rsidRPr="009F3F84" w14:paraId="7B898510" w14:textId="77777777" w:rsidTr="00EC0809">
        <w:trPr>
          <w:cantSplit/>
        </w:trPr>
        <w:tc>
          <w:tcPr>
            <w:tcW w:w="9327" w:type="dxa"/>
            <w:gridSpan w:val="2"/>
            <w:tcBorders>
              <w:top w:val="single" w:sz="4" w:space="0" w:color="auto"/>
              <w:left w:val="single" w:sz="4" w:space="0" w:color="auto"/>
              <w:bottom w:val="single" w:sz="4" w:space="0" w:color="auto"/>
              <w:right w:val="single" w:sz="4" w:space="0" w:color="auto"/>
            </w:tcBorders>
            <w:hideMark/>
          </w:tcPr>
          <w:p w14:paraId="02330D15" w14:textId="77777777" w:rsidR="000B0DF3" w:rsidRPr="009F3F84" w:rsidRDefault="00017285" w:rsidP="00A2679E">
            <w:pPr>
              <w:pStyle w:val="Text"/>
              <w:keepNext/>
              <w:spacing w:before="0"/>
              <w:jc w:val="left"/>
              <w:rPr>
                <w:sz w:val="22"/>
                <w:szCs w:val="22"/>
              </w:rPr>
            </w:pPr>
            <w:r w:rsidRPr="009F3F84">
              <w:rPr>
                <w:b/>
                <w:sz w:val="22"/>
                <w:szCs w:val="22"/>
              </w:rPr>
              <w:t>Sintomi</w:t>
            </w:r>
          </w:p>
        </w:tc>
      </w:tr>
      <w:tr w:rsidR="00F61512" w:rsidRPr="009F3F84" w14:paraId="0EE152BA" w14:textId="77777777" w:rsidTr="00EC0809">
        <w:trPr>
          <w:cantSplit/>
        </w:trPr>
        <w:tc>
          <w:tcPr>
            <w:tcW w:w="9327" w:type="dxa"/>
            <w:gridSpan w:val="2"/>
            <w:tcBorders>
              <w:top w:val="single" w:sz="4" w:space="0" w:color="auto"/>
              <w:left w:val="single" w:sz="4" w:space="0" w:color="auto"/>
              <w:bottom w:val="single" w:sz="4" w:space="0" w:color="auto"/>
              <w:right w:val="single" w:sz="4" w:space="0" w:color="auto"/>
            </w:tcBorders>
          </w:tcPr>
          <w:p w14:paraId="03D49EEB" w14:textId="6FD08882" w:rsidR="00F61512" w:rsidRPr="009F3F84" w:rsidRDefault="00F61512" w:rsidP="00A2679E">
            <w:pPr>
              <w:pStyle w:val="Text"/>
              <w:keepNext/>
              <w:spacing w:before="0"/>
              <w:jc w:val="left"/>
              <w:rPr>
                <w:b/>
                <w:i/>
                <w:iCs/>
                <w:sz w:val="22"/>
                <w:szCs w:val="22"/>
              </w:rPr>
            </w:pPr>
            <w:r w:rsidRPr="009F3F84">
              <w:rPr>
                <w:i/>
                <w:iCs/>
                <w:sz w:val="22"/>
                <w:szCs w:val="22"/>
              </w:rPr>
              <w:t>ACQ</w:t>
            </w:r>
            <w:r w:rsidRPr="009F3F84">
              <w:rPr>
                <w:i/>
                <w:iCs/>
                <w:sz w:val="22"/>
                <w:szCs w:val="22"/>
              </w:rPr>
              <w:noBreakHyphen/>
              <w:t>7 (endpoint sekondarju ewlieni)</w:t>
            </w:r>
          </w:p>
        </w:tc>
      </w:tr>
      <w:tr w:rsidR="00F61512" w:rsidRPr="009F3F84" w14:paraId="2EB2D07A" w14:textId="77777777" w:rsidTr="00EC0809">
        <w:trPr>
          <w:cantSplit/>
        </w:trPr>
        <w:tc>
          <w:tcPr>
            <w:tcW w:w="5358" w:type="dxa"/>
            <w:tcBorders>
              <w:top w:val="single" w:sz="4" w:space="0" w:color="auto"/>
              <w:left w:val="single" w:sz="4" w:space="0" w:color="auto"/>
              <w:bottom w:val="single" w:sz="4" w:space="0" w:color="auto"/>
              <w:right w:val="single" w:sz="4" w:space="0" w:color="auto"/>
            </w:tcBorders>
            <w:hideMark/>
          </w:tcPr>
          <w:p w14:paraId="77BA2C78" w14:textId="0E54EDD3" w:rsidR="00F61512" w:rsidRPr="009F3F84" w:rsidRDefault="00F61512" w:rsidP="00A2679E">
            <w:pPr>
              <w:pStyle w:val="Text"/>
              <w:keepNext/>
              <w:spacing w:before="0"/>
              <w:jc w:val="left"/>
              <w:rPr>
                <w:sz w:val="22"/>
                <w:szCs w:val="22"/>
              </w:rPr>
            </w:pPr>
            <w:r w:rsidRPr="009F3F84">
              <w:rPr>
                <w:sz w:val="22"/>
                <w:szCs w:val="22"/>
              </w:rPr>
              <w:t>Id-differenza fit-trattament</w:t>
            </w:r>
          </w:p>
          <w:p w14:paraId="6B347E4F" w14:textId="4C45983D" w:rsidR="00E67D77" w:rsidRPr="009F3F84" w:rsidRDefault="00E67D77" w:rsidP="00A2679E">
            <w:pPr>
              <w:pStyle w:val="Text"/>
              <w:keepNext/>
              <w:spacing w:before="0"/>
              <w:jc w:val="left"/>
              <w:rPr>
                <w:sz w:val="22"/>
                <w:szCs w:val="22"/>
              </w:rPr>
            </w:pPr>
            <w:r w:rsidRPr="009F3F84">
              <w:rPr>
                <w:sz w:val="22"/>
                <w:szCs w:val="22"/>
              </w:rPr>
              <w:t>Valur-p</w:t>
            </w:r>
          </w:p>
          <w:p w14:paraId="65C2BDFC" w14:textId="4BE27C66" w:rsidR="00F61512" w:rsidRPr="009F3F84" w:rsidRDefault="00F61512" w:rsidP="00A2679E">
            <w:pPr>
              <w:pStyle w:val="Text"/>
              <w:keepNext/>
              <w:spacing w:before="0"/>
              <w:jc w:val="left"/>
              <w:rPr>
                <w:bCs/>
                <w:sz w:val="22"/>
                <w:szCs w:val="22"/>
              </w:rPr>
            </w:pPr>
            <w:r w:rsidRPr="009F3F84">
              <w:rPr>
                <w:sz w:val="22"/>
                <w:szCs w:val="22"/>
              </w:rPr>
              <w:t>(95% CI)</w:t>
            </w:r>
          </w:p>
        </w:tc>
        <w:tc>
          <w:tcPr>
            <w:tcW w:w="3969" w:type="dxa"/>
            <w:tcBorders>
              <w:top w:val="single" w:sz="4" w:space="0" w:color="auto"/>
              <w:left w:val="single" w:sz="4" w:space="0" w:color="auto"/>
              <w:bottom w:val="single" w:sz="4" w:space="0" w:color="auto"/>
              <w:right w:val="single" w:sz="4" w:space="0" w:color="auto"/>
            </w:tcBorders>
            <w:hideMark/>
          </w:tcPr>
          <w:p w14:paraId="7AFF512C" w14:textId="77777777" w:rsidR="00F61512" w:rsidRPr="009F3F84" w:rsidRDefault="00F61512" w:rsidP="00A2679E">
            <w:pPr>
              <w:pStyle w:val="Text"/>
              <w:keepNext/>
              <w:spacing w:before="0"/>
              <w:jc w:val="center"/>
              <w:rPr>
                <w:sz w:val="22"/>
                <w:szCs w:val="22"/>
              </w:rPr>
            </w:pPr>
            <w:r w:rsidRPr="009F3F84">
              <w:rPr>
                <w:sz w:val="22"/>
                <w:szCs w:val="22"/>
              </w:rPr>
              <w:noBreakHyphen/>
              <w:t>0.218</w:t>
            </w:r>
          </w:p>
          <w:p w14:paraId="2FDA0304" w14:textId="77777777" w:rsidR="00F61512" w:rsidRPr="009F3F84" w:rsidRDefault="00F61512" w:rsidP="00A2679E">
            <w:pPr>
              <w:pStyle w:val="Text"/>
              <w:keepNext/>
              <w:spacing w:before="0"/>
              <w:jc w:val="center"/>
              <w:rPr>
                <w:sz w:val="22"/>
                <w:szCs w:val="22"/>
              </w:rPr>
            </w:pPr>
            <w:r w:rsidRPr="009F3F84">
              <w:rPr>
                <w:sz w:val="22"/>
                <w:szCs w:val="22"/>
              </w:rPr>
              <w:t>&lt;0.001</w:t>
            </w:r>
          </w:p>
          <w:p w14:paraId="59B27802" w14:textId="77777777" w:rsidR="00F61512" w:rsidRPr="009F3F84" w:rsidRDefault="00F61512" w:rsidP="00A2679E">
            <w:pPr>
              <w:pStyle w:val="Text"/>
              <w:keepNext/>
              <w:spacing w:before="0"/>
              <w:jc w:val="center"/>
              <w:rPr>
                <w:sz w:val="22"/>
                <w:szCs w:val="22"/>
              </w:rPr>
            </w:pPr>
            <w:r w:rsidRPr="009F3F84">
              <w:rPr>
                <w:sz w:val="22"/>
                <w:szCs w:val="22"/>
              </w:rPr>
              <w:t>(</w:t>
            </w:r>
            <w:r w:rsidRPr="009F3F84">
              <w:rPr>
                <w:sz w:val="22"/>
                <w:szCs w:val="22"/>
              </w:rPr>
              <w:noBreakHyphen/>
              <w:t xml:space="preserve">0.293, </w:t>
            </w:r>
            <w:r w:rsidRPr="009F3F84">
              <w:rPr>
                <w:sz w:val="22"/>
                <w:szCs w:val="22"/>
              </w:rPr>
              <w:noBreakHyphen/>
              <w:t>0.143)</w:t>
            </w:r>
          </w:p>
        </w:tc>
      </w:tr>
      <w:tr w:rsidR="00E67D77" w:rsidRPr="009F3F84" w14:paraId="5ADF373D" w14:textId="77777777" w:rsidTr="00E358F7">
        <w:trPr>
          <w:cantSplit/>
        </w:trPr>
        <w:tc>
          <w:tcPr>
            <w:tcW w:w="9327" w:type="dxa"/>
            <w:gridSpan w:val="2"/>
            <w:tcBorders>
              <w:top w:val="single" w:sz="4" w:space="0" w:color="auto"/>
              <w:left w:val="single" w:sz="4" w:space="0" w:color="auto"/>
              <w:bottom w:val="single" w:sz="4" w:space="0" w:color="auto"/>
              <w:right w:val="single" w:sz="4" w:space="0" w:color="auto"/>
            </w:tcBorders>
          </w:tcPr>
          <w:p w14:paraId="40BAD737" w14:textId="01D1A79D" w:rsidR="00E67D77" w:rsidRPr="009F3F84" w:rsidRDefault="00E67D77" w:rsidP="00A2679E">
            <w:pPr>
              <w:pStyle w:val="Text"/>
              <w:keepNext/>
              <w:spacing w:before="0"/>
              <w:jc w:val="left"/>
              <w:rPr>
                <w:i/>
                <w:iCs/>
                <w:sz w:val="22"/>
                <w:szCs w:val="22"/>
              </w:rPr>
            </w:pPr>
            <w:r w:rsidRPr="009F3F84">
              <w:rPr>
                <w:i/>
                <w:iCs/>
                <w:sz w:val="22"/>
                <w:szCs w:val="22"/>
              </w:rPr>
              <w:t>Perċentwali ta’ pazjenti li kisbu MCID mil-linja bażi b’ACQ ta’ ≥0.5</w:t>
            </w:r>
          </w:p>
        </w:tc>
      </w:tr>
      <w:tr w:rsidR="000B0DF3" w:rsidRPr="009F3F84" w14:paraId="5A184336" w14:textId="77777777" w:rsidTr="00EC0809">
        <w:trPr>
          <w:cantSplit/>
        </w:trPr>
        <w:tc>
          <w:tcPr>
            <w:tcW w:w="5358" w:type="dxa"/>
            <w:tcBorders>
              <w:top w:val="single" w:sz="4" w:space="0" w:color="auto"/>
              <w:left w:val="single" w:sz="4" w:space="0" w:color="auto"/>
              <w:bottom w:val="single" w:sz="4" w:space="0" w:color="auto"/>
              <w:right w:val="single" w:sz="4" w:space="0" w:color="auto"/>
            </w:tcBorders>
            <w:hideMark/>
          </w:tcPr>
          <w:p w14:paraId="245440B8" w14:textId="7076B17D" w:rsidR="000B0DF3" w:rsidRPr="009F3F84" w:rsidRDefault="00017285" w:rsidP="00A2679E">
            <w:pPr>
              <w:pStyle w:val="Text"/>
              <w:keepNext/>
              <w:spacing w:before="0"/>
              <w:jc w:val="left"/>
              <w:rPr>
                <w:sz w:val="22"/>
                <w:szCs w:val="22"/>
              </w:rPr>
            </w:pPr>
            <w:r w:rsidRPr="009F3F84">
              <w:rPr>
                <w:sz w:val="22"/>
                <w:szCs w:val="22"/>
              </w:rPr>
              <w:t>Perċentwali</w:t>
            </w:r>
          </w:p>
          <w:p w14:paraId="71600CBC" w14:textId="77777777" w:rsidR="00E67D77" w:rsidRPr="009F3F84" w:rsidRDefault="00E67D77" w:rsidP="00A2679E">
            <w:pPr>
              <w:pStyle w:val="Text"/>
              <w:keepNext/>
              <w:spacing w:before="0"/>
              <w:jc w:val="left"/>
              <w:rPr>
                <w:bCs/>
                <w:sz w:val="22"/>
                <w:szCs w:val="22"/>
              </w:rPr>
            </w:pPr>
            <w:r w:rsidRPr="009F3F84">
              <w:rPr>
                <w:bCs/>
                <w:sz w:val="22"/>
                <w:szCs w:val="22"/>
              </w:rPr>
              <w:t>Odds ratio</w:t>
            </w:r>
          </w:p>
          <w:p w14:paraId="1CF49371" w14:textId="03438C46" w:rsidR="00E67D77" w:rsidRPr="009F3F84" w:rsidRDefault="00E67D77" w:rsidP="00A2679E">
            <w:pPr>
              <w:pStyle w:val="Text"/>
              <w:keepNext/>
              <w:spacing w:before="0"/>
              <w:jc w:val="left"/>
              <w:rPr>
                <w:bCs/>
                <w:sz w:val="22"/>
                <w:szCs w:val="22"/>
              </w:rPr>
            </w:pPr>
            <w:r w:rsidRPr="009F3F84">
              <w:rPr>
                <w:bCs/>
                <w:sz w:val="22"/>
                <w:szCs w:val="22"/>
              </w:rPr>
              <w:t>(95% CI)</w:t>
            </w:r>
          </w:p>
        </w:tc>
        <w:tc>
          <w:tcPr>
            <w:tcW w:w="3969" w:type="dxa"/>
            <w:tcBorders>
              <w:top w:val="single" w:sz="4" w:space="0" w:color="auto"/>
              <w:left w:val="single" w:sz="4" w:space="0" w:color="auto"/>
              <w:bottom w:val="single" w:sz="4" w:space="0" w:color="auto"/>
              <w:right w:val="single" w:sz="4" w:space="0" w:color="auto"/>
            </w:tcBorders>
            <w:hideMark/>
          </w:tcPr>
          <w:p w14:paraId="6DC91596" w14:textId="77777777" w:rsidR="000B0DF3" w:rsidRPr="009F3F84" w:rsidRDefault="00017285" w:rsidP="00A2679E">
            <w:pPr>
              <w:pStyle w:val="Text"/>
              <w:keepNext/>
              <w:spacing w:before="0"/>
              <w:jc w:val="center"/>
              <w:rPr>
                <w:sz w:val="22"/>
                <w:szCs w:val="22"/>
              </w:rPr>
            </w:pPr>
            <w:r w:rsidRPr="009F3F84">
              <w:rPr>
                <w:sz w:val="22"/>
                <w:szCs w:val="22"/>
              </w:rPr>
              <w:t>75% vs 65%</w:t>
            </w:r>
          </w:p>
          <w:p w14:paraId="0DB74B58" w14:textId="2784E9C8" w:rsidR="000B0DF3" w:rsidRPr="009F3F84" w:rsidRDefault="00017285" w:rsidP="00A2679E">
            <w:pPr>
              <w:pStyle w:val="Text"/>
              <w:keepNext/>
              <w:spacing w:before="0"/>
              <w:jc w:val="center"/>
              <w:rPr>
                <w:sz w:val="22"/>
                <w:szCs w:val="22"/>
              </w:rPr>
            </w:pPr>
            <w:r w:rsidRPr="009F3F84">
              <w:rPr>
                <w:sz w:val="22"/>
                <w:szCs w:val="22"/>
              </w:rPr>
              <w:t>1.69</w:t>
            </w:r>
          </w:p>
          <w:p w14:paraId="4BD233C1" w14:textId="77777777" w:rsidR="000B0DF3" w:rsidRPr="009F3F84" w:rsidRDefault="00017285" w:rsidP="00A2679E">
            <w:pPr>
              <w:pStyle w:val="Text"/>
              <w:keepNext/>
              <w:spacing w:before="0"/>
              <w:jc w:val="center"/>
              <w:rPr>
                <w:sz w:val="22"/>
                <w:szCs w:val="22"/>
              </w:rPr>
            </w:pPr>
            <w:r w:rsidRPr="009F3F84">
              <w:rPr>
                <w:sz w:val="22"/>
                <w:szCs w:val="22"/>
              </w:rPr>
              <w:t>(1.23, 2.33)</w:t>
            </w:r>
          </w:p>
        </w:tc>
      </w:tr>
      <w:tr w:rsidR="00E67D77" w:rsidRPr="009F3F84" w14:paraId="3FB6AF26" w14:textId="77777777" w:rsidTr="00E358F7">
        <w:trPr>
          <w:cantSplit/>
        </w:trPr>
        <w:tc>
          <w:tcPr>
            <w:tcW w:w="9327" w:type="dxa"/>
            <w:gridSpan w:val="2"/>
            <w:tcBorders>
              <w:top w:val="single" w:sz="4" w:space="0" w:color="auto"/>
              <w:left w:val="single" w:sz="4" w:space="0" w:color="auto"/>
              <w:bottom w:val="single" w:sz="4" w:space="0" w:color="auto"/>
              <w:right w:val="single" w:sz="4" w:space="0" w:color="auto"/>
            </w:tcBorders>
          </w:tcPr>
          <w:p w14:paraId="6E18926F" w14:textId="0EF82240" w:rsidR="00E67D77" w:rsidRPr="009F3F84" w:rsidRDefault="00E67D77" w:rsidP="00A2679E">
            <w:pPr>
              <w:pStyle w:val="Text"/>
              <w:keepNext/>
              <w:spacing w:before="0"/>
              <w:jc w:val="left"/>
              <w:rPr>
                <w:i/>
                <w:iCs/>
                <w:sz w:val="22"/>
                <w:szCs w:val="22"/>
              </w:rPr>
            </w:pPr>
            <w:r w:rsidRPr="009F3F84">
              <w:rPr>
                <w:i/>
                <w:iCs/>
                <w:sz w:val="22"/>
                <w:szCs w:val="22"/>
              </w:rPr>
              <w:t>Perċentwali ta’ ġranet ħielsa minn medikazzjoni ta’ salvataġġ</w:t>
            </w:r>
          </w:p>
        </w:tc>
      </w:tr>
      <w:tr w:rsidR="00E67D77" w:rsidRPr="009F3F84" w14:paraId="6182F10A" w14:textId="77777777" w:rsidTr="00EC0809">
        <w:trPr>
          <w:cantSplit/>
        </w:trPr>
        <w:tc>
          <w:tcPr>
            <w:tcW w:w="5358" w:type="dxa"/>
            <w:tcBorders>
              <w:top w:val="single" w:sz="4" w:space="0" w:color="auto"/>
              <w:left w:val="single" w:sz="4" w:space="0" w:color="auto"/>
              <w:bottom w:val="single" w:sz="4" w:space="0" w:color="auto"/>
              <w:right w:val="single" w:sz="4" w:space="0" w:color="auto"/>
            </w:tcBorders>
            <w:hideMark/>
          </w:tcPr>
          <w:p w14:paraId="4A74060B" w14:textId="219E6791" w:rsidR="00E67D77" w:rsidRPr="009F3F84" w:rsidRDefault="00E67D77" w:rsidP="00A2679E">
            <w:pPr>
              <w:pStyle w:val="Text"/>
              <w:keepNext/>
              <w:spacing w:before="0"/>
              <w:jc w:val="left"/>
              <w:rPr>
                <w:sz w:val="22"/>
                <w:szCs w:val="22"/>
              </w:rPr>
            </w:pPr>
            <w:r w:rsidRPr="009F3F84">
              <w:rPr>
                <w:sz w:val="22"/>
                <w:szCs w:val="22"/>
              </w:rPr>
              <w:t>Id-differenza fit-trattament</w:t>
            </w:r>
          </w:p>
          <w:p w14:paraId="243F8833" w14:textId="31096E6E" w:rsidR="00E67D77" w:rsidRPr="009F3F84" w:rsidRDefault="00E67D77" w:rsidP="00A2679E">
            <w:pPr>
              <w:pStyle w:val="Text"/>
              <w:keepNext/>
              <w:spacing w:before="0"/>
              <w:jc w:val="left"/>
              <w:rPr>
                <w:bCs/>
                <w:sz w:val="22"/>
                <w:szCs w:val="22"/>
              </w:rPr>
            </w:pPr>
            <w:r w:rsidRPr="009F3F84">
              <w:rPr>
                <w:sz w:val="22"/>
                <w:szCs w:val="22"/>
              </w:rPr>
              <w:t>(95% CI)</w:t>
            </w:r>
          </w:p>
        </w:tc>
        <w:tc>
          <w:tcPr>
            <w:tcW w:w="3969" w:type="dxa"/>
            <w:tcBorders>
              <w:top w:val="single" w:sz="4" w:space="0" w:color="auto"/>
              <w:left w:val="single" w:sz="4" w:space="0" w:color="auto"/>
              <w:bottom w:val="single" w:sz="4" w:space="0" w:color="auto"/>
              <w:right w:val="single" w:sz="4" w:space="0" w:color="auto"/>
            </w:tcBorders>
            <w:hideMark/>
          </w:tcPr>
          <w:p w14:paraId="4E4E9B11" w14:textId="56F515D1" w:rsidR="00E67D77" w:rsidRPr="009F3F84" w:rsidRDefault="00E67D77" w:rsidP="00A2679E">
            <w:pPr>
              <w:pStyle w:val="Text"/>
              <w:keepNext/>
              <w:spacing w:before="0"/>
              <w:jc w:val="center"/>
              <w:rPr>
                <w:sz w:val="22"/>
                <w:szCs w:val="22"/>
              </w:rPr>
            </w:pPr>
            <w:r w:rsidRPr="009F3F84">
              <w:rPr>
                <w:sz w:val="22"/>
                <w:szCs w:val="22"/>
              </w:rPr>
              <w:t>8.1</w:t>
            </w:r>
          </w:p>
          <w:p w14:paraId="389FB22B" w14:textId="77777777" w:rsidR="00E67D77" w:rsidRPr="009F3F84" w:rsidRDefault="00E67D77" w:rsidP="00A2679E">
            <w:pPr>
              <w:pStyle w:val="Text"/>
              <w:keepNext/>
              <w:spacing w:before="0"/>
              <w:jc w:val="center"/>
              <w:rPr>
                <w:sz w:val="22"/>
                <w:szCs w:val="22"/>
              </w:rPr>
            </w:pPr>
            <w:r w:rsidRPr="009F3F84">
              <w:rPr>
                <w:sz w:val="22"/>
                <w:szCs w:val="22"/>
              </w:rPr>
              <w:t>(4.3, 11.8)</w:t>
            </w:r>
          </w:p>
        </w:tc>
      </w:tr>
      <w:tr w:rsidR="00E67D77" w:rsidRPr="009F3F84" w14:paraId="6FA63C52" w14:textId="77777777" w:rsidTr="00E358F7">
        <w:trPr>
          <w:cantSplit/>
        </w:trPr>
        <w:tc>
          <w:tcPr>
            <w:tcW w:w="9327" w:type="dxa"/>
            <w:gridSpan w:val="2"/>
            <w:tcBorders>
              <w:top w:val="single" w:sz="4" w:space="0" w:color="auto"/>
              <w:left w:val="single" w:sz="4" w:space="0" w:color="auto"/>
              <w:bottom w:val="single" w:sz="4" w:space="0" w:color="auto"/>
              <w:right w:val="single" w:sz="4" w:space="0" w:color="auto"/>
            </w:tcBorders>
          </w:tcPr>
          <w:p w14:paraId="5C061025" w14:textId="5E5F4ACB" w:rsidR="00E67D77" w:rsidRPr="009F3F84" w:rsidRDefault="00E67D77" w:rsidP="00A2679E">
            <w:pPr>
              <w:pStyle w:val="Text"/>
              <w:keepNext/>
              <w:spacing w:before="0"/>
              <w:jc w:val="left"/>
              <w:rPr>
                <w:i/>
                <w:iCs/>
                <w:sz w:val="22"/>
                <w:szCs w:val="22"/>
              </w:rPr>
            </w:pPr>
            <w:r w:rsidRPr="009F3F84">
              <w:rPr>
                <w:i/>
                <w:iCs/>
                <w:sz w:val="22"/>
                <w:szCs w:val="22"/>
              </w:rPr>
              <w:t>Perċentwali ta’ ġranet mingħajr sintomi</w:t>
            </w:r>
          </w:p>
        </w:tc>
      </w:tr>
      <w:tr w:rsidR="00E67D77" w:rsidRPr="009F3F84" w14:paraId="490B438C" w14:textId="4668F742" w:rsidTr="00EC0809">
        <w:trPr>
          <w:cantSplit/>
        </w:trPr>
        <w:tc>
          <w:tcPr>
            <w:tcW w:w="5358" w:type="dxa"/>
            <w:tcBorders>
              <w:top w:val="single" w:sz="4" w:space="0" w:color="auto"/>
              <w:left w:val="single" w:sz="4" w:space="0" w:color="auto"/>
              <w:bottom w:val="single" w:sz="4" w:space="0" w:color="auto"/>
              <w:right w:val="single" w:sz="4" w:space="0" w:color="auto"/>
            </w:tcBorders>
            <w:hideMark/>
          </w:tcPr>
          <w:p w14:paraId="28E1A384" w14:textId="77777777" w:rsidR="00E67D77" w:rsidRPr="009F3F84" w:rsidRDefault="00E67D77" w:rsidP="00A2679E">
            <w:pPr>
              <w:pStyle w:val="Text"/>
              <w:keepNext/>
              <w:spacing w:before="0"/>
              <w:jc w:val="left"/>
              <w:rPr>
                <w:sz w:val="22"/>
                <w:szCs w:val="22"/>
              </w:rPr>
            </w:pPr>
            <w:r w:rsidRPr="009F3F84">
              <w:rPr>
                <w:sz w:val="22"/>
                <w:szCs w:val="22"/>
              </w:rPr>
              <w:t>Id-differenza fit-trattament</w:t>
            </w:r>
          </w:p>
          <w:p w14:paraId="7765E92B" w14:textId="1352E08D" w:rsidR="00E67D77" w:rsidRPr="009F3F84" w:rsidRDefault="00E67D77" w:rsidP="00A2679E">
            <w:pPr>
              <w:pStyle w:val="Text"/>
              <w:keepNext/>
              <w:spacing w:before="0"/>
              <w:jc w:val="left"/>
              <w:rPr>
                <w:bCs/>
                <w:sz w:val="22"/>
                <w:szCs w:val="22"/>
              </w:rPr>
            </w:pPr>
            <w:r w:rsidRPr="009F3F84">
              <w:rPr>
                <w:sz w:val="22"/>
                <w:szCs w:val="22"/>
              </w:rPr>
              <w:t>(95% CI)</w:t>
            </w:r>
          </w:p>
        </w:tc>
        <w:tc>
          <w:tcPr>
            <w:tcW w:w="3969" w:type="dxa"/>
            <w:tcBorders>
              <w:top w:val="single" w:sz="4" w:space="0" w:color="auto"/>
              <w:left w:val="single" w:sz="4" w:space="0" w:color="auto"/>
              <w:bottom w:val="single" w:sz="4" w:space="0" w:color="auto"/>
              <w:right w:val="single" w:sz="4" w:space="0" w:color="auto"/>
            </w:tcBorders>
            <w:hideMark/>
          </w:tcPr>
          <w:p w14:paraId="232BBB18" w14:textId="75DD39E6" w:rsidR="00E67D77" w:rsidRPr="009F3F84" w:rsidRDefault="00E67D77" w:rsidP="00A2679E">
            <w:pPr>
              <w:pStyle w:val="Text"/>
              <w:keepNext/>
              <w:spacing w:before="0"/>
              <w:jc w:val="center"/>
              <w:rPr>
                <w:sz w:val="22"/>
                <w:szCs w:val="22"/>
              </w:rPr>
            </w:pPr>
            <w:r w:rsidRPr="009F3F84">
              <w:rPr>
                <w:sz w:val="22"/>
                <w:szCs w:val="22"/>
              </w:rPr>
              <w:t>2.7</w:t>
            </w:r>
          </w:p>
          <w:p w14:paraId="5FB54B01" w14:textId="7DF8A1ED" w:rsidR="00E67D77" w:rsidRPr="009F3F84" w:rsidRDefault="00E67D77" w:rsidP="00A2679E">
            <w:pPr>
              <w:pStyle w:val="Text"/>
              <w:keepNext/>
              <w:spacing w:before="0"/>
              <w:jc w:val="center"/>
              <w:rPr>
                <w:sz w:val="22"/>
                <w:szCs w:val="22"/>
              </w:rPr>
            </w:pPr>
            <w:r w:rsidRPr="009F3F84">
              <w:rPr>
                <w:sz w:val="22"/>
                <w:szCs w:val="22"/>
              </w:rPr>
              <w:t>(</w:t>
            </w:r>
            <w:r w:rsidRPr="009F3F84">
              <w:rPr>
                <w:sz w:val="22"/>
                <w:szCs w:val="22"/>
              </w:rPr>
              <w:noBreakHyphen/>
              <w:t>1.0, 6.4)</w:t>
            </w:r>
          </w:p>
        </w:tc>
      </w:tr>
      <w:tr w:rsidR="00552B10" w:rsidRPr="009F3F84" w14:paraId="772CD3A9" w14:textId="77777777" w:rsidTr="00096A57">
        <w:trPr>
          <w:cantSplit/>
        </w:trPr>
        <w:tc>
          <w:tcPr>
            <w:tcW w:w="9327" w:type="dxa"/>
            <w:gridSpan w:val="2"/>
            <w:tcBorders>
              <w:top w:val="single" w:sz="4" w:space="0" w:color="auto"/>
              <w:left w:val="single" w:sz="4" w:space="0" w:color="auto"/>
              <w:bottom w:val="single" w:sz="4" w:space="0" w:color="auto"/>
              <w:right w:val="single" w:sz="4" w:space="0" w:color="auto"/>
            </w:tcBorders>
          </w:tcPr>
          <w:p w14:paraId="64337E44" w14:textId="77777777" w:rsidR="003235DD" w:rsidRPr="009F3F84" w:rsidRDefault="00B8384A" w:rsidP="00A2679E">
            <w:pPr>
              <w:tabs>
                <w:tab w:val="clear" w:pos="567"/>
                <w:tab w:val="left" w:pos="562"/>
              </w:tabs>
              <w:spacing w:line="240" w:lineRule="auto"/>
              <w:rPr>
                <w:rFonts w:eastAsia="MS Mincho"/>
                <w:szCs w:val="22"/>
              </w:rPr>
            </w:pPr>
            <w:r w:rsidRPr="009F3F84">
              <w:rPr>
                <w:szCs w:val="22"/>
              </w:rPr>
              <w:t>*</w:t>
            </w:r>
            <w:r w:rsidRPr="009F3F84">
              <w:rPr>
                <w:szCs w:val="22"/>
              </w:rPr>
              <w:tab/>
              <w:t>Doża baxxa ta’ Atectura Breezhaler: 125/62.5 mkg od.</w:t>
            </w:r>
          </w:p>
          <w:p w14:paraId="267FE693" w14:textId="77777777" w:rsidR="003235DD" w:rsidRPr="009F3F84" w:rsidRDefault="00AC72EA" w:rsidP="00A2679E">
            <w:pPr>
              <w:tabs>
                <w:tab w:val="clear" w:pos="567"/>
              </w:tabs>
              <w:spacing w:line="240" w:lineRule="auto"/>
              <w:rPr>
                <w:szCs w:val="22"/>
              </w:rPr>
            </w:pPr>
            <w:r w:rsidRPr="009F3F84">
              <w:rPr>
                <w:szCs w:val="22"/>
              </w:rPr>
              <w:t>**</w:t>
            </w:r>
            <w:r w:rsidRPr="009F3F84">
              <w:rPr>
                <w:szCs w:val="22"/>
              </w:rPr>
              <w:tab/>
              <w:t>MF: doża baxxa ta’ mometasone furoate: 200 mkg od (il-kontenut tad-doża).</w:t>
            </w:r>
          </w:p>
          <w:p w14:paraId="13BD5026" w14:textId="77777777" w:rsidR="00AC72EA" w:rsidRPr="009F3F84" w:rsidRDefault="00AC72EA" w:rsidP="00A2679E">
            <w:pPr>
              <w:pStyle w:val="Text"/>
              <w:spacing w:before="0"/>
              <w:ind w:left="575"/>
              <w:jc w:val="left"/>
              <w:rPr>
                <w:sz w:val="22"/>
                <w:szCs w:val="22"/>
              </w:rPr>
            </w:pPr>
            <w:r w:rsidRPr="009F3F84">
              <w:rPr>
                <w:sz w:val="22"/>
                <w:szCs w:val="22"/>
              </w:rPr>
              <w:t>Mometasone furoate 62.5 mkg f’Atectura Breezhaler od jitqabbel ma’ mometasone furoate 200 mkg od (il-kontenut tad-doża).</w:t>
            </w:r>
          </w:p>
          <w:p w14:paraId="60B884DD" w14:textId="2B75623D" w:rsidR="00552B10" w:rsidRPr="009F3F84" w:rsidRDefault="00552B10" w:rsidP="00A2679E">
            <w:pPr>
              <w:pStyle w:val="Text"/>
              <w:spacing w:before="0"/>
              <w:ind w:left="575" w:hanging="575"/>
              <w:jc w:val="left"/>
              <w:rPr>
                <w:sz w:val="22"/>
                <w:szCs w:val="22"/>
              </w:rPr>
            </w:pPr>
            <w:r w:rsidRPr="009F3F84">
              <w:rPr>
                <w:sz w:val="22"/>
                <w:szCs w:val="22"/>
              </w:rPr>
              <w:t>***</w:t>
            </w:r>
            <w:r w:rsidRPr="009F3F84">
              <w:rPr>
                <w:sz w:val="22"/>
                <w:szCs w:val="22"/>
              </w:rPr>
              <w:tab/>
              <w:t>L-anqas FEV</w:t>
            </w:r>
            <w:r w:rsidRPr="009F3F84">
              <w:rPr>
                <w:sz w:val="22"/>
                <w:szCs w:val="22"/>
                <w:vertAlign w:val="subscript"/>
              </w:rPr>
              <w:t>1</w:t>
            </w:r>
            <w:r w:rsidRPr="009F3F84">
              <w:rPr>
                <w:sz w:val="22"/>
                <w:szCs w:val="22"/>
              </w:rPr>
              <w:t>: il-medja taż-żewġ valuri tal-FEV</w:t>
            </w:r>
            <w:r w:rsidRPr="009F3F84">
              <w:rPr>
                <w:sz w:val="22"/>
                <w:szCs w:val="22"/>
                <w:vertAlign w:val="subscript"/>
              </w:rPr>
              <w:t>1</w:t>
            </w:r>
            <w:r w:rsidRPr="009F3F84">
              <w:rPr>
                <w:sz w:val="22"/>
                <w:szCs w:val="22"/>
              </w:rPr>
              <w:t xml:space="preserve"> imkejla wara 23 siegħa u 15-il min u 23 siegħa u 45 minn wara d-doża ta’ filgħaxija.</w:t>
            </w:r>
          </w:p>
          <w:p w14:paraId="21CE01EE" w14:textId="77777777" w:rsidR="004703D4" w:rsidRPr="009F3F84" w:rsidRDefault="004703D4" w:rsidP="00A2679E">
            <w:pPr>
              <w:pStyle w:val="Text"/>
              <w:spacing w:before="0"/>
              <w:jc w:val="left"/>
              <w:rPr>
                <w:sz w:val="22"/>
                <w:szCs w:val="22"/>
              </w:rPr>
            </w:pPr>
            <w:r w:rsidRPr="009F3F84">
              <w:rPr>
                <w:sz w:val="22"/>
                <w:szCs w:val="22"/>
              </w:rPr>
              <w:t>od = darba kuljum, bid = darbtejn kuljum</w:t>
            </w:r>
          </w:p>
        </w:tc>
      </w:tr>
    </w:tbl>
    <w:p w14:paraId="0DC0F02F" w14:textId="77777777" w:rsidR="000B0DF3" w:rsidRPr="009F3F84" w:rsidRDefault="000B0DF3" w:rsidP="00A2679E">
      <w:pPr>
        <w:tabs>
          <w:tab w:val="clear" w:pos="567"/>
        </w:tabs>
        <w:spacing w:line="240" w:lineRule="auto"/>
        <w:rPr>
          <w:szCs w:val="22"/>
        </w:rPr>
      </w:pPr>
    </w:p>
    <w:p w14:paraId="3DCB033B" w14:textId="77777777" w:rsidR="000B0DF3" w:rsidRPr="009F3F84" w:rsidRDefault="00017285" w:rsidP="00A2679E">
      <w:pPr>
        <w:keepNext/>
        <w:tabs>
          <w:tab w:val="clear" w:pos="567"/>
        </w:tabs>
        <w:autoSpaceDE w:val="0"/>
        <w:autoSpaceDN w:val="0"/>
        <w:adjustRightInd w:val="0"/>
        <w:spacing w:line="240" w:lineRule="auto"/>
        <w:rPr>
          <w:bCs/>
          <w:iCs/>
          <w:szCs w:val="22"/>
        </w:rPr>
      </w:pPr>
      <w:r w:rsidRPr="009F3F84">
        <w:rPr>
          <w:bCs/>
          <w:iCs/>
          <w:szCs w:val="22"/>
          <w:u w:val="single"/>
        </w:rPr>
        <w:t>Popolazzjoni pedjatrika</w:t>
      </w:r>
    </w:p>
    <w:p w14:paraId="3047C534" w14:textId="77777777" w:rsidR="000B0DF3" w:rsidRPr="009F3F84" w:rsidRDefault="000B0DF3" w:rsidP="00A2679E">
      <w:pPr>
        <w:keepNext/>
        <w:tabs>
          <w:tab w:val="clear" w:pos="567"/>
        </w:tabs>
        <w:spacing w:line="240" w:lineRule="auto"/>
        <w:rPr>
          <w:bCs/>
          <w:iCs/>
          <w:szCs w:val="22"/>
        </w:rPr>
      </w:pPr>
    </w:p>
    <w:p w14:paraId="3EA4AC23" w14:textId="514688B7" w:rsidR="00121230" w:rsidRPr="009F3F84" w:rsidRDefault="00121230" w:rsidP="00A2679E">
      <w:pPr>
        <w:tabs>
          <w:tab w:val="clear" w:pos="567"/>
        </w:tabs>
        <w:spacing w:line="240" w:lineRule="auto"/>
        <w:rPr>
          <w:szCs w:val="22"/>
        </w:rPr>
      </w:pPr>
      <w:r w:rsidRPr="009F3F84">
        <w:rPr>
          <w:szCs w:val="22"/>
        </w:rPr>
        <w:t>Fl-istudju PALLADIUM, li kien jinkludi 106 adolexxenti (12</w:t>
      </w:r>
      <w:r w:rsidR="00331824" w:rsidRPr="009F3F84">
        <w:rPr>
          <w:szCs w:val="22"/>
        </w:rPr>
        <w:noBreakHyphen/>
      </w:r>
      <w:r w:rsidRPr="009F3F84">
        <w:rPr>
          <w:szCs w:val="22"/>
        </w:rPr>
        <w:t>17-il sena), it-titjib fl-anqas FEV</w:t>
      </w:r>
      <w:r w:rsidRPr="009F3F84">
        <w:rPr>
          <w:szCs w:val="22"/>
          <w:vertAlign w:val="subscript"/>
        </w:rPr>
        <w:t>1</w:t>
      </w:r>
      <w:r w:rsidRPr="009F3F84">
        <w:rPr>
          <w:szCs w:val="22"/>
        </w:rPr>
        <w:t xml:space="preserve"> fis-26 ġimgħa kien ta’ 0.173 litri (95% CI: </w:t>
      </w:r>
      <w:r w:rsidRPr="009F3F84">
        <w:rPr>
          <w:szCs w:val="22"/>
        </w:rPr>
        <w:noBreakHyphen/>
        <w:t>0.021, 0.368) għal Atectura Breezhaler 125 mkg/260 mkg darba kuljum vs mometasone furoate 800 mkg (i.e. dożi għoljin) u 0.397 litri (95% CI: 0.195, 0.599) għal Atectura Breezhaler 125 mkg/127.5 mkg darba kuljum vs mometasone furoate 400 mkg darba kuljum (i.e. dożi medji).</w:t>
      </w:r>
    </w:p>
    <w:p w14:paraId="0E98A659" w14:textId="77777777" w:rsidR="004C51E2" w:rsidRPr="009F3F84" w:rsidRDefault="004C51E2" w:rsidP="00A2679E">
      <w:pPr>
        <w:tabs>
          <w:tab w:val="clear" w:pos="567"/>
        </w:tabs>
        <w:spacing w:line="240" w:lineRule="auto"/>
        <w:rPr>
          <w:szCs w:val="22"/>
        </w:rPr>
      </w:pPr>
    </w:p>
    <w:p w14:paraId="77DAD586" w14:textId="48BB891D" w:rsidR="004261C8" w:rsidRPr="009F3F84" w:rsidRDefault="00121230" w:rsidP="00A2679E">
      <w:pPr>
        <w:tabs>
          <w:tab w:val="clear" w:pos="567"/>
        </w:tabs>
        <w:spacing w:line="240" w:lineRule="auto"/>
        <w:rPr>
          <w:szCs w:val="22"/>
        </w:rPr>
      </w:pPr>
      <w:r w:rsidRPr="009F3F84">
        <w:rPr>
          <w:szCs w:val="22"/>
        </w:rPr>
        <w:t>Fl-istudju QUARTZ, li kien jinkludi 63 adolexxent (12-17-il sena), l-Anqas Kwadru jfisser differenza fit-trattament għall-anqas FEV</w:t>
      </w:r>
      <w:r w:rsidRPr="009F3F84">
        <w:rPr>
          <w:szCs w:val="22"/>
          <w:vertAlign w:val="subscript"/>
        </w:rPr>
        <w:t>1</w:t>
      </w:r>
      <w:r w:rsidRPr="009F3F84">
        <w:rPr>
          <w:szCs w:val="22"/>
        </w:rPr>
        <w:t xml:space="preserve"> fil-85 jum (it-12-il ġimgħa) kien ta’ 0.251 litri (95% CI: 0.130, 0.371).</w:t>
      </w:r>
    </w:p>
    <w:p w14:paraId="34AEB2BA" w14:textId="5AC68164" w:rsidR="00121230" w:rsidRPr="009F3F84" w:rsidRDefault="00121230" w:rsidP="00A2679E">
      <w:pPr>
        <w:tabs>
          <w:tab w:val="clear" w:pos="567"/>
        </w:tabs>
        <w:spacing w:line="240" w:lineRule="auto"/>
        <w:rPr>
          <w:szCs w:val="22"/>
        </w:rPr>
      </w:pPr>
    </w:p>
    <w:p w14:paraId="27E910B7" w14:textId="77777777" w:rsidR="00121230" w:rsidRPr="009F3F84" w:rsidRDefault="00121230" w:rsidP="00A2679E">
      <w:pPr>
        <w:tabs>
          <w:tab w:val="clear" w:pos="567"/>
        </w:tabs>
        <w:spacing w:line="240" w:lineRule="auto"/>
        <w:rPr>
          <w:szCs w:val="22"/>
        </w:rPr>
      </w:pPr>
      <w:r w:rsidRPr="009F3F84">
        <w:rPr>
          <w:szCs w:val="22"/>
        </w:rPr>
        <w:t>Fis-sottogrupp tal-adolexxenti, it-titjib fil-funzjoni tal-pulmun, it-tnaqqis tas-sintomi u t-tħarrix kienu konsistenti mal-popolazzjoni kollha kemm hi.</w:t>
      </w:r>
    </w:p>
    <w:p w14:paraId="37EF2CF9" w14:textId="2A280E9A" w:rsidR="00121230" w:rsidRPr="009F3F84" w:rsidRDefault="00121230" w:rsidP="00A2679E">
      <w:pPr>
        <w:tabs>
          <w:tab w:val="clear" w:pos="567"/>
        </w:tabs>
        <w:spacing w:line="240" w:lineRule="auto"/>
        <w:rPr>
          <w:szCs w:val="22"/>
        </w:rPr>
      </w:pPr>
    </w:p>
    <w:p w14:paraId="4C651C67" w14:textId="43031109" w:rsidR="000B0DF3" w:rsidRPr="009F3F84" w:rsidRDefault="00017285" w:rsidP="00A2679E">
      <w:pPr>
        <w:tabs>
          <w:tab w:val="clear" w:pos="567"/>
        </w:tabs>
        <w:spacing w:line="240" w:lineRule="auto"/>
        <w:rPr>
          <w:szCs w:val="22"/>
        </w:rPr>
      </w:pPr>
      <w:r w:rsidRPr="009F3F84">
        <w:t>L-Aġenzija Ewropea għall-Mediċini ddiferiet l-obbligu li jiġu ppreżentati r-riżultati tal-istudji b’</w:t>
      </w:r>
      <w:r w:rsidR="002139B7" w:rsidRPr="009F3F84">
        <w:rPr>
          <w:szCs w:val="22"/>
        </w:rPr>
        <w:t>indacaterol/mometasone furoate</w:t>
      </w:r>
      <w:r w:rsidRPr="009F3F84">
        <w:t xml:space="preserve"> f’wieħed jew iktar kategoriji tal-popolazzjoni pedjatrika fl-ażma (ara sezzjoni 4.2 għal informazzjoni dwar l-użu pedjatriku).</w:t>
      </w:r>
    </w:p>
    <w:p w14:paraId="5DFF8451" w14:textId="77777777" w:rsidR="000B0DF3" w:rsidRPr="009F3F84" w:rsidRDefault="000B0DF3" w:rsidP="00A2679E">
      <w:pPr>
        <w:tabs>
          <w:tab w:val="clear" w:pos="567"/>
        </w:tabs>
        <w:spacing w:line="240" w:lineRule="auto"/>
        <w:rPr>
          <w:szCs w:val="22"/>
        </w:rPr>
      </w:pPr>
    </w:p>
    <w:p w14:paraId="2E83FCA8" w14:textId="77777777" w:rsidR="000B0DF3" w:rsidRPr="009F3F84" w:rsidRDefault="00017285" w:rsidP="00A2679E">
      <w:pPr>
        <w:keepNext/>
        <w:tabs>
          <w:tab w:val="clear" w:pos="567"/>
        </w:tabs>
        <w:spacing w:line="240" w:lineRule="auto"/>
        <w:ind w:left="567" w:hanging="567"/>
        <w:rPr>
          <w:b/>
          <w:szCs w:val="22"/>
        </w:rPr>
      </w:pPr>
      <w:r w:rsidRPr="009F3F84">
        <w:rPr>
          <w:b/>
          <w:szCs w:val="22"/>
        </w:rPr>
        <w:lastRenderedPageBreak/>
        <w:t>5.2</w:t>
      </w:r>
      <w:r w:rsidRPr="009F3F84">
        <w:rPr>
          <w:b/>
          <w:szCs w:val="22"/>
        </w:rPr>
        <w:tab/>
        <w:t>Tagħrif farmakokinetiku</w:t>
      </w:r>
    </w:p>
    <w:p w14:paraId="18807BB8" w14:textId="77777777" w:rsidR="000B0DF3" w:rsidRPr="009F3F84" w:rsidRDefault="000B0DF3" w:rsidP="00A2679E">
      <w:pPr>
        <w:keepNext/>
        <w:tabs>
          <w:tab w:val="clear" w:pos="567"/>
        </w:tabs>
        <w:spacing w:line="240" w:lineRule="auto"/>
        <w:ind w:left="567" w:hanging="567"/>
        <w:rPr>
          <w:szCs w:val="22"/>
        </w:rPr>
      </w:pPr>
    </w:p>
    <w:p w14:paraId="14170EA6" w14:textId="77777777" w:rsidR="000B0DF3" w:rsidRPr="009F3F84" w:rsidRDefault="00017285" w:rsidP="00A2679E">
      <w:pPr>
        <w:keepNext/>
        <w:numPr>
          <w:ilvl w:val="12"/>
          <w:numId w:val="0"/>
        </w:numPr>
        <w:tabs>
          <w:tab w:val="clear" w:pos="567"/>
        </w:tabs>
        <w:spacing w:line="240" w:lineRule="auto"/>
        <w:ind w:right="-2"/>
        <w:rPr>
          <w:szCs w:val="22"/>
          <w:u w:val="single"/>
        </w:rPr>
      </w:pPr>
      <w:r w:rsidRPr="009F3F84">
        <w:rPr>
          <w:szCs w:val="22"/>
          <w:u w:val="single"/>
        </w:rPr>
        <w:t>Assorbiment</w:t>
      </w:r>
    </w:p>
    <w:p w14:paraId="5399B0BF" w14:textId="77777777" w:rsidR="000B0DF3" w:rsidRPr="009F3F84" w:rsidRDefault="000B0DF3" w:rsidP="00A2679E">
      <w:pPr>
        <w:keepNext/>
        <w:tabs>
          <w:tab w:val="clear" w:pos="567"/>
        </w:tabs>
        <w:autoSpaceDE w:val="0"/>
        <w:autoSpaceDN w:val="0"/>
        <w:adjustRightInd w:val="0"/>
        <w:spacing w:line="240" w:lineRule="auto"/>
        <w:rPr>
          <w:szCs w:val="22"/>
        </w:rPr>
      </w:pPr>
    </w:p>
    <w:p w14:paraId="0F9FFABD" w14:textId="77777777" w:rsidR="000B0DF3" w:rsidRPr="009F3F84" w:rsidRDefault="00017285" w:rsidP="00A2679E">
      <w:pPr>
        <w:pStyle w:val="Text"/>
        <w:spacing w:before="0"/>
        <w:jc w:val="left"/>
        <w:rPr>
          <w:bCs/>
          <w:iCs/>
          <w:sz w:val="22"/>
          <w:szCs w:val="22"/>
        </w:rPr>
      </w:pPr>
      <w:r w:rsidRPr="009F3F84">
        <w:rPr>
          <w:sz w:val="22"/>
          <w:szCs w:val="22"/>
        </w:rPr>
        <w:t>Wara li Atectura Breezhaler jittieħed man-nifs, il-ħin medjan sakemm jintlaħqu l-ogħla konċentrazzjonijiet fil-plażma ta’ indacaterol u mometasone furoate kien ta’ madwar 15-il minuta u siegħa, rispettivament.</w:t>
      </w:r>
    </w:p>
    <w:p w14:paraId="0762EF5E" w14:textId="77777777" w:rsidR="000B0DF3" w:rsidRPr="009F3F84" w:rsidRDefault="000B0DF3" w:rsidP="00A2679E">
      <w:pPr>
        <w:pStyle w:val="Text"/>
        <w:spacing w:before="0"/>
        <w:jc w:val="left"/>
        <w:rPr>
          <w:bCs/>
          <w:iCs/>
          <w:sz w:val="22"/>
          <w:szCs w:val="22"/>
        </w:rPr>
      </w:pPr>
    </w:p>
    <w:p w14:paraId="7985A04B" w14:textId="3D51B29B" w:rsidR="000B0DF3" w:rsidRPr="009F3F84" w:rsidRDefault="00017285" w:rsidP="00A2679E">
      <w:pPr>
        <w:pStyle w:val="Text"/>
        <w:spacing w:before="0"/>
        <w:jc w:val="left"/>
        <w:rPr>
          <w:bCs/>
          <w:iCs/>
          <w:sz w:val="22"/>
          <w:szCs w:val="22"/>
        </w:rPr>
      </w:pPr>
      <w:r w:rsidRPr="009F3F84">
        <w:rPr>
          <w:sz w:val="22"/>
          <w:szCs w:val="22"/>
        </w:rPr>
        <w:t>Skont id-</w:t>
      </w:r>
      <w:r w:rsidRPr="00181E56">
        <w:rPr>
          <w:i/>
          <w:iCs/>
          <w:sz w:val="22"/>
          <w:szCs w:val="22"/>
        </w:rPr>
        <w:t>data</w:t>
      </w:r>
      <w:r w:rsidRPr="009F3F84">
        <w:rPr>
          <w:sz w:val="22"/>
          <w:szCs w:val="22"/>
        </w:rPr>
        <w:t xml:space="preserve"> ta’ prestazzjoni </w:t>
      </w:r>
      <w:r w:rsidRPr="009F3F84">
        <w:rPr>
          <w:i/>
          <w:iCs/>
          <w:sz w:val="22"/>
          <w:szCs w:val="22"/>
        </w:rPr>
        <w:t>in vitro</w:t>
      </w:r>
      <w:r w:rsidRPr="009F3F84">
        <w:rPr>
          <w:sz w:val="22"/>
          <w:szCs w:val="22"/>
        </w:rPr>
        <w:t>, id-doża ta’ kull komponent tal-monoterapija mwassla fil-</w:t>
      </w:r>
      <w:r w:rsidR="00BE38C7" w:rsidRPr="009F3F84">
        <w:rPr>
          <w:sz w:val="22"/>
          <w:szCs w:val="22"/>
        </w:rPr>
        <w:t>p</w:t>
      </w:r>
      <w:r w:rsidRPr="009F3F84">
        <w:rPr>
          <w:sz w:val="22"/>
          <w:szCs w:val="22"/>
        </w:rPr>
        <w:t>ul</w:t>
      </w:r>
      <w:r w:rsidR="00BE38C7" w:rsidRPr="009F3F84">
        <w:rPr>
          <w:sz w:val="22"/>
          <w:szCs w:val="22"/>
        </w:rPr>
        <w:t>m</w:t>
      </w:r>
      <w:r w:rsidRPr="009F3F84">
        <w:rPr>
          <w:sz w:val="22"/>
          <w:szCs w:val="22"/>
        </w:rPr>
        <w:t>u</w:t>
      </w:r>
      <w:r w:rsidR="00BE38C7" w:rsidRPr="009F3F84">
        <w:rPr>
          <w:sz w:val="22"/>
          <w:szCs w:val="22"/>
        </w:rPr>
        <w:t>n</w:t>
      </w:r>
      <w:r w:rsidRPr="009F3F84">
        <w:rPr>
          <w:sz w:val="22"/>
          <w:szCs w:val="22"/>
        </w:rPr>
        <w:t xml:space="preserve"> hi mistennija li tkun tixbah lil dik ta</w:t>
      </w:r>
      <w:r w:rsidR="00B24631" w:rsidRPr="009F3F84">
        <w:rPr>
          <w:sz w:val="22"/>
          <w:szCs w:val="22"/>
        </w:rPr>
        <w:t>l-</w:t>
      </w:r>
      <w:r w:rsidR="00F84F5E" w:rsidRPr="009F3F84">
        <w:rPr>
          <w:sz w:val="22"/>
          <w:szCs w:val="22"/>
        </w:rPr>
        <w:t xml:space="preserve">kombinazzjoni ta’ indacaterol/ mometasone furoate u </w:t>
      </w:r>
      <w:r w:rsidRPr="009F3F84">
        <w:rPr>
          <w:sz w:val="22"/>
          <w:szCs w:val="22"/>
        </w:rPr>
        <w:t>l-prodotti monoterapewtiċi.</w:t>
      </w:r>
      <w:r w:rsidRPr="009F3F84">
        <w:rPr>
          <w:bCs/>
          <w:iCs/>
          <w:sz w:val="22"/>
          <w:szCs w:val="22"/>
        </w:rPr>
        <w:t xml:space="preserve"> </w:t>
      </w:r>
      <w:r w:rsidRPr="009F3F84">
        <w:rPr>
          <w:sz w:val="22"/>
          <w:szCs w:val="22"/>
        </w:rPr>
        <w:t xml:space="preserve">L-espożizzjoni fi stat fiss fil-plażma għal indacaterol u mometasone furoate wara li </w:t>
      </w:r>
      <w:r w:rsidR="00B24631" w:rsidRPr="009F3F84">
        <w:rPr>
          <w:sz w:val="22"/>
          <w:szCs w:val="22"/>
        </w:rPr>
        <w:t xml:space="preserve">l-kombinazzjoni </w:t>
      </w:r>
      <w:r w:rsidRPr="009F3F84">
        <w:rPr>
          <w:sz w:val="22"/>
          <w:szCs w:val="22"/>
        </w:rPr>
        <w:t>ittieħ</w:t>
      </w:r>
      <w:r w:rsidR="00B24631" w:rsidRPr="009F3F84">
        <w:rPr>
          <w:sz w:val="22"/>
          <w:szCs w:val="22"/>
        </w:rPr>
        <w:t>det</w:t>
      </w:r>
      <w:r w:rsidRPr="009F3F84">
        <w:rPr>
          <w:sz w:val="22"/>
          <w:szCs w:val="22"/>
        </w:rPr>
        <w:t xml:space="preserve"> man-nifs kienet tixbah lill-espożizzjoni sistemika wara li indacaterol maleate jew mometasone furoate ttieħdu man-nifs bħala prodotti monterapewtiċi.</w:t>
      </w:r>
    </w:p>
    <w:p w14:paraId="16635176" w14:textId="77777777" w:rsidR="000B0DF3" w:rsidRPr="009F3F84" w:rsidRDefault="000B0DF3" w:rsidP="00A2679E">
      <w:pPr>
        <w:pStyle w:val="Text"/>
        <w:spacing w:before="0"/>
        <w:jc w:val="left"/>
        <w:rPr>
          <w:bCs/>
          <w:iCs/>
          <w:sz w:val="22"/>
          <w:szCs w:val="22"/>
        </w:rPr>
      </w:pPr>
    </w:p>
    <w:p w14:paraId="7B38EB37" w14:textId="14AC1561" w:rsidR="000B0DF3" w:rsidRPr="009F3F84" w:rsidRDefault="00017285" w:rsidP="00A2679E">
      <w:pPr>
        <w:pStyle w:val="Text"/>
        <w:spacing w:before="0"/>
        <w:jc w:val="left"/>
        <w:rPr>
          <w:sz w:val="22"/>
          <w:szCs w:val="22"/>
        </w:rPr>
      </w:pPr>
      <w:r w:rsidRPr="009F3F84">
        <w:rPr>
          <w:sz w:val="22"/>
          <w:szCs w:val="22"/>
        </w:rPr>
        <w:t xml:space="preserve">Wara li </w:t>
      </w:r>
      <w:r w:rsidR="002E29F3" w:rsidRPr="009F3F84">
        <w:rPr>
          <w:sz w:val="22"/>
          <w:szCs w:val="22"/>
        </w:rPr>
        <w:t>l-kombinazzjoni</w:t>
      </w:r>
      <w:r w:rsidR="002E29F3" w:rsidRPr="009F3F84" w:rsidDel="00F84F5E">
        <w:rPr>
          <w:sz w:val="22"/>
          <w:szCs w:val="22"/>
        </w:rPr>
        <w:t xml:space="preserve"> </w:t>
      </w:r>
      <w:r w:rsidR="002E29F3" w:rsidRPr="009F3F84">
        <w:rPr>
          <w:sz w:val="22"/>
          <w:szCs w:val="22"/>
        </w:rPr>
        <w:t>t</w:t>
      </w:r>
      <w:r w:rsidRPr="009F3F84">
        <w:rPr>
          <w:sz w:val="22"/>
          <w:szCs w:val="22"/>
        </w:rPr>
        <w:t>ittieħed man-nifs, il-bijodisponibbiltà assoluta kienet stmata madwar 45% għal indacaterol u anqas minn 10% għal mometasone furoate.</w:t>
      </w:r>
    </w:p>
    <w:p w14:paraId="51A48488" w14:textId="77777777" w:rsidR="000B0DF3" w:rsidRPr="009F3F84" w:rsidRDefault="000B0DF3" w:rsidP="00A2679E">
      <w:pPr>
        <w:pStyle w:val="Text"/>
        <w:spacing w:before="0"/>
        <w:jc w:val="left"/>
        <w:rPr>
          <w:sz w:val="22"/>
          <w:szCs w:val="22"/>
        </w:rPr>
      </w:pPr>
    </w:p>
    <w:p w14:paraId="2F7D3072" w14:textId="77777777" w:rsidR="000B0DF3" w:rsidRPr="009F3F84" w:rsidRDefault="00017285" w:rsidP="00A2679E">
      <w:pPr>
        <w:keepNext/>
        <w:numPr>
          <w:ilvl w:val="12"/>
          <w:numId w:val="0"/>
        </w:numPr>
        <w:tabs>
          <w:tab w:val="clear" w:pos="567"/>
        </w:tabs>
        <w:spacing w:line="240" w:lineRule="auto"/>
        <w:ind w:right="-2"/>
        <w:rPr>
          <w:szCs w:val="22"/>
          <w:u w:val="single"/>
        </w:rPr>
      </w:pPr>
      <w:r w:rsidRPr="009F3F84">
        <w:rPr>
          <w:i/>
          <w:szCs w:val="22"/>
          <w:u w:val="single"/>
        </w:rPr>
        <w:t>Indacaterol</w:t>
      </w:r>
      <w:bookmarkStart w:id="17" w:name="_4633565Indacaterol_"/>
      <w:bookmarkEnd w:id="17"/>
    </w:p>
    <w:p w14:paraId="70B8537D" w14:textId="26387D44" w:rsidR="000B0DF3" w:rsidRPr="009F3F84" w:rsidRDefault="00017285" w:rsidP="00A2679E">
      <w:pPr>
        <w:numPr>
          <w:ilvl w:val="12"/>
          <w:numId w:val="0"/>
        </w:numPr>
        <w:tabs>
          <w:tab w:val="clear" w:pos="567"/>
        </w:tabs>
        <w:spacing w:line="240" w:lineRule="auto"/>
        <w:ind w:right="-2"/>
        <w:rPr>
          <w:szCs w:val="22"/>
        </w:rPr>
      </w:pPr>
      <w:r w:rsidRPr="009F3F84">
        <w:t>Il-konċentrazzjonijiet ta’ indacaterol żdiedu billi ngħata ripetutament darba kuljum. L-istat fiss intlaħaq fi żmien 12 sa 14-il ġurnata. Il-proporzjon medju tal-akkumulazzjoni ta’ indacaterol, jiġifieri l-AUC wara intervall fl-għoti tad-doża ta’ 24 siegħa fl-14-il jum imqabbel mal-ewwel jum, kien ta’ bejn 2.9 u 3.8 għal dożi meħudin man-nifs darba kuljum ta’ bejn 60 u 480 mkg (doża meħuda). L-espożizzjoni sistemika tiġi minn kompożizzjoni ta’ assorbiment pulmonari u gastrointestinali; madwar 75% tal-espożizzjoni sistemika kienet ġejja minn assorbiment pulmonari u madwar 25% minn assorbiment gastrointestinali.</w:t>
      </w:r>
    </w:p>
    <w:p w14:paraId="6A67C696" w14:textId="77777777" w:rsidR="000B0DF3" w:rsidRPr="009F3F84" w:rsidRDefault="000B0DF3" w:rsidP="00A2679E">
      <w:pPr>
        <w:numPr>
          <w:ilvl w:val="12"/>
          <w:numId w:val="0"/>
        </w:numPr>
        <w:tabs>
          <w:tab w:val="clear" w:pos="567"/>
        </w:tabs>
        <w:spacing w:line="240" w:lineRule="auto"/>
        <w:ind w:right="-2"/>
        <w:rPr>
          <w:szCs w:val="22"/>
        </w:rPr>
      </w:pPr>
    </w:p>
    <w:p w14:paraId="2A3A6327" w14:textId="77777777" w:rsidR="000B0DF3" w:rsidRPr="009F3F84" w:rsidRDefault="00017285" w:rsidP="00A2679E">
      <w:pPr>
        <w:keepNext/>
        <w:numPr>
          <w:ilvl w:val="12"/>
          <w:numId w:val="0"/>
        </w:numPr>
        <w:tabs>
          <w:tab w:val="clear" w:pos="567"/>
        </w:tabs>
        <w:spacing w:line="240" w:lineRule="auto"/>
        <w:ind w:right="-2"/>
        <w:rPr>
          <w:szCs w:val="22"/>
          <w:u w:val="single"/>
        </w:rPr>
      </w:pPr>
      <w:r w:rsidRPr="009F3F84">
        <w:rPr>
          <w:i/>
          <w:szCs w:val="22"/>
          <w:u w:val="single"/>
        </w:rPr>
        <w:t>Mometasone furoate</w:t>
      </w:r>
    </w:p>
    <w:p w14:paraId="1CFA8FE9" w14:textId="28BCD8C6" w:rsidR="000B0DF3" w:rsidRPr="009F3F84" w:rsidRDefault="00017285" w:rsidP="00A2679E">
      <w:pPr>
        <w:numPr>
          <w:ilvl w:val="12"/>
          <w:numId w:val="0"/>
        </w:numPr>
        <w:tabs>
          <w:tab w:val="clear" w:pos="567"/>
        </w:tabs>
        <w:spacing w:line="240" w:lineRule="auto"/>
        <w:ind w:right="-2"/>
        <w:rPr>
          <w:szCs w:val="22"/>
        </w:rPr>
      </w:pPr>
      <w:r w:rsidRPr="009F3F84">
        <w:t>Il-konċentrazzjonijiet ta’ mometasone furoate żdiedu bl-għoti ripetut ta’ doża kuljum bl-inhaler ta’ Breezhaler. L-istat fiss intlaħaq wara 12-il ġurnata. Il-proporzjon medju tal-akkumulazzjoni ta’ mometasone furoate, jiġifieri l-AUC wara intervall fl-għoti tad-doża ta’ 24 siegħa fl-14-il jum imqabbel mal-ewwel jum, kien ta’ bejn 1.61 u 1.71 għal dożi meħudin man-nifs darba kuljum ta’ bejn 62.5 u 260 mkg bħala parti mi</w:t>
      </w:r>
      <w:r w:rsidR="002E29F3" w:rsidRPr="009F3F84">
        <w:t>ll- kombinazzjoni</w:t>
      </w:r>
      <w:r w:rsidR="002E29F3" w:rsidRPr="009F3F84" w:rsidDel="002E29F3">
        <w:t xml:space="preserve"> </w:t>
      </w:r>
      <w:r w:rsidR="002E29F3" w:rsidRPr="009F3F84">
        <w:t>ta’ indacaterol/mometasone furoate.</w:t>
      </w:r>
    </w:p>
    <w:p w14:paraId="536F8EB9" w14:textId="77777777" w:rsidR="000B0DF3" w:rsidRPr="009F3F84" w:rsidRDefault="000B0DF3" w:rsidP="00A2679E">
      <w:pPr>
        <w:numPr>
          <w:ilvl w:val="12"/>
          <w:numId w:val="0"/>
        </w:numPr>
        <w:tabs>
          <w:tab w:val="clear" w:pos="567"/>
        </w:tabs>
        <w:spacing w:line="240" w:lineRule="auto"/>
        <w:ind w:right="-2"/>
        <w:rPr>
          <w:szCs w:val="22"/>
        </w:rPr>
      </w:pPr>
    </w:p>
    <w:p w14:paraId="79C32812" w14:textId="77777777" w:rsidR="000B0DF3" w:rsidRPr="009F3F84" w:rsidRDefault="00017285" w:rsidP="00A2679E">
      <w:pPr>
        <w:tabs>
          <w:tab w:val="clear" w:pos="567"/>
        </w:tabs>
        <w:spacing w:line="240" w:lineRule="auto"/>
        <w:rPr>
          <w:szCs w:val="22"/>
        </w:rPr>
      </w:pPr>
      <w:r w:rsidRPr="009F3F84">
        <w:t>Wara li mometasone furoate ngħata mill-ħalq, il-bijodisponibbiltà sistemika assoluta orali ta’ mometasone furoate kienet stamata li kienet baxxa ħafna (&lt;2%).</w:t>
      </w:r>
    </w:p>
    <w:p w14:paraId="4EE524B6" w14:textId="77777777" w:rsidR="000B0DF3" w:rsidRPr="009F3F84" w:rsidRDefault="000B0DF3" w:rsidP="00A2679E">
      <w:pPr>
        <w:numPr>
          <w:ilvl w:val="12"/>
          <w:numId w:val="0"/>
        </w:numPr>
        <w:tabs>
          <w:tab w:val="clear" w:pos="567"/>
        </w:tabs>
        <w:spacing w:line="240" w:lineRule="auto"/>
        <w:ind w:right="-2"/>
        <w:rPr>
          <w:szCs w:val="22"/>
        </w:rPr>
      </w:pPr>
    </w:p>
    <w:p w14:paraId="47BE42CB" w14:textId="77777777" w:rsidR="000B0DF3" w:rsidRPr="009F3F84" w:rsidRDefault="00017285" w:rsidP="00A2679E">
      <w:pPr>
        <w:keepNext/>
        <w:numPr>
          <w:ilvl w:val="12"/>
          <w:numId w:val="0"/>
        </w:numPr>
        <w:tabs>
          <w:tab w:val="clear" w:pos="567"/>
        </w:tabs>
        <w:spacing w:line="240" w:lineRule="auto"/>
        <w:rPr>
          <w:szCs w:val="22"/>
        </w:rPr>
      </w:pPr>
      <w:r w:rsidRPr="009F3F84">
        <w:rPr>
          <w:szCs w:val="22"/>
          <w:u w:val="single"/>
        </w:rPr>
        <w:t>Distribuzzjoni</w:t>
      </w:r>
    </w:p>
    <w:p w14:paraId="69153611" w14:textId="77777777" w:rsidR="000B0DF3" w:rsidRPr="009F3F84" w:rsidRDefault="000B0DF3" w:rsidP="00A2679E">
      <w:pPr>
        <w:keepNext/>
        <w:numPr>
          <w:ilvl w:val="12"/>
          <w:numId w:val="0"/>
        </w:numPr>
        <w:tabs>
          <w:tab w:val="clear" w:pos="567"/>
        </w:tabs>
        <w:spacing w:line="240" w:lineRule="auto"/>
        <w:rPr>
          <w:szCs w:val="22"/>
        </w:rPr>
      </w:pPr>
    </w:p>
    <w:p w14:paraId="6DC81F96" w14:textId="77777777" w:rsidR="000B0DF3" w:rsidRPr="009F3F84" w:rsidRDefault="00017285" w:rsidP="00A2679E">
      <w:pPr>
        <w:keepNext/>
        <w:numPr>
          <w:ilvl w:val="12"/>
          <w:numId w:val="0"/>
        </w:numPr>
        <w:tabs>
          <w:tab w:val="clear" w:pos="567"/>
        </w:tabs>
        <w:spacing w:line="240" w:lineRule="auto"/>
        <w:ind w:right="-2"/>
        <w:rPr>
          <w:szCs w:val="22"/>
          <w:u w:val="single"/>
        </w:rPr>
      </w:pPr>
      <w:r w:rsidRPr="009F3F84">
        <w:rPr>
          <w:i/>
          <w:szCs w:val="22"/>
          <w:u w:val="single"/>
        </w:rPr>
        <w:t>Indacaterol</w:t>
      </w:r>
      <w:bookmarkStart w:id="18" w:name="_4935512Indacaterol_"/>
      <w:bookmarkEnd w:id="18"/>
    </w:p>
    <w:p w14:paraId="3170AF89" w14:textId="3B42CD9D" w:rsidR="000B0DF3" w:rsidRPr="009F3F84" w:rsidRDefault="00017285" w:rsidP="00A2679E">
      <w:pPr>
        <w:numPr>
          <w:ilvl w:val="12"/>
          <w:numId w:val="0"/>
        </w:numPr>
        <w:tabs>
          <w:tab w:val="clear" w:pos="567"/>
        </w:tabs>
        <w:spacing w:line="240" w:lineRule="auto"/>
        <w:ind w:right="-2"/>
        <w:rPr>
          <w:szCs w:val="22"/>
        </w:rPr>
      </w:pPr>
      <w:r w:rsidRPr="009F3F84">
        <w:t>Wara infużjoni fil-vini l-volum tad-distribuzzjoni (V</w:t>
      </w:r>
      <w:r w:rsidRPr="009F3F84">
        <w:rPr>
          <w:vertAlign w:val="subscript"/>
        </w:rPr>
        <w:t>z</w:t>
      </w:r>
      <w:r w:rsidRPr="009F3F84">
        <w:t>) ta’ indacaterol kien ta’ 2</w:t>
      </w:r>
      <w:r w:rsidR="000C72C8">
        <w:t> </w:t>
      </w:r>
      <w:r w:rsidRPr="009F3F84">
        <w:t>361 sa 2</w:t>
      </w:r>
      <w:r w:rsidR="000C72C8">
        <w:t> </w:t>
      </w:r>
      <w:r w:rsidRPr="009F3F84">
        <w:t>557 litru, li juri distribuzzjoni estensiva. Is-serum uman u t-twaħħil mal-proteina tal-pla</w:t>
      </w:r>
      <w:r w:rsidR="00367916" w:rsidRPr="009F3F84">
        <w:t>ż</w:t>
      </w:r>
      <w:r w:rsidRPr="009F3F84">
        <w:t xml:space="preserve">ma </w:t>
      </w:r>
      <w:r w:rsidRPr="009F3F84">
        <w:rPr>
          <w:i/>
          <w:iCs/>
        </w:rPr>
        <w:t>in vitro</w:t>
      </w:r>
      <w:r w:rsidRPr="009F3F84">
        <w:t xml:space="preserve"> kienu ta’ 94.1 sa 95.3% u 95.1 sa 96.2%, rispettivament.</w:t>
      </w:r>
    </w:p>
    <w:p w14:paraId="4B0ADFEE" w14:textId="77777777" w:rsidR="000B0DF3" w:rsidRPr="009F3F84" w:rsidRDefault="000B0DF3" w:rsidP="00A2679E">
      <w:pPr>
        <w:numPr>
          <w:ilvl w:val="12"/>
          <w:numId w:val="0"/>
        </w:numPr>
        <w:tabs>
          <w:tab w:val="clear" w:pos="567"/>
        </w:tabs>
        <w:spacing w:line="240" w:lineRule="auto"/>
        <w:ind w:right="-2"/>
        <w:rPr>
          <w:szCs w:val="22"/>
        </w:rPr>
      </w:pPr>
    </w:p>
    <w:p w14:paraId="7B3D7A09" w14:textId="77777777" w:rsidR="000B0DF3" w:rsidRPr="009F3F84" w:rsidRDefault="00017285" w:rsidP="00A2679E">
      <w:pPr>
        <w:keepNext/>
        <w:numPr>
          <w:ilvl w:val="12"/>
          <w:numId w:val="0"/>
        </w:numPr>
        <w:tabs>
          <w:tab w:val="clear" w:pos="567"/>
        </w:tabs>
        <w:spacing w:line="240" w:lineRule="auto"/>
        <w:ind w:right="-2"/>
        <w:rPr>
          <w:i/>
          <w:szCs w:val="22"/>
          <w:u w:val="single"/>
        </w:rPr>
      </w:pPr>
      <w:r w:rsidRPr="009F3F84">
        <w:rPr>
          <w:i/>
          <w:szCs w:val="22"/>
          <w:u w:val="single"/>
        </w:rPr>
        <w:t>Mometasone furoate</w:t>
      </w:r>
    </w:p>
    <w:p w14:paraId="007F9D8A" w14:textId="0CD6D263" w:rsidR="000B0DF3" w:rsidRPr="009F3F84" w:rsidRDefault="00017285" w:rsidP="00A2679E">
      <w:pPr>
        <w:numPr>
          <w:ilvl w:val="12"/>
          <w:numId w:val="0"/>
        </w:numPr>
        <w:tabs>
          <w:tab w:val="clear" w:pos="567"/>
        </w:tabs>
        <w:spacing w:line="240" w:lineRule="auto"/>
        <w:ind w:right="-2"/>
        <w:rPr>
          <w:szCs w:val="22"/>
        </w:rPr>
      </w:pPr>
      <w:r w:rsidRPr="009F3F84">
        <w:t>Wara l-għoti ta’ bolus fil-vini, il-V</w:t>
      </w:r>
      <w:r w:rsidRPr="009F3F84">
        <w:rPr>
          <w:vertAlign w:val="subscript"/>
        </w:rPr>
        <w:t>d</w:t>
      </w:r>
      <w:r w:rsidRPr="009F3F84">
        <w:t xml:space="preserve"> huwa ta’ 332 litru. It-twaħħil </w:t>
      </w:r>
      <w:r w:rsidRPr="009F3F84">
        <w:rPr>
          <w:i/>
          <w:iCs/>
        </w:rPr>
        <w:t xml:space="preserve">in vitro ta’ mometasone furoate </w:t>
      </w:r>
      <w:r w:rsidRPr="009F3F84">
        <w:t>mal-proteini huwa għoli, minn 98% sa 99% fil-medda ta’ konċentrazzjoni ta’ 5 sa 500</w:t>
      </w:r>
      <w:r w:rsidR="00C15DA8">
        <w:rPr>
          <w:lang w:val="en-US"/>
        </w:rPr>
        <w:t> </w:t>
      </w:r>
      <w:r w:rsidRPr="009F3F84">
        <w:t>ng/ml.</w:t>
      </w:r>
    </w:p>
    <w:p w14:paraId="3ACB6AC2" w14:textId="77777777" w:rsidR="000B0DF3" w:rsidRPr="009F3F84" w:rsidRDefault="000B0DF3" w:rsidP="00A2679E">
      <w:pPr>
        <w:numPr>
          <w:ilvl w:val="12"/>
          <w:numId w:val="0"/>
        </w:numPr>
        <w:tabs>
          <w:tab w:val="clear" w:pos="567"/>
        </w:tabs>
        <w:spacing w:line="240" w:lineRule="auto"/>
        <w:ind w:right="-2"/>
        <w:rPr>
          <w:szCs w:val="22"/>
        </w:rPr>
      </w:pPr>
    </w:p>
    <w:p w14:paraId="28CB7417" w14:textId="77777777" w:rsidR="000B0DF3" w:rsidRPr="009F3F84" w:rsidRDefault="00017285" w:rsidP="00A2679E">
      <w:pPr>
        <w:keepNext/>
        <w:numPr>
          <w:ilvl w:val="12"/>
          <w:numId w:val="0"/>
        </w:numPr>
        <w:tabs>
          <w:tab w:val="clear" w:pos="567"/>
        </w:tabs>
        <w:spacing w:line="240" w:lineRule="auto"/>
        <w:ind w:right="-2"/>
        <w:rPr>
          <w:szCs w:val="22"/>
        </w:rPr>
      </w:pPr>
      <w:r w:rsidRPr="009F3F84">
        <w:rPr>
          <w:szCs w:val="22"/>
          <w:u w:val="single"/>
        </w:rPr>
        <w:t>Bijotrasformazzjoni</w:t>
      </w:r>
    </w:p>
    <w:p w14:paraId="20314C9B" w14:textId="77777777" w:rsidR="000B0DF3" w:rsidRPr="009F3F84" w:rsidRDefault="000B0DF3" w:rsidP="00A2679E">
      <w:pPr>
        <w:keepNext/>
        <w:tabs>
          <w:tab w:val="clear" w:pos="567"/>
        </w:tabs>
        <w:autoSpaceDE w:val="0"/>
        <w:autoSpaceDN w:val="0"/>
        <w:adjustRightInd w:val="0"/>
        <w:spacing w:line="240" w:lineRule="auto"/>
        <w:rPr>
          <w:szCs w:val="22"/>
        </w:rPr>
      </w:pPr>
    </w:p>
    <w:p w14:paraId="1E549D45" w14:textId="77777777" w:rsidR="000B0DF3" w:rsidRPr="009F3F84" w:rsidRDefault="00017285" w:rsidP="00A2679E">
      <w:pPr>
        <w:pStyle w:val="Text"/>
        <w:keepNext/>
        <w:spacing w:before="0"/>
        <w:jc w:val="left"/>
        <w:rPr>
          <w:sz w:val="22"/>
          <w:szCs w:val="22"/>
          <w:u w:val="single"/>
        </w:rPr>
      </w:pPr>
      <w:r w:rsidRPr="009F3F84">
        <w:rPr>
          <w:i/>
          <w:sz w:val="22"/>
          <w:szCs w:val="22"/>
          <w:u w:val="single"/>
        </w:rPr>
        <w:t>Indacaterol</w:t>
      </w:r>
      <w:bookmarkStart w:id="19" w:name="_5236381Indacaterol_"/>
      <w:bookmarkEnd w:id="19"/>
    </w:p>
    <w:p w14:paraId="2F221411" w14:textId="77777777" w:rsidR="000B0DF3" w:rsidRPr="009F3F84" w:rsidRDefault="00017285" w:rsidP="00A2679E">
      <w:pPr>
        <w:pStyle w:val="Text"/>
        <w:spacing w:before="0"/>
        <w:jc w:val="left"/>
        <w:rPr>
          <w:sz w:val="22"/>
          <w:szCs w:val="22"/>
        </w:rPr>
      </w:pPr>
      <w:r w:rsidRPr="009F3F84">
        <w:rPr>
          <w:sz w:val="22"/>
          <w:szCs w:val="22"/>
        </w:rPr>
        <w:t>Wara li ttieħdet doża orali ta’ indacaterol radjuttikkettat waqt studju dwar l-ADME (assorbiment, distribuzzjoni, metaboliżmu, eliminazzjoni) fost il-bnedmin, il-komponent ewlieni tas-serum kien l-indacaterol mhux mibdul, li kien jammonta għal madwar terz tal-AUC tal-mediċina sħiħa fuq medda ta’ 24 siegħa. L-iktar metabolit prominenti fis-serum kien derivattiv idrosillat. Metaboliti prominenti oħrajn kienu l-O-glukuronidi fenoliċi tal-indacaterol u l-indacaterol idrosillat. Metaboliti oħrajn identifikati kienu d-dijastereomer tad-derivattiv idrosillat, l-N-glukuronid tal-indacterol, u l-prodotti C- u N-dealkilati.</w:t>
      </w:r>
    </w:p>
    <w:p w14:paraId="4968AC43" w14:textId="77777777" w:rsidR="000B0DF3" w:rsidRPr="009F3F84" w:rsidRDefault="000B0DF3" w:rsidP="00A2679E">
      <w:pPr>
        <w:pStyle w:val="Text"/>
        <w:spacing w:before="0"/>
        <w:jc w:val="left"/>
        <w:rPr>
          <w:bCs/>
          <w:iCs/>
          <w:sz w:val="22"/>
          <w:szCs w:val="22"/>
        </w:rPr>
      </w:pPr>
    </w:p>
    <w:p w14:paraId="4FA5693F" w14:textId="77777777" w:rsidR="000B0DF3" w:rsidRPr="009F3F84" w:rsidRDefault="00017285" w:rsidP="00A2679E">
      <w:pPr>
        <w:pStyle w:val="Text"/>
        <w:spacing w:before="0"/>
        <w:jc w:val="left"/>
        <w:rPr>
          <w:sz w:val="22"/>
          <w:szCs w:val="22"/>
        </w:rPr>
      </w:pPr>
      <w:r w:rsidRPr="009F3F84">
        <w:rPr>
          <w:sz w:val="22"/>
          <w:szCs w:val="22"/>
        </w:rPr>
        <w:t xml:space="preserve">Investigazzjonijiet </w:t>
      </w:r>
      <w:r w:rsidRPr="009F3F84">
        <w:rPr>
          <w:i/>
          <w:iCs/>
          <w:sz w:val="22"/>
          <w:szCs w:val="22"/>
        </w:rPr>
        <w:t xml:space="preserve">in vitro </w:t>
      </w:r>
      <w:r w:rsidRPr="009F3F84">
        <w:rPr>
          <w:sz w:val="22"/>
          <w:szCs w:val="22"/>
        </w:rPr>
        <w:t xml:space="preserve">indikaw li UGT1A1 kien l-uniku iżoform UGT li mmetabolizza indacaterol mal-O-glukuronidi fenoliċi. Instabu metaboliti ossidattivi f’inkubazzjonijiet b’CYP1A1, CYP2D6 u CYP3A4 rrikombinanti. Ġie konkluż li CYP3A4 huwa l-iżoenzina predominanti responsabbli għall-idrosillazzjoni ta’ indacaterol. Investigazzjonijiet </w:t>
      </w:r>
      <w:r w:rsidRPr="009F3F84">
        <w:rPr>
          <w:i/>
          <w:iCs/>
          <w:sz w:val="22"/>
          <w:szCs w:val="22"/>
        </w:rPr>
        <w:t xml:space="preserve">in vitro </w:t>
      </w:r>
      <w:r w:rsidRPr="009F3F84">
        <w:rPr>
          <w:sz w:val="22"/>
          <w:szCs w:val="22"/>
        </w:rPr>
        <w:t>komplew juru li indacaterol huwa sottostrat b’affinità baxxa għall-pompa ta’ effluss P-gp.</w:t>
      </w:r>
    </w:p>
    <w:p w14:paraId="17C366BD" w14:textId="77777777" w:rsidR="005F4125" w:rsidRPr="009F3F84" w:rsidRDefault="005F4125" w:rsidP="00A2679E">
      <w:pPr>
        <w:pStyle w:val="Text"/>
        <w:spacing w:before="0"/>
        <w:jc w:val="left"/>
        <w:rPr>
          <w:sz w:val="22"/>
          <w:szCs w:val="22"/>
        </w:rPr>
      </w:pPr>
    </w:p>
    <w:p w14:paraId="3E4913C3" w14:textId="77777777" w:rsidR="000B0DF3" w:rsidRPr="009F3F84" w:rsidRDefault="00017285" w:rsidP="00A2679E">
      <w:pPr>
        <w:pStyle w:val="Text"/>
        <w:spacing w:before="0"/>
        <w:jc w:val="left"/>
        <w:rPr>
          <w:sz w:val="22"/>
          <w:szCs w:val="22"/>
        </w:rPr>
      </w:pPr>
      <w:r w:rsidRPr="009F3F84">
        <w:rPr>
          <w:i/>
          <w:iCs/>
          <w:sz w:val="22"/>
          <w:szCs w:val="22"/>
        </w:rPr>
        <w:t xml:space="preserve">In vitro </w:t>
      </w:r>
      <w:r w:rsidRPr="009F3F84">
        <w:rPr>
          <w:sz w:val="22"/>
          <w:szCs w:val="22"/>
        </w:rPr>
        <w:t>l-iżoform UGT1A1 hu kontribut ewlieni għat-tneħħija metabolika ta’ indacaterol. Madnakollu, kif jidher fi studju kliniku f’popolazzjonijiet b’ġenotipi UGT1A1 differenti, l-espożizzjoni sistemika għal indacaterol mhijiex affettwata b’mod qawwi mill-ġenotip UGT1A1.</w:t>
      </w:r>
    </w:p>
    <w:p w14:paraId="1487F509" w14:textId="77777777" w:rsidR="000B0DF3" w:rsidRPr="009F3F84" w:rsidRDefault="000B0DF3" w:rsidP="00A2679E">
      <w:pPr>
        <w:pStyle w:val="Text"/>
        <w:spacing w:before="0"/>
        <w:jc w:val="left"/>
        <w:rPr>
          <w:sz w:val="22"/>
          <w:szCs w:val="22"/>
        </w:rPr>
      </w:pPr>
    </w:p>
    <w:p w14:paraId="3ED021E7" w14:textId="77777777" w:rsidR="000B0DF3" w:rsidRPr="009F3F84" w:rsidRDefault="00017285" w:rsidP="00A2679E">
      <w:pPr>
        <w:pStyle w:val="Text"/>
        <w:keepNext/>
        <w:spacing w:before="0"/>
        <w:jc w:val="left"/>
        <w:rPr>
          <w:sz w:val="22"/>
          <w:szCs w:val="22"/>
          <w:u w:val="single"/>
        </w:rPr>
      </w:pPr>
      <w:r w:rsidRPr="009F3F84">
        <w:rPr>
          <w:i/>
          <w:sz w:val="22"/>
          <w:szCs w:val="22"/>
          <w:u w:val="single"/>
        </w:rPr>
        <w:t>Mometasone furoate</w:t>
      </w:r>
    </w:p>
    <w:p w14:paraId="51B16745" w14:textId="4C5D832E" w:rsidR="000B0DF3" w:rsidRPr="009F3F84" w:rsidRDefault="00017285" w:rsidP="00A2679E">
      <w:pPr>
        <w:pStyle w:val="Text"/>
        <w:spacing w:before="0"/>
        <w:jc w:val="left"/>
        <w:rPr>
          <w:sz w:val="22"/>
          <w:szCs w:val="22"/>
        </w:rPr>
      </w:pPr>
      <w:r w:rsidRPr="009F3F84">
        <w:rPr>
          <w:sz w:val="22"/>
          <w:szCs w:val="22"/>
        </w:rPr>
        <w:t>Il-proporzjoni tad-doża ta’ mometasone furoate li tittieħed man-nifs li tinbela’ u tiġi assorbita fil-passaġġ gastrointestinali tgħaddi minn metaboliżmu estensiv għal metaboliti multipli. Ma nstabux metaboliti maġġuri fil-plażma. Fil-mikrożomi tal-fwied uman mometasone furoate huwa mmetabolizzat b’CYP3A4.</w:t>
      </w:r>
    </w:p>
    <w:p w14:paraId="1DD39F6E" w14:textId="77777777" w:rsidR="000B0DF3" w:rsidRPr="009F3F84" w:rsidRDefault="000B0DF3" w:rsidP="00A2679E">
      <w:pPr>
        <w:pStyle w:val="Text"/>
        <w:spacing w:before="0"/>
        <w:jc w:val="left"/>
        <w:rPr>
          <w:sz w:val="22"/>
          <w:szCs w:val="22"/>
        </w:rPr>
      </w:pPr>
    </w:p>
    <w:p w14:paraId="5A97FEE0" w14:textId="77777777" w:rsidR="000B0DF3" w:rsidRPr="009F3F84" w:rsidRDefault="00017285" w:rsidP="00A2679E">
      <w:pPr>
        <w:keepNext/>
        <w:numPr>
          <w:ilvl w:val="12"/>
          <w:numId w:val="0"/>
        </w:numPr>
        <w:tabs>
          <w:tab w:val="clear" w:pos="567"/>
        </w:tabs>
        <w:spacing w:line="240" w:lineRule="auto"/>
        <w:rPr>
          <w:szCs w:val="22"/>
        </w:rPr>
      </w:pPr>
      <w:r w:rsidRPr="009F3F84">
        <w:rPr>
          <w:szCs w:val="22"/>
          <w:u w:val="single"/>
        </w:rPr>
        <w:t>Eliminazzjoni</w:t>
      </w:r>
    </w:p>
    <w:p w14:paraId="1419AEE5" w14:textId="77777777" w:rsidR="000B0DF3" w:rsidRPr="009F3F84" w:rsidRDefault="000B0DF3" w:rsidP="00A2679E">
      <w:pPr>
        <w:keepNext/>
        <w:tabs>
          <w:tab w:val="clear" w:pos="567"/>
        </w:tabs>
        <w:autoSpaceDE w:val="0"/>
        <w:autoSpaceDN w:val="0"/>
        <w:adjustRightInd w:val="0"/>
        <w:spacing w:line="240" w:lineRule="auto"/>
        <w:rPr>
          <w:szCs w:val="22"/>
        </w:rPr>
      </w:pPr>
      <w:bookmarkStart w:id="20" w:name="_Toc259713128"/>
    </w:p>
    <w:p w14:paraId="385740AA" w14:textId="77777777" w:rsidR="000B0DF3" w:rsidRPr="009F3F84" w:rsidRDefault="00017285" w:rsidP="00A2679E">
      <w:pPr>
        <w:pStyle w:val="Text"/>
        <w:keepNext/>
        <w:spacing w:before="0"/>
        <w:jc w:val="left"/>
        <w:rPr>
          <w:sz w:val="22"/>
          <w:szCs w:val="22"/>
          <w:u w:val="single"/>
        </w:rPr>
      </w:pPr>
      <w:r w:rsidRPr="009F3F84">
        <w:rPr>
          <w:i/>
          <w:sz w:val="22"/>
          <w:szCs w:val="22"/>
          <w:u w:val="single"/>
        </w:rPr>
        <w:t>Indacaterol</w:t>
      </w:r>
      <w:bookmarkStart w:id="21" w:name="_5539216Indacaterol_maleate"/>
      <w:bookmarkEnd w:id="21"/>
    </w:p>
    <w:p w14:paraId="06587973" w14:textId="77777777" w:rsidR="000B0DF3" w:rsidRPr="009F3F84" w:rsidRDefault="00017285" w:rsidP="00A2679E">
      <w:pPr>
        <w:pStyle w:val="Text"/>
        <w:spacing w:before="0"/>
        <w:jc w:val="left"/>
        <w:rPr>
          <w:sz w:val="22"/>
          <w:szCs w:val="22"/>
        </w:rPr>
      </w:pPr>
      <w:r w:rsidRPr="009F3F84">
        <w:rPr>
          <w:sz w:val="22"/>
          <w:szCs w:val="22"/>
        </w:rPr>
        <w:t>Waqt studji kliniċi li kienu jinkludu l-ġbir tal-awrina, l-ammont ta’ indacaterol mgħoddi mhux mibdul mal-awrina kien ġeneralment anqas minn 2% tad-doża meħuda. Il-medja tat-tneħħija ta’ indacaterol mill-kliewi kienet ta’ bejn 0.46 u 1.20 litri/siegħa. Meta mqabbel mat-tneħħija tas-serum ta’ indacaterol ta’ 18.8 sa 23.3 litri/siegħa, jidher ċar li l-proċess tat-tneħħija mill-kliewi għandu sehem żgħir (ta’ bejn 2 sa 6% tat-tneħħija sistemika) fl-eliminazzjoni ta’ indacaterol disponibbli sistemikament.</w:t>
      </w:r>
    </w:p>
    <w:p w14:paraId="0B37F364" w14:textId="77777777" w:rsidR="000B0DF3" w:rsidRPr="009F3F84" w:rsidRDefault="000B0DF3" w:rsidP="00A2679E">
      <w:pPr>
        <w:pStyle w:val="Text"/>
        <w:spacing w:before="0"/>
        <w:jc w:val="left"/>
        <w:rPr>
          <w:sz w:val="22"/>
          <w:szCs w:val="22"/>
        </w:rPr>
      </w:pPr>
    </w:p>
    <w:p w14:paraId="7C810928" w14:textId="305D66C5" w:rsidR="000B0DF3" w:rsidRPr="009F3F84" w:rsidRDefault="00017285" w:rsidP="00A2679E">
      <w:pPr>
        <w:pStyle w:val="Text"/>
        <w:spacing w:before="0"/>
        <w:jc w:val="left"/>
        <w:rPr>
          <w:sz w:val="22"/>
          <w:szCs w:val="22"/>
        </w:rPr>
      </w:pPr>
      <w:r w:rsidRPr="009F3F84">
        <w:rPr>
          <w:sz w:val="22"/>
          <w:szCs w:val="22"/>
        </w:rPr>
        <w:t>Skont studju dwar l-ADME fost il-bnedmin li fih indacaterol li ngħata mill-ħalq, ir-rotta dominanti li għadda minnha kienet dik tal-ippurgar aktar milli dik tal-awrina. Indacaterol għadda mal-ippurgar tal-bniedem primarjament bħala sustanza ewlenija mhux mibdula (54% tad-doża) u, bħala metaboliti tal-indacaterol idrosillat, għalkemm b’anqas qawwa (23% tad-doża). Il-bilanċ tal-massa kien komplut b’≥90% tad-doża rkuprata fl-ippurgar.</w:t>
      </w:r>
    </w:p>
    <w:p w14:paraId="7D494ED2" w14:textId="77777777" w:rsidR="000B0DF3" w:rsidRPr="009F3F84" w:rsidRDefault="000B0DF3" w:rsidP="00A2679E">
      <w:pPr>
        <w:pStyle w:val="Text"/>
        <w:spacing w:before="0"/>
        <w:jc w:val="left"/>
        <w:rPr>
          <w:sz w:val="22"/>
          <w:szCs w:val="22"/>
        </w:rPr>
      </w:pPr>
    </w:p>
    <w:p w14:paraId="0061C1E8" w14:textId="3A7E4A3D" w:rsidR="000B0DF3" w:rsidRPr="009F3F84" w:rsidRDefault="00017285" w:rsidP="00A2679E">
      <w:pPr>
        <w:pStyle w:val="Text"/>
        <w:spacing w:before="0"/>
        <w:jc w:val="left"/>
        <w:rPr>
          <w:sz w:val="22"/>
          <w:szCs w:val="22"/>
        </w:rPr>
      </w:pPr>
      <w:r w:rsidRPr="009F3F84">
        <w:rPr>
          <w:sz w:val="22"/>
          <w:szCs w:val="22"/>
        </w:rPr>
        <w:t>Il-konċentrazzjonijiet tas-serum ta’ indacaterol battew f’fażijiet multipli differenti b’medja tal-half-life terminali ta’ bejn 45.5 u 126 siegħa. Il-half-life effettiv, ikkalkulat skont kemm inġabar indacaterol wara li ngħataw dożi ripetuti, varja bejn 40 u 52 siegħa li hu konsistenti mar-relazzjoni osservata bejn il-ħin u l-istat fiss ta’ madwar 12 sa 14-il jum.</w:t>
      </w:r>
    </w:p>
    <w:p w14:paraId="41589F3F" w14:textId="77777777" w:rsidR="000B0DF3" w:rsidRPr="009F3F84" w:rsidRDefault="000B0DF3" w:rsidP="00A2679E">
      <w:pPr>
        <w:pStyle w:val="Text"/>
        <w:spacing w:before="0"/>
        <w:jc w:val="left"/>
        <w:rPr>
          <w:sz w:val="22"/>
          <w:szCs w:val="22"/>
        </w:rPr>
      </w:pPr>
    </w:p>
    <w:bookmarkEnd w:id="20"/>
    <w:p w14:paraId="7FE2160A" w14:textId="77777777" w:rsidR="000B0DF3" w:rsidRPr="009F3F84" w:rsidRDefault="00017285" w:rsidP="00A2679E">
      <w:pPr>
        <w:pStyle w:val="Text"/>
        <w:keepNext/>
        <w:spacing w:before="0"/>
        <w:jc w:val="left"/>
        <w:rPr>
          <w:sz w:val="22"/>
          <w:szCs w:val="22"/>
          <w:u w:val="single"/>
        </w:rPr>
      </w:pPr>
      <w:r w:rsidRPr="009F3F84">
        <w:rPr>
          <w:i/>
          <w:sz w:val="22"/>
          <w:szCs w:val="22"/>
          <w:u w:val="single"/>
        </w:rPr>
        <w:t>Mometasone furoate</w:t>
      </w:r>
    </w:p>
    <w:p w14:paraId="1F748A47" w14:textId="0FC8CAFF" w:rsidR="000B0DF3" w:rsidRPr="009F3F84" w:rsidRDefault="00017285" w:rsidP="00A2679E">
      <w:pPr>
        <w:pStyle w:val="Text"/>
        <w:spacing w:before="0"/>
        <w:jc w:val="left"/>
        <w:rPr>
          <w:sz w:val="22"/>
          <w:szCs w:val="22"/>
        </w:rPr>
      </w:pPr>
      <w:r w:rsidRPr="009F3F84">
        <w:rPr>
          <w:sz w:val="22"/>
          <w:szCs w:val="22"/>
        </w:rPr>
        <w:t>Wara l-għoti tal-bolus mill-vina, mometasone furoate għandu eliminazzjoni terminali ta’ T</w:t>
      </w:r>
      <w:r w:rsidRPr="009F3F84">
        <w:rPr>
          <w:sz w:val="22"/>
          <w:szCs w:val="22"/>
          <w:vertAlign w:val="subscript"/>
        </w:rPr>
        <w:t>½</w:t>
      </w:r>
      <w:r w:rsidRPr="009F3F84">
        <w:rPr>
          <w:sz w:val="22"/>
          <w:szCs w:val="22"/>
        </w:rPr>
        <w:t xml:space="preserve"> ta’ madwar 4.5 sigħat. Doża meħuda mill-ħalq radjutikkettata, tgħaddi primarjament mal-ippurgar (74%) u mal-awrina (8%), għalkemm b’anqas qawwa.</w:t>
      </w:r>
    </w:p>
    <w:p w14:paraId="25204DD6" w14:textId="55D2E107" w:rsidR="002E29F3" w:rsidRPr="009F3F84" w:rsidRDefault="002E29F3" w:rsidP="00A2679E">
      <w:pPr>
        <w:pStyle w:val="Text"/>
        <w:spacing w:before="0"/>
        <w:jc w:val="left"/>
        <w:rPr>
          <w:sz w:val="22"/>
          <w:szCs w:val="22"/>
        </w:rPr>
      </w:pPr>
    </w:p>
    <w:p w14:paraId="4423EE41" w14:textId="1BEC44C1" w:rsidR="0039654C" w:rsidRPr="009F3F84" w:rsidRDefault="002E29F3" w:rsidP="00A2679E">
      <w:pPr>
        <w:pStyle w:val="Text"/>
        <w:keepNext/>
        <w:spacing w:before="0"/>
        <w:jc w:val="left"/>
        <w:rPr>
          <w:sz w:val="22"/>
          <w:szCs w:val="22"/>
          <w:u w:val="single"/>
        </w:rPr>
      </w:pPr>
      <w:r w:rsidRPr="009F3F84">
        <w:rPr>
          <w:sz w:val="22"/>
          <w:szCs w:val="22"/>
          <w:u w:val="single"/>
        </w:rPr>
        <w:t>Interazzjonijiet</w:t>
      </w:r>
    </w:p>
    <w:p w14:paraId="7F3EE1AC" w14:textId="72E45076" w:rsidR="0039654C" w:rsidRPr="009F3F84" w:rsidRDefault="0039654C" w:rsidP="00A2679E">
      <w:pPr>
        <w:pStyle w:val="Text"/>
        <w:keepNext/>
        <w:spacing w:before="0"/>
        <w:jc w:val="left"/>
        <w:rPr>
          <w:sz w:val="22"/>
          <w:szCs w:val="22"/>
        </w:rPr>
      </w:pPr>
    </w:p>
    <w:p w14:paraId="2B17FCB2" w14:textId="40545B49" w:rsidR="002E29F3" w:rsidRPr="009F3F84" w:rsidRDefault="002E29F3" w:rsidP="00A2679E">
      <w:pPr>
        <w:pStyle w:val="Text"/>
        <w:spacing w:before="0"/>
        <w:jc w:val="left"/>
        <w:rPr>
          <w:sz w:val="22"/>
          <w:szCs w:val="22"/>
          <w:u w:val="single"/>
        </w:rPr>
      </w:pPr>
      <w:r w:rsidRPr="009F3F84">
        <w:rPr>
          <w:sz w:val="22"/>
          <w:szCs w:val="22"/>
        </w:rPr>
        <w:t>L-għoti fl-istess ħin ta 'indacaterol tan-nifs mill-ħalq u ta' mometason</w:t>
      </w:r>
      <w:r w:rsidR="00AF2AEF" w:rsidRPr="009F3F84">
        <w:rPr>
          <w:sz w:val="22"/>
          <w:szCs w:val="22"/>
        </w:rPr>
        <w:t xml:space="preserve">e furoate f'kundizzjonijiet ta’ </w:t>
      </w:r>
      <w:r w:rsidRPr="009F3F84">
        <w:rPr>
          <w:sz w:val="22"/>
          <w:szCs w:val="22"/>
        </w:rPr>
        <w:t>stat stabbli ma affettwax il-farmakokinetika ta</w:t>
      </w:r>
      <w:r w:rsidR="00B24631" w:rsidRPr="009F3F84">
        <w:rPr>
          <w:sz w:val="22"/>
          <w:szCs w:val="22"/>
        </w:rPr>
        <w:t xml:space="preserve">’ </w:t>
      </w:r>
      <w:r w:rsidR="00AF2AEF" w:rsidRPr="009F3F84">
        <w:rPr>
          <w:sz w:val="22"/>
          <w:szCs w:val="22"/>
        </w:rPr>
        <w:t xml:space="preserve">l-ebda </w:t>
      </w:r>
      <w:r w:rsidRPr="009F3F84">
        <w:rPr>
          <w:sz w:val="22"/>
          <w:szCs w:val="22"/>
        </w:rPr>
        <w:t>sustanza attiva.</w:t>
      </w:r>
    </w:p>
    <w:p w14:paraId="54E97705" w14:textId="77777777" w:rsidR="000B0DF3" w:rsidRPr="009F3F84" w:rsidRDefault="000B0DF3" w:rsidP="00A2679E">
      <w:pPr>
        <w:numPr>
          <w:ilvl w:val="12"/>
          <w:numId w:val="0"/>
        </w:numPr>
        <w:tabs>
          <w:tab w:val="clear" w:pos="567"/>
        </w:tabs>
        <w:spacing w:line="240" w:lineRule="auto"/>
        <w:ind w:right="-2"/>
        <w:rPr>
          <w:szCs w:val="22"/>
        </w:rPr>
      </w:pPr>
    </w:p>
    <w:p w14:paraId="1B87E19F" w14:textId="77777777" w:rsidR="000B0DF3" w:rsidRPr="009F3F84" w:rsidRDefault="00017285" w:rsidP="00A2679E">
      <w:pPr>
        <w:keepNext/>
        <w:numPr>
          <w:ilvl w:val="12"/>
          <w:numId w:val="0"/>
        </w:numPr>
        <w:tabs>
          <w:tab w:val="clear" w:pos="567"/>
        </w:tabs>
        <w:spacing w:line="240" w:lineRule="auto"/>
        <w:ind w:right="-2"/>
        <w:rPr>
          <w:iCs/>
          <w:szCs w:val="22"/>
        </w:rPr>
      </w:pPr>
      <w:r w:rsidRPr="009F3F84">
        <w:rPr>
          <w:iCs/>
          <w:szCs w:val="22"/>
          <w:u w:val="single"/>
        </w:rPr>
        <w:t>Linearità/nuqqas ta’ linearità</w:t>
      </w:r>
    </w:p>
    <w:p w14:paraId="46E74C54" w14:textId="77777777" w:rsidR="005F4125" w:rsidRPr="009F3F84" w:rsidRDefault="005F4125" w:rsidP="00A2679E">
      <w:pPr>
        <w:keepNext/>
        <w:tabs>
          <w:tab w:val="clear" w:pos="567"/>
        </w:tabs>
        <w:autoSpaceDE w:val="0"/>
        <w:autoSpaceDN w:val="0"/>
        <w:adjustRightInd w:val="0"/>
        <w:spacing w:line="240" w:lineRule="auto"/>
        <w:rPr>
          <w:bCs/>
          <w:szCs w:val="22"/>
        </w:rPr>
      </w:pPr>
    </w:p>
    <w:p w14:paraId="32681BDE" w14:textId="6FD4E6B0" w:rsidR="000B0DF3" w:rsidRPr="009F3F84" w:rsidRDefault="00017285" w:rsidP="00A2679E">
      <w:pPr>
        <w:tabs>
          <w:tab w:val="clear" w:pos="567"/>
        </w:tabs>
        <w:autoSpaceDE w:val="0"/>
        <w:autoSpaceDN w:val="0"/>
        <w:adjustRightInd w:val="0"/>
        <w:spacing w:line="240" w:lineRule="auto"/>
        <w:rPr>
          <w:szCs w:val="22"/>
        </w:rPr>
      </w:pPr>
      <w:r w:rsidRPr="009F3F84">
        <w:t xml:space="preserve">L-espożizzjoni sistemika ta’ mometasone furoate żdiedet u dan proporzjonalment skont id-doża wara li ngħataw dożi singoli u multipli ta’ Atectura Breezhaler 125 mkg/62.5 mkg u 125 mkg/260 mkg lil suġġetti b’saħħithom. Dehret żieda anqas minn dik proporzjonali fl-espożizzjoni sistemika tal-istat fiss f’pazjenti bl-ażma meta mogħtija doża fil-firxa ta’ </w:t>
      </w:r>
      <w:r w:rsidRPr="009F3F84">
        <w:rPr>
          <w:bCs/>
          <w:szCs w:val="22"/>
        </w:rPr>
        <w:t>125 mkg/62.5 mkg sa 125 mkg/260 mkg</w:t>
      </w:r>
      <w:r w:rsidRPr="009F3F84">
        <w:t>. Ma sarux evalwazzjonijiet tal-proporzjonalità tad-doża għal indacaterol minħabba li doża waħda biss intużat fost il-qawwiet kollha tad-doża</w:t>
      </w:r>
      <w:r w:rsidR="0068111F" w:rsidRPr="009F3F84">
        <w:t>.</w:t>
      </w:r>
    </w:p>
    <w:p w14:paraId="5F01D5F5" w14:textId="77777777" w:rsidR="000B0DF3" w:rsidRPr="009F3F84" w:rsidRDefault="000B0DF3" w:rsidP="00A2679E">
      <w:pPr>
        <w:pStyle w:val="Text"/>
        <w:spacing w:before="0"/>
        <w:jc w:val="left"/>
        <w:rPr>
          <w:sz w:val="22"/>
          <w:szCs w:val="22"/>
        </w:rPr>
      </w:pPr>
    </w:p>
    <w:p w14:paraId="647A0EB0" w14:textId="77777777" w:rsidR="000B0DF3" w:rsidRPr="009F3F84" w:rsidRDefault="00017285" w:rsidP="00A2679E">
      <w:pPr>
        <w:pStyle w:val="Text"/>
        <w:keepNext/>
        <w:spacing w:before="0"/>
        <w:jc w:val="left"/>
        <w:rPr>
          <w:iCs/>
          <w:sz w:val="22"/>
          <w:szCs w:val="22"/>
          <w:u w:val="single"/>
        </w:rPr>
      </w:pPr>
      <w:r w:rsidRPr="009F3F84">
        <w:rPr>
          <w:iCs/>
          <w:sz w:val="22"/>
          <w:szCs w:val="22"/>
          <w:u w:val="single"/>
        </w:rPr>
        <w:lastRenderedPageBreak/>
        <w:t>Popolazzjoni pedjatrika</w:t>
      </w:r>
    </w:p>
    <w:p w14:paraId="39926B5A" w14:textId="77777777" w:rsidR="005F4125" w:rsidRPr="009F3F84" w:rsidRDefault="005F4125" w:rsidP="00A2679E">
      <w:pPr>
        <w:pStyle w:val="Text"/>
        <w:keepNext/>
        <w:spacing w:before="0"/>
        <w:jc w:val="left"/>
        <w:rPr>
          <w:iCs/>
          <w:sz w:val="22"/>
          <w:szCs w:val="22"/>
        </w:rPr>
      </w:pPr>
    </w:p>
    <w:p w14:paraId="412D2760" w14:textId="3502F0C2" w:rsidR="000B0DF3" w:rsidRPr="009F3F84" w:rsidRDefault="009076DD" w:rsidP="00A2679E">
      <w:pPr>
        <w:pStyle w:val="Text"/>
        <w:spacing w:before="0"/>
        <w:jc w:val="left"/>
        <w:rPr>
          <w:iCs/>
          <w:sz w:val="22"/>
          <w:szCs w:val="22"/>
        </w:rPr>
      </w:pPr>
      <w:r w:rsidRPr="009F3F84">
        <w:rPr>
          <w:iCs/>
          <w:sz w:val="22"/>
          <w:szCs w:val="22"/>
        </w:rPr>
        <w:t>Atectura Breezhaler jista’ jintuża f’pazjenti adolexxenti (minn 12-il sena ’l fuq) bl-istess pożoloġija bħal tal-adulti.</w:t>
      </w:r>
    </w:p>
    <w:p w14:paraId="7C4C52E1" w14:textId="77777777" w:rsidR="000B0DF3" w:rsidRPr="009F3F84" w:rsidRDefault="000B0DF3" w:rsidP="00A2679E">
      <w:pPr>
        <w:numPr>
          <w:ilvl w:val="12"/>
          <w:numId w:val="0"/>
        </w:numPr>
        <w:tabs>
          <w:tab w:val="clear" w:pos="567"/>
        </w:tabs>
        <w:spacing w:line="240" w:lineRule="auto"/>
        <w:ind w:right="-2"/>
        <w:rPr>
          <w:iCs/>
          <w:szCs w:val="22"/>
        </w:rPr>
      </w:pPr>
    </w:p>
    <w:p w14:paraId="17148D1C" w14:textId="77777777" w:rsidR="000B0DF3" w:rsidRPr="009F3F84" w:rsidRDefault="00017285" w:rsidP="00A2679E">
      <w:pPr>
        <w:keepNext/>
        <w:tabs>
          <w:tab w:val="clear" w:pos="567"/>
        </w:tabs>
        <w:spacing w:line="240" w:lineRule="auto"/>
        <w:rPr>
          <w:iCs/>
          <w:szCs w:val="22"/>
        </w:rPr>
      </w:pPr>
      <w:r w:rsidRPr="009F3F84">
        <w:rPr>
          <w:iCs/>
          <w:szCs w:val="22"/>
          <w:u w:val="single"/>
        </w:rPr>
        <w:t>Popolazzjonijiet speċjali</w:t>
      </w:r>
    </w:p>
    <w:p w14:paraId="0A7618F5" w14:textId="77777777" w:rsidR="005F4125" w:rsidRPr="009F3F84" w:rsidRDefault="005F4125" w:rsidP="00A2679E">
      <w:pPr>
        <w:keepNext/>
        <w:tabs>
          <w:tab w:val="clear" w:pos="567"/>
        </w:tabs>
        <w:autoSpaceDE w:val="0"/>
        <w:autoSpaceDN w:val="0"/>
        <w:adjustRightInd w:val="0"/>
        <w:spacing w:line="240" w:lineRule="auto"/>
        <w:rPr>
          <w:szCs w:val="22"/>
        </w:rPr>
      </w:pPr>
    </w:p>
    <w:p w14:paraId="6FA821CD" w14:textId="4CDB0097" w:rsidR="000B0DF3" w:rsidRPr="009F3F84" w:rsidRDefault="00017285" w:rsidP="00A2679E">
      <w:pPr>
        <w:tabs>
          <w:tab w:val="clear" w:pos="567"/>
        </w:tabs>
        <w:autoSpaceDE w:val="0"/>
        <w:autoSpaceDN w:val="0"/>
        <w:adjustRightInd w:val="0"/>
        <w:spacing w:line="240" w:lineRule="auto"/>
        <w:rPr>
          <w:szCs w:val="22"/>
        </w:rPr>
      </w:pPr>
      <w:r w:rsidRPr="009F3F84">
        <w:t xml:space="preserve">Analiżi farmakokinetika tal-popolazzjoni f’pazjenti bl-ażma wara li ħadu </w:t>
      </w:r>
      <w:r w:rsidR="0027242A" w:rsidRPr="009F3F84">
        <w:rPr>
          <w:szCs w:val="22"/>
        </w:rPr>
        <w:t xml:space="preserve">indacaterol/mometasone furoate </w:t>
      </w:r>
      <w:r w:rsidRPr="009F3F84">
        <w:t>man-nifs uriet li ma hemmx effett sinifikanti tal-età, is-sess, il-piż, it-tipjip, ir-rata stmata tal-filtrazzjoni glomerulari fil-linja bażi (eGFR) u l-FEV</w:t>
      </w:r>
      <w:r w:rsidRPr="009F3F84">
        <w:rPr>
          <w:vertAlign w:val="subscript"/>
        </w:rPr>
        <w:t>1</w:t>
      </w:r>
      <w:r w:rsidRPr="009F3F84">
        <w:t xml:space="preserve"> fil-linja bażi tal-espożizzjoni sistemika għal indacaterol u mometasone furoate.</w:t>
      </w:r>
    </w:p>
    <w:p w14:paraId="2025BB86" w14:textId="77777777" w:rsidR="000B0DF3" w:rsidRPr="009F3F84" w:rsidRDefault="000B0DF3" w:rsidP="00A2679E">
      <w:pPr>
        <w:pStyle w:val="Text"/>
        <w:spacing w:before="0"/>
        <w:jc w:val="left"/>
        <w:rPr>
          <w:iCs/>
          <w:sz w:val="22"/>
          <w:szCs w:val="22"/>
        </w:rPr>
      </w:pPr>
      <w:bookmarkStart w:id="22" w:name="_5942169Indacaterol_"/>
      <w:bookmarkEnd w:id="22"/>
    </w:p>
    <w:p w14:paraId="6297B581" w14:textId="77777777" w:rsidR="000B0DF3" w:rsidRPr="009F3F84" w:rsidRDefault="00017285" w:rsidP="00A2679E">
      <w:pPr>
        <w:pStyle w:val="Nottoc-headings"/>
        <w:keepLines w:val="0"/>
        <w:spacing w:before="0" w:after="0"/>
        <w:rPr>
          <w:rFonts w:ascii="Times New Roman" w:hAnsi="Times New Roman" w:cs="Times New Roman"/>
          <w:b w:val="0"/>
          <w:i/>
          <w:sz w:val="22"/>
          <w:szCs w:val="22"/>
          <w:u w:val="single"/>
        </w:rPr>
      </w:pPr>
      <w:r w:rsidRPr="009F3F84">
        <w:rPr>
          <w:rFonts w:ascii="Times New Roman" w:hAnsi="Times New Roman"/>
          <w:b w:val="0"/>
          <w:bCs/>
          <w:i/>
          <w:sz w:val="22"/>
          <w:szCs w:val="22"/>
          <w:u w:val="single"/>
        </w:rPr>
        <w:t>Pazjenti b’indeboliment tal-kliewi</w:t>
      </w:r>
    </w:p>
    <w:p w14:paraId="711B0E0C" w14:textId="0A3C7307" w:rsidR="000B0DF3" w:rsidRPr="009F3F84" w:rsidRDefault="00017285" w:rsidP="00A2679E">
      <w:pPr>
        <w:pStyle w:val="Text"/>
        <w:spacing w:before="0"/>
        <w:jc w:val="left"/>
        <w:rPr>
          <w:iCs/>
          <w:sz w:val="22"/>
          <w:szCs w:val="22"/>
        </w:rPr>
      </w:pPr>
      <w:r w:rsidRPr="00AC1BCA">
        <w:rPr>
          <w:sz w:val="22"/>
          <w:szCs w:val="18"/>
        </w:rPr>
        <w:t xml:space="preserve">Minħabba li ftit li xejn </w:t>
      </w:r>
      <w:r w:rsidR="00860DBE" w:rsidRPr="00AC1BCA">
        <w:rPr>
          <w:sz w:val="22"/>
          <w:szCs w:val="18"/>
        </w:rPr>
        <w:t xml:space="preserve">minn </w:t>
      </w:r>
      <w:r w:rsidRPr="00AC1BCA">
        <w:rPr>
          <w:sz w:val="22"/>
          <w:szCs w:val="18"/>
        </w:rPr>
        <w:t>indacaterol totali u mometasone furoate fil-ġisem jitneħħew mal-awrina, l-effetti tal-indeboliment tal-kliewi fuq l-espożizzjoni sistemika tagħhom ma kenux mistħarrġa (ara sezzjoni 4.2).</w:t>
      </w:r>
    </w:p>
    <w:p w14:paraId="35F6C9B0" w14:textId="77777777" w:rsidR="000B0DF3" w:rsidRPr="009F3F84" w:rsidRDefault="000B0DF3" w:rsidP="00A2679E">
      <w:pPr>
        <w:numPr>
          <w:ilvl w:val="12"/>
          <w:numId w:val="0"/>
        </w:numPr>
        <w:tabs>
          <w:tab w:val="clear" w:pos="567"/>
        </w:tabs>
        <w:spacing w:line="240" w:lineRule="auto"/>
        <w:ind w:right="-2"/>
        <w:rPr>
          <w:szCs w:val="22"/>
        </w:rPr>
      </w:pPr>
    </w:p>
    <w:p w14:paraId="57A42AFF" w14:textId="77777777" w:rsidR="000B0DF3" w:rsidRPr="009F3F84" w:rsidRDefault="00017285" w:rsidP="00A2679E">
      <w:pPr>
        <w:pStyle w:val="Nottoc-headings"/>
        <w:keepLines w:val="0"/>
        <w:spacing w:before="0" w:after="0"/>
        <w:rPr>
          <w:rFonts w:ascii="Times New Roman" w:hAnsi="Times New Roman" w:cs="Times New Roman"/>
          <w:b w:val="0"/>
          <w:i/>
          <w:sz w:val="22"/>
          <w:szCs w:val="22"/>
          <w:u w:val="single"/>
        </w:rPr>
      </w:pPr>
      <w:bookmarkStart w:id="23" w:name="_nth_Hepatic_impairment55977"/>
      <w:bookmarkEnd w:id="23"/>
      <w:r w:rsidRPr="009F3F84">
        <w:rPr>
          <w:rFonts w:ascii="Times New Roman" w:hAnsi="Times New Roman"/>
          <w:b w:val="0"/>
          <w:i/>
          <w:sz w:val="22"/>
          <w:szCs w:val="22"/>
          <w:u w:val="single"/>
        </w:rPr>
        <w:t>Pazjenti b’indeboliment tal-fwied</w:t>
      </w:r>
    </w:p>
    <w:p w14:paraId="50124C1B" w14:textId="7CEC1685" w:rsidR="000B0DF3" w:rsidRPr="009F3F84" w:rsidRDefault="00017285" w:rsidP="00A2679E">
      <w:pPr>
        <w:pStyle w:val="Text"/>
        <w:spacing w:before="0"/>
        <w:jc w:val="left"/>
        <w:rPr>
          <w:sz w:val="22"/>
          <w:szCs w:val="22"/>
        </w:rPr>
      </w:pPr>
      <w:bookmarkStart w:id="24" w:name="_Toc259713130"/>
      <w:r w:rsidRPr="009F3F84">
        <w:rPr>
          <w:iCs/>
          <w:sz w:val="22"/>
          <w:szCs w:val="22"/>
        </w:rPr>
        <w:t xml:space="preserve">L-effett ta’ indacaterol/mometasone furoate ma ġiex evalwat f’suġġetti b’indeboliment tal-kliewi. </w:t>
      </w:r>
      <w:r w:rsidRPr="009F3F84">
        <w:rPr>
          <w:sz w:val="22"/>
          <w:szCs w:val="22"/>
        </w:rPr>
        <w:t>Madanakollu, saru studji dwar il-komponenti tal-monoterapija (ara sezzjoni 4.2).</w:t>
      </w:r>
    </w:p>
    <w:p w14:paraId="68FE8EFC" w14:textId="77777777" w:rsidR="000B0DF3" w:rsidRPr="009F3F84" w:rsidRDefault="000B0DF3" w:rsidP="00A2679E">
      <w:pPr>
        <w:pStyle w:val="Text"/>
        <w:spacing w:before="0"/>
        <w:jc w:val="left"/>
        <w:rPr>
          <w:iCs/>
          <w:sz w:val="22"/>
          <w:szCs w:val="22"/>
        </w:rPr>
      </w:pPr>
    </w:p>
    <w:p w14:paraId="08C037F6" w14:textId="77777777" w:rsidR="000B0DF3" w:rsidRPr="009F3F84" w:rsidRDefault="00017285" w:rsidP="00A2679E">
      <w:pPr>
        <w:pStyle w:val="Text"/>
        <w:keepNext/>
        <w:spacing w:before="0"/>
        <w:jc w:val="left"/>
        <w:rPr>
          <w:sz w:val="22"/>
          <w:szCs w:val="22"/>
        </w:rPr>
      </w:pPr>
      <w:r w:rsidRPr="009F3F84">
        <w:rPr>
          <w:i/>
          <w:sz w:val="22"/>
          <w:szCs w:val="22"/>
        </w:rPr>
        <w:t>Indacaterol</w:t>
      </w:r>
    </w:p>
    <w:p w14:paraId="512F86BF" w14:textId="4C1596C1" w:rsidR="000B0DF3" w:rsidRPr="009F3F84" w:rsidRDefault="00017285" w:rsidP="00A2679E">
      <w:pPr>
        <w:pStyle w:val="Text"/>
        <w:spacing w:before="0"/>
        <w:jc w:val="left"/>
        <w:rPr>
          <w:sz w:val="22"/>
          <w:szCs w:val="22"/>
        </w:rPr>
      </w:pPr>
      <w:r w:rsidRPr="009F3F84">
        <w:rPr>
          <w:sz w:val="22"/>
          <w:szCs w:val="22"/>
        </w:rPr>
        <w:t>Pazjenti b’indeboliment ħafif u moderat tal-fwied ma wrew l-ebda tibdil relevanti fis-C</w:t>
      </w:r>
      <w:r w:rsidRPr="009F3F84">
        <w:rPr>
          <w:sz w:val="22"/>
          <w:szCs w:val="22"/>
          <w:vertAlign w:val="subscript"/>
        </w:rPr>
        <w:t>max</w:t>
      </w:r>
      <w:r w:rsidRPr="009F3F84">
        <w:rPr>
          <w:sz w:val="22"/>
          <w:szCs w:val="22"/>
        </w:rPr>
        <w:t xml:space="preserve"> jew fl-AUC ta’ indacaterol, u lanqas ma kien hemm differenza fil-proċess ta’ twaħħil mal-proteini bejn suġġetti b’diffikultà epatika bejn ħafifa u moderata u suġġetti oħrajn b</w:t>
      </w:r>
      <w:r w:rsidR="00860DBE" w:rsidRPr="009F3F84">
        <w:rPr>
          <w:sz w:val="22"/>
          <w:szCs w:val="22"/>
        </w:rPr>
        <w:t>’</w:t>
      </w:r>
      <w:r w:rsidRPr="009F3F84">
        <w:rPr>
          <w:sz w:val="22"/>
          <w:szCs w:val="22"/>
        </w:rPr>
        <w:t>saħħithom.</w:t>
      </w:r>
      <w:r w:rsidRPr="009F3F84">
        <w:rPr>
          <w:iCs/>
          <w:sz w:val="22"/>
          <w:szCs w:val="22"/>
        </w:rPr>
        <w:t xml:space="preserve"> </w:t>
      </w:r>
      <w:r w:rsidRPr="009F3F84">
        <w:rPr>
          <w:sz w:val="22"/>
          <w:szCs w:val="22"/>
        </w:rPr>
        <w:t xml:space="preserve">Ma teżisti l-ebda </w:t>
      </w:r>
      <w:r w:rsidRPr="00181E56">
        <w:rPr>
          <w:i/>
          <w:iCs/>
          <w:sz w:val="22"/>
          <w:szCs w:val="22"/>
        </w:rPr>
        <w:t>data</w:t>
      </w:r>
      <w:r w:rsidRPr="009F3F84">
        <w:rPr>
          <w:sz w:val="22"/>
          <w:szCs w:val="22"/>
        </w:rPr>
        <w:t xml:space="preserve"> dwar suġġetti b’indeboliment gravi tal-fwied.</w:t>
      </w:r>
    </w:p>
    <w:p w14:paraId="275137F0" w14:textId="77777777" w:rsidR="000B0DF3" w:rsidRPr="009F3F84" w:rsidRDefault="000B0DF3" w:rsidP="00A2679E">
      <w:pPr>
        <w:pStyle w:val="Text"/>
        <w:spacing w:before="0"/>
        <w:jc w:val="left"/>
        <w:rPr>
          <w:sz w:val="22"/>
          <w:szCs w:val="22"/>
        </w:rPr>
      </w:pPr>
    </w:p>
    <w:p w14:paraId="71DBB0E6" w14:textId="77777777" w:rsidR="000B0DF3" w:rsidRPr="009F3F84" w:rsidRDefault="00017285" w:rsidP="00A2679E">
      <w:pPr>
        <w:pStyle w:val="Text"/>
        <w:keepNext/>
        <w:spacing w:before="0"/>
        <w:jc w:val="left"/>
        <w:rPr>
          <w:sz w:val="22"/>
          <w:szCs w:val="22"/>
        </w:rPr>
      </w:pPr>
      <w:r w:rsidRPr="009F3F84">
        <w:rPr>
          <w:i/>
          <w:sz w:val="22"/>
          <w:szCs w:val="22"/>
        </w:rPr>
        <w:t>Mometasone furoate</w:t>
      </w:r>
    </w:p>
    <w:p w14:paraId="141E6909" w14:textId="77777777" w:rsidR="000B0DF3" w:rsidRPr="009F3F84" w:rsidRDefault="00017285" w:rsidP="00A2679E">
      <w:pPr>
        <w:pStyle w:val="Text"/>
        <w:spacing w:before="0"/>
        <w:jc w:val="left"/>
        <w:rPr>
          <w:sz w:val="22"/>
          <w:szCs w:val="22"/>
        </w:rPr>
      </w:pPr>
      <w:r w:rsidRPr="009F3F84">
        <w:rPr>
          <w:sz w:val="22"/>
          <w:szCs w:val="22"/>
        </w:rPr>
        <w:t>Studju li jevalwa l-għoti ta’ doża waħda meħuda man-nifs ta’ 400 mkg mometasone furoate b’inhaler għal trab xott lil suġġetti b’indeboliment epatiku ħafif (n=4), moderat (n=4), u gravi (n=4) wassal biex suġġett wieħed jew tnejn biss f’kull grupp ikollhom jidher l-ogħla konċentrazzjonijiet fil-plażma ta’ mometasone furoate (b’firxa minn 50 sa 105 pcg/ml). L-ogħla konċentrazzjonijiet fil-plażma osservati jidher li jiżdiedu skont il-gravità tal-indeboliment tal-kliewi; madanakollu, l-għadd ta’ livelli li dehru kienu ftit (l-inqas limitu tal-analiżi tal-kwantifikazzjoni kien ta’ 50 pcg/ml).</w:t>
      </w:r>
    </w:p>
    <w:p w14:paraId="6DB02CF3" w14:textId="77777777" w:rsidR="000B0DF3" w:rsidRPr="009F3F84" w:rsidRDefault="000B0DF3" w:rsidP="00A2679E">
      <w:pPr>
        <w:pStyle w:val="Text"/>
        <w:spacing w:before="0"/>
        <w:jc w:val="left"/>
        <w:rPr>
          <w:sz w:val="22"/>
          <w:szCs w:val="22"/>
        </w:rPr>
      </w:pPr>
      <w:bookmarkStart w:id="25" w:name="_nth_Renal_impairment54843"/>
      <w:bookmarkEnd w:id="24"/>
      <w:bookmarkEnd w:id="25"/>
    </w:p>
    <w:p w14:paraId="1AB94657" w14:textId="77777777" w:rsidR="000B0DF3" w:rsidRPr="009F3F84" w:rsidRDefault="00017285" w:rsidP="00A2679E">
      <w:pPr>
        <w:pStyle w:val="Nottoc-headings"/>
        <w:keepLines w:val="0"/>
        <w:spacing w:before="0" w:after="0"/>
        <w:rPr>
          <w:rFonts w:ascii="Times New Roman" w:hAnsi="Times New Roman" w:cs="Times New Roman"/>
          <w:b w:val="0"/>
          <w:i/>
          <w:sz w:val="22"/>
          <w:szCs w:val="22"/>
          <w:u w:val="single"/>
        </w:rPr>
      </w:pPr>
      <w:r w:rsidRPr="009F3F84">
        <w:rPr>
          <w:rFonts w:ascii="Times New Roman" w:hAnsi="Times New Roman"/>
          <w:b w:val="0"/>
          <w:i/>
          <w:sz w:val="22"/>
          <w:szCs w:val="22"/>
          <w:u w:val="single"/>
        </w:rPr>
        <w:t>Popolazzjonijiet speċjali oħrajn</w:t>
      </w:r>
    </w:p>
    <w:p w14:paraId="50CC25FC" w14:textId="77777777" w:rsidR="000B0DF3" w:rsidRPr="009F3F84" w:rsidRDefault="00017285" w:rsidP="00A2679E">
      <w:pPr>
        <w:pStyle w:val="Text"/>
        <w:spacing w:before="0"/>
        <w:jc w:val="left"/>
        <w:rPr>
          <w:rFonts w:eastAsia="Times New Roman"/>
          <w:sz w:val="22"/>
          <w:szCs w:val="22"/>
        </w:rPr>
      </w:pPr>
      <w:r w:rsidRPr="009F3F84">
        <w:rPr>
          <w:sz w:val="22"/>
          <w:szCs w:val="22"/>
        </w:rPr>
        <w:t xml:space="preserve">Ma kienx hemm differenzi kbar fl-espożizzjoni sistemika totali (AUC) għaż-żewġ komponenti bejn suġġetti Ġappuniżi u Kawkażjatiċi. Ma teżistix biżżejjed </w:t>
      </w:r>
      <w:r w:rsidRPr="00181E56">
        <w:rPr>
          <w:i/>
          <w:iCs/>
          <w:sz w:val="22"/>
          <w:szCs w:val="22"/>
        </w:rPr>
        <w:t>data</w:t>
      </w:r>
      <w:r w:rsidRPr="009F3F84">
        <w:rPr>
          <w:sz w:val="22"/>
          <w:szCs w:val="22"/>
        </w:rPr>
        <w:t xml:space="preserve"> farmakokinetika dwar etniċitajiet jew razez oħrajn.</w:t>
      </w:r>
    </w:p>
    <w:p w14:paraId="42DA1F18" w14:textId="77777777" w:rsidR="000B0DF3" w:rsidRPr="009F3F84" w:rsidRDefault="000B0DF3" w:rsidP="00A2679E">
      <w:pPr>
        <w:numPr>
          <w:ilvl w:val="12"/>
          <w:numId w:val="0"/>
        </w:numPr>
        <w:tabs>
          <w:tab w:val="clear" w:pos="567"/>
        </w:tabs>
        <w:spacing w:line="240" w:lineRule="auto"/>
        <w:ind w:right="-2"/>
        <w:rPr>
          <w:iCs/>
          <w:szCs w:val="22"/>
        </w:rPr>
      </w:pPr>
    </w:p>
    <w:p w14:paraId="44E7C0CC" w14:textId="77777777" w:rsidR="000B0DF3" w:rsidRPr="009F3F84" w:rsidRDefault="00017285" w:rsidP="00A2679E">
      <w:pPr>
        <w:keepNext/>
        <w:tabs>
          <w:tab w:val="clear" w:pos="567"/>
        </w:tabs>
        <w:spacing w:line="240" w:lineRule="auto"/>
        <w:ind w:left="567" w:hanging="567"/>
        <w:rPr>
          <w:szCs w:val="22"/>
        </w:rPr>
      </w:pPr>
      <w:r w:rsidRPr="009F3F84">
        <w:rPr>
          <w:b/>
          <w:szCs w:val="22"/>
        </w:rPr>
        <w:t>5.3</w:t>
      </w:r>
      <w:r w:rsidRPr="009F3F84">
        <w:rPr>
          <w:b/>
          <w:szCs w:val="22"/>
        </w:rPr>
        <w:tab/>
        <w:t>Tagħrif ta’ qabel l-użu kliniku dwar is-sigurtà</w:t>
      </w:r>
    </w:p>
    <w:p w14:paraId="09DC2D3A" w14:textId="77777777" w:rsidR="006D7459" w:rsidRPr="009F3F84" w:rsidRDefault="006D7459" w:rsidP="00A2679E">
      <w:pPr>
        <w:pStyle w:val="Text"/>
        <w:keepNext/>
        <w:spacing w:before="0"/>
        <w:jc w:val="left"/>
        <w:rPr>
          <w:sz w:val="22"/>
          <w:szCs w:val="22"/>
        </w:rPr>
      </w:pPr>
    </w:p>
    <w:p w14:paraId="5F2A42CB" w14:textId="77777777" w:rsidR="000B0DF3" w:rsidRPr="009F3F84" w:rsidRDefault="00017285" w:rsidP="00A2679E">
      <w:pPr>
        <w:pStyle w:val="Text"/>
        <w:keepNext/>
        <w:spacing w:before="0"/>
        <w:jc w:val="left"/>
        <w:rPr>
          <w:sz w:val="20"/>
          <w:u w:val="single"/>
        </w:rPr>
      </w:pPr>
      <w:r w:rsidRPr="009F3F84">
        <w:rPr>
          <w:sz w:val="22"/>
          <w:szCs w:val="18"/>
          <w:u w:val="single"/>
        </w:rPr>
        <w:t>Il-kombinazzjoni ta’ indacaterol u mometasone furoate</w:t>
      </w:r>
    </w:p>
    <w:p w14:paraId="7351426E" w14:textId="77777777" w:rsidR="006D7459" w:rsidRPr="009F3F84" w:rsidRDefault="006D7459" w:rsidP="00A2679E">
      <w:pPr>
        <w:pStyle w:val="Text"/>
        <w:keepNext/>
        <w:spacing w:before="0"/>
        <w:jc w:val="left"/>
        <w:rPr>
          <w:sz w:val="20"/>
        </w:rPr>
      </w:pPr>
    </w:p>
    <w:p w14:paraId="0F6E6A41" w14:textId="77777777" w:rsidR="000B0DF3" w:rsidRPr="009F3F84" w:rsidRDefault="00017285" w:rsidP="00A2679E">
      <w:pPr>
        <w:pStyle w:val="Text"/>
        <w:spacing w:before="0"/>
        <w:jc w:val="left"/>
        <w:rPr>
          <w:sz w:val="20"/>
        </w:rPr>
      </w:pPr>
      <w:r w:rsidRPr="009F3F84">
        <w:rPr>
          <w:sz w:val="22"/>
          <w:szCs w:val="18"/>
        </w:rPr>
        <w:t>Ir-riżultati matul l-istudji dwar tossiċità meħuda man-nifs fuq medda ta’ 13-il ġimgħa kienu fil-biċċa l-kbira tagħhom attribwiti għall-komponent ta’ mometasone furoate u kienu effetti tipikament farmakoloġiċi ta’ glukokortikojdi.</w:t>
      </w:r>
      <w:r w:rsidRPr="009F3F84">
        <w:rPr>
          <w:sz w:val="20"/>
        </w:rPr>
        <w:t xml:space="preserve"> </w:t>
      </w:r>
      <w:r w:rsidRPr="009F3F84">
        <w:rPr>
          <w:sz w:val="22"/>
          <w:szCs w:val="18"/>
        </w:rPr>
        <w:t>Żidiet fir-rata tat-taħbit tal-qalb assoċjati ma’ indacaterol dehru fil-klieb wara li ngħataw indacaterol/mometasone furoate jew indacaterol waħdu.</w:t>
      </w:r>
    </w:p>
    <w:p w14:paraId="19EEEF7F" w14:textId="77777777" w:rsidR="000B0DF3" w:rsidRPr="009F3F84" w:rsidRDefault="000B0DF3" w:rsidP="00A2679E">
      <w:pPr>
        <w:pStyle w:val="Text"/>
        <w:spacing w:before="0"/>
        <w:jc w:val="left"/>
        <w:rPr>
          <w:sz w:val="20"/>
        </w:rPr>
      </w:pPr>
    </w:p>
    <w:p w14:paraId="7E66913B" w14:textId="77777777" w:rsidR="000B0DF3" w:rsidRPr="009F3F84" w:rsidRDefault="00017285" w:rsidP="00A2679E">
      <w:pPr>
        <w:pStyle w:val="Nottoc-headings"/>
        <w:keepLines w:val="0"/>
        <w:spacing w:before="0" w:after="0"/>
        <w:rPr>
          <w:rFonts w:ascii="Times New Roman" w:hAnsi="Times New Roman" w:cs="Times New Roman"/>
          <w:b w:val="0"/>
          <w:sz w:val="22"/>
          <w:szCs w:val="22"/>
          <w:u w:val="single"/>
        </w:rPr>
      </w:pPr>
      <w:r w:rsidRPr="009F3F84">
        <w:rPr>
          <w:rFonts w:ascii="Times New Roman" w:hAnsi="Times New Roman"/>
          <w:b w:val="0"/>
          <w:sz w:val="22"/>
          <w:szCs w:val="22"/>
          <w:u w:val="single"/>
        </w:rPr>
        <w:t>Indacaterol</w:t>
      </w:r>
    </w:p>
    <w:p w14:paraId="3FDE8A2E" w14:textId="77777777" w:rsidR="006D7459" w:rsidRPr="009F3F84" w:rsidRDefault="006D7459" w:rsidP="00A2679E">
      <w:pPr>
        <w:pStyle w:val="Text"/>
        <w:keepNext/>
        <w:spacing w:before="0"/>
        <w:jc w:val="left"/>
        <w:rPr>
          <w:sz w:val="22"/>
          <w:szCs w:val="22"/>
        </w:rPr>
      </w:pPr>
    </w:p>
    <w:p w14:paraId="5767E964" w14:textId="77777777" w:rsidR="000B0DF3" w:rsidRPr="009F3F84" w:rsidRDefault="00017285" w:rsidP="00A2679E">
      <w:pPr>
        <w:pStyle w:val="Text"/>
        <w:spacing w:before="0"/>
        <w:jc w:val="left"/>
        <w:rPr>
          <w:sz w:val="22"/>
          <w:szCs w:val="22"/>
        </w:rPr>
      </w:pPr>
      <w:r w:rsidRPr="009F3F84">
        <w:rPr>
          <w:sz w:val="22"/>
          <w:szCs w:val="22"/>
        </w:rPr>
        <w:t>Fost l-effetti fuq is-sistema kardjovaskulari fil-klieb attribwiti lill-proprjetajiet beta</w:t>
      </w:r>
      <w:r w:rsidRPr="009F3F84">
        <w:rPr>
          <w:sz w:val="22"/>
          <w:szCs w:val="22"/>
          <w:vertAlign w:val="subscript"/>
        </w:rPr>
        <w:t>2</w:t>
      </w:r>
      <w:r w:rsidRPr="009F3F84">
        <w:rPr>
          <w:sz w:val="22"/>
          <w:szCs w:val="22"/>
        </w:rPr>
        <w:t>-agonistiċi ta’ indacaterol kien hemm it-takikardija, l-arritmija u feriti mijokardijaċi. Fir-rodenti dehret irritazzjoni ħafifa fil-kavità nażali u fil-larinġi.</w:t>
      </w:r>
    </w:p>
    <w:p w14:paraId="487183A2" w14:textId="77777777" w:rsidR="006D7459" w:rsidRPr="009F3F84" w:rsidRDefault="006D7459" w:rsidP="00A2679E">
      <w:pPr>
        <w:pStyle w:val="Text"/>
        <w:spacing w:before="0"/>
        <w:jc w:val="left"/>
        <w:rPr>
          <w:sz w:val="22"/>
          <w:szCs w:val="22"/>
        </w:rPr>
      </w:pPr>
    </w:p>
    <w:p w14:paraId="45D3C3AE" w14:textId="77777777" w:rsidR="000B0DF3" w:rsidRPr="009F3F84" w:rsidRDefault="006D7459" w:rsidP="00A2679E">
      <w:pPr>
        <w:pStyle w:val="Text"/>
        <w:spacing w:before="0"/>
        <w:jc w:val="left"/>
        <w:rPr>
          <w:sz w:val="22"/>
          <w:szCs w:val="22"/>
        </w:rPr>
      </w:pPr>
      <w:r w:rsidRPr="009F3F84">
        <w:rPr>
          <w:sz w:val="22"/>
          <w:szCs w:val="22"/>
        </w:rPr>
        <w:t>Studji ġenotossiċi ma wrew l-ebda potenzjal ta’ mutaġeniċità jew klastoġeniċità.</w:t>
      </w:r>
    </w:p>
    <w:p w14:paraId="6806BE47" w14:textId="77777777" w:rsidR="006D7459" w:rsidRPr="009F3F84" w:rsidRDefault="006D7459" w:rsidP="00A2679E">
      <w:pPr>
        <w:pStyle w:val="Text"/>
        <w:spacing w:before="0"/>
        <w:jc w:val="left"/>
        <w:rPr>
          <w:sz w:val="22"/>
          <w:szCs w:val="22"/>
        </w:rPr>
      </w:pPr>
    </w:p>
    <w:p w14:paraId="65BEA25A" w14:textId="73454154" w:rsidR="000B0DF3" w:rsidRPr="009F3F84" w:rsidRDefault="00017285" w:rsidP="00A2679E">
      <w:pPr>
        <w:pStyle w:val="Text"/>
        <w:spacing w:before="0"/>
        <w:jc w:val="left"/>
        <w:rPr>
          <w:sz w:val="22"/>
          <w:szCs w:val="22"/>
        </w:rPr>
      </w:pPr>
      <w:r w:rsidRPr="009F3F84">
        <w:rPr>
          <w:sz w:val="22"/>
          <w:szCs w:val="22"/>
        </w:rPr>
        <w:lastRenderedPageBreak/>
        <w:t>Saret evalwazzjoni tal-karċinoġeniċità waqt studju fuq il-firien li dam għaddej sentejn u waqt studju transġeniku fuq il-ġrieden li dam għaddej sitt xhur. Iż-żieda fl-inċidenza tal-lei</w:t>
      </w:r>
      <w:r w:rsidR="00860DBE" w:rsidRPr="009F3F84">
        <w:rPr>
          <w:sz w:val="22"/>
          <w:szCs w:val="22"/>
        </w:rPr>
        <w:t>j</w:t>
      </w:r>
      <w:r w:rsidRPr="009F3F84">
        <w:rPr>
          <w:sz w:val="22"/>
          <w:szCs w:val="22"/>
        </w:rPr>
        <w:t>omijoma benin</w:t>
      </w:r>
      <w:r w:rsidR="00860DBE" w:rsidRPr="009F3F84">
        <w:rPr>
          <w:sz w:val="22"/>
          <w:szCs w:val="22"/>
        </w:rPr>
        <w:t>ja</w:t>
      </w:r>
      <w:r w:rsidRPr="009F3F84">
        <w:rPr>
          <w:sz w:val="22"/>
          <w:szCs w:val="22"/>
        </w:rPr>
        <w:t xml:space="preserve"> tal-ovarji u iperplasija fokali tal-muskoli lixxi tal-ovarji fil-firien kienet konsistenti ma’ sejbiet simili rrappurtati għal agonisti beta</w:t>
      </w:r>
      <w:r w:rsidRPr="009F3F84">
        <w:rPr>
          <w:sz w:val="22"/>
          <w:szCs w:val="22"/>
          <w:vertAlign w:val="subscript"/>
        </w:rPr>
        <w:t>2</w:t>
      </w:r>
      <w:r w:rsidRPr="009F3F84">
        <w:rPr>
          <w:sz w:val="22"/>
          <w:szCs w:val="22"/>
        </w:rPr>
        <w:t>-adrenerġiċi oħrajn. Ma kien hemm l-ebda evidenza ta’ karċinoġeniċità fil-ġrieden.</w:t>
      </w:r>
    </w:p>
    <w:p w14:paraId="5D673A80" w14:textId="77777777" w:rsidR="006D7459" w:rsidRPr="009F3F84" w:rsidRDefault="006D7459" w:rsidP="00A2679E">
      <w:pPr>
        <w:pStyle w:val="Text"/>
        <w:spacing w:before="0"/>
        <w:jc w:val="left"/>
        <w:rPr>
          <w:sz w:val="22"/>
          <w:szCs w:val="22"/>
        </w:rPr>
      </w:pPr>
    </w:p>
    <w:p w14:paraId="5C3C183D" w14:textId="77777777" w:rsidR="000B0DF3" w:rsidRPr="009F3F84" w:rsidRDefault="00017285" w:rsidP="00A2679E">
      <w:pPr>
        <w:pStyle w:val="Text"/>
        <w:spacing w:before="0"/>
        <w:jc w:val="left"/>
        <w:rPr>
          <w:sz w:val="22"/>
          <w:szCs w:val="22"/>
        </w:rPr>
      </w:pPr>
      <w:r w:rsidRPr="009F3F84">
        <w:rPr>
          <w:sz w:val="22"/>
          <w:szCs w:val="22"/>
        </w:rPr>
        <w:t>Dawn is-sejbiet kollha seħħew waqt espożizzjonijiet li kienu jisbqu biżżejjed lil dawk imbassra għall-bniedem.</w:t>
      </w:r>
    </w:p>
    <w:p w14:paraId="087AD0E7" w14:textId="77777777" w:rsidR="006D7459" w:rsidRPr="009F3F84" w:rsidRDefault="006D7459" w:rsidP="00A2679E">
      <w:pPr>
        <w:pStyle w:val="Text"/>
        <w:spacing w:before="0"/>
        <w:jc w:val="left"/>
        <w:rPr>
          <w:sz w:val="22"/>
          <w:szCs w:val="22"/>
        </w:rPr>
      </w:pPr>
    </w:p>
    <w:p w14:paraId="6AACE13E" w14:textId="77777777" w:rsidR="000B0DF3" w:rsidRPr="009F3F84" w:rsidRDefault="006D7459" w:rsidP="00A2679E">
      <w:pPr>
        <w:pStyle w:val="Text"/>
        <w:spacing w:before="0"/>
        <w:jc w:val="left"/>
        <w:rPr>
          <w:sz w:val="22"/>
          <w:szCs w:val="22"/>
        </w:rPr>
      </w:pPr>
      <w:r w:rsidRPr="009F3F84">
        <w:rPr>
          <w:sz w:val="22"/>
          <w:szCs w:val="22"/>
        </w:rPr>
        <w:t>Skont studju fost il-fniek mogħtija l-mediċina minn taħt il-ġilda, l-effetti avversi ta’ indacaterol fuq it-tqala u l-iżvilupp tal-embrijun/tal-fetu jistgħu jintwerew biss meta jingħataw dożi ta’ aktar minn 500 darba dawk milħuqa mill-bnedmin ta’ 150 mkg meħuda man-nifs kuljum (skont l-AUC</w:t>
      </w:r>
      <w:r w:rsidRPr="009F3F84">
        <w:rPr>
          <w:sz w:val="22"/>
          <w:szCs w:val="22"/>
          <w:vertAlign w:val="subscript"/>
        </w:rPr>
        <w:t>0</w:t>
      </w:r>
      <w:r w:rsidRPr="009F3F84">
        <w:rPr>
          <w:sz w:val="22"/>
          <w:szCs w:val="22"/>
          <w:vertAlign w:val="subscript"/>
        </w:rPr>
        <w:noBreakHyphen/>
        <w:t>24 h</w:t>
      </w:r>
      <w:r w:rsidRPr="009F3F84">
        <w:rPr>
          <w:sz w:val="22"/>
          <w:szCs w:val="22"/>
        </w:rPr>
        <w:t>).</w:t>
      </w:r>
    </w:p>
    <w:p w14:paraId="0549F1A0" w14:textId="77777777" w:rsidR="006D7459" w:rsidRPr="009F3F84" w:rsidRDefault="006D7459" w:rsidP="00A2679E">
      <w:pPr>
        <w:pStyle w:val="Text"/>
        <w:spacing w:before="0"/>
        <w:jc w:val="left"/>
        <w:rPr>
          <w:sz w:val="22"/>
          <w:szCs w:val="22"/>
        </w:rPr>
      </w:pPr>
    </w:p>
    <w:p w14:paraId="00C74266" w14:textId="324E1824" w:rsidR="000B0DF3" w:rsidRPr="009F3F84" w:rsidRDefault="00017285" w:rsidP="00A2679E">
      <w:pPr>
        <w:pStyle w:val="Text"/>
        <w:spacing w:before="0"/>
        <w:jc w:val="left"/>
        <w:rPr>
          <w:sz w:val="22"/>
          <w:szCs w:val="22"/>
        </w:rPr>
      </w:pPr>
      <w:r w:rsidRPr="009F3F84">
        <w:rPr>
          <w:sz w:val="22"/>
          <w:szCs w:val="22"/>
        </w:rPr>
        <w:t>Minkejja li indacaterol ma affettwax il-ħila riproduttiva ġenerali waqt studju dwar il-fertilità fost il-firien, kien osservat tnaqqis fl-għadd ta’ frieħ F1 li ħarġu tqal waqt studju magħmul tul l-iżvilupp tal-firien madwar it-twelid u wara u li ngħataw doża 14-il darba aktar minn dik mogħtija lill-bnedm</w:t>
      </w:r>
      <w:r w:rsidR="00F36065" w:rsidRPr="009F3F84">
        <w:rPr>
          <w:sz w:val="22"/>
          <w:szCs w:val="22"/>
        </w:rPr>
        <w:t>in</w:t>
      </w:r>
      <w:r w:rsidRPr="009F3F84">
        <w:rPr>
          <w:sz w:val="22"/>
          <w:szCs w:val="22"/>
        </w:rPr>
        <w:t xml:space="preserve"> ittrattati b’indacaterol. Indacaterol ma kienx tossiku għall-embrijuni jew teratoġeniku għall-firien jew il-fniek.</w:t>
      </w:r>
    </w:p>
    <w:p w14:paraId="774AEA2A" w14:textId="77777777" w:rsidR="000B0DF3" w:rsidRPr="009F3F84" w:rsidRDefault="000B0DF3" w:rsidP="00A2679E">
      <w:pPr>
        <w:pStyle w:val="Text"/>
        <w:spacing w:before="0"/>
        <w:jc w:val="left"/>
        <w:rPr>
          <w:sz w:val="22"/>
          <w:szCs w:val="22"/>
        </w:rPr>
      </w:pPr>
    </w:p>
    <w:p w14:paraId="1006466C" w14:textId="77777777" w:rsidR="000B0DF3" w:rsidRPr="009F3F84" w:rsidRDefault="00017285" w:rsidP="00A2679E">
      <w:pPr>
        <w:pStyle w:val="Nottoc-headings"/>
        <w:keepLines w:val="0"/>
        <w:spacing w:before="0" w:after="0"/>
        <w:rPr>
          <w:rFonts w:ascii="Times New Roman" w:hAnsi="Times New Roman" w:cs="Times New Roman"/>
          <w:b w:val="0"/>
          <w:sz w:val="22"/>
          <w:szCs w:val="22"/>
          <w:u w:val="single"/>
        </w:rPr>
      </w:pPr>
      <w:r w:rsidRPr="009F3F84">
        <w:rPr>
          <w:rFonts w:ascii="Times New Roman" w:hAnsi="Times New Roman"/>
          <w:b w:val="0"/>
          <w:sz w:val="22"/>
          <w:szCs w:val="22"/>
          <w:u w:val="single"/>
        </w:rPr>
        <w:t>Mometasone furoate</w:t>
      </w:r>
    </w:p>
    <w:p w14:paraId="5BC8514F" w14:textId="77777777" w:rsidR="006D7459" w:rsidRPr="009F3F84" w:rsidRDefault="006D7459" w:rsidP="00A2679E">
      <w:pPr>
        <w:pStyle w:val="Text"/>
        <w:keepNext/>
        <w:spacing w:before="0"/>
        <w:jc w:val="left"/>
        <w:rPr>
          <w:sz w:val="22"/>
          <w:szCs w:val="22"/>
        </w:rPr>
      </w:pPr>
    </w:p>
    <w:p w14:paraId="78B23EA3" w14:textId="7900ECE0" w:rsidR="00554C62" w:rsidRPr="009F3F84" w:rsidRDefault="00017285" w:rsidP="00A2679E">
      <w:pPr>
        <w:pStyle w:val="Text"/>
        <w:spacing w:before="0"/>
        <w:jc w:val="left"/>
        <w:rPr>
          <w:sz w:val="22"/>
          <w:szCs w:val="22"/>
        </w:rPr>
      </w:pPr>
      <w:r w:rsidRPr="009F3F84">
        <w:rPr>
          <w:sz w:val="22"/>
          <w:szCs w:val="22"/>
        </w:rPr>
        <w:t>L-effetti kollha osservati huma tipiċi tal-klassi ta’ komponenti glukokortikojdi u huma relatati ma’ effetti farmakoloġiċi esaġerati tal-glukokortikojdi.</w:t>
      </w:r>
    </w:p>
    <w:p w14:paraId="6B083C84" w14:textId="77777777" w:rsidR="00554C62" w:rsidRPr="009F3F84" w:rsidRDefault="00554C62" w:rsidP="00A2679E">
      <w:pPr>
        <w:pStyle w:val="Text"/>
        <w:spacing w:before="0"/>
        <w:jc w:val="left"/>
        <w:rPr>
          <w:sz w:val="22"/>
          <w:szCs w:val="22"/>
        </w:rPr>
      </w:pPr>
    </w:p>
    <w:p w14:paraId="2EE426C1" w14:textId="338C3860" w:rsidR="000B0DF3" w:rsidRPr="009F3F84" w:rsidRDefault="00017285" w:rsidP="00A2679E">
      <w:pPr>
        <w:pStyle w:val="Text"/>
        <w:spacing w:before="0"/>
        <w:jc w:val="left"/>
        <w:rPr>
          <w:sz w:val="22"/>
          <w:szCs w:val="22"/>
        </w:rPr>
      </w:pPr>
      <w:r w:rsidRPr="009F3F84">
        <w:rPr>
          <w:sz w:val="22"/>
          <w:szCs w:val="22"/>
        </w:rPr>
        <w:t xml:space="preserve">Mometasone furoate ma wera l-ebda attività ġenotossika f’firxa ta’ testijiet </w:t>
      </w:r>
      <w:r w:rsidR="00F36065" w:rsidRPr="009F3F84">
        <w:rPr>
          <w:sz w:val="22"/>
          <w:szCs w:val="22"/>
        </w:rPr>
        <w:t xml:space="preserve">standard </w:t>
      </w:r>
      <w:r w:rsidRPr="009F3F84">
        <w:rPr>
          <w:i/>
          <w:iCs/>
          <w:sz w:val="22"/>
          <w:szCs w:val="22"/>
        </w:rPr>
        <w:t xml:space="preserve">in vitro </w:t>
      </w:r>
      <w:r w:rsidRPr="009F3F84">
        <w:rPr>
          <w:sz w:val="22"/>
          <w:szCs w:val="22"/>
        </w:rPr>
        <w:t xml:space="preserve">u </w:t>
      </w:r>
      <w:r w:rsidRPr="009F3F84">
        <w:rPr>
          <w:i/>
          <w:iCs/>
          <w:sz w:val="22"/>
          <w:szCs w:val="22"/>
        </w:rPr>
        <w:t>in vivo</w:t>
      </w:r>
      <w:r w:rsidRPr="009F3F84">
        <w:rPr>
          <w:sz w:val="22"/>
          <w:szCs w:val="22"/>
        </w:rPr>
        <w:t>.</w:t>
      </w:r>
    </w:p>
    <w:p w14:paraId="01AF98E7" w14:textId="77777777" w:rsidR="006D7459" w:rsidRPr="009F3F84" w:rsidRDefault="006D7459" w:rsidP="00A2679E">
      <w:pPr>
        <w:pStyle w:val="Text"/>
        <w:spacing w:before="0"/>
        <w:jc w:val="left"/>
        <w:rPr>
          <w:sz w:val="22"/>
          <w:szCs w:val="22"/>
        </w:rPr>
      </w:pPr>
    </w:p>
    <w:p w14:paraId="488980C7" w14:textId="77777777" w:rsidR="000B0DF3" w:rsidRPr="009F3F84" w:rsidRDefault="006D7459" w:rsidP="00A2679E">
      <w:pPr>
        <w:pStyle w:val="Text"/>
        <w:spacing w:before="0"/>
        <w:jc w:val="left"/>
        <w:rPr>
          <w:sz w:val="22"/>
          <w:szCs w:val="22"/>
        </w:rPr>
      </w:pPr>
      <w:r w:rsidRPr="009F3F84">
        <w:rPr>
          <w:sz w:val="22"/>
          <w:szCs w:val="22"/>
        </w:rPr>
        <w:t>Waqt studji dwar il-karċinoġeniċità fil-ġrieden u l-firien, intwera li meta mometasone furoate jittieħed man-nifs ma tiżdiedx b’mod sinifikanti statistikament l-inċidenza tat-tumuri.</w:t>
      </w:r>
    </w:p>
    <w:p w14:paraId="5E1E283D" w14:textId="77777777" w:rsidR="006D7459" w:rsidRPr="009F3F84" w:rsidRDefault="006D7459" w:rsidP="00A2679E">
      <w:pPr>
        <w:pStyle w:val="Text"/>
        <w:spacing w:before="0"/>
        <w:jc w:val="left"/>
        <w:rPr>
          <w:sz w:val="22"/>
          <w:szCs w:val="22"/>
        </w:rPr>
      </w:pPr>
    </w:p>
    <w:p w14:paraId="45FA83C0" w14:textId="255B7D0A" w:rsidR="006D7459" w:rsidRPr="009F3F84" w:rsidRDefault="00017285" w:rsidP="00A2679E">
      <w:pPr>
        <w:pStyle w:val="Text"/>
        <w:spacing w:before="0"/>
        <w:jc w:val="left"/>
        <w:rPr>
          <w:bCs/>
          <w:sz w:val="22"/>
          <w:szCs w:val="22"/>
        </w:rPr>
      </w:pPr>
      <w:r w:rsidRPr="009F3F84">
        <w:rPr>
          <w:bCs/>
          <w:sz w:val="22"/>
          <w:szCs w:val="22"/>
        </w:rPr>
        <w:t>Bħal kull glukokortikojdi ieħor, mometasone furoate huwa teratoġeniku għar-rodenti u l-fniek. L-effetti li dehru kienu ftuq fiż-żokra fil-firien, qasma fis-saqaf tal-ħalq fil-ġrieden u aġenesja fil-bużżieqa tal-marrara, ftu</w:t>
      </w:r>
      <w:r w:rsidR="00F36065" w:rsidRPr="009F3F84">
        <w:rPr>
          <w:bCs/>
          <w:sz w:val="22"/>
          <w:szCs w:val="22"/>
        </w:rPr>
        <w:t>q</w:t>
      </w:r>
      <w:r w:rsidRPr="009F3F84">
        <w:rPr>
          <w:bCs/>
          <w:sz w:val="22"/>
          <w:szCs w:val="22"/>
        </w:rPr>
        <w:t xml:space="preserve"> fiż-żokra u s-saqajn ta’ quddiem mgħawġin fil-fniek. Kienu hemm ukoll tnaqqis fl-ammont ta’ kemm żdiedet fil-piż l-omm, effetti fuq it-tkabbir tal-fetu (fetu b’piż anqas u/jew b’ossifikazzjoni tardiva) fil-firien, fniek u ġrieden, u tnaqqis fl-ammont ta’ frieħ li jkampaw fost il-ġrieden. Waqt studji dwar il-funzjoni riproduttiva, meta mogħtija 15 mkg/kg mometasone furoate minn taħt il-ġilda wassal għal tqala itwal u diffikultajiet fil-ħlas, u għal tnaqqis fl-ammont ta’ frieħ li jkampaw u fil-piż.</w:t>
      </w:r>
    </w:p>
    <w:p w14:paraId="0E58F5E3" w14:textId="77777777" w:rsidR="000C72C8" w:rsidRDefault="000C72C8" w:rsidP="00A2679E">
      <w:pPr>
        <w:pStyle w:val="Text"/>
        <w:spacing w:before="0"/>
        <w:jc w:val="left"/>
        <w:rPr>
          <w:bCs/>
          <w:sz w:val="22"/>
          <w:szCs w:val="22"/>
        </w:rPr>
      </w:pPr>
    </w:p>
    <w:p w14:paraId="06C8BD04" w14:textId="280BB1EE" w:rsidR="001B00C1" w:rsidRPr="00A2679E" w:rsidRDefault="001B00C1" w:rsidP="00A2679E">
      <w:pPr>
        <w:pStyle w:val="Text"/>
        <w:keepNext/>
        <w:spacing w:before="0"/>
        <w:jc w:val="left"/>
        <w:rPr>
          <w:i/>
          <w:iCs/>
          <w:sz w:val="22"/>
          <w:szCs w:val="18"/>
          <w:u w:val="single"/>
        </w:rPr>
      </w:pPr>
      <w:r w:rsidRPr="00A2679E">
        <w:rPr>
          <w:i/>
          <w:iCs/>
          <w:noProof/>
          <w:sz w:val="22"/>
          <w:szCs w:val="18"/>
          <w:u w:val="single"/>
        </w:rPr>
        <w:t>Valutazzjoni</w:t>
      </w:r>
      <w:r w:rsidRPr="00A2679E">
        <w:rPr>
          <w:i/>
          <w:iCs/>
          <w:sz w:val="22"/>
          <w:szCs w:val="18"/>
          <w:u w:val="single"/>
        </w:rPr>
        <w:t xml:space="preserve"> tar-</w:t>
      </w:r>
      <w:r w:rsidRPr="00A2679E">
        <w:rPr>
          <w:i/>
          <w:iCs/>
          <w:sz w:val="22"/>
          <w:szCs w:val="18"/>
          <w:u w:val="single"/>
          <w:lang w:val="it-IT"/>
        </w:rPr>
        <w:t>r</w:t>
      </w:r>
      <w:r w:rsidRPr="00A2679E">
        <w:rPr>
          <w:i/>
          <w:iCs/>
          <w:sz w:val="22"/>
          <w:szCs w:val="18"/>
          <w:u w:val="single"/>
        </w:rPr>
        <w:t xml:space="preserve">iskju </w:t>
      </w:r>
      <w:r w:rsidRPr="00A2679E">
        <w:rPr>
          <w:i/>
          <w:iCs/>
          <w:sz w:val="22"/>
          <w:szCs w:val="18"/>
          <w:u w:val="single"/>
          <w:lang w:val="it-IT"/>
        </w:rPr>
        <w:t>a</w:t>
      </w:r>
      <w:r w:rsidRPr="00A2679E">
        <w:rPr>
          <w:i/>
          <w:iCs/>
          <w:sz w:val="22"/>
          <w:szCs w:val="18"/>
          <w:u w:val="single"/>
        </w:rPr>
        <w:t>mbjentali (ERA)</w:t>
      </w:r>
    </w:p>
    <w:p w14:paraId="6BDCE313" w14:textId="77777777" w:rsidR="001B00C1" w:rsidRPr="00A2679E" w:rsidRDefault="001B00C1" w:rsidP="00A2679E">
      <w:pPr>
        <w:pStyle w:val="Text"/>
        <w:keepNext/>
        <w:spacing w:before="0"/>
        <w:jc w:val="left"/>
        <w:rPr>
          <w:bCs/>
          <w:sz w:val="22"/>
          <w:szCs w:val="22"/>
        </w:rPr>
      </w:pPr>
    </w:p>
    <w:p w14:paraId="369D438D" w14:textId="301DEAE2" w:rsidR="006D7459" w:rsidRDefault="000C72C8" w:rsidP="00A2679E">
      <w:pPr>
        <w:pStyle w:val="Text"/>
        <w:spacing w:before="0"/>
        <w:jc w:val="left"/>
        <w:rPr>
          <w:bCs/>
          <w:sz w:val="22"/>
          <w:szCs w:val="22"/>
        </w:rPr>
      </w:pPr>
      <w:r>
        <w:rPr>
          <w:bCs/>
          <w:sz w:val="22"/>
          <w:szCs w:val="22"/>
        </w:rPr>
        <w:t xml:space="preserve">Studji dwar ir-riskju ambjentali wrew li </w:t>
      </w:r>
      <w:r w:rsidRPr="0087155F">
        <w:rPr>
          <w:bCs/>
          <w:sz w:val="22"/>
          <w:szCs w:val="22"/>
        </w:rPr>
        <w:t>mometasone</w:t>
      </w:r>
      <w:r>
        <w:rPr>
          <w:bCs/>
          <w:sz w:val="22"/>
          <w:szCs w:val="22"/>
        </w:rPr>
        <w:t xml:space="preserve"> jista’ joħloq riskju għall-ilma tal-wiċċ </w:t>
      </w:r>
      <w:r w:rsidRPr="0087155F">
        <w:rPr>
          <w:bCs/>
          <w:sz w:val="22"/>
          <w:szCs w:val="22"/>
        </w:rPr>
        <w:t>(</w:t>
      </w:r>
      <w:r>
        <w:rPr>
          <w:bCs/>
          <w:sz w:val="22"/>
          <w:szCs w:val="22"/>
        </w:rPr>
        <w:t>ara sezzjoni </w:t>
      </w:r>
      <w:r w:rsidRPr="0087155F">
        <w:rPr>
          <w:bCs/>
          <w:sz w:val="22"/>
          <w:szCs w:val="22"/>
        </w:rPr>
        <w:t>6.6)</w:t>
      </w:r>
      <w:r>
        <w:rPr>
          <w:bCs/>
          <w:sz w:val="22"/>
          <w:szCs w:val="22"/>
        </w:rPr>
        <w:t>.</w:t>
      </w:r>
    </w:p>
    <w:p w14:paraId="24850E80" w14:textId="77777777" w:rsidR="00C15DA8" w:rsidRPr="009F3F84" w:rsidRDefault="00C15DA8" w:rsidP="00A2679E">
      <w:pPr>
        <w:pStyle w:val="Text"/>
        <w:spacing w:before="0"/>
        <w:jc w:val="left"/>
        <w:rPr>
          <w:bCs/>
          <w:sz w:val="22"/>
          <w:szCs w:val="22"/>
        </w:rPr>
      </w:pPr>
    </w:p>
    <w:p w14:paraId="4A355A27" w14:textId="77777777" w:rsidR="000B0DF3" w:rsidRPr="009F3F84" w:rsidRDefault="000B0DF3" w:rsidP="00A2679E">
      <w:pPr>
        <w:pStyle w:val="Text"/>
        <w:spacing w:before="0"/>
        <w:jc w:val="left"/>
        <w:rPr>
          <w:sz w:val="22"/>
          <w:szCs w:val="22"/>
        </w:rPr>
      </w:pPr>
      <w:bookmarkStart w:id="26" w:name="_nth_Mometasone71956"/>
      <w:bookmarkEnd w:id="26"/>
    </w:p>
    <w:p w14:paraId="7BD07384" w14:textId="77777777" w:rsidR="000B0DF3" w:rsidRPr="009F3F84" w:rsidRDefault="00017285" w:rsidP="00A2679E">
      <w:pPr>
        <w:keepNext/>
        <w:tabs>
          <w:tab w:val="clear" w:pos="567"/>
        </w:tabs>
        <w:suppressAutoHyphens/>
        <w:spacing w:line="240" w:lineRule="auto"/>
        <w:ind w:left="567" w:hanging="567"/>
        <w:rPr>
          <w:szCs w:val="22"/>
        </w:rPr>
      </w:pPr>
      <w:r w:rsidRPr="009F3F84">
        <w:rPr>
          <w:b/>
          <w:szCs w:val="22"/>
        </w:rPr>
        <w:t>6.</w:t>
      </w:r>
      <w:r w:rsidRPr="009F3F84">
        <w:rPr>
          <w:b/>
          <w:szCs w:val="22"/>
        </w:rPr>
        <w:tab/>
        <w:t>TAGĦRIF FARMAĊEWTIKU</w:t>
      </w:r>
    </w:p>
    <w:p w14:paraId="06EC77A2" w14:textId="77777777" w:rsidR="000B0DF3" w:rsidRPr="009F3F84" w:rsidRDefault="000B0DF3" w:rsidP="00A2679E">
      <w:pPr>
        <w:keepNext/>
        <w:tabs>
          <w:tab w:val="clear" w:pos="567"/>
        </w:tabs>
        <w:spacing w:line="240" w:lineRule="auto"/>
        <w:rPr>
          <w:szCs w:val="22"/>
        </w:rPr>
      </w:pPr>
    </w:p>
    <w:p w14:paraId="38B62BE3" w14:textId="77777777" w:rsidR="000B0DF3" w:rsidRPr="009F3F84" w:rsidRDefault="00017285" w:rsidP="00A2679E">
      <w:pPr>
        <w:keepNext/>
        <w:tabs>
          <w:tab w:val="clear" w:pos="567"/>
        </w:tabs>
        <w:spacing w:line="240" w:lineRule="auto"/>
        <w:ind w:left="567" w:hanging="567"/>
        <w:rPr>
          <w:szCs w:val="22"/>
        </w:rPr>
      </w:pPr>
      <w:r w:rsidRPr="009F3F84">
        <w:rPr>
          <w:b/>
          <w:szCs w:val="22"/>
        </w:rPr>
        <w:t>6.1</w:t>
      </w:r>
      <w:r w:rsidRPr="009F3F84">
        <w:rPr>
          <w:b/>
          <w:szCs w:val="22"/>
        </w:rPr>
        <w:tab/>
        <w:t>Lista ta’ eċċipjenti</w:t>
      </w:r>
    </w:p>
    <w:p w14:paraId="3FBE797C" w14:textId="77777777" w:rsidR="000B0DF3" w:rsidRPr="009F3F84" w:rsidRDefault="000B0DF3" w:rsidP="00A2679E">
      <w:pPr>
        <w:keepNext/>
        <w:tabs>
          <w:tab w:val="clear" w:pos="567"/>
        </w:tabs>
        <w:spacing w:line="240" w:lineRule="auto"/>
        <w:rPr>
          <w:szCs w:val="22"/>
        </w:rPr>
      </w:pPr>
    </w:p>
    <w:p w14:paraId="0947519B" w14:textId="77777777" w:rsidR="000B0DF3" w:rsidRPr="009F3F84" w:rsidRDefault="00017285" w:rsidP="00A2679E">
      <w:pPr>
        <w:keepNext/>
        <w:tabs>
          <w:tab w:val="clear" w:pos="567"/>
        </w:tabs>
        <w:spacing w:line="240" w:lineRule="auto"/>
        <w:rPr>
          <w:szCs w:val="22"/>
        </w:rPr>
      </w:pPr>
      <w:r w:rsidRPr="009F3F84">
        <w:rPr>
          <w:szCs w:val="22"/>
          <w:u w:val="single"/>
        </w:rPr>
        <w:t>Kontenut tal-kapsula</w:t>
      </w:r>
    </w:p>
    <w:p w14:paraId="10126CB2" w14:textId="77777777" w:rsidR="000B0DF3" w:rsidRPr="009F3F84" w:rsidRDefault="000B0DF3" w:rsidP="00A2679E">
      <w:pPr>
        <w:keepNext/>
        <w:tabs>
          <w:tab w:val="clear" w:pos="567"/>
        </w:tabs>
        <w:autoSpaceDE w:val="0"/>
        <w:autoSpaceDN w:val="0"/>
        <w:adjustRightInd w:val="0"/>
        <w:spacing w:line="240" w:lineRule="auto"/>
        <w:rPr>
          <w:szCs w:val="22"/>
        </w:rPr>
      </w:pPr>
    </w:p>
    <w:p w14:paraId="2DE0A3C9" w14:textId="44F6BFFB" w:rsidR="000B0DF3" w:rsidRPr="009F3F84" w:rsidRDefault="00A6118C" w:rsidP="00A2679E">
      <w:pPr>
        <w:tabs>
          <w:tab w:val="clear" w:pos="567"/>
        </w:tabs>
        <w:spacing w:line="240" w:lineRule="auto"/>
        <w:rPr>
          <w:szCs w:val="22"/>
        </w:rPr>
      </w:pPr>
      <w:r>
        <w:rPr>
          <w:szCs w:val="22"/>
        </w:rPr>
        <w:t>Lattosju monoidrat</w:t>
      </w:r>
    </w:p>
    <w:p w14:paraId="2198073A" w14:textId="77777777" w:rsidR="00C521CA" w:rsidRPr="009F3F84" w:rsidRDefault="00C521CA" w:rsidP="00A2679E">
      <w:pPr>
        <w:tabs>
          <w:tab w:val="clear" w:pos="567"/>
        </w:tabs>
        <w:spacing w:line="240" w:lineRule="auto"/>
        <w:rPr>
          <w:szCs w:val="22"/>
        </w:rPr>
      </w:pPr>
    </w:p>
    <w:p w14:paraId="2BD92D53" w14:textId="526ADC1E" w:rsidR="00C521CA" w:rsidRPr="009F3F84" w:rsidRDefault="00C521CA" w:rsidP="00A2679E">
      <w:pPr>
        <w:keepNext/>
        <w:tabs>
          <w:tab w:val="clear" w:pos="567"/>
        </w:tabs>
        <w:spacing w:line="240" w:lineRule="auto"/>
        <w:rPr>
          <w:szCs w:val="22"/>
          <w:u w:val="single"/>
        </w:rPr>
      </w:pPr>
      <w:r w:rsidRPr="009F3F84">
        <w:rPr>
          <w:szCs w:val="22"/>
          <w:u w:val="single"/>
        </w:rPr>
        <w:t>Qafas tal-kapsula</w:t>
      </w:r>
    </w:p>
    <w:p w14:paraId="45AC847F" w14:textId="77777777" w:rsidR="00C521CA" w:rsidRPr="009F3F84" w:rsidRDefault="00C521CA" w:rsidP="00A2679E">
      <w:pPr>
        <w:keepNext/>
        <w:tabs>
          <w:tab w:val="clear" w:pos="567"/>
        </w:tabs>
        <w:spacing w:line="240" w:lineRule="auto"/>
        <w:rPr>
          <w:szCs w:val="22"/>
        </w:rPr>
      </w:pPr>
    </w:p>
    <w:p w14:paraId="0663D096" w14:textId="34E11AED" w:rsidR="00C521CA" w:rsidRDefault="00C521CA" w:rsidP="00181E56">
      <w:pPr>
        <w:tabs>
          <w:tab w:val="clear" w:pos="567"/>
        </w:tabs>
        <w:spacing w:line="240" w:lineRule="auto"/>
        <w:rPr>
          <w:szCs w:val="22"/>
        </w:rPr>
      </w:pPr>
      <w:r w:rsidRPr="009F3F84">
        <w:rPr>
          <w:szCs w:val="22"/>
        </w:rPr>
        <w:t>Gelatin</w:t>
      </w:r>
    </w:p>
    <w:p w14:paraId="400EB592" w14:textId="77777777" w:rsidR="001B00C1" w:rsidRPr="009F3F84" w:rsidRDefault="001B00C1" w:rsidP="00181E56">
      <w:pPr>
        <w:tabs>
          <w:tab w:val="clear" w:pos="567"/>
        </w:tabs>
        <w:spacing w:line="240" w:lineRule="auto"/>
        <w:rPr>
          <w:szCs w:val="22"/>
        </w:rPr>
      </w:pPr>
    </w:p>
    <w:p w14:paraId="1DF81590" w14:textId="08B290F4" w:rsidR="000B0DF3" w:rsidRDefault="0027242A" w:rsidP="00A2679E">
      <w:pPr>
        <w:keepNext/>
        <w:tabs>
          <w:tab w:val="clear" w:pos="567"/>
        </w:tabs>
        <w:spacing w:line="240" w:lineRule="auto"/>
        <w:rPr>
          <w:szCs w:val="22"/>
          <w:u w:val="single"/>
        </w:rPr>
      </w:pPr>
      <w:r w:rsidRPr="00181E56">
        <w:rPr>
          <w:szCs w:val="22"/>
          <w:u w:val="single"/>
        </w:rPr>
        <w:lastRenderedPageBreak/>
        <w:t>Linka tal-istampar</w:t>
      </w:r>
    </w:p>
    <w:p w14:paraId="5B40CE58" w14:textId="77777777" w:rsidR="00184B5F" w:rsidRDefault="00184B5F" w:rsidP="00A2679E">
      <w:pPr>
        <w:keepNext/>
        <w:tabs>
          <w:tab w:val="clear" w:pos="567"/>
        </w:tabs>
        <w:spacing w:line="240" w:lineRule="auto"/>
        <w:rPr>
          <w:szCs w:val="22"/>
          <w:u w:val="single"/>
        </w:rPr>
      </w:pPr>
    </w:p>
    <w:p w14:paraId="79DEF3DD" w14:textId="36CCDFF5" w:rsidR="00184B5F" w:rsidRPr="00A2679E" w:rsidRDefault="00184B5F" w:rsidP="00A2679E">
      <w:pPr>
        <w:keepNext/>
        <w:tabs>
          <w:tab w:val="clear" w:pos="567"/>
        </w:tabs>
        <w:spacing w:line="240" w:lineRule="auto"/>
        <w:rPr>
          <w:i/>
          <w:iCs/>
          <w:szCs w:val="22"/>
        </w:rPr>
      </w:pPr>
      <w:r w:rsidRPr="00A2679E">
        <w:rPr>
          <w:i/>
          <w:iCs/>
          <w:szCs w:val="22"/>
        </w:rPr>
        <w:t>Atectura Breezhaler 125</w:t>
      </w:r>
      <w:r w:rsidR="00A2679E">
        <w:rPr>
          <w:i/>
          <w:iCs/>
          <w:szCs w:val="22"/>
        </w:rPr>
        <w:t> </w:t>
      </w:r>
      <w:r w:rsidRPr="00A2679E">
        <w:rPr>
          <w:i/>
          <w:iCs/>
          <w:szCs w:val="22"/>
        </w:rPr>
        <w:t>mikrogramma/62.5</w:t>
      </w:r>
      <w:r w:rsidR="00A2679E">
        <w:rPr>
          <w:i/>
          <w:iCs/>
          <w:szCs w:val="22"/>
        </w:rPr>
        <w:t> </w:t>
      </w:r>
      <w:r w:rsidRPr="00A2679E">
        <w:rPr>
          <w:i/>
          <w:iCs/>
          <w:szCs w:val="22"/>
        </w:rPr>
        <w:t>mikrogramma trab għall-inalazzjoni, kapsuli iebsin</w:t>
      </w:r>
    </w:p>
    <w:p w14:paraId="793E5B98" w14:textId="77777777" w:rsidR="00184B5F" w:rsidRPr="00184B5F" w:rsidRDefault="00184B5F" w:rsidP="00A2679E">
      <w:pPr>
        <w:keepNext/>
        <w:tabs>
          <w:tab w:val="clear" w:pos="567"/>
        </w:tabs>
        <w:spacing w:line="240" w:lineRule="auto"/>
        <w:rPr>
          <w:szCs w:val="22"/>
        </w:rPr>
      </w:pPr>
      <w:r w:rsidRPr="00184B5F">
        <w:rPr>
          <w:szCs w:val="22"/>
        </w:rPr>
        <w:t>Shellac</w:t>
      </w:r>
    </w:p>
    <w:p w14:paraId="684CCF3A" w14:textId="15FE74E5" w:rsidR="00184B5F" w:rsidRPr="00184B5F" w:rsidRDefault="007F40A5" w:rsidP="00A2679E">
      <w:pPr>
        <w:keepNext/>
        <w:tabs>
          <w:tab w:val="clear" w:pos="567"/>
        </w:tabs>
        <w:spacing w:line="240" w:lineRule="auto"/>
        <w:rPr>
          <w:szCs w:val="22"/>
        </w:rPr>
      </w:pPr>
      <w:r>
        <w:rPr>
          <w:szCs w:val="22"/>
        </w:rPr>
        <w:t>Brilliant blue FCF</w:t>
      </w:r>
      <w:r w:rsidR="00184B5F" w:rsidRPr="00184B5F">
        <w:rPr>
          <w:szCs w:val="22"/>
        </w:rPr>
        <w:t xml:space="preserve"> (E133)</w:t>
      </w:r>
    </w:p>
    <w:p w14:paraId="65B6CB65" w14:textId="343A1299" w:rsidR="00184B5F" w:rsidRPr="00184B5F" w:rsidRDefault="00A92DB7" w:rsidP="00A2679E">
      <w:pPr>
        <w:keepNext/>
        <w:tabs>
          <w:tab w:val="clear" w:pos="567"/>
        </w:tabs>
        <w:spacing w:line="240" w:lineRule="auto"/>
        <w:rPr>
          <w:szCs w:val="22"/>
        </w:rPr>
      </w:pPr>
      <w:r>
        <w:rPr>
          <w:szCs w:val="22"/>
        </w:rPr>
        <w:t>Glikol tal-propilen</w:t>
      </w:r>
      <w:r w:rsidR="00184B5F" w:rsidRPr="00184B5F">
        <w:rPr>
          <w:szCs w:val="22"/>
        </w:rPr>
        <w:t xml:space="preserve"> (E1520)</w:t>
      </w:r>
    </w:p>
    <w:p w14:paraId="30A5CE0A" w14:textId="77777777" w:rsidR="00184B5F" w:rsidRPr="00184B5F" w:rsidRDefault="00184B5F" w:rsidP="00A2679E">
      <w:pPr>
        <w:keepNext/>
        <w:tabs>
          <w:tab w:val="clear" w:pos="567"/>
        </w:tabs>
        <w:spacing w:line="240" w:lineRule="auto"/>
        <w:rPr>
          <w:szCs w:val="22"/>
        </w:rPr>
      </w:pPr>
      <w:r w:rsidRPr="00184B5F">
        <w:rPr>
          <w:szCs w:val="22"/>
        </w:rPr>
        <w:t>Diossidu tat-titanju (E171)</w:t>
      </w:r>
    </w:p>
    <w:p w14:paraId="63DE2222" w14:textId="77777777" w:rsidR="00184B5F" w:rsidRPr="00184B5F" w:rsidRDefault="00184B5F" w:rsidP="00A2679E">
      <w:pPr>
        <w:tabs>
          <w:tab w:val="clear" w:pos="567"/>
        </w:tabs>
        <w:spacing w:line="240" w:lineRule="auto"/>
        <w:rPr>
          <w:szCs w:val="22"/>
        </w:rPr>
      </w:pPr>
      <w:r w:rsidRPr="00184B5F">
        <w:rPr>
          <w:szCs w:val="22"/>
        </w:rPr>
        <w:t>Ossidu tal-ħadid, iswed (E172)</w:t>
      </w:r>
    </w:p>
    <w:p w14:paraId="5BD05DA6" w14:textId="77777777" w:rsidR="00184B5F" w:rsidRPr="00184B5F" w:rsidRDefault="00184B5F" w:rsidP="00A2679E">
      <w:pPr>
        <w:tabs>
          <w:tab w:val="clear" w:pos="567"/>
        </w:tabs>
        <w:spacing w:line="240" w:lineRule="auto"/>
        <w:rPr>
          <w:szCs w:val="22"/>
        </w:rPr>
      </w:pPr>
    </w:p>
    <w:p w14:paraId="63A58756" w14:textId="19A1FBF1" w:rsidR="00184B5F" w:rsidRPr="00A2679E" w:rsidRDefault="00184B5F" w:rsidP="00A2679E">
      <w:pPr>
        <w:keepNext/>
        <w:tabs>
          <w:tab w:val="clear" w:pos="567"/>
        </w:tabs>
        <w:spacing w:line="240" w:lineRule="auto"/>
        <w:rPr>
          <w:i/>
          <w:iCs/>
          <w:szCs w:val="22"/>
        </w:rPr>
      </w:pPr>
      <w:r w:rsidRPr="00A2679E">
        <w:rPr>
          <w:i/>
          <w:iCs/>
          <w:szCs w:val="22"/>
        </w:rPr>
        <w:t>Atectura Breezhaler 125</w:t>
      </w:r>
      <w:r w:rsidR="00A2679E">
        <w:rPr>
          <w:i/>
          <w:iCs/>
          <w:szCs w:val="22"/>
        </w:rPr>
        <w:t> </w:t>
      </w:r>
      <w:r w:rsidRPr="00A2679E">
        <w:rPr>
          <w:i/>
          <w:iCs/>
          <w:szCs w:val="22"/>
        </w:rPr>
        <w:t>mikrogramma/127.5</w:t>
      </w:r>
      <w:r w:rsidR="00A2679E">
        <w:rPr>
          <w:i/>
          <w:iCs/>
          <w:szCs w:val="22"/>
        </w:rPr>
        <w:t> </w:t>
      </w:r>
      <w:r w:rsidRPr="00A2679E">
        <w:rPr>
          <w:i/>
          <w:iCs/>
          <w:szCs w:val="22"/>
        </w:rPr>
        <w:t>mikrogrammi trab għall-inalazzjoni, kapsuli iebsin</w:t>
      </w:r>
    </w:p>
    <w:p w14:paraId="6045ECDF" w14:textId="77777777" w:rsidR="00184B5F" w:rsidRPr="00184B5F" w:rsidRDefault="00184B5F" w:rsidP="00A2679E">
      <w:pPr>
        <w:keepNext/>
        <w:tabs>
          <w:tab w:val="clear" w:pos="567"/>
        </w:tabs>
        <w:spacing w:line="240" w:lineRule="auto"/>
        <w:rPr>
          <w:szCs w:val="22"/>
        </w:rPr>
      </w:pPr>
      <w:r w:rsidRPr="00184B5F">
        <w:rPr>
          <w:szCs w:val="22"/>
        </w:rPr>
        <w:t>Shellac</w:t>
      </w:r>
    </w:p>
    <w:p w14:paraId="759CFFCC" w14:textId="77777777" w:rsidR="00184B5F" w:rsidRPr="00184B5F" w:rsidRDefault="00184B5F" w:rsidP="00A2679E">
      <w:pPr>
        <w:keepNext/>
        <w:tabs>
          <w:tab w:val="clear" w:pos="567"/>
        </w:tabs>
        <w:spacing w:line="240" w:lineRule="auto"/>
        <w:rPr>
          <w:szCs w:val="22"/>
        </w:rPr>
      </w:pPr>
      <w:r w:rsidRPr="00184B5F">
        <w:rPr>
          <w:szCs w:val="22"/>
        </w:rPr>
        <w:t>Diossidu tat-titanju (E171)</w:t>
      </w:r>
    </w:p>
    <w:p w14:paraId="230E3EAE" w14:textId="77777777" w:rsidR="00184B5F" w:rsidRPr="00184B5F" w:rsidRDefault="00184B5F" w:rsidP="00A2679E">
      <w:pPr>
        <w:keepNext/>
        <w:tabs>
          <w:tab w:val="clear" w:pos="567"/>
        </w:tabs>
        <w:spacing w:line="240" w:lineRule="auto"/>
        <w:rPr>
          <w:szCs w:val="22"/>
        </w:rPr>
      </w:pPr>
      <w:r w:rsidRPr="00184B5F">
        <w:rPr>
          <w:szCs w:val="22"/>
        </w:rPr>
        <w:t>Ossidu tal-ħadid, iswed (E172)</w:t>
      </w:r>
    </w:p>
    <w:p w14:paraId="74875F91" w14:textId="632295EF" w:rsidR="00184B5F" w:rsidRPr="00184B5F" w:rsidRDefault="00A92DB7" w:rsidP="00A2679E">
      <w:pPr>
        <w:keepNext/>
        <w:tabs>
          <w:tab w:val="clear" w:pos="567"/>
        </w:tabs>
        <w:spacing w:line="240" w:lineRule="auto"/>
        <w:rPr>
          <w:szCs w:val="22"/>
        </w:rPr>
      </w:pPr>
      <w:r>
        <w:rPr>
          <w:szCs w:val="22"/>
        </w:rPr>
        <w:t>Glikol tal-propilen</w:t>
      </w:r>
      <w:r w:rsidRPr="00184B5F" w:rsidDel="00A92DB7">
        <w:rPr>
          <w:szCs w:val="22"/>
        </w:rPr>
        <w:t xml:space="preserve"> </w:t>
      </w:r>
      <w:r w:rsidR="00184B5F" w:rsidRPr="00184B5F">
        <w:rPr>
          <w:szCs w:val="22"/>
        </w:rPr>
        <w:t>(E1520)</w:t>
      </w:r>
    </w:p>
    <w:p w14:paraId="086A2D06" w14:textId="77777777" w:rsidR="00184B5F" w:rsidRPr="00184B5F" w:rsidRDefault="00184B5F" w:rsidP="00A2679E">
      <w:pPr>
        <w:keepNext/>
        <w:tabs>
          <w:tab w:val="clear" w:pos="567"/>
        </w:tabs>
        <w:spacing w:line="240" w:lineRule="auto"/>
        <w:rPr>
          <w:szCs w:val="22"/>
        </w:rPr>
      </w:pPr>
      <w:r w:rsidRPr="00184B5F">
        <w:rPr>
          <w:szCs w:val="22"/>
        </w:rPr>
        <w:t>Ossidu tal-ħadid, isfar (E172)</w:t>
      </w:r>
    </w:p>
    <w:p w14:paraId="6C4DEFA8" w14:textId="77777777" w:rsidR="00184B5F" w:rsidRPr="00184B5F" w:rsidRDefault="00184B5F" w:rsidP="00A2679E">
      <w:pPr>
        <w:tabs>
          <w:tab w:val="clear" w:pos="567"/>
        </w:tabs>
        <w:spacing w:line="240" w:lineRule="auto"/>
        <w:rPr>
          <w:szCs w:val="22"/>
        </w:rPr>
      </w:pPr>
      <w:r w:rsidRPr="00184B5F">
        <w:rPr>
          <w:szCs w:val="22"/>
        </w:rPr>
        <w:t>Idrossidu ta' l-ammonja (E527)</w:t>
      </w:r>
    </w:p>
    <w:p w14:paraId="04EFEDE1" w14:textId="77777777" w:rsidR="00184B5F" w:rsidRPr="00184B5F" w:rsidRDefault="00184B5F" w:rsidP="00A2679E">
      <w:pPr>
        <w:tabs>
          <w:tab w:val="clear" w:pos="567"/>
        </w:tabs>
        <w:spacing w:line="240" w:lineRule="auto"/>
        <w:rPr>
          <w:szCs w:val="22"/>
        </w:rPr>
      </w:pPr>
    </w:p>
    <w:p w14:paraId="03858F4F" w14:textId="161A144B" w:rsidR="00184B5F" w:rsidRPr="00A2679E" w:rsidRDefault="00184B5F" w:rsidP="00A2679E">
      <w:pPr>
        <w:keepNext/>
        <w:tabs>
          <w:tab w:val="clear" w:pos="567"/>
        </w:tabs>
        <w:spacing w:line="240" w:lineRule="auto"/>
        <w:rPr>
          <w:i/>
          <w:iCs/>
          <w:szCs w:val="22"/>
        </w:rPr>
      </w:pPr>
      <w:r w:rsidRPr="00A2679E">
        <w:rPr>
          <w:i/>
          <w:iCs/>
          <w:szCs w:val="22"/>
        </w:rPr>
        <w:t>Atectura Breezhaler 125</w:t>
      </w:r>
      <w:r w:rsidR="00A2679E">
        <w:rPr>
          <w:i/>
          <w:iCs/>
          <w:szCs w:val="22"/>
        </w:rPr>
        <w:t> </w:t>
      </w:r>
      <w:r w:rsidRPr="00A2679E">
        <w:rPr>
          <w:i/>
          <w:iCs/>
          <w:szCs w:val="22"/>
        </w:rPr>
        <w:t>mikrogramma/260</w:t>
      </w:r>
      <w:r w:rsidR="00A2679E">
        <w:rPr>
          <w:i/>
          <w:iCs/>
          <w:szCs w:val="22"/>
        </w:rPr>
        <w:t> </w:t>
      </w:r>
      <w:r w:rsidRPr="00A2679E">
        <w:rPr>
          <w:i/>
          <w:iCs/>
          <w:szCs w:val="22"/>
        </w:rPr>
        <w:t>mikrogramma trab għall-inalazzjoni, kapsuli iebsin</w:t>
      </w:r>
    </w:p>
    <w:p w14:paraId="35D77083" w14:textId="77777777" w:rsidR="00184B5F" w:rsidRPr="00184B5F" w:rsidRDefault="00184B5F" w:rsidP="00A2679E">
      <w:pPr>
        <w:keepNext/>
        <w:tabs>
          <w:tab w:val="clear" w:pos="567"/>
        </w:tabs>
        <w:spacing w:line="240" w:lineRule="auto"/>
        <w:rPr>
          <w:szCs w:val="22"/>
        </w:rPr>
      </w:pPr>
      <w:r w:rsidRPr="00184B5F">
        <w:rPr>
          <w:szCs w:val="22"/>
        </w:rPr>
        <w:t>Shellac</w:t>
      </w:r>
    </w:p>
    <w:p w14:paraId="25042EE1" w14:textId="77777777" w:rsidR="00184B5F" w:rsidRPr="00184B5F" w:rsidRDefault="00184B5F" w:rsidP="00A2679E">
      <w:pPr>
        <w:keepNext/>
        <w:tabs>
          <w:tab w:val="clear" w:pos="567"/>
        </w:tabs>
        <w:spacing w:line="240" w:lineRule="auto"/>
        <w:rPr>
          <w:szCs w:val="22"/>
        </w:rPr>
      </w:pPr>
      <w:r w:rsidRPr="00184B5F">
        <w:rPr>
          <w:szCs w:val="22"/>
        </w:rPr>
        <w:t>Ossidu tal-ħadid, iswed (E172)</w:t>
      </w:r>
    </w:p>
    <w:p w14:paraId="2C8726AF" w14:textId="1E6BA3C2" w:rsidR="00184B5F" w:rsidRPr="00184B5F" w:rsidRDefault="00A92DB7" w:rsidP="00A2679E">
      <w:pPr>
        <w:keepNext/>
        <w:tabs>
          <w:tab w:val="clear" w:pos="567"/>
        </w:tabs>
        <w:spacing w:line="240" w:lineRule="auto"/>
        <w:rPr>
          <w:szCs w:val="22"/>
        </w:rPr>
      </w:pPr>
      <w:r>
        <w:rPr>
          <w:szCs w:val="22"/>
        </w:rPr>
        <w:t>Glikol tal-propilen</w:t>
      </w:r>
      <w:r w:rsidRPr="00184B5F" w:rsidDel="00A92DB7">
        <w:rPr>
          <w:szCs w:val="22"/>
        </w:rPr>
        <w:t xml:space="preserve"> </w:t>
      </w:r>
      <w:r w:rsidR="00184B5F" w:rsidRPr="00184B5F">
        <w:rPr>
          <w:szCs w:val="22"/>
        </w:rPr>
        <w:t>(E1520)</w:t>
      </w:r>
    </w:p>
    <w:p w14:paraId="055F1CD9" w14:textId="57E3E336" w:rsidR="00184B5F" w:rsidRPr="00184B5F" w:rsidRDefault="00184B5F" w:rsidP="00A2679E">
      <w:pPr>
        <w:tabs>
          <w:tab w:val="clear" w:pos="567"/>
        </w:tabs>
        <w:spacing w:line="240" w:lineRule="auto"/>
        <w:rPr>
          <w:szCs w:val="22"/>
        </w:rPr>
      </w:pPr>
      <w:r w:rsidRPr="00184B5F">
        <w:rPr>
          <w:szCs w:val="22"/>
        </w:rPr>
        <w:t>Idrossidu ta' l-ammonja (E527)</w:t>
      </w:r>
    </w:p>
    <w:p w14:paraId="06D06FDB" w14:textId="77777777" w:rsidR="00C521CA" w:rsidRPr="009F3F84" w:rsidRDefault="00C521CA" w:rsidP="00A2679E">
      <w:pPr>
        <w:tabs>
          <w:tab w:val="clear" w:pos="567"/>
        </w:tabs>
        <w:spacing w:line="240" w:lineRule="auto"/>
        <w:rPr>
          <w:szCs w:val="22"/>
        </w:rPr>
      </w:pPr>
    </w:p>
    <w:p w14:paraId="515FE9FD" w14:textId="77777777" w:rsidR="000B0DF3" w:rsidRPr="009F3F84" w:rsidRDefault="00017285" w:rsidP="00A2679E">
      <w:pPr>
        <w:keepNext/>
        <w:tabs>
          <w:tab w:val="clear" w:pos="567"/>
        </w:tabs>
        <w:spacing w:line="240" w:lineRule="auto"/>
        <w:ind w:left="567" w:hanging="567"/>
        <w:rPr>
          <w:szCs w:val="22"/>
        </w:rPr>
      </w:pPr>
      <w:r w:rsidRPr="009F3F84">
        <w:rPr>
          <w:b/>
          <w:szCs w:val="22"/>
        </w:rPr>
        <w:t>6.2</w:t>
      </w:r>
      <w:r w:rsidRPr="009F3F84">
        <w:rPr>
          <w:b/>
          <w:szCs w:val="22"/>
        </w:rPr>
        <w:tab/>
        <w:t>Inkompatibbiltajiet</w:t>
      </w:r>
    </w:p>
    <w:p w14:paraId="67A05CFC" w14:textId="77777777" w:rsidR="000B0DF3" w:rsidRPr="009F3F84" w:rsidRDefault="000B0DF3" w:rsidP="00A2679E">
      <w:pPr>
        <w:keepNext/>
        <w:tabs>
          <w:tab w:val="clear" w:pos="567"/>
        </w:tabs>
        <w:spacing w:line="240" w:lineRule="auto"/>
        <w:rPr>
          <w:szCs w:val="22"/>
        </w:rPr>
      </w:pPr>
    </w:p>
    <w:p w14:paraId="0E1C13BB" w14:textId="77777777" w:rsidR="000B0DF3" w:rsidRPr="009F3F84" w:rsidRDefault="00017285" w:rsidP="00A2679E">
      <w:pPr>
        <w:tabs>
          <w:tab w:val="clear" w:pos="567"/>
        </w:tabs>
        <w:spacing w:line="240" w:lineRule="auto"/>
        <w:rPr>
          <w:szCs w:val="22"/>
        </w:rPr>
      </w:pPr>
      <w:r w:rsidRPr="009F3F84">
        <w:rPr>
          <w:szCs w:val="22"/>
        </w:rPr>
        <w:t>Mhux applikabbli.</w:t>
      </w:r>
    </w:p>
    <w:p w14:paraId="662D9ACA" w14:textId="77777777" w:rsidR="000B0DF3" w:rsidRPr="009F3F84" w:rsidRDefault="000B0DF3" w:rsidP="00A2679E">
      <w:pPr>
        <w:tabs>
          <w:tab w:val="clear" w:pos="567"/>
        </w:tabs>
        <w:spacing w:line="240" w:lineRule="auto"/>
        <w:rPr>
          <w:szCs w:val="22"/>
        </w:rPr>
      </w:pPr>
    </w:p>
    <w:p w14:paraId="7E981783" w14:textId="77777777" w:rsidR="000B0DF3" w:rsidRPr="009F3F84" w:rsidRDefault="00017285" w:rsidP="00A2679E">
      <w:pPr>
        <w:keepNext/>
        <w:tabs>
          <w:tab w:val="clear" w:pos="567"/>
        </w:tabs>
        <w:spacing w:line="240" w:lineRule="auto"/>
        <w:ind w:left="567" w:hanging="567"/>
        <w:rPr>
          <w:szCs w:val="22"/>
        </w:rPr>
      </w:pPr>
      <w:r w:rsidRPr="009F3F84">
        <w:rPr>
          <w:b/>
          <w:szCs w:val="22"/>
        </w:rPr>
        <w:t>6.3</w:t>
      </w:r>
      <w:r w:rsidRPr="009F3F84">
        <w:rPr>
          <w:b/>
          <w:szCs w:val="22"/>
        </w:rPr>
        <w:tab/>
        <w:t>Żmien kemm idum tajjeb il-prodott mediċinali</w:t>
      </w:r>
    </w:p>
    <w:p w14:paraId="2BCAFE84" w14:textId="77777777" w:rsidR="000B0DF3" w:rsidRPr="009F3F84" w:rsidRDefault="000B0DF3" w:rsidP="00A2679E">
      <w:pPr>
        <w:keepNext/>
        <w:tabs>
          <w:tab w:val="clear" w:pos="567"/>
        </w:tabs>
        <w:spacing w:line="240" w:lineRule="auto"/>
        <w:rPr>
          <w:szCs w:val="22"/>
        </w:rPr>
      </w:pPr>
    </w:p>
    <w:p w14:paraId="35EB1332" w14:textId="7B9A1B2E" w:rsidR="00123E63" w:rsidRPr="009F3F84" w:rsidRDefault="00CD6CF7" w:rsidP="00A2679E">
      <w:pPr>
        <w:tabs>
          <w:tab w:val="clear" w:pos="567"/>
        </w:tabs>
        <w:spacing w:line="240" w:lineRule="auto"/>
        <w:rPr>
          <w:szCs w:val="22"/>
        </w:rPr>
      </w:pPr>
      <w:r w:rsidRPr="009F3F84">
        <w:rPr>
          <w:szCs w:val="22"/>
        </w:rPr>
        <w:t>3 snin</w:t>
      </w:r>
      <w:r w:rsidR="00B24631" w:rsidRPr="009F3F84">
        <w:rPr>
          <w:szCs w:val="22"/>
        </w:rPr>
        <w:t>.</w:t>
      </w:r>
    </w:p>
    <w:p w14:paraId="0FA52A7E" w14:textId="77777777" w:rsidR="000B0DF3" w:rsidRPr="009F3F84" w:rsidRDefault="000B0DF3" w:rsidP="00A2679E">
      <w:pPr>
        <w:tabs>
          <w:tab w:val="clear" w:pos="567"/>
        </w:tabs>
        <w:spacing w:line="240" w:lineRule="auto"/>
        <w:rPr>
          <w:szCs w:val="22"/>
        </w:rPr>
      </w:pPr>
    </w:p>
    <w:p w14:paraId="4E5BCC02" w14:textId="77777777" w:rsidR="000B0DF3" w:rsidRPr="009F3F84" w:rsidRDefault="00017285" w:rsidP="00A2679E">
      <w:pPr>
        <w:keepNext/>
        <w:tabs>
          <w:tab w:val="clear" w:pos="567"/>
        </w:tabs>
        <w:spacing w:line="240" w:lineRule="auto"/>
        <w:ind w:left="567" w:hanging="567"/>
        <w:rPr>
          <w:szCs w:val="22"/>
        </w:rPr>
      </w:pPr>
      <w:r w:rsidRPr="009F3F84">
        <w:rPr>
          <w:b/>
          <w:szCs w:val="22"/>
        </w:rPr>
        <w:t>6.4</w:t>
      </w:r>
      <w:r w:rsidRPr="009F3F84">
        <w:rPr>
          <w:b/>
          <w:szCs w:val="22"/>
        </w:rPr>
        <w:tab/>
        <w:t>Prekawzjonijiet speċjali għall-ħażna</w:t>
      </w:r>
    </w:p>
    <w:p w14:paraId="32AE5752" w14:textId="77777777" w:rsidR="000B0DF3" w:rsidRPr="009F3F84" w:rsidRDefault="000B0DF3" w:rsidP="00A2679E">
      <w:pPr>
        <w:pStyle w:val="Text"/>
        <w:keepNext/>
        <w:spacing w:before="0"/>
        <w:jc w:val="left"/>
        <w:rPr>
          <w:sz w:val="22"/>
          <w:szCs w:val="22"/>
        </w:rPr>
      </w:pPr>
    </w:p>
    <w:p w14:paraId="46C6B31D" w14:textId="77777777" w:rsidR="00CF10BD" w:rsidRPr="009F3F84" w:rsidRDefault="00CF10BD" w:rsidP="00A2679E">
      <w:pPr>
        <w:tabs>
          <w:tab w:val="clear" w:pos="567"/>
          <w:tab w:val="left" w:pos="720"/>
        </w:tabs>
        <w:spacing w:line="240" w:lineRule="auto"/>
      </w:pPr>
      <w:r w:rsidRPr="009F3F84">
        <w:t>Taħżinx f’temperatura ’l fuq minn 30</w:t>
      </w:r>
      <w:r w:rsidRPr="009F3F84">
        <w:rPr>
          <w:szCs w:val="22"/>
        </w:rPr>
        <w:t>°</w:t>
      </w:r>
      <w:r w:rsidRPr="009F3F84">
        <w:t>C.</w:t>
      </w:r>
    </w:p>
    <w:p w14:paraId="4FD22A8A" w14:textId="77777777" w:rsidR="00CF10BD" w:rsidRPr="009F3F84" w:rsidRDefault="00CF10BD" w:rsidP="00A2679E">
      <w:pPr>
        <w:tabs>
          <w:tab w:val="clear" w:pos="567"/>
          <w:tab w:val="left" w:pos="720"/>
        </w:tabs>
        <w:spacing w:line="240" w:lineRule="auto"/>
      </w:pPr>
    </w:p>
    <w:p w14:paraId="192B7170" w14:textId="657347D5" w:rsidR="000B0DF3" w:rsidRPr="009F3F84" w:rsidRDefault="00364429" w:rsidP="00A2679E">
      <w:pPr>
        <w:tabs>
          <w:tab w:val="clear" w:pos="567"/>
        </w:tabs>
        <w:spacing w:line="240" w:lineRule="auto"/>
        <w:rPr>
          <w:szCs w:val="22"/>
        </w:rPr>
      </w:pPr>
      <w:r w:rsidRPr="009F3F84">
        <w:t>Aħżen fil-pakkett oriġinali sabiex tilqa’ mid-dawl u mill-umdità.</w:t>
      </w:r>
    </w:p>
    <w:p w14:paraId="32AB9899" w14:textId="77777777" w:rsidR="000B0DF3" w:rsidRPr="009F3F84" w:rsidRDefault="000B0DF3" w:rsidP="00A2679E">
      <w:pPr>
        <w:tabs>
          <w:tab w:val="clear" w:pos="567"/>
        </w:tabs>
        <w:spacing w:line="240" w:lineRule="auto"/>
        <w:ind w:left="567" w:hanging="567"/>
        <w:rPr>
          <w:szCs w:val="22"/>
        </w:rPr>
      </w:pPr>
    </w:p>
    <w:p w14:paraId="7C0A0749" w14:textId="77777777" w:rsidR="000B0DF3" w:rsidRPr="009F3F84" w:rsidRDefault="00017285" w:rsidP="00A2679E">
      <w:pPr>
        <w:keepNext/>
        <w:tabs>
          <w:tab w:val="clear" w:pos="567"/>
        </w:tabs>
        <w:spacing w:line="240" w:lineRule="auto"/>
        <w:ind w:left="567" w:hanging="567"/>
        <w:rPr>
          <w:szCs w:val="22"/>
        </w:rPr>
      </w:pPr>
      <w:r w:rsidRPr="009F3F84">
        <w:rPr>
          <w:b/>
          <w:szCs w:val="22"/>
        </w:rPr>
        <w:t>6.5</w:t>
      </w:r>
      <w:r w:rsidRPr="009F3F84">
        <w:rPr>
          <w:b/>
          <w:szCs w:val="22"/>
        </w:rPr>
        <w:tab/>
        <w:t>In-natura tal-kontenitur u ta’ dak li hemm ġo fih</w:t>
      </w:r>
    </w:p>
    <w:p w14:paraId="27C67654" w14:textId="77777777" w:rsidR="000B0DF3" w:rsidRPr="009F3F84" w:rsidRDefault="000B0DF3" w:rsidP="00A2679E">
      <w:pPr>
        <w:keepNext/>
        <w:tabs>
          <w:tab w:val="clear" w:pos="567"/>
        </w:tabs>
        <w:spacing w:line="240" w:lineRule="auto"/>
        <w:rPr>
          <w:szCs w:val="22"/>
        </w:rPr>
      </w:pPr>
    </w:p>
    <w:p w14:paraId="03B64345" w14:textId="77777777" w:rsidR="000B0DF3" w:rsidRPr="009F3F84" w:rsidRDefault="00017285" w:rsidP="00A2679E">
      <w:pPr>
        <w:tabs>
          <w:tab w:val="clear" w:pos="567"/>
        </w:tabs>
        <w:spacing w:line="240" w:lineRule="auto"/>
        <w:rPr>
          <w:szCs w:val="22"/>
        </w:rPr>
      </w:pPr>
      <w:r w:rsidRPr="009F3F84">
        <w:t>Il-qafas tal-inhaler u t-tapp huma magħmulin minn akrilonitril butadiene stirene, il-buttuni fejn tagħfas huma magħmulin minn metil metakrillat akrilonitril butadiene stirene. Il-labar u l-molol huma magħmulin mill-istainless steel.</w:t>
      </w:r>
    </w:p>
    <w:p w14:paraId="023F5DE0" w14:textId="77777777" w:rsidR="000B0DF3" w:rsidRPr="009F3F84" w:rsidRDefault="000B0DF3" w:rsidP="00A2679E">
      <w:pPr>
        <w:tabs>
          <w:tab w:val="clear" w:pos="567"/>
        </w:tabs>
        <w:spacing w:line="240" w:lineRule="auto"/>
        <w:rPr>
          <w:szCs w:val="22"/>
        </w:rPr>
      </w:pPr>
    </w:p>
    <w:p w14:paraId="54010981" w14:textId="2CF33592" w:rsidR="000B0DF3" w:rsidRPr="009F3F84" w:rsidRDefault="00017285" w:rsidP="00A2679E">
      <w:pPr>
        <w:tabs>
          <w:tab w:val="clear" w:pos="567"/>
        </w:tabs>
        <w:spacing w:line="240" w:lineRule="auto"/>
        <w:rPr>
          <w:szCs w:val="22"/>
        </w:rPr>
      </w:pPr>
      <w:r w:rsidRPr="009F3F84">
        <w:t>PA/Alu/PVC</w:t>
      </w:r>
      <w:r w:rsidR="00184B5F">
        <w:t>//</w:t>
      </w:r>
      <w:r w:rsidR="00184B5F" w:rsidRPr="009F3F84">
        <w:t>Folja pperforata b’dożi waħdiena</w:t>
      </w:r>
      <w:r w:rsidRPr="009F3F84">
        <w:t>. Kull folja fiha 10 kapsuli iebsa.</w:t>
      </w:r>
    </w:p>
    <w:p w14:paraId="46D67D5F" w14:textId="77777777" w:rsidR="000B0DF3" w:rsidRPr="009F3F84" w:rsidRDefault="000B0DF3" w:rsidP="00A2679E">
      <w:pPr>
        <w:tabs>
          <w:tab w:val="clear" w:pos="567"/>
        </w:tabs>
        <w:spacing w:line="240" w:lineRule="auto"/>
        <w:rPr>
          <w:szCs w:val="22"/>
        </w:rPr>
      </w:pPr>
    </w:p>
    <w:p w14:paraId="4836FF71" w14:textId="5B961F16" w:rsidR="0027242A" w:rsidRPr="009F3F84" w:rsidRDefault="0027242A" w:rsidP="00A2679E">
      <w:pPr>
        <w:keepNext/>
        <w:tabs>
          <w:tab w:val="clear" w:pos="567"/>
        </w:tabs>
        <w:spacing w:line="240" w:lineRule="auto"/>
        <w:rPr>
          <w:szCs w:val="22"/>
          <w:u w:val="single"/>
        </w:rPr>
      </w:pPr>
      <w:r w:rsidRPr="009F3F84">
        <w:rPr>
          <w:szCs w:val="22"/>
          <w:u w:val="single"/>
        </w:rPr>
        <w:t>Atectura Breezhaler 125 mikrogramma/62.5 mikrogrammi trab li jittieħed man-nifs, kapsuli iebsa</w:t>
      </w:r>
    </w:p>
    <w:p w14:paraId="3699AA69" w14:textId="77777777" w:rsidR="0027242A" w:rsidRPr="009F3F84" w:rsidRDefault="0027242A" w:rsidP="00A2679E">
      <w:pPr>
        <w:keepNext/>
        <w:tabs>
          <w:tab w:val="clear" w:pos="567"/>
        </w:tabs>
        <w:spacing w:line="240" w:lineRule="auto"/>
      </w:pPr>
    </w:p>
    <w:p w14:paraId="2D947862" w14:textId="298B30A3" w:rsidR="000B0DF3" w:rsidRPr="009F3F84" w:rsidRDefault="00017285" w:rsidP="00A2679E">
      <w:pPr>
        <w:keepNext/>
        <w:tabs>
          <w:tab w:val="clear" w:pos="567"/>
        </w:tabs>
        <w:spacing w:line="240" w:lineRule="auto"/>
      </w:pPr>
      <w:r w:rsidRPr="009F3F84">
        <w:t>Pakkett b’wieħed fih 10 x 1 jew 30 x </w:t>
      </w:r>
      <w:r w:rsidR="00F36065" w:rsidRPr="009F3F84">
        <w:t>1</w:t>
      </w:r>
      <w:r w:rsidRPr="009F3F84">
        <w:t xml:space="preserve"> kapsuli iebsa, flimkien ma’ inhaler wieħed.</w:t>
      </w:r>
    </w:p>
    <w:p w14:paraId="33DB1D65" w14:textId="5D16F3E9" w:rsidR="000B0DF3" w:rsidRPr="009F3F84" w:rsidRDefault="00017285" w:rsidP="00A2679E">
      <w:pPr>
        <w:keepNext/>
        <w:tabs>
          <w:tab w:val="clear" w:pos="567"/>
        </w:tabs>
        <w:spacing w:line="240" w:lineRule="auto"/>
        <w:rPr>
          <w:szCs w:val="22"/>
        </w:rPr>
      </w:pPr>
      <w:r w:rsidRPr="009F3F84">
        <w:rPr>
          <w:szCs w:val="22"/>
        </w:rPr>
        <w:t>Pakketti b’ħafna fihom 90 (3 pakketti ta’ 30 x 1) kapsuli iebsa u 3 inhalers.</w:t>
      </w:r>
    </w:p>
    <w:p w14:paraId="780384B4" w14:textId="77777777" w:rsidR="000B0DF3" w:rsidRPr="009F3F84" w:rsidRDefault="00017285" w:rsidP="00A2679E">
      <w:pPr>
        <w:tabs>
          <w:tab w:val="clear" w:pos="567"/>
        </w:tabs>
        <w:spacing w:line="240" w:lineRule="auto"/>
        <w:rPr>
          <w:szCs w:val="22"/>
        </w:rPr>
      </w:pPr>
      <w:r w:rsidRPr="009F3F84">
        <w:t>Pakketti b’ħafna fihom 150 (15-il pakkett ta’ 10 x 1) kapsuli iebsa u 15-il inhaler.</w:t>
      </w:r>
    </w:p>
    <w:p w14:paraId="3A06E580" w14:textId="2E1D8CC1" w:rsidR="000B0DF3" w:rsidRPr="009F3F84" w:rsidRDefault="000B0DF3" w:rsidP="00A2679E">
      <w:pPr>
        <w:tabs>
          <w:tab w:val="clear" w:pos="567"/>
        </w:tabs>
        <w:spacing w:line="240" w:lineRule="auto"/>
        <w:rPr>
          <w:szCs w:val="22"/>
        </w:rPr>
      </w:pPr>
    </w:p>
    <w:p w14:paraId="25DD42CE" w14:textId="43515AA4" w:rsidR="0027242A" w:rsidRPr="009F3F84" w:rsidRDefault="0027242A" w:rsidP="00A2679E">
      <w:pPr>
        <w:keepNext/>
        <w:tabs>
          <w:tab w:val="clear" w:pos="567"/>
        </w:tabs>
        <w:spacing w:line="240" w:lineRule="auto"/>
        <w:rPr>
          <w:szCs w:val="22"/>
          <w:u w:val="single"/>
        </w:rPr>
      </w:pPr>
      <w:r w:rsidRPr="009F3F84">
        <w:rPr>
          <w:szCs w:val="22"/>
          <w:u w:val="single"/>
        </w:rPr>
        <w:t>Atectura Breezhaler 125 mikrogramma/127.5 mikrogrammi trab li jittieħed man-nifs, kapsuli iebsa</w:t>
      </w:r>
    </w:p>
    <w:p w14:paraId="3458AE68" w14:textId="77777777" w:rsidR="0027242A" w:rsidRPr="009F3F84" w:rsidRDefault="0027242A" w:rsidP="00A2679E">
      <w:pPr>
        <w:keepNext/>
        <w:tabs>
          <w:tab w:val="clear" w:pos="567"/>
        </w:tabs>
        <w:spacing w:line="240" w:lineRule="auto"/>
      </w:pPr>
    </w:p>
    <w:p w14:paraId="49278FE4" w14:textId="77777777" w:rsidR="0027242A" w:rsidRPr="009F3F84" w:rsidRDefault="0027242A" w:rsidP="00A2679E">
      <w:pPr>
        <w:keepNext/>
        <w:tabs>
          <w:tab w:val="clear" w:pos="567"/>
        </w:tabs>
        <w:spacing w:line="240" w:lineRule="auto"/>
        <w:rPr>
          <w:szCs w:val="22"/>
        </w:rPr>
      </w:pPr>
      <w:r w:rsidRPr="009F3F84">
        <w:t>Pakkett b’wieħed fih 10 x 1 jew 30 x 1 kapsuli iebsa, flimkien ma’ inhaler wieħed.</w:t>
      </w:r>
    </w:p>
    <w:p w14:paraId="0DC7FBF1" w14:textId="0800397C" w:rsidR="0027242A" w:rsidRPr="009F3F84" w:rsidRDefault="0027242A" w:rsidP="00A2679E">
      <w:pPr>
        <w:keepNext/>
        <w:tabs>
          <w:tab w:val="clear" w:pos="567"/>
        </w:tabs>
        <w:spacing w:line="240" w:lineRule="auto"/>
        <w:rPr>
          <w:szCs w:val="22"/>
        </w:rPr>
      </w:pPr>
      <w:r w:rsidRPr="009F3F84">
        <w:rPr>
          <w:szCs w:val="22"/>
        </w:rPr>
        <w:t>Pakketti b’ħafna fihom 90 (3 pakketti ta’ 30 x 1) kapsuli iebsa u 3 inhalers.</w:t>
      </w:r>
    </w:p>
    <w:p w14:paraId="4C19056C" w14:textId="77777777" w:rsidR="0027242A" w:rsidRPr="009F3F84" w:rsidRDefault="0027242A" w:rsidP="00A2679E">
      <w:pPr>
        <w:tabs>
          <w:tab w:val="clear" w:pos="567"/>
        </w:tabs>
        <w:spacing w:line="240" w:lineRule="auto"/>
        <w:rPr>
          <w:szCs w:val="22"/>
        </w:rPr>
      </w:pPr>
      <w:r w:rsidRPr="009F3F84">
        <w:t>Pakketti b’ħafna fihom 150 (15-il pakkett ta’ 10 x 1) kapsuli iebsa u 15-il inhaler.</w:t>
      </w:r>
    </w:p>
    <w:p w14:paraId="3EAD9FEE" w14:textId="230F1441" w:rsidR="0027242A" w:rsidRPr="009F3F84" w:rsidRDefault="0027242A" w:rsidP="00A2679E">
      <w:pPr>
        <w:tabs>
          <w:tab w:val="clear" w:pos="567"/>
        </w:tabs>
        <w:spacing w:line="240" w:lineRule="auto"/>
        <w:rPr>
          <w:szCs w:val="22"/>
        </w:rPr>
      </w:pPr>
    </w:p>
    <w:p w14:paraId="5FBF952D" w14:textId="642A64B4" w:rsidR="0027242A" w:rsidRPr="009F3F84" w:rsidRDefault="0027242A" w:rsidP="00A2679E">
      <w:pPr>
        <w:keepNext/>
        <w:tabs>
          <w:tab w:val="clear" w:pos="567"/>
        </w:tabs>
        <w:spacing w:line="240" w:lineRule="auto"/>
        <w:rPr>
          <w:szCs w:val="22"/>
          <w:u w:val="single"/>
        </w:rPr>
      </w:pPr>
      <w:r w:rsidRPr="009F3F84">
        <w:rPr>
          <w:szCs w:val="22"/>
          <w:u w:val="single"/>
        </w:rPr>
        <w:lastRenderedPageBreak/>
        <w:t>Atectura Breezhaler 125 mikrogramma/260 mikrogramma trab li jittieħed man-nifs, kapsuli iebsa</w:t>
      </w:r>
    </w:p>
    <w:p w14:paraId="53CAC27A" w14:textId="77777777" w:rsidR="0027242A" w:rsidRPr="009F3F84" w:rsidRDefault="0027242A" w:rsidP="00A2679E">
      <w:pPr>
        <w:keepNext/>
        <w:tabs>
          <w:tab w:val="clear" w:pos="567"/>
        </w:tabs>
        <w:spacing w:line="240" w:lineRule="auto"/>
      </w:pPr>
    </w:p>
    <w:p w14:paraId="2493A813" w14:textId="77777777" w:rsidR="0027242A" w:rsidRPr="009F3F84" w:rsidRDefault="0027242A" w:rsidP="00A2679E">
      <w:pPr>
        <w:keepNext/>
        <w:tabs>
          <w:tab w:val="clear" w:pos="567"/>
        </w:tabs>
        <w:spacing w:line="240" w:lineRule="auto"/>
        <w:rPr>
          <w:szCs w:val="22"/>
        </w:rPr>
      </w:pPr>
      <w:r w:rsidRPr="009F3F84">
        <w:t>Pakkett b’wieħed fih 10 x 1 jew 30 x 1 kapsuli iebsa, flimkien ma’ inhaler wieħed.</w:t>
      </w:r>
    </w:p>
    <w:p w14:paraId="4FA3AE01" w14:textId="405C24B4" w:rsidR="0027242A" w:rsidRPr="009F3F84" w:rsidRDefault="0027242A" w:rsidP="00A2679E">
      <w:pPr>
        <w:keepNext/>
        <w:tabs>
          <w:tab w:val="clear" w:pos="567"/>
        </w:tabs>
        <w:spacing w:line="240" w:lineRule="auto"/>
        <w:rPr>
          <w:szCs w:val="22"/>
        </w:rPr>
      </w:pPr>
      <w:r w:rsidRPr="009F3F84">
        <w:rPr>
          <w:szCs w:val="22"/>
        </w:rPr>
        <w:t>Pakketti b’ħafna fihom 90 (3 pakketti ta’ 30 x 1) kapsuli iebsa u 3 inhalers.</w:t>
      </w:r>
    </w:p>
    <w:p w14:paraId="555732AE" w14:textId="77777777" w:rsidR="0027242A" w:rsidRPr="009F3F84" w:rsidRDefault="0027242A" w:rsidP="00A2679E">
      <w:pPr>
        <w:tabs>
          <w:tab w:val="clear" w:pos="567"/>
        </w:tabs>
        <w:spacing w:line="240" w:lineRule="auto"/>
        <w:rPr>
          <w:szCs w:val="22"/>
        </w:rPr>
      </w:pPr>
      <w:r w:rsidRPr="009F3F84">
        <w:t>Pakketti b’ħafna fihom 150 (15-il pakkett ta’ 10 x 1) kapsuli iebsa u 15-il inhaler.</w:t>
      </w:r>
    </w:p>
    <w:p w14:paraId="1488D0D1" w14:textId="77777777" w:rsidR="0027242A" w:rsidRPr="009F3F84" w:rsidRDefault="0027242A" w:rsidP="00A2679E">
      <w:pPr>
        <w:tabs>
          <w:tab w:val="clear" w:pos="567"/>
        </w:tabs>
        <w:spacing w:line="240" w:lineRule="auto"/>
        <w:rPr>
          <w:szCs w:val="22"/>
        </w:rPr>
      </w:pPr>
    </w:p>
    <w:p w14:paraId="359F3FEF" w14:textId="77777777" w:rsidR="000B0DF3" w:rsidRPr="009F3F84" w:rsidRDefault="00017285" w:rsidP="00A2679E">
      <w:pPr>
        <w:tabs>
          <w:tab w:val="clear" w:pos="567"/>
        </w:tabs>
        <w:spacing w:line="240" w:lineRule="auto"/>
        <w:rPr>
          <w:szCs w:val="22"/>
        </w:rPr>
      </w:pPr>
      <w:r w:rsidRPr="009F3F84">
        <w:rPr>
          <w:szCs w:val="22"/>
        </w:rPr>
        <w:t>Jista’ jkun li mhux il-pakketti tad-daqsijiet kollha jkunu fis-suq.</w:t>
      </w:r>
    </w:p>
    <w:p w14:paraId="396484E6" w14:textId="77777777" w:rsidR="000B0DF3" w:rsidRPr="009F3F84" w:rsidRDefault="000B0DF3" w:rsidP="00A2679E">
      <w:pPr>
        <w:tabs>
          <w:tab w:val="clear" w:pos="567"/>
        </w:tabs>
        <w:spacing w:line="240" w:lineRule="auto"/>
        <w:rPr>
          <w:szCs w:val="22"/>
        </w:rPr>
      </w:pPr>
    </w:p>
    <w:p w14:paraId="604B338F" w14:textId="77777777" w:rsidR="000B0DF3" w:rsidRPr="009F3F84" w:rsidRDefault="00017285" w:rsidP="00A2679E">
      <w:pPr>
        <w:keepNext/>
        <w:tabs>
          <w:tab w:val="clear" w:pos="567"/>
        </w:tabs>
        <w:spacing w:line="240" w:lineRule="auto"/>
        <w:ind w:left="567" w:hanging="567"/>
        <w:rPr>
          <w:szCs w:val="22"/>
        </w:rPr>
      </w:pPr>
      <w:bookmarkStart w:id="27" w:name="OLE_LINK1"/>
      <w:r w:rsidRPr="009F3F84">
        <w:rPr>
          <w:b/>
          <w:szCs w:val="22"/>
        </w:rPr>
        <w:t>6.6</w:t>
      </w:r>
      <w:r w:rsidRPr="009F3F84">
        <w:rPr>
          <w:b/>
          <w:szCs w:val="22"/>
        </w:rPr>
        <w:tab/>
        <w:t>Prekawzjonijiet speċjali għar-rimi u għal immaniġġar ieħor</w:t>
      </w:r>
    </w:p>
    <w:p w14:paraId="4005E425" w14:textId="77777777" w:rsidR="000B0DF3" w:rsidRPr="009F3F84" w:rsidRDefault="000B0DF3" w:rsidP="00A2679E">
      <w:pPr>
        <w:keepNext/>
        <w:tabs>
          <w:tab w:val="clear" w:pos="567"/>
        </w:tabs>
        <w:spacing w:line="240" w:lineRule="auto"/>
        <w:rPr>
          <w:rFonts w:eastAsia="MS Mincho"/>
          <w:szCs w:val="22"/>
          <w:lang w:eastAsia="zh-CN"/>
        </w:rPr>
      </w:pPr>
    </w:p>
    <w:p w14:paraId="3D0E2833" w14:textId="77777777" w:rsidR="000B0DF3" w:rsidRPr="009F3F84" w:rsidRDefault="00017285" w:rsidP="00A2679E">
      <w:pPr>
        <w:tabs>
          <w:tab w:val="clear" w:pos="567"/>
        </w:tabs>
        <w:spacing w:line="240" w:lineRule="auto"/>
        <w:rPr>
          <w:rFonts w:eastAsia="MS Mincho"/>
          <w:szCs w:val="22"/>
        </w:rPr>
      </w:pPr>
      <w:r w:rsidRPr="009F3F84">
        <w:t>Għandu jintuża l-inhaler ipprovdut ma’ kull riċetta ġdida. L-inhaler f’kull pakkett għandu jintrema wara li l-kapsuli kollha f’dak il-pakkett ikunu ntużaw.</w:t>
      </w:r>
    </w:p>
    <w:p w14:paraId="5194DE63" w14:textId="77777777" w:rsidR="000C72C8" w:rsidRPr="0087155F" w:rsidRDefault="000C72C8" w:rsidP="00A2679E">
      <w:pPr>
        <w:tabs>
          <w:tab w:val="clear" w:pos="567"/>
        </w:tabs>
        <w:spacing w:line="240" w:lineRule="auto"/>
        <w:rPr>
          <w:rFonts w:eastAsia="MS Mincho"/>
          <w:szCs w:val="22"/>
          <w:lang w:eastAsia="zh-CN"/>
        </w:rPr>
      </w:pPr>
    </w:p>
    <w:p w14:paraId="6328EE50" w14:textId="5604742B" w:rsidR="000B0DF3" w:rsidRPr="009F3F84" w:rsidRDefault="000C72C8" w:rsidP="00A2679E">
      <w:pPr>
        <w:tabs>
          <w:tab w:val="clear" w:pos="567"/>
        </w:tabs>
        <w:spacing w:line="240" w:lineRule="auto"/>
        <w:rPr>
          <w:rFonts w:eastAsia="MS Mincho"/>
          <w:szCs w:val="22"/>
          <w:lang w:eastAsia="zh-CN"/>
        </w:rPr>
      </w:pPr>
      <w:r>
        <w:rPr>
          <w:rFonts w:eastAsia="MS Mincho"/>
          <w:szCs w:val="22"/>
          <w:lang w:eastAsia="zh-CN"/>
        </w:rPr>
        <w:t>Dan il-prodott mediċinali jista’ joħloq riskju għall-ambjent (ara sezzjoni</w:t>
      </w:r>
      <w:r w:rsidRPr="0087155F">
        <w:rPr>
          <w:rFonts w:eastAsia="MS Mincho"/>
          <w:szCs w:val="22"/>
          <w:lang w:eastAsia="zh-CN"/>
        </w:rPr>
        <w:t> 5.3).</w:t>
      </w:r>
    </w:p>
    <w:p w14:paraId="65BDDB30" w14:textId="77777777" w:rsidR="000C72C8" w:rsidRDefault="000C72C8" w:rsidP="00A2679E">
      <w:pPr>
        <w:tabs>
          <w:tab w:val="clear" w:pos="567"/>
        </w:tabs>
        <w:spacing w:line="240" w:lineRule="auto"/>
        <w:rPr>
          <w:szCs w:val="22"/>
        </w:rPr>
      </w:pPr>
    </w:p>
    <w:p w14:paraId="344B5F56" w14:textId="2BD35703" w:rsidR="000B0DF3" w:rsidRPr="009F3F84" w:rsidRDefault="00017285" w:rsidP="00A2679E">
      <w:pPr>
        <w:tabs>
          <w:tab w:val="clear" w:pos="567"/>
        </w:tabs>
        <w:spacing w:line="240" w:lineRule="auto"/>
        <w:rPr>
          <w:rFonts w:eastAsia="MS Mincho"/>
          <w:szCs w:val="22"/>
        </w:rPr>
      </w:pPr>
      <w:r w:rsidRPr="009F3F84">
        <w:rPr>
          <w:szCs w:val="22"/>
        </w:rPr>
        <w:t>Kull fdal tal-prodott mediċinali li ma jkunx intuża jew skart li jibqa’ wara l-użu tal-prodott għandu jintrema kif jitolbu l-liġijiet lokali.</w:t>
      </w:r>
    </w:p>
    <w:p w14:paraId="4A952BC6" w14:textId="77777777" w:rsidR="000B0DF3" w:rsidRPr="009F3F84" w:rsidRDefault="000B0DF3" w:rsidP="00A2679E">
      <w:pPr>
        <w:tabs>
          <w:tab w:val="clear" w:pos="567"/>
        </w:tabs>
        <w:spacing w:line="240" w:lineRule="auto"/>
        <w:rPr>
          <w:szCs w:val="22"/>
        </w:rPr>
      </w:pPr>
    </w:p>
    <w:p w14:paraId="57BD3A59" w14:textId="77777777" w:rsidR="000B0DF3" w:rsidRPr="009F3F84" w:rsidRDefault="00017285" w:rsidP="00A2679E">
      <w:pPr>
        <w:keepNext/>
        <w:tabs>
          <w:tab w:val="clear" w:pos="567"/>
        </w:tabs>
        <w:spacing w:line="240" w:lineRule="auto"/>
        <w:rPr>
          <w:szCs w:val="22"/>
          <w:u w:val="single"/>
        </w:rPr>
      </w:pPr>
      <w:r w:rsidRPr="009F3F84">
        <w:rPr>
          <w:szCs w:val="22"/>
          <w:u w:val="single"/>
        </w:rPr>
        <w:t>Tagħrif dwar kif għandek iżżommu u tużah</w:t>
      </w:r>
    </w:p>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0B0DF3" w:rsidRPr="009F3F84" w14:paraId="439CE0CD" w14:textId="77777777">
        <w:trPr>
          <w:cantSplit/>
        </w:trPr>
        <w:tc>
          <w:tcPr>
            <w:tcW w:w="9327" w:type="dxa"/>
            <w:gridSpan w:val="4"/>
            <w:tcBorders>
              <w:top w:val="nil"/>
              <w:left w:val="nil"/>
              <w:bottom w:val="nil"/>
              <w:right w:val="nil"/>
            </w:tcBorders>
          </w:tcPr>
          <w:p w14:paraId="117445FF" w14:textId="77777777" w:rsidR="000B0DF3" w:rsidRPr="009F3F84" w:rsidRDefault="000B0DF3" w:rsidP="00A2679E">
            <w:pPr>
              <w:pStyle w:val="Text"/>
              <w:keepNext/>
              <w:spacing w:before="0"/>
              <w:jc w:val="left"/>
              <w:rPr>
                <w:sz w:val="22"/>
                <w:szCs w:val="22"/>
              </w:rPr>
            </w:pPr>
          </w:p>
          <w:p w14:paraId="34ADFD10" w14:textId="77777777" w:rsidR="000B0DF3" w:rsidRPr="009F3F84" w:rsidRDefault="00017285" w:rsidP="00A2679E">
            <w:pPr>
              <w:pStyle w:val="Text"/>
              <w:keepNext/>
              <w:spacing w:before="0"/>
              <w:jc w:val="left"/>
              <w:rPr>
                <w:sz w:val="22"/>
                <w:szCs w:val="22"/>
              </w:rPr>
            </w:pPr>
            <w:r w:rsidRPr="009F3F84">
              <w:rPr>
                <w:sz w:val="22"/>
                <w:szCs w:val="22"/>
              </w:rPr>
              <w:t>Jekk jogħġbok aqra l-</w:t>
            </w:r>
            <w:r w:rsidRPr="009F3F84">
              <w:rPr>
                <w:b/>
                <w:bCs/>
                <w:sz w:val="22"/>
                <w:szCs w:val="22"/>
              </w:rPr>
              <w:t>Istruzzjonijiet dwar l-Użu</w:t>
            </w:r>
            <w:r w:rsidRPr="009F3F84">
              <w:rPr>
                <w:sz w:val="22"/>
                <w:szCs w:val="22"/>
              </w:rPr>
              <w:t xml:space="preserve"> kollha qabel tuża Atectura Breezhaler.</w:t>
            </w:r>
          </w:p>
          <w:p w14:paraId="11D215D9" w14:textId="77777777" w:rsidR="000B0DF3" w:rsidRPr="009F3F84" w:rsidRDefault="000B0DF3" w:rsidP="00A2679E">
            <w:pPr>
              <w:pStyle w:val="Text"/>
              <w:keepNext/>
              <w:spacing w:before="0"/>
              <w:jc w:val="left"/>
              <w:rPr>
                <w:sz w:val="22"/>
                <w:szCs w:val="22"/>
              </w:rPr>
            </w:pPr>
          </w:p>
        </w:tc>
      </w:tr>
      <w:tr w:rsidR="000B0DF3" w:rsidRPr="009F3F84" w14:paraId="1E14938D" w14:textId="77777777" w:rsidTr="00701B7C">
        <w:trPr>
          <w:cantSplit/>
          <w:trHeight w:val="1919"/>
        </w:trPr>
        <w:tc>
          <w:tcPr>
            <w:tcW w:w="2376" w:type="dxa"/>
            <w:tcBorders>
              <w:top w:val="nil"/>
              <w:left w:val="nil"/>
              <w:bottom w:val="nil"/>
              <w:right w:val="nil"/>
            </w:tcBorders>
            <w:vAlign w:val="center"/>
          </w:tcPr>
          <w:p w14:paraId="7468F070" w14:textId="695FEDCA" w:rsidR="000B0DF3" w:rsidRPr="009F3F84" w:rsidRDefault="00701B7C" w:rsidP="00A2679E">
            <w:pPr>
              <w:pStyle w:val="Table"/>
              <w:keepNext/>
              <w:tabs>
                <w:tab w:val="clear" w:pos="284"/>
              </w:tabs>
              <w:spacing w:before="0" w:after="0"/>
              <w:jc w:val="center"/>
              <w:rPr>
                <w:rFonts w:ascii="Times New Roman" w:eastAsia="Arial" w:hAnsi="Times New Roman"/>
                <w:b/>
                <w:sz w:val="22"/>
                <w:szCs w:val="22"/>
              </w:rPr>
            </w:pPr>
            <w:r w:rsidRPr="009F3F84">
              <w:rPr>
                <w:noProof/>
                <w:lang w:val="en-US" w:eastAsia="en-US"/>
              </w:rPr>
              <w:drawing>
                <wp:inline distT="0" distB="0" distL="0" distR="0" wp14:anchorId="20324483" wp14:editId="437B1F2B">
                  <wp:extent cx="1371600" cy="1010285"/>
                  <wp:effectExtent l="0" t="0" r="0" b="0"/>
                  <wp:docPr id="53" name="Picture 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9"/>
                          <a:stretch>
                            <a:fillRect/>
                          </a:stretch>
                        </pic:blipFill>
                        <pic:spPr>
                          <a:xfrm>
                            <a:off x="0" y="0"/>
                            <a:ext cx="1371600" cy="1010285"/>
                          </a:xfrm>
                          <a:prstGeom prst="rect">
                            <a:avLst/>
                          </a:prstGeom>
                        </pic:spPr>
                      </pic:pic>
                    </a:graphicData>
                  </a:graphic>
                </wp:inline>
              </w:drawing>
            </w:r>
          </w:p>
        </w:tc>
        <w:tc>
          <w:tcPr>
            <w:tcW w:w="2268" w:type="dxa"/>
            <w:tcBorders>
              <w:top w:val="nil"/>
              <w:left w:val="nil"/>
              <w:bottom w:val="nil"/>
              <w:right w:val="nil"/>
            </w:tcBorders>
          </w:tcPr>
          <w:p w14:paraId="78DCDBF7" w14:textId="2E2CD121" w:rsidR="000B0DF3" w:rsidRPr="009F3F84" w:rsidRDefault="00701B7C" w:rsidP="00A2679E">
            <w:pPr>
              <w:pStyle w:val="Text"/>
              <w:keepNext/>
              <w:spacing w:before="0"/>
              <w:jc w:val="center"/>
              <w:rPr>
                <w:b/>
                <w:sz w:val="22"/>
                <w:szCs w:val="22"/>
              </w:rPr>
            </w:pPr>
            <w:r w:rsidRPr="009F3F84">
              <w:rPr>
                <w:noProof/>
                <w:lang w:val="en-US" w:eastAsia="en-US"/>
              </w:rPr>
              <w:drawing>
                <wp:inline distT="0" distB="0" distL="0" distR="0" wp14:anchorId="085FAAF8" wp14:editId="592EA69D">
                  <wp:extent cx="1464129" cy="1111654"/>
                  <wp:effectExtent l="0" t="0" r="3175" b="0"/>
                  <wp:docPr id="54" name="Picture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0"/>
                          <a:stretch>
                            <a:fillRect/>
                          </a:stretch>
                        </pic:blipFill>
                        <pic:spPr>
                          <a:xfrm>
                            <a:off x="0" y="0"/>
                            <a:ext cx="1484274" cy="1126950"/>
                          </a:xfrm>
                          <a:prstGeom prst="rect">
                            <a:avLst/>
                          </a:prstGeom>
                        </pic:spPr>
                      </pic:pic>
                    </a:graphicData>
                  </a:graphic>
                </wp:inline>
              </w:drawing>
            </w:r>
          </w:p>
        </w:tc>
        <w:tc>
          <w:tcPr>
            <w:tcW w:w="2268" w:type="dxa"/>
            <w:tcBorders>
              <w:top w:val="nil"/>
              <w:left w:val="nil"/>
              <w:bottom w:val="nil"/>
              <w:right w:val="nil"/>
            </w:tcBorders>
            <w:vAlign w:val="center"/>
          </w:tcPr>
          <w:p w14:paraId="4BEF867F" w14:textId="0654CAD1" w:rsidR="000B0DF3" w:rsidRPr="009F3F84" w:rsidRDefault="00701B7C" w:rsidP="00A2679E">
            <w:pPr>
              <w:pStyle w:val="Text"/>
              <w:keepNext/>
              <w:spacing w:before="0"/>
              <w:jc w:val="center"/>
              <w:rPr>
                <w:b/>
                <w:sz w:val="22"/>
                <w:szCs w:val="22"/>
              </w:rPr>
            </w:pPr>
            <w:r w:rsidRPr="009F3F84">
              <w:rPr>
                <w:noProof/>
                <w:lang w:val="en-US" w:eastAsia="en-US"/>
              </w:rPr>
              <w:drawing>
                <wp:inline distT="0" distB="0" distL="0" distR="0" wp14:anchorId="7DF57124" wp14:editId="4C025B47">
                  <wp:extent cx="1303020" cy="1047115"/>
                  <wp:effectExtent l="0" t="0" r="0" b="635"/>
                  <wp:docPr id="55"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1"/>
                          <a:stretch>
                            <a:fillRect/>
                          </a:stretch>
                        </pic:blipFill>
                        <pic:spPr>
                          <a:xfrm>
                            <a:off x="0" y="0"/>
                            <a:ext cx="1303020" cy="1047115"/>
                          </a:xfrm>
                          <a:prstGeom prst="rect">
                            <a:avLst/>
                          </a:prstGeom>
                        </pic:spPr>
                      </pic:pic>
                    </a:graphicData>
                  </a:graphic>
                </wp:inline>
              </w:drawing>
            </w:r>
          </w:p>
        </w:tc>
        <w:tc>
          <w:tcPr>
            <w:tcW w:w="2415" w:type="dxa"/>
            <w:tcBorders>
              <w:top w:val="nil"/>
              <w:left w:val="nil"/>
              <w:bottom w:val="nil"/>
              <w:right w:val="nil"/>
            </w:tcBorders>
          </w:tcPr>
          <w:p w14:paraId="3F07820A" w14:textId="13984BFC" w:rsidR="000B0DF3" w:rsidRPr="009F3F84" w:rsidRDefault="00701B7C" w:rsidP="00A2679E">
            <w:pPr>
              <w:pStyle w:val="Text"/>
              <w:keepNext/>
              <w:spacing w:before="0"/>
              <w:jc w:val="center"/>
              <w:rPr>
                <w:b/>
                <w:sz w:val="20"/>
              </w:rPr>
            </w:pPr>
            <w:r w:rsidRPr="009F3F84">
              <w:rPr>
                <w:noProof/>
                <w:lang w:val="en-US" w:eastAsia="en-US"/>
              </w:rPr>
              <w:drawing>
                <wp:inline distT="0" distB="0" distL="0" distR="0" wp14:anchorId="54A7C276" wp14:editId="42DC1763">
                  <wp:extent cx="1094015" cy="1249734"/>
                  <wp:effectExtent l="0" t="0" r="0" b="7620"/>
                  <wp:docPr id="56" name="Picture 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2"/>
                          <a:stretch>
                            <a:fillRect/>
                          </a:stretch>
                        </pic:blipFill>
                        <pic:spPr>
                          <a:xfrm>
                            <a:off x="0" y="0"/>
                            <a:ext cx="1100066" cy="1256646"/>
                          </a:xfrm>
                          <a:prstGeom prst="rect">
                            <a:avLst/>
                          </a:prstGeom>
                        </pic:spPr>
                      </pic:pic>
                    </a:graphicData>
                  </a:graphic>
                </wp:inline>
              </w:drawing>
            </w:r>
          </w:p>
        </w:tc>
      </w:tr>
      <w:tr w:rsidR="000B0DF3" w:rsidRPr="009F3F84" w14:paraId="105C7ACE" w14:textId="77777777">
        <w:trPr>
          <w:cantSplit/>
        </w:trPr>
        <w:tc>
          <w:tcPr>
            <w:tcW w:w="2376" w:type="dxa"/>
            <w:tcBorders>
              <w:top w:val="nil"/>
              <w:left w:val="nil"/>
              <w:bottom w:val="nil"/>
              <w:right w:val="nil"/>
            </w:tcBorders>
            <w:hideMark/>
          </w:tcPr>
          <w:p w14:paraId="166D3A81" w14:textId="2924C146" w:rsidR="000B0DF3" w:rsidRPr="009F3F84" w:rsidRDefault="00552AD6" w:rsidP="00A2679E">
            <w:pPr>
              <w:pStyle w:val="Table"/>
              <w:tabs>
                <w:tab w:val="clear" w:pos="284"/>
              </w:tabs>
              <w:spacing w:before="0" w:after="0"/>
              <w:jc w:val="center"/>
              <w:rPr>
                <w:rFonts w:ascii="Times New Roman" w:eastAsia="Arial" w:hAnsi="Times New Roman"/>
                <w:b/>
                <w:sz w:val="22"/>
                <w:szCs w:val="22"/>
              </w:rPr>
            </w:pPr>
            <w:r w:rsidRPr="009F3F84">
              <w:rPr>
                <w:rFonts w:ascii="Times New Roman" w:hAnsi="Times New Roman"/>
                <w:b/>
                <w:sz w:val="22"/>
                <w:szCs w:val="22"/>
              </w:rPr>
              <w:t>Daħħal</w:t>
            </w:r>
          </w:p>
        </w:tc>
        <w:tc>
          <w:tcPr>
            <w:tcW w:w="2268" w:type="dxa"/>
            <w:tcBorders>
              <w:top w:val="nil"/>
              <w:left w:val="nil"/>
              <w:bottom w:val="nil"/>
              <w:right w:val="nil"/>
            </w:tcBorders>
            <w:hideMark/>
          </w:tcPr>
          <w:p w14:paraId="776A15C4" w14:textId="3A7746EE" w:rsidR="000B0DF3" w:rsidRPr="009F3F84" w:rsidRDefault="00552AD6" w:rsidP="00A2679E">
            <w:pPr>
              <w:pStyle w:val="Table"/>
              <w:tabs>
                <w:tab w:val="clear" w:pos="284"/>
              </w:tabs>
              <w:spacing w:before="0" w:after="0"/>
              <w:jc w:val="center"/>
              <w:rPr>
                <w:rFonts w:ascii="Times New Roman" w:hAnsi="Times New Roman"/>
                <w:b/>
                <w:sz w:val="22"/>
                <w:szCs w:val="22"/>
              </w:rPr>
            </w:pPr>
            <w:r w:rsidRPr="009F3F84">
              <w:rPr>
                <w:rFonts w:ascii="Times New Roman" w:hAnsi="Times New Roman"/>
                <w:b/>
                <w:sz w:val="22"/>
                <w:szCs w:val="22"/>
              </w:rPr>
              <w:t>Taqqab u erħi</w:t>
            </w:r>
          </w:p>
        </w:tc>
        <w:tc>
          <w:tcPr>
            <w:tcW w:w="2268" w:type="dxa"/>
            <w:tcBorders>
              <w:top w:val="nil"/>
              <w:left w:val="nil"/>
              <w:bottom w:val="nil"/>
              <w:right w:val="nil"/>
            </w:tcBorders>
            <w:hideMark/>
          </w:tcPr>
          <w:p w14:paraId="3BD1F52B" w14:textId="20411C14" w:rsidR="000B0DF3" w:rsidRPr="009F3F84" w:rsidRDefault="00552AD6" w:rsidP="00A2679E">
            <w:pPr>
              <w:pStyle w:val="Table"/>
              <w:tabs>
                <w:tab w:val="clear" w:pos="284"/>
              </w:tabs>
              <w:spacing w:before="0" w:after="0"/>
              <w:jc w:val="center"/>
              <w:rPr>
                <w:rFonts w:ascii="Times New Roman" w:hAnsi="Times New Roman"/>
                <w:b/>
                <w:sz w:val="22"/>
                <w:szCs w:val="22"/>
              </w:rPr>
            </w:pPr>
            <w:r w:rsidRPr="009F3F84">
              <w:rPr>
                <w:rFonts w:ascii="Times New Roman" w:hAnsi="Times New Roman"/>
                <w:b/>
                <w:sz w:val="22"/>
                <w:szCs w:val="22"/>
              </w:rPr>
              <w:t>Ħu nifs fil-fond</w:t>
            </w:r>
          </w:p>
        </w:tc>
        <w:tc>
          <w:tcPr>
            <w:tcW w:w="2415" w:type="dxa"/>
            <w:tcBorders>
              <w:top w:val="nil"/>
              <w:left w:val="nil"/>
              <w:bottom w:val="nil"/>
              <w:right w:val="nil"/>
            </w:tcBorders>
            <w:hideMark/>
          </w:tcPr>
          <w:p w14:paraId="00B73AEE" w14:textId="77777777" w:rsidR="000B0DF3" w:rsidRPr="009F3F84" w:rsidRDefault="00017285" w:rsidP="00A2679E">
            <w:pPr>
              <w:pStyle w:val="Table"/>
              <w:tabs>
                <w:tab w:val="clear" w:pos="284"/>
              </w:tabs>
              <w:spacing w:before="0" w:after="0"/>
              <w:jc w:val="center"/>
              <w:rPr>
                <w:rFonts w:ascii="Times New Roman" w:hAnsi="Times New Roman"/>
                <w:b/>
                <w:sz w:val="22"/>
                <w:szCs w:val="22"/>
              </w:rPr>
            </w:pPr>
            <w:r w:rsidRPr="009F3F84">
              <w:rPr>
                <w:rFonts w:ascii="Times New Roman" w:hAnsi="Times New Roman"/>
                <w:b/>
                <w:sz w:val="22"/>
                <w:szCs w:val="22"/>
              </w:rPr>
              <w:t>Iċċekkja li l-kapsula hija vojta</w:t>
            </w:r>
          </w:p>
        </w:tc>
      </w:tr>
      <w:tr w:rsidR="00701B7C" w:rsidRPr="009F3F84" w14:paraId="3F027E00" w14:textId="77777777" w:rsidTr="00441FD3">
        <w:trPr>
          <w:cantSplit/>
        </w:trPr>
        <w:tc>
          <w:tcPr>
            <w:tcW w:w="2376" w:type="dxa"/>
            <w:tcBorders>
              <w:top w:val="nil"/>
              <w:left w:val="nil"/>
              <w:bottom w:val="nil"/>
              <w:right w:val="nil"/>
            </w:tcBorders>
          </w:tcPr>
          <w:p w14:paraId="3B05F274" w14:textId="77777777" w:rsidR="00701B7C" w:rsidRPr="009F3F84" w:rsidRDefault="00701B7C" w:rsidP="00A2679E">
            <w:pPr>
              <w:pStyle w:val="Text"/>
              <w:spacing w:before="0"/>
              <w:jc w:val="left"/>
              <w:rPr>
                <w:b/>
                <w:sz w:val="22"/>
                <w:szCs w:val="22"/>
              </w:rPr>
            </w:pPr>
            <w:r w:rsidRPr="009F3F84">
              <w:rPr>
                <w:noProof/>
                <w:lang w:val="en-US" w:eastAsia="en-US"/>
              </w:rPr>
              <mc:AlternateContent>
                <mc:Choice Requires="wps">
                  <w:drawing>
                    <wp:anchor distT="0" distB="0" distL="114300" distR="114300" simplePos="0" relativeHeight="251676160" behindDoc="0" locked="0" layoutInCell="1" allowOverlap="1" wp14:anchorId="425D9706" wp14:editId="1B77928E">
                      <wp:simplePos x="0" y="0"/>
                      <wp:positionH relativeFrom="column">
                        <wp:posOffset>97155</wp:posOffset>
                      </wp:positionH>
                      <wp:positionV relativeFrom="paragraph">
                        <wp:posOffset>93345</wp:posOffset>
                      </wp:positionV>
                      <wp:extent cx="1276350" cy="852805"/>
                      <wp:effectExtent l="0" t="0" r="0" b="0"/>
                      <wp:wrapNone/>
                      <wp:docPr id="64" name="Down Arrow 6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6350" cy="852805"/>
                              </a:xfrm>
                              <a:prstGeom prst="downArrow">
                                <a:avLst/>
                              </a:prstGeom>
                              <a:solidFill>
                                <a:sysClr val="window" lastClr="FFFFFF">
                                  <a:lumMod val="50000"/>
                                </a:sysClr>
                              </a:solidFill>
                              <a:ln w="12700" cap="flat" cmpd="sng" algn="ctr">
                                <a:noFill/>
                                <a:prstDash val="solid"/>
                                <a:miter lim="800000"/>
                              </a:ln>
                              <a:effectLst/>
                            </wps:spPr>
                            <wps:txbx>
                              <w:txbxContent>
                                <w:p w14:paraId="2D8403FA" w14:textId="77777777" w:rsidR="00764030" w:rsidRPr="00F52A44" w:rsidRDefault="00764030" w:rsidP="00701B7C">
                                  <w:pPr>
                                    <w:jc w:val="center"/>
                                    <w:rPr>
                                      <w:b/>
                                      <w:color w:val="FFFFFF"/>
                                      <w:sz w:val="28"/>
                                    </w:rPr>
                                  </w:pPr>
                                  <w:r w:rsidRPr="00F52A44">
                                    <w:rPr>
                                      <w:b/>
                                      <w:color w:val="FFFFFF"/>
                                      <w:sz w:val="28"/>
                                    </w:rPr>
                                    <w:t>1</w:t>
                                  </w:r>
                                </w:p>
                                <w:p w14:paraId="3C996483" w14:textId="77777777" w:rsidR="00764030" w:rsidRPr="00F52A44" w:rsidRDefault="00764030" w:rsidP="00701B7C">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25D9706" id="_x0000_t67" coordsize="21600,21600" o:spt="67" adj="16200,5400" path="m0@0l@1@0@1,0@2,0@2@0,21600@0,10800,21600xe">
                      <v:stroke joinstyle="miter"/>
                      <v:formulas>
                        <v:f eqn="val #0"/>
                        <v:f eqn="val #1"/>
                        <v:f eqn="sum height 0 #1"/>
                        <v:f eqn="sum 10800 0 #1"/>
                        <v:f eqn="sum width 0 #0"/>
                        <v:f eqn="prod @4 @3 10800"/>
                        <v:f eqn="sum width 0 @5"/>
                      </v:formulas>
                      <v:path o:connecttype="custom" o:connectlocs="10800,0;0,@0;10800,21600;21600,@0" o:connectangles="270,180,90,0" textboxrect="@1,0,@2,@6"/>
                      <v:handles>
                        <v:h position="#1,#0" xrange="0,10800" yrange="0,21600"/>
                      </v:handles>
                    </v:shapetype>
                    <v:shape id="Down Arrow 64" o:spid="_x0000_s1026" type="#_x0000_t67" style="position:absolute;margin-left:7.65pt;margin-top:7.35pt;width:100.5pt;height:67.15pt;z-index:2516761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I/jJegIAAPwEAAAOAAAAZHJzL2Uyb0RvYy54bWysVE1v2zAMvQ/YfxB0X51kTT+MOEWQIsOA&#10;rC3QDj0rshQLk0RNUmJnv36U7KRBt9MwHwRSpMnH50fP7jqjyV74oMBWdHwxokRYDrWy24p+f1l9&#10;uqEkRGZrpsGKih5EoHfzjx9mrSvFBBrQtfAEi9hQtq6iTYyuLIrAG2FYuAAnLAYleMMiun5b1J61&#10;WN3oYjIaXRUt+Np54CIEvL3vg3Se60speHyUMohIdEURW8ynz+cmncV8xsqtZ65RfIDB/gGFYcpi&#10;01OpexYZ2Xn1RymjuIcAMl5wMAVIqbjIM+A049G7aZ4b5kSeBckJ7kRT+H9l+cP+2T35BD24NfAf&#10;ARkpWhfKUyQ5YcjppDcpF4GTLrN4OLEoukg4Xo4n11efp0g2x9jNdHIzmiaaC1Ye33Y+xC8CDElG&#10;RWto7cJ7aDODbL8Osc8/5mV0oFW9Ulpn5xCW2pM9w6+KYsAClGgWIl5WdJWfXEvvzDeo+7zpCJ8B&#10;SMjvZ0zhvK62pM0DYCbhDPUoNYtoGldXNNgtJUxvUeg8+tzAQoKURZTA3rPQ9N1y2V5dRkWUuFYG&#10;2UgYjiC0TaOILNJh5DeqkxW7TYelk7mB+vDkiYdewMHxlcJ+a5z5iXlULOLFLYyPeEgNOAQMFiUN&#10;+F9/u0/5KCSMUtLiBuCAP3fMC6Tyq0WJ3Y4vL9PKZOdyej1Bx59HNucRuzNLwM8xxn13PJspP+qj&#10;KT2YV1zWReqKIWY59u6pHJxl7DcT152LxSKn4Zo4Ftf22fFUPFGWmH7pXpl3g4AiSu8BjtvCyncS&#10;6nPTmxYWuwhSZX298TooHlcsS2L4HaQdPvdz1ttPa/4bAAD//wMAUEsDBBQABgAIAAAAIQB+BVL0&#10;3gAAAAkBAAAPAAAAZHJzL2Rvd25yZXYueG1sTE/LTsMwELwj8Q/WInGjTgsJNMSpAhIgKiFB6YWb&#10;G2+TiHgdxW4d/p7tCU6reWh2plhNthdHHH3nSMF8loBAqp3pqFGw/Xy6ugPhgyaje0eo4Ac9rMrz&#10;s0LnxkX6wOMmNIJDyOdaQRvCkEvp6xat9jM3ILG2d6PVgeHYSDPqyOG2l4skyaTVHfGHVg/42GL9&#10;vTlYBXEb1w/ZV5W+V2E9LvcxfXl+e1Xq8mKq7kEEnMKfGU71uTqU3GnnDmS86Bmn1+zke3MLgvXF&#10;PGNidyKWCciykP8XlL8AAAD//wMAUEsBAi0AFAAGAAgAAAAhALaDOJL+AAAA4QEAABMAAAAAAAAA&#10;AAAAAAAAAAAAAFtDb250ZW50X1R5cGVzXS54bWxQSwECLQAUAAYACAAAACEAOP0h/9YAAACUAQAA&#10;CwAAAAAAAAAAAAAAAAAvAQAAX3JlbHMvLnJlbHNQSwECLQAUAAYACAAAACEAyiP4yXoCAAD8BAAA&#10;DgAAAAAAAAAAAAAAAAAuAgAAZHJzL2Uyb0RvYy54bWxQSwECLQAUAAYACAAAACEAfgVS9N4AAAAJ&#10;AQAADwAAAAAAAAAAAAAAAADUBAAAZHJzL2Rvd25yZXYueG1sUEsFBgAAAAAEAAQA8wAAAN8FAAAA&#10;AA==&#10;" adj="10800" fillcolor="#7f7f7f" stroked="f" strokeweight="1pt">
                      <v:textbox>
                        <w:txbxContent>
                          <w:p w14:paraId="2D8403FA" w14:textId="77777777" w:rsidR="00764030" w:rsidRPr="00F52A44" w:rsidRDefault="00764030" w:rsidP="00701B7C">
                            <w:pPr>
                              <w:jc w:val="center"/>
                              <w:rPr>
                                <w:b/>
                                <w:color w:val="FFFFFF"/>
                                <w:sz w:val="28"/>
                              </w:rPr>
                            </w:pPr>
                            <w:r w:rsidRPr="00F52A44">
                              <w:rPr>
                                <w:b/>
                                <w:color w:val="FFFFFF"/>
                                <w:sz w:val="28"/>
                              </w:rPr>
                              <w:t>1</w:t>
                            </w:r>
                          </w:p>
                          <w:p w14:paraId="3C996483" w14:textId="77777777" w:rsidR="00764030" w:rsidRPr="00F52A44" w:rsidRDefault="00764030" w:rsidP="00701B7C">
                            <w:pPr>
                              <w:rPr>
                                <w:b/>
                                <w:color w:val="FFFFFF"/>
                                <w:sz w:val="28"/>
                              </w:rPr>
                            </w:pPr>
                          </w:p>
                        </w:txbxContent>
                      </v:textbox>
                    </v:shape>
                  </w:pict>
                </mc:Fallback>
              </mc:AlternateContent>
            </w:r>
          </w:p>
        </w:tc>
        <w:tc>
          <w:tcPr>
            <w:tcW w:w="2268" w:type="dxa"/>
            <w:tcBorders>
              <w:top w:val="nil"/>
              <w:left w:val="nil"/>
              <w:bottom w:val="nil"/>
              <w:right w:val="nil"/>
            </w:tcBorders>
          </w:tcPr>
          <w:p w14:paraId="6E3312F2" w14:textId="77777777" w:rsidR="00701B7C" w:rsidRPr="009F3F84" w:rsidRDefault="00701B7C" w:rsidP="00A2679E">
            <w:pPr>
              <w:pStyle w:val="Text"/>
              <w:spacing w:before="0"/>
              <w:jc w:val="left"/>
              <w:rPr>
                <w:b/>
                <w:sz w:val="22"/>
                <w:szCs w:val="22"/>
              </w:rPr>
            </w:pPr>
            <w:r w:rsidRPr="009F3F84">
              <w:rPr>
                <w:noProof/>
                <w:lang w:val="en-US" w:eastAsia="en-US"/>
              </w:rPr>
              <mc:AlternateContent>
                <mc:Choice Requires="wps">
                  <w:drawing>
                    <wp:anchor distT="0" distB="0" distL="114300" distR="114300" simplePos="0" relativeHeight="251677184" behindDoc="0" locked="0" layoutInCell="1" allowOverlap="1" wp14:anchorId="553E0F1A" wp14:editId="48D63728">
                      <wp:simplePos x="0" y="0"/>
                      <wp:positionH relativeFrom="column">
                        <wp:posOffset>27940</wp:posOffset>
                      </wp:positionH>
                      <wp:positionV relativeFrom="paragraph">
                        <wp:posOffset>93345</wp:posOffset>
                      </wp:positionV>
                      <wp:extent cx="1332230" cy="824230"/>
                      <wp:effectExtent l="0" t="0" r="0" b="0"/>
                      <wp:wrapNone/>
                      <wp:docPr id="236" name="Down Arrow 23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32230" cy="824230"/>
                              </a:xfrm>
                              <a:prstGeom prst="downArrow">
                                <a:avLst/>
                              </a:prstGeom>
                              <a:solidFill>
                                <a:sysClr val="window" lastClr="FFFFFF">
                                  <a:lumMod val="50000"/>
                                </a:sysClr>
                              </a:solidFill>
                              <a:ln w="12700" cap="flat" cmpd="sng" algn="ctr">
                                <a:noFill/>
                                <a:prstDash val="solid"/>
                                <a:miter lim="800000"/>
                              </a:ln>
                              <a:effectLst/>
                            </wps:spPr>
                            <wps:txbx>
                              <w:txbxContent>
                                <w:p w14:paraId="38585628" w14:textId="77777777" w:rsidR="00764030" w:rsidRPr="00F52A44" w:rsidRDefault="00764030" w:rsidP="00701B7C">
                                  <w:pPr>
                                    <w:jc w:val="center"/>
                                    <w:rPr>
                                      <w:b/>
                                      <w:color w:val="FFFFFF"/>
                                      <w:sz w:val="28"/>
                                    </w:rPr>
                                  </w:pPr>
                                  <w:r w:rsidRPr="00F52A44">
                                    <w:rPr>
                                      <w:b/>
                                      <w:color w:val="FFFFFF"/>
                                      <w:sz w:val="28"/>
                                    </w:rPr>
                                    <w:t>2</w:t>
                                  </w:r>
                                </w:p>
                                <w:p w14:paraId="2FEE2163" w14:textId="77777777" w:rsidR="00764030" w:rsidRPr="00F52A44" w:rsidRDefault="00764030" w:rsidP="00701B7C">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53E0F1A" id="Down Arrow 236" o:spid="_x0000_s1027" type="#_x0000_t67" style="position:absolute;margin-left:2.2pt;margin-top:7.35pt;width:104.9pt;height:64.9pt;z-index:2516771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tm8+fgIAAAMFAAAOAAAAZHJzL2Uyb0RvYy54bWysVMFu2zAMvQ/YPwi6r07cdG2NOkXQIsOA&#10;rC3QDj0rshQLk0RNUmJnXz9KdtKg22mYDwIp0o/k86NvbnujyU74oMDWdHo2oURYDo2ym5p+f1l+&#10;uqIkRGYbpsGKmu5FoLfzjx9uOleJElrQjfAEQWyoOlfTNkZXFUXgrTAsnIETFoMSvGERXb8pGs86&#10;RDe6KCeTz0UHvnEeuAgBb++HIJ1nfCkFj49SBhGJrin2FvPp87lOZzG/YdXGM9cqPrbB/qELw5TF&#10;okeoexYZ2Xr1B5RR3EMAGc84mAKkVFzkGXCa6eTdNM8tcyLPguQEd6Qp/D9Y/rB7dk8+tR7cCviP&#10;gIwUnQvVMZKcMOb00puUi42TPrO4P7Io+kg4Xk7Pz8vyHMnmGLsqZ8lOoKw6vO18iF8EGJKMmjbQ&#10;2YX30GUG2W4V4pB/yMvdgVbNUmmdnX24057sGH5VFAMCUKJZiHhZ02V+Mpbemm/QDHkXE3zGRkJ+&#10;P/cUTnG1JR0OUF5iJuEM9Sg1i2ga19Q02A0lTG9Q6Dz6XMBCaimLKDV7z0I7VMuwg7qMiihxrQyy&#10;kXo4NKFtGkVkkY4jv1GdrNive6Kw8DQBpZs1NPsnTzwMOg6OLxWWXeHoT8yjcLFtXMb4iIfUgLPA&#10;aFHSgv/1t/uUj3rCKCUdLgLO+XPLvEBGv1pU2vV0Nkubk53ZxWWJjj+NrE8jdmvuAL/KFNfe8Wym&#10;/KgPpvRgXnFnF6kqhpjlWHtgdHTu4rCguPVcLBY5DbfFsbiyz44n8MRcIvylf2XejTqKqMAHOCwN&#10;q94pachNb1pYbCNIlWX2xusofNy0rIzxr5BW+dTPWW//rvlvAAAA//8DAFBLAwQUAAYACAAAACEA&#10;CbvKCd8AAAAIAQAADwAAAGRycy9kb3ducmV2LnhtbEyPwU7DMBBE70j8g7VI3KjTKCk0xKkCEiAq&#10;VYK2F25u7CYR8Tqy3Tr8PdsTHHdmNPumXE1mYGftfG9RwHyWANPYWNVjK2C/e7l7AOaDRCUHi1rA&#10;j/awqq6vSlkoG/FTn7ehZVSCvpACuhDGgnPfdNpIP7OjRvKO1hkZ6HQtV05GKjcDT5NkwY3skT50&#10;ctTPnW6+tycjIO7j+mnxVecfdVi75THmb6+bdyFub6b6EVjQU/gLwwWf0KEipoM9ofJsEJBlFCQ5&#10;uwdGdjrPUmCHi5DlwKuS/x9Q/QIAAP//AwBQSwECLQAUAAYACAAAACEAtoM4kv4AAADhAQAAEwAA&#10;AAAAAAAAAAAAAAAAAAAAW0NvbnRlbnRfVHlwZXNdLnhtbFBLAQItABQABgAIAAAAIQA4/SH/1gAA&#10;AJQBAAALAAAAAAAAAAAAAAAAAC8BAABfcmVscy8ucmVsc1BLAQItABQABgAIAAAAIQCVtm8+fgIA&#10;AAMFAAAOAAAAAAAAAAAAAAAAAC4CAABkcnMvZTJvRG9jLnhtbFBLAQItABQABgAIAAAAIQAJu8oJ&#10;3wAAAAgBAAAPAAAAAAAAAAAAAAAAANgEAABkcnMvZG93bnJldi54bWxQSwUGAAAAAAQABADzAAAA&#10;5AUAAAAA&#10;" adj="10800" fillcolor="#7f7f7f" stroked="f" strokeweight="1pt">
                      <v:textbox>
                        <w:txbxContent>
                          <w:p w14:paraId="38585628" w14:textId="77777777" w:rsidR="00764030" w:rsidRPr="00F52A44" w:rsidRDefault="00764030" w:rsidP="00701B7C">
                            <w:pPr>
                              <w:jc w:val="center"/>
                              <w:rPr>
                                <w:b/>
                                <w:color w:val="FFFFFF"/>
                                <w:sz w:val="28"/>
                              </w:rPr>
                            </w:pPr>
                            <w:r w:rsidRPr="00F52A44">
                              <w:rPr>
                                <w:b/>
                                <w:color w:val="FFFFFF"/>
                                <w:sz w:val="28"/>
                              </w:rPr>
                              <w:t>2</w:t>
                            </w:r>
                          </w:p>
                          <w:p w14:paraId="2FEE2163" w14:textId="77777777" w:rsidR="00764030" w:rsidRPr="00F52A44" w:rsidRDefault="00764030" w:rsidP="00701B7C">
                            <w:pPr>
                              <w:rPr>
                                <w:b/>
                                <w:color w:val="FFFFFF"/>
                                <w:sz w:val="28"/>
                              </w:rPr>
                            </w:pPr>
                          </w:p>
                        </w:txbxContent>
                      </v:textbox>
                    </v:shape>
                  </w:pict>
                </mc:Fallback>
              </mc:AlternateContent>
            </w:r>
          </w:p>
        </w:tc>
        <w:tc>
          <w:tcPr>
            <w:tcW w:w="2268" w:type="dxa"/>
            <w:tcBorders>
              <w:top w:val="nil"/>
              <w:left w:val="nil"/>
              <w:bottom w:val="nil"/>
              <w:right w:val="nil"/>
            </w:tcBorders>
          </w:tcPr>
          <w:p w14:paraId="386AC0B4" w14:textId="77777777" w:rsidR="00701B7C" w:rsidRPr="009F3F84" w:rsidRDefault="00701B7C" w:rsidP="00A2679E">
            <w:pPr>
              <w:pStyle w:val="Text"/>
              <w:spacing w:before="0"/>
              <w:jc w:val="left"/>
              <w:rPr>
                <w:b/>
                <w:sz w:val="22"/>
                <w:szCs w:val="22"/>
              </w:rPr>
            </w:pPr>
            <w:r w:rsidRPr="009F3F84">
              <w:rPr>
                <w:noProof/>
                <w:lang w:val="en-US" w:eastAsia="en-US"/>
              </w:rPr>
              <mc:AlternateContent>
                <mc:Choice Requires="wps">
                  <w:drawing>
                    <wp:anchor distT="0" distB="0" distL="114300" distR="114300" simplePos="0" relativeHeight="251678208" behindDoc="0" locked="0" layoutInCell="1" allowOverlap="1" wp14:anchorId="5D0EC3C9" wp14:editId="1A79D016">
                      <wp:simplePos x="0" y="0"/>
                      <wp:positionH relativeFrom="column">
                        <wp:posOffset>38100</wp:posOffset>
                      </wp:positionH>
                      <wp:positionV relativeFrom="paragraph">
                        <wp:posOffset>93345</wp:posOffset>
                      </wp:positionV>
                      <wp:extent cx="1266825" cy="861695"/>
                      <wp:effectExtent l="0" t="0" r="0" b="0"/>
                      <wp:wrapNone/>
                      <wp:docPr id="237" name="Down Arrow 23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66825" cy="861695"/>
                              </a:xfrm>
                              <a:prstGeom prst="downArrow">
                                <a:avLst/>
                              </a:prstGeom>
                              <a:solidFill>
                                <a:sysClr val="window" lastClr="FFFFFF">
                                  <a:lumMod val="50000"/>
                                </a:sysClr>
                              </a:solidFill>
                              <a:ln w="12700" cap="flat" cmpd="sng" algn="ctr">
                                <a:noFill/>
                                <a:prstDash val="solid"/>
                                <a:miter lim="800000"/>
                              </a:ln>
                              <a:effectLst/>
                            </wps:spPr>
                            <wps:txbx>
                              <w:txbxContent>
                                <w:p w14:paraId="1C980E65" w14:textId="77777777" w:rsidR="00764030" w:rsidRPr="00F52A44" w:rsidRDefault="00764030" w:rsidP="00701B7C">
                                  <w:pPr>
                                    <w:jc w:val="center"/>
                                    <w:rPr>
                                      <w:b/>
                                      <w:color w:val="FFFFFF"/>
                                      <w:sz w:val="28"/>
                                    </w:rPr>
                                  </w:pPr>
                                  <w:r w:rsidRPr="00F52A44">
                                    <w:rPr>
                                      <w:b/>
                                      <w:color w:val="FFFFFF"/>
                                      <w:sz w:val="28"/>
                                    </w:rPr>
                                    <w:t>3</w:t>
                                  </w:r>
                                </w:p>
                                <w:p w14:paraId="106CF144" w14:textId="77777777" w:rsidR="00764030" w:rsidRPr="00F52A44" w:rsidRDefault="00764030" w:rsidP="00701B7C">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D0EC3C9" id="Down Arrow 237" o:spid="_x0000_s1028" type="#_x0000_t67" style="position:absolute;margin-left:3pt;margin-top:7.35pt;width:99.75pt;height:67.85pt;z-index:2516782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LaGJgAIAAAMFAAAOAAAAZHJzL2Uyb0RvYy54bWysVMFu2zAMvQ/YPwi6r06CJm2NOkXQIsOA&#10;rA3QFj0rshQLk0RNUmJnXz9KdtKg22mYDwIp0uTj86Nv7zqjyV74oMBWdHwxokRYDrWy24q+viy/&#10;XFMSIrM102BFRQ8i0Lv550+3rSvFBBrQtfAEi9hQtq6iTYyuLIrAG2FYuAAnLAYleMMiun5b1J61&#10;WN3oYjIazYoWfO08cBEC3j70QTrP9aUUPD5JGUQkuqKILebT53OTzmJ+y8qtZ65RfIDB/gGFYcpi&#10;01OpBxYZ2Xn1RymjuIcAMl5wMAVIqbjIM+A049GHaZ4b5kSeBckJ7kRT+H9l+eP+2a19gh7cCviP&#10;gIwUrQvlKZKcMOR00puUi8BJl1k8nFgUXSQcL8eT2ex6MqWEY+x6Np7dTBPNBSuPbzsf4lcBhiSj&#10;ojW0duE9tJlBtl+F2Ocf8zI60KpeKq2zcwj32pM9w6+KYsAClGgWIl5WdJmfXEvvzHeo+7zpCJ8B&#10;SMjvZ0zhvK62pE0DXGEm4Qz1KDWLaBpXVzTYLSVMb1HoPPrcwEKClEWUwD6w0PTdctleXUZFlLhW&#10;BtlIGI4gtE2jiCzSYeR3qpMVu01HFDaepELpZgP1Ye2Jh17HwfGlwrYrHH3NPAoXYeMyxic8pAac&#10;BQaLkgb8r7/dp3zUE0YpaXERcM6fO+YFMvrNotJuxpeXaXOyczm9mqDjzyOb84jdmXvArzLGtXc8&#10;myk/6qMpPZg33NlF6oohZjn27hkdnPvYLyhuPReLRU7DbXEsruyz46l4Yi4R/tK9Me8GHUVU4CMc&#10;l4aVH5TU56Y3LSx2EaTKMnvndRA+blpWxvBXSKt87ues93/X/DcAAAD//wMAUEsDBBQABgAIAAAA&#10;IQA8BilI3wAAAAgBAAAPAAAAZHJzL2Rvd25yZXYueG1sTI/BTsMwEETvSPyDtUjcqENVhxLiVAEJ&#10;EJWQoO2Fmxtvk4jYjmy3Dn/P9gTHnRnNvilXkxnYCX3onZVwO8uAoW2c7m0rYbd9vlkCC1FZrQZn&#10;UcIPBlhVlxelKrRL9hNPm9gyKrGhUBK6GMeC89B0aFSYuREteQfnjYp0+pZrrxKVm4HPsyznRvWW&#10;PnRqxKcOm+/N0UhIu7R+zL9q8VHHtb8/JPH68v4m5fXVVD8AizjFvzCc8QkdKmLau6PVgQ0ScloS&#10;SV7cASN7ngkBbE+CyBbAq5L/H1D9AgAA//8DAFBLAQItABQABgAIAAAAIQC2gziS/gAAAOEBAAAT&#10;AAAAAAAAAAAAAAAAAAAAAABbQ29udGVudF9UeXBlc10ueG1sUEsBAi0AFAAGAAgAAAAhADj9If/W&#10;AAAAlAEAAAsAAAAAAAAAAAAAAAAALwEAAF9yZWxzLy5yZWxzUEsBAi0AFAAGAAgAAAAhANQtoYmA&#10;AgAAAwUAAA4AAAAAAAAAAAAAAAAALgIAAGRycy9lMm9Eb2MueG1sUEsBAi0AFAAGAAgAAAAhADwG&#10;KUjfAAAACAEAAA8AAAAAAAAAAAAAAAAA2gQAAGRycy9kb3ducmV2LnhtbFBLBQYAAAAABAAEAPMA&#10;AADmBQAAAAA=&#10;" adj="10800" fillcolor="#7f7f7f" stroked="f" strokeweight="1pt">
                      <v:textbox>
                        <w:txbxContent>
                          <w:p w14:paraId="1C980E65" w14:textId="77777777" w:rsidR="00764030" w:rsidRPr="00F52A44" w:rsidRDefault="00764030" w:rsidP="00701B7C">
                            <w:pPr>
                              <w:jc w:val="center"/>
                              <w:rPr>
                                <w:b/>
                                <w:color w:val="FFFFFF"/>
                                <w:sz w:val="28"/>
                              </w:rPr>
                            </w:pPr>
                            <w:r w:rsidRPr="00F52A44">
                              <w:rPr>
                                <w:b/>
                                <w:color w:val="FFFFFF"/>
                                <w:sz w:val="28"/>
                              </w:rPr>
                              <w:t>3</w:t>
                            </w:r>
                          </w:p>
                          <w:p w14:paraId="106CF144" w14:textId="77777777" w:rsidR="00764030" w:rsidRPr="00F52A44" w:rsidRDefault="00764030" w:rsidP="00701B7C">
                            <w:pPr>
                              <w:rPr>
                                <w:b/>
                                <w:color w:val="FFFFFF"/>
                                <w:sz w:val="28"/>
                              </w:rPr>
                            </w:pPr>
                          </w:p>
                        </w:txbxContent>
                      </v:textbox>
                    </v:shape>
                  </w:pict>
                </mc:Fallback>
              </mc:AlternateContent>
            </w:r>
          </w:p>
        </w:tc>
        <w:tc>
          <w:tcPr>
            <w:tcW w:w="2415" w:type="dxa"/>
            <w:tcBorders>
              <w:top w:val="nil"/>
              <w:left w:val="nil"/>
              <w:bottom w:val="nil"/>
              <w:right w:val="nil"/>
            </w:tcBorders>
            <w:hideMark/>
          </w:tcPr>
          <w:p w14:paraId="726F9DB8" w14:textId="77777777" w:rsidR="00701B7C" w:rsidRPr="009F3F84" w:rsidRDefault="00701B7C" w:rsidP="00A2679E">
            <w:pPr>
              <w:pStyle w:val="Text"/>
              <w:spacing w:before="0"/>
              <w:jc w:val="left"/>
              <w:rPr>
                <w:b/>
                <w:sz w:val="22"/>
                <w:szCs w:val="22"/>
              </w:rPr>
            </w:pPr>
            <w:r w:rsidRPr="009F3F84">
              <w:rPr>
                <w:noProof/>
                <w:lang w:val="en-US" w:eastAsia="en-US"/>
              </w:rPr>
              <mc:AlternateContent>
                <mc:Choice Requires="wps">
                  <w:drawing>
                    <wp:anchor distT="0" distB="0" distL="114300" distR="114300" simplePos="0" relativeHeight="251679232" behindDoc="0" locked="0" layoutInCell="1" allowOverlap="1" wp14:anchorId="4E309C35" wp14:editId="39E56A48">
                      <wp:simplePos x="0" y="0"/>
                      <wp:positionH relativeFrom="column">
                        <wp:posOffset>3810</wp:posOffset>
                      </wp:positionH>
                      <wp:positionV relativeFrom="paragraph">
                        <wp:posOffset>93345</wp:posOffset>
                      </wp:positionV>
                      <wp:extent cx="1410335" cy="812165"/>
                      <wp:effectExtent l="0" t="0" r="0" b="0"/>
                      <wp:wrapNone/>
                      <wp:docPr id="238" name="Down Arrow 23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410335" cy="812165"/>
                              </a:xfrm>
                              <a:prstGeom prst="downArrow">
                                <a:avLst>
                                  <a:gd name="adj1" fmla="val 50000"/>
                                  <a:gd name="adj2" fmla="val 46969"/>
                                </a:avLst>
                              </a:prstGeom>
                              <a:solidFill>
                                <a:sysClr val="window" lastClr="FFFFFF">
                                  <a:lumMod val="50000"/>
                                </a:sysClr>
                              </a:solidFill>
                              <a:ln w="12700" cap="flat" cmpd="sng" algn="ctr">
                                <a:noFill/>
                                <a:prstDash val="solid"/>
                                <a:miter lim="800000"/>
                              </a:ln>
                              <a:effectLst/>
                            </wps:spPr>
                            <wps:txbx>
                              <w:txbxContent>
                                <w:p w14:paraId="7B7EDA33" w14:textId="0F243484" w:rsidR="00764030" w:rsidRPr="00701B7C" w:rsidRDefault="00764030" w:rsidP="00701B7C">
                                  <w:pPr>
                                    <w:jc w:val="center"/>
                                    <w:rPr>
                                      <w:b/>
                                      <w:color w:val="FFFFFF"/>
                                      <w:sz w:val="28"/>
                                    </w:rPr>
                                  </w:pPr>
                                  <w:r w:rsidRPr="00FC361E">
                                    <w:rPr>
                                      <w:b/>
                                      <w:color w:val="FFFFFF"/>
                                      <w:sz w:val="20"/>
                                      <w:szCs w:val="14"/>
                                    </w:rPr>
                                    <w:t>Iċċekkja</w:t>
                                  </w:r>
                                </w:p>
                                <w:p w14:paraId="4C85BE3A" w14:textId="77777777" w:rsidR="00764030" w:rsidRPr="00F52A44" w:rsidRDefault="00764030" w:rsidP="00701B7C">
                                  <w:pPr>
                                    <w:rPr>
                                      <w:b/>
                                      <w:color w:val="FFFFFF"/>
                                      <w:sz w:val="28"/>
                                      <w:szCs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E309C35" id="Down Arrow 238" o:spid="_x0000_s1029" type="#_x0000_t67" style="position:absolute;margin-left:.3pt;margin-top:7.35pt;width:111.05pt;height:63.95pt;z-index:2516792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7xUtqwIAAFQFAAAOAAAAZHJzL2Uyb0RvYy54bWysVFFv2yAQfp+0/4B4Xx2nSdZadaqoVaZJ&#10;WVupnfpMMMRswDEgcbJfvwM7abTtaZofEMedv/vu446b273RZCd8UGBrWl6MKBGWQ6PspqZfX5Yf&#10;rigJkdmGabCipgcR6O38/bubzlViDC3oRniCIDZUnatpG6OriiLwVhgWLsAJi04J3rCIpt8UjWcd&#10;ohtdjEejWdGBb5wHLkLA0/veSecZX0rB46OUQUSia4rcYl59XtdpLeY3rNp45lrFBxrsH1gYpiwm&#10;PUHds8jI1qs/oIziHgLIeMHBFCCl4iLXgNWUo9+qeW6ZE7kWFCe4k0zh/8Hyh92ze/KJenAr4N8D&#10;KlJ0LlQnTzLCELOX3qRYJE72WcXDSUWxj4TjYTkpR5eXU0o4+q7KcTmbJpkLVh3/dj7ETwIMSZua&#10;NtDZhffQZQXZbhVilrIhlhnsGdZ8KymRRuPN7Jgm0xF+w82dxYzPYyaz69n1kHZARALHxLlc0KpZ&#10;Kq2zcQh32hNEryl2FzKiRLMQ8bCmy/xlcnprvkDTx51oIHDI/+ciwzmutqRDRcYfkTDhDBtcahZx&#10;a1xT02A3lDC9wcnh0ecEFhKl3JWJ7D0LbZ8tw/ZFGxVxZrQyKG+SImuBJLRNpYjc9ajh8SL7u0u3&#10;GPfrPVGY+DIBpZM1NIcnTzz0gxEcXypMu8LSn5hHvZE2Tnd8xEVqwFpg2FHSgv/5t/MUjw2KXko6&#10;nCys88eWeYGKfrbYutflZJJGMRuT6ccxGv7csz732K25A7wV7ABkl7cpPurjVnowr/gILFJWdDHL&#10;MXev6GDcxX7i8RnhYrHIYTh+jsWVfXY8gSflkuAv+1fm3dCYEVv6AY5TyKrcSH0rv8WmPy0sthGk&#10;Omne6zpMEo5u7ozhmUlvw7mdo94ew/kvAAAA//8DAFBLAwQUAAYACAAAACEAqbtKVt0AAAAHAQAA&#10;DwAAAGRycy9kb3ducmV2LnhtbEyOPU/DMBCGdyT+g3VILIg6WFWAEKeKqlYMDFUKA2zX2CQR8TmK&#10;3Sbw67lOsN37ofeefDW7XpzsGDpPGu4WCQhLtTcdNRreXre3DyBCRDLYe7Iavm2AVXF5kWNm/ESV&#10;Pe1jI3iEQoYa2hiHTMpQt9ZhWPjBEmeffnQYWY6NNCNOPO56qZIklQ474g8tDnbd2vprf3Qaqmmz&#10;27ysP2521eN7TT/LErfPpdbXV3P5BCLaOf6V4YzP6FAw08EfyQTRa0i5x+7yHgSnSik+DmdDpSCL&#10;XP7nL34BAAD//wMAUEsBAi0AFAAGAAgAAAAhALaDOJL+AAAA4QEAABMAAAAAAAAAAAAAAAAAAAAA&#10;AFtDb250ZW50X1R5cGVzXS54bWxQSwECLQAUAAYACAAAACEAOP0h/9YAAACUAQAACwAAAAAAAAAA&#10;AAAAAAAvAQAAX3JlbHMvLnJlbHNQSwECLQAUAAYACAAAACEA5O8VLasCAABUBQAADgAAAAAAAAAA&#10;AAAAAAAuAgAAZHJzL2Uyb0RvYy54bWxQSwECLQAUAAYACAAAACEAqbtKVt0AAAAHAQAADwAAAAAA&#10;AAAAAAAAAAAFBQAAZHJzL2Rvd25yZXYueG1sUEsFBgAAAAAEAAQA8wAAAA8GAAAAAA==&#10;" adj="11455" fillcolor="#7f7f7f" stroked="f" strokeweight="1pt">
                      <v:textbox>
                        <w:txbxContent>
                          <w:p w14:paraId="7B7EDA33" w14:textId="0F243484" w:rsidR="00764030" w:rsidRPr="00701B7C" w:rsidRDefault="00764030" w:rsidP="00701B7C">
                            <w:pPr>
                              <w:jc w:val="center"/>
                              <w:rPr>
                                <w:b/>
                                <w:color w:val="FFFFFF"/>
                                <w:sz w:val="28"/>
                              </w:rPr>
                            </w:pPr>
                            <w:r w:rsidRPr="00FC361E">
                              <w:rPr>
                                <w:b/>
                                <w:color w:val="FFFFFF"/>
                                <w:sz w:val="20"/>
                                <w:szCs w:val="14"/>
                              </w:rPr>
                              <w:t>Iċċekkja</w:t>
                            </w:r>
                          </w:p>
                          <w:p w14:paraId="4C85BE3A" w14:textId="77777777" w:rsidR="00764030" w:rsidRPr="00F52A44" w:rsidRDefault="00764030" w:rsidP="00701B7C">
                            <w:pPr>
                              <w:rPr>
                                <w:b/>
                                <w:color w:val="FFFFFF"/>
                                <w:sz w:val="28"/>
                                <w:szCs w:val="28"/>
                              </w:rPr>
                            </w:pPr>
                          </w:p>
                        </w:txbxContent>
                      </v:textbox>
                    </v:shape>
                  </w:pict>
                </mc:Fallback>
              </mc:AlternateContent>
            </w:r>
          </w:p>
        </w:tc>
      </w:tr>
      <w:tr w:rsidR="00701B7C" w:rsidRPr="009F3F84" w14:paraId="5E9A1D5E" w14:textId="77777777" w:rsidTr="00441FD3">
        <w:trPr>
          <w:cantSplit/>
        </w:trPr>
        <w:tc>
          <w:tcPr>
            <w:tcW w:w="2376" w:type="dxa"/>
            <w:tcBorders>
              <w:top w:val="nil"/>
              <w:left w:val="nil"/>
              <w:bottom w:val="nil"/>
              <w:right w:val="nil"/>
            </w:tcBorders>
          </w:tcPr>
          <w:p w14:paraId="5DA89E0A" w14:textId="77777777" w:rsidR="00701B7C" w:rsidRPr="009F3F84" w:rsidRDefault="00701B7C" w:rsidP="00A2679E">
            <w:pPr>
              <w:pStyle w:val="Text"/>
              <w:spacing w:before="0"/>
              <w:jc w:val="left"/>
              <w:rPr>
                <w:b/>
                <w:sz w:val="22"/>
                <w:szCs w:val="22"/>
              </w:rPr>
            </w:pPr>
          </w:p>
        </w:tc>
        <w:tc>
          <w:tcPr>
            <w:tcW w:w="2268" w:type="dxa"/>
            <w:tcBorders>
              <w:top w:val="nil"/>
              <w:left w:val="nil"/>
              <w:bottom w:val="nil"/>
              <w:right w:val="nil"/>
            </w:tcBorders>
          </w:tcPr>
          <w:p w14:paraId="28C3CFE2" w14:textId="77777777" w:rsidR="00701B7C" w:rsidRPr="009F3F84" w:rsidRDefault="00701B7C" w:rsidP="00A2679E">
            <w:pPr>
              <w:pStyle w:val="Text"/>
              <w:spacing w:before="0"/>
              <w:jc w:val="left"/>
              <w:rPr>
                <w:b/>
                <w:sz w:val="22"/>
                <w:szCs w:val="22"/>
              </w:rPr>
            </w:pPr>
          </w:p>
        </w:tc>
        <w:tc>
          <w:tcPr>
            <w:tcW w:w="2268" w:type="dxa"/>
            <w:tcBorders>
              <w:top w:val="nil"/>
              <w:left w:val="nil"/>
              <w:bottom w:val="nil"/>
              <w:right w:val="nil"/>
            </w:tcBorders>
          </w:tcPr>
          <w:p w14:paraId="7B0ADA4E" w14:textId="77777777" w:rsidR="00701B7C" w:rsidRPr="009F3F84" w:rsidRDefault="00701B7C" w:rsidP="00A2679E">
            <w:pPr>
              <w:pStyle w:val="Text"/>
              <w:spacing w:before="0"/>
              <w:jc w:val="left"/>
              <w:rPr>
                <w:b/>
                <w:sz w:val="22"/>
                <w:szCs w:val="22"/>
              </w:rPr>
            </w:pPr>
          </w:p>
        </w:tc>
        <w:tc>
          <w:tcPr>
            <w:tcW w:w="2415" w:type="dxa"/>
            <w:tcBorders>
              <w:top w:val="nil"/>
              <w:left w:val="nil"/>
              <w:bottom w:val="nil"/>
              <w:right w:val="nil"/>
            </w:tcBorders>
          </w:tcPr>
          <w:p w14:paraId="6A65CDEE" w14:textId="77777777" w:rsidR="00701B7C" w:rsidRPr="009F3F84" w:rsidRDefault="00701B7C" w:rsidP="00A2679E">
            <w:pPr>
              <w:pStyle w:val="Text"/>
              <w:spacing w:before="0"/>
              <w:jc w:val="left"/>
              <w:rPr>
                <w:b/>
                <w:sz w:val="22"/>
                <w:szCs w:val="22"/>
              </w:rPr>
            </w:pPr>
          </w:p>
        </w:tc>
      </w:tr>
      <w:tr w:rsidR="00701B7C" w:rsidRPr="009F3F84" w14:paraId="4A3DDD3F" w14:textId="77777777" w:rsidTr="00441FD3">
        <w:trPr>
          <w:cantSplit/>
        </w:trPr>
        <w:tc>
          <w:tcPr>
            <w:tcW w:w="2376" w:type="dxa"/>
            <w:tcBorders>
              <w:top w:val="nil"/>
              <w:left w:val="nil"/>
              <w:bottom w:val="single" w:sz="24" w:space="0" w:color="808080"/>
              <w:right w:val="nil"/>
            </w:tcBorders>
          </w:tcPr>
          <w:p w14:paraId="59658D4B" w14:textId="77777777" w:rsidR="00701B7C" w:rsidRPr="009F3F84" w:rsidRDefault="00701B7C" w:rsidP="00A2679E">
            <w:pPr>
              <w:pStyle w:val="Text"/>
              <w:spacing w:before="0"/>
              <w:jc w:val="left"/>
              <w:rPr>
                <w:b/>
                <w:sz w:val="22"/>
                <w:szCs w:val="22"/>
              </w:rPr>
            </w:pPr>
          </w:p>
        </w:tc>
        <w:tc>
          <w:tcPr>
            <w:tcW w:w="2268" w:type="dxa"/>
            <w:tcBorders>
              <w:top w:val="nil"/>
              <w:left w:val="nil"/>
              <w:bottom w:val="single" w:sz="24" w:space="0" w:color="808080"/>
              <w:right w:val="nil"/>
            </w:tcBorders>
          </w:tcPr>
          <w:p w14:paraId="27EA5089" w14:textId="77777777" w:rsidR="00701B7C" w:rsidRPr="009F3F84" w:rsidRDefault="00701B7C" w:rsidP="00A2679E">
            <w:pPr>
              <w:pStyle w:val="Text"/>
              <w:spacing w:before="0"/>
              <w:jc w:val="left"/>
              <w:rPr>
                <w:b/>
                <w:sz w:val="22"/>
                <w:szCs w:val="22"/>
              </w:rPr>
            </w:pPr>
          </w:p>
        </w:tc>
        <w:tc>
          <w:tcPr>
            <w:tcW w:w="2268" w:type="dxa"/>
            <w:tcBorders>
              <w:top w:val="nil"/>
              <w:left w:val="nil"/>
              <w:bottom w:val="single" w:sz="24" w:space="0" w:color="808080"/>
              <w:right w:val="nil"/>
            </w:tcBorders>
          </w:tcPr>
          <w:p w14:paraId="63206CE3" w14:textId="77777777" w:rsidR="00701B7C" w:rsidRPr="009F3F84" w:rsidRDefault="00701B7C" w:rsidP="00A2679E">
            <w:pPr>
              <w:pStyle w:val="Text"/>
              <w:spacing w:before="0"/>
              <w:jc w:val="left"/>
              <w:rPr>
                <w:b/>
                <w:sz w:val="22"/>
                <w:szCs w:val="22"/>
              </w:rPr>
            </w:pPr>
          </w:p>
        </w:tc>
        <w:tc>
          <w:tcPr>
            <w:tcW w:w="2415" w:type="dxa"/>
            <w:tcBorders>
              <w:top w:val="nil"/>
              <w:left w:val="nil"/>
              <w:bottom w:val="single" w:sz="24" w:space="0" w:color="808080"/>
              <w:right w:val="nil"/>
            </w:tcBorders>
          </w:tcPr>
          <w:p w14:paraId="6DFE277D" w14:textId="77777777" w:rsidR="00701B7C" w:rsidRPr="009F3F84" w:rsidRDefault="00701B7C" w:rsidP="00A2679E">
            <w:pPr>
              <w:pStyle w:val="Text"/>
              <w:spacing w:before="0"/>
              <w:jc w:val="left"/>
              <w:rPr>
                <w:b/>
                <w:sz w:val="22"/>
                <w:szCs w:val="22"/>
              </w:rPr>
            </w:pPr>
          </w:p>
        </w:tc>
      </w:tr>
      <w:tr w:rsidR="000B0DF3" w:rsidRPr="009F3F84" w14:paraId="2A9009DE" w14:textId="77777777" w:rsidTr="00701B7C">
        <w:trPr>
          <w:cantSplit/>
        </w:trPr>
        <w:tc>
          <w:tcPr>
            <w:tcW w:w="2376" w:type="dxa"/>
            <w:tcBorders>
              <w:top w:val="single" w:sz="24" w:space="0" w:color="808080"/>
              <w:left w:val="single" w:sz="24" w:space="0" w:color="808080"/>
              <w:bottom w:val="nil"/>
              <w:right w:val="single" w:sz="24" w:space="0" w:color="808080"/>
            </w:tcBorders>
          </w:tcPr>
          <w:p w14:paraId="2BA00E46" w14:textId="1E8F96A8" w:rsidR="000B0DF3" w:rsidRPr="009F3F84" w:rsidRDefault="00701B7C" w:rsidP="00A2679E">
            <w:pPr>
              <w:pStyle w:val="Text"/>
              <w:spacing w:before="0"/>
              <w:jc w:val="center"/>
              <w:rPr>
                <w:b/>
                <w:sz w:val="20"/>
                <w:lang w:val="de-CH"/>
              </w:rPr>
            </w:pPr>
            <w:r w:rsidRPr="009F3F84">
              <w:rPr>
                <w:noProof/>
                <w:lang w:val="en-US" w:eastAsia="en-US"/>
              </w:rPr>
              <w:drawing>
                <wp:inline distT="0" distB="0" distL="0" distR="0" wp14:anchorId="442B88F7" wp14:editId="5532396E">
                  <wp:extent cx="974271" cy="1230919"/>
                  <wp:effectExtent l="0" t="0" r="0" b="7620"/>
                  <wp:docPr id="57" name="Picture 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3"/>
                          <a:stretch>
                            <a:fillRect/>
                          </a:stretch>
                        </pic:blipFill>
                        <pic:spPr>
                          <a:xfrm>
                            <a:off x="0" y="0"/>
                            <a:ext cx="979536" cy="1237572"/>
                          </a:xfrm>
                          <a:prstGeom prst="rect">
                            <a:avLst/>
                          </a:prstGeom>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457A0D61" w14:textId="181D8524" w:rsidR="000B0DF3" w:rsidRPr="009F3F84" w:rsidRDefault="00701B7C" w:rsidP="00A2679E">
            <w:pPr>
              <w:pStyle w:val="Text"/>
              <w:spacing w:before="0"/>
              <w:jc w:val="center"/>
              <w:rPr>
                <w:b/>
                <w:sz w:val="20"/>
              </w:rPr>
            </w:pPr>
            <w:r w:rsidRPr="009F3F84">
              <w:rPr>
                <w:noProof/>
                <w:lang w:val="en-US" w:eastAsia="en-US"/>
              </w:rPr>
              <w:drawing>
                <wp:inline distT="0" distB="0" distL="0" distR="0" wp14:anchorId="3F897D1C" wp14:editId="18917C82">
                  <wp:extent cx="1303020" cy="1134110"/>
                  <wp:effectExtent l="0" t="0" r="0" b="8890"/>
                  <wp:docPr id="63" name="Picture 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4"/>
                          <a:stretch>
                            <a:fillRect/>
                          </a:stretch>
                        </pic:blipFill>
                        <pic:spPr>
                          <a:xfrm>
                            <a:off x="0" y="0"/>
                            <a:ext cx="1303020" cy="1134110"/>
                          </a:xfrm>
                          <a:prstGeom prst="rect">
                            <a:avLst/>
                          </a:prstGeom>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5E2813B3" w14:textId="0AFD284F" w:rsidR="000B0DF3" w:rsidRPr="009F3F84" w:rsidRDefault="00701B7C" w:rsidP="00A2679E">
            <w:pPr>
              <w:pStyle w:val="Text"/>
              <w:spacing w:before="0"/>
              <w:jc w:val="center"/>
              <w:rPr>
                <w:b/>
                <w:sz w:val="20"/>
              </w:rPr>
            </w:pPr>
            <w:r w:rsidRPr="009F3F84">
              <w:rPr>
                <w:noProof/>
                <w:lang w:val="en-US" w:eastAsia="en-US"/>
              </w:rPr>
              <w:drawing>
                <wp:inline distT="0" distB="0" distL="0" distR="0" wp14:anchorId="2D001639" wp14:editId="77615308">
                  <wp:extent cx="1303020" cy="792480"/>
                  <wp:effectExtent l="0" t="0" r="0" b="7620"/>
                  <wp:docPr id="225" name="Picture 2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5"/>
                          <a:stretch>
                            <a:fillRect/>
                          </a:stretch>
                        </pic:blipFill>
                        <pic:spPr>
                          <a:xfrm>
                            <a:off x="0" y="0"/>
                            <a:ext cx="1303020" cy="792480"/>
                          </a:xfrm>
                          <a:prstGeom prst="rect">
                            <a:avLst/>
                          </a:prstGeom>
                        </pic:spPr>
                      </pic:pic>
                    </a:graphicData>
                  </a:graphic>
                </wp:inline>
              </w:drawing>
            </w:r>
          </w:p>
        </w:tc>
        <w:tc>
          <w:tcPr>
            <w:tcW w:w="2415" w:type="dxa"/>
            <w:tcBorders>
              <w:top w:val="single" w:sz="24" w:space="0" w:color="808080"/>
              <w:left w:val="single" w:sz="24" w:space="0" w:color="808080"/>
              <w:bottom w:val="nil"/>
              <w:right w:val="single" w:sz="24" w:space="0" w:color="808080"/>
            </w:tcBorders>
          </w:tcPr>
          <w:p w14:paraId="0C08040C" w14:textId="3CFAFF50" w:rsidR="000B0DF3" w:rsidRPr="009F3F84" w:rsidRDefault="00701B7C" w:rsidP="00A2679E">
            <w:pPr>
              <w:pStyle w:val="Text"/>
              <w:spacing w:before="0"/>
              <w:jc w:val="center"/>
              <w:rPr>
                <w:b/>
                <w:sz w:val="20"/>
              </w:rPr>
            </w:pPr>
            <w:r w:rsidRPr="009F3F84">
              <w:rPr>
                <w:noProof/>
                <w:lang w:val="en-US" w:eastAsia="en-US"/>
              </w:rPr>
              <w:drawing>
                <wp:inline distT="0" distB="0" distL="0" distR="0" wp14:anchorId="042170FD" wp14:editId="11F853FC">
                  <wp:extent cx="1094015" cy="1249734"/>
                  <wp:effectExtent l="0" t="0" r="0" b="7620"/>
                  <wp:docPr id="228" name="Picture 2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2"/>
                          <a:stretch>
                            <a:fillRect/>
                          </a:stretch>
                        </pic:blipFill>
                        <pic:spPr>
                          <a:xfrm>
                            <a:off x="0" y="0"/>
                            <a:ext cx="1100066" cy="1256646"/>
                          </a:xfrm>
                          <a:prstGeom prst="rect">
                            <a:avLst/>
                          </a:prstGeom>
                        </pic:spPr>
                      </pic:pic>
                    </a:graphicData>
                  </a:graphic>
                </wp:inline>
              </w:drawing>
            </w:r>
          </w:p>
        </w:tc>
      </w:tr>
      <w:tr w:rsidR="000B0DF3" w:rsidRPr="009F3F84" w14:paraId="487D3F12" w14:textId="77777777">
        <w:trPr>
          <w:cantSplit/>
        </w:trPr>
        <w:tc>
          <w:tcPr>
            <w:tcW w:w="2376" w:type="dxa"/>
            <w:tcBorders>
              <w:top w:val="nil"/>
              <w:left w:val="single" w:sz="24" w:space="0" w:color="808080"/>
              <w:bottom w:val="nil"/>
              <w:right w:val="single" w:sz="24" w:space="0" w:color="808080"/>
            </w:tcBorders>
            <w:hideMark/>
          </w:tcPr>
          <w:p w14:paraId="72D74464" w14:textId="77777777" w:rsidR="000B0DF3" w:rsidRPr="009F3F84" w:rsidRDefault="00017285" w:rsidP="00A2679E">
            <w:pPr>
              <w:pStyle w:val="Table"/>
              <w:tabs>
                <w:tab w:val="clear" w:pos="284"/>
              </w:tabs>
              <w:spacing w:before="0" w:after="0"/>
              <w:rPr>
                <w:rFonts w:ascii="Times New Roman" w:hAnsi="Times New Roman"/>
                <w:szCs w:val="20"/>
              </w:rPr>
            </w:pPr>
            <w:r w:rsidRPr="009F3F84">
              <w:rPr>
                <w:rFonts w:ascii="Times New Roman" w:hAnsi="Times New Roman"/>
                <w:szCs w:val="20"/>
              </w:rPr>
              <w:t>Stadju 1a:</w:t>
            </w:r>
          </w:p>
          <w:p w14:paraId="476799C1" w14:textId="77777777" w:rsidR="000B0DF3" w:rsidRPr="009F3F84" w:rsidRDefault="00017285" w:rsidP="00A2679E">
            <w:pPr>
              <w:pStyle w:val="Table"/>
              <w:tabs>
                <w:tab w:val="clear" w:pos="284"/>
              </w:tabs>
              <w:spacing w:before="0" w:after="0"/>
              <w:rPr>
                <w:rFonts w:ascii="Times New Roman" w:hAnsi="Times New Roman"/>
                <w:b/>
                <w:szCs w:val="20"/>
              </w:rPr>
            </w:pPr>
            <w:r w:rsidRPr="009F3F84">
              <w:rPr>
                <w:rFonts w:ascii="Times New Roman" w:hAnsi="Times New Roman"/>
                <w:b/>
                <w:szCs w:val="20"/>
              </w:rPr>
              <w:t>Neħħi l-għatu billi tiġbdu ’l barra</w:t>
            </w:r>
          </w:p>
        </w:tc>
        <w:tc>
          <w:tcPr>
            <w:tcW w:w="2268" w:type="dxa"/>
            <w:tcBorders>
              <w:top w:val="nil"/>
              <w:left w:val="single" w:sz="24" w:space="0" w:color="808080"/>
              <w:bottom w:val="nil"/>
              <w:right w:val="single" w:sz="24" w:space="0" w:color="808080"/>
            </w:tcBorders>
            <w:hideMark/>
          </w:tcPr>
          <w:p w14:paraId="6C824A77" w14:textId="77777777" w:rsidR="000B0DF3" w:rsidRPr="009F3F84" w:rsidRDefault="00017285" w:rsidP="00A2679E">
            <w:pPr>
              <w:pStyle w:val="Table"/>
              <w:tabs>
                <w:tab w:val="clear" w:pos="284"/>
              </w:tabs>
              <w:spacing w:before="0" w:after="0"/>
              <w:rPr>
                <w:rFonts w:ascii="Times New Roman" w:hAnsi="Times New Roman"/>
                <w:szCs w:val="20"/>
              </w:rPr>
            </w:pPr>
            <w:r w:rsidRPr="009F3F84">
              <w:rPr>
                <w:rFonts w:ascii="Times New Roman" w:hAnsi="Times New Roman"/>
                <w:szCs w:val="20"/>
              </w:rPr>
              <w:t>Stadju 2a:</w:t>
            </w:r>
          </w:p>
          <w:p w14:paraId="5D6FB0C3" w14:textId="77777777" w:rsidR="000B0DF3" w:rsidRPr="009F3F84" w:rsidRDefault="00017285" w:rsidP="00A2679E">
            <w:pPr>
              <w:pStyle w:val="Table"/>
              <w:tabs>
                <w:tab w:val="clear" w:pos="284"/>
              </w:tabs>
              <w:spacing w:before="0" w:after="0"/>
              <w:rPr>
                <w:rFonts w:ascii="Times New Roman" w:hAnsi="Times New Roman"/>
                <w:b/>
                <w:szCs w:val="20"/>
              </w:rPr>
            </w:pPr>
            <w:r w:rsidRPr="009F3F84">
              <w:rPr>
                <w:rFonts w:ascii="Times New Roman" w:hAnsi="Times New Roman"/>
                <w:b/>
                <w:szCs w:val="20"/>
              </w:rPr>
              <w:t>Taqqab il-kapsula darba</w:t>
            </w:r>
          </w:p>
          <w:p w14:paraId="20DD1AA8" w14:textId="77777777" w:rsidR="000B0DF3" w:rsidRPr="009F3F84" w:rsidRDefault="00017285" w:rsidP="00A2679E">
            <w:pPr>
              <w:pStyle w:val="Table"/>
              <w:tabs>
                <w:tab w:val="clear" w:pos="284"/>
              </w:tabs>
              <w:spacing w:before="0" w:after="0"/>
              <w:rPr>
                <w:rFonts w:ascii="Times New Roman" w:hAnsi="Times New Roman"/>
                <w:szCs w:val="20"/>
              </w:rPr>
            </w:pPr>
            <w:r w:rsidRPr="009F3F84">
              <w:rPr>
                <w:rFonts w:ascii="Times New Roman" w:hAnsi="Times New Roman"/>
                <w:szCs w:val="20"/>
              </w:rPr>
              <w:t>Żomm l-inhaler wieqaf.</w:t>
            </w:r>
          </w:p>
          <w:p w14:paraId="5D54757F" w14:textId="77777777" w:rsidR="000B0DF3" w:rsidRPr="009F3F84" w:rsidRDefault="00017285" w:rsidP="00A2679E">
            <w:pPr>
              <w:pStyle w:val="Table"/>
              <w:tabs>
                <w:tab w:val="clear" w:pos="284"/>
              </w:tabs>
              <w:spacing w:before="0" w:after="0"/>
              <w:rPr>
                <w:rFonts w:ascii="Times New Roman" w:hAnsi="Times New Roman"/>
                <w:szCs w:val="20"/>
              </w:rPr>
            </w:pPr>
            <w:r w:rsidRPr="009F3F84">
              <w:rPr>
                <w:rFonts w:ascii="Times New Roman" w:hAnsi="Times New Roman"/>
                <w:szCs w:val="20"/>
              </w:rPr>
              <w:t>Taqqab il-kapsula billi tagħfas b’saħħa ż-żewġ buttuni tal-ġenb flimkien.</w:t>
            </w:r>
          </w:p>
        </w:tc>
        <w:tc>
          <w:tcPr>
            <w:tcW w:w="2268" w:type="dxa"/>
            <w:tcBorders>
              <w:top w:val="nil"/>
              <w:left w:val="single" w:sz="24" w:space="0" w:color="808080"/>
              <w:bottom w:val="nil"/>
              <w:right w:val="single" w:sz="24" w:space="0" w:color="808080"/>
            </w:tcBorders>
            <w:hideMark/>
          </w:tcPr>
          <w:p w14:paraId="0C2C7A82" w14:textId="77777777" w:rsidR="000B0DF3" w:rsidRPr="009F3F84" w:rsidRDefault="00017285" w:rsidP="00A2679E">
            <w:pPr>
              <w:pStyle w:val="Table"/>
              <w:tabs>
                <w:tab w:val="clear" w:pos="284"/>
              </w:tabs>
              <w:spacing w:before="0" w:after="0"/>
              <w:rPr>
                <w:rFonts w:ascii="Times New Roman" w:hAnsi="Times New Roman"/>
                <w:szCs w:val="20"/>
              </w:rPr>
            </w:pPr>
            <w:r w:rsidRPr="009F3F84">
              <w:rPr>
                <w:rFonts w:ascii="Times New Roman" w:hAnsi="Times New Roman"/>
                <w:szCs w:val="20"/>
              </w:rPr>
              <w:t>Stadju 3a:</w:t>
            </w:r>
          </w:p>
          <w:p w14:paraId="216479E3" w14:textId="77777777" w:rsidR="000B0DF3" w:rsidRPr="009F3F84" w:rsidRDefault="00017285" w:rsidP="00A2679E">
            <w:pPr>
              <w:pStyle w:val="Table"/>
              <w:tabs>
                <w:tab w:val="clear" w:pos="284"/>
              </w:tabs>
              <w:spacing w:before="0" w:after="0"/>
              <w:rPr>
                <w:rFonts w:ascii="Times New Roman" w:hAnsi="Times New Roman"/>
                <w:b/>
                <w:szCs w:val="20"/>
              </w:rPr>
            </w:pPr>
            <w:r w:rsidRPr="009F3F84">
              <w:rPr>
                <w:rFonts w:ascii="Times New Roman" w:hAnsi="Times New Roman"/>
                <w:b/>
                <w:szCs w:val="20"/>
              </w:rPr>
              <w:t>Ħu nifs qawwi ’l barra</w:t>
            </w:r>
          </w:p>
          <w:p w14:paraId="26A4B6D5" w14:textId="77777777" w:rsidR="000B0DF3" w:rsidRPr="009F3F84" w:rsidRDefault="00017285" w:rsidP="00A2679E">
            <w:pPr>
              <w:pStyle w:val="Table"/>
              <w:tabs>
                <w:tab w:val="clear" w:pos="284"/>
              </w:tabs>
              <w:spacing w:before="0" w:after="0"/>
              <w:rPr>
                <w:rFonts w:ascii="Times New Roman" w:hAnsi="Times New Roman"/>
                <w:szCs w:val="20"/>
                <w:u w:val="single"/>
              </w:rPr>
            </w:pPr>
            <w:r w:rsidRPr="009F3F84">
              <w:rPr>
                <w:rFonts w:ascii="Times New Roman" w:hAnsi="Times New Roman"/>
                <w:szCs w:val="20"/>
                <w:u w:val="single"/>
              </w:rPr>
              <w:t>Tonfoħx fl-inhaler.</w:t>
            </w:r>
          </w:p>
        </w:tc>
        <w:tc>
          <w:tcPr>
            <w:tcW w:w="2415" w:type="dxa"/>
            <w:tcBorders>
              <w:top w:val="nil"/>
              <w:left w:val="single" w:sz="24" w:space="0" w:color="808080"/>
              <w:bottom w:val="nil"/>
              <w:right w:val="single" w:sz="24" w:space="0" w:color="808080"/>
            </w:tcBorders>
            <w:hideMark/>
          </w:tcPr>
          <w:p w14:paraId="1806DA28" w14:textId="77777777" w:rsidR="000B0DF3" w:rsidRPr="009F3F84" w:rsidRDefault="00017285" w:rsidP="00A2679E">
            <w:pPr>
              <w:pStyle w:val="Table"/>
              <w:tabs>
                <w:tab w:val="clear" w:pos="284"/>
              </w:tabs>
              <w:spacing w:before="0" w:after="0"/>
              <w:rPr>
                <w:rFonts w:ascii="Times New Roman" w:hAnsi="Times New Roman"/>
                <w:b/>
                <w:szCs w:val="20"/>
              </w:rPr>
            </w:pPr>
            <w:r w:rsidRPr="009F3F84">
              <w:rPr>
                <w:rFonts w:ascii="Times New Roman" w:hAnsi="Times New Roman"/>
                <w:b/>
                <w:szCs w:val="20"/>
              </w:rPr>
              <w:t>Iċċekkja li l-kapsula hija vojta</w:t>
            </w:r>
          </w:p>
          <w:p w14:paraId="3B96C22F" w14:textId="77777777" w:rsidR="000B0DF3" w:rsidRPr="009F3F84" w:rsidRDefault="00017285" w:rsidP="00A2679E">
            <w:pPr>
              <w:pStyle w:val="Table"/>
              <w:tabs>
                <w:tab w:val="clear" w:pos="284"/>
              </w:tabs>
              <w:spacing w:before="0" w:after="0"/>
              <w:rPr>
                <w:rFonts w:ascii="Times New Roman" w:hAnsi="Times New Roman"/>
                <w:szCs w:val="20"/>
              </w:rPr>
            </w:pPr>
            <w:r w:rsidRPr="009F3F84">
              <w:rPr>
                <w:rFonts w:ascii="Times New Roman" w:hAnsi="Times New Roman"/>
                <w:szCs w:val="20"/>
              </w:rPr>
              <w:t>Iftaħ l-inhaler biex tara jekk fadalx xi trab fil-kapsula.</w:t>
            </w:r>
          </w:p>
          <w:p w14:paraId="6C4E5D81" w14:textId="77777777" w:rsidR="001343BB" w:rsidRPr="009F3F84" w:rsidRDefault="001343BB" w:rsidP="00A2679E">
            <w:pPr>
              <w:pStyle w:val="Table"/>
              <w:tabs>
                <w:tab w:val="clear" w:pos="284"/>
              </w:tabs>
              <w:spacing w:before="0" w:after="0"/>
              <w:rPr>
                <w:rFonts w:ascii="Times New Roman" w:hAnsi="Times New Roman"/>
                <w:szCs w:val="20"/>
              </w:rPr>
            </w:pPr>
          </w:p>
          <w:p w14:paraId="22446C47" w14:textId="77777777" w:rsidR="001343BB" w:rsidRPr="009F3F84" w:rsidRDefault="001343BB" w:rsidP="00A2679E">
            <w:pPr>
              <w:pStyle w:val="Table"/>
              <w:tabs>
                <w:tab w:val="clear" w:pos="284"/>
              </w:tabs>
              <w:spacing w:before="0" w:after="0"/>
              <w:rPr>
                <w:rFonts w:ascii="Times New Roman" w:hAnsi="Times New Roman"/>
                <w:szCs w:val="20"/>
              </w:rPr>
            </w:pPr>
            <w:r w:rsidRPr="009F3F84">
              <w:rPr>
                <w:rFonts w:ascii="Times New Roman" w:hAnsi="Times New Roman"/>
                <w:szCs w:val="20"/>
              </w:rPr>
              <w:t>Jekk fadal xi trab fil-kapsula:</w:t>
            </w:r>
          </w:p>
          <w:p w14:paraId="35FAAFAB" w14:textId="77777777" w:rsidR="001343BB" w:rsidRPr="009F3F84" w:rsidRDefault="001343BB" w:rsidP="00A2679E">
            <w:pPr>
              <w:pStyle w:val="Table"/>
              <w:numPr>
                <w:ilvl w:val="0"/>
                <w:numId w:val="6"/>
              </w:numPr>
              <w:tabs>
                <w:tab w:val="clear" w:pos="284"/>
              </w:tabs>
              <w:spacing w:before="0" w:after="0"/>
              <w:rPr>
                <w:rFonts w:ascii="Times New Roman" w:hAnsi="Times New Roman"/>
                <w:szCs w:val="20"/>
              </w:rPr>
            </w:pPr>
            <w:r w:rsidRPr="009F3F84">
              <w:rPr>
                <w:rFonts w:ascii="Times New Roman" w:hAnsi="Times New Roman"/>
                <w:szCs w:val="20"/>
              </w:rPr>
              <w:t>Agħlaq l-inhaler.</w:t>
            </w:r>
          </w:p>
          <w:p w14:paraId="59EBDCAA" w14:textId="6D31FEB9" w:rsidR="001343BB" w:rsidRPr="009F3F84" w:rsidRDefault="001343BB" w:rsidP="00A2679E">
            <w:pPr>
              <w:pStyle w:val="Table"/>
              <w:numPr>
                <w:ilvl w:val="0"/>
                <w:numId w:val="6"/>
              </w:numPr>
              <w:tabs>
                <w:tab w:val="clear" w:pos="284"/>
              </w:tabs>
              <w:spacing w:before="0" w:after="0"/>
              <w:rPr>
                <w:rFonts w:ascii="Times New Roman" w:hAnsi="Times New Roman"/>
                <w:szCs w:val="20"/>
              </w:rPr>
            </w:pPr>
            <w:r w:rsidRPr="009F3F84">
              <w:rPr>
                <w:rFonts w:ascii="Times New Roman" w:hAnsi="Times New Roman"/>
                <w:szCs w:val="20"/>
              </w:rPr>
              <w:t>Irrepeti stadji</w:t>
            </w:r>
            <w:r w:rsidRPr="009F3F84">
              <w:rPr>
                <w:rFonts w:ascii="Times New Roman" w:hAnsi="Times New Roman"/>
                <w:szCs w:val="20"/>
                <w:lang w:val="fr-CH"/>
              </w:rPr>
              <w:t> </w:t>
            </w:r>
            <w:r w:rsidRPr="009F3F84">
              <w:rPr>
                <w:rFonts w:ascii="Times New Roman" w:hAnsi="Times New Roman"/>
                <w:szCs w:val="20"/>
              </w:rPr>
              <w:t>3a sa 3d.</w:t>
            </w:r>
          </w:p>
        </w:tc>
      </w:tr>
      <w:tr w:rsidR="000B0DF3" w:rsidRPr="009F3F84" w14:paraId="2B1F9310" w14:textId="77777777">
        <w:trPr>
          <w:cantSplit/>
        </w:trPr>
        <w:tc>
          <w:tcPr>
            <w:tcW w:w="2376" w:type="dxa"/>
            <w:tcBorders>
              <w:top w:val="nil"/>
              <w:left w:val="single" w:sz="24" w:space="0" w:color="808080"/>
              <w:bottom w:val="nil"/>
              <w:right w:val="single" w:sz="24" w:space="0" w:color="808080"/>
            </w:tcBorders>
            <w:hideMark/>
          </w:tcPr>
          <w:p w14:paraId="07E9832A" w14:textId="2DDB6E74" w:rsidR="000B0DF3" w:rsidRPr="009F3F84" w:rsidRDefault="00701B7C" w:rsidP="00A2679E">
            <w:pPr>
              <w:pStyle w:val="Table"/>
              <w:keepNext/>
              <w:keepLines w:val="0"/>
              <w:tabs>
                <w:tab w:val="clear" w:pos="284"/>
              </w:tabs>
              <w:spacing w:before="0" w:after="0"/>
              <w:rPr>
                <w:rFonts w:ascii="Times New Roman" w:hAnsi="Times New Roman"/>
                <w:szCs w:val="20"/>
              </w:rPr>
            </w:pPr>
            <w:r w:rsidRPr="009F3F84">
              <w:rPr>
                <w:noProof/>
                <w:lang w:val="en-US" w:eastAsia="en-US"/>
              </w:rPr>
              <w:lastRenderedPageBreak/>
              <w:drawing>
                <wp:inline distT="0" distB="0" distL="0" distR="0" wp14:anchorId="56292CCF" wp14:editId="04A8E4C8">
                  <wp:extent cx="1240971" cy="1121470"/>
                  <wp:effectExtent l="0" t="0" r="0" b="2540"/>
                  <wp:docPr id="58" name="Picture 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6"/>
                          <a:stretch>
                            <a:fillRect/>
                          </a:stretch>
                        </pic:blipFill>
                        <pic:spPr>
                          <a:xfrm>
                            <a:off x="0" y="0"/>
                            <a:ext cx="1248160" cy="1127967"/>
                          </a:xfrm>
                          <a:prstGeom prst="rect">
                            <a:avLst/>
                          </a:prstGeom>
                        </pic:spPr>
                      </pic:pic>
                    </a:graphicData>
                  </a:graphic>
                </wp:inline>
              </w:drawing>
            </w:r>
          </w:p>
        </w:tc>
        <w:tc>
          <w:tcPr>
            <w:tcW w:w="2268" w:type="dxa"/>
            <w:tcBorders>
              <w:top w:val="nil"/>
              <w:left w:val="single" w:sz="24" w:space="0" w:color="808080"/>
              <w:bottom w:val="nil"/>
              <w:right w:val="single" w:sz="24" w:space="0" w:color="808080"/>
            </w:tcBorders>
            <w:hideMark/>
          </w:tcPr>
          <w:p w14:paraId="24598BC5" w14:textId="77777777" w:rsidR="000B0DF3" w:rsidRPr="009F3F84" w:rsidRDefault="00017285" w:rsidP="00A2679E">
            <w:pPr>
              <w:pStyle w:val="Table"/>
              <w:tabs>
                <w:tab w:val="clear" w:pos="284"/>
              </w:tabs>
              <w:spacing w:before="0" w:after="0"/>
              <w:rPr>
                <w:rFonts w:ascii="Times New Roman" w:hAnsi="Times New Roman"/>
                <w:szCs w:val="20"/>
              </w:rPr>
            </w:pPr>
            <w:r w:rsidRPr="009F3F84">
              <w:rPr>
                <w:rFonts w:ascii="Times New Roman" w:hAnsi="Times New Roman"/>
                <w:szCs w:val="20"/>
              </w:rPr>
              <w:t>Għandek tisma’ ħoss hi u tittaqqab il-kapsula.</w:t>
            </w:r>
          </w:p>
          <w:p w14:paraId="1A53D02C" w14:textId="77777777" w:rsidR="000B0DF3" w:rsidRPr="009F3F84" w:rsidRDefault="00017285" w:rsidP="00A2679E">
            <w:pPr>
              <w:pStyle w:val="Table"/>
              <w:tabs>
                <w:tab w:val="clear" w:pos="284"/>
              </w:tabs>
              <w:spacing w:before="0" w:after="0"/>
              <w:rPr>
                <w:rFonts w:ascii="Times New Roman" w:hAnsi="Times New Roman"/>
                <w:szCs w:val="20"/>
                <w:u w:val="single"/>
              </w:rPr>
            </w:pPr>
            <w:r w:rsidRPr="009F3F84">
              <w:rPr>
                <w:rFonts w:ascii="Times New Roman" w:hAnsi="Times New Roman"/>
                <w:szCs w:val="20"/>
                <w:u w:val="single"/>
              </w:rPr>
              <w:t>Taqqab il-kapsula darba biss.</w:t>
            </w:r>
          </w:p>
        </w:tc>
        <w:tc>
          <w:tcPr>
            <w:tcW w:w="2268" w:type="dxa"/>
            <w:tcBorders>
              <w:top w:val="nil"/>
              <w:left w:val="single" w:sz="24" w:space="0" w:color="808080"/>
              <w:bottom w:val="nil"/>
              <w:right w:val="single" w:sz="24" w:space="0" w:color="808080"/>
            </w:tcBorders>
            <w:hideMark/>
          </w:tcPr>
          <w:p w14:paraId="1C65E607" w14:textId="30CC7257" w:rsidR="000B0DF3" w:rsidRPr="009F3F84" w:rsidRDefault="001343BB" w:rsidP="00A2679E">
            <w:pPr>
              <w:pStyle w:val="Table"/>
              <w:keepNext/>
              <w:keepLines w:val="0"/>
              <w:tabs>
                <w:tab w:val="clear" w:pos="284"/>
              </w:tabs>
              <w:spacing w:before="0" w:after="0"/>
              <w:rPr>
                <w:rFonts w:ascii="Times New Roman" w:hAnsi="Times New Roman"/>
                <w:szCs w:val="20"/>
              </w:rPr>
            </w:pPr>
            <w:r w:rsidRPr="009F3F84">
              <w:rPr>
                <w:noProof/>
                <w:lang w:val="en-US" w:eastAsia="en-US"/>
              </w:rPr>
              <w:drawing>
                <wp:inline distT="0" distB="0" distL="0" distR="0" wp14:anchorId="74B4DA43" wp14:editId="59262E74">
                  <wp:extent cx="1285875" cy="848747"/>
                  <wp:effectExtent l="0" t="0" r="0" b="8890"/>
                  <wp:docPr id="2" name="Picture 2" descr="C:\Users\falenra1\Desktop\Pictogram Atectura 14.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falenra1\Desktop\Pictogram Atectura 14.jpg"/>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1369230" cy="903766"/>
                          </a:xfrm>
                          <a:prstGeom prst="rect">
                            <a:avLst/>
                          </a:prstGeom>
                          <a:noFill/>
                          <a:ln>
                            <a:noFill/>
                          </a:ln>
                        </pic:spPr>
                      </pic:pic>
                    </a:graphicData>
                  </a:graphic>
                </wp:inline>
              </w:drawing>
            </w:r>
          </w:p>
        </w:tc>
        <w:tc>
          <w:tcPr>
            <w:tcW w:w="2415" w:type="dxa"/>
            <w:tcBorders>
              <w:top w:val="nil"/>
              <w:left w:val="single" w:sz="24" w:space="0" w:color="808080"/>
              <w:bottom w:val="nil"/>
              <w:right w:val="single" w:sz="24" w:space="0" w:color="808080"/>
            </w:tcBorders>
            <w:hideMark/>
          </w:tcPr>
          <w:p w14:paraId="78EA1BCA" w14:textId="77777777" w:rsidR="001343BB" w:rsidRPr="009F3F84" w:rsidRDefault="001343BB" w:rsidP="00A2679E">
            <w:pPr>
              <w:pStyle w:val="Table"/>
              <w:tabs>
                <w:tab w:val="clear" w:pos="284"/>
              </w:tabs>
              <w:spacing w:before="0" w:after="0"/>
              <w:jc w:val="center"/>
              <w:rPr>
                <w:rFonts w:ascii="Times New Roman" w:hAnsi="Times New Roman"/>
                <w:szCs w:val="20"/>
              </w:rPr>
            </w:pPr>
            <w:r w:rsidRPr="009F3F84">
              <w:rPr>
                <w:noProof/>
                <w:lang w:val="en-US" w:eastAsia="en-US"/>
              </w:rPr>
              <w:drawing>
                <wp:inline distT="0" distB="0" distL="0" distR="0" wp14:anchorId="6CDF87B4" wp14:editId="56660557">
                  <wp:extent cx="1396365" cy="325755"/>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8"/>
                          <a:stretch>
                            <a:fillRect/>
                          </a:stretch>
                        </pic:blipFill>
                        <pic:spPr>
                          <a:xfrm>
                            <a:off x="0" y="0"/>
                            <a:ext cx="1396365" cy="325755"/>
                          </a:xfrm>
                          <a:prstGeom prst="rect">
                            <a:avLst/>
                          </a:prstGeom>
                        </pic:spPr>
                      </pic:pic>
                    </a:graphicData>
                  </a:graphic>
                </wp:inline>
              </w:drawing>
            </w:r>
          </w:p>
          <w:p w14:paraId="483917E2" w14:textId="77777777" w:rsidR="001343BB" w:rsidRPr="009F3F84" w:rsidRDefault="001343BB" w:rsidP="00A2679E">
            <w:pPr>
              <w:pStyle w:val="Table"/>
              <w:tabs>
                <w:tab w:val="clear" w:pos="284"/>
              </w:tabs>
              <w:spacing w:before="0" w:after="0"/>
              <w:rPr>
                <w:rFonts w:ascii="Times New Roman" w:hAnsi="Times New Roman"/>
                <w:b/>
                <w:szCs w:val="20"/>
              </w:rPr>
            </w:pPr>
            <w:r w:rsidRPr="009F3F84">
              <w:rPr>
                <w:rFonts w:ascii="Times New Roman" w:hAnsi="Times New Roman"/>
                <w:b/>
                <w:szCs w:val="20"/>
              </w:rPr>
              <w:t>Fadal</w:t>
            </w:r>
            <w:r w:rsidRPr="009F3F84">
              <w:rPr>
                <w:rFonts w:ascii="Times New Roman" w:hAnsi="Times New Roman"/>
                <w:b/>
                <w:sz w:val="22"/>
                <w:szCs w:val="22"/>
              </w:rPr>
              <w:tab/>
            </w:r>
            <w:r w:rsidRPr="009F3F84">
              <w:rPr>
                <w:rFonts w:ascii="Times New Roman" w:hAnsi="Times New Roman"/>
                <w:b/>
                <w:sz w:val="22"/>
                <w:szCs w:val="22"/>
              </w:rPr>
              <w:tab/>
            </w:r>
            <w:r w:rsidRPr="009F3F84">
              <w:rPr>
                <w:rFonts w:ascii="Times New Roman" w:hAnsi="Times New Roman"/>
                <w:b/>
                <w:sz w:val="22"/>
                <w:szCs w:val="22"/>
              </w:rPr>
              <w:tab/>
            </w:r>
            <w:r w:rsidRPr="009F3F84">
              <w:rPr>
                <w:rFonts w:ascii="Times New Roman" w:hAnsi="Times New Roman"/>
                <w:b/>
                <w:szCs w:val="20"/>
              </w:rPr>
              <w:t>Vojta</w:t>
            </w:r>
          </w:p>
          <w:p w14:paraId="32E8E17F" w14:textId="7339E8C9" w:rsidR="000B0DF3" w:rsidRPr="009F3F84" w:rsidRDefault="001343BB" w:rsidP="00A2679E">
            <w:pPr>
              <w:pStyle w:val="Table"/>
              <w:tabs>
                <w:tab w:val="clear" w:pos="284"/>
              </w:tabs>
              <w:spacing w:before="0" w:after="0"/>
              <w:rPr>
                <w:rFonts w:ascii="Times New Roman" w:hAnsi="Times New Roman"/>
                <w:b/>
                <w:szCs w:val="20"/>
              </w:rPr>
            </w:pPr>
            <w:r w:rsidRPr="009F3F84">
              <w:rPr>
                <w:rFonts w:ascii="Times New Roman" w:hAnsi="Times New Roman"/>
                <w:b/>
                <w:szCs w:val="20"/>
              </w:rPr>
              <w:t>it-trab</w:t>
            </w:r>
            <w:r w:rsidRPr="009F3F84" w:rsidDel="001343BB">
              <w:rPr>
                <w:rFonts w:ascii="Times New Roman" w:hAnsi="Times New Roman"/>
                <w:szCs w:val="20"/>
              </w:rPr>
              <w:t xml:space="preserve"> </w:t>
            </w:r>
          </w:p>
        </w:tc>
      </w:tr>
      <w:tr w:rsidR="000B0DF3" w:rsidRPr="009F3F84" w14:paraId="13A74AB2" w14:textId="77777777">
        <w:trPr>
          <w:cantSplit/>
        </w:trPr>
        <w:tc>
          <w:tcPr>
            <w:tcW w:w="2376" w:type="dxa"/>
            <w:tcBorders>
              <w:top w:val="nil"/>
              <w:left w:val="single" w:sz="24" w:space="0" w:color="808080"/>
              <w:bottom w:val="nil"/>
              <w:right w:val="single" w:sz="24" w:space="0" w:color="808080"/>
            </w:tcBorders>
            <w:hideMark/>
          </w:tcPr>
          <w:p w14:paraId="7559A30D" w14:textId="77777777" w:rsidR="000B0DF3" w:rsidRPr="009F3F84" w:rsidRDefault="00017285" w:rsidP="00A2679E">
            <w:pPr>
              <w:pStyle w:val="Table"/>
              <w:tabs>
                <w:tab w:val="clear" w:pos="284"/>
              </w:tabs>
              <w:spacing w:before="0" w:after="0"/>
              <w:rPr>
                <w:rFonts w:ascii="Times New Roman" w:eastAsia="Calibri" w:hAnsi="Times New Roman"/>
                <w:szCs w:val="20"/>
              </w:rPr>
            </w:pPr>
            <w:r w:rsidRPr="009F3F84">
              <w:rPr>
                <w:rFonts w:ascii="Times New Roman" w:hAnsi="Times New Roman"/>
                <w:szCs w:val="20"/>
              </w:rPr>
              <w:t>Stadju 1b:</w:t>
            </w:r>
          </w:p>
          <w:p w14:paraId="0AD12C8D" w14:textId="77777777" w:rsidR="000B0DF3" w:rsidRPr="009F3F84" w:rsidRDefault="00017285" w:rsidP="00A2679E">
            <w:pPr>
              <w:pStyle w:val="Table"/>
              <w:tabs>
                <w:tab w:val="clear" w:pos="284"/>
              </w:tabs>
              <w:spacing w:before="0" w:after="0"/>
              <w:rPr>
                <w:rFonts w:ascii="Times New Roman" w:hAnsi="Times New Roman"/>
                <w:szCs w:val="20"/>
              </w:rPr>
            </w:pPr>
            <w:r w:rsidRPr="009F3F84">
              <w:rPr>
                <w:rFonts w:ascii="Times New Roman" w:hAnsi="Times New Roman"/>
                <w:b/>
                <w:szCs w:val="20"/>
              </w:rPr>
              <w:t>Iftaħ l-inhaler</w:t>
            </w:r>
          </w:p>
        </w:tc>
        <w:tc>
          <w:tcPr>
            <w:tcW w:w="2268" w:type="dxa"/>
            <w:tcBorders>
              <w:top w:val="nil"/>
              <w:left w:val="single" w:sz="24" w:space="0" w:color="808080"/>
              <w:bottom w:val="nil"/>
              <w:right w:val="single" w:sz="24" w:space="0" w:color="808080"/>
            </w:tcBorders>
            <w:hideMark/>
          </w:tcPr>
          <w:p w14:paraId="15A6D665" w14:textId="1DBBB63A" w:rsidR="000B0DF3" w:rsidRPr="009F3F84" w:rsidRDefault="00701B7C" w:rsidP="00A2679E">
            <w:pPr>
              <w:pStyle w:val="Table"/>
              <w:tabs>
                <w:tab w:val="clear" w:pos="284"/>
              </w:tabs>
              <w:spacing w:before="0" w:after="0"/>
              <w:rPr>
                <w:rFonts w:ascii="Times New Roman" w:hAnsi="Times New Roman"/>
                <w:szCs w:val="20"/>
              </w:rPr>
            </w:pPr>
            <w:r w:rsidRPr="009F3F84">
              <w:rPr>
                <w:noProof/>
                <w:lang w:val="en-US" w:eastAsia="en-US"/>
              </w:rPr>
              <w:drawing>
                <wp:inline distT="0" distB="0" distL="0" distR="0" wp14:anchorId="454A877E" wp14:editId="573CBDFF">
                  <wp:extent cx="1303020" cy="1193165"/>
                  <wp:effectExtent l="0" t="0" r="0" b="6985"/>
                  <wp:docPr id="224" name="Picture 2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9"/>
                          <a:stretch>
                            <a:fillRect/>
                          </a:stretch>
                        </pic:blipFill>
                        <pic:spPr>
                          <a:xfrm>
                            <a:off x="0" y="0"/>
                            <a:ext cx="1303020" cy="1193165"/>
                          </a:xfrm>
                          <a:prstGeom prst="rect">
                            <a:avLst/>
                          </a:prstGeom>
                        </pic:spPr>
                      </pic:pic>
                    </a:graphicData>
                  </a:graphic>
                </wp:inline>
              </w:drawing>
            </w:r>
          </w:p>
          <w:p w14:paraId="3C7BAADF" w14:textId="77777777" w:rsidR="000B0DF3" w:rsidRPr="009F3F84" w:rsidRDefault="00017285" w:rsidP="00A2679E">
            <w:pPr>
              <w:pStyle w:val="Table"/>
              <w:tabs>
                <w:tab w:val="clear" w:pos="284"/>
              </w:tabs>
              <w:spacing w:before="0" w:after="0"/>
              <w:rPr>
                <w:rFonts w:ascii="Times New Roman" w:hAnsi="Times New Roman"/>
                <w:szCs w:val="20"/>
              </w:rPr>
            </w:pPr>
            <w:r w:rsidRPr="009F3F84">
              <w:rPr>
                <w:rFonts w:ascii="Times New Roman" w:hAnsi="Times New Roman"/>
                <w:szCs w:val="20"/>
              </w:rPr>
              <w:t>Stadju 2b:</w:t>
            </w:r>
          </w:p>
          <w:p w14:paraId="6F57001B" w14:textId="77777777" w:rsidR="000B0DF3" w:rsidRPr="009F3F84" w:rsidRDefault="00017285" w:rsidP="00A2679E">
            <w:pPr>
              <w:pStyle w:val="Table"/>
              <w:tabs>
                <w:tab w:val="clear" w:pos="284"/>
              </w:tabs>
              <w:spacing w:before="0" w:after="0"/>
              <w:rPr>
                <w:rFonts w:ascii="Times New Roman" w:hAnsi="Times New Roman"/>
                <w:szCs w:val="20"/>
              </w:rPr>
            </w:pPr>
            <w:r w:rsidRPr="009F3F84">
              <w:rPr>
                <w:rFonts w:ascii="Times New Roman" w:hAnsi="Times New Roman"/>
                <w:b/>
                <w:szCs w:val="20"/>
              </w:rPr>
              <w:t>Erħi l-buttuni tal-ġenb</w:t>
            </w:r>
          </w:p>
        </w:tc>
        <w:tc>
          <w:tcPr>
            <w:tcW w:w="2268" w:type="dxa"/>
            <w:tcBorders>
              <w:top w:val="nil"/>
              <w:left w:val="single" w:sz="24" w:space="0" w:color="808080"/>
              <w:bottom w:val="nil"/>
              <w:right w:val="single" w:sz="24" w:space="0" w:color="808080"/>
            </w:tcBorders>
            <w:hideMark/>
          </w:tcPr>
          <w:p w14:paraId="77ABF681" w14:textId="77777777" w:rsidR="000B0DF3" w:rsidRPr="009F3F84" w:rsidRDefault="00017285" w:rsidP="00A2679E">
            <w:pPr>
              <w:pStyle w:val="Table"/>
              <w:tabs>
                <w:tab w:val="clear" w:pos="284"/>
              </w:tabs>
              <w:spacing w:before="0" w:after="0"/>
              <w:rPr>
                <w:rFonts w:ascii="Times New Roman" w:hAnsi="Times New Roman"/>
                <w:szCs w:val="20"/>
              </w:rPr>
            </w:pPr>
            <w:r w:rsidRPr="009F3F84">
              <w:rPr>
                <w:rFonts w:ascii="Times New Roman" w:hAnsi="Times New Roman"/>
                <w:szCs w:val="20"/>
              </w:rPr>
              <w:t>Stadju 3b:</w:t>
            </w:r>
          </w:p>
          <w:p w14:paraId="1B1CA5E1" w14:textId="77777777" w:rsidR="000B0DF3" w:rsidRPr="009F3F84" w:rsidRDefault="00017285" w:rsidP="00A2679E">
            <w:pPr>
              <w:pStyle w:val="Table"/>
              <w:tabs>
                <w:tab w:val="clear" w:pos="284"/>
              </w:tabs>
              <w:spacing w:before="0" w:after="0"/>
              <w:rPr>
                <w:rFonts w:ascii="Times New Roman" w:hAnsi="Times New Roman"/>
                <w:b/>
                <w:szCs w:val="20"/>
              </w:rPr>
            </w:pPr>
            <w:r w:rsidRPr="009F3F84">
              <w:rPr>
                <w:rFonts w:ascii="Times New Roman" w:hAnsi="Times New Roman"/>
                <w:b/>
                <w:szCs w:val="20"/>
              </w:rPr>
              <w:t>Iġbed il-mediċina man-nifs billi tieħu nifs fil-fond ’il ġewwa</w:t>
            </w:r>
          </w:p>
          <w:p w14:paraId="35147BAF" w14:textId="77777777" w:rsidR="000B0DF3" w:rsidRPr="009F3F84" w:rsidRDefault="00017285" w:rsidP="00A2679E">
            <w:pPr>
              <w:pStyle w:val="Table"/>
              <w:tabs>
                <w:tab w:val="clear" w:pos="284"/>
              </w:tabs>
              <w:spacing w:before="0" w:after="0"/>
              <w:rPr>
                <w:rFonts w:ascii="Times New Roman" w:hAnsi="Times New Roman"/>
                <w:szCs w:val="20"/>
              </w:rPr>
            </w:pPr>
            <w:r w:rsidRPr="009F3F84">
              <w:rPr>
                <w:rFonts w:ascii="Times New Roman" w:hAnsi="Times New Roman"/>
                <w:szCs w:val="20"/>
              </w:rPr>
              <w:t>Żomm l-inhaler kif qed jidher fl-istampa.</w:t>
            </w:r>
          </w:p>
          <w:p w14:paraId="6DD9C555" w14:textId="3025B61C" w:rsidR="000B0DF3" w:rsidRPr="009F3F84" w:rsidRDefault="00017285" w:rsidP="00A2679E">
            <w:pPr>
              <w:pStyle w:val="Text"/>
              <w:spacing w:before="0"/>
              <w:jc w:val="left"/>
              <w:rPr>
                <w:sz w:val="20"/>
              </w:rPr>
            </w:pPr>
            <w:r w:rsidRPr="009F3F84">
              <w:rPr>
                <w:sz w:val="20"/>
              </w:rPr>
              <w:t>Qiegħed il-bokkin f’ħalqek u ross x</w:t>
            </w:r>
            <w:r w:rsidR="00F36065" w:rsidRPr="009F3F84">
              <w:rPr>
                <w:sz w:val="20"/>
              </w:rPr>
              <w:t>u</w:t>
            </w:r>
            <w:r w:rsidRPr="009F3F84">
              <w:rPr>
                <w:sz w:val="20"/>
              </w:rPr>
              <w:t>fftejk sew madwaru.</w:t>
            </w:r>
          </w:p>
          <w:p w14:paraId="56744923" w14:textId="77777777" w:rsidR="000B0DF3" w:rsidRPr="009F3F84" w:rsidRDefault="00017285" w:rsidP="00A2679E">
            <w:pPr>
              <w:pStyle w:val="Table"/>
              <w:tabs>
                <w:tab w:val="clear" w:pos="284"/>
              </w:tabs>
              <w:spacing w:before="0" w:after="0"/>
              <w:rPr>
                <w:rFonts w:ascii="Times New Roman" w:hAnsi="Times New Roman"/>
                <w:szCs w:val="20"/>
              </w:rPr>
            </w:pPr>
            <w:r w:rsidRPr="009F3F84">
              <w:rPr>
                <w:rFonts w:ascii="Times New Roman" w:hAnsi="Times New Roman"/>
                <w:szCs w:val="20"/>
                <w:u w:val="single"/>
              </w:rPr>
              <w:t>Tagħfasx il-buttuni tal-ġenb</w:t>
            </w:r>
            <w:r w:rsidRPr="009F3F84">
              <w:rPr>
                <w:rFonts w:ascii="Times New Roman" w:hAnsi="Times New Roman"/>
                <w:szCs w:val="20"/>
              </w:rPr>
              <w:t>.</w:t>
            </w:r>
          </w:p>
        </w:tc>
        <w:tc>
          <w:tcPr>
            <w:tcW w:w="2415" w:type="dxa"/>
            <w:tcBorders>
              <w:top w:val="nil"/>
              <w:left w:val="single" w:sz="24" w:space="0" w:color="808080"/>
              <w:bottom w:val="nil"/>
              <w:right w:val="single" w:sz="24" w:space="0" w:color="808080"/>
            </w:tcBorders>
            <w:hideMark/>
          </w:tcPr>
          <w:p w14:paraId="4F5BE685" w14:textId="63CDD0BD" w:rsidR="000B0DF3" w:rsidRPr="009F3F84" w:rsidRDefault="000B0DF3" w:rsidP="00A2679E">
            <w:pPr>
              <w:pStyle w:val="Table"/>
              <w:tabs>
                <w:tab w:val="clear" w:pos="284"/>
              </w:tabs>
              <w:spacing w:before="0" w:after="0"/>
              <w:rPr>
                <w:rFonts w:ascii="Times New Roman" w:hAnsi="Times New Roman"/>
                <w:b/>
                <w:szCs w:val="20"/>
              </w:rPr>
            </w:pPr>
          </w:p>
        </w:tc>
      </w:tr>
      <w:tr w:rsidR="000B0DF3" w:rsidRPr="009F3F84" w14:paraId="3D2E8DA8" w14:textId="77777777">
        <w:trPr>
          <w:cantSplit/>
        </w:trPr>
        <w:tc>
          <w:tcPr>
            <w:tcW w:w="2376" w:type="dxa"/>
            <w:tcBorders>
              <w:top w:val="nil"/>
              <w:left w:val="single" w:sz="24" w:space="0" w:color="808080"/>
              <w:bottom w:val="nil"/>
              <w:right w:val="single" w:sz="24" w:space="0" w:color="808080"/>
            </w:tcBorders>
            <w:hideMark/>
          </w:tcPr>
          <w:p w14:paraId="13E941FE" w14:textId="69CDD406" w:rsidR="000B0DF3" w:rsidRPr="009F3F84" w:rsidRDefault="001343BB" w:rsidP="00A2679E">
            <w:pPr>
              <w:pStyle w:val="Text"/>
              <w:keepNext/>
              <w:spacing w:before="0"/>
              <w:rPr>
                <w:sz w:val="20"/>
              </w:rPr>
            </w:pPr>
            <w:r w:rsidRPr="009F3F84">
              <w:rPr>
                <w:noProof/>
                <w:lang w:val="en-US" w:eastAsia="en-US"/>
              </w:rPr>
              <w:drawing>
                <wp:inline distT="0" distB="0" distL="0" distR="0" wp14:anchorId="42EF3617" wp14:editId="6DFAF668">
                  <wp:extent cx="1393371" cy="990477"/>
                  <wp:effectExtent l="0" t="0" r="0" b="635"/>
                  <wp:docPr id="3" name="Picture 3" descr="C:\Users\falenra1\Desktop\Pictogram Atectura 8.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falenra1\Desktop\Pictogram Atectura 8.jpg"/>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1400480" cy="995531"/>
                          </a:xfrm>
                          <a:prstGeom prst="rect">
                            <a:avLst/>
                          </a:prstGeom>
                          <a:noFill/>
                          <a:ln>
                            <a:noFill/>
                          </a:ln>
                        </pic:spPr>
                      </pic:pic>
                    </a:graphicData>
                  </a:graphic>
                </wp:inline>
              </w:drawing>
            </w:r>
            <w:r w:rsidR="00552AD6" w:rsidRPr="009F3F84">
              <w:rPr>
                <w:noProof/>
                <w:lang w:val="en-US" w:eastAsia="en-US"/>
              </w:rPr>
              <w:drawing>
                <wp:anchor distT="0" distB="0" distL="114300" distR="114300" simplePos="0" relativeHeight="251657728" behindDoc="0" locked="0" layoutInCell="1" allowOverlap="1" wp14:anchorId="1E9C60F2" wp14:editId="703FDE48">
                  <wp:simplePos x="0" y="0"/>
                  <wp:positionH relativeFrom="column">
                    <wp:posOffset>-6985</wp:posOffset>
                  </wp:positionH>
                  <wp:positionV relativeFrom="paragraph">
                    <wp:posOffset>128270</wp:posOffset>
                  </wp:positionV>
                  <wp:extent cx="1371600" cy="1009650"/>
                  <wp:effectExtent l="0" t="0" r="0" b="0"/>
                  <wp:wrapTopAndBottom/>
                  <wp:docPr id="48" name="Picture 1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6"/>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1371600" cy="1009650"/>
                          </a:xfrm>
                          <a:prstGeom prst="rect">
                            <a:avLst/>
                          </a:prstGeom>
                          <a:noFill/>
                          <a:ln>
                            <a:noFill/>
                          </a:ln>
                        </pic:spPr>
                      </pic:pic>
                    </a:graphicData>
                  </a:graphic>
                  <wp14:sizeRelH relativeFrom="page">
                    <wp14:pctWidth>0</wp14:pctWidth>
                  </wp14:sizeRelH>
                  <wp14:sizeRelV relativeFrom="page">
                    <wp14:pctHeight>0</wp14:pctHeight>
                  </wp14:sizeRelV>
                </wp:anchor>
              </w:drawing>
            </w:r>
          </w:p>
        </w:tc>
        <w:tc>
          <w:tcPr>
            <w:tcW w:w="2268" w:type="dxa"/>
            <w:tcBorders>
              <w:top w:val="nil"/>
              <w:left w:val="single" w:sz="24" w:space="0" w:color="808080"/>
              <w:bottom w:val="nil"/>
              <w:right w:val="single" w:sz="24" w:space="0" w:color="808080"/>
            </w:tcBorders>
          </w:tcPr>
          <w:p w14:paraId="76957101" w14:textId="77777777" w:rsidR="000B0DF3" w:rsidRPr="009F3F84" w:rsidRDefault="000B0DF3" w:rsidP="00A2679E">
            <w:pPr>
              <w:pStyle w:val="Table"/>
              <w:keepNext/>
              <w:keepLines w:val="0"/>
              <w:tabs>
                <w:tab w:val="clear" w:pos="284"/>
              </w:tabs>
              <w:spacing w:before="0" w:after="0"/>
              <w:rPr>
                <w:rFonts w:ascii="Times New Roman" w:hAnsi="Times New Roman"/>
                <w:szCs w:val="20"/>
              </w:rPr>
            </w:pPr>
          </w:p>
        </w:tc>
        <w:tc>
          <w:tcPr>
            <w:tcW w:w="2268" w:type="dxa"/>
            <w:tcBorders>
              <w:top w:val="nil"/>
              <w:left w:val="single" w:sz="24" w:space="0" w:color="808080"/>
              <w:bottom w:val="nil"/>
              <w:right w:val="single" w:sz="24" w:space="0" w:color="808080"/>
            </w:tcBorders>
            <w:hideMark/>
          </w:tcPr>
          <w:p w14:paraId="5E1D3B5B" w14:textId="77777777" w:rsidR="000B0DF3" w:rsidRPr="009F3F84" w:rsidRDefault="00017285" w:rsidP="00A2679E">
            <w:pPr>
              <w:pStyle w:val="Table"/>
              <w:keepNext/>
              <w:keepLines w:val="0"/>
              <w:tabs>
                <w:tab w:val="clear" w:pos="284"/>
              </w:tabs>
              <w:spacing w:before="0" w:after="0"/>
              <w:rPr>
                <w:rFonts w:ascii="Times New Roman" w:hAnsi="Times New Roman"/>
                <w:szCs w:val="20"/>
              </w:rPr>
            </w:pPr>
            <w:r w:rsidRPr="009F3F84">
              <w:rPr>
                <w:rFonts w:ascii="Times New Roman" w:hAnsi="Times New Roman"/>
                <w:szCs w:val="20"/>
              </w:rPr>
              <w:t>Ħu nifs malajr ’il ġewwa u fil-fond kemm jista’ jkun.</w:t>
            </w:r>
          </w:p>
          <w:p w14:paraId="227B05FA" w14:textId="77777777" w:rsidR="000B0DF3" w:rsidRPr="009F3F84" w:rsidRDefault="00017285" w:rsidP="00A2679E">
            <w:pPr>
              <w:pStyle w:val="Text"/>
              <w:keepNext/>
              <w:spacing w:before="0"/>
              <w:jc w:val="left"/>
              <w:rPr>
                <w:sz w:val="20"/>
              </w:rPr>
            </w:pPr>
            <w:r w:rsidRPr="009F3F84">
              <w:rPr>
                <w:sz w:val="20"/>
              </w:rPr>
              <w:t>Inti u tiġbed in-nifs ’il ġewwa se tisma’ ħoss ta’ tidwir mgħaġġel.</w:t>
            </w:r>
          </w:p>
          <w:p w14:paraId="64A0FB38" w14:textId="77777777" w:rsidR="000B0DF3" w:rsidRPr="009F3F84" w:rsidRDefault="00017285" w:rsidP="00A2679E">
            <w:pPr>
              <w:pStyle w:val="Table"/>
              <w:keepNext/>
              <w:keepLines w:val="0"/>
              <w:tabs>
                <w:tab w:val="clear" w:pos="284"/>
              </w:tabs>
              <w:spacing w:before="0" w:after="0"/>
              <w:rPr>
                <w:rFonts w:ascii="Times New Roman" w:hAnsi="Times New Roman"/>
                <w:szCs w:val="20"/>
              </w:rPr>
            </w:pPr>
            <w:r w:rsidRPr="009F3F84">
              <w:rPr>
                <w:rFonts w:ascii="Times New Roman" w:hAnsi="Times New Roman"/>
                <w:szCs w:val="20"/>
              </w:rPr>
              <w:t>Taf ittiegħem il-mediċina inti u tiġbed in-nifs.</w:t>
            </w:r>
          </w:p>
        </w:tc>
        <w:tc>
          <w:tcPr>
            <w:tcW w:w="2415" w:type="dxa"/>
            <w:tcBorders>
              <w:top w:val="nil"/>
              <w:left w:val="single" w:sz="24" w:space="0" w:color="808080"/>
              <w:bottom w:val="nil"/>
              <w:right w:val="single" w:sz="24" w:space="0" w:color="808080"/>
            </w:tcBorders>
            <w:hideMark/>
          </w:tcPr>
          <w:p w14:paraId="0ED2846A" w14:textId="59F589FA" w:rsidR="000B0DF3" w:rsidRPr="009F3F84" w:rsidRDefault="00701B7C" w:rsidP="00A2679E">
            <w:pPr>
              <w:pStyle w:val="Table"/>
              <w:keepNext/>
              <w:keepLines w:val="0"/>
              <w:tabs>
                <w:tab w:val="clear" w:pos="284"/>
              </w:tabs>
              <w:spacing w:before="0" w:after="0"/>
              <w:rPr>
                <w:rFonts w:ascii="Times New Roman" w:hAnsi="Times New Roman"/>
                <w:szCs w:val="20"/>
              </w:rPr>
            </w:pPr>
            <w:r w:rsidRPr="009F3F84">
              <w:rPr>
                <w:noProof/>
                <w:lang w:val="en-US" w:eastAsia="en-US"/>
              </w:rPr>
              <w:drawing>
                <wp:inline distT="0" distB="0" distL="0" distR="0" wp14:anchorId="3BBB1150" wp14:editId="12940D92">
                  <wp:extent cx="1344386" cy="1763169"/>
                  <wp:effectExtent l="0" t="0" r="8255" b="8890"/>
                  <wp:docPr id="231" name="Picture 2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2"/>
                          <a:stretch>
                            <a:fillRect/>
                          </a:stretch>
                        </pic:blipFill>
                        <pic:spPr>
                          <a:xfrm>
                            <a:off x="0" y="0"/>
                            <a:ext cx="1348697" cy="1768823"/>
                          </a:xfrm>
                          <a:prstGeom prst="rect">
                            <a:avLst/>
                          </a:prstGeom>
                        </pic:spPr>
                      </pic:pic>
                    </a:graphicData>
                  </a:graphic>
                </wp:inline>
              </w:drawing>
            </w:r>
          </w:p>
        </w:tc>
      </w:tr>
      <w:tr w:rsidR="000B0DF3" w:rsidRPr="009F3F84" w14:paraId="6CC473DA" w14:textId="77777777">
        <w:tc>
          <w:tcPr>
            <w:tcW w:w="2376" w:type="dxa"/>
            <w:tcBorders>
              <w:top w:val="nil"/>
              <w:left w:val="single" w:sz="24" w:space="0" w:color="808080"/>
              <w:bottom w:val="nil"/>
              <w:right w:val="single" w:sz="24" w:space="0" w:color="808080"/>
            </w:tcBorders>
            <w:hideMark/>
          </w:tcPr>
          <w:p w14:paraId="3DFD33E2" w14:textId="09A93DAC" w:rsidR="000B0DF3" w:rsidRPr="009F3F84" w:rsidRDefault="00017285" w:rsidP="00A2679E">
            <w:pPr>
              <w:pStyle w:val="Table"/>
              <w:tabs>
                <w:tab w:val="clear" w:pos="284"/>
              </w:tabs>
              <w:spacing w:before="0" w:after="0"/>
              <w:rPr>
                <w:rFonts w:ascii="Times New Roman" w:hAnsi="Times New Roman"/>
                <w:szCs w:val="20"/>
              </w:rPr>
            </w:pPr>
            <w:r w:rsidRPr="009F3F84">
              <w:rPr>
                <w:rFonts w:ascii="Times New Roman" w:hAnsi="Times New Roman"/>
                <w:szCs w:val="20"/>
              </w:rPr>
              <w:t>Stadju</w:t>
            </w:r>
            <w:r w:rsidR="00B9484C" w:rsidRPr="009F3F84">
              <w:rPr>
                <w:rFonts w:ascii="Times New Roman" w:hAnsi="Times New Roman"/>
                <w:szCs w:val="20"/>
              </w:rPr>
              <w:t> </w:t>
            </w:r>
            <w:r w:rsidRPr="009F3F84">
              <w:rPr>
                <w:rFonts w:ascii="Times New Roman" w:hAnsi="Times New Roman"/>
                <w:szCs w:val="20"/>
              </w:rPr>
              <w:t>1ċ:</w:t>
            </w:r>
          </w:p>
          <w:p w14:paraId="35BC3460" w14:textId="77777777" w:rsidR="000B0DF3" w:rsidRPr="009F3F84" w:rsidRDefault="00017285" w:rsidP="00A2679E">
            <w:pPr>
              <w:pStyle w:val="Table"/>
              <w:tabs>
                <w:tab w:val="clear" w:pos="284"/>
              </w:tabs>
              <w:spacing w:before="0" w:after="0"/>
              <w:rPr>
                <w:rFonts w:ascii="Times New Roman" w:hAnsi="Times New Roman"/>
                <w:b/>
                <w:szCs w:val="20"/>
              </w:rPr>
            </w:pPr>
            <w:r w:rsidRPr="009F3F84">
              <w:rPr>
                <w:rFonts w:ascii="Times New Roman" w:hAnsi="Times New Roman"/>
                <w:b/>
                <w:szCs w:val="20"/>
              </w:rPr>
              <w:t>Neħħi l-kapsula</w:t>
            </w:r>
          </w:p>
          <w:p w14:paraId="10322776" w14:textId="77777777" w:rsidR="000B0DF3" w:rsidRPr="009F3F84" w:rsidRDefault="00017285" w:rsidP="00A2679E">
            <w:pPr>
              <w:pStyle w:val="Table"/>
              <w:tabs>
                <w:tab w:val="clear" w:pos="284"/>
              </w:tabs>
              <w:spacing w:before="0" w:after="0"/>
              <w:rPr>
                <w:rFonts w:ascii="Times New Roman" w:hAnsi="Times New Roman"/>
                <w:szCs w:val="20"/>
              </w:rPr>
            </w:pPr>
            <w:r w:rsidRPr="009F3F84">
              <w:rPr>
                <w:rFonts w:ascii="Times New Roman" w:hAnsi="Times New Roman"/>
                <w:szCs w:val="20"/>
              </w:rPr>
              <w:t>Ifred waħda mill-kapsuli mill-kumplament tal-folja.</w:t>
            </w:r>
          </w:p>
          <w:p w14:paraId="6F209283" w14:textId="77777777" w:rsidR="000B0DF3" w:rsidRPr="009F3F84" w:rsidRDefault="00017285" w:rsidP="00A2679E">
            <w:pPr>
              <w:pStyle w:val="Text"/>
              <w:spacing w:before="0"/>
              <w:jc w:val="left"/>
              <w:rPr>
                <w:sz w:val="20"/>
              </w:rPr>
            </w:pPr>
            <w:r w:rsidRPr="009F3F84">
              <w:rPr>
                <w:sz w:val="20"/>
              </w:rPr>
              <w:t>Iftaħ il-folja u aqla’ l-kapsula.</w:t>
            </w:r>
          </w:p>
          <w:p w14:paraId="4FA191B7" w14:textId="77777777" w:rsidR="000B0DF3" w:rsidRPr="009F3F84" w:rsidRDefault="00017285" w:rsidP="00A2679E">
            <w:pPr>
              <w:pStyle w:val="Table"/>
              <w:tabs>
                <w:tab w:val="clear" w:pos="284"/>
              </w:tabs>
              <w:spacing w:before="0" w:after="0"/>
              <w:rPr>
                <w:rFonts w:ascii="Times New Roman" w:hAnsi="Times New Roman"/>
                <w:szCs w:val="20"/>
                <w:u w:val="single"/>
              </w:rPr>
            </w:pPr>
            <w:r w:rsidRPr="009F3F84">
              <w:rPr>
                <w:rFonts w:ascii="Times New Roman" w:hAnsi="Times New Roman"/>
                <w:szCs w:val="20"/>
                <w:u w:val="single"/>
              </w:rPr>
              <w:t>Timbuttax il-kapsula minn ġol-fojl.</w:t>
            </w:r>
          </w:p>
          <w:p w14:paraId="04600981" w14:textId="77777777" w:rsidR="000B0DF3" w:rsidRPr="009F3F84" w:rsidRDefault="00017285" w:rsidP="00A2679E">
            <w:pPr>
              <w:pStyle w:val="Text"/>
              <w:spacing w:before="0"/>
              <w:jc w:val="left"/>
              <w:rPr>
                <w:b/>
                <w:sz w:val="20"/>
              </w:rPr>
            </w:pPr>
            <w:r w:rsidRPr="009F3F84">
              <w:rPr>
                <w:sz w:val="20"/>
                <w:u w:val="single"/>
              </w:rPr>
              <w:t>Tiblax il-kapsula.</w:t>
            </w:r>
          </w:p>
        </w:tc>
        <w:tc>
          <w:tcPr>
            <w:tcW w:w="2268" w:type="dxa"/>
            <w:tcBorders>
              <w:top w:val="nil"/>
              <w:left w:val="single" w:sz="24" w:space="0" w:color="808080"/>
              <w:bottom w:val="nil"/>
              <w:right w:val="single" w:sz="24" w:space="0" w:color="808080"/>
            </w:tcBorders>
          </w:tcPr>
          <w:p w14:paraId="73593C2D" w14:textId="77777777" w:rsidR="000B0DF3" w:rsidRPr="009F3F84" w:rsidRDefault="000B0DF3" w:rsidP="00A2679E">
            <w:pPr>
              <w:pStyle w:val="Table"/>
              <w:tabs>
                <w:tab w:val="clear" w:pos="284"/>
              </w:tabs>
              <w:spacing w:before="0" w:after="0"/>
              <w:rPr>
                <w:b/>
                <w:szCs w:val="20"/>
              </w:rPr>
            </w:pPr>
          </w:p>
        </w:tc>
        <w:tc>
          <w:tcPr>
            <w:tcW w:w="2268" w:type="dxa"/>
            <w:tcBorders>
              <w:top w:val="nil"/>
              <w:left w:val="single" w:sz="24" w:space="0" w:color="808080"/>
              <w:bottom w:val="nil"/>
              <w:right w:val="single" w:sz="24" w:space="0" w:color="808080"/>
            </w:tcBorders>
            <w:hideMark/>
          </w:tcPr>
          <w:p w14:paraId="416691E5" w14:textId="7EFDB022" w:rsidR="000B0DF3" w:rsidRPr="009F3F84" w:rsidRDefault="00701B7C" w:rsidP="00A2679E">
            <w:pPr>
              <w:pStyle w:val="Text"/>
              <w:spacing w:before="0"/>
              <w:jc w:val="left"/>
              <w:rPr>
                <w:sz w:val="20"/>
              </w:rPr>
            </w:pPr>
            <w:r w:rsidRPr="009F3F84">
              <w:rPr>
                <w:noProof/>
                <w:lang w:val="en-US" w:eastAsia="en-US"/>
              </w:rPr>
              <w:drawing>
                <wp:inline distT="0" distB="0" distL="0" distR="0" wp14:anchorId="655B0D0C" wp14:editId="71107992">
                  <wp:extent cx="1303020" cy="932815"/>
                  <wp:effectExtent l="0" t="0" r="0" b="635"/>
                  <wp:docPr id="227" name="Picture 2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3"/>
                          <a:stretch>
                            <a:fillRect/>
                          </a:stretch>
                        </pic:blipFill>
                        <pic:spPr>
                          <a:xfrm>
                            <a:off x="0" y="0"/>
                            <a:ext cx="1303020" cy="932815"/>
                          </a:xfrm>
                          <a:prstGeom prst="rect">
                            <a:avLst/>
                          </a:prstGeom>
                        </pic:spPr>
                      </pic:pic>
                    </a:graphicData>
                  </a:graphic>
                </wp:inline>
              </w:drawing>
            </w:r>
          </w:p>
          <w:p w14:paraId="16F7C84C" w14:textId="77777777" w:rsidR="000B0DF3" w:rsidRPr="009F3F84" w:rsidRDefault="00017285" w:rsidP="00A2679E">
            <w:pPr>
              <w:pStyle w:val="Table"/>
              <w:tabs>
                <w:tab w:val="clear" w:pos="284"/>
              </w:tabs>
              <w:spacing w:before="0" w:after="0"/>
              <w:rPr>
                <w:rFonts w:ascii="Times New Roman" w:hAnsi="Times New Roman"/>
                <w:szCs w:val="20"/>
              </w:rPr>
            </w:pPr>
            <w:r w:rsidRPr="009F3F84">
              <w:rPr>
                <w:rFonts w:ascii="Times New Roman" w:hAnsi="Times New Roman"/>
                <w:szCs w:val="20"/>
              </w:rPr>
              <w:t>Stadju 3ċ:</w:t>
            </w:r>
          </w:p>
          <w:p w14:paraId="3ACBD7BD" w14:textId="77777777" w:rsidR="000B0DF3" w:rsidRPr="009F3F84" w:rsidRDefault="00017285" w:rsidP="00A2679E">
            <w:pPr>
              <w:pStyle w:val="Table"/>
              <w:tabs>
                <w:tab w:val="clear" w:pos="284"/>
              </w:tabs>
              <w:spacing w:before="0" w:after="0"/>
              <w:rPr>
                <w:rFonts w:ascii="Times New Roman" w:hAnsi="Times New Roman"/>
                <w:b/>
                <w:szCs w:val="20"/>
              </w:rPr>
            </w:pPr>
            <w:r w:rsidRPr="009F3F84">
              <w:rPr>
                <w:rFonts w:ascii="Times New Roman" w:hAnsi="Times New Roman"/>
                <w:b/>
                <w:szCs w:val="20"/>
              </w:rPr>
              <w:t>Żomm in-nifs</w:t>
            </w:r>
          </w:p>
          <w:p w14:paraId="3920361E" w14:textId="77777777" w:rsidR="000B0DF3" w:rsidRPr="009F3F84" w:rsidRDefault="00017285" w:rsidP="00A2679E">
            <w:pPr>
              <w:pStyle w:val="Text"/>
              <w:spacing w:before="0"/>
              <w:jc w:val="left"/>
              <w:rPr>
                <w:sz w:val="20"/>
              </w:rPr>
            </w:pPr>
            <w:r w:rsidRPr="009F3F84">
              <w:rPr>
                <w:sz w:val="20"/>
              </w:rPr>
              <w:t>Żomm in-nifs għal madwar 5 sekondi.</w:t>
            </w:r>
          </w:p>
          <w:p w14:paraId="23C8E92D" w14:textId="77777777" w:rsidR="000B0DF3" w:rsidRPr="009F3F84" w:rsidRDefault="000B0DF3" w:rsidP="00A2679E">
            <w:pPr>
              <w:pStyle w:val="Text"/>
              <w:spacing w:before="0"/>
              <w:jc w:val="left"/>
              <w:rPr>
                <w:sz w:val="20"/>
              </w:rPr>
            </w:pPr>
          </w:p>
          <w:p w14:paraId="6DA639BD" w14:textId="77777777" w:rsidR="000B0DF3" w:rsidRPr="009F3F84" w:rsidRDefault="000B0DF3" w:rsidP="00A2679E">
            <w:pPr>
              <w:pStyle w:val="Default"/>
              <w:rPr>
                <w:rFonts w:ascii="Times New Roman" w:hAnsi="Times New Roman" w:cs="Times New Roman"/>
                <w:sz w:val="20"/>
                <w:szCs w:val="20"/>
              </w:rPr>
            </w:pPr>
          </w:p>
          <w:p w14:paraId="1D01F210" w14:textId="37F79575" w:rsidR="000B0DF3" w:rsidRPr="009F3F84" w:rsidRDefault="00017285" w:rsidP="00A2679E">
            <w:pPr>
              <w:pStyle w:val="Pa0"/>
              <w:spacing w:line="240" w:lineRule="auto"/>
              <w:rPr>
                <w:rFonts w:ascii="Times New Roman" w:eastAsia="MS Mincho" w:hAnsi="Times New Roman" w:cs="Times New Roman"/>
                <w:sz w:val="20"/>
                <w:szCs w:val="20"/>
              </w:rPr>
            </w:pPr>
            <w:r w:rsidRPr="009F3F84">
              <w:rPr>
                <w:rFonts w:ascii="Times New Roman" w:hAnsi="Times New Roman"/>
                <w:sz w:val="20"/>
                <w:szCs w:val="20"/>
              </w:rPr>
              <w:t>Stadju</w:t>
            </w:r>
            <w:r w:rsidR="00B9484C" w:rsidRPr="009F3F84">
              <w:rPr>
                <w:rFonts w:ascii="Times New Roman" w:hAnsi="Times New Roman"/>
                <w:sz w:val="20"/>
                <w:szCs w:val="20"/>
              </w:rPr>
              <w:t> </w:t>
            </w:r>
            <w:r w:rsidRPr="009F3F84">
              <w:rPr>
                <w:rFonts w:ascii="Times New Roman" w:hAnsi="Times New Roman"/>
                <w:sz w:val="20"/>
                <w:szCs w:val="20"/>
              </w:rPr>
              <w:t>3d:</w:t>
            </w:r>
          </w:p>
          <w:p w14:paraId="6EB00097" w14:textId="302D6885" w:rsidR="000B0DF3" w:rsidRPr="009F3F84" w:rsidRDefault="00017285" w:rsidP="00A2679E">
            <w:pPr>
              <w:pStyle w:val="Pa0"/>
              <w:spacing w:line="240" w:lineRule="auto"/>
              <w:rPr>
                <w:rFonts w:ascii="Times New Roman" w:eastAsia="MS Mincho" w:hAnsi="Times New Roman" w:cs="Times New Roman"/>
                <w:b/>
                <w:sz w:val="20"/>
                <w:szCs w:val="20"/>
              </w:rPr>
            </w:pPr>
            <w:r w:rsidRPr="009F3F84">
              <w:rPr>
                <w:rFonts w:ascii="Times New Roman" w:hAnsi="Times New Roman"/>
                <w:b/>
                <w:sz w:val="20"/>
                <w:szCs w:val="20"/>
              </w:rPr>
              <w:t>Laħlaħ ħalqek</w:t>
            </w:r>
          </w:p>
          <w:p w14:paraId="71138435" w14:textId="77777777" w:rsidR="000B0DF3" w:rsidRPr="009F3F84" w:rsidRDefault="00017285" w:rsidP="00A2679E">
            <w:pPr>
              <w:pStyle w:val="Pa0"/>
              <w:spacing w:line="240" w:lineRule="auto"/>
              <w:rPr>
                <w:rFonts w:ascii="Times New Roman" w:eastAsia="MS Mincho" w:hAnsi="Times New Roman" w:cs="Times New Roman"/>
                <w:b/>
                <w:sz w:val="20"/>
                <w:szCs w:val="20"/>
              </w:rPr>
            </w:pPr>
            <w:r w:rsidRPr="009F3F84">
              <w:rPr>
                <w:rFonts w:ascii="Times New Roman" w:hAnsi="Times New Roman"/>
                <w:sz w:val="20"/>
                <w:szCs w:val="20"/>
              </w:rPr>
              <w:t>Laħlaħ ħalqek bl-ilma wara kull doża u obżqu ’l barra.</w:t>
            </w:r>
          </w:p>
        </w:tc>
        <w:tc>
          <w:tcPr>
            <w:tcW w:w="2415" w:type="dxa"/>
            <w:tcBorders>
              <w:top w:val="nil"/>
              <w:left w:val="single" w:sz="24" w:space="0" w:color="808080"/>
              <w:bottom w:val="single" w:sz="36" w:space="0" w:color="000000"/>
              <w:right w:val="single" w:sz="24" w:space="0" w:color="808080"/>
            </w:tcBorders>
          </w:tcPr>
          <w:p w14:paraId="14C3E010" w14:textId="77777777" w:rsidR="000B0DF3" w:rsidRPr="009F3F84" w:rsidRDefault="00017285" w:rsidP="00A2679E">
            <w:pPr>
              <w:pStyle w:val="Table"/>
              <w:tabs>
                <w:tab w:val="clear" w:pos="284"/>
              </w:tabs>
              <w:spacing w:before="0" w:after="0"/>
              <w:rPr>
                <w:rFonts w:ascii="Times New Roman" w:hAnsi="Times New Roman"/>
                <w:b/>
                <w:szCs w:val="20"/>
              </w:rPr>
            </w:pPr>
            <w:r w:rsidRPr="009F3F84">
              <w:rPr>
                <w:rFonts w:ascii="Times New Roman" w:hAnsi="Times New Roman"/>
                <w:b/>
                <w:szCs w:val="20"/>
              </w:rPr>
              <w:t>Neħħi l-kapsula l-vojta</w:t>
            </w:r>
          </w:p>
          <w:p w14:paraId="39779490" w14:textId="77777777" w:rsidR="000B0DF3" w:rsidRPr="009F3F84" w:rsidRDefault="00017285" w:rsidP="00A2679E">
            <w:pPr>
              <w:pStyle w:val="Table"/>
              <w:tabs>
                <w:tab w:val="clear" w:pos="284"/>
              </w:tabs>
              <w:spacing w:before="0" w:after="0"/>
              <w:rPr>
                <w:rFonts w:ascii="Times New Roman" w:hAnsi="Times New Roman"/>
                <w:szCs w:val="20"/>
              </w:rPr>
            </w:pPr>
            <w:r w:rsidRPr="009F3F84">
              <w:rPr>
                <w:rFonts w:ascii="Times New Roman" w:hAnsi="Times New Roman"/>
                <w:szCs w:val="20"/>
              </w:rPr>
              <w:t>Armi l-kapsula l-vojta fil-barmil tal-iskart.</w:t>
            </w:r>
          </w:p>
          <w:p w14:paraId="6582FA2D" w14:textId="77777777" w:rsidR="000B0DF3" w:rsidRPr="009F3F84" w:rsidRDefault="00017285" w:rsidP="00A2679E">
            <w:pPr>
              <w:pStyle w:val="Table"/>
              <w:tabs>
                <w:tab w:val="clear" w:pos="284"/>
              </w:tabs>
              <w:spacing w:before="0" w:after="0"/>
              <w:rPr>
                <w:szCs w:val="20"/>
              </w:rPr>
            </w:pPr>
            <w:r w:rsidRPr="009F3F84">
              <w:rPr>
                <w:rFonts w:ascii="Times New Roman" w:hAnsi="Times New Roman"/>
                <w:szCs w:val="20"/>
              </w:rPr>
              <w:t>Agħlaq l-inhaler u erġa’ agħmel l-għatu.</w:t>
            </w:r>
          </w:p>
        </w:tc>
      </w:tr>
      <w:tr w:rsidR="000B0DF3" w:rsidRPr="009F3F84" w14:paraId="767B1920" w14:textId="77777777">
        <w:trPr>
          <w:cantSplit/>
          <w:trHeight w:val="617"/>
        </w:trPr>
        <w:tc>
          <w:tcPr>
            <w:tcW w:w="2376" w:type="dxa"/>
            <w:tcBorders>
              <w:top w:val="nil"/>
              <w:left w:val="single" w:sz="24" w:space="0" w:color="808080"/>
              <w:bottom w:val="nil"/>
              <w:right w:val="single" w:sz="24" w:space="0" w:color="808080"/>
            </w:tcBorders>
          </w:tcPr>
          <w:p w14:paraId="479D546D" w14:textId="52CC274C" w:rsidR="000B0DF3" w:rsidRPr="009F3F84" w:rsidRDefault="00701B7C" w:rsidP="00A2679E">
            <w:pPr>
              <w:pStyle w:val="Table"/>
              <w:keepNext/>
              <w:keepLines w:val="0"/>
              <w:tabs>
                <w:tab w:val="clear" w:pos="284"/>
              </w:tabs>
              <w:spacing w:before="0" w:after="0"/>
              <w:rPr>
                <w:rFonts w:ascii="Times New Roman" w:hAnsi="Times New Roman"/>
                <w:szCs w:val="20"/>
              </w:rPr>
            </w:pPr>
            <w:r w:rsidRPr="009F3F84">
              <w:rPr>
                <w:noProof/>
                <w:lang w:val="en-US" w:eastAsia="en-US"/>
              </w:rPr>
              <w:lastRenderedPageBreak/>
              <w:drawing>
                <wp:inline distT="0" distB="0" distL="0" distR="0" wp14:anchorId="7D0C782E" wp14:editId="626B7A4A">
                  <wp:extent cx="1344385" cy="876340"/>
                  <wp:effectExtent l="0" t="0" r="8255" b="0"/>
                  <wp:docPr id="61" name="Picture 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a:stretch>
                            <a:fillRect/>
                          </a:stretch>
                        </pic:blipFill>
                        <pic:spPr>
                          <a:xfrm>
                            <a:off x="0" y="0"/>
                            <a:ext cx="1345426" cy="877019"/>
                          </a:xfrm>
                          <a:prstGeom prst="rect">
                            <a:avLst/>
                          </a:prstGeom>
                        </pic:spPr>
                      </pic:pic>
                    </a:graphicData>
                  </a:graphic>
                </wp:inline>
              </w:drawing>
            </w:r>
          </w:p>
          <w:p w14:paraId="79BCB887" w14:textId="590F86F0" w:rsidR="000B0DF3" w:rsidRPr="009F3F84" w:rsidRDefault="00017285" w:rsidP="00A2679E">
            <w:pPr>
              <w:pStyle w:val="Table"/>
              <w:tabs>
                <w:tab w:val="clear" w:pos="284"/>
              </w:tabs>
              <w:spacing w:before="0" w:after="0"/>
              <w:rPr>
                <w:rFonts w:ascii="Times New Roman" w:hAnsi="Times New Roman"/>
                <w:szCs w:val="20"/>
              </w:rPr>
            </w:pPr>
            <w:r w:rsidRPr="009F3F84">
              <w:rPr>
                <w:rFonts w:ascii="Times New Roman" w:hAnsi="Times New Roman"/>
                <w:szCs w:val="20"/>
              </w:rPr>
              <w:t>Stadju</w:t>
            </w:r>
            <w:r w:rsidR="00B9484C" w:rsidRPr="009F3F84">
              <w:rPr>
                <w:rFonts w:ascii="Times New Roman" w:hAnsi="Times New Roman"/>
                <w:szCs w:val="20"/>
              </w:rPr>
              <w:t> </w:t>
            </w:r>
            <w:r w:rsidRPr="009F3F84">
              <w:rPr>
                <w:rFonts w:ascii="Times New Roman" w:hAnsi="Times New Roman"/>
                <w:szCs w:val="20"/>
              </w:rPr>
              <w:t>1d:</w:t>
            </w:r>
          </w:p>
          <w:p w14:paraId="58001890" w14:textId="77777777" w:rsidR="000B0DF3" w:rsidRPr="009F3F84" w:rsidRDefault="00017285" w:rsidP="00A2679E">
            <w:pPr>
              <w:pStyle w:val="Table"/>
              <w:tabs>
                <w:tab w:val="clear" w:pos="284"/>
              </w:tabs>
              <w:spacing w:before="0" w:after="0"/>
              <w:rPr>
                <w:rFonts w:ascii="Times New Roman" w:hAnsi="Times New Roman"/>
                <w:b/>
                <w:szCs w:val="20"/>
              </w:rPr>
            </w:pPr>
            <w:r w:rsidRPr="009F3F84">
              <w:rPr>
                <w:rFonts w:ascii="Times New Roman" w:hAnsi="Times New Roman"/>
                <w:b/>
                <w:szCs w:val="20"/>
              </w:rPr>
              <w:t>Daħħal il-kapsula</w:t>
            </w:r>
          </w:p>
          <w:p w14:paraId="16BB4087" w14:textId="77777777" w:rsidR="000B0DF3" w:rsidRPr="009F3F84" w:rsidRDefault="00017285" w:rsidP="00A2679E">
            <w:pPr>
              <w:pStyle w:val="Table"/>
              <w:keepNext/>
              <w:keepLines w:val="0"/>
              <w:tabs>
                <w:tab w:val="clear" w:pos="284"/>
              </w:tabs>
              <w:spacing w:before="0" w:after="0"/>
              <w:rPr>
                <w:rFonts w:ascii="Times New Roman" w:hAnsi="Times New Roman"/>
                <w:szCs w:val="20"/>
                <w:u w:val="single"/>
              </w:rPr>
            </w:pPr>
            <w:r w:rsidRPr="009F3F84">
              <w:rPr>
                <w:rFonts w:ascii="Times New Roman" w:hAnsi="Times New Roman"/>
                <w:szCs w:val="20"/>
                <w:u w:val="single"/>
              </w:rPr>
              <w:t>Qatt m’għandek tqiegħed il-kapsula direttament fil-bokkin.</w:t>
            </w:r>
          </w:p>
          <w:p w14:paraId="28A74A52" w14:textId="77777777" w:rsidR="000B0DF3" w:rsidRPr="009F3F84" w:rsidRDefault="000B0DF3" w:rsidP="00A2679E">
            <w:pPr>
              <w:pStyle w:val="Table"/>
              <w:keepNext/>
              <w:keepLines w:val="0"/>
              <w:tabs>
                <w:tab w:val="clear" w:pos="284"/>
              </w:tabs>
              <w:spacing w:before="0" w:after="0"/>
              <w:rPr>
                <w:rFonts w:ascii="Times New Roman" w:hAnsi="Times New Roman"/>
                <w:szCs w:val="20"/>
              </w:rPr>
            </w:pPr>
          </w:p>
        </w:tc>
        <w:tc>
          <w:tcPr>
            <w:tcW w:w="2268" w:type="dxa"/>
            <w:vMerge w:val="restart"/>
            <w:tcBorders>
              <w:top w:val="nil"/>
              <w:left w:val="single" w:sz="24" w:space="0" w:color="808080"/>
              <w:bottom w:val="single" w:sz="36" w:space="0" w:color="808080"/>
              <w:right w:val="single" w:sz="24" w:space="0" w:color="808080"/>
            </w:tcBorders>
          </w:tcPr>
          <w:p w14:paraId="34DAE602" w14:textId="77777777" w:rsidR="000B0DF3" w:rsidRPr="009F3F84" w:rsidRDefault="000B0DF3" w:rsidP="00A2679E">
            <w:pPr>
              <w:pStyle w:val="Text"/>
              <w:keepNext/>
              <w:spacing w:before="0"/>
              <w:jc w:val="left"/>
              <w:rPr>
                <w:b/>
                <w:sz w:val="20"/>
              </w:rPr>
            </w:pPr>
          </w:p>
        </w:tc>
        <w:tc>
          <w:tcPr>
            <w:tcW w:w="2268" w:type="dxa"/>
            <w:vMerge w:val="restart"/>
            <w:tcBorders>
              <w:top w:val="nil"/>
              <w:left w:val="single" w:sz="24" w:space="0" w:color="808080"/>
              <w:bottom w:val="single" w:sz="36" w:space="0" w:color="808080"/>
              <w:right w:val="single" w:sz="48" w:space="0" w:color="FF9900"/>
            </w:tcBorders>
          </w:tcPr>
          <w:p w14:paraId="4CB6B9BC" w14:textId="77777777" w:rsidR="000B0DF3" w:rsidRPr="009F3F84" w:rsidRDefault="000B0DF3" w:rsidP="00A2679E">
            <w:pPr>
              <w:pStyle w:val="Text"/>
              <w:keepNext/>
              <w:spacing w:before="0"/>
              <w:jc w:val="left"/>
              <w:rPr>
                <w:b/>
                <w:sz w:val="20"/>
              </w:rPr>
            </w:pPr>
          </w:p>
        </w:tc>
        <w:tc>
          <w:tcPr>
            <w:tcW w:w="2415" w:type="dxa"/>
            <w:vMerge w:val="restart"/>
            <w:tcBorders>
              <w:top w:val="single" w:sz="48" w:space="0" w:color="FF9900"/>
              <w:left w:val="single" w:sz="48" w:space="0" w:color="FF9900"/>
              <w:bottom w:val="single" w:sz="36" w:space="0" w:color="000000"/>
              <w:right w:val="single" w:sz="48" w:space="0" w:color="FF9900"/>
            </w:tcBorders>
            <w:hideMark/>
          </w:tcPr>
          <w:p w14:paraId="1900476D" w14:textId="77777777" w:rsidR="000B0DF3" w:rsidRPr="009F3F84" w:rsidRDefault="00017285" w:rsidP="00A2679E">
            <w:pPr>
              <w:pStyle w:val="Table"/>
              <w:tabs>
                <w:tab w:val="clear" w:pos="284"/>
              </w:tabs>
              <w:spacing w:before="0" w:after="0"/>
              <w:rPr>
                <w:rFonts w:ascii="Times New Roman" w:hAnsi="Times New Roman"/>
                <w:b/>
                <w:szCs w:val="20"/>
              </w:rPr>
            </w:pPr>
            <w:r w:rsidRPr="009F3F84">
              <w:rPr>
                <w:rFonts w:ascii="Times New Roman" w:hAnsi="Times New Roman"/>
                <w:b/>
                <w:szCs w:val="20"/>
              </w:rPr>
              <w:t>Tagħrif importanti</w:t>
            </w:r>
          </w:p>
          <w:p w14:paraId="3AC0EA2E" w14:textId="77777777" w:rsidR="000B0DF3" w:rsidRPr="009F3F84" w:rsidRDefault="00017285" w:rsidP="00A2679E">
            <w:pPr>
              <w:pStyle w:val="Table"/>
              <w:numPr>
                <w:ilvl w:val="0"/>
                <w:numId w:val="4"/>
              </w:numPr>
              <w:tabs>
                <w:tab w:val="clear" w:pos="284"/>
              </w:tabs>
              <w:spacing w:before="0" w:after="0"/>
              <w:ind w:left="170" w:hanging="170"/>
              <w:rPr>
                <w:rFonts w:ascii="Times New Roman" w:eastAsia="MS Gothic" w:hAnsi="Times New Roman"/>
                <w:szCs w:val="20"/>
              </w:rPr>
            </w:pPr>
            <w:r w:rsidRPr="009F3F84">
              <w:rPr>
                <w:rFonts w:ascii="Times New Roman" w:hAnsi="Times New Roman"/>
                <w:szCs w:val="20"/>
              </w:rPr>
              <w:t xml:space="preserve">Il-kapsuli </w:t>
            </w:r>
            <w:r w:rsidRPr="009F3F84">
              <w:rPr>
                <w:rFonts w:ascii="Times New Roman" w:hAnsi="Times New Roman"/>
                <w:bCs/>
                <w:szCs w:val="20"/>
              </w:rPr>
              <w:t>Atectura Breezhaler</w:t>
            </w:r>
            <w:r w:rsidRPr="009F3F84">
              <w:rPr>
                <w:rFonts w:ascii="Times New Roman" w:hAnsi="Times New Roman"/>
                <w:szCs w:val="20"/>
              </w:rPr>
              <w:t xml:space="preserve"> għandhom dejjem jinħażnu fil-folja oriġinali u għandhom jinħarġu biss eżatt qabel ma jintużaw.</w:t>
            </w:r>
          </w:p>
          <w:p w14:paraId="15E4A86D" w14:textId="77777777" w:rsidR="000B0DF3" w:rsidRPr="009F3F84" w:rsidRDefault="00017285" w:rsidP="00A2679E">
            <w:pPr>
              <w:pStyle w:val="Table"/>
              <w:numPr>
                <w:ilvl w:val="0"/>
                <w:numId w:val="4"/>
              </w:numPr>
              <w:tabs>
                <w:tab w:val="clear" w:pos="284"/>
              </w:tabs>
              <w:spacing w:before="0" w:after="0"/>
              <w:ind w:left="170" w:hanging="170"/>
              <w:rPr>
                <w:rFonts w:ascii="Times New Roman" w:hAnsi="Times New Roman"/>
                <w:szCs w:val="20"/>
              </w:rPr>
            </w:pPr>
            <w:r w:rsidRPr="009F3F84">
              <w:rPr>
                <w:rFonts w:ascii="Times New Roman" w:hAnsi="Times New Roman"/>
                <w:szCs w:val="20"/>
              </w:rPr>
              <w:t>Timbuttax il-kapsula minn ġol-fojl sabiex toħroġha mill-folja.</w:t>
            </w:r>
          </w:p>
          <w:p w14:paraId="001E1C8B" w14:textId="77777777" w:rsidR="000B0DF3" w:rsidRPr="009F3F84" w:rsidRDefault="00017285" w:rsidP="00A2679E">
            <w:pPr>
              <w:pStyle w:val="Table"/>
              <w:numPr>
                <w:ilvl w:val="0"/>
                <w:numId w:val="4"/>
              </w:numPr>
              <w:tabs>
                <w:tab w:val="clear" w:pos="284"/>
              </w:tabs>
              <w:spacing w:before="0" w:after="0"/>
              <w:ind w:left="170" w:hanging="170"/>
              <w:rPr>
                <w:rFonts w:ascii="Times New Roman" w:hAnsi="Times New Roman"/>
                <w:szCs w:val="20"/>
              </w:rPr>
            </w:pPr>
            <w:r w:rsidRPr="009F3F84">
              <w:rPr>
                <w:rFonts w:ascii="Times New Roman" w:hAnsi="Times New Roman"/>
                <w:szCs w:val="20"/>
              </w:rPr>
              <w:t>Tiblax il-kapsula.</w:t>
            </w:r>
          </w:p>
          <w:p w14:paraId="1E39A3CA" w14:textId="77777777" w:rsidR="000B0DF3" w:rsidRPr="009F3F84" w:rsidRDefault="00017285" w:rsidP="00A2679E">
            <w:pPr>
              <w:pStyle w:val="Table"/>
              <w:numPr>
                <w:ilvl w:val="0"/>
                <w:numId w:val="4"/>
              </w:numPr>
              <w:tabs>
                <w:tab w:val="clear" w:pos="284"/>
              </w:tabs>
              <w:spacing w:before="0" w:after="0"/>
              <w:ind w:left="170" w:hanging="170"/>
              <w:rPr>
                <w:rFonts w:ascii="Times New Roman" w:hAnsi="Times New Roman" w:cs="Times New Roman"/>
                <w:szCs w:val="20"/>
              </w:rPr>
            </w:pPr>
            <w:r w:rsidRPr="009F3F84">
              <w:rPr>
                <w:rFonts w:ascii="Times New Roman" w:hAnsi="Times New Roman" w:cs="Times New Roman"/>
                <w:szCs w:val="20"/>
              </w:rPr>
              <w:t xml:space="preserve">Tużax il-kapsuli </w:t>
            </w:r>
            <w:r w:rsidRPr="009F3F84">
              <w:rPr>
                <w:rFonts w:ascii="Times New Roman" w:hAnsi="Times New Roman" w:cs="Times New Roman"/>
                <w:bCs/>
                <w:szCs w:val="20"/>
              </w:rPr>
              <w:t>Atectura Breezhaler</w:t>
            </w:r>
            <w:r w:rsidRPr="009F3F84">
              <w:rPr>
                <w:rFonts w:ascii="Times New Roman" w:hAnsi="Times New Roman" w:cs="Times New Roman"/>
                <w:szCs w:val="20"/>
              </w:rPr>
              <w:t xml:space="preserve"> ma’ xi inhaler ieħor.</w:t>
            </w:r>
          </w:p>
          <w:p w14:paraId="244D4511" w14:textId="77777777" w:rsidR="000B0DF3" w:rsidRPr="009F3F84" w:rsidRDefault="00017285" w:rsidP="00A2679E">
            <w:pPr>
              <w:pStyle w:val="Table"/>
              <w:numPr>
                <w:ilvl w:val="0"/>
                <w:numId w:val="4"/>
              </w:numPr>
              <w:tabs>
                <w:tab w:val="clear" w:pos="284"/>
              </w:tabs>
              <w:spacing w:before="0" w:after="0"/>
              <w:ind w:left="170" w:hanging="170"/>
              <w:rPr>
                <w:rFonts w:ascii="Times New Roman" w:hAnsi="Times New Roman" w:cs="Times New Roman"/>
                <w:szCs w:val="20"/>
              </w:rPr>
            </w:pPr>
            <w:r w:rsidRPr="009F3F84">
              <w:rPr>
                <w:rFonts w:ascii="Times New Roman" w:hAnsi="Times New Roman" w:cs="Times New Roman"/>
                <w:szCs w:val="20"/>
              </w:rPr>
              <w:t>Tużax l-inhaler Atectura</w:t>
            </w:r>
            <w:r w:rsidRPr="009F3F84">
              <w:rPr>
                <w:rFonts w:ascii="Times New Roman" w:hAnsi="Times New Roman" w:cs="Times New Roman"/>
                <w:sz w:val="22"/>
                <w:szCs w:val="22"/>
              </w:rPr>
              <w:t xml:space="preserve"> </w:t>
            </w:r>
            <w:r w:rsidRPr="009F3F84">
              <w:rPr>
                <w:rFonts w:ascii="Times New Roman" w:hAnsi="Times New Roman" w:cs="Times New Roman"/>
                <w:szCs w:val="20"/>
              </w:rPr>
              <w:t xml:space="preserve">Breezhaler </w:t>
            </w:r>
            <w:r w:rsidRPr="009F3F84">
              <w:rPr>
                <w:rFonts w:ascii="Times New Roman" w:hAnsi="Times New Roman" w:cs="Times New Roman"/>
              </w:rPr>
              <w:t>biex tieħu xi mediċina f’għamla ta’ kapsula oħra.</w:t>
            </w:r>
          </w:p>
          <w:p w14:paraId="435F6661" w14:textId="77777777" w:rsidR="000B0DF3" w:rsidRPr="009F3F84" w:rsidRDefault="00017285" w:rsidP="00A2679E">
            <w:pPr>
              <w:pStyle w:val="Table"/>
              <w:numPr>
                <w:ilvl w:val="0"/>
                <w:numId w:val="4"/>
              </w:numPr>
              <w:tabs>
                <w:tab w:val="clear" w:pos="284"/>
              </w:tabs>
              <w:spacing w:before="0" w:after="0"/>
              <w:ind w:left="170" w:hanging="170"/>
              <w:rPr>
                <w:rFonts w:ascii="Times New Roman" w:hAnsi="Times New Roman" w:cs="Times New Roman"/>
                <w:szCs w:val="20"/>
              </w:rPr>
            </w:pPr>
            <w:r w:rsidRPr="009F3F84">
              <w:rPr>
                <w:rFonts w:ascii="Times New Roman" w:hAnsi="Times New Roman" w:cs="Times New Roman"/>
                <w:szCs w:val="20"/>
              </w:rPr>
              <w:t>Qatt m’għandek tqiegħed il-kapsula f’ħalqek jew fil-bokkin tal-inhaler.</w:t>
            </w:r>
          </w:p>
          <w:p w14:paraId="3DE782D6" w14:textId="77777777" w:rsidR="000B0DF3" w:rsidRPr="009F3F84" w:rsidRDefault="00017285" w:rsidP="00A2679E">
            <w:pPr>
              <w:pStyle w:val="Table"/>
              <w:numPr>
                <w:ilvl w:val="0"/>
                <w:numId w:val="4"/>
              </w:numPr>
              <w:tabs>
                <w:tab w:val="clear" w:pos="284"/>
              </w:tabs>
              <w:spacing w:before="0" w:after="0"/>
              <w:ind w:left="170" w:hanging="170"/>
              <w:rPr>
                <w:rFonts w:ascii="Times New Roman" w:hAnsi="Times New Roman" w:cs="Times New Roman"/>
                <w:szCs w:val="20"/>
              </w:rPr>
            </w:pPr>
            <w:r w:rsidRPr="009F3F84">
              <w:rPr>
                <w:rFonts w:ascii="Times New Roman" w:hAnsi="Times New Roman" w:cs="Times New Roman"/>
                <w:szCs w:val="20"/>
              </w:rPr>
              <w:t>Tagħfasx il-buttuni tal-ġenb aktar minn darba.</w:t>
            </w:r>
          </w:p>
          <w:p w14:paraId="75931F49" w14:textId="77777777" w:rsidR="000B0DF3" w:rsidRPr="009F3F84" w:rsidRDefault="00017285" w:rsidP="00A2679E">
            <w:pPr>
              <w:pStyle w:val="Table"/>
              <w:numPr>
                <w:ilvl w:val="0"/>
                <w:numId w:val="4"/>
              </w:numPr>
              <w:tabs>
                <w:tab w:val="clear" w:pos="284"/>
              </w:tabs>
              <w:spacing w:before="0" w:after="0"/>
              <w:ind w:left="170" w:hanging="170"/>
              <w:rPr>
                <w:rFonts w:ascii="Times New Roman" w:hAnsi="Times New Roman" w:cs="Times New Roman"/>
                <w:szCs w:val="20"/>
              </w:rPr>
            </w:pPr>
            <w:r w:rsidRPr="009F3F84">
              <w:rPr>
                <w:rFonts w:ascii="Times New Roman" w:hAnsi="Times New Roman" w:cs="Times New Roman"/>
                <w:szCs w:val="20"/>
              </w:rPr>
              <w:t>Tonfoħx fil-bokkin.</w:t>
            </w:r>
          </w:p>
          <w:p w14:paraId="282421AA" w14:textId="77777777" w:rsidR="000B0DF3" w:rsidRPr="009F3F84" w:rsidRDefault="00017285" w:rsidP="00A2679E">
            <w:pPr>
              <w:pStyle w:val="Table"/>
              <w:numPr>
                <w:ilvl w:val="0"/>
                <w:numId w:val="4"/>
              </w:numPr>
              <w:tabs>
                <w:tab w:val="clear" w:pos="284"/>
              </w:tabs>
              <w:spacing w:before="0" w:after="0"/>
              <w:ind w:left="170" w:hanging="170"/>
              <w:rPr>
                <w:rFonts w:ascii="Times New Roman" w:hAnsi="Times New Roman" w:cs="Times New Roman"/>
                <w:b/>
                <w:szCs w:val="20"/>
              </w:rPr>
            </w:pPr>
            <w:r w:rsidRPr="009F3F84">
              <w:rPr>
                <w:rFonts w:ascii="Times New Roman" w:hAnsi="Times New Roman" w:cs="Times New Roman"/>
                <w:szCs w:val="20"/>
              </w:rPr>
              <w:t>Tagħfasx il-buttuni tal-ġenb waqt li qed tiġbed in-nifs mill-bokkin.</w:t>
            </w:r>
          </w:p>
          <w:p w14:paraId="0D2C5133" w14:textId="77777777" w:rsidR="000B0DF3" w:rsidRPr="009F3F84" w:rsidRDefault="00017285" w:rsidP="00A2679E">
            <w:pPr>
              <w:pStyle w:val="Table"/>
              <w:numPr>
                <w:ilvl w:val="0"/>
                <w:numId w:val="4"/>
              </w:numPr>
              <w:tabs>
                <w:tab w:val="clear" w:pos="284"/>
              </w:tabs>
              <w:spacing w:before="0" w:after="0"/>
              <w:ind w:left="170" w:hanging="170"/>
              <w:rPr>
                <w:rFonts w:ascii="Times New Roman" w:hAnsi="Times New Roman" w:cs="Times New Roman"/>
                <w:b/>
                <w:szCs w:val="20"/>
              </w:rPr>
            </w:pPr>
            <w:r w:rsidRPr="009F3F84">
              <w:rPr>
                <w:rFonts w:ascii="Times New Roman" w:hAnsi="Times New Roman" w:cs="Times New Roman"/>
                <w:szCs w:val="20"/>
              </w:rPr>
              <w:t>Taqbadx il-kapsuli b’idejk imxarrbin.</w:t>
            </w:r>
          </w:p>
          <w:p w14:paraId="7833CE37" w14:textId="77777777" w:rsidR="000B0DF3" w:rsidRPr="009F3F84" w:rsidRDefault="00017285" w:rsidP="00A2679E">
            <w:pPr>
              <w:pStyle w:val="Table"/>
              <w:numPr>
                <w:ilvl w:val="0"/>
                <w:numId w:val="4"/>
              </w:numPr>
              <w:tabs>
                <w:tab w:val="clear" w:pos="284"/>
              </w:tabs>
              <w:spacing w:before="0" w:after="0"/>
              <w:ind w:left="170" w:hanging="170"/>
              <w:rPr>
                <w:rFonts w:ascii="Times New Roman" w:hAnsi="Times New Roman"/>
                <w:szCs w:val="20"/>
              </w:rPr>
            </w:pPr>
            <w:r w:rsidRPr="009F3F84">
              <w:rPr>
                <w:rFonts w:ascii="Times New Roman" w:hAnsi="Times New Roman" w:cs="Times New Roman"/>
                <w:szCs w:val="20"/>
              </w:rPr>
              <w:t>Qatt taħsel l-inhaler tiegħek bl-ilma</w:t>
            </w:r>
            <w:r w:rsidRPr="009F3F84">
              <w:rPr>
                <w:rFonts w:ascii="Times New Roman" w:hAnsi="Times New Roman"/>
                <w:szCs w:val="20"/>
              </w:rPr>
              <w:t>.</w:t>
            </w:r>
          </w:p>
        </w:tc>
      </w:tr>
      <w:tr w:rsidR="000B0DF3" w:rsidRPr="009F3F84" w14:paraId="4FE9C59E" w14:textId="77777777">
        <w:trPr>
          <w:cantSplit/>
          <w:trHeight w:val="2271"/>
        </w:trPr>
        <w:tc>
          <w:tcPr>
            <w:tcW w:w="2376" w:type="dxa"/>
            <w:tcBorders>
              <w:top w:val="nil"/>
              <w:left w:val="single" w:sz="24" w:space="0" w:color="808080"/>
              <w:bottom w:val="single" w:sz="36" w:space="0" w:color="808080"/>
              <w:right w:val="single" w:sz="24" w:space="0" w:color="808080"/>
            </w:tcBorders>
            <w:hideMark/>
          </w:tcPr>
          <w:p w14:paraId="6B7FD848" w14:textId="2690D092" w:rsidR="000B0DF3" w:rsidRPr="009F3F84" w:rsidRDefault="00701B7C" w:rsidP="00A2679E">
            <w:pPr>
              <w:pStyle w:val="Table"/>
              <w:tabs>
                <w:tab w:val="clear" w:pos="284"/>
              </w:tabs>
              <w:spacing w:before="0" w:after="0"/>
              <w:jc w:val="center"/>
              <w:rPr>
                <w:rFonts w:ascii="Times New Roman" w:hAnsi="Times New Roman"/>
                <w:szCs w:val="20"/>
              </w:rPr>
            </w:pPr>
            <w:r w:rsidRPr="009F3F84">
              <w:rPr>
                <w:noProof/>
                <w:lang w:val="en-US" w:eastAsia="en-US"/>
              </w:rPr>
              <w:drawing>
                <wp:inline distT="0" distB="0" distL="0" distR="0" wp14:anchorId="1C9E293D" wp14:editId="7AA0C579">
                  <wp:extent cx="1322688" cy="1219200"/>
                  <wp:effectExtent l="0" t="0" r="0" b="0"/>
                  <wp:docPr id="62" name="Picture 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5"/>
                          <a:stretch>
                            <a:fillRect/>
                          </a:stretch>
                        </pic:blipFill>
                        <pic:spPr>
                          <a:xfrm>
                            <a:off x="0" y="0"/>
                            <a:ext cx="1328468" cy="1224527"/>
                          </a:xfrm>
                          <a:prstGeom prst="rect">
                            <a:avLst/>
                          </a:prstGeom>
                        </pic:spPr>
                      </pic:pic>
                    </a:graphicData>
                  </a:graphic>
                </wp:inline>
              </w:drawing>
            </w:r>
          </w:p>
          <w:p w14:paraId="22994582" w14:textId="43B8901C" w:rsidR="000B0DF3" w:rsidRPr="009F3F84" w:rsidRDefault="00017285" w:rsidP="00A2679E">
            <w:pPr>
              <w:pStyle w:val="Table"/>
              <w:tabs>
                <w:tab w:val="clear" w:pos="284"/>
              </w:tabs>
              <w:spacing w:before="0" w:after="0"/>
              <w:rPr>
                <w:rFonts w:ascii="Times New Roman" w:hAnsi="Times New Roman"/>
                <w:szCs w:val="20"/>
              </w:rPr>
            </w:pPr>
            <w:r w:rsidRPr="009F3F84">
              <w:rPr>
                <w:rFonts w:ascii="Times New Roman" w:hAnsi="Times New Roman"/>
                <w:szCs w:val="20"/>
              </w:rPr>
              <w:t>Stadju</w:t>
            </w:r>
            <w:r w:rsidR="00B9484C" w:rsidRPr="009F3F84">
              <w:rPr>
                <w:rFonts w:ascii="Times New Roman" w:hAnsi="Times New Roman"/>
                <w:szCs w:val="20"/>
                <w:lang w:val="de-CH"/>
              </w:rPr>
              <w:t> </w:t>
            </w:r>
            <w:r w:rsidRPr="009F3F84">
              <w:rPr>
                <w:rFonts w:ascii="Times New Roman" w:hAnsi="Times New Roman"/>
                <w:szCs w:val="20"/>
              </w:rPr>
              <w:t>1e:</w:t>
            </w:r>
          </w:p>
          <w:p w14:paraId="6D0C4FBC" w14:textId="77777777" w:rsidR="000B0DF3" w:rsidRPr="009F3F84" w:rsidRDefault="00017285" w:rsidP="00A2679E">
            <w:pPr>
              <w:pStyle w:val="Table"/>
              <w:tabs>
                <w:tab w:val="clear" w:pos="284"/>
              </w:tabs>
              <w:spacing w:before="0" w:after="0"/>
              <w:rPr>
                <w:b/>
                <w:szCs w:val="20"/>
              </w:rPr>
            </w:pPr>
            <w:r w:rsidRPr="009F3F84">
              <w:rPr>
                <w:rFonts w:ascii="Times New Roman" w:hAnsi="Times New Roman"/>
                <w:b/>
                <w:szCs w:val="20"/>
              </w:rPr>
              <w:t>Agħlaq l-inhaler</w:t>
            </w:r>
          </w:p>
        </w:tc>
        <w:tc>
          <w:tcPr>
            <w:tcW w:w="2268" w:type="dxa"/>
            <w:vMerge/>
            <w:tcBorders>
              <w:top w:val="nil"/>
              <w:left w:val="single" w:sz="24" w:space="0" w:color="808080"/>
              <w:bottom w:val="single" w:sz="36" w:space="0" w:color="808080"/>
              <w:right w:val="single" w:sz="24" w:space="0" w:color="808080"/>
            </w:tcBorders>
            <w:vAlign w:val="center"/>
            <w:hideMark/>
          </w:tcPr>
          <w:p w14:paraId="0C5BD264" w14:textId="77777777" w:rsidR="000B0DF3" w:rsidRPr="009F3F84" w:rsidRDefault="000B0DF3" w:rsidP="00A2679E">
            <w:pPr>
              <w:tabs>
                <w:tab w:val="clear" w:pos="567"/>
              </w:tabs>
              <w:spacing w:line="240" w:lineRule="auto"/>
              <w:rPr>
                <w:rFonts w:eastAsia="MS Mincho"/>
                <w:b/>
                <w:sz w:val="20"/>
                <w:lang w:eastAsia="ja-JP"/>
              </w:rPr>
            </w:pPr>
          </w:p>
        </w:tc>
        <w:tc>
          <w:tcPr>
            <w:tcW w:w="2268" w:type="dxa"/>
            <w:vMerge/>
            <w:tcBorders>
              <w:top w:val="nil"/>
              <w:left w:val="single" w:sz="24" w:space="0" w:color="808080"/>
              <w:bottom w:val="single" w:sz="36" w:space="0" w:color="808080"/>
              <w:right w:val="single" w:sz="48" w:space="0" w:color="FF9900"/>
            </w:tcBorders>
            <w:vAlign w:val="center"/>
            <w:hideMark/>
          </w:tcPr>
          <w:p w14:paraId="39A2F9CE" w14:textId="77777777" w:rsidR="000B0DF3" w:rsidRPr="009F3F84" w:rsidRDefault="000B0DF3" w:rsidP="00A2679E">
            <w:pPr>
              <w:tabs>
                <w:tab w:val="clear" w:pos="567"/>
              </w:tabs>
              <w:spacing w:line="240" w:lineRule="auto"/>
              <w:rPr>
                <w:rFonts w:eastAsia="MS Mincho"/>
                <w:b/>
                <w:sz w:val="20"/>
                <w:lang w:eastAsia="ja-JP"/>
              </w:rPr>
            </w:pPr>
          </w:p>
        </w:tc>
        <w:tc>
          <w:tcPr>
            <w:tcW w:w="2415" w:type="dxa"/>
            <w:vMerge/>
            <w:tcBorders>
              <w:top w:val="single" w:sz="36" w:space="0" w:color="000000"/>
              <w:left w:val="single" w:sz="48" w:space="0" w:color="FF9900"/>
              <w:bottom w:val="single" w:sz="48" w:space="0" w:color="FF9900"/>
              <w:right w:val="single" w:sz="48" w:space="0" w:color="FF9900"/>
            </w:tcBorders>
            <w:vAlign w:val="center"/>
            <w:hideMark/>
          </w:tcPr>
          <w:p w14:paraId="3C562582" w14:textId="77777777" w:rsidR="000B0DF3" w:rsidRPr="009F3F84" w:rsidRDefault="000B0DF3" w:rsidP="00A2679E">
            <w:pPr>
              <w:tabs>
                <w:tab w:val="clear" w:pos="567"/>
              </w:tabs>
              <w:spacing w:line="240" w:lineRule="auto"/>
              <w:rPr>
                <w:rFonts w:eastAsia="MS Mincho"/>
                <w:sz w:val="20"/>
                <w:lang w:val="de-CH"/>
              </w:rPr>
            </w:pPr>
          </w:p>
        </w:tc>
      </w:tr>
    </w:tbl>
    <w:p w14:paraId="564F0C9F" w14:textId="5F6C9DE3" w:rsidR="000B0DF3" w:rsidRPr="009F3F84" w:rsidRDefault="000B0DF3" w:rsidP="00A2679E">
      <w:pPr>
        <w:tabs>
          <w:tab w:val="clear" w:pos="567"/>
        </w:tabs>
        <w:spacing w:line="240" w:lineRule="auto"/>
      </w:pPr>
    </w:p>
    <w:tbl>
      <w:tblPr>
        <w:tblW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03"/>
        <w:gridCol w:w="2409"/>
        <w:gridCol w:w="2410"/>
      </w:tblGrid>
      <w:tr w:rsidR="000B0DF3" w:rsidRPr="009F3F84" w14:paraId="02DED73D" w14:textId="77777777">
        <w:trPr>
          <w:cantSplit/>
          <w:trHeight w:val="3132"/>
        </w:trPr>
        <w:tc>
          <w:tcPr>
            <w:tcW w:w="4503" w:type="dxa"/>
            <w:vMerge w:val="restart"/>
            <w:tcBorders>
              <w:top w:val="single" w:sz="24" w:space="0" w:color="808080"/>
              <w:left w:val="single" w:sz="24" w:space="0" w:color="808080"/>
              <w:bottom w:val="single" w:sz="24" w:space="0" w:color="808080"/>
              <w:right w:val="single" w:sz="24" w:space="0" w:color="808080"/>
            </w:tcBorders>
          </w:tcPr>
          <w:p w14:paraId="31A421E1" w14:textId="77777777" w:rsidR="000B0DF3" w:rsidRPr="009F3F84" w:rsidRDefault="00017285" w:rsidP="00A2679E">
            <w:pPr>
              <w:pStyle w:val="SynopsisList"/>
              <w:keepNext/>
              <w:keepLines/>
              <w:spacing w:before="0"/>
              <w:ind w:left="0" w:firstLine="0"/>
              <w:rPr>
                <w:rFonts w:ascii="Times New Roman" w:eastAsia="MS Mincho" w:hAnsi="Times New Roman"/>
              </w:rPr>
            </w:pPr>
            <w:r w:rsidRPr="009F3F84">
              <w:rPr>
                <w:rFonts w:ascii="Times New Roman" w:hAnsi="Times New Roman"/>
              </w:rPr>
              <w:lastRenderedPageBreak/>
              <w:t>Il-pakkett tal-Inhaler Atectura Breezhaler tiegħek jinkludi:</w:t>
            </w:r>
          </w:p>
          <w:p w14:paraId="00B480B8" w14:textId="77777777" w:rsidR="000B0DF3" w:rsidRPr="009F3F84" w:rsidRDefault="00017285" w:rsidP="00A2679E">
            <w:pPr>
              <w:pStyle w:val="SynopsisList"/>
              <w:keepNext/>
              <w:keepLines/>
              <w:numPr>
                <w:ilvl w:val="0"/>
                <w:numId w:val="5"/>
              </w:numPr>
              <w:tabs>
                <w:tab w:val="clear" w:pos="357"/>
              </w:tabs>
              <w:spacing w:before="0"/>
              <w:ind w:left="567" w:hanging="567"/>
              <w:rPr>
                <w:rFonts w:ascii="Times New Roman" w:eastAsia="MS Mincho" w:hAnsi="Times New Roman"/>
              </w:rPr>
            </w:pPr>
            <w:r w:rsidRPr="009F3F84">
              <w:rPr>
                <w:rFonts w:ascii="Times New Roman" w:hAnsi="Times New Roman"/>
              </w:rPr>
              <w:t>Inhaler wieħed Atectura Breezhaler</w:t>
            </w:r>
          </w:p>
          <w:p w14:paraId="27BACD5D" w14:textId="01EA9E36" w:rsidR="000B0DF3" w:rsidRPr="009F3F84" w:rsidRDefault="00701B7C" w:rsidP="00A2679E">
            <w:pPr>
              <w:pStyle w:val="SynopsisList"/>
              <w:keepNext/>
              <w:keepLines/>
              <w:numPr>
                <w:ilvl w:val="0"/>
                <w:numId w:val="5"/>
              </w:numPr>
              <w:tabs>
                <w:tab w:val="clear" w:pos="357"/>
              </w:tabs>
              <w:spacing w:before="0"/>
              <w:ind w:left="567" w:hanging="567"/>
              <w:rPr>
                <w:rFonts w:ascii="Times New Roman" w:hAnsi="Times New Roman"/>
              </w:rPr>
            </w:pPr>
            <w:r w:rsidRPr="009F3F84">
              <w:rPr>
                <w:noProof/>
                <w:lang w:val="en-US" w:eastAsia="en-US"/>
              </w:rPr>
              <mc:AlternateContent>
                <mc:Choice Requires="wps">
                  <w:drawing>
                    <wp:anchor distT="45720" distB="45720" distL="114300" distR="114300" simplePos="0" relativeHeight="251651584" behindDoc="0" locked="0" layoutInCell="1" allowOverlap="1" wp14:anchorId="32B73752" wp14:editId="7A8C9E28">
                      <wp:simplePos x="0" y="0"/>
                      <wp:positionH relativeFrom="column">
                        <wp:posOffset>876935</wp:posOffset>
                      </wp:positionH>
                      <wp:positionV relativeFrom="paragraph">
                        <wp:posOffset>436880</wp:posOffset>
                      </wp:positionV>
                      <wp:extent cx="528320" cy="381635"/>
                      <wp:effectExtent l="0" t="0" r="0" b="0"/>
                      <wp:wrapNone/>
                      <wp:docPr id="45"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8320" cy="381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8029559" w14:textId="78463010" w:rsidR="00764030" w:rsidRDefault="00764030">
                                  <w:pPr>
                                    <w:spacing w:line="140" w:lineRule="exact"/>
                                    <w:rPr>
                                      <w:sz w:val="12"/>
                                      <w:szCs w:val="12"/>
                                    </w:rPr>
                                  </w:pPr>
                                  <w:r w:rsidRPr="00CE5CCC">
                                    <w:rPr>
                                      <w:sz w:val="12"/>
                                      <w:szCs w:val="12"/>
                                    </w:rPr>
                                    <w:t xml:space="preserve">Toqba </w:t>
                                  </w:r>
                                  <w:r>
                                    <w:rPr>
                                      <w:sz w:val="12"/>
                                      <w:szCs w:val="12"/>
                                    </w:rPr>
                                    <w:br/>
                                  </w:r>
                                  <w:r w:rsidRPr="00CE5CCC">
                                    <w:rPr>
                                      <w:sz w:val="12"/>
                                      <w:szCs w:val="12"/>
                                    </w:rPr>
                                    <w:t>tal-kapsula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32B73752" id="_x0000_t202" coordsize="21600,21600" o:spt="202" path="m,l,21600r21600,l21600,xe">
                      <v:stroke joinstyle="miter"/>
                      <v:path gradientshapeok="t" o:connecttype="rect"/>
                    </v:shapetype>
                    <v:shape id="Text Box 20" o:spid="_x0000_s1030" type="#_x0000_t202" style="position:absolute;left:0;text-align:left;margin-left:69.05pt;margin-top:34.4pt;width:41.6pt;height:30.05pt;z-index:25165158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EU/o4wEAAKcDAAAOAAAAZHJzL2Uyb0RvYy54bWysU12P0zAQfEfiP1h+p2n6cZSo6em40yGk&#10;40A6+AGOYycWides3Sbl17N2er0Cb4gXy/Y6szOzk+312HfsoNAbsCXPZ3POlJVQG9uU/NvX+zcb&#10;znwQthYdWFXyo/L8evf61XZwhVpAC12tkBGI9cXgSt6G4Ios87JVvfAzcMpSUQP2ItARm6xGMRB6&#10;32WL+fwqGwBrhyCV93R7NxX5LuFrrWT4rLVXgXUlJ24hrZjWKq7ZbiuKBoVrjTzREP/AohfGUtMz&#10;1J0Igu3R/AXVG4ngQYeZhD4DrY1USQOpyed/qHlqhVNJC5nj3dkm//9g5ePhyX1BFsb3MNIAkwjv&#10;HkB+98zCbStso24QYWiVqKlxHi3LBueL06fRal/4CFINn6CmIYt9gAQ0auyjK6STEToN4Hg2XY2B&#10;SbpcLzbLBVUklZab/Gq5Th1E8fyxQx8+KOhZ3JQcaaYJXBwefIhkRPH8JPaycG+6Ls21s79d0MN4&#10;k8hHvhPzMFYjM3XJV7Fv1FJBfSQ1CFNaKN20aQF/cjZQUkruf+wFKs66j5YceZevVjFa6bBav41i&#10;8LJSXVaElQRV8sDZtL0NUxz3Dk3TUqdpBhZuyEVtksIXVif6lIYk/JTcGLfLc3r18n/tfgEAAP//&#10;AwBQSwMEFAAGAAgAAAAhAPksAcTdAAAACgEAAA8AAABkcnMvZG93bnJldi54bWxMj8FOwzAQRO9I&#10;/QdrK3GjdlKo0hCnqoq4gihQqTc33iYR8TqK3Sb8PcsJjqMZzbwpNpPrxBWH0HrSkCwUCKTK25Zq&#10;DR/vz3cZiBANWdN5Qg3fGGBTzm4Kk1s/0hte97EWXEIhNxqaGPtcylA16ExY+B6JvbMfnIksh1ra&#10;wYxc7jqZKrWSzrTEC43pcddg9bW/OA2fL+fj4V691k/uoR/9pCS5tdT6dj5tH0FEnOJfGH7xGR1K&#10;Zjr5C9kgOtbLLOGohlXGFziQpskSxImdNFuDLAv5/0L5AwAA//8DAFBLAQItABQABgAIAAAAIQC2&#10;gziS/gAAAOEBAAATAAAAAAAAAAAAAAAAAAAAAABbQ29udGVudF9UeXBlc10ueG1sUEsBAi0AFAAG&#10;AAgAAAAhADj9If/WAAAAlAEAAAsAAAAAAAAAAAAAAAAALwEAAF9yZWxzLy5yZWxzUEsBAi0AFAAG&#10;AAgAAAAhACERT+jjAQAApwMAAA4AAAAAAAAAAAAAAAAALgIAAGRycy9lMm9Eb2MueG1sUEsBAi0A&#10;FAAGAAgAAAAhAPksAcTdAAAACgEAAA8AAAAAAAAAAAAAAAAAPQQAAGRycy9kb3ducmV2LnhtbFBL&#10;BQYAAAAABAAEAPMAAABHBQAAAAA=&#10;" filled="f" stroked="f">
                      <v:textbox>
                        <w:txbxContent>
                          <w:p w14:paraId="48029559" w14:textId="78463010" w:rsidR="00764030" w:rsidRDefault="00764030">
                            <w:pPr>
                              <w:spacing w:line="140" w:lineRule="exact"/>
                              <w:rPr>
                                <w:sz w:val="12"/>
                                <w:szCs w:val="12"/>
                              </w:rPr>
                            </w:pPr>
                            <w:r w:rsidRPr="00CE5CCC">
                              <w:rPr>
                                <w:sz w:val="12"/>
                                <w:szCs w:val="12"/>
                              </w:rPr>
                              <w:t xml:space="preserve">Toqba </w:t>
                            </w:r>
                            <w:r>
                              <w:rPr>
                                <w:sz w:val="12"/>
                                <w:szCs w:val="12"/>
                              </w:rPr>
                              <w:br/>
                            </w:r>
                            <w:r w:rsidRPr="00CE5CCC">
                              <w:rPr>
                                <w:sz w:val="12"/>
                                <w:szCs w:val="12"/>
                              </w:rPr>
                              <w:t>tal-kapsula</w:t>
                            </w:r>
                          </w:p>
                        </w:txbxContent>
                      </v:textbox>
                    </v:shape>
                  </w:pict>
                </mc:Fallback>
              </mc:AlternateContent>
            </w:r>
            <w:r w:rsidRPr="009F3F84">
              <w:rPr>
                <w:noProof/>
                <w:lang w:val="en-US" w:eastAsia="en-US"/>
              </w:rPr>
              <mc:AlternateContent>
                <mc:Choice Requires="wps">
                  <w:drawing>
                    <wp:anchor distT="45720" distB="45720" distL="114300" distR="114300" simplePos="0" relativeHeight="251655680" behindDoc="0" locked="0" layoutInCell="1" allowOverlap="1" wp14:anchorId="0DC91913" wp14:editId="172923EF">
                      <wp:simplePos x="0" y="0"/>
                      <wp:positionH relativeFrom="column">
                        <wp:posOffset>1431290</wp:posOffset>
                      </wp:positionH>
                      <wp:positionV relativeFrom="paragraph">
                        <wp:posOffset>380365</wp:posOffset>
                      </wp:positionV>
                      <wp:extent cx="605790" cy="263525"/>
                      <wp:effectExtent l="0" t="0" r="0" b="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790" cy="263525"/>
                              </a:xfrm>
                              <a:prstGeom prst="rect">
                                <a:avLst/>
                              </a:prstGeom>
                              <a:noFill/>
                              <a:ln w="9525">
                                <a:noFill/>
                                <a:miter lim="800000"/>
                                <a:headEnd/>
                                <a:tailEnd/>
                              </a:ln>
                            </wps:spPr>
                            <wps:txbx>
                              <w:txbxContent>
                                <w:p w14:paraId="53DB2D62" w14:textId="77777777" w:rsidR="00764030" w:rsidRDefault="00764030">
                                  <w:pPr>
                                    <w:rPr>
                                      <w:sz w:val="12"/>
                                      <w:szCs w:val="12"/>
                                    </w:rPr>
                                  </w:pPr>
                                  <w:r w:rsidRPr="00CE5CCC">
                                    <w:rPr>
                                      <w:sz w:val="12"/>
                                      <w:szCs w:val="12"/>
                                    </w:rPr>
                                    <w:t>Bokkin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DC91913" id="Text Box 2" o:spid="_x0000_s1031" type="#_x0000_t202" style="position:absolute;left:0;text-align:left;margin-left:112.7pt;margin-top:29.95pt;width:47.7pt;height:20.75pt;z-index:2516556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MF2+AEAANMDAAAOAAAAZHJzL2Uyb0RvYy54bWysU11v2yAUfZ+0/4B4X+xkSdpYIVXXrtOk&#10;7kNq9wMIxjEacBmQ2Nmv7wW7adS+TfMDunDNufece1hf9UaTg/RBgWV0OikpkVZAreyO0V+Pdx8u&#10;KQmR25prsJLRowz0avP+3bpzlZxBC7qWniCIDVXnGG1jdFVRBNFKw8MEnLSYbMAbHnHrd0XteYfo&#10;RhezslwWHfjaeRAyBDy9HZJ0k/GbRor4o2mCjEQzir3FvPq8btNabNa82nnuWiXGNvg/dGG4slj0&#10;BHXLIyd7r95AGSU8BGjiRIApoGmUkJkDspmWr9g8tNzJzAXFCe4kU/h/sOL74cH99CT2n6DHAWYS&#10;wd2D+B2IhZuW25289h66VvIaC0+TZEXnQjVeTVKHKiSQbfcNahwy30fIQH3jTVIFeRJExwEcT6LL&#10;PhKBh8tycbHCjMDUbPlxMVvkCrx6vux8iF8kGJICRj3ONIPzw32IqRlePf+Salm4U1rnuWpLOkZX&#10;CfJVxqiIttPKMHpZpm8wQuL42db5cuRKDzEW0HYknXgOjGO/7YmqGc39Jg22UB9RBQ+Dy/BVYNCC&#10;/0tJhw5jNPzZcy8p0V8tKrmazufJknkzX1zMcOPPM9vzDLcCoRiNlAzhTcw2Hohdo+KNymq8dDK2&#10;jM7JIo0uT9Y83+e/Xt7i5gkAAP//AwBQSwMEFAAGAAgAAAAhAEnm5i/dAAAACgEAAA8AAABkcnMv&#10;ZG93bnJldi54bWxMj8FOwzAQRO9I/QdrkbhRuyGpSIhTVSCuIFpA4ubG2yQiXkex24S/ZznR42qf&#10;Zt6Um9n14oxj6DxpWC0VCKTa244aDe/759t7ECEasqb3hBp+MMCmWlyVprB+ojc872IjOIRCYTS0&#10;MQ6FlKFu0Zmw9AMS/45+dCbyOTbSjmbicNfLRKm1dKYjbmjNgI8t1t+7k9Pw8XL8+kzVa/PksmHy&#10;s5Lkcqn1zfW8fQARcY7/MPzpszpU7HTwJ7JB9BqSJEsZ1ZDlOQgG7hLFWw5MqlUKsirl5YTqFwAA&#10;//8DAFBLAQItABQABgAIAAAAIQC2gziS/gAAAOEBAAATAAAAAAAAAAAAAAAAAAAAAABbQ29udGVu&#10;dF9UeXBlc10ueG1sUEsBAi0AFAAGAAgAAAAhADj9If/WAAAAlAEAAAsAAAAAAAAAAAAAAAAALwEA&#10;AF9yZWxzLy5yZWxzUEsBAi0AFAAGAAgAAAAhAMH4wXb4AQAA0wMAAA4AAAAAAAAAAAAAAAAALgIA&#10;AGRycy9lMm9Eb2MueG1sUEsBAi0AFAAGAAgAAAAhAEnm5i/dAAAACgEAAA8AAAAAAAAAAAAAAAAA&#10;UgQAAGRycy9kb3ducmV2LnhtbFBLBQYAAAAABAAEAPMAAABcBQAAAAA=&#10;" filled="f" stroked="f">
                      <v:textbox>
                        <w:txbxContent>
                          <w:p w14:paraId="53DB2D62" w14:textId="77777777" w:rsidR="00764030" w:rsidRDefault="00764030">
                            <w:pPr>
                              <w:rPr>
                                <w:sz w:val="12"/>
                                <w:szCs w:val="12"/>
                              </w:rPr>
                            </w:pPr>
                            <w:r w:rsidRPr="00CE5CCC">
                              <w:rPr>
                                <w:sz w:val="12"/>
                                <w:szCs w:val="12"/>
                              </w:rPr>
                              <w:t>Bokkin</w:t>
                            </w:r>
                          </w:p>
                        </w:txbxContent>
                      </v:textbox>
                    </v:shape>
                  </w:pict>
                </mc:Fallback>
              </mc:AlternateContent>
            </w:r>
            <w:r w:rsidR="00017285" w:rsidRPr="009F3F84">
              <w:rPr>
                <w:rFonts w:ascii="Times New Roman" w:hAnsi="Times New Roman"/>
              </w:rPr>
              <w:t>Folja waħda jew aktar, kull waħda fiha 10</w:t>
            </w:r>
            <w:r w:rsidR="00B9484C" w:rsidRPr="009F3F84">
              <w:rPr>
                <w:rFonts w:ascii="Times New Roman" w:hAnsi="Times New Roman"/>
              </w:rPr>
              <w:t> </w:t>
            </w:r>
            <w:r w:rsidR="00017285" w:rsidRPr="009F3F84">
              <w:rPr>
                <w:rFonts w:ascii="Times New Roman" w:hAnsi="Times New Roman"/>
              </w:rPr>
              <w:t>kapsuli Atectura Breezhaler biex jintużaw mal-inhaler</w:t>
            </w:r>
          </w:p>
          <w:p w14:paraId="44653D4E" w14:textId="01D92199" w:rsidR="000B0DF3" w:rsidRPr="009F3F84" w:rsidRDefault="00701B7C" w:rsidP="00A2679E">
            <w:pPr>
              <w:pStyle w:val="SynopsisList"/>
              <w:keepNext/>
              <w:keepLines/>
              <w:spacing w:before="0"/>
              <w:rPr>
                <w:rFonts w:ascii="Times New Roman" w:hAnsi="Times New Roman"/>
              </w:rPr>
            </w:pPr>
            <w:r w:rsidRPr="009F3F84">
              <w:rPr>
                <w:noProof/>
                <w:lang w:val="en-US" w:eastAsia="en-US"/>
              </w:rPr>
              <mc:AlternateContent>
                <mc:Choice Requires="wps">
                  <w:drawing>
                    <wp:anchor distT="45720" distB="45720" distL="114300" distR="114300" simplePos="0" relativeHeight="251646464" behindDoc="0" locked="0" layoutInCell="1" allowOverlap="1" wp14:anchorId="65FC14A2" wp14:editId="5B9E5DC6">
                      <wp:simplePos x="0" y="0"/>
                      <wp:positionH relativeFrom="column">
                        <wp:posOffset>431165</wp:posOffset>
                      </wp:positionH>
                      <wp:positionV relativeFrom="paragraph">
                        <wp:posOffset>134620</wp:posOffset>
                      </wp:positionV>
                      <wp:extent cx="390525" cy="243205"/>
                      <wp:effectExtent l="0" t="0" r="0" b="0"/>
                      <wp:wrapNone/>
                      <wp:docPr id="43" name="Text Box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05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C001B95" w14:textId="77777777" w:rsidR="00764030" w:rsidRDefault="00764030">
                                  <w:pPr>
                                    <w:rPr>
                                      <w:sz w:val="12"/>
                                      <w:szCs w:val="12"/>
                                    </w:rPr>
                                  </w:pPr>
                                  <w:r w:rsidRPr="00CE5CCC">
                                    <w:rPr>
                                      <w:sz w:val="12"/>
                                      <w:szCs w:val="12"/>
                                    </w:rPr>
                                    <w:t>Għatu</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5FC14A2" id="Text Box 22" o:spid="_x0000_s1032" type="#_x0000_t202" style="position:absolute;left:0;text-align:left;margin-left:33.95pt;margin-top:10.6pt;width:30.75pt;height:19.15pt;z-index:25164646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7/S75AEAAKcDAAAOAAAAZHJzL2Uyb0RvYy54bWysU1Fv0zAQfkfiP1h+p0mzdrCo6TQ2DSGN&#10;gTT4AY5jJxaJz5zdJuXXc3a6rsAb4sXy3Tnffd93l831NPRsr9AbsBVfLnLOlJXQGNtW/NvX+zfv&#10;OPNB2Eb0YFXFD8rz6+3rV5vRlaqADvpGISMQ68vRVbwLwZVZ5mWnBuEX4JSlogYcRKAQ26xBMRL6&#10;0GdFnl9mI2DjEKTynrJ3c5FvE77WSobPWnsVWF9x4hbSiems45ltN6JsUbjOyCMN8Q8sBmEsNT1B&#10;3Ykg2A7NX1CDkQgedFhIGDLQ2kiVNJCaZf6HmqdOOJW0kDnenWzy/w9WPu6f3BdkYXoPEw0wifDu&#10;AeR3zyzcdsK26gYRxk6Jhhovo2XZ6Hx5/DRa7UsfQerxEzQ0ZLELkIAmjUN0hXQyQqcBHE6mqykw&#10;ScmLq3xdrDmTVCpWF0W+Th1E+fyxQx8+KBhYvFQcaaYJXOwffIhkRPn8JPaycG/6Ps21t78l6GHM&#10;JPKR78w8TPXETFPxy9g3aqmhOZAahHlbaLvp0gH+5GykTam4/7ETqDjrP1py5Gq5WsXVSsFq/bag&#10;AM8r9XlFWElQFQ+czdfbMK/jzqFpO+o0z8DCDbmoTVL4wupIn7YhCT9ubly38zi9evm/tr8AAAD/&#10;/wMAUEsDBBQABgAIAAAAIQCe0NcQ3QAAAAgBAAAPAAAAZHJzL2Rvd25yZXYueG1sTI/BTsMwEETv&#10;SPyDtZW4UbtRU0jIpkIgriBKi8TNjbdJ1HgdxW4T/h73RI+jGc28KdaT7cSZBt86RljMFQjiypmW&#10;a4Tt19v9IwgfNBvdOSaEX/KwLm9vCp0bN/InnTehFrGEfa4RmhD6XEpfNWS1n7ueOHoHN1gdohxq&#10;aQY9xnLbyUSplbS65bjQ6J5eGqqOm5NF2L0ffr6X6qN+tWk/uklJtplEvJtNz08gAk3hPwwX/IgO&#10;ZWTauxMbLzqE1UMWkwjJIgFx8ZNsCWKPkGYpyLKQ1wfKPwAAAP//AwBQSwECLQAUAAYACAAAACEA&#10;toM4kv4AAADhAQAAEwAAAAAAAAAAAAAAAAAAAAAAW0NvbnRlbnRfVHlwZXNdLnhtbFBLAQItABQA&#10;BgAIAAAAIQA4/SH/1gAAAJQBAAALAAAAAAAAAAAAAAAAAC8BAABfcmVscy8ucmVsc1BLAQItABQA&#10;BgAIAAAAIQC17/S75AEAAKcDAAAOAAAAAAAAAAAAAAAAAC4CAABkcnMvZTJvRG9jLnhtbFBLAQIt&#10;ABQABgAIAAAAIQCe0NcQ3QAAAAgBAAAPAAAAAAAAAAAAAAAAAD4EAABkcnMvZG93bnJldi54bWxQ&#10;SwUGAAAAAAQABADzAAAASAUAAAAA&#10;" filled="f" stroked="f">
                      <v:textbox>
                        <w:txbxContent>
                          <w:p w14:paraId="2C001B95" w14:textId="77777777" w:rsidR="00764030" w:rsidRDefault="00764030">
                            <w:pPr>
                              <w:rPr>
                                <w:sz w:val="12"/>
                                <w:szCs w:val="12"/>
                              </w:rPr>
                            </w:pPr>
                            <w:r w:rsidRPr="00CE5CCC">
                              <w:rPr>
                                <w:sz w:val="12"/>
                                <w:szCs w:val="12"/>
                              </w:rPr>
                              <w:t>Għatu</w:t>
                            </w:r>
                          </w:p>
                        </w:txbxContent>
                      </v:textbox>
                    </v:shape>
                  </w:pict>
                </mc:Fallback>
              </mc:AlternateContent>
            </w:r>
          </w:p>
          <w:p w14:paraId="7AEDBA7A" w14:textId="091DA547" w:rsidR="000B0DF3" w:rsidRPr="009F3F84" w:rsidRDefault="00701B7C" w:rsidP="00A2679E">
            <w:pPr>
              <w:pStyle w:val="Table"/>
              <w:keepNext/>
              <w:tabs>
                <w:tab w:val="clear" w:pos="284"/>
              </w:tabs>
              <w:spacing w:before="0" w:after="0"/>
              <w:rPr>
                <w:rFonts w:ascii="Times New Roman" w:hAnsi="Times New Roman"/>
                <w:sz w:val="22"/>
                <w:szCs w:val="22"/>
              </w:rPr>
            </w:pPr>
            <w:r w:rsidRPr="009F3F84">
              <w:rPr>
                <w:noProof/>
                <w:lang w:val="en-US" w:eastAsia="en-US"/>
              </w:rPr>
              <mc:AlternateContent>
                <mc:Choice Requires="wps">
                  <w:drawing>
                    <wp:anchor distT="45720" distB="45720" distL="114300" distR="114300" simplePos="0" relativeHeight="251649536" behindDoc="0" locked="0" layoutInCell="1" allowOverlap="1" wp14:anchorId="3439EE46" wp14:editId="64CB5B57">
                      <wp:simplePos x="0" y="0"/>
                      <wp:positionH relativeFrom="column">
                        <wp:posOffset>1945005</wp:posOffset>
                      </wp:positionH>
                      <wp:positionV relativeFrom="paragraph">
                        <wp:posOffset>406400</wp:posOffset>
                      </wp:positionV>
                      <wp:extent cx="428625" cy="243205"/>
                      <wp:effectExtent l="0" t="0" r="0" b="0"/>
                      <wp:wrapNone/>
                      <wp:docPr id="40"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86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0AA9A2C" w14:textId="77777777" w:rsidR="00764030" w:rsidRDefault="00764030">
                                  <w:pPr>
                                    <w:rPr>
                                      <w:sz w:val="12"/>
                                      <w:szCs w:val="12"/>
                                    </w:rPr>
                                  </w:pPr>
                                  <w:r w:rsidRPr="00CE5CCC">
                                    <w:rPr>
                                      <w:sz w:val="12"/>
                                      <w:szCs w:val="12"/>
                                    </w:rPr>
                                    <w:t>Folji</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439EE46" id="Text Box 25" o:spid="_x0000_s1033" type="#_x0000_t202" style="position:absolute;margin-left:153.15pt;margin-top:32pt;width:33.75pt;height:19.15pt;z-index:25164953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dp2v5AEAAKcDAAAOAAAAZHJzL2Uyb0RvYy54bWysU1Fv0zAQfkfiP1h+p0lDu42o6TQ2DSGN&#10;gTT4AY5jJxaJz5zdJuXXc3a6rsAb4sXy3Tnffd93l831NPRsr9AbsBVfLnLOlJXQGNtW/NvX+zdX&#10;nPkgbCN6sKriB+X59fb1q83oSlVAB32jkBGI9eXoKt6F4Mos87JTg/ALcMpSUQMOIlCIbdagGAl9&#10;6LMizy+yEbBxCFJ5T9m7uci3CV9rJcNnrb0KrK84cQvpxHTW8cy2G1G2KFxn5JGG+AcWgzCWmp6g&#10;7kQQbIfmL6jBSAQPOiwkDBlobaRKGkjNMv9DzVMnnEpayBzvTjb5/wcrH/dP7guyML2HiQaYRHj3&#10;APK7ZxZuO2FbdYMIY6dEQ42X0bJsdL48fhqt9qWPIPX4CRoastgFSECTxiG6QjoZodMADifT1RSY&#10;pOSquLoo1pxJKhWrt0W+Th1E+fyxQx8+KBhYvFQcaaYJXOwffIhkRPn8JPaycG/6Ps21t78l6GHM&#10;JPKR78w8TPXETFPxy9g3aqmhOZAahHlbaLvp0gH+5GykTam4/7ETqDjrP1py5N1ytYqrlYLV+rKg&#10;AM8r9XlFWElQFQ+czdfbMK/jzqFpO+o0z8DCDbmoTVL4wupIn7YhCT9ubly38zi9evm/tr8AAAD/&#10;/wMAUEsDBBQABgAIAAAAIQDs+xf/3gAAAAoBAAAPAAAAZHJzL2Rvd25yZXYueG1sTI/LTsMwEEX3&#10;SP0Ha5DYUZu6BJrGqRCILajlIbFz42kSNR5HsduEv2dYwXI0R/eeW2wm34kzDrENZOBmrkAgVcG1&#10;VBt4f3u+vgcRkyVnu0Bo4BsjbMrZRWFzF0ba4nmXasEhFHNroEmpz6WMVYPexnnokfh3CIO3ic+h&#10;lm6wI4f7Ti6UyqS3LXFDY3t8bLA67k7ewMfL4etzqV7rJ3/bj2FSkvxKGnN1OT2sQSSc0h8Mv/qs&#10;DiU77cOJXBSdAa0yzaiBbMmbGNB3mrfsmVQLDbIs5P8J5Q8AAAD//wMAUEsBAi0AFAAGAAgAAAAh&#10;ALaDOJL+AAAA4QEAABMAAAAAAAAAAAAAAAAAAAAAAFtDb250ZW50X1R5cGVzXS54bWxQSwECLQAU&#10;AAYACAAAACEAOP0h/9YAAACUAQAACwAAAAAAAAAAAAAAAAAvAQAAX3JlbHMvLnJlbHNQSwECLQAU&#10;AAYACAAAACEAIHadr+QBAACnAwAADgAAAAAAAAAAAAAAAAAuAgAAZHJzL2Uyb0RvYy54bWxQSwEC&#10;LQAUAAYACAAAACEA7PsX/94AAAAKAQAADwAAAAAAAAAAAAAAAAA+BAAAZHJzL2Rvd25yZXYueG1s&#10;UEsFBgAAAAAEAAQA8wAAAEkFAAAAAA==&#10;" filled="f" stroked="f">
                      <v:textbox>
                        <w:txbxContent>
                          <w:p w14:paraId="10AA9A2C" w14:textId="77777777" w:rsidR="00764030" w:rsidRDefault="00764030">
                            <w:pPr>
                              <w:rPr>
                                <w:sz w:val="12"/>
                                <w:szCs w:val="12"/>
                              </w:rPr>
                            </w:pPr>
                            <w:r w:rsidRPr="00CE5CCC">
                              <w:rPr>
                                <w:sz w:val="12"/>
                                <w:szCs w:val="12"/>
                              </w:rPr>
                              <w:t>Folji</w:t>
                            </w:r>
                          </w:p>
                        </w:txbxContent>
                      </v:textbox>
                    </v:shape>
                  </w:pict>
                </mc:Fallback>
              </mc:AlternateContent>
            </w:r>
            <w:r w:rsidRPr="009F3F84">
              <w:rPr>
                <w:noProof/>
                <w:lang w:val="en-US" w:eastAsia="en-US"/>
              </w:rPr>
              <mc:AlternateContent>
                <mc:Choice Requires="wps">
                  <w:drawing>
                    <wp:anchor distT="45720" distB="45720" distL="114300" distR="114300" simplePos="0" relativeHeight="251650560" behindDoc="0" locked="0" layoutInCell="1" allowOverlap="1" wp14:anchorId="4C7ADD55" wp14:editId="2BBD5F74">
                      <wp:simplePos x="0" y="0"/>
                      <wp:positionH relativeFrom="column">
                        <wp:posOffset>1477645</wp:posOffset>
                      </wp:positionH>
                      <wp:positionV relativeFrom="paragraph">
                        <wp:posOffset>105410</wp:posOffset>
                      </wp:positionV>
                      <wp:extent cx="466725" cy="243205"/>
                      <wp:effectExtent l="0" t="0" r="0" b="0"/>
                      <wp:wrapNone/>
                      <wp:docPr id="44"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67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36B7A67" w14:textId="77777777" w:rsidR="00764030" w:rsidRDefault="00764030">
                                  <w:pPr>
                                    <w:rPr>
                                      <w:sz w:val="12"/>
                                      <w:szCs w:val="12"/>
                                    </w:rPr>
                                  </w:pPr>
                                  <w:r w:rsidRPr="00CE5CCC">
                                    <w:rPr>
                                      <w:sz w:val="12"/>
                                      <w:szCs w:val="12"/>
                                    </w:rPr>
                                    <w:t>Ilqugħ</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C7ADD55" id="Text Box 24" o:spid="_x0000_s1034" type="#_x0000_t202" style="position:absolute;margin-left:116.35pt;margin-top:8.3pt;width:36.75pt;height:19.15pt;z-index:25165056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Qfjp5AEAAKcDAAAOAAAAZHJzL2Uyb0RvYy54bWysU8Fu2zAMvQ/YPwi6L3Y8J+2MOEXXosOA&#10;rhvQ9QNkWbaF2aJGKbGzrx8lp2m23oZdBJGUH997pDdX09CzvUKnwZR8uUg5U0ZCrU1b8qfvd+8u&#10;OXNemFr0YFTJD8rxq+3bN5vRFiqDDvpaISMQ44rRlrzz3hZJ4mSnBuEWYJWhYgM4CE8htkmNYiT0&#10;oU+yNF0nI2BtEaRyjrK3c5FvI37TKOm/No1TnvUlJ24+nhjPKpzJdiOKFoXttDzSEP/AYhDaUNMT&#10;1K3wgu1Qv4IatERw0PiFhCGBptFSRQ2kZpn+peaxE1ZFLWSOsyeb3P+DlQ/7R/sNmZ8+wkQDjCKc&#10;vQf5wzEDN50wrbpGhLFToqbGy2BZMlpXHD8NVrvCBZBq/AI1DVnsPESgqcEhuEI6GaHTAA4n09Xk&#10;maRkvl5fZCvOJJWy/H2WrmIHUTx/bNH5TwoGFi4lR5ppBBf7e+cDGVE8Pwm9DNzpvo9z7c0fCXoY&#10;MpF84Dsz91M1MV2X/DL0DVoqqA+kBmHeFtpuunSAvzgbaVNK7n7uBCrO+s+GHPmwzPOwWjHIVxcZ&#10;BXheqc4rwkiCKrnnbL7e+HkddxZ121GneQYGrsnFRkeFL6yO9GkbovDj5oZ1O4/jq5f/a/sbAAD/&#10;/wMAUEsDBBQABgAIAAAAIQB6756h3gAAAAkBAAAPAAAAZHJzL2Rvd25yZXYueG1sTI9BT8JAEIXv&#10;Jv6HzZh4k10KVCndEqPxqgGFxNvSHdrG7mzTXWj99wwnPU7el/e+ydeja8UZ+9B40jCdKBBIpbcN&#10;VRq+Pt8enkCEaMia1hNq+MUA6+L2JjeZ9QNt8LyNleASCpnRUMfYZVKGskZnwsR3SJwdfe9M5LOv&#10;pO3NwOWulYlSqXSmIV6oTYcvNZY/25PTsHs/fu/n6qN6dYtu8KOS5JZS6/u78XkFIuIY/2C46rM6&#10;FOx08CeyQbQaklnyyCgHaQqCgZlKExAHDYv5EmSRy/8fFBcAAAD//wMAUEsBAi0AFAAGAAgAAAAh&#10;ALaDOJL+AAAA4QEAABMAAAAAAAAAAAAAAAAAAAAAAFtDb250ZW50X1R5cGVzXS54bWxQSwECLQAU&#10;AAYACAAAACEAOP0h/9YAAACUAQAACwAAAAAAAAAAAAAAAAAvAQAAX3JlbHMvLnJlbHNQSwECLQAU&#10;AAYACAAAACEAX0H46eQBAACnAwAADgAAAAAAAAAAAAAAAAAuAgAAZHJzL2Uyb0RvYy54bWxQSwEC&#10;LQAUAAYACAAAACEAeu+eod4AAAAJAQAADwAAAAAAAAAAAAAAAAA+BAAAZHJzL2Rvd25yZXYueG1s&#10;UEsFBgAAAAAEAAQA8wAAAEkFAAAAAA==&#10;" filled="f" stroked="f">
                      <v:textbox>
                        <w:txbxContent>
                          <w:p w14:paraId="736B7A67" w14:textId="77777777" w:rsidR="00764030" w:rsidRDefault="00764030">
                            <w:pPr>
                              <w:rPr>
                                <w:sz w:val="12"/>
                                <w:szCs w:val="12"/>
                              </w:rPr>
                            </w:pPr>
                            <w:r w:rsidRPr="00CE5CCC">
                              <w:rPr>
                                <w:sz w:val="12"/>
                                <w:szCs w:val="12"/>
                              </w:rPr>
                              <w:t>Ilqugħ</w:t>
                            </w:r>
                          </w:p>
                        </w:txbxContent>
                      </v:textbox>
                    </v:shape>
                  </w:pict>
                </mc:Fallback>
              </mc:AlternateContent>
            </w:r>
            <w:r w:rsidRPr="009F3F84">
              <w:rPr>
                <w:noProof/>
                <w:lang w:val="en-US" w:eastAsia="en-US"/>
              </w:rPr>
              <mc:AlternateContent>
                <mc:Choice Requires="wps">
                  <w:drawing>
                    <wp:anchor distT="45720" distB="45720" distL="114300" distR="114300" simplePos="0" relativeHeight="251645440" behindDoc="0" locked="0" layoutInCell="1" allowOverlap="1" wp14:anchorId="4EAD5AB0" wp14:editId="3CB68BEC">
                      <wp:simplePos x="0" y="0"/>
                      <wp:positionH relativeFrom="column">
                        <wp:posOffset>344805</wp:posOffset>
                      </wp:positionH>
                      <wp:positionV relativeFrom="paragraph">
                        <wp:posOffset>441325</wp:posOffset>
                      </wp:positionV>
                      <wp:extent cx="390525" cy="243205"/>
                      <wp:effectExtent l="0" t="0" r="0" b="0"/>
                      <wp:wrapNone/>
                      <wp:docPr id="41"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05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0D12387" w14:textId="77777777" w:rsidR="00764030" w:rsidRDefault="00764030">
                                  <w:pPr>
                                    <w:rPr>
                                      <w:sz w:val="12"/>
                                      <w:szCs w:val="12"/>
                                    </w:rPr>
                                  </w:pPr>
                                  <w:r w:rsidRPr="00CE5CCC">
                                    <w:rPr>
                                      <w:sz w:val="12"/>
                                      <w:szCs w:val="12"/>
                                    </w:rPr>
                                    <w:t>Qiegħ</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EAD5AB0" id="Text Box 23" o:spid="_x0000_s1035" type="#_x0000_t202" style="position:absolute;margin-left:27.15pt;margin-top:34.75pt;width:30.75pt;height:19.15pt;z-index:2516454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YMNa5AEAAKcDAAAOAAAAZHJzL2Uyb0RvYy54bWysU9uO0zAQfUfiHyy/06TZFmjUdLXsahHS&#10;cpEWPsBx7MQi8Zix26R8PWOn2y3whnixPDPOmXPOTLbX09Czg0JvwFZ8ucg5U1ZCY2xb8W9f71+9&#10;5cwHYRvRg1UVPyrPr3cvX2xHV6oCOugbhYxArC9HV/EuBFdmmZedGoRfgFOWihpwEIFCbLMGxUjo&#10;Q58Vef46GwEbhyCV95S9m4t8l/C1VjJ81tqrwPqKE7eQTkxnHc9stxVli8J1Rp5oiH9gMQhjqekZ&#10;6k4EwfZo/oIajETwoMNCwpCB1kaqpIHULPM/1Dx2wqmkhczx7myT/3+w8tPh0X1BFqZ3MNEAkwjv&#10;HkB+98zCbSdsq24QYeyUaKjxMlqWjc6Xp0+j1b70EaQeP0JDQxb7AAlo0jhEV0gnI3QawPFsupoC&#10;k5S82uTrYs2ZpFKxuirydeogyqePHfrwXsHA4qXiSDNN4OLw4EMkI8qnJ7GXhXvT92muvf0tQQ9j&#10;JpGPfGfmYaonZpqKb2LfqKWG5khqEOZtoe2mSwf4k7ORNqXi/sdeoOKs/2DJkc1ytYqrlYLV+k1B&#10;AV5W6suKsJKgKh44m6+3YV7HvUPTdtRpnoGFG3JRm6TwmdWJPm1DEn7a3Lhul3F69fx/7X4BAAD/&#10;/wMAUEsDBBQABgAIAAAAIQDPehlF3QAAAAkBAAAPAAAAZHJzL2Rvd25yZXYueG1sTI/NTsMwEITv&#10;SLyDtUjcqF1oShviVAjEFUT5kbht420SEa+j2G3C27M9wW1HM5r9pthMvlNHGmIb2MJ8ZkARV8G1&#10;XFt4f3u6WoGKCdlhF5gs/FCETXl+VmDuwsivdNymWkkJxxwtNCn1udaxashjnIWeWLx9GDwmkUOt&#10;3YCjlPtOXxuz1B5blg8N9vTQUPW9PXgLH8/7r8+FeakffdaPYTKa/Vpbe3kx3d+BSjSlvzCc8AUd&#10;SmHahQO7qDoL2eJGkhaW6wzUyZ9nMmUnh7ldgS4L/X9B+QsAAP//AwBQSwECLQAUAAYACAAAACEA&#10;toM4kv4AAADhAQAAEwAAAAAAAAAAAAAAAAAAAAAAW0NvbnRlbnRfVHlwZXNdLnhtbFBLAQItABQA&#10;BgAIAAAAIQA4/SH/1gAAAJQBAAALAAAAAAAAAAAAAAAAAC8BAABfcmVscy8ucmVsc1BLAQItABQA&#10;BgAIAAAAIQASYMNa5AEAAKcDAAAOAAAAAAAAAAAAAAAAAC4CAABkcnMvZTJvRG9jLnhtbFBLAQIt&#10;ABQABgAIAAAAIQDPehlF3QAAAAkBAAAPAAAAAAAAAAAAAAAAAD4EAABkcnMvZG93bnJldi54bWxQ&#10;SwUGAAAAAAQABADzAAAASAUAAAAA&#10;" filled="f" stroked="f">
                      <v:textbox>
                        <w:txbxContent>
                          <w:p w14:paraId="10D12387" w14:textId="77777777" w:rsidR="00764030" w:rsidRDefault="00764030">
                            <w:pPr>
                              <w:rPr>
                                <w:sz w:val="12"/>
                                <w:szCs w:val="12"/>
                              </w:rPr>
                            </w:pPr>
                            <w:r w:rsidRPr="00CE5CCC">
                              <w:rPr>
                                <w:sz w:val="12"/>
                                <w:szCs w:val="12"/>
                              </w:rPr>
                              <w:t>Qiegħ</w:t>
                            </w:r>
                          </w:p>
                        </w:txbxContent>
                      </v:textbox>
                    </v:shape>
                  </w:pict>
                </mc:Fallback>
              </mc:AlternateContent>
            </w:r>
            <w:r w:rsidRPr="009F3F84">
              <w:rPr>
                <w:noProof/>
                <w:lang w:val="en-US" w:eastAsia="en-US"/>
              </w:rPr>
              <mc:AlternateContent>
                <mc:Choice Requires="wps">
                  <w:drawing>
                    <wp:anchor distT="45720" distB="45720" distL="114300" distR="114300" simplePos="0" relativeHeight="251647488" behindDoc="0" locked="0" layoutInCell="1" allowOverlap="1" wp14:anchorId="15D417CD" wp14:editId="247DAE14">
                      <wp:simplePos x="0" y="0"/>
                      <wp:positionH relativeFrom="column">
                        <wp:posOffset>644525</wp:posOffset>
                      </wp:positionH>
                      <wp:positionV relativeFrom="paragraph">
                        <wp:posOffset>294005</wp:posOffset>
                      </wp:positionV>
                      <wp:extent cx="485775" cy="408305"/>
                      <wp:effectExtent l="0" t="0" r="0" b="0"/>
                      <wp:wrapNone/>
                      <wp:docPr id="42"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5775" cy="408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0A0B652" w14:textId="77777777" w:rsidR="00764030" w:rsidRDefault="00764030">
                                  <w:pPr>
                                    <w:spacing w:line="160" w:lineRule="exact"/>
                                    <w:rPr>
                                      <w:sz w:val="12"/>
                                      <w:szCs w:val="12"/>
                                    </w:rPr>
                                  </w:pPr>
                                  <w:r w:rsidRPr="00CE5CCC">
                                    <w:rPr>
                                      <w:sz w:val="12"/>
                                      <w:szCs w:val="12"/>
                                    </w:rPr>
                                    <w:t>Buttuni fil-ġenb</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5D417CD" id="Text Box 21" o:spid="_x0000_s1036" type="#_x0000_t202" style="position:absolute;margin-left:50.75pt;margin-top:23.15pt;width:38.25pt;height:32.15pt;z-index:2516474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1tyq5AEAAKgDAAAOAAAAZHJzL2Uyb0RvYy54bWysU9tu2zAMfR+wfxD0vtjJkiUz4hRdiw4D&#10;ugvQ7gNkWbKF2aJGKbGzrx8lp2m2vg17EURSPjyHPN5ejX3HDgq9AVvy+SznTFkJtbFNyb8/3r3Z&#10;cOaDsLXowKqSH5XnV7vXr7aDK9QCWuhqhYxArC8GV/I2BFdkmZet6oWfgVOWihqwF4FCbLIaxUDo&#10;fZct8vxdNgDWDkEq7yl7OxX5LuFrrWT4qrVXgXUlJ24hnZjOKp7ZbiuKBoVrjTzREP/AohfGUtMz&#10;1K0Igu3RvIDqjUTwoMNMQp+B1kaqpIHUzPO/1Dy0wqmkhYbj3XlM/v/Byi+HB/cNWRg/wEgLTCK8&#10;uwf5wzMLN62wjbpGhKFVoqbG8ziybHC+OH0aR+0LH0Gq4TPUtGSxD5CARo19nArpZIROCzieh67G&#10;wCQll5vVer3iTFJpmW/e5qvUQRRPHzv04aOCnsVLyZF2msDF4d6HSEYUT09iLwt3puvSXjv7R4Ie&#10;xkwiH/lOzMNYjczUpCy5IYqpoD6SHITJLmRvurSAvzgbyCol9z/3AhVn3SdLI3k/Xy6jt1KwXK0X&#10;FOBlpbqsCCsJquSBs+l6EyY/7h2apqVO0xIsXNMYtUkSn1md+JMdkvKTdaPfLuP06vkH2/0GAAD/&#10;/wMAUEsDBBQABgAIAAAAIQBdIdYo3QAAAAoBAAAPAAAAZHJzL2Rvd25yZXYueG1sTI9NT8JAEIbv&#10;Jv6HzZB4k90qVCzdEqPxigGFxNvSHdrG7mzTXWj99wwnvc2befJ+5KvRteKMfWg8aUimCgRS6W1D&#10;lYavz/f7BYgQDVnTekINvxhgVdze5CazfqANnrexEmxCITMa6hi7TMpQ1uhMmPoOiX9H3zsTWfaV&#10;tL0Z2Ny18kGpVDrTECfUpsPXGsuf7clp2K2P3/uZ+qje3Lwb/KgkuWep9d1kfFmCiDjGPxiu9bk6&#10;FNzp4E9kg2hZq2TOqIZZ+gjiCjwteNyBj0SlIItc/p9QXAAAAP//AwBQSwECLQAUAAYACAAAACEA&#10;toM4kv4AAADhAQAAEwAAAAAAAAAAAAAAAAAAAAAAW0NvbnRlbnRfVHlwZXNdLnhtbFBLAQItABQA&#10;BgAIAAAAIQA4/SH/1gAAAJQBAAALAAAAAAAAAAAAAAAAAC8BAABfcmVscy8ucmVsc1BLAQItABQA&#10;BgAIAAAAIQCe1tyq5AEAAKgDAAAOAAAAAAAAAAAAAAAAAC4CAABkcnMvZTJvRG9jLnhtbFBLAQIt&#10;ABQABgAIAAAAIQBdIdYo3QAAAAoBAAAPAAAAAAAAAAAAAAAAAD4EAABkcnMvZG93bnJldi54bWxQ&#10;SwUGAAAAAAQABADzAAAASAUAAAAA&#10;" filled="f" stroked="f">
                      <v:textbox>
                        <w:txbxContent>
                          <w:p w14:paraId="70A0B652" w14:textId="77777777" w:rsidR="00764030" w:rsidRDefault="00764030">
                            <w:pPr>
                              <w:spacing w:line="160" w:lineRule="exact"/>
                              <w:rPr>
                                <w:sz w:val="12"/>
                                <w:szCs w:val="12"/>
                              </w:rPr>
                            </w:pPr>
                            <w:r w:rsidRPr="00CE5CCC">
                              <w:rPr>
                                <w:sz w:val="12"/>
                                <w:szCs w:val="12"/>
                              </w:rPr>
                              <w:t xml:space="preserve">Buttuni </w:t>
                            </w:r>
                            <w:r w:rsidRPr="00CE5CCC">
                              <w:rPr>
                                <w:sz w:val="12"/>
                                <w:szCs w:val="12"/>
                              </w:rPr>
                              <w:t>fil-ġenb</w:t>
                            </w:r>
                          </w:p>
                        </w:txbxContent>
                      </v:textbox>
                    </v:shape>
                  </w:pict>
                </mc:Fallback>
              </mc:AlternateContent>
            </w:r>
            <w:r w:rsidRPr="009F3F84">
              <w:rPr>
                <w:noProof/>
                <w:lang w:val="en-US" w:eastAsia="en-US"/>
              </w:rPr>
              <w:drawing>
                <wp:inline distT="0" distB="0" distL="0" distR="0" wp14:anchorId="5E49DBF5" wp14:editId="52882E3A">
                  <wp:extent cx="2722245" cy="640715"/>
                  <wp:effectExtent l="0" t="0" r="1905" b="6985"/>
                  <wp:docPr id="232" name="Picture 2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6"/>
                          <a:stretch>
                            <a:fillRect/>
                          </a:stretch>
                        </pic:blipFill>
                        <pic:spPr>
                          <a:xfrm>
                            <a:off x="0" y="0"/>
                            <a:ext cx="2747963" cy="646768"/>
                          </a:xfrm>
                          <a:prstGeom prst="rect">
                            <a:avLst/>
                          </a:prstGeom>
                        </pic:spPr>
                      </pic:pic>
                    </a:graphicData>
                  </a:graphic>
                </wp:inline>
              </w:drawing>
            </w:r>
            <w:r w:rsidR="00CE5CCC" w:rsidRPr="009F3F84">
              <w:rPr>
                <w:noProof/>
                <w:lang w:val="en-US" w:eastAsia="en-US"/>
              </w:rPr>
              <mc:AlternateContent>
                <mc:Choice Requires="wps">
                  <w:drawing>
                    <wp:anchor distT="45720" distB="45720" distL="114300" distR="114300" simplePos="0" relativeHeight="251653632" behindDoc="0" locked="0" layoutInCell="1" allowOverlap="1" wp14:anchorId="408E2EAC" wp14:editId="40C1D2ED">
                      <wp:simplePos x="0" y="0"/>
                      <wp:positionH relativeFrom="column">
                        <wp:posOffset>896620</wp:posOffset>
                      </wp:positionH>
                      <wp:positionV relativeFrom="paragraph">
                        <wp:posOffset>791845</wp:posOffset>
                      </wp:positionV>
                      <wp:extent cx="652780" cy="441960"/>
                      <wp:effectExtent l="0" t="0" r="0" b="0"/>
                      <wp:wrapNone/>
                      <wp:docPr id="39"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2780" cy="4419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17120CD" w14:textId="77777777" w:rsidR="00764030" w:rsidRDefault="00764030" w:rsidP="00CE5CCC">
                                  <w:pPr>
                                    <w:spacing w:line="240" w:lineRule="auto"/>
                                    <w:rPr>
                                      <w:b/>
                                      <w:sz w:val="12"/>
                                      <w:szCs w:val="12"/>
                                    </w:rPr>
                                  </w:pPr>
                                  <w:r w:rsidRPr="00CE5CCC">
                                    <w:rPr>
                                      <w:b/>
                                      <w:sz w:val="12"/>
                                      <w:szCs w:val="12"/>
                                    </w:rPr>
                                    <w:t>Qiegħ tal-inhaler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08E2EAC" id="Text Box 26" o:spid="_x0000_s1037" type="#_x0000_t202" style="position:absolute;margin-left:70.6pt;margin-top:62.35pt;width:51.4pt;height:34.8pt;z-index:25165363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BFUa4wEAAKgDAAAOAAAAZHJzL2Uyb0RvYy54bWysU8Fu2zAMvQ/YPwi6L44DN22NOEXXosOA&#10;bh3Q7QNkWbKF2aJGKbGzrx8lp2m23YZdBJGUH997pDc309CzvUJvwFY8Xyw5U1ZCY2xb8W9fH95d&#10;ceaDsI3owaqKH5TnN9u3bzajK9UKOugbhYxArC9HV/EuBFdmmZedGoRfgFOWihpwEIFCbLMGxUjo&#10;Q5+tlst1NgI2DkEq7yl7Pxf5NuFrrWR40tqrwPqKE7eQTkxnHc9suxFli8J1Rh5piH9gMQhjqekJ&#10;6l4EwXZo/oIajETwoMNCwpCB1kaqpIHU5Ms/1Dx3wqmkhczx7mST/3+w8vP+2X1BFqb3MNEAkwjv&#10;HkF+98zCXSdsq24RYeyUaKhxHi3LRufL46fRal/6CFKPn6ChIYtdgAQ0aRyiK6STEToN4HAyXU2B&#10;SUquL1aXV1SRVCqK/HqdhpKJ8uVjhz58UDCweKk40kwTuNg/+hDJiPLlSexl4cH0fZprb39L0MOY&#10;SeQj35l5mOqJmYaUJWlRTA3NgeQgzOtC602XDvAnZyOtSsX9j51AxVn/0ZIl13lRxN1KQXFxuaIA&#10;zyv1eUVYSVAVD5zN17sw7+POoWk76jQPwcIt2ahNkvjK6sif1iEpP65u3LfzOL16/cG2vwAAAP//&#10;AwBQSwMEFAAGAAgAAAAhAGgSabTeAAAACwEAAA8AAABkcnMvZG93bnJldi54bWxMj0tPwzAQhO9I&#10;/AdrkbhRu8E8msapKhBXUMtD6s2Nt0nUeB3FbhP+PcsJbju7o9lvitXkO3HGIbaBDMxnCgRSFVxL&#10;tYGP95ebRxAxWXK2C4QGvjHCqry8KGzuwkgbPG9TLTiEYm4NNCn1uZSxatDbOAs9Et8OYfA2sRxq&#10;6QY7crjvZKbUvfS2Jf7Q2B6fGqyO25M38Pl62H1p9VY/+7t+DJOS5BfSmOurab0EkXBKf2b4xWd0&#10;KJlpH07kouhY63nGVh4y/QCCHZnW3G7Pm4W+BVkW8n+H8gcAAP//AwBQSwECLQAUAAYACAAAACEA&#10;toM4kv4AAADhAQAAEwAAAAAAAAAAAAAAAAAAAAAAW0NvbnRlbnRfVHlwZXNdLnhtbFBLAQItABQA&#10;BgAIAAAAIQA4/SH/1gAAAJQBAAALAAAAAAAAAAAAAAAAAC8BAABfcmVscy8ucmVsc1BLAQItABQA&#10;BgAIAAAAIQDrBFUa4wEAAKgDAAAOAAAAAAAAAAAAAAAAAC4CAABkcnMvZTJvRG9jLnhtbFBLAQIt&#10;ABQABgAIAAAAIQBoEmm03gAAAAsBAAAPAAAAAAAAAAAAAAAAAD0EAABkcnMvZG93bnJldi54bWxQ&#10;SwUGAAAAAAQABADzAAAASAUAAAAA&#10;" filled="f" stroked="f">
                      <v:textbox>
                        <w:txbxContent>
                          <w:p w14:paraId="417120CD" w14:textId="77777777" w:rsidR="00764030" w:rsidRDefault="00764030" w:rsidP="00CE5CCC">
                            <w:pPr>
                              <w:spacing w:line="240" w:lineRule="auto"/>
                              <w:rPr>
                                <w:b/>
                                <w:sz w:val="12"/>
                                <w:szCs w:val="12"/>
                              </w:rPr>
                            </w:pPr>
                            <w:r w:rsidRPr="00CE5CCC">
                              <w:rPr>
                                <w:b/>
                                <w:sz w:val="12"/>
                                <w:szCs w:val="12"/>
                              </w:rPr>
                              <w:t xml:space="preserve">Qiegħ </w:t>
                            </w:r>
                            <w:r w:rsidRPr="00CE5CCC">
                              <w:rPr>
                                <w:b/>
                                <w:sz w:val="12"/>
                                <w:szCs w:val="12"/>
                              </w:rPr>
                              <w:t>tal-inhaler</w:t>
                            </w:r>
                          </w:p>
                        </w:txbxContent>
                      </v:textbox>
                    </v:shape>
                  </w:pict>
                </mc:Fallback>
              </mc:AlternateContent>
            </w:r>
            <w:r w:rsidR="00552AD6" w:rsidRPr="009F3F84">
              <w:rPr>
                <w:noProof/>
                <w:lang w:val="en-US" w:eastAsia="en-US"/>
              </w:rPr>
              <mc:AlternateContent>
                <mc:Choice Requires="wps">
                  <w:drawing>
                    <wp:anchor distT="45720" distB="45720" distL="114300" distR="114300" simplePos="0" relativeHeight="251654656" behindDoc="0" locked="0" layoutInCell="1" allowOverlap="1" wp14:anchorId="2BECD1AC" wp14:editId="37348622">
                      <wp:simplePos x="0" y="0"/>
                      <wp:positionH relativeFrom="column">
                        <wp:posOffset>1979295</wp:posOffset>
                      </wp:positionH>
                      <wp:positionV relativeFrom="paragraph">
                        <wp:posOffset>798830</wp:posOffset>
                      </wp:positionV>
                      <wp:extent cx="686435" cy="243205"/>
                      <wp:effectExtent l="0" t="0" r="0" b="0"/>
                      <wp:wrapNone/>
                      <wp:docPr id="38"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8643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8EB2EA6" w14:textId="77777777" w:rsidR="00764030" w:rsidRDefault="00764030">
                                  <w:pPr>
                                    <w:rPr>
                                      <w:b/>
                                      <w:sz w:val="12"/>
                                      <w:szCs w:val="12"/>
                                    </w:rPr>
                                  </w:pPr>
                                  <w:r w:rsidRPr="00CE5CCC">
                                    <w:rPr>
                                      <w:b/>
                                      <w:sz w:val="12"/>
                                      <w:szCs w:val="12"/>
                                    </w:rPr>
                                    <w:t>Folja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BECD1AC" id="Text Box 27" o:spid="_x0000_s1038" type="#_x0000_t202" style="position:absolute;margin-left:155.85pt;margin-top:62.9pt;width:54.05pt;height:19.15pt;z-index:25165465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xeey5QEAAKgDAAAOAAAAZHJzL2Uyb0RvYy54bWysU8Fu2zAMvQ/YPwi6L3ZcJ+uMOEXXosOA&#10;rhvQ9QNkWbaF2aJGKbGzrx8lp2m23oZdBJGUH997pDdX09CzvUKnwZR8uUg5U0ZCrU1b8qfvd+8u&#10;OXNemFr0YFTJD8rxq+3bN5vRFiqDDvpaISMQ44rRlrzz3hZJ4mSnBuEWYJWhYgM4CE8htkmNYiT0&#10;oU+yNF0nI2BtEaRyjrK3c5FvI37TKOm/No1TnvUlJ24+nhjPKpzJdiOKFoXttDzSEP/AYhDaUNMT&#10;1K3wgu1Qv4IatERw0PiFhCGBptFSRQ2kZpn+peaxE1ZFLWSOsyeb3P+DlQ/7R/sNmZ8+wkQDjCKc&#10;vQf5wzEDN50wrbpGhLFToqbGy2BZMlpXHD8NVrvCBZBq/AI1DVnsPESgqcEhuEI6GaHTAA4n09Xk&#10;maTk+nKdX6w4k1TK8ossXcUOonj+2KLznxQMLFxKjjTTCC72984HMqJ4fhJ6GbjTfR/n2ps/EvQw&#10;ZCL5wHdm7qdqYromZVloHMRUUB9IDsK8LrTedOkAf3E20qqU3P3cCVSc9Z8NWfJhmedht2KQr95n&#10;FOB5pTqvCCMJquSes/l64+d93FnUbUed5iEYuCYbGx0lvrA68qd1iMqPqxv27TyOr15+sO1vAAAA&#10;//8DAFBLAwQUAAYACAAAACEA0N1UwN4AAAALAQAADwAAAGRycy9kb3ducmV2LnhtbEyPQU/DMAyF&#10;70j8h8hI3FiS0Q1Wmk4IxBW0wSZxyxqvrWicqsnW8u8xJ7jZfk/P3yvWk+/EGYfYBjKgZwoEUhVc&#10;S7WBj/eXm3sQMVlytguEBr4xwrq8vChs7sJIGzxvUy04hGJuDTQp9bmUsWrQ2zgLPRJrxzB4m3gd&#10;aukGO3K47+RcqaX0tiX+0NgenxqsvrYnb2D3evzcZ+qtfvaLfgyTkuRX0pjrq+nxAUTCKf2Z4Ref&#10;0aFkpkM4kYuiM3Cr9R1bWZgvuAM7Mr3i4cCXZaZBloX836H8AQAA//8DAFBLAQItABQABgAIAAAA&#10;IQC2gziS/gAAAOEBAAATAAAAAAAAAAAAAAAAAAAAAABbQ29udGVudF9UeXBlc10ueG1sUEsBAi0A&#10;FAAGAAgAAAAhADj9If/WAAAAlAEAAAsAAAAAAAAAAAAAAAAALwEAAF9yZWxzLy5yZWxzUEsBAi0A&#10;FAAGAAgAAAAhAPrF57LlAQAAqAMAAA4AAAAAAAAAAAAAAAAALgIAAGRycy9lMm9Eb2MueG1sUEsB&#10;Ai0AFAAGAAgAAAAhANDdVMDeAAAACwEAAA8AAAAAAAAAAAAAAAAAPwQAAGRycy9kb3ducmV2Lnht&#10;bFBLBQYAAAAABAAEAPMAAABKBQAAAAA=&#10;" filled="f" stroked="f">
                      <v:textbox>
                        <w:txbxContent>
                          <w:p w14:paraId="38EB2EA6" w14:textId="77777777" w:rsidR="00764030" w:rsidRDefault="00764030">
                            <w:pPr>
                              <w:rPr>
                                <w:b/>
                                <w:sz w:val="12"/>
                                <w:szCs w:val="12"/>
                              </w:rPr>
                            </w:pPr>
                            <w:r w:rsidRPr="00CE5CCC">
                              <w:rPr>
                                <w:b/>
                                <w:sz w:val="12"/>
                                <w:szCs w:val="12"/>
                              </w:rPr>
                              <w:t>Folja</w:t>
                            </w:r>
                          </w:p>
                        </w:txbxContent>
                      </v:textbox>
                    </v:shape>
                  </w:pict>
                </mc:Fallback>
              </mc:AlternateContent>
            </w:r>
            <w:r w:rsidR="00552AD6" w:rsidRPr="009F3F84">
              <w:rPr>
                <w:noProof/>
                <w:lang w:val="en-US" w:eastAsia="en-US"/>
              </w:rPr>
              <mc:AlternateContent>
                <mc:Choice Requires="wps">
                  <w:drawing>
                    <wp:anchor distT="45720" distB="45720" distL="114300" distR="114300" simplePos="0" relativeHeight="251652608" behindDoc="0" locked="0" layoutInCell="1" allowOverlap="1" wp14:anchorId="750A873D" wp14:editId="2FF3148A">
                      <wp:simplePos x="0" y="0"/>
                      <wp:positionH relativeFrom="column">
                        <wp:posOffset>19685</wp:posOffset>
                      </wp:positionH>
                      <wp:positionV relativeFrom="paragraph">
                        <wp:posOffset>796925</wp:posOffset>
                      </wp:positionV>
                      <wp:extent cx="471805" cy="243205"/>
                      <wp:effectExtent l="0" t="0" r="0" b="0"/>
                      <wp:wrapNone/>
                      <wp:docPr id="37"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7180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2C126FB" w14:textId="77777777" w:rsidR="00764030" w:rsidRDefault="00764030">
                                  <w:pPr>
                                    <w:rPr>
                                      <w:b/>
                                      <w:sz w:val="12"/>
                                      <w:szCs w:val="12"/>
                                    </w:rPr>
                                  </w:pPr>
                                  <w:r w:rsidRPr="00CE5CCC">
                                    <w:rPr>
                                      <w:b/>
                                      <w:sz w:val="12"/>
                                      <w:szCs w:val="12"/>
                                    </w:rPr>
                                    <w:t>Inhaler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750A873D" id="Text Box 28" o:spid="_x0000_s1039" type="#_x0000_t202" style="position:absolute;margin-left:1.55pt;margin-top:62.75pt;width:37.15pt;height:19.15pt;z-index:25165260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WrA+4wEAAKgDAAAOAAAAZHJzL2Uyb0RvYy54bWysU9tu1DAQfUfiHyy/s7k0pSXabFVaFSGV&#10;glT6AY7jJBaJx4y9myxfz9jZbhf6hnixxjPOmXPOTNZX8ziwnUKnwVQ8W6WcKSOh0aar+NP3u3eX&#10;nDkvTCMGMKrie+X41ebtm/VkS5VDD0OjkBGIceVkK957b8skcbJXo3ArsMpQsQUchacrdkmDYiL0&#10;cUjyNH2fTICNRZDKOcreLkW+ifhtq6T/2rZOeTZUnLj5eGI863Amm7UoOxS21/JAQ/wDi1FoQ02P&#10;ULfCC7ZF/Qpq1BLBQetXEsYE2lZLFTWQmiz9S81jL6yKWsgcZ482uf8HKx92j/YbMj9/hJkGGEU4&#10;ew/yh2MGbnphOnWNCFOvREONs2BZMllXHj4NVrvSBZB6+gINDVlsPUSgucUxuEI6GaHTAPZH09Xs&#10;maRkcZFdpuecSSrlxVlOceggyuePLTr/ScHIQlBxpJlGcLG7d355+vwk9DJwp4chznUwfyQIM2Qi&#10;+cB3Ye7nema6IWVnoXEQU0OzJzkIy7rQelPQA/7ibKJVqbj7uRWoOBs+G7LkQ1YUYbfipTi/yOmC&#10;p5X6tCKMJKiKe86W8MYv+7i1qLueOi1DMHBNNrY6SnxhdeBP6xBNOqxu2LfTe3z18oNtfgMAAP//&#10;AwBQSwMEFAAGAAgAAAAhAP8sMsndAAAACAEAAA8AAABkcnMvZG93bnJldi54bWxMj81OwzAQhO9I&#10;vIO1SNyo3Z+0JcSpKhBXUFuo1Jsbb5Oo8TqK3Sa8PcuJHndmNPtNthpcI67YhdqThvFIgUAqvK2p&#10;1PC1e39aggjRkDWNJ9TwgwFW+f1dZlLre9rgdRtLwSUUUqOhirFNpQxFhc6EkW+R2Dv5zpnIZ1dK&#10;25mey10jJ0rNpTM18YfKtPhaYXHeXpyG74/TYT9Tn+WbS9reD0qSe5ZaPz4M6xcQEYf4H4Y/fEaH&#10;nJmO/kI2iEbDdMxBlidJAoL9xWIG4sjCfLoEmWfydkD+CwAA//8DAFBLAQItABQABgAIAAAAIQC2&#10;gziS/gAAAOEBAAATAAAAAAAAAAAAAAAAAAAAAABbQ29udGVudF9UeXBlc10ueG1sUEsBAi0AFAAG&#10;AAgAAAAhADj9If/WAAAAlAEAAAsAAAAAAAAAAAAAAAAALwEAAF9yZWxzLy5yZWxzUEsBAi0AFAAG&#10;AAgAAAAhAARasD7jAQAAqAMAAA4AAAAAAAAAAAAAAAAALgIAAGRycy9lMm9Eb2MueG1sUEsBAi0A&#10;FAAGAAgAAAAhAP8sMsndAAAACAEAAA8AAAAAAAAAAAAAAAAAPQQAAGRycy9kb3ducmV2LnhtbFBL&#10;BQYAAAAABAAEAPMAAABHBQAAAAA=&#10;" filled="f" stroked="f">
                      <v:textbox>
                        <w:txbxContent>
                          <w:p w14:paraId="32C126FB" w14:textId="77777777" w:rsidR="00764030" w:rsidRDefault="00764030">
                            <w:pPr>
                              <w:rPr>
                                <w:b/>
                                <w:sz w:val="12"/>
                                <w:szCs w:val="12"/>
                              </w:rPr>
                            </w:pPr>
                            <w:r w:rsidRPr="00CE5CCC">
                              <w:rPr>
                                <w:b/>
                                <w:sz w:val="12"/>
                                <w:szCs w:val="12"/>
                              </w:rPr>
                              <w:t>Inhaler</w:t>
                            </w:r>
                          </w:p>
                        </w:txbxContent>
                      </v:textbox>
                    </v:shape>
                  </w:pict>
                </mc:Fallback>
              </mc:AlternateContent>
            </w:r>
          </w:p>
        </w:tc>
        <w:tc>
          <w:tcPr>
            <w:tcW w:w="2409" w:type="dxa"/>
            <w:vMerge w:val="restart"/>
            <w:tcBorders>
              <w:top w:val="single" w:sz="24" w:space="0" w:color="808080"/>
              <w:left w:val="single" w:sz="24" w:space="0" w:color="808080"/>
              <w:bottom w:val="single" w:sz="24" w:space="0" w:color="808080"/>
              <w:right w:val="single" w:sz="24" w:space="0" w:color="808080"/>
            </w:tcBorders>
          </w:tcPr>
          <w:p w14:paraId="0D17DA73" w14:textId="77777777" w:rsidR="000B0DF3" w:rsidRPr="009F3F84" w:rsidRDefault="00017285" w:rsidP="00A2679E">
            <w:pPr>
              <w:pStyle w:val="Table"/>
              <w:keepNext/>
              <w:tabs>
                <w:tab w:val="clear" w:pos="284"/>
              </w:tabs>
              <w:spacing w:before="0" w:after="0"/>
              <w:rPr>
                <w:rFonts w:ascii="Times New Roman" w:hAnsi="Times New Roman"/>
                <w:b/>
                <w:szCs w:val="20"/>
              </w:rPr>
            </w:pPr>
            <w:r w:rsidRPr="009F3F84">
              <w:rPr>
                <w:rFonts w:ascii="Times New Roman" w:hAnsi="Times New Roman"/>
                <w:b/>
                <w:szCs w:val="20"/>
              </w:rPr>
              <w:t>Mistoqsijiet Komuni</w:t>
            </w:r>
          </w:p>
          <w:p w14:paraId="672438A1" w14:textId="77777777" w:rsidR="000B0DF3" w:rsidRPr="009F3F84" w:rsidRDefault="000B0DF3" w:rsidP="00A2679E">
            <w:pPr>
              <w:pStyle w:val="Table"/>
              <w:keepNext/>
              <w:tabs>
                <w:tab w:val="clear" w:pos="284"/>
              </w:tabs>
              <w:spacing w:before="0" w:after="0"/>
              <w:rPr>
                <w:rFonts w:ascii="Times New Roman" w:hAnsi="Times New Roman"/>
                <w:szCs w:val="20"/>
              </w:rPr>
            </w:pPr>
          </w:p>
          <w:p w14:paraId="739D63EF" w14:textId="118C3E7E" w:rsidR="000B0DF3" w:rsidRPr="009F3F84" w:rsidRDefault="00017285" w:rsidP="00A2679E">
            <w:pPr>
              <w:pStyle w:val="Table"/>
              <w:keepNext/>
              <w:tabs>
                <w:tab w:val="clear" w:pos="284"/>
              </w:tabs>
              <w:spacing w:before="0" w:after="0"/>
              <w:rPr>
                <w:rFonts w:ascii="Times New Roman" w:hAnsi="Times New Roman"/>
                <w:b/>
                <w:szCs w:val="20"/>
              </w:rPr>
            </w:pPr>
            <w:r w:rsidRPr="009F3F84">
              <w:rPr>
                <w:rFonts w:ascii="Times New Roman" w:hAnsi="Times New Roman"/>
                <w:b/>
                <w:szCs w:val="20"/>
              </w:rPr>
              <w:t>Għala l-inhaler m’għamilx ħoss meta ġbid</w:t>
            </w:r>
            <w:r w:rsidR="00F36065" w:rsidRPr="009F3F84">
              <w:rPr>
                <w:rFonts w:ascii="Times New Roman" w:hAnsi="Times New Roman"/>
                <w:b/>
                <w:szCs w:val="20"/>
              </w:rPr>
              <w:t>t</w:t>
            </w:r>
            <w:r w:rsidRPr="009F3F84">
              <w:rPr>
                <w:rFonts w:ascii="Times New Roman" w:hAnsi="Times New Roman"/>
                <w:b/>
                <w:szCs w:val="20"/>
              </w:rPr>
              <w:t xml:space="preserve"> in-nifs ’il ġewwa?</w:t>
            </w:r>
          </w:p>
          <w:p w14:paraId="780FB3CB" w14:textId="5767C371" w:rsidR="000B0DF3" w:rsidRPr="009F3F84" w:rsidRDefault="00017285" w:rsidP="00A2679E">
            <w:pPr>
              <w:pStyle w:val="Table"/>
              <w:keepNext/>
              <w:tabs>
                <w:tab w:val="clear" w:pos="284"/>
              </w:tabs>
              <w:spacing w:before="0" w:after="0"/>
              <w:rPr>
                <w:rFonts w:ascii="Times New Roman" w:hAnsi="Times New Roman"/>
                <w:szCs w:val="20"/>
              </w:rPr>
            </w:pPr>
            <w:r w:rsidRPr="009F3F84">
              <w:rPr>
                <w:rFonts w:ascii="Times New Roman" w:hAnsi="Times New Roman"/>
                <w:szCs w:val="20"/>
              </w:rPr>
              <w:t>Jista’ jkun li l-kapsula weħlet fit-toqba tal-kapsula. Jekk jiġri dan, ċaqlaq bil-mod billi ttekkek il-qiegħ tal-inhaler. Erġa iġbed il-mediċina ’l ġewwa billi tirrepeti stadji</w:t>
            </w:r>
            <w:r w:rsidR="00B9484C" w:rsidRPr="009F3F84">
              <w:rPr>
                <w:rFonts w:ascii="Times New Roman" w:hAnsi="Times New Roman"/>
                <w:szCs w:val="20"/>
              </w:rPr>
              <w:t> </w:t>
            </w:r>
            <w:r w:rsidRPr="009F3F84">
              <w:rPr>
                <w:rFonts w:ascii="Times New Roman" w:hAnsi="Times New Roman"/>
                <w:szCs w:val="20"/>
              </w:rPr>
              <w:t>3a sa 3d.</w:t>
            </w:r>
          </w:p>
          <w:p w14:paraId="0D716936" w14:textId="77777777" w:rsidR="000B0DF3" w:rsidRPr="009F3F84" w:rsidRDefault="000B0DF3" w:rsidP="00A2679E">
            <w:pPr>
              <w:pStyle w:val="Table"/>
              <w:keepNext/>
              <w:tabs>
                <w:tab w:val="clear" w:pos="284"/>
              </w:tabs>
              <w:spacing w:before="0" w:after="0"/>
              <w:rPr>
                <w:rFonts w:ascii="Times New Roman" w:hAnsi="Times New Roman"/>
                <w:szCs w:val="20"/>
              </w:rPr>
            </w:pPr>
          </w:p>
          <w:p w14:paraId="52DDF6D6" w14:textId="77777777" w:rsidR="000B0DF3" w:rsidRPr="009F3F84" w:rsidRDefault="00017285" w:rsidP="00A2679E">
            <w:pPr>
              <w:pStyle w:val="Table"/>
              <w:keepNext/>
              <w:tabs>
                <w:tab w:val="clear" w:pos="284"/>
              </w:tabs>
              <w:spacing w:before="0" w:after="0"/>
              <w:rPr>
                <w:rFonts w:ascii="Times New Roman" w:hAnsi="Times New Roman"/>
                <w:b/>
                <w:szCs w:val="20"/>
              </w:rPr>
            </w:pPr>
            <w:r w:rsidRPr="009F3F84">
              <w:rPr>
                <w:rFonts w:ascii="Times New Roman" w:hAnsi="Times New Roman"/>
                <w:b/>
                <w:szCs w:val="20"/>
              </w:rPr>
              <w:t>X’għandi nagħmel jekk fil-kapsula baqa’ xi trab?</w:t>
            </w:r>
          </w:p>
          <w:p w14:paraId="28534EC1" w14:textId="42C19CF8" w:rsidR="000B0DF3" w:rsidRPr="009F3F84" w:rsidRDefault="00017285" w:rsidP="00A2679E">
            <w:pPr>
              <w:pStyle w:val="Table"/>
              <w:keepNext/>
              <w:tabs>
                <w:tab w:val="clear" w:pos="284"/>
              </w:tabs>
              <w:spacing w:before="0" w:after="0"/>
              <w:rPr>
                <w:rFonts w:ascii="Times New Roman" w:hAnsi="Times New Roman"/>
                <w:szCs w:val="20"/>
              </w:rPr>
            </w:pPr>
            <w:r w:rsidRPr="009F3F84">
              <w:rPr>
                <w:rFonts w:ascii="Times New Roman" w:hAnsi="Times New Roman"/>
                <w:szCs w:val="20"/>
              </w:rPr>
              <w:t>Inti ma ħadtx biżżejjed mill-mediċina tiegħek. Agħlaq l-inhaler u rrepeti stadji</w:t>
            </w:r>
            <w:r w:rsidR="00B9484C" w:rsidRPr="002812C3">
              <w:rPr>
                <w:rFonts w:ascii="Times New Roman" w:hAnsi="Times New Roman"/>
                <w:szCs w:val="20"/>
              </w:rPr>
              <w:t> </w:t>
            </w:r>
            <w:r w:rsidRPr="009F3F84">
              <w:rPr>
                <w:rFonts w:ascii="Times New Roman" w:hAnsi="Times New Roman"/>
                <w:szCs w:val="20"/>
              </w:rPr>
              <w:t>3a sa 3d.</w:t>
            </w:r>
          </w:p>
          <w:p w14:paraId="1F0101E1" w14:textId="77777777" w:rsidR="000B0DF3" w:rsidRPr="009F3F84" w:rsidRDefault="000B0DF3" w:rsidP="00A2679E">
            <w:pPr>
              <w:pStyle w:val="Table"/>
              <w:keepNext/>
              <w:tabs>
                <w:tab w:val="clear" w:pos="284"/>
              </w:tabs>
              <w:spacing w:before="0" w:after="0"/>
              <w:rPr>
                <w:rFonts w:ascii="Times New Roman" w:hAnsi="Times New Roman"/>
                <w:szCs w:val="20"/>
              </w:rPr>
            </w:pPr>
          </w:p>
          <w:p w14:paraId="04B1DE52" w14:textId="77777777" w:rsidR="000B0DF3" w:rsidRPr="009F3F84" w:rsidRDefault="00017285" w:rsidP="00A2679E">
            <w:pPr>
              <w:pStyle w:val="Table"/>
              <w:keepNext/>
              <w:tabs>
                <w:tab w:val="clear" w:pos="284"/>
              </w:tabs>
              <w:spacing w:before="0" w:after="0"/>
              <w:rPr>
                <w:rFonts w:ascii="Times New Roman" w:hAnsi="Times New Roman"/>
                <w:b/>
                <w:szCs w:val="20"/>
              </w:rPr>
            </w:pPr>
            <w:r w:rsidRPr="009F3F84">
              <w:rPr>
                <w:rFonts w:ascii="Times New Roman" w:hAnsi="Times New Roman"/>
                <w:b/>
                <w:szCs w:val="20"/>
              </w:rPr>
              <w:t>Sgħolt wara li ġbidt in-nifs ’il ġewwa – ta’ min jagħti kasu dan?</w:t>
            </w:r>
          </w:p>
          <w:p w14:paraId="36AAB181" w14:textId="77777777" w:rsidR="000B0DF3" w:rsidRPr="009F3F84" w:rsidRDefault="00017285" w:rsidP="00A2679E">
            <w:pPr>
              <w:pStyle w:val="Table"/>
              <w:keepNext/>
              <w:tabs>
                <w:tab w:val="clear" w:pos="284"/>
              </w:tabs>
              <w:spacing w:before="0" w:after="0"/>
              <w:rPr>
                <w:rFonts w:ascii="Times New Roman" w:hAnsi="Times New Roman"/>
                <w:szCs w:val="20"/>
              </w:rPr>
            </w:pPr>
            <w:r w:rsidRPr="009F3F84">
              <w:rPr>
                <w:rFonts w:ascii="Times New Roman" w:hAnsi="Times New Roman"/>
                <w:szCs w:val="20"/>
              </w:rPr>
              <w:t>Dan jista’ jiġri. Sakemm il-kapsula hi vojta inti ħadt biżżejjed mill-mediċina tiegħek.</w:t>
            </w:r>
          </w:p>
          <w:p w14:paraId="4D6860CD" w14:textId="77777777" w:rsidR="000B0DF3" w:rsidRPr="009F3F84" w:rsidRDefault="000B0DF3" w:rsidP="00A2679E">
            <w:pPr>
              <w:pStyle w:val="Table"/>
              <w:keepNext/>
              <w:tabs>
                <w:tab w:val="clear" w:pos="284"/>
              </w:tabs>
              <w:spacing w:before="0" w:after="0"/>
              <w:rPr>
                <w:rFonts w:ascii="Times New Roman" w:hAnsi="Times New Roman"/>
                <w:szCs w:val="20"/>
              </w:rPr>
            </w:pPr>
          </w:p>
          <w:p w14:paraId="3856887E" w14:textId="77777777" w:rsidR="000B0DF3" w:rsidRPr="009F3F84" w:rsidRDefault="00017285" w:rsidP="00A2679E">
            <w:pPr>
              <w:pStyle w:val="Table"/>
              <w:keepNext/>
              <w:tabs>
                <w:tab w:val="clear" w:pos="284"/>
              </w:tabs>
              <w:spacing w:before="0" w:after="0"/>
              <w:rPr>
                <w:rFonts w:ascii="Times New Roman" w:hAnsi="Times New Roman"/>
                <w:b/>
                <w:szCs w:val="20"/>
              </w:rPr>
            </w:pPr>
            <w:r w:rsidRPr="009F3F84">
              <w:rPr>
                <w:rFonts w:ascii="Times New Roman" w:hAnsi="Times New Roman"/>
                <w:b/>
                <w:szCs w:val="20"/>
              </w:rPr>
              <w:t>Ħassejt biċċiet żgħar mill-kapsula fuq ilsieni – ta’ min jagħti kasu dan?</w:t>
            </w:r>
          </w:p>
          <w:p w14:paraId="6ABF1274" w14:textId="77777777" w:rsidR="000B0DF3" w:rsidRPr="009F3F84" w:rsidRDefault="00017285" w:rsidP="00A2679E">
            <w:pPr>
              <w:pStyle w:val="Table"/>
              <w:keepNext/>
              <w:tabs>
                <w:tab w:val="clear" w:pos="284"/>
              </w:tabs>
              <w:spacing w:before="0" w:after="0"/>
              <w:rPr>
                <w:rFonts w:ascii="Times New Roman" w:hAnsi="Times New Roman"/>
                <w:szCs w:val="20"/>
              </w:rPr>
            </w:pPr>
            <w:r w:rsidRPr="009F3F84">
              <w:rPr>
                <w:rFonts w:ascii="Times New Roman" w:hAnsi="Times New Roman"/>
                <w:szCs w:val="20"/>
              </w:rPr>
              <w:t>Dan jista’ jiġri. Ma jagħmilx ħsara. Il-probabbiltà li l-kapsula tinqasam f’biċċiet żgħar se tiżdied jekk il-kapsula tittaqqab aktar minn darba.</w:t>
            </w:r>
          </w:p>
        </w:tc>
        <w:tc>
          <w:tcPr>
            <w:tcW w:w="2410" w:type="dxa"/>
            <w:tcBorders>
              <w:top w:val="single" w:sz="24" w:space="0" w:color="808080"/>
              <w:left w:val="single" w:sz="24" w:space="0" w:color="808080"/>
              <w:bottom w:val="single" w:sz="24" w:space="0" w:color="808080"/>
              <w:right w:val="single" w:sz="24" w:space="0" w:color="808080"/>
            </w:tcBorders>
            <w:hideMark/>
          </w:tcPr>
          <w:p w14:paraId="3F33CD53" w14:textId="77777777" w:rsidR="000B0DF3" w:rsidRPr="009F3F84" w:rsidRDefault="00017285" w:rsidP="00A2679E">
            <w:pPr>
              <w:pStyle w:val="Table"/>
              <w:keepNext/>
              <w:tabs>
                <w:tab w:val="clear" w:pos="284"/>
              </w:tabs>
              <w:spacing w:before="0" w:after="0"/>
              <w:rPr>
                <w:rFonts w:ascii="Times New Roman" w:hAnsi="Times New Roman"/>
                <w:b/>
                <w:szCs w:val="20"/>
              </w:rPr>
            </w:pPr>
            <w:r w:rsidRPr="009F3F84">
              <w:rPr>
                <w:rFonts w:ascii="Times New Roman" w:hAnsi="Times New Roman"/>
                <w:b/>
                <w:szCs w:val="20"/>
              </w:rPr>
              <w:t>Kif tnaddaf l-inhaler</w:t>
            </w:r>
          </w:p>
          <w:p w14:paraId="4158B32F" w14:textId="15BD66F0" w:rsidR="000B0DF3" w:rsidRPr="009F3F84" w:rsidRDefault="00017285" w:rsidP="00A2679E">
            <w:pPr>
              <w:pStyle w:val="Table"/>
              <w:keepNext/>
              <w:tabs>
                <w:tab w:val="clear" w:pos="284"/>
              </w:tabs>
              <w:spacing w:before="0" w:after="0"/>
              <w:rPr>
                <w:rFonts w:ascii="Times New Roman" w:hAnsi="Times New Roman"/>
                <w:szCs w:val="20"/>
              </w:rPr>
            </w:pPr>
            <w:r w:rsidRPr="009F3F84">
              <w:rPr>
                <w:rFonts w:ascii="Times New Roman" w:hAnsi="Times New Roman"/>
                <w:szCs w:val="20"/>
              </w:rPr>
              <w:t>Imsaħ il-bokkin minn ġewwa u minn barra b’biċċa nadifa, xotta u mingħajr tnietex sabiex tneħħi kull trab li jkun għad fadal. Żomm l-inhaler xott. Qatt m’għandek taħsel l-inhaler tiegħek bl-ilma.</w:t>
            </w:r>
          </w:p>
        </w:tc>
      </w:tr>
      <w:tr w:rsidR="000B0DF3" w:rsidRPr="009F3F84" w14:paraId="2E390EE5" w14:textId="77777777">
        <w:trPr>
          <w:cantSplit/>
          <w:trHeight w:val="3272"/>
        </w:trPr>
        <w:tc>
          <w:tcPr>
            <w:tcW w:w="4503" w:type="dxa"/>
            <w:vMerge/>
            <w:tcBorders>
              <w:top w:val="single" w:sz="24" w:space="0" w:color="808080"/>
              <w:left w:val="single" w:sz="24" w:space="0" w:color="808080"/>
              <w:bottom w:val="single" w:sz="24" w:space="0" w:color="808080"/>
              <w:right w:val="single" w:sz="24" w:space="0" w:color="808080"/>
            </w:tcBorders>
            <w:vAlign w:val="center"/>
            <w:hideMark/>
          </w:tcPr>
          <w:p w14:paraId="39F3E560" w14:textId="77777777" w:rsidR="000B0DF3" w:rsidRPr="009F3F84" w:rsidRDefault="000B0DF3" w:rsidP="00A2679E">
            <w:pPr>
              <w:tabs>
                <w:tab w:val="clear" w:pos="567"/>
              </w:tabs>
              <w:spacing w:line="240" w:lineRule="auto"/>
              <w:rPr>
                <w:rFonts w:eastAsia="MS Mincho"/>
                <w:szCs w:val="22"/>
              </w:rPr>
            </w:pPr>
          </w:p>
        </w:tc>
        <w:tc>
          <w:tcPr>
            <w:tcW w:w="2409" w:type="dxa"/>
            <w:vMerge/>
            <w:tcBorders>
              <w:top w:val="single" w:sz="24" w:space="0" w:color="808080"/>
              <w:left w:val="single" w:sz="24" w:space="0" w:color="808080"/>
              <w:bottom w:val="single" w:sz="24" w:space="0" w:color="808080"/>
              <w:right w:val="single" w:sz="24" w:space="0" w:color="808080"/>
            </w:tcBorders>
            <w:vAlign w:val="center"/>
            <w:hideMark/>
          </w:tcPr>
          <w:p w14:paraId="5CB35FC7" w14:textId="77777777" w:rsidR="000B0DF3" w:rsidRPr="009F3F84" w:rsidRDefault="000B0DF3" w:rsidP="00A2679E">
            <w:pPr>
              <w:tabs>
                <w:tab w:val="clear" w:pos="567"/>
              </w:tabs>
              <w:spacing w:line="240" w:lineRule="auto"/>
              <w:rPr>
                <w:rFonts w:eastAsia="MS Mincho"/>
                <w:sz w:val="20"/>
              </w:rPr>
            </w:pPr>
          </w:p>
        </w:tc>
        <w:tc>
          <w:tcPr>
            <w:tcW w:w="2410" w:type="dxa"/>
            <w:tcBorders>
              <w:top w:val="single" w:sz="24" w:space="0" w:color="808080"/>
              <w:left w:val="single" w:sz="24" w:space="0" w:color="808080"/>
              <w:bottom w:val="single" w:sz="24" w:space="0" w:color="808080"/>
              <w:right w:val="single" w:sz="24" w:space="0" w:color="808080"/>
            </w:tcBorders>
            <w:hideMark/>
          </w:tcPr>
          <w:p w14:paraId="686E4635" w14:textId="77777777" w:rsidR="000B0DF3" w:rsidRPr="009F3F84" w:rsidRDefault="00017285" w:rsidP="00A2679E">
            <w:pPr>
              <w:pStyle w:val="Table"/>
              <w:tabs>
                <w:tab w:val="clear" w:pos="284"/>
              </w:tabs>
              <w:spacing w:before="0" w:after="0"/>
              <w:rPr>
                <w:rFonts w:ascii="Times New Roman" w:hAnsi="Times New Roman"/>
                <w:b/>
                <w:szCs w:val="20"/>
              </w:rPr>
            </w:pPr>
            <w:r w:rsidRPr="009F3F84">
              <w:rPr>
                <w:rFonts w:ascii="Times New Roman" w:hAnsi="Times New Roman"/>
                <w:b/>
                <w:szCs w:val="20"/>
              </w:rPr>
              <w:t>Kif għandek tarmi l-inhaler wara li jintuża</w:t>
            </w:r>
          </w:p>
          <w:p w14:paraId="69885530" w14:textId="77777777" w:rsidR="000B0DF3" w:rsidRPr="009F3F84" w:rsidRDefault="00017285" w:rsidP="00A2679E">
            <w:pPr>
              <w:pStyle w:val="Table"/>
              <w:tabs>
                <w:tab w:val="clear" w:pos="284"/>
              </w:tabs>
              <w:spacing w:before="0" w:after="0"/>
              <w:rPr>
                <w:rFonts w:ascii="Times New Roman" w:hAnsi="Times New Roman"/>
                <w:szCs w:val="20"/>
              </w:rPr>
            </w:pPr>
            <w:r w:rsidRPr="009F3F84">
              <w:rPr>
                <w:rFonts w:ascii="Times New Roman" w:hAnsi="Times New Roman"/>
                <w:szCs w:val="20"/>
              </w:rPr>
              <w:t>Kull inhaler għandu jintrema wara li jintużaw il-kapsuli kollha. Staqsi lill-ispiżjar tiegħek dwar kif għandek tarmi mediċini u inhalers li m’għadhomx meħtieġa.</w:t>
            </w:r>
          </w:p>
        </w:tc>
      </w:tr>
      <w:bookmarkEnd w:id="27"/>
    </w:tbl>
    <w:p w14:paraId="5602951B" w14:textId="69B55A90" w:rsidR="00BA15BD" w:rsidRPr="009F3F84" w:rsidRDefault="00BA15BD" w:rsidP="00A2679E">
      <w:pPr>
        <w:tabs>
          <w:tab w:val="clear" w:pos="567"/>
        </w:tabs>
        <w:spacing w:line="240" w:lineRule="auto"/>
        <w:rPr>
          <w:szCs w:val="22"/>
        </w:rPr>
      </w:pPr>
    </w:p>
    <w:p w14:paraId="6D602552" w14:textId="77777777" w:rsidR="00E42E13" w:rsidRPr="009F3F84" w:rsidRDefault="00E42E13" w:rsidP="00A2679E">
      <w:pPr>
        <w:tabs>
          <w:tab w:val="clear" w:pos="567"/>
        </w:tabs>
        <w:spacing w:line="240" w:lineRule="auto"/>
        <w:rPr>
          <w:szCs w:val="22"/>
        </w:rPr>
      </w:pPr>
    </w:p>
    <w:p w14:paraId="3C1F0EAA" w14:textId="77777777" w:rsidR="000B0DF3" w:rsidRPr="009F3F84" w:rsidRDefault="00017285" w:rsidP="00A2679E">
      <w:pPr>
        <w:keepNext/>
        <w:tabs>
          <w:tab w:val="clear" w:pos="567"/>
        </w:tabs>
        <w:spacing w:line="240" w:lineRule="auto"/>
        <w:ind w:left="567" w:hanging="567"/>
        <w:rPr>
          <w:szCs w:val="22"/>
        </w:rPr>
      </w:pPr>
      <w:r w:rsidRPr="009F3F84">
        <w:rPr>
          <w:b/>
          <w:szCs w:val="22"/>
        </w:rPr>
        <w:t>7.</w:t>
      </w:r>
      <w:r w:rsidRPr="009F3F84">
        <w:rPr>
          <w:b/>
          <w:szCs w:val="22"/>
        </w:rPr>
        <w:tab/>
        <w:t>DETENTUR TAL-AWTORIZZAZZJONI GĦAT-TQEGĦID FIS-SUQ</w:t>
      </w:r>
    </w:p>
    <w:p w14:paraId="0E827224" w14:textId="77777777" w:rsidR="000B0DF3" w:rsidRPr="009F3F84" w:rsidRDefault="000B0DF3" w:rsidP="00A2679E">
      <w:pPr>
        <w:keepNext/>
        <w:tabs>
          <w:tab w:val="clear" w:pos="567"/>
        </w:tabs>
        <w:spacing w:line="240" w:lineRule="auto"/>
        <w:rPr>
          <w:szCs w:val="22"/>
        </w:rPr>
      </w:pPr>
    </w:p>
    <w:p w14:paraId="3D619583" w14:textId="77777777" w:rsidR="000B0DF3" w:rsidRPr="009F3F84" w:rsidRDefault="00017285" w:rsidP="00A2679E">
      <w:pPr>
        <w:keepNext/>
        <w:tabs>
          <w:tab w:val="clear" w:pos="567"/>
        </w:tabs>
        <w:spacing w:line="240" w:lineRule="auto"/>
        <w:rPr>
          <w:szCs w:val="22"/>
        </w:rPr>
      </w:pPr>
      <w:r w:rsidRPr="009F3F84">
        <w:t>Novartis Europharm Limited</w:t>
      </w:r>
    </w:p>
    <w:p w14:paraId="63B19289" w14:textId="77777777" w:rsidR="000B0DF3" w:rsidRPr="009F3F84" w:rsidRDefault="00017285" w:rsidP="00A2679E">
      <w:pPr>
        <w:keepNext/>
        <w:tabs>
          <w:tab w:val="clear" w:pos="567"/>
        </w:tabs>
        <w:spacing w:line="240" w:lineRule="auto"/>
        <w:rPr>
          <w:szCs w:val="22"/>
        </w:rPr>
      </w:pPr>
      <w:r w:rsidRPr="009F3F84">
        <w:t>Vista Building</w:t>
      </w:r>
    </w:p>
    <w:p w14:paraId="2E4F8AB5" w14:textId="77777777" w:rsidR="000B0DF3" w:rsidRPr="009F3F84" w:rsidRDefault="00017285" w:rsidP="00A2679E">
      <w:pPr>
        <w:keepNext/>
        <w:tabs>
          <w:tab w:val="clear" w:pos="567"/>
        </w:tabs>
        <w:spacing w:line="240" w:lineRule="auto"/>
        <w:rPr>
          <w:szCs w:val="22"/>
        </w:rPr>
      </w:pPr>
      <w:r w:rsidRPr="009F3F84">
        <w:t>Elm Park, Merrion Road</w:t>
      </w:r>
    </w:p>
    <w:p w14:paraId="3C88FBAD" w14:textId="77777777" w:rsidR="000B0DF3" w:rsidRPr="009F3F84" w:rsidRDefault="00017285" w:rsidP="00A2679E">
      <w:pPr>
        <w:keepNext/>
        <w:tabs>
          <w:tab w:val="clear" w:pos="567"/>
        </w:tabs>
        <w:spacing w:line="240" w:lineRule="auto"/>
        <w:rPr>
          <w:szCs w:val="22"/>
        </w:rPr>
      </w:pPr>
      <w:r w:rsidRPr="009F3F84">
        <w:t>Dublin 4</w:t>
      </w:r>
    </w:p>
    <w:p w14:paraId="6E2BDEFB" w14:textId="77777777" w:rsidR="000B0DF3" w:rsidRPr="009F3F84" w:rsidRDefault="00017285" w:rsidP="00A2679E">
      <w:pPr>
        <w:tabs>
          <w:tab w:val="clear" w:pos="567"/>
        </w:tabs>
        <w:spacing w:line="240" w:lineRule="auto"/>
        <w:rPr>
          <w:szCs w:val="22"/>
        </w:rPr>
      </w:pPr>
      <w:r w:rsidRPr="009F3F84">
        <w:t>L-Irlanda</w:t>
      </w:r>
    </w:p>
    <w:p w14:paraId="241639CC" w14:textId="77777777" w:rsidR="000B0DF3" w:rsidRPr="009F3F84" w:rsidRDefault="000B0DF3" w:rsidP="00A2679E">
      <w:pPr>
        <w:tabs>
          <w:tab w:val="clear" w:pos="567"/>
        </w:tabs>
        <w:spacing w:line="240" w:lineRule="auto"/>
        <w:rPr>
          <w:szCs w:val="22"/>
        </w:rPr>
      </w:pPr>
    </w:p>
    <w:p w14:paraId="03B40F45" w14:textId="77777777" w:rsidR="000B0DF3" w:rsidRPr="009F3F84" w:rsidRDefault="000B0DF3" w:rsidP="00A2679E">
      <w:pPr>
        <w:tabs>
          <w:tab w:val="clear" w:pos="567"/>
        </w:tabs>
        <w:spacing w:line="240" w:lineRule="auto"/>
        <w:rPr>
          <w:szCs w:val="22"/>
        </w:rPr>
      </w:pPr>
    </w:p>
    <w:p w14:paraId="2DBA7A79" w14:textId="77777777" w:rsidR="000B0DF3" w:rsidRPr="009F3F84" w:rsidRDefault="00017285" w:rsidP="00A2679E">
      <w:pPr>
        <w:keepNext/>
        <w:tabs>
          <w:tab w:val="clear" w:pos="567"/>
        </w:tabs>
        <w:spacing w:line="240" w:lineRule="auto"/>
        <w:ind w:left="567" w:hanging="567"/>
        <w:rPr>
          <w:szCs w:val="22"/>
        </w:rPr>
      </w:pPr>
      <w:r w:rsidRPr="009F3F84">
        <w:rPr>
          <w:b/>
          <w:szCs w:val="22"/>
        </w:rPr>
        <w:t>8.</w:t>
      </w:r>
      <w:r w:rsidRPr="009F3F84">
        <w:rPr>
          <w:b/>
          <w:szCs w:val="22"/>
        </w:rPr>
        <w:tab/>
        <w:t>NUMRU(I) TAL-AWTORIZZAZZJONI GĦAT-TQEGĦID FIS-SUQ</w:t>
      </w:r>
    </w:p>
    <w:p w14:paraId="65F93478" w14:textId="3F1CB7C6" w:rsidR="000B0DF3" w:rsidRPr="009F3F84" w:rsidRDefault="000B0DF3" w:rsidP="00A2679E">
      <w:pPr>
        <w:keepNext/>
        <w:tabs>
          <w:tab w:val="clear" w:pos="567"/>
        </w:tabs>
        <w:spacing w:line="240" w:lineRule="auto"/>
        <w:rPr>
          <w:szCs w:val="22"/>
        </w:rPr>
      </w:pPr>
    </w:p>
    <w:p w14:paraId="5400A748" w14:textId="11D734AC" w:rsidR="00471565" w:rsidRPr="009F3F84" w:rsidRDefault="00471565" w:rsidP="00A2679E">
      <w:pPr>
        <w:keepNext/>
        <w:tabs>
          <w:tab w:val="clear" w:pos="567"/>
        </w:tabs>
        <w:spacing w:line="240" w:lineRule="auto"/>
        <w:rPr>
          <w:szCs w:val="22"/>
          <w:u w:val="single"/>
        </w:rPr>
      </w:pPr>
      <w:r w:rsidRPr="009F3F84">
        <w:rPr>
          <w:szCs w:val="22"/>
          <w:u w:val="single"/>
        </w:rPr>
        <w:t>Atectura Breezhaler 125 mikrogramma /62.5 mikrogramma trab li jittieħed man-nifs, kapsuli iebsa</w:t>
      </w:r>
    </w:p>
    <w:p w14:paraId="381E6074" w14:textId="77777777" w:rsidR="00471565" w:rsidRPr="009F3F84" w:rsidRDefault="00471565" w:rsidP="00A2679E">
      <w:pPr>
        <w:keepNext/>
        <w:tabs>
          <w:tab w:val="clear" w:pos="567"/>
        </w:tabs>
        <w:spacing w:line="240" w:lineRule="auto"/>
        <w:rPr>
          <w:szCs w:val="22"/>
        </w:rPr>
      </w:pPr>
    </w:p>
    <w:p w14:paraId="60240C63" w14:textId="77777777" w:rsidR="00FE4AFE" w:rsidRPr="009F3F84" w:rsidRDefault="00471565" w:rsidP="00DA0E9E">
      <w:pPr>
        <w:tabs>
          <w:tab w:val="clear" w:pos="567"/>
        </w:tabs>
        <w:spacing w:line="240" w:lineRule="auto"/>
        <w:rPr>
          <w:szCs w:val="22"/>
        </w:rPr>
      </w:pPr>
      <w:r w:rsidRPr="009F3F84">
        <w:rPr>
          <w:szCs w:val="22"/>
        </w:rPr>
        <w:t>EU/1/20/1439/001</w:t>
      </w:r>
      <w:r w:rsidRPr="009F3F84">
        <w:rPr>
          <w:szCs w:val="22"/>
        </w:rPr>
        <w:noBreakHyphen/>
        <w:t>004</w:t>
      </w:r>
    </w:p>
    <w:p w14:paraId="0F4A369E" w14:textId="77777777" w:rsidR="00471565" w:rsidRPr="009F3F84" w:rsidRDefault="00471565" w:rsidP="00A2679E">
      <w:pPr>
        <w:tabs>
          <w:tab w:val="clear" w:pos="567"/>
        </w:tabs>
        <w:spacing w:line="240" w:lineRule="auto"/>
        <w:rPr>
          <w:szCs w:val="22"/>
        </w:rPr>
      </w:pPr>
    </w:p>
    <w:p w14:paraId="2D1DFDD4" w14:textId="2029E59F" w:rsidR="00471565" w:rsidRPr="009F3F84" w:rsidRDefault="00471565" w:rsidP="00A2679E">
      <w:pPr>
        <w:keepNext/>
        <w:tabs>
          <w:tab w:val="clear" w:pos="567"/>
        </w:tabs>
        <w:spacing w:line="240" w:lineRule="auto"/>
        <w:rPr>
          <w:szCs w:val="22"/>
          <w:u w:val="single"/>
        </w:rPr>
      </w:pPr>
      <w:r w:rsidRPr="009F3F84">
        <w:rPr>
          <w:szCs w:val="22"/>
          <w:u w:val="single"/>
        </w:rPr>
        <w:t>Atectura Breezhaler 125 mikrogramma /127.5 mikrogramma trab li jittieħed man-nifs, kapsuli iebsa</w:t>
      </w:r>
    </w:p>
    <w:p w14:paraId="729F7939" w14:textId="77777777" w:rsidR="00471565" w:rsidRPr="009F3F84" w:rsidRDefault="00471565" w:rsidP="00A2679E">
      <w:pPr>
        <w:keepNext/>
        <w:tabs>
          <w:tab w:val="clear" w:pos="567"/>
        </w:tabs>
        <w:spacing w:line="240" w:lineRule="auto"/>
        <w:rPr>
          <w:szCs w:val="22"/>
        </w:rPr>
      </w:pPr>
    </w:p>
    <w:p w14:paraId="06F6C0A7" w14:textId="77777777" w:rsidR="00FE4AFE" w:rsidRPr="009F3F84" w:rsidRDefault="00471565" w:rsidP="00DA0E9E">
      <w:pPr>
        <w:tabs>
          <w:tab w:val="clear" w:pos="567"/>
        </w:tabs>
        <w:spacing w:line="240" w:lineRule="auto"/>
        <w:rPr>
          <w:szCs w:val="22"/>
        </w:rPr>
      </w:pPr>
      <w:r w:rsidRPr="009F3F84">
        <w:rPr>
          <w:szCs w:val="22"/>
        </w:rPr>
        <w:t>EU/1/20/1439/005</w:t>
      </w:r>
      <w:r w:rsidRPr="009F3F84">
        <w:rPr>
          <w:szCs w:val="22"/>
        </w:rPr>
        <w:noBreakHyphen/>
        <w:t>008</w:t>
      </w:r>
    </w:p>
    <w:p w14:paraId="24945BA4" w14:textId="77777777" w:rsidR="00471565" w:rsidRPr="009F3F84" w:rsidRDefault="00471565" w:rsidP="00A2679E">
      <w:pPr>
        <w:tabs>
          <w:tab w:val="clear" w:pos="567"/>
        </w:tabs>
        <w:spacing w:line="240" w:lineRule="auto"/>
        <w:rPr>
          <w:szCs w:val="22"/>
        </w:rPr>
      </w:pPr>
    </w:p>
    <w:p w14:paraId="6A8C69D5" w14:textId="4BD2C2E8" w:rsidR="00471565" w:rsidRPr="009F3F84" w:rsidRDefault="00471565" w:rsidP="00A2679E">
      <w:pPr>
        <w:keepNext/>
        <w:tabs>
          <w:tab w:val="clear" w:pos="567"/>
        </w:tabs>
        <w:spacing w:line="240" w:lineRule="auto"/>
        <w:rPr>
          <w:szCs w:val="22"/>
          <w:u w:val="single"/>
        </w:rPr>
      </w:pPr>
      <w:r w:rsidRPr="009F3F84">
        <w:rPr>
          <w:szCs w:val="22"/>
          <w:u w:val="single"/>
        </w:rPr>
        <w:lastRenderedPageBreak/>
        <w:t>Atectura Breezhaler 125 mikrogramma /260 mikrogramma trab li jittieħed man-nifs, kapsuli iebsa</w:t>
      </w:r>
    </w:p>
    <w:p w14:paraId="27C5069E" w14:textId="77777777" w:rsidR="00471565" w:rsidRPr="009F3F84" w:rsidRDefault="00471565" w:rsidP="00A2679E">
      <w:pPr>
        <w:keepNext/>
        <w:tabs>
          <w:tab w:val="clear" w:pos="567"/>
        </w:tabs>
        <w:spacing w:line="240" w:lineRule="auto"/>
        <w:rPr>
          <w:szCs w:val="22"/>
        </w:rPr>
      </w:pPr>
    </w:p>
    <w:p w14:paraId="1021470E" w14:textId="77777777" w:rsidR="00FE4AFE" w:rsidRPr="009F3F84" w:rsidRDefault="00471565" w:rsidP="00DA0E9E">
      <w:pPr>
        <w:tabs>
          <w:tab w:val="clear" w:pos="567"/>
        </w:tabs>
        <w:spacing w:line="240" w:lineRule="auto"/>
        <w:rPr>
          <w:szCs w:val="22"/>
        </w:rPr>
      </w:pPr>
      <w:r w:rsidRPr="009F3F84">
        <w:rPr>
          <w:szCs w:val="22"/>
        </w:rPr>
        <w:t>EU/1/20/1439/009</w:t>
      </w:r>
      <w:r w:rsidRPr="009F3F84">
        <w:rPr>
          <w:szCs w:val="22"/>
        </w:rPr>
        <w:noBreakHyphen/>
        <w:t>012</w:t>
      </w:r>
    </w:p>
    <w:p w14:paraId="4BC30929" w14:textId="77777777" w:rsidR="00471565" w:rsidRPr="009F3F84" w:rsidRDefault="00471565" w:rsidP="00A2679E">
      <w:pPr>
        <w:tabs>
          <w:tab w:val="clear" w:pos="567"/>
        </w:tabs>
        <w:spacing w:line="240" w:lineRule="auto"/>
        <w:rPr>
          <w:szCs w:val="22"/>
        </w:rPr>
      </w:pPr>
    </w:p>
    <w:p w14:paraId="245EC87F" w14:textId="77777777" w:rsidR="000B0DF3" w:rsidRPr="009F3F84" w:rsidRDefault="000B0DF3" w:rsidP="00A2679E">
      <w:pPr>
        <w:tabs>
          <w:tab w:val="clear" w:pos="567"/>
        </w:tabs>
        <w:spacing w:line="240" w:lineRule="auto"/>
        <w:rPr>
          <w:szCs w:val="22"/>
        </w:rPr>
      </w:pPr>
    </w:p>
    <w:p w14:paraId="633E6F00" w14:textId="77777777" w:rsidR="000B0DF3" w:rsidRPr="009F3F84" w:rsidRDefault="00017285" w:rsidP="00A2679E">
      <w:pPr>
        <w:keepNext/>
        <w:tabs>
          <w:tab w:val="clear" w:pos="567"/>
        </w:tabs>
        <w:spacing w:line="240" w:lineRule="auto"/>
        <w:ind w:left="567" w:hanging="567"/>
        <w:rPr>
          <w:szCs w:val="22"/>
        </w:rPr>
      </w:pPr>
      <w:r w:rsidRPr="009F3F84">
        <w:rPr>
          <w:b/>
          <w:szCs w:val="22"/>
        </w:rPr>
        <w:t>9.</w:t>
      </w:r>
      <w:r w:rsidRPr="009F3F84">
        <w:rPr>
          <w:b/>
          <w:szCs w:val="22"/>
        </w:rPr>
        <w:tab/>
        <w:t>DATA TAL-EWWEL AWTORIZZAZZJONI/TIĠDID TAL-AWTORIZZAZZJONI</w:t>
      </w:r>
    </w:p>
    <w:p w14:paraId="6D353C0C" w14:textId="3AE1E801" w:rsidR="000B0DF3" w:rsidRPr="009F3F84" w:rsidRDefault="000B0DF3" w:rsidP="00A2679E">
      <w:pPr>
        <w:keepNext/>
        <w:tabs>
          <w:tab w:val="clear" w:pos="567"/>
        </w:tabs>
        <w:spacing w:line="240" w:lineRule="auto"/>
        <w:rPr>
          <w:szCs w:val="22"/>
        </w:rPr>
      </w:pPr>
    </w:p>
    <w:p w14:paraId="078E3EC4" w14:textId="4096D873" w:rsidR="00253D0D" w:rsidRPr="009F3F84" w:rsidRDefault="00184B5F" w:rsidP="00787CE6">
      <w:pPr>
        <w:keepNext/>
        <w:tabs>
          <w:tab w:val="clear" w:pos="567"/>
        </w:tabs>
        <w:spacing w:line="240" w:lineRule="auto"/>
      </w:pPr>
      <w:r>
        <w:t xml:space="preserve">Data tal-ewwel awtorizzazzjoni: </w:t>
      </w:r>
      <w:r w:rsidR="00253D0D" w:rsidRPr="009F3F84">
        <w:t>30 Mejju 2020</w:t>
      </w:r>
    </w:p>
    <w:p w14:paraId="00121093" w14:textId="5C21EA78" w:rsidR="00253D0D" w:rsidRDefault="00184B5F" w:rsidP="00A2679E">
      <w:pPr>
        <w:tabs>
          <w:tab w:val="clear" w:pos="567"/>
        </w:tabs>
        <w:spacing w:line="240" w:lineRule="auto"/>
      </w:pPr>
      <w:r>
        <w:t>Data tal-aħħar tiġdid:</w:t>
      </w:r>
      <w:r w:rsidR="00B1370B">
        <w:t xml:space="preserve"> </w:t>
      </w:r>
      <w:r w:rsidR="00B1370B" w:rsidRPr="00B1370B">
        <w:rPr>
          <w:rFonts w:eastAsia="Calibri"/>
          <w:szCs w:val="22"/>
          <w:lang w:val="en-US"/>
        </w:rPr>
        <w:t xml:space="preserve">14 </w:t>
      </w:r>
      <w:proofErr w:type="spellStart"/>
      <w:r w:rsidR="00B1370B" w:rsidRPr="00B1370B">
        <w:rPr>
          <w:rFonts w:eastAsia="Calibri"/>
          <w:szCs w:val="22"/>
          <w:lang w:val="en-US"/>
        </w:rPr>
        <w:t>Frar</w:t>
      </w:r>
      <w:proofErr w:type="spellEnd"/>
      <w:r w:rsidR="00B1370B" w:rsidRPr="00B1370B">
        <w:rPr>
          <w:rFonts w:eastAsia="Calibri"/>
          <w:szCs w:val="22"/>
          <w:lang w:val="en-US"/>
        </w:rPr>
        <w:t xml:space="preserve"> 20</w:t>
      </w:r>
      <w:r w:rsidR="00B1370B">
        <w:rPr>
          <w:rFonts w:eastAsia="Calibri"/>
          <w:szCs w:val="22"/>
          <w:lang w:val="en-US"/>
        </w:rPr>
        <w:t>25</w:t>
      </w:r>
    </w:p>
    <w:p w14:paraId="6F50FABD" w14:textId="77777777" w:rsidR="0042738C" w:rsidRPr="009F3F84" w:rsidRDefault="0042738C" w:rsidP="00A2679E">
      <w:pPr>
        <w:tabs>
          <w:tab w:val="clear" w:pos="567"/>
        </w:tabs>
        <w:spacing w:line="240" w:lineRule="auto"/>
        <w:rPr>
          <w:szCs w:val="22"/>
        </w:rPr>
      </w:pPr>
    </w:p>
    <w:p w14:paraId="2E4D8B87" w14:textId="77777777" w:rsidR="000B0DF3" w:rsidRPr="009F3F84" w:rsidRDefault="000B0DF3" w:rsidP="00A2679E">
      <w:pPr>
        <w:tabs>
          <w:tab w:val="clear" w:pos="567"/>
        </w:tabs>
        <w:spacing w:line="240" w:lineRule="auto"/>
        <w:rPr>
          <w:szCs w:val="22"/>
        </w:rPr>
      </w:pPr>
    </w:p>
    <w:p w14:paraId="6FEE748F" w14:textId="77777777" w:rsidR="000B0DF3" w:rsidRPr="009F3F84" w:rsidRDefault="00017285" w:rsidP="00A2679E">
      <w:pPr>
        <w:tabs>
          <w:tab w:val="clear" w:pos="567"/>
        </w:tabs>
        <w:spacing w:line="240" w:lineRule="auto"/>
        <w:ind w:left="567" w:hanging="567"/>
        <w:rPr>
          <w:szCs w:val="22"/>
        </w:rPr>
      </w:pPr>
      <w:r w:rsidRPr="009F3F84">
        <w:rPr>
          <w:b/>
          <w:szCs w:val="22"/>
        </w:rPr>
        <w:t>10.</w:t>
      </w:r>
      <w:r w:rsidRPr="009F3F84">
        <w:rPr>
          <w:b/>
          <w:szCs w:val="22"/>
        </w:rPr>
        <w:tab/>
        <w:t>DATA TA’ REVIŻJONI TAT-TEST</w:t>
      </w:r>
    </w:p>
    <w:p w14:paraId="29FA8CD5" w14:textId="77777777" w:rsidR="000B0DF3" w:rsidRPr="009F3F84" w:rsidRDefault="000B0DF3" w:rsidP="00A2679E">
      <w:pPr>
        <w:tabs>
          <w:tab w:val="clear" w:pos="567"/>
        </w:tabs>
        <w:spacing w:line="240" w:lineRule="auto"/>
        <w:rPr>
          <w:szCs w:val="22"/>
        </w:rPr>
      </w:pPr>
    </w:p>
    <w:p w14:paraId="0BF99D07" w14:textId="77777777" w:rsidR="000B0DF3" w:rsidRPr="009F3F84" w:rsidRDefault="000B0DF3" w:rsidP="00A2679E">
      <w:pPr>
        <w:tabs>
          <w:tab w:val="clear" w:pos="567"/>
        </w:tabs>
        <w:spacing w:line="240" w:lineRule="auto"/>
        <w:rPr>
          <w:szCs w:val="22"/>
        </w:rPr>
      </w:pPr>
    </w:p>
    <w:p w14:paraId="0DB67610" w14:textId="0F41D982" w:rsidR="0039654C" w:rsidRPr="009F3F84" w:rsidRDefault="00017285" w:rsidP="00A2679E">
      <w:pPr>
        <w:tabs>
          <w:tab w:val="clear" w:pos="567"/>
        </w:tabs>
        <w:spacing w:line="240" w:lineRule="auto"/>
        <w:rPr>
          <w:szCs w:val="22"/>
        </w:rPr>
      </w:pPr>
      <w:r w:rsidRPr="009F3F84">
        <w:t xml:space="preserve">Informazzjoni dettaljata dwar dan il-prodott mediċinali tinsab fuq is-sit elettroniku tal-Aġenzija Ewropea għall-Mediċini </w:t>
      </w:r>
      <w:r w:rsidR="0042738C">
        <w:fldChar w:fldCharType="begin"/>
      </w:r>
      <w:r w:rsidR="0042738C">
        <w:instrText>HYPERLINK "https://www.ema.europa.eu"</w:instrText>
      </w:r>
      <w:r w:rsidR="0042738C">
        <w:fldChar w:fldCharType="separate"/>
      </w:r>
      <w:r w:rsidR="0042738C" w:rsidRPr="0042738C">
        <w:rPr>
          <w:rStyle w:val="Hyperlink"/>
          <w:szCs w:val="22"/>
        </w:rPr>
        <w:t>https://www.ema.europa.eu</w:t>
      </w:r>
      <w:r w:rsidR="0042738C">
        <w:fldChar w:fldCharType="end"/>
      </w:r>
      <w:r w:rsidRPr="009F3F84">
        <w:rPr>
          <w:color w:val="0000FF"/>
          <w:szCs w:val="22"/>
        </w:rPr>
        <w:t>.</w:t>
      </w:r>
    </w:p>
    <w:p w14:paraId="60779657" w14:textId="4BF5CCB3" w:rsidR="00DC6122" w:rsidRPr="009F3F84" w:rsidRDefault="00DC6122" w:rsidP="00A2679E">
      <w:pPr>
        <w:tabs>
          <w:tab w:val="clear" w:pos="567"/>
        </w:tabs>
        <w:spacing w:line="240" w:lineRule="auto"/>
        <w:rPr>
          <w:noProof/>
          <w:szCs w:val="22"/>
        </w:rPr>
      </w:pPr>
      <w:r w:rsidRPr="009F3F84">
        <w:br w:type="page"/>
      </w:r>
    </w:p>
    <w:p w14:paraId="66CF6FC1" w14:textId="77777777" w:rsidR="008F494B" w:rsidRPr="009F3F84" w:rsidRDefault="008F494B" w:rsidP="00A2679E">
      <w:pPr>
        <w:numPr>
          <w:ilvl w:val="12"/>
          <w:numId w:val="0"/>
        </w:numPr>
        <w:spacing w:line="240" w:lineRule="auto"/>
        <w:ind w:right="-2"/>
        <w:rPr>
          <w:noProof/>
          <w:szCs w:val="22"/>
        </w:rPr>
      </w:pPr>
    </w:p>
    <w:p w14:paraId="3EFF2B63" w14:textId="77777777" w:rsidR="008F494B" w:rsidRPr="009F3F84" w:rsidRDefault="008F494B" w:rsidP="00A2679E">
      <w:pPr>
        <w:spacing w:line="240" w:lineRule="auto"/>
        <w:rPr>
          <w:noProof/>
          <w:szCs w:val="22"/>
        </w:rPr>
      </w:pPr>
    </w:p>
    <w:p w14:paraId="5E303A7F" w14:textId="77777777" w:rsidR="008F494B" w:rsidRPr="009F3F84" w:rsidRDefault="008F494B" w:rsidP="00A2679E">
      <w:pPr>
        <w:spacing w:line="240" w:lineRule="auto"/>
        <w:rPr>
          <w:noProof/>
          <w:szCs w:val="22"/>
        </w:rPr>
      </w:pPr>
    </w:p>
    <w:p w14:paraId="7B41098D" w14:textId="77777777" w:rsidR="008F494B" w:rsidRPr="009F3F84" w:rsidRDefault="008F494B" w:rsidP="00A2679E">
      <w:pPr>
        <w:spacing w:line="240" w:lineRule="auto"/>
        <w:rPr>
          <w:noProof/>
          <w:szCs w:val="22"/>
        </w:rPr>
      </w:pPr>
    </w:p>
    <w:p w14:paraId="09186A40" w14:textId="77777777" w:rsidR="008F494B" w:rsidRPr="009F3F84" w:rsidRDefault="008F494B" w:rsidP="00A2679E">
      <w:pPr>
        <w:spacing w:line="240" w:lineRule="auto"/>
        <w:rPr>
          <w:noProof/>
          <w:szCs w:val="22"/>
        </w:rPr>
      </w:pPr>
    </w:p>
    <w:p w14:paraId="08B0CED4" w14:textId="77777777" w:rsidR="008F494B" w:rsidRPr="009F3F84" w:rsidRDefault="008F494B" w:rsidP="00A2679E">
      <w:pPr>
        <w:spacing w:line="240" w:lineRule="auto"/>
        <w:rPr>
          <w:noProof/>
          <w:szCs w:val="22"/>
        </w:rPr>
      </w:pPr>
    </w:p>
    <w:p w14:paraId="01FB49A0" w14:textId="77777777" w:rsidR="008F494B" w:rsidRPr="009F3F84" w:rsidRDefault="008F494B" w:rsidP="00A2679E">
      <w:pPr>
        <w:spacing w:line="240" w:lineRule="auto"/>
        <w:rPr>
          <w:noProof/>
          <w:szCs w:val="22"/>
        </w:rPr>
      </w:pPr>
    </w:p>
    <w:p w14:paraId="204431DB" w14:textId="77777777" w:rsidR="008F494B" w:rsidRPr="009F3F84" w:rsidRDefault="008F494B" w:rsidP="00A2679E">
      <w:pPr>
        <w:spacing w:line="240" w:lineRule="auto"/>
        <w:rPr>
          <w:noProof/>
          <w:szCs w:val="22"/>
        </w:rPr>
      </w:pPr>
    </w:p>
    <w:p w14:paraId="733950E9" w14:textId="77777777" w:rsidR="008F494B" w:rsidRPr="009F3F84" w:rsidRDefault="008F494B" w:rsidP="00A2679E">
      <w:pPr>
        <w:spacing w:line="240" w:lineRule="auto"/>
        <w:rPr>
          <w:noProof/>
          <w:szCs w:val="22"/>
        </w:rPr>
      </w:pPr>
    </w:p>
    <w:p w14:paraId="78E1EDE2" w14:textId="77777777" w:rsidR="008F494B" w:rsidRPr="009F3F84" w:rsidRDefault="008F494B" w:rsidP="00A2679E">
      <w:pPr>
        <w:spacing w:line="240" w:lineRule="auto"/>
        <w:rPr>
          <w:noProof/>
          <w:szCs w:val="22"/>
        </w:rPr>
      </w:pPr>
    </w:p>
    <w:p w14:paraId="0E6FDF08" w14:textId="77777777" w:rsidR="008F494B" w:rsidRPr="009F3F84" w:rsidRDefault="008F494B" w:rsidP="00A2679E">
      <w:pPr>
        <w:spacing w:line="240" w:lineRule="auto"/>
        <w:rPr>
          <w:noProof/>
          <w:szCs w:val="22"/>
        </w:rPr>
      </w:pPr>
    </w:p>
    <w:p w14:paraId="74CBE6FB" w14:textId="77777777" w:rsidR="008F494B" w:rsidRPr="009F3F84" w:rsidRDefault="008F494B" w:rsidP="00A2679E">
      <w:pPr>
        <w:spacing w:line="240" w:lineRule="auto"/>
        <w:rPr>
          <w:noProof/>
          <w:szCs w:val="22"/>
        </w:rPr>
      </w:pPr>
    </w:p>
    <w:p w14:paraId="4D692A69" w14:textId="77777777" w:rsidR="008F494B" w:rsidRPr="009F3F84" w:rsidRDefault="008F494B" w:rsidP="00A2679E">
      <w:pPr>
        <w:spacing w:line="240" w:lineRule="auto"/>
        <w:rPr>
          <w:noProof/>
          <w:szCs w:val="22"/>
        </w:rPr>
      </w:pPr>
    </w:p>
    <w:p w14:paraId="568CE877" w14:textId="77777777" w:rsidR="008F494B" w:rsidRPr="009F3F84" w:rsidRDefault="008F494B" w:rsidP="00A2679E">
      <w:pPr>
        <w:spacing w:line="240" w:lineRule="auto"/>
        <w:rPr>
          <w:noProof/>
          <w:szCs w:val="22"/>
        </w:rPr>
      </w:pPr>
    </w:p>
    <w:p w14:paraId="76BF13C4" w14:textId="77777777" w:rsidR="008F494B" w:rsidRPr="009F3F84" w:rsidRDefault="008F494B" w:rsidP="00A2679E">
      <w:pPr>
        <w:spacing w:line="240" w:lineRule="auto"/>
        <w:rPr>
          <w:noProof/>
          <w:szCs w:val="22"/>
        </w:rPr>
      </w:pPr>
    </w:p>
    <w:p w14:paraId="1B662DAF" w14:textId="77777777" w:rsidR="008F494B" w:rsidRPr="009F3F84" w:rsidRDefault="008F494B" w:rsidP="00A2679E">
      <w:pPr>
        <w:spacing w:line="240" w:lineRule="auto"/>
        <w:rPr>
          <w:noProof/>
          <w:szCs w:val="22"/>
        </w:rPr>
      </w:pPr>
    </w:p>
    <w:p w14:paraId="39F34035" w14:textId="77777777" w:rsidR="008F494B" w:rsidRPr="009F3F84" w:rsidRDefault="008F494B" w:rsidP="00A2679E">
      <w:pPr>
        <w:spacing w:line="240" w:lineRule="auto"/>
        <w:rPr>
          <w:noProof/>
          <w:szCs w:val="22"/>
        </w:rPr>
      </w:pPr>
    </w:p>
    <w:p w14:paraId="43F2FC7B" w14:textId="77777777" w:rsidR="008F494B" w:rsidRPr="009F3F84" w:rsidRDefault="008F494B" w:rsidP="00A2679E">
      <w:pPr>
        <w:spacing w:line="240" w:lineRule="auto"/>
        <w:rPr>
          <w:noProof/>
          <w:szCs w:val="22"/>
        </w:rPr>
      </w:pPr>
    </w:p>
    <w:p w14:paraId="5BCCE29C" w14:textId="77777777" w:rsidR="008F494B" w:rsidRPr="009F3F84" w:rsidRDefault="008F494B" w:rsidP="00A2679E">
      <w:pPr>
        <w:spacing w:line="240" w:lineRule="auto"/>
        <w:rPr>
          <w:noProof/>
          <w:szCs w:val="22"/>
        </w:rPr>
      </w:pPr>
    </w:p>
    <w:p w14:paraId="5E1E5209" w14:textId="77777777" w:rsidR="008F494B" w:rsidRPr="009F3F84" w:rsidRDefault="008F494B" w:rsidP="00A2679E">
      <w:pPr>
        <w:spacing w:line="240" w:lineRule="auto"/>
        <w:rPr>
          <w:noProof/>
          <w:szCs w:val="22"/>
        </w:rPr>
      </w:pPr>
    </w:p>
    <w:p w14:paraId="4C3E1B87" w14:textId="77777777" w:rsidR="008F494B" w:rsidRPr="009F3F84" w:rsidRDefault="008F494B" w:rsidP="00A2679E">
      <w:pPr>
        <w:spacing w:line="240" w:lineRule="auto"/>
        <w:rPr>
          <w:noProof/>
          <w:szCs w:val="22"/>
        </w:rPr>
      </w:pPr>
    </w:p>
    <w:p w14:paraId="05B2F857" w14:textId="77777777" w:rsidR="008F494B" w:rsidRPr="009F3F84" w:rsidRDefault="008F494B" w:rsidP="00A2679E">
      <w:pPr>
        <w:spacing w:line="240" w:lineRule="auto"/>
        <w:rPr>
          <w:noProof/>
          <w:szCs w:val="22"/>
        </w:rPr>
      </w:pPr>
    </w:p>
    <w:p w14:paraId="3DEDE378" w14:textId="77777777" w:rsidR="008F494B" w:rsidRPr="009F3F84" w:rsidRDefault="008F494B" w:rsidP="00A2679E">
      <w:pPr>
        <w:spacing w:line="240" w:lineRule="auto"/>
        <w:rPr>
          <w:noProof/>
          <w:szCs w:val="22"/>
        </w:rPr>
      </w:pPr>
    </w:p>
    <w:p w14:paraId="6A3C3F78" w14:textId="77777777" w:rsidR="008F494B" w:rsidRPr="009F3F84" w:rsidRDefault="008F494B" w:rsidP="00A2679E">
      <w:pPr>
        <w:spacing w:line="240" w:lineRule="auto"/>
        <w:jc w:val="center"/>
        <w:rPr>
          <w:noProof/>
          <w:szCs w:val="22"/>
        </w:rPr>
      </w:pPr>
      <w:r w:rsidRPr="009F3F84">
        <w:rPr>
          <w:b/>
          <w:szCs w:val="22"/>
        </w:rPr>
        <w:t>ANNESS II</w:t>
      </w:r>
    </w:p>
    <w:p w14:paraId="245BC65F" w14:textId="77777777" w:rsidR="008F494B" w:rsidRPr="009F3F84" w:rsidRDefault="008F494B" w:rsidP="00A2679E">
      <w:pPr>
        <w:spacing w:line="240" w:lineRule="auto"/>
        <w:ind w:right="1416"/>
        <w:rPr>
          <w:noProof/>
          <w:szCs w:val="22"/>
        </w:rPr>
      </w:pPr>
    </w:p>
    <w:p w14:paraId="6FD5F3F0" w14:textId="42363A97" w:rsidR="008F494B" w:rsidRPr="009F3F84" w:rsidRDefault="008F494B" w:rsidP="00A2679E">
      <w:pPr>
        <w:spacing w:line="240" w:lineRule="auto"/>
        <w:ind w:left="1701" w:right="1416" w:hanging="708"/>
        <w:rPr>
          <w:b/>
          <w:noProof/>
          <w:szCs w:val="22"/>
        </w:rPr>
      </w:pPr>
      <w:r w:rsidRPr="009F3F84">
        <w:rPr>
          <w:b/>
          <w:szCs w:val="22"/>
        </w:rPr>
        <w:t>A.</w:t>
      </w:r>
      <w:r w:rsidRPr="009F3F84">
        <w:rPr>
          <w:b/>
          <w:szCs w:val="22"/>
        </w:rPr>
        <w:tab/>
        <w:t>MANIFATTURI RESPONSABBLI GĦALL-ĦRUĠ TAL-LOTT</w:t>
      </w:r>
    </w:p>
    <w:p w14:paraId="7DFC3EB0" w14:textId="77777777" w:rsidR="008F494B" w:rsidRPr="009F3F84" w:rsidRDefault="008F494B" w:rsidP="00A2679E">
      <w:pPr>
        <w:spacing w:line="240" w:lineRule="auto"/>
        <w:rPr>
          <w:noProof/>
          <w:szCs w:val="22"/>
        </w:rPr>
      </w:pPr>
    </w:p>
    <w:p w14:paraId="50FDD38F" w14:textId="77777777" w:rsidR="008F494B" w:rsidRPr="009F3F84" w:rsidRDefault="008F494B" w:rsidP="00A2679E">
      <w:pPr>
        <w:spacing w:line="240" w:lineRule="auto"/>
        <w:ind w:left="1701" w:right="1418" w:hanging="709"/>
        <w:rPr>
          <w:b/>
          <w:noProof/>
          <w:szCs w:val="22"/>
        </w:rPr>
      </w:pPr>
      <w:r w:rsidRPr="009F3F84">
        <w:rPr>
          <w:b/>
          <w:szCs w:val="22"/>
        </w:rPr>
        <w:t>B.</w:t>
      </w:r>
      <w:r w:rsidRPr="009F3F84">
        <w:rPr>
          <w:b/>
          <w:szCs w:val="22"/>
        </w:rPr>
        <w:tab/>
        <w:t>KONDIZZJONIJIET JEW RESTRIZZJONIJIET RIGWARD IL-PROVVISTA U L-UŻU</w:t>
      </w:r>
    </w:p>
    <w:p w14:paraId="34A9E4E6" w14:textId="77777777" w:rsidR="008F494B" w:rsidRPr="009F3F84" w:rsidRDefault="008F494B" w:rsidP="00A2679E">
      <w:pPr>
        <w:spacing w:line="240" w:lineRule="auto"/>
        <w:rPr>
          <w:noProof/>
          <w:szCs w:val="22"/>
        </w:rPr>
      </w:pPr>
    </w:p>
    <w:p w14:paraId="74BF1E1F" w14:textId="77777777" w:rsidR="008F494B" w:rsidRPr="009F3F84" w:rsidRDefault="008F494B" w:rsidP="00A2679E">
      <w:pPr>
        <w:spacing w:line="240" w:lineRule="auto"/>
        <w:ind w:left="1701" w:right="1559" w:hanging="709"/>
        <w:rPr>
          <w:b/>
          <w:noProof/>
          <w:szCs w:val="22"/>
        </w:rPr>
      </w:pPr>
      <w:r w:rsidRPr="009F3F84">
        <w:rPr>
          <w:b/>
          <w:szCs w:val="22"/>
        </w:rPr>
        <w:t>Ċ.</w:t>
      </w:r>
      <w:r w:rsidRPr="009F3F84">
        <w:rPr>
          <w:b/>
          <w:szCs w:val="22"/>
        </w:rPr>
        <w:tab/>
        <w:t>KONDIZZJONIJIET U REKWIŻITI OĦRA TAL-AWTORIZZAZZJONI GĦAT-TQEGĦID FIS-SUQ</w:t>
      </w:r>
    </w:p>
    <w:p w14:paraId="62F391E8" w14:textId="77777777" w:rsidR="008F494B" w:rsidRPr="009F3F84" w:rsidRDefault="008F494B" w:rsidP="00A2679E">
      <w:pPr>
        <w:spacing w:line="240" w:lineRule="auto"/>
        <w:rPr>
          <w:noProof/>
          <w:szCs w:val="22"/>
        </w:rPr>
      </w:pPr>
    </w:p>
    <w:p w14:paraId="35315ADB" w14:textId="77777777" w:rsidR="008F494B" w:rsidRPr="009F3F84" w:rsidRDefault="008F494B" w:rsidP="00A2679E">
      <w:pPr>
        <w:spacing w:line="240" w:lineRule="auto"/>
        <w:ind w:left="1701" w:right="1416" w:hanging="708"/>
        <w:rPr>
          <w:b/>
        </w:rPr>
      </w:pPr>
      <w:r w:rsidRPr="009F3F84">
        <w:rPr>
          <w:b/>
        </w:rPr>
        <w:t>D.</w:t>
      </w:r>
      <w:r w:rsidRPr="009F3F84">
        <w:rPr>
          <w:b/>
        </w:rPr>
        <w:tab/>
        <w:t>KONDIZZJONIJIET JEW RESTRIZZJONIJIET FIR-RIGWARD TAL-UŻU SIGUR U EFFETTIV TAL-PRODOTT MEDIĊINALI</w:t>
      </w:r>
    </w:p>
    <w:p w14:paraId="41775AC6" w14:textId="77777777" w:rsidR="008F494B" w:rsidRPr="009F3F84" w:rsidRDefault="008F494B" w:rsidP="00A2679E">
      <w:pPr>
        <w:spacing w:line="240" w:lineRule="auto"/>
        <w:rPr>
          <w:noProof/>
          <w:szCs w:val="22"/>
        </w:rPr>
      </w:pPr>
    </w:p>
    <w:p w14:paraId="75FAB5C9" w14:textId="6A7E9180" w:rsidR="008F494B" w:rsidRPr="009F3F84" w:rsidRDefault="008F494B" w:rsidP="00A2679E">
      <w:pPr>
        <w:tabs>
          <w:tab w:val="clear" w:pos="567"/>
        </w:tabs>
        <w:spacing w:line="240" w:lineRule="auto"/>
        <w:ind w:left="567" w:hanging="567"/>
        <w:outlineLvl w:val="0"/>
        <w:rPr>
          <w:noProof/>
          <w:szCs w:val="22"/>
        </w:rPr>
      </w:pPr>
      <w:r w:rsidRPr="009F3F84">
        <w:br w:type="page"/>
      </w:r>
      <w:r w:rsidRPr="009F3F84">
        <w:rPr>
          <w:b/>
          <w:szCs w:val="22"/>
        </w:rPr>
        <w:lastRenderedPageBreak/>
        <w:t>A.</w:t>
      </w:r>
      <w:r w:rsidRPr="009F3F84">
        <w:rPr>
          <w:b/>
          <w:szCs w:val="22"/>
        </w:rPr>
        <w:tab/>
        <w:t>MANIFATTURI RESPONSABBLI GĦALL-ĦRUĠ TAL-LOTT</w:t>
      </w:r>
    </w:p>
    <w:p w14:paraId="57B4FCAB" w14:textId="77777777" w:rsidR="008F494B" w:rsidRPr="009F3F84" w:rsidRDefault="008F494B" w:rsidP="00A2679E">
      <w:pPr>
        <w:tabs>
          <w:tab w:val="clear" w:pos="567"/>
        </w:tabs>
        <w:spacing w:line="240" w:lineRule="auto"/>
        <w:rPr>
          <w:noProof/>
          <w:szCs w:val="22"/>
        </w:rPr>
      </w:pPr>
    </w:p>
    <w:p w14:paraId="554DFE2B" w14:textId="62E3595C" w:rsidR="008F494B" w:rsidRPr="009F3F84" w:rsidRDefault="008F494B" w:rsidP="00A2679E">
      <w:pPr>
        <w:tabs>
          <w:tab w:val="clear" w:pos="567"/>
        </w:tabs>
        <w:spacing w:line="240" w:lineRule="auto"/>
        <w:rPr>
          <w:noProof/>
          <w:szCs w:val="22"/>
          <w:u w:val="single"/>
        </w:rPr>
      </w:pPr>
      <w:r w:rsidRPr="009F3F84">
        <w:rPr>
          <w:szCs w:val="22"/>
          <w:u w:val="single"/>
        </w:rPr>
        <w:t>Isem u indirizz tal-manifatturi responsabbli għall-ħruġ tal-lott</w:t>
      </w:r>
    </w:p>
    <w:p w14:paraId="5F52BD40" w14:textId="234444FC" w:rsidR="00E80E35" w:rsidRPr="009F3F84" w:rsidRDefault="00E80E35" w:rsidP="00A2679E">
      <w:pPr>
        <w:tabs>
          <w:tab w:val="clear" w:pos="567"/>
        </w:tabs>
        <w:spacing w:line="240" w:lineRule="auto"/>
        <w:rPr>
          <w:noProof/>
          <w:szCs w:val="22"/>
        </w:rPr>
      </w:pPr>
    </w:p>
    <w:p w14:paraId="68A6999C" w14:textId="77777777" w:rsidR="001343BB" w:rsidRPr="009F3F84" w:rsidRDefault="001343BB" w:rsidP="00A2679E">
      <w:pPr>
        <w:numPr>
          <w:ilvl w:val="12"/>
          <w:numId w:val="0"/>
        </w:numPr>
        <w:tabs>
          <w:tab w:val="clear" w:pos="567"/>
        </w:tabs>
        <w:spacing w:line="240" w:lineRule="auto"/>
        <w:rPr>
          <w:szCs w:val="22"/>
        </w:rPr>
      </w:pPr>
      <w:r w:rsidRPr="009F3F84">
        <w:rPr>
          <w:szCs w:val="22"/>
        </w:rPr>
        <w:t>Novartis Farmacéutica, S.A.</w:t>
      </w:r>
    </w:p>
    <w:p w14:paraId="5A5FF679" w14:textId="77777777" w:rsidR="001343BB" w:rsidRPr="002812C3" w:rsidRDefault="001343BB" w:rsidP="00A2679E">
      <w:pPr>
        <w:numPr>
          <w:ilvl w:val="12"/>
          <w:numId w:val="0"/>
        </w:numPr>
        <w:tabs>
          <w:tab w:val="clear" w:pos="567"/>
        </w:tabs>
        <w:spacing w:line="240" w:lineRule="auto"/>
        <w:ind w:right="-2"/>
        <w:rPr>
          <w:szCs w:val="22"/>
          <w:lang w:val="es-ES"/>
        </w:rPr>
      </w:pPr>
      <w:r w:rsidRPr="002812C3">
        <w:rPr>
          <w:szCs w:val="22"/>
          <w:lang w:val="es-ES"/>
        </w:rPr>
        <w:t xml:space="preserve">Gran </w:t>
      </w:r>
      <w:proofErr w:type="spellStart"/>
      <w:r w:rsidRPr="002812C3">
        <w:rPr>
          <w:szCs w:val="22"/>
          <w:lang w:val="es-ES"/>
        </w:rPr>
        <w:t>Via</w:t>
      </w:r>
      <w:proofErr w:type="spellEnd"/>
      <w:r w:rsidRPr="002812C3">
        <w:rPr>
          <w:szCs w:val="22"/>
          <w:lang w:val="es-ES"/>
        </w:rPr>
        <w:t xml:space="preserve"> de les Corts Catalanes, 764</w:t>
      </w:r>
    </w:p>
    <w:p w14:paraId="2E7F6303" w14:textId="77777777" w:rsidR="001343BB" w:rsidRPr="002812C3" w:rsidRDefault="001343BB" w:rsidP="00A2679E">
      <w:pPr>
        <w:numPr>
          <w:ilvl w:val="12"/>
          <w:numId w:val="0"/>
        </w:numPr>
        <w:tabs>
          <w:tab w:val="clear" w:pos="567"/>
        </w:tabs>
        <w:spacing w:line="240" w:lineRule="auto"/>
        <w:ind w:right="-2"/>
        <w:rPr>
          <w:szCs w:val="22"/>
          <w:lang w:val="es-ES"/>
        </w:rPr>
      </w:pPr>
      <w:r w:rsidRPr="002812C3">
        <w:rPr>
          <w:szCs w:val="22"/>
          <w:lang w:val="es-ES"/>
        </w:rPr>
        <w:t>08013 Barcelona</w:t>
      </w:r>
    </w:p>
    <w:p w14:paraId="3F29B75D" w14:textId="77777777" w:rsidR="001343BB" w:rsidRPr="009F3F84" w:rsidRDefault="001343BB" w:rsidP="00A2679E">
      <w:pPr>
        <w:numPr>
          <w:ilvl w:val="12"/>
          <w:numId w:val="0"/>
        </w:numPr>
        <w:tabs>
          <w:tab w:val="clear" w:pos="567"/>
        </w:tabs>
        <w:spacing w:line="240" w:lineRule="auto"/>
        <w:ind w:right="-2"/>
        <w:rPr>
          <w:szCs w:val="22"/>
        </w:rPr>
      </w:pPr>
      <w:r w:rsidRPr="009F3F84">
        <w:t>Spanja</w:t>
      </w:r>
    </w:p>
    <w:p w14:paraId="54268A99" w14:textId="77777777" w:rsidR="001343BB" w:rsidRPr="002812C3" w:rsidRDefault="001343BB" w:rsidP="00A2679E">
      <w:pPr>
        <w:numPr>
          <w:ilvl w:val="12"/>
          <w:numId w:val="0"/>
        </w:numPr>
        <w:tabs>
          <w:tab w:val="clear" w:pos="567"/>
        </w:tabs>
        <w:spacing w:line="240" w:lineRule="auto"/>
        <w:ind w:right="-2"/>
        <w:rPr>
          <w:szCs w:val="22"/>
          <w:lang w:val="es-ES"/>
        </w:rPr>
      </w:pPr>
    </w:p>
    <w:p w14:paraId="5C3AF6DA" w14:textId="77777777" w:rsidR="005F2FC8" w:rsidRPr="006A6BB5" w:rsidRDefault="005F2FC8" w:rsidP="005F2FC8">
      <w:pPr>
        <w:keepNext/>
        <w:rPr>
          <w:rFonts w:eastAsia="Aptos"/>
          <w:szCs w:val="22"/>
          <w:lang w:val="de-AT" w:eastAsia="de-CH"/>
        </w:rPr>
      </w:pPr>
      <w:bookmarkStart w:id="28" w:name="_Hlk172708909"/>
      <w:r w:rsidRPr="006A6BB5">
        <w:rPr>
          <w:rFonts w:eastAsia="Aptos"/>
          <w:szCs w:val="22"/>
          <w:lang w:val="de-AT" w:eastAsia="de-CH"/>
        </w:rPr>
        <w:t>Novartis Pharma GmbH</w:t>
      </w:r>
    </w:p>
    <w:p w14:paraId="5D1CE162" w14:textId="77777777" w:rsidR="005F2FC8" w:rsidRPr="006A6BB5" w:rsidRDefault="005F2FC8" w:rsidP="005F2FC8">
      <w:pPr>
        <w:keepNext/>
        <w:rPr>
          <w:rFonts w:eastAsia="Aptos"/>
          <w:szCs w:val="22"/>
          <w:lang w:val="de-AT" w:eastAsia="de-CH"/>
        </w:rPr>
      </w:pPr>
      <w:r w:rsidRPr="006A6BB5">
        <w:rPr>
          <w:rFonts w:eastAsia="Aptos"/>
          <w:szCs w:val="22"/>
          <w:lang w:val="de-AT" w:eastAsia="de-CH"/>
        </w:rPr>
        <w:t>Sophie-Germain-Strasse 10</w:t>
      </w:r>
    </w:p>
    <w:p w14:paraId="37FF64CA" w14:textId="77777777" w:rsidR="005F2FC8" w:rsidRPr="002923E2" w:rsidRDefault="005F2FC8" w:rsidP="005F2FC8">
      <w:pPr>
        <w:keepNext/>
        <w:rPr>
          <w:rFonts w:eastAsia="Aptos"/>
          <w:szCs w:val="22"/>
          <w:lang w:val="en-US" w:eastAsia="de-CH"/>
        </w:rPr>
      </w:pPr>
      <w:r w:rsidRPr="002923E2">
        <w:rPr>
          <w:rFonts w:eastAsia="Aptos"/>
          <w:szCs w:val="22"/>
          <w:lang w:val="en-US" w:eastAsia="de-CH"/>
        </w:rPr>
        <w:t>90443 Nuremberg</w:t>
      </w:r>
    </w:p>
    <w:p w14:paraId="5BCA5A58" w14:textId="77777777" w:rsidR="005F2FC8" w:rsidRDefault="005F2FC8" w:rsidP="005F2FC8">
      <w:pPr>
        <w:widowControl w:val="0"/>
        <w:numPr>
          <w:ilvl w:val="12"/>
          <w:numId w:val="0"/>
        </w:numPr>
        <w:tabs>
          <w:tab w:val="clear" w:pos="567"/>
        </w:tabs>
        <w:spacing w:line="240" w:lineRule="auto"/>
        <w:ind w:right="-2"/>
        <w:rPr>
          <w:szCs w:val="22"/>
          <w:lang w:val="de-CH"/>
        </w:rPr>
      </w:pPr>
      <w:r w:rsidRPr="00363342">
        <w:rPr>
          <w:szCs w:val="22"/>
          <w:lang w:val="de-CH"/>
        </w:rPr>
        <w:t>Il-Ġermanja</w:t>
      </w:r>
      <w:bookmarkEnd w:id="28"/>
    </w:p>
    <w:p w14:paraId="55C739AC" w14:textId="77777777" w:rsidR="00E80E35" w:rsidRPr="009F3F84" w:rsidRDefault="00E80E35" w:rsidP="00A2679E">
      <w:pPr>
        <w:numPr>
          <w:ilvl w:val="12"/>
          <w:numId w:val="0"/>
        </w:numPr>
        <w:tabs>
          <w:tab w:val="clear" w:pos="567"/>
        </w:tabs>
        <w:spacing w:line="240" w:lineRule="auto"/>
        <w:ind w:right="-2"/>
        <w:rPr>
          <w:szCs w:val="22"/>
        </w:rPr>
      </w:pPr>
    </w:p>
    <w:p w14:paraId="41D5A829" w14:textId="2BA53174" w:rsidR="008F494B" w:rsidRPr="009F3F84" w:rsidRDefault="008F494B" w:rsidP="00A2679E">
      <w:pPr>
        <w:tabs>
          <w:tab w:val="clear" w:pos="567"/>
        </w:tabs>
        <w:spacing w:line="240" w:lineRule="auto"/>
        <w:rPr>
          <w:noProof/>
          <w:szCs w:val="22"/>
        </w:rPr>
      </w:pPr>
      <w:r w:rsidRPr="009F3F84">
        <w:rPr>
          <w:szCs w:val="22"/>
        </w:rPr>
        <w:t>Fuq il-fuljett ta’ tagħrif tal-prodott mediċinali għandu jkun hemm l-isem u l-indirizz tal-manifattur responsabbli għall-ħruġ tal-lott ikkonċernat.</w:t>
      </w:r>
    </w:p>
    <w:p w14:paraId="3CA0F37A" w14:textId="77777777" w:rsidR="008F494B" w:rsidRPr="009F3F84" w:rsidRDefault="008F494B" w:rsidP="00A2679E">
      <w:pPr>
        <w:tabs>
          <w:tab w:val="clear" w:pos="567"/>
        </w:tabs>
        <w:spacing w:line="240" w:lineRule="auto"/>
        <w:rPr>
          <w:noProof/>
          <w:szCs w:val="22"/>
        </w:rPr>
      </w:pPr>
    </w:p>
    <w:p w14:paraId="05A96D36" w14:textId="77777777" w:rsidR="008F494B" w:rsidRPr="009F3F84" w:rsidRDefault="008F494B" w:rsidP="00A2679E">
      <w:pPr>
        <w:tabs>
          <w:tab w:val="clear" w:pos="567"/>
        </w:tabs>
        <w:spacing w:line="240" w:lineRule="auto"/>
        <w:rPr>
          <w:noProof/>
          <w:szCs w:val="22"/>
        </w:rPr>
      </w:pPr>
    </w:p>
    <w:p w14:paraId="4FCF5495" w14:textId="77777777" w:rsidR="008F494B" w:rsidRPr="009F3F84" w:rsidRDefault="008F494B" w:rsidP="00A2679E">
      <w:pPr>
        <w:keepNext/>
        <w:tabs>
          <w:tab w:val="clear" w:pos="567"/>
        </w:tabs>
        <w:spacing w:line="240" w:lineRule="auto"/>
        <w:ind w:left="567" w:hanging="567"/>
        <w:outlineLvl w:val="0"/>
        <w:rPr>
          <w:b/>
          <w:noProof/>
          <w:szCs w:val="22"/>
        </w:rPr>
      </w:pPr>
      <w:r w:rsidRPr="009F3F84">
        <w:rPr>
          <w:b/>
          <w:bCs/>
        </w:rPr>
        <w:t>B.</w:t>
      </w:r>
      <w:r w:rsidRPr="009F3F84">
        <w:rPr>
          <w:b/>
          <w:bCs/>
        </w:rPr>
        <w:tab/>
        <w:t>KONDIZZJONIJIET JEW RESTRIZZJONIJIET RIGWARD IL-PROVVISTA U L-UŻU</w:t>
      </w:r>
    </w:p>
    <w:p w14:paraId="5FECB929" w14:textId="77777777" w:rsidR="008F494B" w:rsidRPr="009F3F84" w:rsidRDefault="008F494B" w:rsidP="00A2679E">
      <w:pPr>
        <w:keepNext/>
        <w:tabs>
          <w:tab w:val="clear" w:pos="567"/>
        </w:tabs>
        <w:spacing w:line="240" w:lineRule="auto"/>
        <w:rPr>
          <w:noProof/>
          <w:szCs w:val="22"/>
        </w:rPr>
      </w:pPr>
    </w:p>
    <w:p w14:paraId="17883C5A" w14:textId="3AEFD2D9" w:rsidR="008F494B" w:rsidRPr="009F3F84" w:rsidRDefault="008F494B" w:rsidP="00A2679E">
      <w:pPr>
        <w:numPr>
          <w:ilvl w:val="12"/>
          <w:numId w:val="0"/>
        </w:numPr>
        <w:tabs>
          <w:tab w:val="clear" w:pos="567"/>
        </w:tabs>
        <w:spacing w:line="240" w:lineRule="auto"/>
        <w:rPr>
          <w:noProof/>
          <w:szCs w:val="22"/>
        </w:rPr>
      </w:pPr>
      <w:r w:rsidRPr="009F3F84">
        <w:rPr>
          <w:szCs w:val="22"/>
        </w:rPr>
        <w:t>Prodott mediċinali li jingħata bir-riċetta tat-tabib.</w:t>
      </w:r>
    </w:p>
    <w:p w14:paraId="1829F84C" w14:textId="77777777" w:rsidR="008F494B" w:rsidRPr="009F3F84" w:rsidRDefault="008F494B" w:rsidP="00A2679E">
      <w:pPr>
        <w:numPr>
          <w:ilvl w:val="12"/>
          <w:numId w:val="0"/>
        </w:numPr>
        <w:tabs>
          <w:tab w:val="clear" w:pos="567"/>
        </w:tabs>
        <w:spacing w:line="240" w:lineRule="auto"/>
        <w:rPr>
          <w:noProof/>
          <w:szCs w:val="22"/>
        </w:rPr>
      </w:pPr>
    </w:p>
    <w:p w14:paraId="044D09A9" w14:textId="77777777" w:rsidR="008F494B" w:rsidRPr="009F3F84" w:rsidRDefault="008F494B" w:rsidP="00A2679E">
      <w:pPr>
        <w:numPr>
          <w:ilvl w:val="12"/>
          <w:numId w:val="0"/>
        </w:numPr>
        <w:tabs>
          <w:tab w:val="clear" w:pos="567"/>
        </w:tabs>
        <w:spacing w:line="240" w:lineRule="auto"/>
        <w:rPr>
          <w:noProof/>
          <w:szCs w:val="22"/>
        </w:rPr>
      </w:pPr>
    </w:p>
    <w:p w14:paraId="1A78414F" w14:textId="77777777" w:rsidR="008F494B" w:rsidRPr="009F3F84" w:rsidRDefault="008F494B" w:rsidP="00A2679E">
      <w:pPr>
        <w:keepNext/>
        <w:keepLines/>
        <w:tabs>
          <w:tab w:val="clear" w:pos="567"/>
        </w:tabs>
        <w:spacing w:line="240" w:lineRule="auto"/>
        <w:ind w:left="567" w:hanging="567"/>
        <w:outlineLvl w:val="0"/>
        <w:rPr>
          <w:b/>
          <w:bCs/>
          <w:noProof/>
          <w:szCs w:val="22"/>
        </w:rPr>
      </w:pPr>
      <w:r w:rsidRPr="009F3F84">
        <w:rPr>
          <w:b/>
          <w:bCs/>
          <w:szCs w:val="22"/>
        </w:rPr>
        <w:t>Ċ.</w:t>
      </w:r>
      <w:r w:rsidRPr="009F3F84">
        <w:rPr>
          <w:b/>
          <w:bCs/>
          <w:szCs w:val="22"/>
        </w:rPr>
        <w:tab/>
        <w:t>KONDIZZJONIJIET U REKWIŻITI OĦRA TAL-AWTORIZZAZZJONI GĦAT-TQEGĦID FIS-SUQ</w:t>
      </w:r>
    </w:p>
    <w:p w14:paraId="126E2DEC" w14:textId="77777777" w:rsidR="008F494B" w:rsidRPr="009F3F84" w:rsidRDefault="008F494B" w:rsidP="00A2679E">
      <w:pPr>
        <w:keepNext/>
        <w:tabs>
          <w:tab w:val="clear" w:pos="567"/>
        </w:tabs>
        <w:spacing w:line="240" w:lineRule="auto"/>
        <w:ind w:right="-1"/>
        <w:rPr>
          <w:iCs/>
          <w:noProof/>
          <w:szCs w:val="22"/>
        </w:rPr>
      </w:pPr>
    </w:p>
    <w:p w14:paraId="27E46F62" w14:textId="77777777" w:rsidR="008F494B" w:rsidRPr="009F3F84" w:rsidRDefault="008F494B" w:rsidP="00A2679E">
      <w:pPr>
        <w:keepNext/>
        <w:numPr>
          <w:ilvl w:val="0"/>
          <w:numId w:val="2"/>
        </w:numPr>
        <w:tabs>
          <w:tab w:val="clear" w:pos="567"/>
          <w:tab w:val="clear" w:pos="720"/>
        </w:tabs>
        <w:spacing w:line="240" w:lineRule="auto"/>
        <w:ind w:left="567" w:right="-1" w:hanging="567"/>
        <w:rPr>
          <w:b/>
          <w:szCs w:val="22"/>
        </w:rPr>
      </w:pPr>
      <w:r w:rsidRPr="009F3F84">
        <w:rPr>
          <w:b/>
          <w:szCs w:val="22"/>
        </w:rPr>
        <w:t>Rapporti perjodiċi aġġornati dwar is-sigurtà (PSURs)</w:t>
      </w:r>
    </w:p>
    <w:p w14:paraId="0191C25F" w14:textId="77777777" w:rsidR="008F494B" w:rsidRPr="009F3F84" w:rsidRDefault="008F494B" w:rsidP="00A2679E">
      <w:pPr>
        <w:keepNext/>
        <w:tabs>
          <w:tab w:val="clear" w:pos="567"/>
        </w:tabs>
        <w:spacing w:line="240" w:lineRule="auto"/>
        <w:ind w:right="567"/>
      </w:pPr>
    </w:p>
    <w:p w14:paraId="345168FA" w14:textId="3BBD12CD" w:rsidR="00797467" w:rsidRPr="009F3F84" w:rsidRDefault="00797467" w:rsidP="00A2679E">
      <w:pPr>
        <w:tabs>
          <w:tab w:val="clear" w:pos="567"/>
        </w:tabs>
        <w:spacing w:line="240" w:lineRule="auto"/>
        <w:ind w:right="567"/>
        <w:rPr>
          <w:iCs/>
          <w:szCs w:val="22"/>
        </w:rPr>
      </w:pPr>
      <w:r w:rsidRPr="009F3F84">
        <w:t>Ir-rekwiżiti biex jiġu ppreżentati PSURs għal dan il-prod</w:t>
      </w:r>
      <w:r w:rsidR="00AC58E2" w:rsidRPr="009F3F84">
        <w:t>o</w:t>
      </w:r>
      <w:r w:rsidRPr="009F3F84">
        <w:t>tt mediċinali huma mniżżla fil-lista tad-dati ta’ referenza tal-Unjoni (lista EURD) prevista skont l-Artikolu 107c(7) tad-Direttiva 2001/83/KE u kwalunkwe aġġornament sussegwenti ppubblikat fuq il-portal elettroniku Ewropew tal-mediċini.</w:t>
      </w:r>
    </w:p>
    <w:p w14:paraId="3235069A" w14:textId="77777777" w:rsidR="00797467" w:rsidRPr="009F3F84" w:rsidRDefault="00797467" w:rsidP="00A2679E">
      <w:pPr>
        <w:tabs>
          <w:tab w:val="clear" w:pos="567"/>
        </w:tabs>
        <w:spacing w:line="240" w:lineRule="auto"/>
        <w:ind w:right="567"/>
        <w:rPr>
          <w:iCs/>
          <w:szCs w:val="22"/>
        </w:rPr>
      </w:pPr>
    </w:p>
    <w:p w14:paraId="72285B72" w14:textId="77777777" w:rsidR="008F494B" w:rsidRPr="009F3F84" w:rsidRDefault="008F494B" w:rsidP="00A2679E">
      <w:pPr>
        <w:tabs>
          <w:tab w:val="clear" w:pos="567"/>
        </w:tabs>
        <w:spacing w:line="240" w:lineRule="auto"/>
        <w:ind w:right="-1"/>
      </w:pPr>
    </w:p>
    <w:p w14:paraId="114918A2" w14:textId="2AC7EC12" w:rsidR="008F494B" w:rsidRPr="009F3F84" w:rsidRDefault="008F494B" w:rsidP="00A2679E">
      <w:pPr>
        <w:keepNext/>
        <w:keepLines/>
        <w:tabs>
          <w:tab w:val="clear" w:pos="567"/>
        </w:tabs>
        <w:spacing w:line="240" w:lineRule="auto"/>
        <w:ind w:left="567" w:hanging="567"/>
        <w:outlineLvl w:val="0"/>
        <w:rPr>
          <w:b/>
        </w:rPr>
      </w:pPr>
      <w:r w:rsidRPr="009F3F84">
        <w:rPr>
          <w:b/>
        </w:rPr>
        <w:t>D.</w:t>
      </w:r>
      <w:r w:rsidRPr="009F3F84">
        <w:rPr>
          <w:b/>
        </w:rPr>
        <w:tab/>
        <w:t>KONDIZZJONIJIET JEW RESTIZZJONIJIET FIR-RIGWARD TAL-UŻU SIGUR U EFFETTIV TAL-PRODOTT MEDIĊINALI</w:t>
      </w:r>
    </w:p>
    <w:p w14:paraId="3C42A7D7" w14:textId="77777777" w:rsidR="008F494B" w:rsidRPr="009F3F84" w:rsidRDefault="008F494B" w:rsidP="00A2679E">
      <w:pPr>
        <w:keepNext/>
        <w:tabs>
          <w:tab w:val="clear" w:pos="567"/>
        </w:tabs>
        <w:spacing w:line="240" w:lineRule="auto"/>
        <w:ind w:right="-1"/>
      </w:pPr>
    </w:p>
    <w:p w14:paraId="642DA44B" w14:textId="77777777" w:rsidR="008F494B" w:rsidRPr="009F3F84" w:rsidRDefault="008F494B" w:rsidP="00A2679E">
      <w:pPr>
        <w:keepNext/>
        <w:numPr>
          <w:ilvl w:val="0"/>
          <w:numId w:val="2"/>
        </w:numPr>
        <w:tabs>
          <w:tab w:val="clear" w:pos="567"/>
          <w:tab w:val="clear" w:pos="720"/>
        </w:tabs>
        <w:spacing w:line="240" w:lineRule="auto"/>
        <w:ind w:left="567" w:right="-1" w:hanging="567"/>
        <w:rPr>
          <w:b/>
        </w:rPr>
      </w:pPr>
      <w:r w:rsidRPr="009F3F84">
        <w:rPr>
          <w:b/>
        </w:rPr>
        <w:t>Pjan tal-ġestjoni tar-riskju (RMP)</w:t>
      </w:r>
    </w:p>
    <w:p w14:paraId="4604AC22" w14:textId="77777777" w:rsidR="008F494B" w:rsidRPr="009F3F84" w:rsidRDefault="008F494B" w:rsidP="00A2679E">
      <w:pPr>
        <w:keepNext/>
        <w:tabs>
          <w:tab w:val="clear" w:pos="567"/>
        </w:tabs>
        <w:spacing w:line="240" w:lineRule="auto"/>
        <w:ind w:right="-1"/>
      </w:pPr>
    </w:p>
    <w:p w14:paraId="3C4C7ADB" w14:textId="77777777" w:rsidR="008F494B" w:rsidRPr="009F3F84" w:rsidRDefault="008F494B" w:rsidP="00A2679E">
      <w:pPr>
        <w:tabs>
          <w:tab w:val="clear" w:pos="567"/>
        </w:tabs>
        <w:spacing w:line="240" w:lineRule="auto"/>
        <w:ind w:right="567"/>
        <w:rPr>
          <w:noProof/>
          <w:szCs w:val="22"/>
        </w:rPr>
      </w:pPr>
      <w:r w:rsidRPr="009F3F84">
        <w:t>Id-detentur tal-awtorizzazzjoni għat-tqegħid fis-suq (MAH) għandu jwettaq l-attivitajiet u l-interventi meħtieġa ta’ farmakoviġilanza dettaljati fl-RMP maqbul ippreżentat fil-Modulu 1.8.2 tal-awtorizzazzjoni għat-tqegħid fis-suq u kwalunkwe aġġornament sussegwenti maqbul tal-RMP.</w:t>
      </w:r>
    </w:p>
    <w:p w14:paraId="5D11E99D" w14:textId="77777777" w:rsidR="008F494B" w:rsidRPr="009F3F84" w:rsidRDefault="008F494B" w:rsidP="00A2679E">
      <w:pPr>
        <w:tabs>
          <w:tab w:val="clear" w:pos="567"/>
        </w:tabs>
        <w:spacing w:line="240" w:lineRule="auto"/>
        <w:ind w:right="-1"/>
        <w:rPr>
          <w:iCs/>
          <w:noProof/>
          <w:szCs w:val="22"/>
        </w:rPr>
      </w:pPr>
    </w:p>
    <w:p w14:paraId="133C25DF" w14:textId="77777777" w:rsidR="008F494B" w:rsidRPr="009F3F84" w:rsidRDefault="008F494B" w:rsidP="00A2679E">
      <w:pPr>
        <w:keepNext/>
        <w:tabs>
          <w:tab w:val="clear" w:pos="567"/>
        </w:tabs>
        <w:spacing w:line="240" w:lineRule="auto"/>
        <w:rPr>
          <w:iCs/>
          <w:noProof/>
          <w:szCs w:val="22"/>
        </w:rPr>
      </w:pPr>
      <w:r w:rsidRPr="009F3F84">
        <w:rPr>
          <w:iCs/>
          <w:szCs w:val="22"/>
        </w:rPr>
        <w:t>RMP aġġornat għandu jiġi ppreżentat:</w:t>
      </w:r>
    </w:p>
    <w:p w14:paraId="05859CD4" w14:textId="77777777" w:rsidR="008F494B" w:rsidRPr="009F3F84" w:rsidRDefault="008F494B" w:rsidP="00A2679E">
      <w:pPr>
        <w:numPr>
          <w:ilvl w:val="0"/>
          <w:numId w:val="1"/>
        </w:numPr>
        <w:tabs>
          <w:tab w:val="clear" w:pos="567"/>
          <w:tab w:val="clear" w:pos="720"/>
        </w:tabs>
        <w:spacing w:line="240" w:lineRule="auto"/>
        <w:ind w:left="567" w:right="-1" w:hanging="567"/>
        <w:rPr>
          <w:iCs/>
          <w:noProof/>
          <w:szCs w:val="22"/>
        </w:rPr>
      </w:pPr>
      <w:r w:rsidRPr="009F3F84">
        <w:rPr>
          <w:iCs/>
          <w:szCs w:val="22"/>
        </w:rPr>
        <w:t>Meta l-Aġenzija Ewropea għall-Mediċini titlob din l-informazzjoni;</w:t>
      </w:r>
    </w:p>
    <w:p w14:paraId="71DE290F" w14:textId="77777777" w:rsidR="008F494B" w:rsidRPr="009F3F84" w:rsidRDefault="008F494B" w:rsidP="00A2679E">
      <w:pPr>
        <w:numPr>
          <w:ilvl w:val="0"/>
          <w:numId w:val="1"/>
        </w:numPr>
        <w:tabs>
          <w:tab w:val="clear" w:pos="567"/>
          <w:tab w:val="clear" w:pos="720"/>
        </w:tabs>
        <w:spacing w:line="240" w:lineRule="auto"/>
        <w:ind w:left="567" w:right="-1" w:hanging="567"/>
        <w:rPr>
          <w:iCs/>
          <w:noProof/>
          <w:szCs w:val="22"/>
        </w:rPr>
      </w:pPr>
      <w:r w:rsidRPr="009F3F84">
        <w:rPr>
          <w:iCs/>
          <w:szCs w:val="22"/>
        </w:rPr>
        <w:t>Kull meta s-sistema tal-ġestjoni tar-riskju tiġi modifikata speċjalment minħabba li tasal informazzjoni ġdida li tista’ twassal għal bidla sinifikanti fil-profil bejn il-benefiċċju u r-riskju jew minħabba li jintlaħaq għan importanti (farmakoviġilanza jew minimizzazzjoni tar-riskji).</w:t>
      </w:r>
    </w:p>
    <w:p w14:paraId="77BB0967" w14:textId="3076FDB5" w:rsidR="008E0645" w:rsidRPr="009F3F84" w:rsidRDefault="008E0645" w:rsidP="00A2679E">
      <w:pPr>
        <w:tabs>
          <w:tab w:val="clear" w:pos="567"/>
        </w:tabs>
        <w:spacing w:line="240" w:lineRule="auto"/>
        <w:rPr>
          <w:noProof/>
          <w:szCs w:val="22"/>
        </w:rPr>
      </w:pPr>
      <w:r w:rsidRPr="009F3F84">
        <w:br w:type="page"/>
      </w:r>
    </w:p>
    <w:p w14:paraId="5FEFCAC4" w14:textId="77777777" w:rsidR="00DC6122" w:rsidRPr="009F3F84" w:rsidRDefault="00DC6122" w:rsidP="00A2679E">
      <w:pPr>
        <w:tabs>
          <w:tab w:val="clear" w:pos="567"/>
        </w:tabs>
        <w:spacing w:line="240" w:lineRule="auto"/>
        <w:rPr>
          <w:noProof/>
          <w:szCs w:val="22"/>
        </w:rPr>
      </w:pPr>
    </w:p>
    <w:p w14:paraId="5D649D77" w14:textId="77777777" w:rsidR="00DC6122" w:rsidRPr="009F3F84" w:rsidRDefault="00DC6122" w:rsidP="00A2679E">
      <w:pPr>
        <w:tabs>
          <w:tab w:val="clear" w:pos="567"/>
        </w:tabs>
        <w:spacing w:line="240" w:lineRule="auto"/>
        <w:rPr>
          <w:noProof/>
          <w:szCs w:val="22"/>
        </w:rPr>
      </w:pPr>
    </w:p>
    <w:p w14:paraId="77F9D18B" w14:textId="77777777" w:rsidR="00DC6122" w:rsidRPr="009F3F84" w:rsidRDefault="00DC6122" w:rsidP="00A2679E">
      <w:pPr>
        <w:tabs>
          <w:tab w:val="clear" w:pos="567"/>
        </w:tabs>
        <w:spacing w:line="240" w:lineRule="auto"/>
        <w:rPr>
          <w:noProof/>
          <w:szCs w:val="22"/>
        </w:rPr>
      </w:pPr>
    </w:p>
    <w:p w14:paraId="45E8B03D" w14:textId="77777777" w:rsidR="00DC6122" w:rsidRPr="009F3F84" w:rsidRDefault="00DC6122" w:rsidP="00A2679E">
      <w:pPr>
        <w:tabs>
          <w:tab w:val="clear" w:pos="567"/>
        </w:tabs>
        <w:spacing w:line="240" w:lineRule="auto"/>
      </w:pPr>
    </w:p>
    <w:p w14:paraId="0ABDFFFC" w14:textId="77777777" w:rsidR="00DC6122" w:rsidRPr="009F3F84" w:rsidRDefault="00DC6122" w:rsidP="00A2679E">
      <w:pPr>
        <w:tabs>
          <w:tab w:val="clear" w:pos="567"/>
        </w:tabs>
        <w:spacing w:line="240" w:lineRule="auto"/>
      </w:pPr>
    </w:p>
    <w:p w14:paraId="361228A2" w14:textId="77777777" w:rsidR="00DC6122" w:rsidRPr="009F3F84" w:rsidRDefault="00DC6122" w:rsidP="00A2679E">
      <w:pPr>
        <w:tabs>
          <w:tab w:val="clear" w:pos="567"/>
        </w:tabs>
        <w:spacing w:line="240" w:lineRule="auto"/>
      </w:pPr>
    </w:p>
    <w:p w14:paraId="71ADB0A1" w14:textId="77777777" w:rsidR="00DC6122" w:rsidRPr="009F3F84" w:rsidRDefault="00DC6122" w:rsidP="00A2679E">
      <w:pPr>
        <w:tabs>
          <w:tab w:val="clear" w:pos="567"/>
        </w:tabs>
        <w:spacing w:line="240" w:lineRule="auto"/>
      </w:pPr>
    </w:p>
    <w:p w14:paraId="2F5E1244" w14:textId="77777777" w:rsidR="00DC6122" w:rsidRPr="009F3F84" w:rsidRDefault="00DC6122" w:rsidP="00A2679E">
      <w:pPr>
        <w:tabs>
          <w:tab w:val="clear" w:pos="567"/>
        </w:tabs>
        <w:spacing w:line="240" w:lineRule="auto"/>
      </w:pPr>
    </w:p>
    <w:p w14:paraId="46EF8542" w14:textId="77777777" w:rsidR="00DC6122" w:rsidRPr="009F3F84" w:rsidRDefault="00DC6122" w:rsidP="00A2679E">
      <w:pPr>
        <w:tabs>
          <w:tab w:val="clear" w:pos="567"/>
        </w:tabs>
        <w:spacing w:line="240" w:lineRule="auto"/>
        <w:rPr>
          <w:noProof/>
          <w:szCs w:val="22"/>
        </w:rPr>
      </w:pPr>
    </w:p>
    <w:p w14:paraId="6DD8048C" w14:textId="77777777" w:rsidR="00DC6122" w:rsidRPr="009F3F84" w:rsidRDefault="00DC6122" w:rsidP="00A2679E">
      <w:pPr>
        <w:tabs>
          <w:tab w:val="clear" w:pos="567"/>
        </w:tabs>
        <w:spacing w:line="240" w:lineRule="auto"/>
        <w:rPr>
          <w:noProof/>
          <w:szCs w:val="22"/>
        </w:rPr>
      </w:pPr>
    </w:p>
    <w:p w14:paraId="13336B51" w14:textId="77777777" w:rsidR="00DC6122" w:rsidRPr="009F3F84" w:rsidRDefault="00DC6122" w:rsidP="00A2679E">
      <w:pPr>
        <w:tabs>
          <w:tab w:val="clear" w:pos="567"/>
        </w:tabs>
        <w:spacing w:line="240" w:lineRule="auto"/>
        <w:rPr>
          <w:noProof/>
          <w:szCs w:val="22"/>
        </w:rPr>
      </w:pPr>
    </w:p>
    <w:p w14:paraId="36A8D107" w14:textId="77777777" w:rsidR="00DC6122" w:rsidRPr="009F3F84" w:rsidRDefault="00DC6122" w:rsidP="00A2679E">
      <w:pPr>
        <w:tabs>
          <w:tab w:val="clear" w:pos="567"/>
        </w:tabs>
        <w:spacing w:line="240" w:lineRule="auto"/>
        <w:rPr>
          <w:noProof/>
          <w:szCs w:val="22"/>
        </w:rPr>
      </w:pPr>
    </w:p>
    <w:p w14:paraId="0567C1C7" w14:textId="77777777" w:rsidR="00DC6122" w:rsidRPr="009F3F84" w:rsidRDefault="00DC6122" w:rsidP="00A2679E">
      <w:pPr>
        <w:tabs>
          <w:tab w:val="clear" w:pos="567"/>
        </w:tabs>
        <w:spacing w:line="240" w:lineRule="auto"/>
        <w:rPr>
          <w:noProof/>
          <w:szCs w:val="22"/>
        </w:rPr>
      </w:pPr>
    </w:p>
    <w:p w14:paraId="7881A6A9" w14:textId="77777777" w:rsidR="00DC6122" w:rsidRPr="009F3F84" w:rsidRDefault="00DC6122" w:rsidP="00A2679E">
      <w:pPr>
        <w:tabs>
          <w:tab w:val="clear" w:pos="567"/>
        </w:tabs>
        <w:spacing w:line="240" w:lineRule="auto"/>
        <w:rPr>
          <w:noProof/>
          <w:szCs w:val="22"/>
        </w:rPr>
      </w:pPr>
    </w:p>
    <w:p w14:paraId="20E3AA84" w14:textId="77777777" w:rsidR="00DC6122" w:rsidRPr="009F3F84" w:rsidRDefault="00DC6122" w:rsidP="00A2679E">
      <w:pPr>
        <w:tabs>
          <w:tab w:val="clear" w:pos="567"/>
        </w:tabs>
        <w:spacing w:line="240" w:lineRule="auto"/>
        <w:rPr>
          <w:noProof/>
          <w:szCs w:val="22"/>
        </w:rPr>
      </w:pPr>
    </w:p>
    <w:p w14:paraId="59114D03" w14:textId="77777777" w:rsidR="00DC6122" w:rsidRPr="009F3F84" w:rsidRDefault="00DC6122" w:rsidP="00A2679E">
      <w:pPr>
        <w:tabs>
          <w:tab w:val="clear" w:pos="567"/>
        </w:tabs>
        <w:spacing w:line="240" w:lineRule="auto"/>
        <w:rPr>
          <w:noProof/>
          <w:szCs w:val="22"/>
        </w:rPr>
      </w:pPr>
    </w:p>
    <w:p w14:paraId="07C45BBD" w14:textId="77777777" w:rsidR="00DC6122" w:rsidRPr="009F3F84" w:rsidRDefault="00DC6122" w:rsidP="00A2679E">
      <w:pPr>
        <w:tabs>
          <w:tab w:val="clear" w:pos="567"/>
        </w:tabs>
        <w:spacing w:line="240" w:lineRule="auto"/>
        <w:rPr>
          <w:noProof/>
          <w:szCs w:val="22"/>
        </w:rPr>
      </w:pPr>
    </w:p>
    <w:p w14:paraId="13000781" w14:textId="77777777" w:rsidR="00DC6122" w:rsidRPr="009F3F84" w:rsidRDefault="00DC6122" w:rsidP="00A2679E">
      <w:pPr>
        <w:tabs>
          <w:tab w:val="clear" w:pos="567"/>
        </w:tabs>
        <w:spacing w:line="240" w:lineRule="auto"/>
        <w:rPr>
          <w:noProof/>
          <w:szCs w:val="22"/>
        </w:rPr>
      </w:pPr>
    </w:p>
    <w:p w14:paraId="032C88EE" w14:textId="77777777" w:rsidR="00DC6122" w:rsidRPr="009F3F84" w:rsidRDefault="00DC6122" w:rsidP="00A2679E">
      <w:pPr>
        <w:tabs>
          <w:tab w:val="clear" w:pos="567"/>
        </w:tabs>
        <w:spacing w:line="240" w:lineRule="auto"/>
        <w:rPr>
          <w:noProof/>
          <w:szCs w:val="22"/>
        </w:rPr>
      </w:pPr>
    </w:p>
    <w:p w14:paraId="5E8DB441" w14:textId="77777777" w:rsidR="00DC6122" w:rsidRPr="009F3F84" w:rsidRDefault="00DC6122" w:rsidP="00A2679E">
      <w:pPr>
        <w:tabs>
          <w:tab w:val="clear" w:pos="567"/>
        </w:tabs>
        <w:spacing w:line="240" w:lineRule="auto"/>
        <w:rPr>
          <w:noProof/>
          <w:szCs w:val="22"/>
        </w:rPr>
      </w:pPr>
    </w:p>
    <w:p w14:paraId="7D48F861" w14:textId="77777777" w:rsidR="0028482B" w:rsidRPr="009F3F84" w:rsidRDefault="0028482B" w:rsidP="00A2679E">
      <w:pPr>
        <w:tabs>
          <w:tab w:val="clear" w:pos="567"/>
        </w:tabs>
        <w:spacing w:line="240" w:lineRule="auto"/>
        <w:rPr>
          <w:noProof/>
          <w:szCs w:val="22"/>
        </w:rPr>
      </w:pPr>
    </w:p>
    <w:p w14:paraId="736D9F1D" w14:textId="77777777" w:rsidR="0028482B" w:rsidRPr="009F3F84" w:rsidRDefault="0028482B" w:rsidP="00A2679E">
      <w:pPr>
        <w:tabs>
          <w:tab w:val="clear" w:pos="567"/>
        </w:tabs>
        <w:spacing w:line="240" w:lineRule="auto"/>
        <w:rPr>
          <w:noProof/>
          <w:szCs w:val="22"/>
        </w:rPr>
      </w:pPr>
    </w:p>
    <w:p w14:paraId="4F7E21BB" w14:textId="77777777" w:rsidR="00DC6122" w:rsidRPr="009F3F84" w:rsidRDefault="00DC6122" w:rsidP="00A2679E">
      <w:pPr>
        <w:tabs>
          <w:tab w:val="clear" w:pos="567"/>
        </w:tabs>
        <w:spacing w:line="240" w:lineRule="auto"/>
        <w:rPr>
          <w:noProof/>
          <w:szCs w:val="22"/>
        </w:rPr>
      </w:pPr>
    </w:p>
    <w:p w14:paraId="34E0E910" w14:textId="77777777" w:rsidR="00DC6122" w:rsidRPr="009F3F84" w:rsidRDefault="00DC6122" w:rsidP="00A2679E">
      <w:pPr>
        <w:tabs>
          <w:tab w:val="clear" w:pos="567"/>
        </w:tabs>
        <w:spacing w:line="240" w:lineRule="auto"/>
        <w:jc w:val="center"/>
        <w:rPr>
          <w:b/>
          <w:noProof/>
          <w:szCs w:val="22"/>
        </w:rPr>
      </w:pPr>
      <w:r w:rsidRPr="009F3F84">
        <w:rPr>
          <w:b/>
          <w:szCs w:val="22"/>
        </w:rPr>
        <w:t>ANNESS III</w:t>
      </w:r>
    </w:p>
    <w:p w14:paraId="3359D465" w14:textId="77777777" w:rsidR="00DC6122" w:rsidRPr="009F3F84" w:rsidRDefault="00DC6122" w:rsidP="00A2679E">
      <w:pPr>
        <w:tabs>
          <w:tab w:val="clear" w:pos="567"/>
        </w:tabs>
        <w:spacing w:line="240" w:lineRule="auto"/>
        <w:jc w:val="center"/>
        <w:rPr>
          <w:noProof/>
          <w:szCs w:val="22"/>
        </w:rPr>
      </w:pPr>
    </w:p>
    <w:p w14:paraId="1835E868" w14:textId="77777777" w:rsidR="00DC6122" w:rsidRPr="009F3F84" w:rsidRDefault="00DC6122" w:rsidP="00A2679E">
      <w:pPr>
        <w:tabs>
          <w:tab w:val="clear" w:pos="567"/>
        </w:tabs>
        <w:spacing w:line="240" w:lineRule="auto"/>
        <w:jc w:val="center"/>
        <w:rPr>
          <w:b/>
          <w:noProof/>
          <w:szCs w:val="22"/>
        </w:rPr>
      </w:pPr>
      <w:r w:rsidRPr="009F3F84">
        <w:rPr>
          <w:b/>
          <w:szCs w:val="22"/>
        </w:rPr>
        <w:t>TIKKETTAR U FULJETT TA’ TAGĦRIF</w:t>
      </w:r>
    </w:p>
    <w:p w14:paraId="67219CB8" w14:textId="77777777" w:rsidR="00DC6122" w:rsidRPr="009F3F84" w:rsidRDefault="00DC6122" w:rsidP="00A2679E">
      <w:pPr>
        <w:tabs>
          <w:tab w:val="clear" w:pos="567"/>
        </w:tabs>
        <w:spacing w:line="240" w:lineRule="auto"/>
        <w:rPr>
          <w:noProof/>
          <w:szCs w:val="22"/>
        </w:rPr>
      </w:pPr>
      <w:r w:rsidRPr="009F3F84">
        <w:br w:type="page"/>
      </w:r>
    </w:p>
    <w:p w14:paraId="0F862EDD" w14:textId="77777777" w:rsidR="00DC6122" w:rsidRPr="009F3F84" w:rsidRDefault="00DC6122" w:rsidP="00A2679E">
      <w:pPr>
        <w:tabs>
          <w:tab w:val="clear" w:pos="567"/>
        </w:tabs>
        <w:spacing w:line="240" w:lineRule="auto"/>
        <w:rPr>
          <w:noProof/>
          <w:szCs w:val="22"/>
        </w:rPr>
      </w:pPr>
    </w:p>
    <w:p w14:paraId="29C09CF8" w14:textId="77777777" w:rsidR="00DC6122" w:rsidRPr="009F3F84" w:rsidRDefault="00DC6122" w:rsidP="00A2679E">
      <w:pPr>
        <w:tabs>
          <w:tab w:val="clear" w:pos="567"/>
        </w:tabs>
        <w:spacing w:line="240" w:lineRule="auto"/>
        <w:rPr>
          <w:noProof/>
          <w:szCs w:val="22"/>
        </w:rPr>
      </w:pPr>
    </w:p>
    <w:p w14:paraId="5D5290E9" w14:textId="77777777" w:rsidR="00DC6122" w:rsidRPr="009F3F84" w:rsidRDefault="00DC6122" w:rsidP="00A2679E">
      <w:pPr>
        <w:tabs>
          <w:tab w:val="clear" w:pos="567"/>
        </w:tabs>
        <w:spacing w:line="240" w:lineRule="auto"/>
        <w:rPr>
          <w:noProof/>
          <w:szCs w:val="22"/>
        </w:rPr>
      </w:pPr>
    </w:p>
    <w:p w14:paraId="438E2B09" w14:textId="77777777" w:rsidR="00DC6122" w:rsidRPr="009F3F84" w:rsidRDefault="00DC6122" w:rsidP="00A2679E">
      <w:pPr>
        <w:tabs>
          <w:tab w:val="clear" w:pos="567"/>
        </w:tabs>
        <w:spacing w:line="240" w:lineRule="auto"/>
        <w:rPr>
          <w:noProof/>
          <w:szCs w:val="22"/>
        </w:rPr>
      </w:pPr>
    </w:p>
    <w:p w14:paraId="4015E3CB" w14:textId="77777777" w:rsidR="00DC6122" w:rsidRPr="009F3F84" w:rsidRDefault="00DC6122" w:rsidP="00A2679E">
      <w:pPr>
        <w:tabs>
          <w:tab w:val="clear" w:pos="567"/>
        </w:tabs>
        <w:spacing w:line="240" w:lineRule="auto"/>
        <w:rPr>
          <w:noProof/>
          <w:szCs w:val="22"/>
        </w:rPr>
      </w:pPr>
    </w:p>
    <w:p w14:paraId="22D0AF53" w14:textId="77777777" w:rsidR="00DC6122" w:rsidRPr="009F3F84" w:rsidRDefault="00DC6122" w:rsidP="00A2679E">
      <w:pPr>
        <w:tabs>
          <w:tab w:val="clear" w:pos="567"/>
        </w:tabs>
        <w:spacing w:line="240" w:lineRule="auto"/>
        <w:rPr>
          <w:noProof/>
          <w:szCs w:val="22"/>
        </w:rPr>
      </w:pPr>
    </w:p>
    <w:p w14:paraId="3AE2CF0E" w14:textId="77777777" w:rsidR="00DC6122" w:rsidRPr="009F3F84" w:rsidRDefault="00DC6122" w:rsidP="00A2679E">
      <w:pPr>
        <w:tabs>
          <w:tab w:val="clear" w:pos="567"/>
        </w:tabs>
        <w:spacing w:line="240" w:lineRule="auto"/>
        <w:rPr>
          <w:noProof/>
          <w:szCs w:val="22"/>
        </w:rPr>
      </w:pPr>
    </w:p>
    <w:p w14:paraId="2A2E2600" w14:textId="77777777" w:rsidR="00DC6122" w:rsidRPr="009F3F84" w:rsidRDefault="00DC6122" w:rsidP="00A2679E">
      <w:pPr>
        <w:tabs>
          <w:tab w:val="clear" w:pos="567"/>
        </w:tabs>
        <w:spacing w:line="240" w:lineRule="auto"/>
        <w:rPr>
          <w:noProof/>
          <w:szCs w:val="22"/>
        </w:rPr>
      </w:pPr>
    </w:p>
    <w:p w14:paraId="4774A6A4" w14:textId="77777777" w:rsidR="00DC6122" w:rsidRPr="009F3F84" w:rsidRDefault="00DC6122" w:rsidP="00A2679E">
      <w:pPr>
        <w:tabs>
          <w:tab w:val="clear" w:pos="567"/>
        </w:tabs>
        <w:spacing w:line="240" w:lineRule="auto"/>
        <w:rPr>
          <w:noProof/>
          <w:szCs w:val="22"/>
        </w:rPr>
      </w:pPr>
    </w:p>
    <w:p w14:paraId="6129B6D8" w14:textId="77777777" w:rsidR="00DC6122" w:rsidRPr="009F3F84" w:rsidRDefault="00DC6122" w:rsidP="00A2679E">
      <w:pPr>
        <w:tabs>
          <w:tab w:val="clear" w:pos="567"/>
        </w:tabs>
        <w:spacing w:line="240" w:lineRule="auto"/>
        <w:rPr>
          <w:noProof/>
          <w:szCs w:val="22"/>
        </w:rPr>
      </w:pPr>
    </w:p>
    <w:p w14:paraId="1858716F" w14:textId="77777777" w:rsidR="00DC6122" w:rsidRPr="009F3F84" w:rsidRDefault="00DC6122" w:rsidP="00A2679E">
      <w:pPr>
        <w:tabs>
          <w:tab w:val="clear" w:pos="567"/>
        </w:tabs>
        <w:spacing w:line="240" w:lineRule="auto"/>
        <w:rPr>
          <w:noProof/>
          <w:szCs w:val="22"/>
        </w:rPr>
      </w:pPr>
    </w:p>
    <w:p w14:paraId="1404778F" w14:textId="77777777" w:rsidR="00DC6122" w:rsidRPr="009F3F84" w:rsidRDefault="00DC6122" w:rsidP="00A2679E">
      <w:pPr>
        <w:tabs>
          <w:tab w:val="clear" w:pos="567"/>
        </w:tabs>
        <w:spacing w:line="240" w:lineRule="auto"/>
        <w:rPr>
          <w:noProof/>
          <w:szCs w:val="22"/>
        </w:rPr>
      </w:pPr>
    </w:p>
    <w:p w14:paraId="0A6B6053" w14:textId="77777777" w:rsidR="00DC6122" w:rsidRPr="009F3F84" w:rsidRDefault="00DC6122" w:rsidP="00A2679E">
      <w:pPr>
        <w:tabs>
          <w:tab w:val="clear" w:pos="567"/>
        </w:tabs>
        <w:spacing w:line="240" w:lineRule="auto"/>
        <w:rPr>
          <w:noProof/>
          <w:szCs w:val="22"/>
        </w:rPr>
      </w:pPr>
    </w:p>
    <w:p w14:paraId="545B0C8B" w14:textId="77777777" w:rsidR="00DC6122" w:rsidRPr="009F3F84" w:rsidRDefault="00DC6122" w:rsidP="00A2679E">
      <w:pPr>
        <w:tabs>
          <w:tab w:val="clear" w:pos="567"/>
        </w:tabs>
        <w:spacing w:line="240" w:lineRule="auto"/>
        <w:rPr>
          <w:noProof/>
          <w:szCs w:val="22"/>
        </w:rPr>
      </w:pPr>
    </w:p>
    <w:p w14:paraId="43FD19C5" w14:textId="77777777" w:rsidR="00DC6122" w:rsidRPr="009F3F84" w:rsidRDefault="00DC6122" w:rsidP="00A2679E">
      <w:pPr>
        <w:tabs>
          <w:tab w:val="clear" w:pos="567"/>
        </w:tabs>
        <w:spacing w:line="240" w:lineRule="auto"/>
        <w:rPr>
          <w:noProof/>
          <w:szCs w:val="22"/>
        </w:rPr>
      </w:pPr>
    </w:p>
    <w:p w14:paraId="5FD27C45" w14:textId="77777777" w:rsidR="00DC6122" w:rsidRPr="009F3F84" w:rsidRDefault="00DC6122" w:rsidP="00A2679E">
      <w:pPr>
        <w:tabs>
          <w:tab w:val="clear" w:pos="567"/>
        </w:tabs>
        <w:spacing w:line="240" w:lineRule="auto"/>
        <w:rPr>
          <w:noProof/>
          <w:szCs w:val="22"/>
        </w:rPr>
      </w:pPr>
    </w:p>
    <w:p w14:paraId="28F65DE0" w14:textId="77777777" w:rsidR="00DC6122" w:rsidRPr="009F3F84" w:rsidRDefault="00DC6122" w:rsidP="00A2679E">
      <w:pPr>
        <w:tabs>
          <w:tab w:val="clear" w:pos="567"/>
        </w:tabs>
        <w:spacing w:line="240" w:lineRule="auto"/>
        <w:rPr>
          <w:noProof/>
          <w:szCs w:val="22"/>
        </w:rPr>
      </w:pPr>
    </w:p>
    <w:p w14:paraId="0E7C290E" w14:textId="77777777" w:rsidR="00DC6122" w:rsidRPr="009F3F84" w:rsidRDefault="00DC6122" w:rsidP="00A2679E">
      <w:pPr>
        <w:tabs>
          <w:tab w:val="clear" w:pos="567"/>
        </w:tabs>
        <w:spacing w:line="240" w:lineRule="auto"/>
        <w:rPr>
          <w:noProof/>
          <w:szCs w:val="22"/>
        </w:rPr>
      </w:pPr>
    </w:p>
    <w:p w14:paraId="4C3FA6EC" w14:textId="77777777" w:rsidR="00DC6122" w:rsidRPr="009F3F84" w:rsidRDefault="00DC6122" w:rsidP="00A2679E">
      <w:pPr>
        <w:tabs>
          <w:tab w:val="clear" w:pos="567"/>
        </w:tabs>
        <w:spacing w:line="240" w:lineRule="auto"/>
        <w:rPr>
          <w:noProof/>
          <w:szCs w:val="22"/>
        </w:rPr>
      </w:pPr>
    </w:p>
    <w:p w14:paraId="40F38559" w14:textId="77777777" w:rsidR="0028482B" w:rsidRPr="009F3F84" w:rsidRDefault="0028482B" w:rsidP="00A2679E">
      <w:pPr>
        <w:tabs>
          <w:tab w:val="clear" w:pos="567"/>
        </w:tabs>
        <w:spacing w:line="240" w:lineRule="auto"/>
        <w:rPr>
          <w:noProof/>
          <w:szCs w:val="22"/>
        </w:rPr>
      </w:pPr>
    </w:p>
    <w:p w14:paraId="594F8A76" w14:textId="77777777" w:rsidR="00DC6122" w:rsidRPr="009F3F84" w:rsidRDefault="00DC6122" w:rsidP="00A2679E">
      <w:pPr>
        <w:tabs>
          <w:tab w:val="clear" w:pos="567"/>
        </w:tabs>
        <w:spacing w:line="240" w:lineRule="auto"/>
        <w:rPr>
          <w:noProof/>
          <w:szCs w:val="22"/>
        </w:rPr>
      </w:pPr>
    </w:p>
    <w:p w14:paraId="5B7FB69E" w14:textId="77777777" w:rsidR="00DC6122" w:rsidRPr="009F3F84" w:rsidRDefault="00DC6122" w:rsidP="00A2679E">
      <w:pPr>
        <w:tabs>
          <w:tab w:val="clear" w:pos="567"/>
        </w:tabs>
        <w:spacing w:line="240" w:lineRule="auto"/>
        <w:rPr>
          <w:noProof/>
          <w:szCs w:val="22"/>
        </w:rPr>
      </w:pPr>
    </w:p>
    <w:p w14:paraId="4D8DBEDD" w14:textId="77777777" w:rsidR="00DC6122" w:rsidRPr="009F3F84" w:rsidRDefault="00DC6122" w:rsidP="00A2679E">
      <w:pPr>
        <w:tabs>
          <w:tab w:val="clear" w:pos="567"/>
        </w:tabs>
        <w:spacing w:line="240" w:lineRule="auto"/>
        <w:rPr>
          <w:noProof/>
          <w:szCs w:val="22"/>
        </w:rPr>
      </w:pPr>
    </w:p>
    <w:p w14:paraId="51DFFA9A" w14:textId="77777777" w:rsidR="00DC6122" w:rsidRPr="009F3F84" w:rsidRDefault="00DC6122" w:rsidP="00A2679E">
      <w:pPr>
        <w:tabs>
          <w:tab w:val="clear" w:pos="567"/>
        </w:tabs>
        <w:spacing w:line="240" w:lineRule="auto"/>
        <w:jc w:val="center"/>
        <w:outlineLvl w:val="0"/>
        <w:rPr>
          <w:noProof/>
          <w:szCs w:val="22"/>
        </w:rPr>
      </w:pPr>
      <w:r w:rsidRPr="009F3F84">
        <w:rPr>
          <w:b/>
          <w:szCs w:val="22"/>
        </w:rPr>
        <w:t>A. TIKKETTAR</w:t>
      </w:r>
    </w:p>
    <w:p w14:paraId="189DC961" w14:textId="77777777" w:rsidR="00DC6122" w:rsidRPr="009F3F84" w:rsidRDefault="00DC6122" w:rsidP="00A2679E">
      <w:pPr>
        <w:shd w:val="clear" w:color="auto" w:fill="FFFFFF"/>
        <w:tabs>
          <w:tab w:val="clear" w:pos="567"/>
        </w:tabs>
        <w:spacing w:line="240" w:lineRule="auto"/>
        <w:rPr>
          <w:noProof/>
          <w:szCs w:val="22"/>
        </w:rPr>
      </w:pPr>
      <w:r w:rsidRPr="009F3F84">
        <w:br w:type="page"/>
      </w:r>
    </w:p>
    <w:p w14:paraId="78434322" w14:textId="77777777" w:rsidR="0028482B" w:rsidRPr="009F3F84" w:rsidRDefault="0028482B" w:rsidP="00A2679E">
      <w:pPr>
        <w:tabs>
          <w:tab w:val="clear" w:pos="567"/>
        </w:tabs>
        <w:spacing w:line="240" w:lineRule="auto"/>
        <w:rPr>
          <w:noProof/>
          <w:szCs w:val="22"/>
        </w:rPr>
      </w:pPr>
    </w:p>
    <w:p w14:paraId="477378B2" w14:textId="77777777" w:rsidR="00DC6122" w:rsidRPr="009F3F84" w:rsidRDefault="00DC6122" w:rsidP="00A2679E">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TAGĦRIF LI GĦANDU JIDHER FUQ IL-PAKKETT TA’ BARRA</w:t>
      </w:r>
    </w:p>
    <w:p w14:paraId="33EA1C8E" w14:textId="77777777" w:rsidR="00DC6122" w:rsidRPr="009F3F84" w:rsidRDefault="00DC6122"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rPr>
      </w:pPr>
    </w:p>
    <w:p w14:paraId="37564FE6" w14:textId="77777777" w:rsidR="00DC6122" w:rsidRPr="009F3F84" w:rsidRDefault="00DC6122" w:rsidP="00A2679E">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rPr>
      </w:pPr>
      <w:r w:rsidRPr="009F3F84">
        <w:rPr>
          <w:b/>
          <w:szCs w:val="22"/>
        </w:rPr>
        <w:t>IL-KARTUNA TA’ BARRA TAL-PAKKETT B’WIEĦED</w:t>
      </w:r>
    </w:p>
    <w:p w14:paraId="0543FC01" w14:textId="77777777" w:rsidR="00DC6122" w:rsidRPr="009F3F84" w:rsidRDefault="00DC6122" w:rsidP="00A2679E">
      <w:pPr>
        <w:tabs>
          <w:tab w:val="clear" w:pos="567"/>
        </w:tabs>
        <w:spacing w:line="240" w:lineRule="auto"/>
        <w:rPr>
          <w:noProof/>
          <w:szCs w:val="22"/>
        </w:rPr>
      </w:pPr>
    </w:p>
    <w:p w14:paraId="1C2776DA" w14:textId="77777777" w:rsidR="00DC6122" w:rsidRPr="009F3F84" w:rsidRDefault="00DC6122" w:rsidP="00A2679E">
      <w:pPr>
        <w:tabs>
          <w:tab w:val="clear" w:pos="567"/>
        </w:tabs>
        <w:spacing w:line="240" w:lineRule="auto"/>
        <w:rPr>
          <w:noProof/>
          <w:szCs w:val="22"/>
        </w:rPr>
      </w:pPr>
    </w:p>
    <w:p w14:paraId="31073D6C"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1.</w:t>
      </w:r>
      <w:r w:rsidRPr="009F3F84">
        <w:rPr>
          <w:b/>
          <w:szCs w:val="22"/>
        </w:rPr>
        <w:tab/>
        <w:t>ISEM TAL-PRODOTT MEDIĊINALI</w:t>
      </w:r>
    </w:p>
    <w:p w14:paraId="7DCC22DC" w14:textId="77777777" w:rsidR="00DC6122" w:rsidRPr="009F3F84" w:rsidRDefault="00DC6122" w:rsidP="00A2679E">
      <w:pPr>
        <w:keepNext/>
        <w:tabs>
          <w:tab w:val="clear" w:pos="567"/>
        </w:tabs>
        <w:spacing w:line="240" w:lineRule="auto"/>
        <w:rPr>
          <w:noProof/>
          <w:szCs w:val="22"/>
        </w:rPr>
      </w:pPr>
    </w:p>
    <w:p w14:paraId="1B624ED4" w14:textId="77777777" w:rsidR="00DC6122" w:rsidRPr="009F3F84" w:rsidRDefault="00DC6122" w:rsidP="00A2679E">
      <w:pPr>
        <w:tabs>
          <w:tab w:val="clear" w:pos="567"/>
        </w:tabs>
        <w:spacing w:line="240" w:lineRule="auto"/>
        <w:rPr>
          <w:rFonts w:eastAsia="MS Mincho"/>
          <w:szCs w:val="22"/>
        </w:rPr>
      </w:pPr>
      <w:r w:rsidRPr="009F3F84">
        <w:t>Atectura Breezhaler 125 mikrogramma/62.5 mikrogrammi trab li jittieħed man-nifs, kapsuli iebsa</w:t>
      </w:r>
    </w:p>
    <w:p w14:paraId="3CCA7732" w14:textId="77777777" w:rsidR="00DC6122" w:rsidRPr="009F3F84" w:rsidRDefault="00DC6122" w:rsidP="00A2679E">
      <w:pPr>
        <w:tabs>
          <w:tab w:val="clear" w:pos="567"/>
        </w:tabs>
        <w:spacing w:line="240" w:lineRule="auto"/>
        <w:rPr>
          <w:szCs w:val="22"/>
        </w:rPr>
      </w:pPr>
      <w:r w:rsidRPr="009F3F84">
        <w:t>indacaterol/mometasone furoate</w:t>
      </w:r>
    </w:p>
    <w:p w14:paraId="3E4B86CA" w14:textId="77777777" w:rsidR="00DC6122" w:rsidRPr="009F3F84" w:rsidRDefault="00DC6122" w:rsidP="00A2679E">
      <w:pPr>
        <w:tabs>
          <w:tab w:val="clear" w:pos="567"/>
        </w:tabs>
        <w:spacing w:line="240" w:lineRule="auto"/>
        <w:rPr>
          <w:noProof/>
          <w:szCs w:val="22"/>
        </w:rPr>
      </w:pPr>
    </w:p>
    <w:p w14:paraId="727ED41D" w14:textId="77777777" w:rsidR="00DC6122" w:rsidRPr="009F3F84" w:rsidRDefault="00DC6122" w:rsidP="00A2679E">
      <w:pPr>
        <w:tabs>
          <w:tab w:val="clear" w:pos="567"/>
        </w:tabs>
        <w:spacing w:line="240" w:lineRule="auto"/>
        <w:rPr>
          <w:noProof/>
          <w:szCs w:val="22"/>
        </w:rPr>
      </w:pPr>
    </w:p>
    <w:p w14:paraId="069C497C"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2.</w:t>
      </w:r>
      <w:r w:rsidRPr="009F3F84">
        <w:rPr>
          <w:b/>
          <w:szCs w:val="22"/>
        </w:rPr>
        <w:tab/>
        <w:t>DIKJARAZZJONI TAS-SUSTANZA(I) ATTIVA(I)</w:t>
      </w:r>
    </w:p>
    <w:p w14:paraId="34BBD1B8" w14:textId="77777777" w:rsidR="00DC6122" w:rsidRPr="009F3F84" w:rsidRDefault="00DC6122" w:rsidP="00A2679E">
      <w:pPr>
        <w:tabs>
          <w:tab w:val="clear" w:pos="567"/>
        </w:tabs>
        <w:spacing w:line="240" w:lineRule="auto"/>
        <w:rPr>
          <w:szCs w:val="22"/>
        </w:rPr>
      </w:pPr>
    </w:p>
    <w:p w14:paraId="2469581C" w14:textId="77777777" w:rsidR="00DC6122" w:rsidRPr="009F3F84" w:rsidRDefault="00DC6122" w:rsidP="00A2679E">
      <w:pPr>
        <w:tabs>
          <w:tab w:val="clear" w:pos="567"/>
        </w:tabs>
        <w:spacing w:line="240" w:lineRule="auto"/>
        <w:rPr>
          <w:szCs w:val="22"/>
        </w:rPr>
      </w:pPr>
      <w:r w:rsidRPr="009F3F84">
        <w:t>Kull doża mogħtija fiha 125 mikrogramma indacaterol (bħala acetate) u 62.5 mikrogrammi mometasone furoate.</w:t>
      </w:r>
    </w:p>
    <w:p w14:paraId="34471FC3" w14:textId="77777777" w:rsidR="00DC6122" w:rsidRPr="009F3F84" w:rsidRDefault="00DC6122" w:rsidP="00A2679E">
      <w:pPr>
        <w:tabs>
          <w:tab w:val="clear" w:pos="567"/>
        </w:tabs>
        <w:spacing w:line="240" w:lineRule="auto"/>
        <w:rPr>
          <w:noProof/>
          <w:szCs w:val="22"/>
        </w:rPr>
      </w:pPr>
    </w:p>
    <w:p w14:paraId="279A44E6" w14:textId="77777777" w:rsidR="00DC6122" w:rsidRPr="009F3F84" w:rsidRDefault="00DC6122" w:rsidP="00A2679E">
      <w:pPr>
        <w:tabs>
          <w:tab w:val="clear" w:pos="567"/>
        </w:tabs>
        <w:spacing w:line="240" w:lineRule="auto"/>
        <w:rPr>
          <w:noProof/>
          <w:szCs w:val="22"/>
        </w:rPr>
      </w:pPr>
    </w:p>
    <w:p w14:paraId="6451E2DA"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3.</w:t>
      </w:r>
      <w:r w:rsidRPr="009F3F84">
        <w:rPr>
          <w:b/>
          <w:szCs w:val="22"/>
        </w:rPr>
        <w:tab/>
        <w:t>LISTA TA’ EĊĊIPJENTI</w:t>
      </w:r>
    </w:p>
    <w:p w14:paraId="3478A0FC" w14:textId="77777777" w:rsidR="00DC6122" w:rsidRPr="009F3F84" w:rsidRDefault="00DC6122" w:rsidP="00A2679E">
      <w:pPr>
        <w:keepNext/>
        <w:tabs>
          <w:tab w:val="clear" w:pos="567"/>
        </w:tabs>
        <w:spacing w:line="240" w:lineRule="auto"/>
        <w:rPr>
          <w:noProof/>
          <w:szCs w:val="22"/>
        </w:rPr>
      </w:pPr>
    </w:p>
    <w:p w14:paraId="12C4AA95" w14:textId="0890CBCE" w:rsidR="00DC6122" w:rsidRPr="009F3F84" w:rsidRDefault="00DC6122" w:rsidP="00A2679E">
      <w:pPr>
        <w:tabs>
          <w:tab w:val="clear" w:pos="567"/>
        </w:tabs>
        <w:spacing w:line="240" w:lineRule="auto"/>
        <w:rPr>
          <w:szCs w:val="22"/>
        </w:rPr>
      </w:pPr>
      <w:r w:rsidRPr="009F3F84">
        <w:t>Fih ukoll il-lattosju</w:t>
      </w:r>
      <w:r w:rsidR="009952B2">
        <w:t xml:space="preserve"> </w:t>
      </w:r>
      <w:r w:rsidR="00A92DB7">
        <w:t>monoidrat</w:t>
      </w:r>
      <w:r w:rsidRPr="009F3F84">
        <w:t xml:space="preserve">. </w:t>
      </w:r>
      <w:r w:rsidRPr="009F3F84">
        <w:rPr>
          <w:shd w:val="pct15" w:color="auto" w:fill="auto"/>
        </w:rPr>
        <w:t>Ara l-fuljett ta’ tagħrif għal aktar informazzjoni.</w:t>
      </w:r>
    </w:p>
    <w:p w14:paraId="1DD0D11A" w14:textId="77777777" w:rsidR="00DC6122" w:rsidRPr="009F3F84" w:rsidRDefault="00DC6122" w:rsidP="00A2679E">
      <w:pPr>
        <w:tabs>
          <w:tab w:val="clear" w:pos="567"/>
        </w:tabs>
        <w:spacing w:line="240" w:lineRule="auto"/>
        <w:rPr>
          <w:szCs w:val="22"/>
        </w:rPr>
      </w:pPr>
    </w:p>
    <w:p w14:paraId="6EF2840C" w14:textId="77777777" w:rsidR="00DC6122" w:rsidRPr="009F3F84" w:rsidRDefault="00DC6122" w:rsidP="00A2679E">
      <w:pPr>
        <w:tabs>
          <w:tab w:val="clear" w:pos="567"/>
        </w:tabs>
        <w:spacing w:line="240" w:lineRule="auto"/>
        <w:rPr>
          <w:noProof/>
          <w:szCs w:val="22"/>
        </w:rPr>
      </w:pPr>
    </w:p>
    <w:p w14:paraId="68C0A3A3"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4.</w:t>
      </w:r>
      <w:r w:rsidRPr="009F3F84">
        <w:rPr>
          <w:b/>
          <w:szCs w:val="22"/>
        </w:rPr>
        <w:tab/>
        <w:t>GĦAMLA FARMAĊEWTIKA U KONTENUT</w:t>
      </w:r>
    </w:p>
    <w:p w14:paraId="415297FB" w14:textId="77777777" w:rsidR="00DC6122" w:rsidRPr="009F3F84" w:rsidRDefault="00DC6122" w:rsidP="00A2679E">
      <w:pPr>
        <w:keepNext/>
        <w:tabs>
          <w:tab w:val="clear" w:pos="567"/>
        </w:tabs>
        <w:spacing w:line="240" w:lineRule="auto"/>
        <w:rPr>
          <w:noProof/>
          <w:szCs w:val="22"/>
        </w:rPr>
      </w:pPr>
    </w:p>
    <w:p w14:paraId="189D4404" w14:textId="77777777" w:rsidR="00DC6122" w:rsidRPr="009F3F84" w:rsidRDefault="00DC6122" w:rsidP="00A2679E">
      <w:pPr>
        <w:tabs>
          <w:tab w:val="clear" w:pos="567"/>
        </w:tabs>
        <w:spacing w:line="240" w:lineRule="auto"/>
        <w:rPr>
          <w:noProof/>
          <w:szCs w:val="22"/>
        </w:rPr>
      </w:pPr>
      <w:r w:rsidRPr="009F3F84">
        <w:rPr>
          <w:szCs w:val="22"/>
          <w:shd w:val="pct15" w:color="auto" w:fill="auto"/>
        </w:rPr>
        <w:t>Trab li jittieħed man-nifs, kapsula iebsa</w:t>
      </w:r>
    </w:p>
    <w:p w14:paraId="6446FA09" w14:textId="77777777" w:rsidR="00DC6122" w:rsidRPr="009F3F84" w:rsidRDefault="00DC6122" w:rsidP="00A2679E">
      <w:pPr>
        <w:tabs>
          <w:tab w:val="clear" w:pos="567"/>
        </w:tabs>
        <w:spacing w:line="240" w:lineRule="auto"/>
        <w:rPr>
          <w:noProof/>
          <w:szCs w:val="22"/>
        </w:rPr>
      </w:pPr>
    </w:p>
    <w:p w14:paraId="11F30809" w14:textId="77777777" w:rsidR="00DC6122" w:rsidRPr="009F3F84" w:rsidRDefault="00DC6122" w:rsidP="00A2679E">
      <w:pPr>
        <w:tabs>
          <w:tab w:val="clear" w:pos="567"/>
        </w:tabs>
        <w:spacing w:line="240" w:lineRule="auto"/>
        <w:rPr>
          <w:noProof/>
          <w:szCs w:val="22"/>
        </w:rPr>
      </w:pPr>
      <w:r w:rsidRPr="009F3F84">
        <w:t>10 x 1 kapsuli + 1 inhaler</w:t>
      </w:r>
    </w:p>
    <w:p w14:paraId="3387EFCD" w14:textId="77777777" w:rsidR="00DC6122" w:rsidRPr="009F3F84" w:rsidRDefault="00DC6122" w:rsidP="00A2679E">
      <w:pPr>
        <w:tabs>
          <w:tab w:val="clear" w:pos="567"/>
        </w:tabs>
        <w:spacing w:line="240" w:lineRule="auto"/>
        <w:rPr>
          <w:noProof/>
          <w:szCs w:val="22"/>
        </w:rPr>
      </w:pPr>
      <w:r w:rsidRPr="009F3F84">
        <w:rPr>
          <w:szCs w:val="22"/>
          <w:shd w:val="pct15" w:color="auto" w:fill="auto"/>
        </w:rPr>
        <w:t>30 x 1 kapsuli + 1 inhaler</w:t>
      </w:r>
    </w:p>
    <w:p w14:paraId="01075D99" w14:textId="77777777" w:rsidR="00DC6122" w:rsidRPr="009F3F84" w:rsidRDefault="00DC6122" w:rsidP="00A2679E">
      <w:pPr>
        <w:tabs>
          <w:tab w:val="clear" w:pos="567"/>
        </w:tabs>
        <w:spacing w:line="240" w:lineRule="auto"/>
        <w:rPr>
          <w:shd w:val="pct15" w:color="auto" w:fill="auto"/>
        </w:rPr>
      </w:pPr>
    </w:p>
    <w:p w14:paraId="129E6D0F" w14:textId="77777777" w:rsidR="00DC6122" w:rsidRPr="009F3F84" w:rsidRDefault="00DC6122" w:rsidP="00A2679E">
      <w:pPr>
        <w:tabs>
          <w:tab w:val="clear" w:pos="567"/>
        </w:tabs>
        <w:spacing w:line="240" w:lineRule="auto"/>
      </w:pPr>
    </w:p>
    <w:p w14:paraId="62CA8DF3"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5.</w:t>
      </w:r>
      <w:r w:rsidRPr="009F3F84">
        <w:rPr>
          <w:b/>
          <w:szCs w:val="22"/>
        </w:rPr>
        <w:tab/>
        <w:t>MOD TA’ KIF U MNEJN JINGĦATA</w:t>
      </w:r>
    </w:p>
    <w:p w14:paraId="0FB47CC8" w14:textId="77777777" w:rsidR="00DC6122" w:rsidRPr="009F3F84" w:rsidRDefault="00DC6122" w:rsidP="00A2679E">
      <w:pPr>
        <w:keepNext/>
        <w:tabs>
          <w:tab w:val="clear" w:pos="567"/>
        </w:tabs>
        <w:spacing w:line="240" w:lineRule="auto"/>
        <w:rPr>
          <w:noProof/>
          <w:szCs w:val="22"/>
        </w:rPr>
      </w:pPr>
    </w:p>
    <w:p w14:paraId="58448795" w14:textId="77777777" w:rsidR="0027242A" w:rsidRPr="009F3F84" w:rsidRDefault="0027242A" w:rsidP="00A2679E">
      <w:pPr>
        <w:tabs>
          <w:tab w:val="clear" w:pos="567"/>
        </w:tabs>
        <w:spacing w:line="240" w:lineRule="auto"/>
        <w:rPr>
          <w:szCs w:val="22"/>
          <w:shd w:val="pct15" w:color="auto" w:fill="auto"/>
        </w:rPr>
      </w:pPr>
      <w:r w:rsidRPr="009F3F84">
        <w:rPr>
          <w:szCs w:val="22"/>
        </w:rPr>
        <w:t>Aqra l-fuljett ta’ tagħrif qabel l-użu.</w:t>
      </w:r>
    </w:p>
    <w:p w14:paraId="1A23CA31" w14:textId="77777777" w:rsidR="00DC6122" w:rsidRPr="009F3F84" w:rsidRDefault="00DC6122" w:rsidP="00A2679E">
      <w:pPr>
        <w:tabs>
          <w:tab w:val="clear" w:pos="567"/>
        </w:tabs>
        <w:spacing w:line="240" w:lineRule="auto"/>
        <w:rPr>
          <w:noProof/>
          <w:szCs w:val="22"/>
        </w:rPr>
      </w:pPr>
      <w:r w:rsidRPr="009F3F84">
        <w:rPr>
          <w:szCs w:val="22"/>
        </w:rPr>
        <w:t>Jintuża biss bl-inhaler ipprovdut fil-pakkett.</w:t>
      </w:r>
    </w:p>
    <w:p w14:paraId="6A1082DB" w14:textId="77777777" w:rsidR="00DC6122" w:rsidRPr="009F3F84" w:rsidRDefault="00DC6122" w:rsidP="00A2679E">
      <w:pPr>
        <w:tabs>
          <w:tab w:val="clear" w:pos="567"/>
        </w:tabs>
        <w:spacing w:line="240" w:lineRule="auto"/>
        <w:rPr>
          <w:noProof/>
          <w:szCs w:val="22"/>
        </w:rPr>
      </w:pPr>
      <w:r w:rsidRPr="009F3F84">
        <w:rPr>
          <w:szCs w:val="22"/>
        </w:rPr>
        <w:t>Tiblax il-kapsuli.</w:t>
      </w:r>
    </w:p>
    <w:p w14:paraId="3797E522" w14:textId="503A564A" w:rsidR="00DC6122" w:rsidRPr="009F3F84" w:rsidRDefault="00DC6122" w:rsidP="00A2679E">
      <w:pPr>
        <w:tabs>
          <w:tab w:val="clear" w:pos="567"/>
        </w:tabs>
        <w:spacing w:line="240" w:lineRule="auto"/>
      </w:pPr>
      <w:r w:rsidRPr="009F3F84">
        <w:t>Għal biex jinġibed man-nifs</w:t>
      </w:r>
    </w:p>
    <w:p w14:paraId="690D39A9" w14:textId="77777777" w:rsidR="0027242A" w:rsidRPr="009F3F84" w:rsidRDefault="0027242A" w:rsidP="00A2679E">
      <w:pPr>
        <w:tabs>
          <w:tab w:val="clear" w:pos="567"/>
        </w:tabs>
        <w:spacing w:line="240" w:lineRule="auto"/>
        <w:rPr>
          <w:noProof/>
          <w:szCs w:val="22"/>
        </w:rPr>
      </w:pPr>
    </w:p>
    <w:p w14:paraId="69DC352A" w14:textId="4EEF9F7C" w:rsidR="0027242A" w:rsidRPr="00181E56" w:rsidDel="009B0573" w:rsidRDefault="0027242A" w:rsidP="00A2679E">
      <w:pPr>
        <w:tabs>
          <w:tab w:val="clear" w:pos="567"/>
        </w:tabs>
        <w:spacing w:line="240" w:lineRule="auto"/>
        <w:rPr>
          <w:del w:id="29" w:author="Author"/>
          <w:shd w:val="pct15" w:color="auto" w:fill="auto"/>
        </w:rPr>
      </w:pPr>
      <w:del w:id="30" w:author="Author">
        <w:r w:rsidRPr="00181E56" w:rsidDel="009B0573">
          <w:rPr>
            <w:shd w:val="pct15" w:color="auto" w:fill="auto"/>
          </w:rPr>
          <w:delText>‘Inkludi l-kodiċi tal-QR’</w:delText>
        </w:r>
      </w:del>
    </w:p>
    <w:p w14:paraId="59D15F1A" w14:textId="2315C768" w:rsidR="0027242A" w:rsidRPr="009F3F84" w:rsidDel="009B0573" w:rsidRDefault="0027242A" w:rsidP="00A2679E">
      <w:pPr>
        <w:tabs>
          <w:tab w:val="clear" w:pos="567"/>
        </w:tabs>
        <w:spacing w:line="240" w:lineRule="auto"/>
        <w:rPr>
          <w:del w:id="31" w:author="Author"/>
          <w:noProof/>
          <w:szCs w:val="22"/>
        </w:rPr>
      </w:pPr>
      <w:del w:id="32" w:author="Author">
        <w:r w:rsidRPr="009F3F84" w:rsidDel="009B0573">
          <w:delText>Iskenja għal aktar informazzjoni jew żur: www.breezhaler-asthma.eu/atectura</w:delText>
        </w:r>
      </w:del>
    </w:p>
    <w:p w14:paraId="593E1062" w14:textId="158FA8B7" w:rsidR="00DC6122" w:rsidRPr="009F3F84" w:rsidDel="009B0573" w:rsidRDefault="00DC6122" w:rsidP="00A2679E">
      <w:pPr>
        <w:tabs>
          <w:tab w:val="clear" w:pos="567"/>
        </w:tabs>
        <w:spacing w:line="240" w:lineRule="auto"/>
        <w:rPr>
          <w:del w:id="33" w:author="Author"/>
          <w:noProof/>
          <w:szCs w:val="22"/>
        </w:rPr>
      </w:pPr>
    </w:p>
    <w:p w14:paraId="3D0760EF" w14:textId="77777777" w:rsidR="00DC6122" w:rsidRPr="009F3F84" w:rsidRDefault="00DC6122" w:rsidP="00A2679E">
      <w:pPr>
        <w:tabs>
          <w:tab w:val="clear" w:pos="567"/>
        </w:tabs>
        <w:spacing w:line="240" w:lineRule="auto"/>
        <w:rPr>
          <w:noProof/>
          <w:szCs w:val="22"/>
        </w:rPr>
      </w:pPr>
    </w:p>
    <w:p w14:paraId="5F1E88CA"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6.</w:t>
      </w:r>
      <w:r w:rsidRPr="009F3F84">
        <w:rPr>
          <w:b/>
          <w:szCs w:val="22"/>
        </w:rPr>
        <w:tab/>
        <w:t>TWISSIJA SPEĊJALI LI L-PRODOTT MEDIĊINALI GĦANDU JINŻAMM FEJN MA JIDHIRX U MA JINTLAĦAQX MIT-TFAL</w:t>
      </w:r>
    </w:p>
    <w:p w14:paraId="317290AA" w14:textId="77777777" w:rsidR="00DC6122" w:rsidRPr="009F3F84" w:rsidRDefault="00DC6122" w:rsidP="00A2679E">
      <w:pPr>
        <w:keepNext/>
        <w:tabs>
          <w:tab w:val="clear" w:pos="567"/>
        </w:tabs>
        <w:spacing w:line="240" w:lineRule="auto"/>
        <w:rPr>
          <w:noProof/>
          <w:szCs w:val="22"/>
        </w:rPr>
      </w:pPr>
    </w:p>
    <w:p w14:paraId="13249716" w14:textId="77777777" w:rsidR="00DC6122" w:rsidRPr="009F3F84" w:rsidRDefault="00DC6122" w:rsidP="00A2679E">
      <w:pPr>
        <w:tabs>
          <w:tab w:val="clear" w:pos="567"/>
        </w:tabs>
        <w:spacing w:line="240" w:lineRule="auto"/>
        <w:rPr>
          <w:noProof/>
          <w:szCs w:val="22"/>
        </w:rPr>
      </w:pPr>
      <w:r w:rsidRPr="009F3F84">
        <w:rPr>
          <w:szCs w:val="22"/>
        </w:rPr>
        <w:t>Żomm fejn ma jidhirx u ma jintlaħaqx mit-tfal.</w:t>
      </w:r>
    </w:p>
    <w:p w14:paraId="7DC4EBD9" w14:textId="77777777" w:rsidR="00DC6122" w:rsidRPr="009F3F84" w:rsidRDefault="00DC6122" w:rsidP="00A2679E">
      <w:pPr>
        <w:tabs>
          <w:tab w:val="clear" w:pos="567"/>
        </w:tabs>
        <w:spacing w:line="240" w:lineRule="auto"/>
        <w:rPr>
          <w:noProof/>
          <w:szCs w:val="22"/>
        </w:rPr>
      </w:pPr>
    </w:p>
    <w:p w14:paraId="0698E144" w14:textId="77777777" w:rsidR="00DC6122" w:rsidRPr="009F3F84" w:rsidRDefault="00DC6122" w:rsidP="00A2679E">
      <w:pPr>
        <w:tabs>
          <w:tab w:val="clear" w:pos="567"/>
        </w:tabs>
        <w:spacing w:line="240" w:lineRule="auto"/>
        <w:rPr>
          <w:noProof/>
          <w:szCs w:val="22"/>
        </w:rPr>
      </w:pPr>
    </w:p>
    <w:p w14:paraId="3206A3E1" w14:textId="77777777" w:rsidR="00DC6122" w:rsidRPr="009F3F84" w:rsidRDefault="00DC6122"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7.</w:t>
      </w:r>
      <w:r w:rsidRPr="009F3F84">
        <w:rPr>
          <w:b/>
          <w:szCs w:val="22"/>
        </w:rPr>
        <w:tab/>
        <w:t>TWISSIJA(IET) SPEĊJALI OĦRA, JEKK MEĦTIEĠA</w:t>
      </w:r>
    </w:p>
    <w:p w14:paraId="43C9AEBA" w14:textId="77777777" w:rsidR="00DC6122" w:rsidRPr="009F3F84" w:rsidRDefault="00DC6122" w:rsidP="00A2679E">
      <w:pPr>
        <w:tabs>
          <w:tab w:val="clear" w:pos="567"/>
        </w:tabs>
        <w:spacing w:line="240" w:lineRule="auto"/>
        <w:rPr>
          <w:noProof/>
          <w:szCs w:val="22"/>
        </w:rPr>
      </w:pPr>
    </w:p>
    <w:p w14:paraId="2B40F40E" w14:textId="77777777" w:rsidR="00DC6122" w:rsidRPr="009F3F84" w:rsidRDefault="00DC6122" w:rsidP="00A2679E">
      <w:pPr>
        <w:tabs>
          <w:tab w:val="clear" w:pos="567"/>
        </w:tabs>
        <w:spacing w:line="240" w:lineRule="auto"/>
        <w:rPr>
          <w:noProof/>
          <w:szCs w:val="22"/>
        </w:rPr>
      </w:pPr>
    </w:p>
    <w:p w14:paraId="75DF98CC"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8.</w:t>
      </w:r>
      <w:r w:rsidRPr="009F3F84">
        <w:rPr>
          <w:b/>
          <w:szCs w:val="22"/>
        </w:rPr>
        <w:tab/>
        <w:t>DATA TA’ SKADENZA</w:t>
      </w:r>
    </w:p>
    <w:p w14:paraId="1DF5B08A" w14:textId="77777777" w:rsidR="00DC6122" w:rsidRPr="009F3F84" w:rsidRDefault="00DC6122" w:rsidP="00A2679E">
      <w:pPr>
        <w:keepNext/>
        <w:tabs>
          <w:tab w:val="clear" w:pos="567"/>
        </w:tabs>
        <w:spacing w:line="240" w:lineRule="auto"/>
        <w:rPr>
          <w:noProof/>
          <w:szCs w:val="22"/>
        </w:rPr>
      </w:pPr>
    </w:p>
    <w:p w14:paraId="75825D4B" w14:textId="77777777" w:rsidR="00DC6122" w:rsidRPr="009F3F84" w:rsidRDefault="00DC6122" w:rsidP="00A2679E">
      <w:pPr>
        <w:keepNext/>
        <w:tabs>
          <w:tab w:val="clear" w:pos="567"/>
        </w:tabs>
        <w:spacing w:line="240" w:lineRule="auto"/>
        <w:rPr>
          <w:noProof/>
          <w:color w:val="000000"/>
          <w:szCs w:val="22"/>
        </w:rPr>
      </w:pPr>
      <w:r w:rsidRPr="009F3F84">
        <w:t>EXP</w:t>
      </w:r>
    </w:p>
    <w:p w14:paraId="25420B2C" w14:textId="77777777" w:rsidR="00DC6122" w:rsidRPr="009F3F84" w:rsidRDefault="00DC6122" w:rsidP="00A2679E">
      <w:pPr>
        <w:tabs>
          <w:tab w:val="clear" w:pos="567"/>
        </w:tabs>
        <w:spacing w:line="240" w:lineRule="auto"/>
        <w:rPr>
          <w:noProof/>
          <w:color w:val="000000"/>
          <w:szCs w:val="22"/>
        </w:rPr>
      </w:pPr>
      <w:r w:rsidRPr="009F3F84">
        <w:rPr>
          <w:szCs w:val="22"/>
        </w:rPr>
        <w:t>L-inhaler f’kull pakkett għandu jintrema wara li l-kapsuli kollha f’dak il-pakkett ikunu ntużaw.</w:t>
      </w:r>
    </w:p>
    <w:p w14:paraId="71B35373" w14:textId="77777777" w:rsidR="00DC6122" w:rsidRPr="009F3F84" w:rsidRDefault="00DC6122" w:rsidP="00A2679E">
      <w:pPr>
        <w:tabs>
          <w:tab w:val="clear" w:pos="567"/>
        </w:tabs>
        <w:spacing w:line="240" w:lineRule="auto"/>
        <w:rPr>
          <w:noProof/>
          <w:szCs w:val="22"/>
        </w:rPr>
      </w:pPr>
    </w:p>
    <w:p w14:paraId="07955306" w14:textId="77777777" w:rsidR="00DC6122" w:rsidRPr="009F3F84" w:rsidRDefault="00DC6122" w:rsidP="00A2679E">
      <w:pPr>
        <w:tabs>
          <w:tab w:val="clear" w:pos="567"/>
        </w:tabs>
        <w:spacing w:line="240" w:lineRule="auto"/>
        <w:rPr>
          <w:noProof/>
          <w:szCs w:val="22"/>
        </w:rPr>
      </w:pPr>
    </w:p>
    <w:p w14:paraId="069EC48E"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lastRenderedPageBreak/>
        <w:t>9.</w:t>
      </w:r>
      <w:r w:rsidRPr="009F3F84">
        <w:rPr>
          <w:b/>
          <w:szCs w:val="22"/>
        </w:rPr>
        <w:tab/>
        <w:t>KONDIZZJONIJIET SPEĊJALI TA’ KIF JINĦAŻEN</w:t>
      </w:r>
    </w:p>
    <w:p w14:paraId="13E737FB" w14:textId="77777777" w:rsidR="00DC6122" w:rsidRPr="009F3F84" w:rsidRDefault="00DC6122" w:rsidP="00A2679E">
      <w:pPr>
        <w:keepNext/>
        <w:tabs>
          <w:tab w:val="clear" w:pos="567"/>
        </w:tabs>
        <w:spacing w:line="240" w:lineRule="auto"/>
        <w:rPr>
          <w:noProof/>
          <w:szCs w:val="22"/>
        </w:rPr>
      </w:pPr>
    </w:p>
    <w:p w14:paraId="62CC0409" w14:textId="77777777" w:rsidR="00CF10BD" w:rsidRPr="009F3F84" w:rsidRDefault="00CF10BD" w:rsidP="00A2679E">
      <w:pPr>
        <w:keepNext/>
        <w:tabs>
          <w:tab w:val="clear" w:pos="567"/>
          <w:tab w:val="left" w:pos="720"/>
        </w:tabs>
        <w:spacing w:line="240" w:lineRule="auto"/>
      </w:pPr>
      <w:r w:rsidRPr="009F3F84">
        <w:t>Taħżinx f’temperatura ’l fuq minn 30</w:t>
      </w:r>
      <w:r w:rsidRPr="009F3F84">
        <w:rPr>
          <w:szCs w:val="22"/>
        </w:rPr>
        <w:t>°</w:t>
      </w:r>
      <w:r w:rsidRPr="009F3F84">
        <w:t>C.</w:t>
      </w:r>
    </w:p>
    <w:p w14:paraId="53C2896D" w14:textId="30182D3D" w:rsidR="00DC6122" w:rsidRPr="009F3F84" w:rsidRDefault="00DC6122" w:rsidP="00A2679E">
      <w:pPr>
        <w:tabs>
          <w:tab w:val="clear" w:pos="567"/>
        </w:tabs>
        <w:spacing w:line="240" w:lineRule="auto"/>
        <w:rPr>
          <w:noProof/>
          <w:color w:val="000000"/>
          <w:szCs w:val="22"/>
        </w:rPr>
      </w:pPr>
      <w:r w:rsidRPr="009F3F84">
        <w:t>Aħżen fil-pakkett oriġinali sabiex tilqa’ mid-dawl u mill-umdità.</w:t>
      </w:r>
    </w:p>
    <w:p w14:paraId="691EEF0A" w14:textId="77777777" w:rsidR="00DC6122" w:rsidRPr="009F3F84" w:rsidRDefault="00DC6122" w:rsidP="00A2679E">
      <w:pPr>
        <w:tabs>
          <w:tab w:val="clear" w:pos="567"/>
        </w:tabs>
        <w:spacing w:line="240" w:lineRule="auto"/>
        <w:ind w:left="567" w:hanging="567"/>
        <w:rPr>
          <w:noProof/>
          <w:szCs w:val="22"/>
        </w:rPr>
      </w:pPr>
    </w:p>
    <w:p w14:paraId="62C547AB" w14:textId="77777777" w:rsidR="00DC6122" w:rsidRPr="009F3F84" w:rsidRDefault="00DC6122" w:rsidP="00A2679E">
      <w:pPr>
        <w:tabs>
          <w:tab w:val="clear" w:pos="567"/>
        </w:tabs>
        <w:spacing w:line="240" w:lineRule="auto"/>
        <w:ind w:left="567" w:hanging="567"/>
        <w:rPr>
          <w:noProof/>
          <w:szCs w:val="22"/>
        </w:rPr>
      </w:pPr>
    </w:p>
    <w:p w14:paraId="455B60AF" w14:textId="77777777" w:rsidR="00DC6122" w:rsidRPr="009F3F84" w:rsidRDefault="00DC6122"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10.</w:t>
      </w:r>
      <w:r w:rsidRPr="009F3F84">
        <w:rPr>
          <w:b/>
          <w:szCs w:val="22"/>
        </w:rPr>
        <w:tab/>
        <w:t>PREKAWZJONIJIET SPEĊJALI GĦAR-RIMI TA’ PRODOTTI MEDIĊINALI MHUX UŻATI JEW SKART MINN DAWN IL-PRODOTTI MEDIĊINALI, JEKK HEMM BŻONN</w:t>
      </w:r>
    </w:p>
    <w:p w14:paraId="5D98F330" w14:textId="77777777" w:rsidR="00DC6122" w:rsidRPr="009F3F84" w:rsidRDefault="00DC6122" w:rsidP="00A2679E">
      <w:pPr>
        <w:tabs>
          <w:tab w:val="clear" w:pos="567"/>
        </w:tabs>
        <w:spacing w:line="240" w:lineRule="auto"/>
        <w:rPr>
          <w:noProof/>
          <w:szCs w:val="22"/>
        </w:rPr>
      </w:pPr>
    </w:p>
    <w:p w14:paraId="4FB65B91" w14:textId="77777777" w:rsidR="00DC6122" w:rsidRPr="009F3F84" w:rsidRDefault="00DC6122" w:rsidP="00A2679E">
      <w:pPr>
        <w:tabs>
          <w:tab w:val="clear" w:pos="567"/>
        </w:tabs>
        <w:spacing w:line="240" w:lineRule="auto"/>
        <w:rPr>
          <w:noProof/>
          <w:szCs w:val="22"/>
        </w:rPr>
      </w:pPr>
    </w:p>
    <w:p w14:paraId="21E3AF6E"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11.</w:t>
      </w:r>
      <w:r w:rsidRPr="009F3F84">
        <w:rPr>
          <w:b/>
          <w:szCs w:val="22"/>
        </w:rPr>
        <w:tab/>
        <w:t>ISEM U INDIRIZZ TAD-DETENTUR TAL-AWTORIZZAZZJONI GĦAT-TQEGĦID FIS-SUQ</w:t>
      </w:r>
    </w:p>
    <w:p w14:paraId="36CDDC10" w14:textId="77777777" w:rsidR="00DC6122" w:rsidRPr="009F3F84" w:rsidRDefault="00DC6122" w:rsidP="00A2679E">
      <w:pPr>
        <w:keepNext/>
        <w:tabs>
          <w:tab w:val="clear" w:pos="567"/>
        </w:tabs>
        <w:spacing w:line="240" w:lineRule="auto"/>
        <w:rPr>
          <w:noProof/>
          <w:szCs w:val="22"/>
        </w:rPr>
      </w:pPr>
    </w:p>
    <w:p w14:paraId="12802822" w14:textId="77777777" w:rsidR="00DC6122" w:rsidRPr="009F3F84" w:rsidRDefault="00DC6122" w:rsidP="00A2679E">
      <w:pPr>
        <w:keepNext/>
        <w:tabs>
          <w:tab w:val="clear" w:pos="567"/>
        </w:tabs>
        <w:autoSpaceDE w:val="0"/>
        <w:autoSpaceDN w:val="0"/>
        <w:adjustRightInd w:val="0"/>
        <w:spacing w:line="240" w:lineRule="auto"/>
        <w:rPr>
          <w:rFonts w:eastAsia="SimSun"/>
          <w:szCs w:val="22"/>
        </w:rPr>
      </w:pPr>
      <w:r w:rsidRPr="009F3F84">
        <w:t>Novartis Europharm Limited</w:t>
      </w:r>
    </w:p>
    <w:p w14:paraId="59905D6B" w14:textId="77777777" w:rsidR="00DC6122" w:rsidRPr="009F3F84" w:rsidRDefault="00DC6122" w:rsidP="00A2679E">
      <w:pPr>
        <w:keepNext/>
        <w:tabs>
          <w:tab w:val="clear" w:pos="567"/>
        </w:tabs>
        <w:spacing w:line="240" w:lineRule="auto"/>
        <w:rPr>
          <w:szCs w:val="22"/>
        </w:rPr>
      </w:pPr>
      <w:r w:rsidRPr="009F3F84">
        <w:t>Vista Building</w:t>
      </w:r>
    </w:p>
    <w:p w14:paraId="125CAD23" w14:textId="77777777" w:rsidR="00DC6122" w:rsidRPr="009F3F84" w:rsidRDefault="00DC6122" w:rsidP="00A2679E">
      <w:pPr>
        <w:keepNext/>
        <w:tabs>
          <w:tab w:val="clear" w:pos="567"/>
        </w:tabs>
        <w:spacing w:line="240" w:lineRule="auto"/>
        <w:rPr>
          <w:szCs w:val="22"/>
        </w:rPr>
      </w:pPr>
      <w:r w:rsidRPr="009F3F84">
        <w:t>Elm Park, Merrion Road</w:t>
      </w:r>
    </w:p>
    <w:p w14:paraId="086AD456" w14:textId="77777777" w:rsidR="00DC6122" w:rsidRPr="009F3F84" w:rsidRDefault="00DC6122" w:rsidP="00A2679E">
      <w:pPr>
        <w:keepNext/>
        <w:tabs>
          <w:tab w:val="clear" w:pos="567"/>
        </w:tabs>
        <w:spacing w:line="240" w:lineRule="auto"/>
        <w:rPr>
          <w:szCs w:val="22"/>
        </w:rPr>
      </w:pPr>
      <w:r w:rsidRPr="009F3F84">
        <w:t>Dublin 4</w:t>
      </w:r>
    </w:p>
    <w:p w14:paraId="056098B3" w14:textId="77777777" w:rsidR="00DC6122" w:rsidRPr="009F3F84" w:rsidRDefault="00DC6122" w:rsidP="00A2679E">
      <w:pPr>
        <w:tabs>
          <w:tab w:val="clear" w:pos="567"/>
        </w:tabs>
        <w:spacing w:line="240" w:lineRule="auto"/>
        <w:rPr>
          <w:szCs w:val="22"/>
        </w:rPr>
      </w:pPr>
      <w:r w:rsidRPr="009F3F84">
        <w:t>L-Irlanda</w:t>
      </w:r>
    </w:p>
    <w:p w14:paraId="65CEBA01" w14:textId="77777777" w:rsidR="00DC6122" w:rsidRPr="009F3F84" w:rsidRDefault="00DC6122" w:rsidP="00A2679E">
      <w:pPr>
        <w:tabs>
          <w:tab w:val="clear" w:pos="567"/>
        </w:tabs>
        <w:spacing w:line="240" w:lineRule="auto"/>
        <w:rPr>
          <w:noProof/>
          <w:szCs w:val="22"/>
        </w:rPr>
      </w:pPr>
    </w:p>
    <w:p w14:paraId="46C2B44B" w14:textId="77777777" w:rsidR="00DC6122" w:rsidRPr="009F3F84" w:rsidRDefault="00DC6122" w:rsidP="00A2679E">
      <w:pPr>
        <w:tabs>
          <w:tab w:val="clear" w:pos="567"/>
        </w:tabs>
        <w:spacing w:line="240" w:lineRule="auto"/>
        <w:rPr>
          <w:noProof/>
          <w:szCs w:val="22"/>
        </w:rPr>
      </w:pPr>
    </w:p>
    <w:p w14:paraId="368B8BB8"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12.</w:t>
      </w:r>
      <w:r w:rsidRPr="009F3F84">
        <w:rPr>
          <w:b/>
          <w:szCs w:val="22"/>
        </w:rPr>
        <w:tab/>
        <w:t>NUMRU(I) TAL-AWTORIZZAZZJONI GĦAT-TQEGĦID FIS-SUQ</w:t>
      </w:r>
    </w:p>
    <w:p w14:paraId="227BEFF5" w14:textId="77777777" w:rsidR="00DC6122" w:rsidRPr="009F3F84" w:rsidRDefault="00DC6122" w:rsidP="00A2679E">
      <w:pPr>
        <w:keepNext/>
        <w:tabs>
          <w:tab w:val="clear" w:pos="567"/>
        </w:tabs>
        <w:spacing w:line="240" w:lineRule="auto"/>
        <w:rPr>
          <w:noProof/>
          <w:szCs w:val="22"/>
        </w:rPr>
      </w:pPr>
    </w:p>
    <w:tbl>
      <w:tblPr>
        <w:tblW w:w="9322" w:type="dxa"/>
        <w:tblLook w:val="04A0" w:firstRow="1" w:lastRow="0" w:firstColumn="1" w:lastColumn="0" w:noHBand="0" w:noVBand="1"/>
      </w:tblPr>
      <w:tblGrid>
        <w:gridCol w:w="2943"/>
        <w:gridCol w:w="6379"/>
      </w:tblGrid>
      <w:tr w:rsidR="00DC6122" w:rsidRPr="009F3F84" w14:paraId="03F46994" w14:textId="77777777" w:rsidTr="00096A57">
        <w:tc>
          <w:tcPr>
            <w:tcW w:w="2943" w:type="dxa"/>
          </w:tcPr>
          <w:p w14:paraId="07B142E1" w14:textId="65ADD760" w:rsidR="00DC6122" w:rsidRPr="009F3F84" w:rsidRDefault="00EA14D5" w:rsidP="00A2679E">
            <w:pPr>
              <w:keepNext/>
              <w:tabs>
                <w:tab w:val="clear" w:pos="567"/>
              </w:tabs>
              <w:spacing w:line="240" w:lineRule="auto"/>
              <w:rPr>
                <w:szCs w:val="22"/>
              </w:rPr>
            </w:pPr>
            <w:r w:rsidRPr="009F3F84">
              <w:rPr>
                <w:szCs w:val="22"/>
              </w:rPr>
              <w:t>EU/1/20/1439/001</w:t>
            </w:r>
          </w:p>
        </w:tc>
        <w:tc>
          <w:tcPr>
            <w:tcW w:w="6379" w:type="dxa"/>
          </w:tcPr>
          <w:p w14:paraId="365F600B" w14:textId="77777777" w:rsidR="00DC6122" w:rsidRPr="009F3F84" w:rsidRDefault="00DC6122" w:rsidP="00A2679E">
            <w:pPr>
              <w:keepNext/>
              <w:tabs>
                <w:tab w:val="clear" w:pos="567"/>
              </w:tabs>
              <w:spacing w:line="240" w:lineRule="auto"/>
              <w:rPr>
                <w:szCs w:val="22"/>
              </w:rPr>
            </w:pPr>
            <w:r w:rsidRPr="009F3F84">
              <w:rPr>
                <w:szCs w:val="22"/>
                <w:shd w:val="pct15" w:color="auto" w:fill="auto"/>
              </w:rPr>
              <w:t>10 x 1 kapsuli + inhaler wieħed</w:t>
            </w:r>
          </w:p>
        </w:tc>
      </w:tr>
      <w:tr w:rsidR="00DC6122" w:rsidRPr="009F3F84" w14:paraId="06F50525" w14:textId="77777777" w:rsidTr="00096A57">
        <w:tc>
          <w:tcPr>
            <w:tcW w:w="2943" w:type="dxa"/>
          </w:tcPr>
          <w:p w14:paraId="5283159A" w14:textId="592C59BC" w:rsidR="00DC6122" w:rsidRPr="009F3F84" w:rsidRDefault="00EA14D5" w:rsidP="00A2679E">
            <w:pPr>
              <w:keepNext/>
              <w:tabs>
                <w:tab w:val="clear" w:pos="567"/>
              </w:tabs>
              <w:spacing w:line="240" w:lineRule="auto"/>
              <w:rPr>
                <w:szCs w:val="22"/>
                <w:shd w:val="pct15" w:color="auto" w:fill="auto"/>
              </w:rPr>
            </w:pPr>
            <w:r w:rsidRPr="009F3F84">
              <w:rPr>
                <w:szCs w:val="22"/>
                <w:shd w:val="pct15" w:color="auto" w:fill="auto"/>
              </w:rPr>
              <w:t>EU/1/20/1439/002</w:t>
            </w:r>
          </w:p>
        </w:tc>
        <w:tc>
          <w:tcPr>
            <w:tcW w:w="6379" w:type="dxa"/>
          </w:tcPr>
          <w:p w14:paraId="09E08FB0" w14:textId="77777777" w:rsidR="00DC6122" w:rsidRPr="009F3F84" w:rsidRDefault="00DC6122" w:rsidP="00A2679E">
            <w:pPr>
              <w:tabs>
                <w:tab w:val="clear" w:pos="567"/>
              </w:tabs>
              <w:spacing w:line="240" w:lineRule="auto"/>
              <w:rPr>
                <w:szCs w:val="22"/>
              </w:rPr>
            </w:pPr>
            <w:r w:rsidRPr="009F3F84">
              <w:rPr>
                <w:szCs w:val="22"/>
                <w:shd w:val="pct15" w:color="auto" w:fill="auto"/>
              </w:rPr>
              <w:t>30 x 1 kapsuli + inhaler wieħed</w:t>
            </w:r>
          </w:p>
        </w:tc>
      </w:tr>
    </w:tbl>
    <w:p w14:paraId="5F15958B" w14:textId="77777777" w:rsidR="00DC6122" w:rsidRPr="009F3F84" w:rsidRDefault="00DC6122" w:rsidP="00A2679E">
      <w:pPr>
        <w:tabs>
          <w:tab w:val="clear" w:pos="567"/>
        </w:tabs>
        <w:spacing w:line="240" w:lineRule="auto"/>
        <w:rPr>
          <w:noProof/>
          <w:szCs w:val="22"/>
        </w:rPr>
      </w:pPr>
    </w:p>
    <w:p w14:paraId="5A16CE6F" w14:textId="77777777" w:rsidR="00DC6122" w:rsidRPr="009F3F84" w:rsidRDefault="00DC6122" w:rsidP="00A2679E">
      <w:pPr>
        <w:tabs>
          <w:tab w:val="clear" w:pos="567"/>
        </w:tabs>
        <w:spacing w:line="240" w:lineRule="auto"/>
        <w:rPr>
          <w:noProof/>
          <w:szCs w:val="22"/>
        </w:rPr>
      </w:pPr>
    </w:p>
    <w:p w14:paraId="37FA6977"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r w:rsidRPr="009F3F84">
        <w:rPr>
          <w:b/>
          <w:szCs w:val="22"/>
        </w:rPr>
        <w:t>13.</w:t>
      </w:r>
      <w:r w:rsidRPr="009F3F84">
        <w:rPr>
          <w:b/>
          <w:szCs w:val="22"/>
        </w:rPr>
        <w:tab/>
        <w:t>NUMRU TAL-LOTT</w:t>
      </w:r>
    </w:p>
    <w:p w14:paraId="1CACDEB6" w14:textId="77777777" w:rsidR="00DC6122" w:rsidRPr="009F3F84" w:rsidRDefault="00DC6122" w:rsidP="00A2679E">
      <w:pPr>
        <w:keepNext/>
        <w:tabs>
          <w:tab w:val="clear" w:pos="567"/>
        </w:tabs>
        <w:spacing w:line="240" w:lineRule="auto"/>
        <w:rPr>
          <w:noProof/>
          <w:color w:val="000000"/>
          <w:szCs w:val="22"/>
        </w:rPr>
      </w:pPr>
    </w:p>
    <w:p w14:paraId="2EE8B5D9" w14:textId="77777777" w:rsidR="00DC6122" w:rsidRPr="009F3F84" w:rsidRDefault="00DC6122" w:rsidP="00A2679E">
      <w:pPr>
        <w:tabs>
          <w:tab w:val="clear" w:pos="567"/>
        </w:tabs>
        <w:spacing w:line="240" w:lineRule="auto"/>
        <w:rPr>
          <w:noProof/>
          <w:color w:val="000000"/>
          <w:szCs w:val="22"/>
        </w:rPr>
      </w:pPr>
      <w:r w:rsidRPr="009F3F84">
        <w:t>Lot</w:t>
      </w:r>
    </w:p>
    <w:p w14:paraId="3095157B" w14:textId="77777777" w:rsidR="00DC6122" w:rsidRPr="009F3F84" w:rsidRDefault="00DC6122" w:rsidP="00A2679E">
      <w:pPr>
        <w:tabs>
          <w:tab w:val="clear" w:pos="567"/>
        </w:tabs>
        <w:spacing w:line="240" w:lineRule="auto"/>
        <w:rPr>
          <w:noProof/>
          <w:szCs w:val="22"/>
        </w:rPr>
      </w:pPr>
    </w:p>
    <w:p w14:paraId="6265ECBE" w14:textId="77777777" w:rsidR="00DC6122" w:rsidRPr="009F3F84" w:rsidRDefault="00DC6122" w:rsidP="00A2679E">
      <w:pPr>
        <w:tabs>
          <w:tab w:val="clear" w:pos="567"/>
        </w:tabs>
        <w:spacing w:line="240" w:lineRule="auto"/>
        <w:rPr>
          <w:noProof/>
          <w:szCs w:val="22"/>
        </w:rPr>
      </w:pPr>
    </w:p>
    <w:p w14:paraId="7B3825CA"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r w:rsidRPr="009F3F84">
        <w:rPr>
          <w:b/>
          <w:szCs w:val="22"/>
        </w:rPr>
        <w:t>14.</w:t>
      </w:r>
      <w:r w:rsidRPr="009F3F84">
        <w:rPr>
          <w:b/>
          <w:szCs w:val="22"/>
        </w:rPr>
        <w:tab/>
        <w:t>KLASSIFIKAZZJONI ĠENERALI TA’ KIF JINGĦATA</w:t>
      </w:r>
    </w:p>
    <w:p w14:paraId="340E9E62" w14:textId="77777777" w:rsidR="00DC6122" w:rsidRPr="009F3F84" w:rsidRDefault="00DC6122" w:rsidP="00A2679E">
      <w:pPr>
        <w:tabs>
          <w:tab w:val="clear" w:pos="567"/>
        </w:tabs>
        <w:spacing w:line="240" w:lineRule="auto"/>
        <w:rPr>
          <w:noProof/>
          <w:color w:val="000000"/>
          <w:szCs w:val="22"/>
        </w:rPr>
      </w:pPr>
    </w:p>
    <w:p w14:paraId="2FDEF3F0" w14:textId="77777777" w:rsidR="00DC6122" w:rsidRPr="009F3F84" w:rsidRDefault="00DC6122" w:rsidP="00A2679E">
      <w:pPr>
        <w:tabs>
          <w:tab w:val="clear" w:pos="567"/>
        </w:tabs>
        <w:spacing w:line="240" w:lineRule="auto"/>
        <w:rPr>
          <w:noProof/>
          <w:szCs w:val="22"/>
        </w:rPr>
      </w:pPr>
    </w:p>
    <w:p w14:paraId="17410BF7" w14:textId="77777777" w:rsidR="00DC6122" w:rsidRPr="009F3F84" w:rsidRDefault="00DC6122" w:rsidP="00A2679E">
      <w:pPr>
        <w:pBdr>
          <w:top w:val="single" w:sz="4" w:space="2" w:color="auto"/>
          <w:left w:val="single" w:sz="4" w:space="4" w:color="auto"/>
          <w:bottom w:val="single" w:sz="4" w:space="1" w:color="auto"/>
          <w:right w:val="single" w:sz="4" w:space="4" w:color="auto"/>
        </w:pBdr>
        <w:tabs>
          <w:tab w:val="clear" w:pos="567"/>
        </w:tabs>
        <w:spacing w:line="240" w:lineRule="auto"/>
        <w:rPr>
          <w:noProof/>
          <w:szCs w:val="22"/>
        </w:rPr>
      </w:pPr>
      <w:r w:rsidRPr="009F3F84">
        <w:rPr>
          <w:b/>
          <w:szCs w:val="22"/>
        </w:rPr>
        <w:t>15.</w:t>
      </w:r>
      <w:r w:rsidRPr="009F3F84">
        <w:rPr>
          <w:b/>
          <w:szCs w:val="22"/>
        </w:rPr>
        <w:tab/>
        <w:t>ISTRUZZJONIJIET DWAR L-UŻU</w:t>
      </w:r>
    </w:p>
    <w:p w14:paraId="08082A29" w14:textId="53C41E8B" w:rsidR="00066FD5" w:rsidRPr="009F3F84" w:rsidRDefault="00066FD5" w:rsidP="00A2679E">
      <w:pPr>
        <w:tabs>
          <w:tab w:val="clear" w:pos="567"/>
        </w:tabs>
        <w:spacing w:line="240" w:lineRule="auto"/>
        <w:rPr>
          <w:noProof/>
          <w:szCs w:val="22"/>
        </w:rPr>
      </w:pPr>
    </w:p>
    <w:p w14:paraId="25D49875" w14:textId="77777777" w:rsidR="008E0645" w:rsidRPr="009F3F84" w:rsidRDefault="008E0645" w:rsidP="00A2679E">
      <w:pPr>
        <w:tabs>
          <w:tab w:val="clear" w:pos="567"/>
        </w:tabs>
        <w:spacing w:line="240" w:lineRule="auto"/>
        <w:rPr>
          <w:noProof/>
          <w:szCs w:val="22"/>
        </w:rPr>
      </w:pPr>
    </w:p>
    <w:p w14:paraId="33FEBB18" w14:textId="77777777" w:rsidR="00DC6122" w:rsidRPr="009F3F84" w:rsidRDefault="00DC6122" w:rsidP="00A2679E">
      <w:pPr>
        <w:keepNext/>
        <w:pBdr>
          <w:top w:val="single" w:sz="4" w:space="1" w:color="auto"/>
          <w:left w:val="single" w:sz="4" w:space="4" w:color="auto"/>
          <w:bottom w:val="single" w:sz="4" w:space="0" w:color="auto"/>
          <w:right w:val="single" w:sz="4" w:space="4" w:color="auto"/>
        </w:pBdr>
        <w:tabs>
          <w:tab w:val="clear" w:pos="567"/>
        </w:tabs>
        <w:spacing w:line="240" w:lineRule="auto"/>
        <w:rPr>
          <w:b/>
        </w:rPr>
      </w:pPr>
      <w:r w:rsidRPr="009F3F84">
        <w:rPr>
          <w:b/>
          <w:szCs w:val="22"/>
        </w:rPr>
        <w:t>16.</w:t>
      </w:r>
      <w:r w:rsidRPr="009F3F84">
        <w:rPr>
          <w:b/>
          <w:szCs w:val="22"/>
        </w:rPr>
        <w:tab/>
        <w:t>INFORMAZZJONI BIL-BRAILLE</w:t>
      </w:r>
    </w:p>
    <w:p w14:paraId="4E5C4B01" w14:textId="77777777" w:rsidR="00DC6122" w:rsidRPr="009F3F84" w:rsidRDefault="00DC6122" w:rsidP="00A2679E">
      <w:pPr>
        <w:keepNext/>
        <w:tabs>
          <w:tab w:val="clear" w:pos="567"/>
        </w:tabs>
        <w:spacing w:line="240" w:lineRule="auto"/>
        <w:rPr>
          <w:noProof/>
          <w:szCs w:val="22"/>
        </w:rPr>
      </w:pPr>
    </w:p>
    <w:p w14:paraId="45B6438C" w14:textId="77777777" w:rsidR="00DC6122" w:rsidRPr="009F3F84" w:rsidRDefault="00DC6122" w:rsidP="00A2679E">
      <w:pPr>
        <w:tabs>
          <w:tab w:val="clear" w:pos="567"/>
        </w:tabs>
        <w:spacing w:line="240" w:lineRule="auto"/>
        <w:rPr>
          <w:szCs w:val="22"/>
        </w:rPr>
      </w:pPr>
      <w:r w:rsidRPr="009F3F84">
        <w:t>Atectura Breezhaler 125 mikrogramma/62.5 mikrogrammi</w:t>
      </w:r>
    </w:p>
    <w:p w14:paraId="5B434373" w14:textId="77777777" w:rsidR="00DC6122" w:rsidRPr="009F3F84" w:rsidRDefault="00DC6122" w:rsidP="00A2679E">
      <w:pPr>
        <w:tabs>
          <w:tab w:val="clear" w:pos="567"/>
        </w:tabs>
        <w:spacing w:line="240" w:lineRule="auto"/>
        <w:rPr>
          <w:noProof/>
          <w:szCs w:val="22"/>
          <w:shd w:val="clear" w:color="auto" w:fill="CCCCCC"/>
        </w:rPr>
      </w:pPr>
    </w:p>
    <w:p w14:paraId="3E7F7F6C" w14:textId="77777777" w:rsidR="00DC6122" w:rsidRPr="009F3F84" w:rsidRDefault="00DC6122" w:rsidP="00A2679E">
      <w:pPr>
        <w:tabs>
          <w:tab w:val="clear" w:pos="567"/>
        </w:tabs>
        <w:spacing w:line="240" w:lineRule="auto"/>
        <w:rPr>
          <w:noProof/>
          <w:szCs w:val="22"/>
          <w:shd w:val="clear" w:color="auto" w:fill="CCCCCC"/>
        </w:rPr>
      </w:pPr>
    </w:p>
    <w:p w14:paraId="3C483A9C" w14:textId="77777777" w:rsidR="00DC6122" w:rsidRPr="009F3F84" w:rsidRDefault="00DC6122" w:rsidP="00A2679E">
      <w:pPr>
        <w:keepNext/>
        <w:keepLines/>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9F3F84">
        <w:rPr>
          <w:b/>
        </w:rPr>
        <w:t>17.</w:t>
      </w:r>
      <w:r w:rsidRPr="009F3F84">
        <w:rPr>
          <w:b/>
        </w:rPr>
        <w:tab/>
        <w:t>IDENTIFIKATUR UNIKU – BARCODE 2D</w:t>
      </w:r>
    </w:p>
    <w:p w14:paraId="39FD4D7C" w14:textId="77777777" w:rsidR="00DC6122" w:rsidRPr="009F3F84" w:rsidRDefault="00DC6122" w:rsidP="00A2679E">
      <w:pPr>
        <w:keepNext/>
        <w:keepLines/>
        <w:tabs>
          <w:tab w:val="clear" w:pos="567"/>
        </w:tabs>
        <w:spacing w:line="240" w:lineRule="auto"/>
        <w:rPr>
          <w:noProof/>
        </w:rPr>
      </w:pPr>
    </w:p>
    <w:p w14:paraId="45926D95" w14:textId="09D68805" w:rsidR="00DC6122" w:rsidRPr="009F3F84" w:rsidRDefault="00C61D60" w:rsidP="00A2679E">
      <w:pPr>
        <w:tabs>
          <w:tab w:val="clear" w:pos="567"/>
        </w:tabs>
        <w:spacing w:line="240" w:lineRule="auto"/>
        <w:rPr>
          <w:noProof/>
          <w:szCs w:val="22"/>
          <w:shd w:val="pct15" w:color="auto" w:fill="auto"/>
        </w:rPr>
      </w:pPr>
      <w:r w:rsidRPr="009F3F84">
        <w:rPr>
          <w:szCs w:val="22"/>
          <w:shd w:val="pct15" w:color="auto" w:fill="auto"/>
        </w:rPr>
        <w:t>b</w:t>
      </w:r>
      <w:r w:rsidR="00DC6122" w:rsidRPr="009F3F84">
        <w:rPr>
          <w:szCs w:val="22"/>
          <w:shd w:val="pct15" w:color="auto" w:fill="auto"/>
        </w:rPr>
        <w:t>arcode 2D li jkollu l-identifikatur uniku inkluż.</w:t>
      </w:r>
    </w:p>
    <w:p w14:paraId="1D82B74F" w14:textId="77777777" w:rsidR="00DC6122" w:rsidRPr="009F3F84" w:rsidRDefault="00DC6122" w:rsidP="00A2679E">
      <w:pPr>
        <w:tabs>
          <w:tab w:val="clear" w:pos="567"/>
        </w:tabs>
        <w:spacing w:line="240" w:lineRule="auto"/>
        <w:rPr>
          <w:noProof/>
        </w:rPr>
      </w:pPr>
    </w:p>
    <w:p w14:paraId="3ABF24CC" w14:textId="77777777" w:rsidR="00DC6122" w:rsidRPr="009F3F84" w:rsidRDefault="00DC6122" w:rsidP="00A2679E">
      <w:pPr>
        <w:tabs>
          <w:tab w:val="clear" w:pos="567"/>
        </w:tabs>
        <w:spacing w:line="240" w:lineRule="auto"/>
        <w:rPr>
          <w:noProof/>
        </w:rPr>
      </w:pPr>
    </w:p>
    <w:p w14:paraId="51F36A71" w14:textId="77777777" w:rsidR="00DC6122" w:rsidRPr="009F3F84" w:rsidRDefault="00DC6122" w:rsidP="00A2679E">
      <w:pPr>
        <w:keepNext/>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9F3F84">
        <w:rPr>
          <w:b/>
        </w:rPr>
        <w:t>18.</w:t>
      </w:r>
      <w:r w:rsidRPr="009F3F84">
        <w:rPr>
          <w:b/>
        </w:rPr>
        <w:tab/>
        <w:t xml:space="preserve">IDENTIFIKATUR UNIKU – </w:t>
      </w:r>
      <w:r w:rsidRPr="00181E56">
        <w:rPr>
          <w:b/>
          <w:i/>
          <w:iCs/>
        </w:rPr>
        <w:t>DATA</w:t>
      </w:r>
      <w:r w:rsidRPr="009F3F84">
        <w:rPr>
          <w:b/>
        </w:rPr>
        <w:t xml:space="preserve"> LI TINQARA MILL-BNIEDEM</w:t>
      </w:r>
    </w:p>
    <w:p w14:paraId="02476412" w14:textId="77777777" w:rsidR="00DC6122" w:rsidRPr="009F3F84" w:rsidRDefault="00DC6122" w:rsidP="00A2679E">
      <w:pPr>
        <w:keepNext/>
        <w:tabs>
          <w:tab w:val="clear" w:pos="567"/>
        </w:tabs>
        <w:spacing w:line="240" w:lineRule="auto"/>
        <w:rPr>
          <w:noProof/>
        </w:rPr>
      </w:pPr>
    </w:p>
    <w:p w14:paraId="07D6B30D" w14:textId="2A8C39B4" w:rsidR="00DC6122" w:rsidRPr="009F3F84" w:rsidRDefault="00DC6122" w:rsidP="00A2679E">
      <w:pPr>
        <w:keepNext/>
        <w:tabs>
          <w:tab w:val="clear" w:pos="567"/>
        </w:tabs>
        <w:spacing w:line="240" w:lineRule="auto"/>
        <w:rPr>
          <w:szCs w:val="22"/>
        </w:rPr>
      </w:pPr>
      <w:r w:rsidRPr="009F3F84">
        <w:rPr>
          <w:szCs w:val="22"/>
        </w:rPr>
        <w:t>PC</w:t>
      </w:r>
    </w:p>
    <w:p w14:paraId="529FA927" w14:textId="608E7F3D" w:rsidR="00DC6122" w:rsidRPr="009F3F84" w:rsidRDefault="00DC6122" w:rsidP="00A2679E">
      <w:pPr>
        <w:keepNext/>
        <w:tabs>
          <w:tab w:val="clear" w:pos="567"/>
        </w:tabs>
        <w:spacing w:line="240" w:lineRule="auto"/>
        <w:rPr>
          <w:szCs w:val="22"/>
        </w:rPr>
      </w:pPr>
      <w:r w:rsidRPr="009F3F84">
        <w:rPr>
          <w:szCs w:val="22"/>
        </w:rPr>
        <w:t>SN</w:t>
      </w:r>
    </w:p>
    <w:p w14:paraId="61045B52" w14:textId="21D5DFED" w:rsidR="00FE6298" w:rsidRDefault="00DC6122">
      <w:pPr>
        <w:tabs>
          <w:tab w:val="clear" w:pos="567"/>
        </w:tabs>
        <w:spacing w:line="240" w:lineRule="auto"/>
        <w:rPr>
          <w:szCs w:val="22"/>
        </w:rPr>
      </w:pPr>
      <w:r w:rsidRPr="009F3F84">
        <w:rPr>
          <w:szCs w:val="22"/>
        </w:rPr>
        <w:t>NN</w:t>
      </w:r>
      <w:r w:rsidR="00FE6298">
        <w:rPr>
          <w:szCs w:val="22"/>
        </w:rPr>
        <w:br w:type="page"/>
      </w:r>
    </w:p>
    <w:p w14:paraId="5632A5E4" w14:textId="77777777" w:rsidR="0028482B" w:rsidRPr="009F3F84" w:rsidRDefault="0028482B" w:rsidP="00A2679E">
      <w:pPr>
        <w:tabs>
          <w:tab w:val="clear" w:pos="567"/>
        </w:tabs>
        <w:spacing w:line="240" w:lineRule="auto"/>
        <w:rPr>
          <w:noProof/>
          <w:szCs w:val="22"/>
        </w:rPr>
      </w:pPr>
    </w:p>
    <w:p w14:paraId="701308EC" w14:textId="77777777" w:rsidR="00DC6122" w:rsidRPr="009F3F84" w:rsidRDefault="00DC6122" w:rsidP="00A2679E">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TAGĦRIF LI GĦANDU JIDHER FUQ IL-PAKKETT TA’ BARRA</w:t>
      </w:r>
    </w:p>
    <w:p w14:paraId="254A318F" w14:textId="77777777" w:rsidR="00DC6122" w:rsidRPr="009F3F84" w:rsidRDefault="00DC6122"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rPr>
      </w:pPr>
    </w:p>
    <w:p w14:paraId="2A5BFD1D" w14:textId="77777777" w:rsidR="00DC6122" w:rsidRPr="009F3F84" w:rsidRDefault="00DC6122" w:rsidP="00A2679E">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rPr>
      </w:pPr>
      <w:r w:rsidRPr="009F3F84">
        <w:rPr>
          <w:b/>
          <w:szCs w:val="22"/>
        </w:rPr>
        <w:t>IL-KARTUNA TA’ BARRA TAL-PAKKETT B’ĦAFNA (INKLUŻA L-KAXXA Ċ-ĊELESTI)</w:t>
      </w:r>
    </w:p>
    <w:p w14:paraId="260A03EC" w14:textId="77777777" w:rsidR="00DC6122" w:rsidRPr="009F3F84" w:rsidRDefault="00DC6122" w:rsidP="00A2679E">
      <w:pPr>
        <w:tabs>
          <w:tab w:val="clear" w:pos="567"/>
        </w:tabs>
        <w:spacing w:line="240" w:lineRule="auto"/>
        <w:rPr>
          <w:noProof/>
          <w:szCs w:val="22"/>
        </w:rPr>
      </w:pPr>
    </w:p>
    <w:p w14:paraId="69454C06" w14:textId="77777777" w:rsidR="00DC6122" w:rsidRPr="009F3F84" w:rsidRDefault="00DC6122" w:rsidP="00A2679E">
      <w:pPr>
        <w:tabs>
          <w:tab w:val="clear" w:pos="567"/>
        </w:tabs>
        <w:spacing w:line="240" w:lineRule="auto"/>
        <w:rPr>
          <w:noProof/>
          <w:szCs w:val="22"/>
        </w:rPr>
      </w:pPr>
    </w:p>
    <w:p w14:paraId="22827379"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1.</w:t>
      </w:r>
      <w:r w:rsidRPr="009F3F84">
        <w:rPr>
          <w:b/>
          <w:szCs w:val="22"/>
        </w:rPr>
        <w:tab/>
        <w:t>ISEM TAL-PRODOTT MEDIĊINALI</w:t>
      </w:r>
    </w:p>
    <w:p w14:paraId="0194B503" w14:textId="77777777" w:rsidR="00DC6122" w:rsidRPr="009F3F84" w:rsidRDefault="00DC6122" w:rsidP="00A2679E">
      <w:pPr>
        <w:keepNext/>
        <w:tabs>
          <w:tab w:val="clear" w:pos="567"/>
        </w:tabs>
        <w:spacing w:line="240" w:lineRule="auto"/>
        <w:rPr>
          <w:noProof/>
          <w:szCs w:val="22"/>
        </w:rPr>
      </w:pPr>
    </w:p>
    <w:p w14:paraId="40F0F594" w14:textId="77777777" w:rsidR="00DC6122" w:rsidRPr="009F3F84" w:rsidRDefault="00DC6122" w:rsidP="00A2679E">
      <w:pPr>
        <w:tabs>
          <w:tab w:val="clear" w:pos="567"/>
        </w:tabs>
        <w:spacing w:line="240" w:lineRule="auto"/>
        <w:rPr>
          <w:rFonts w:eastAsia="MS Mincho"/>
          <w:szCs w:val="22"/>
        </w:rPr>
      </w:pPr>
      <w:r w:rsidRPr="009F3F84">
        <w:t>Atectura Breezhaler 125 mikrogramma/62.5 mikrogrammi trab li jittieħed man-nifs, kapsuli iebsa</w:t>
      </w:r>
    </w:p>
    <w:p w14:paraId="62C46BA3" w14:textId="77777777" w:rsidR="00DC6122" w:rsidRPr="009F3F84" w:rsidRDefault="00DC6122" w:rsidP="00A2679E">
      <w:pPr>
        <w:tabs>
          <w:tab w:val="clear" w:pos="567"/>
        </w:tabs>
        <w:spacing w:line="240" w:lineRule="auto"/>
        <w:rPr>
          <w:szCs w:val="22"/>
        </w:rPr>
      </w:pPr>
      <w:r w:rsidRPr="009F3F84">
        <w:t>indacaterol/mometasone furoate</w:t>
      </w:r>
    </w:p>
    <w:p w14:paraId="24622E39" w14:textId="77777777" w:rsidR="00DC6122" w:rsidRPr="009F3F84" w:rsidRDefault="00DC6122" w:rsidP="00A2679E">
      <w:pPr>
        <w:tabs>
          <w:tab w:val="clear" w:pos="567"/>
        </w:tabs>
        <w:spacing w:line="240" w:lineRule="auto"/>
        <w:rPr>
          <w:noProof/>
          <w:szCs w:val="22"/>
        </w:rPr>
      </w:pPr>
    </w:p>
    <w:p w14:paraId="65940AA9" w14:textId="77777777" w:rsidR="00DC6122" w:rsidRPr="009F3F84" w:rsidRDefault="00DC6122" w:rsidP="00A2679E">
      <w:pPr>
        <w:tabs>
          <w:tab w:val="clear" w:pos="567"/>
        </w:tabs>
        <w:spacing w:line="240" w:lineRule="auto"/>
        <w:rPr>
          <w:noProof/>
          <w:szCs w:val="22"/>
        </w:rPr>
      </w:pPr>
    </w:p>
    <w:p w14:paraId="7B69D9F2"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2.</w:t>
      </w:r>
      <w:r w:rsidRPr="009F3F84">
        <w:rPr>
          <w:b/>
          <w:szCs w:val="22"/>
        </w:rPr>
        <w:tab/>
        <w:t>DIKJARAZZJONI TAS-SUSTANZA(I) ATTIVA(I)</w:t>
      </w:r>
    </w:p>
    <w:p w14:paraId="26DB0FFA" w14:textId="77777777" w:rsidR="00DC6122" w:rsidRPr="009F3F84" w:rsidRDefault="00DC6122" w:rsidP="00A2679E">
      <w:pPr>
        <w:tabs>
          <w:tab w:val="clear" w:pos="567"/>
        </w:tabs>
        <w:spacing w:line="240" w:lineRule="auto"/>
        <w:rPr>
          <w:szCs w:val="22"/>
        </w:rPr>
      </w:pPr>
    </w:p>
    <w:p w14:paraId="3D00B56C" w14:textId="77777777" w:rsidR="00DC6122" w:rsidRPr="009F3F84" w:rsidRDefault="00DC6122" w:rsidP="00A2679E">
      <w:pPr>
        <w:tabs>
          <w:tab w:val="clear" w:pos="567"/>
        </w:tabs>
        <w:spacing w:line="240" w:lineRule="auto"/>
        <w:rPr>
          <w:szCs w:val="22"/>
        </w:rPr>
      </w:pPr>
      <w:r w:rsidRPr="009F3F84">
        <w:t>Kull doża mogħtija fiha 125 mikrogramma indacaterol (bħala acetate) u 62.5 mikrogrammi mometasone furoate.</w:t>
      </w:r>
    </w:p>
    <w:p w14:paraId="5DB48F60" w14:textId="77777777" w:rsidR="00DC6122" w:rsidRPr="009F3F84" w:rsidRDefault="00DC6122" w:rsidP="00A2679E">
      <w:pPr>
        <w:tabs>
          <w:tab w:val="clear" w:pos="567"/>
        </w:tabs>
        <w:spacing w:line="240" w:lineRule="auto"/>
        <w:rPr>
          <w:noProof/>
          <w:szCs w:val="22"/>
        </w:rPr>
      </w:pPr>
    </w:p>
    <w:p w14:paraId="72ED328F" w14:textId="77777777" w:rsidR="00DC6122" w:rsidRPr="009F3F84" w:rsidRDefault="00DC6122" w:rsidP="00A2679E">
      <w:pPr>
        <w:tabs>
          <w:tab w:val="clear" w:pos="567"/>
        </w:tabs>
        <w:spacing w:line="240" w:lineRule="auto"/>
        <w:rPr>
          <w:noProof/>
          <w:szCs w:val="22"/>
        </w:rPr>
      </w:pPr>
    </w:p>
    <w:p w14:paraId="10B98C3E"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9F3F84">
        <w:rPr>
          <w:b/>
          <w:szCs w:val="22"/>
        </w:rPr>
        <w:t>3.</w:t>
      </w:r>
      <w:r w:rsidRPr="009F3F84">
        <w:rPr>
          <w:b/>
          <w:szCs w:val="22"/>
        </w:rPr>
        <w:tab/>
        <w:t>LISTA TA’ EĊĊIPJENTI</w:t>
      </w:r>
    </w:p>
    <w:p w14:paraId="3945D667" w14:textId="77777777" w:rsidR="00DC6122" w:rsidRPr="009F3F84" w:rsidRDefault="00DC6122" w:rsidP="00A2679E">
      <w:pPr>
        <w:keepNext/>
        <w:tabs>
          <w:tab w:val="clear" w:pos="567"/>
        </w:tabs>
        <w:spacing w:line="240" w:lineRule="auto"/>
        <w:rPr>
          <w:noProof/>
          <w:szCs w:val="22"/>
        </w:rPr>
      </w:pPr>
    </w:p>
    <w:p w14:paraId="473F09E1" w14:textId="19C6941E" w:rsidR="00DC6122" w:rsidRPr="009F3F84" w:rsidRDefault="00DC6122" w:rsidP="00A2679E">
      <w:pPr>
        <w:tabs>
          <w:tab w:val="clear" w:pos="567"/>
        </w:tabs>
        <w:spacing w:line="240" w:lineRule="auto"/>
        <w:rPr>
          <w:szCs w:val="22"/>
        </w:rPr>
      </w:pPr>
      <w:r w:rsidRPr="009F3F84">
        <w:t>Fih ukoll il-lattosju</w:t>
      </w:r>
      <w:r w:rsidR="009952B2">
        <w:t xml:space="preserve"> </w:t>
      </w:r>
      <w:r w:rsidR="00A92DB7">
        <w:t>monoidrat</w:t>
      </w:r>
      <w:r w:rsidRPr="009F3F84">
        <w:t xml:space="preserve">. </w:t>
      </w:r>
      <w:r w:rsidRPr="009F3F84">
        <w:rPr>
          <w:shd w:val="pct15" w:color="auto" w:fill="auto"/>
        </w:rPr>
        <w:t>Ara l-fuljett ta’ tagħrif għal aktar informazzjoni.</w:t>
      </w:r>
    </w:p>
    <w:p w14:paraId="586ADC1F" w14:textId="77777777" w:rsidR="00DC6122" w:rsidRPr="009F3F84" w:rsidRDefault="00DC6122" w:rsidP="00A2679E">
      <w:pPr>
        <w:tabs>
          <w:tab w:val="clear" w:pos="567"/>
        </w:tabs>
        <w:spacing w:line="240" w:lineRule="auto"/>
        <w:rPr>
          <w:noProof/>
          <w:szCs w:val="22"/>
        </w:rPr>
      </w:pPr>
    </w:p>
    <w:p w14:paraId="168B73DF" w14:textId="77777777" w:rsidR="00DC6122" w:rsidRPr="009F3F84" w:rsidRDefault="00DC6122" w:rsidP="00A2679E">
      <w:pPr>
        <w:tabs>
          <w:tab w:val="clear" w:pos="567"/>
        </w:tabs>
        <w:spacing w:line="240" w:lineRule="auto"/>
        <w:rPr>
          <w:noProof/>
          <w:szCs w:val="22"/>
        </w:rPr>
      </w:pPr>
    </w:p>
    <w:p w14:paraId="7EE8E6FC" w14:textId="77777777" w:rsidR="00DC6122" w:rsidRPr="009F3F84" w:rsidRDefault="00DC6122"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4.</w:t>
      </w:r>
      <w:r w:rsidRPr="009F3F84">
        <w:rPr>
          <w:b/>
          <w:szCs w:val="22"/>
        </w:rPr>
        <w:tab/>
        <w:t>GĦAMLA FARMAĊEWTIKA U KONTENUT</w:t>
      </w:r>
    </w:p>
    <w:p w14:paraId="47F23B7F" w14:textId="77777777" w:rsidR="00DC6122" w:rsidRPr="009F3F84" w:rsidRDefault="00DC6122" w:rsidP="00A2679E">
      <w:pPr>
        <w:keepNext/>
        <w:tabs>
          <w:tab w:val="clear" w:pos="567"/>
        </w:tabs>
        <w:spacing w:line="240" w:lineRule="auto"/>
        <w:rPr>
          <w:noProof/>
          <w:szCs w:val="22"/>
        </w:rPr>
      </w:pPr>
    </w:p>
    <w:p w14:paraId="32E14AFC" w14:textId="77777777" w:rsidR="00DC6122" w:rsidRPr="009F3F84" w:rsidRDefault="00DC6122" w:rsidP="00A2679E">
      <w:pPr>
        <w:tabs>
          <w:tab w:val="clear" w:pos="567"/>
        </w:tabs>
        <w:spacing w:line="240" w:lineRule="auto"/>
        <w:rPr>
          <w:noProof/>
          <w:szCs w:val="22"/>
        </w:rPr>
      </w:pPr>
      <w:r w:rsidRPr="009F3F84">
        <w:rPr>
          <w:szCs w:val="22"/>
          <w:shd w:val="pct15" w:color="auto" w:fill="auto"/>
        </w:rPr>
        <w:t>Trab li jittieħed man-nifs, kapsula iebsa</w:t>
      </w:r>
    </w:p>
    <w:p w14:paraId="080662D8" w14:textId="77777777" w:rsidR="00DC6122" w:rsidRPr="009F3F84" w:rsidRDefault="00DC6122" w:rsidP="00A2679E">
      <w:pPr>
        <w:tabs>
          <w:tab w:val="clear" w:pos="567"/>
        </w:tabs>
        <w:spacing w:line="240" w:lineRule="auto"/>
        <w:rPr>
          <w:szCs w:val="22"/>
        </w:rPr>
      </w:pPr>
    </w:p>
    <w:p w14:paraId="780A9BE8" w14:textId="77777777" w:rsidR="00DC6122" w:rsidRPr="009F3F84" w:rsidRDefault="00DC6122" w:rsidP="00A2679E">
      <w:pPr>
        <w:tabs>
          <w:tab w:val="clear" w:pos="567"/>
        </w:tabs>
        <w:spacing w:line="240" w:lineRule="auto"/>
        <w:rPr>
          <w:szCs w:val="22"/>
        </w:rPr>
      </w:pPr>
      <w:r w:rsidRPr="009F3F84">
        <w:t>Pakkett b’ħafna: 90 (3 pakketti ta’ 30 x 1) kapsula + 3 inhalers.</w:t>
      </w:r>
    </w:p>
    <w:p w14:paraId="4A0C1043" w14:textId="77777777" w:rsidR="00DC6122" w:rsidRPr="009F3F84" w:rsidRDefault="00DC6122" w:rsidP="00A2679E">
      <w:pPr>
        <w:tabs>
          <w:tab w:val="clear" w:pos="567"/>
        </w:tabs>
        <w:spacing w:line="240" w:lineRule="auto"/>
        <w:rPr>
          <w:szCs w:val="22"/>
          <w:shd w:val="pct15" w:color="auto" w:fill="auto"/>
        </w:rPr>
      </w:pPr>
      <w:r w:rsidRPr="009F3F84">
        <w:rPr>
          <w:szCs w:val="22"/>
          <w:shd w:val="pct15" w:color="auto" w:fill="auto"/>
        </w:rPr>
        <w:t>Pakkett b’ħafna: 150 (15-il pakkett ta’ 10 x 1) kapsula + 15-il inhaler.</w:t>
      </w:r>
    </w:p>
    <w:p w14:paraId="4BD8B348" w14:textId="77777777" w:rsidR="00DC6122" w:rsidRPr="009F3F84" w:rsidRDefault="00DC6122" w:rsidP="00A2679E">
      <w:pPr>
        <w:tabs>
          <w:tab w:val="clear" w:pos="567"/>
        </w:tabs>
        <w:spacing w:line="240" w:lineRule="auto"/>
        <w:rPr>
          <w:szCs w:val="22"/>
        </w:rPr>
      </w:pPr>
    </w:p>
    <w:p w14:paraId="53629BEF" w14:textId="77777777" w:rsidR="00DC6122" w:rsidRPr="009F3F84" w:rsidRDefault="00DC6122" w:rsidP="00A2679E">
      <w:pPr>
        <w:tabs>
          <w:tab w:val="clear" w:pos="567"/>
        </w:tabs>
        <w:spacing w:line="240" w:lineRule="auto"/>
        <w:rPr>
          <w:noProof/>
          <w:szCs w:val="22"/>
        </w:rPr>
      </w:pPr>
    </w:p>
    <w:p w14:paraId="0905044F" w14:textId="77777777" w:rsidR="00DC6122" w:rsidRPr="009F3F84" w:rsidRDefault="00DC6122" w:rsidP="00A2679E">
      <w:pPr>
        <w:keepNext/>
        <w:pBdr>
          <w:top w:val="single" w:sz="4" w:space="0" w:color="auto"/>
          <w:left w:val="single" w:sz="4" w:space="4" w:color="auto"/>
          <w:bottom w:val="single" w:sz="4" w:space="1" w:color="auto"/>
          <w:right w:val="single" w:sz="4" w:space="4" w:color="auto"/>
        </w:pBdr>
        <w:tabs>
          <w:tab w:val="clear" w:pos="567"/>
        </w:tabs>
        <w:spacing w:line="240" w:lineRule="auto"/>
        <w:ind w:left="567" w:hanging="567"/>
        <w:rPr>
          <w:szCs w:val="22"/>
        </w:rPr>
      </w:pPr>
      <w:r w:rsidRPr="009F3F84">
        <w:rPr>
          <w:b/>
          <w:szCs w:val="22"/>
        </w:rPr>
        <w:t>5.</w:t>
      </w:r>
      <w:r w:rsidRPr="009F3F84">
        <w:rPr>
          <w:b/>
          <w:szCs w:val="22"/>
        </w:rPr>
        <w:tab/>
        <w:t>MOD TA’ KIF U MNEJN JINGĦATA</w:t>
      </w:r>
    </w:p>
    <w:p w14:paraId="7BB88D4D" w14:textId="77777777" w:rsidR="00B8202C" w:rsidRPr="009F3F84" w:rsidRDefault="00B8202C" w:rsidP="00A2679E">
      <w:pPr>
        <w:keepNext/>
        <w:tabs>
          <w:tab w:val="clear" w:pos="567"/>
        </w:tabs>
        <w:spacing w:line="240" w:lineRule="auto"/>
        <w:rPr>
          <w:noProof/>
          <w:szCs w:val="22"/>
        </w:rPr>
      </w:pPr>
    </w:p>
    <w:p w14:paraId="795FA2C9" w14:textId="77777777" w:rsidR="00AD57A1" w:rsidRPr="009F3F84" w:rsidRDefault="00AD57A1" w:rsidP="00A2679E">
      <w:pPr>
        <w:tabs>
          <w:tab w:val="clear" w:pos="567"/>
        </w:tabs>
        <w:spacing w:line="240" w:lineRule="auto"/>
        <w:rPr>
          <w:szCs w:val="22"/>
          <w:shd w:val="pct15" w:color="auto" w:fill="auto"/>
        </w:rPr>
      </w:pPr>
      <w:r w:rsidRPr="009F3F84">
        <w:rPr>
          <w:szCs w:val="22"/>
        </w:rPr>
        <w:t>Aqra l-fuljett ta’ tagħrif qabel l-użu.</w:t>
      </w:r>
    </w:p>
    <w:p w14:paraId="7211AC8B" w14:textId="77777777" w:rsidR="00B8202C" w:rsidRPr="009F3F84" w:rsidRDefault="00B8202C" w:rsidP="00A2679E">
      <w:pPr>
        <w:tabs>
          <w:tab w:val="clear" w:pos="567"/>
        </w:tabs>
        <w:spacing w:line="240" w:lineRule="auto"/>
        <w:rPr>
          <w:noProof/>
          <w:szCs w:val="22"/>
        </w:rPr>
      </w:pPr>
      <w:r w:rsidRPr="009F3F84">
        <w:rPr>
          <w:szCs w:val="22"/>
        </w:rPr>
        <w:t>Jintuża biss bl-inhaler ipprovdut fil-pakkett.</w:t>
      </w:r>
    </w:p>
    <w:p w14:paraId="2B154E27" w14:textId="77777777" w:rsidR="00B8202C" w:rsidRPr="009F3F84" w:rsidRDefault="00B8202C" w:rsidP="00A2679E">
      <w:pPr>
        <w:tabs>
          <w:tab w:val="clear" w:pos="567"/>
        </w:tabs>
        <w:spacing w:line="240" w:lineRule="auto"/>
        <w:rPr>
          <w:noProof/>
          <w:szCs w:val="22"/>
        </w:rPr>
      </w:pPr>
      <w:r w:rsidRPr="009F3F84">
        <w:rPr>
          <w:szCs w:val="22"/>
        </w:rPr>
        <w:t>Tiblax il-kapsuli.</w:t>
      </w:r>
    </w:p>
    <w:p w14:paraId="755AE001" w14:textId="77777777" w:rsidR="00B8202C" w:rsidRPr="009F3F84" w:rsidRDefault="00B8202C" w:rsidP="00A2679E">
      <w:pPr>
        <w:tabs>
          <w:tab w:val="clear" w:pos="567"/>
        </w:tabs>
        <w:spacing w:line="240" w:lineRule="auto"/>
        <w:rPr>
          <w:noProof/>
          <w:szCs w:val="22"/>
        </w:rPr>
      </w:pPr>
      <w:r w:rsidRPr="009F3F84">
        <w:t>Għal biex jinġibed man-nifs</w:t>
      </w:r>
    </w:p>
    <w:p w14:paraId="0B00FFA7" w14:textId="70C017B7" w:rsidR="00DC6122" w:rsidRPr="009F3F84" w:rsidRDefault="00DC6122" w:rsidP="00A2679E">
      <w:pPr>
        <w:tabs>
          <w:tab w:val="clear" w:pos="567"/>
        </w:tabs>
        <w:spacing w:line="240" w:lineRule="auto"/>
        <w:rPr>
          <w:noProof/>
          <w:szCs w:val="22"/>
        </w:rPr>
      </w:pPr>
    </w:p>
    <w:p w14:paraId="405C7353" w14:textId="77777777" w:rsidR="00DC6122" w:rsidRPr="009F3F84" w:rsidRDefault="00DC6122" w:rsidP="00A2679E">
      <w:pPr>
        <w:tabs>
          <w:tab w:val="clear" w:pos="567"/>
        </w:tabs>
        <w:spacing w:line="240" w:lineRule="auto"/>
        <w:rPr>
          <w:noProof/>
          <w:szCs w:val="22"/>
        </w:rPr>
      </w:pPr>
    </w:p>
    <w:p w14:paraId="35C0FFD5"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6.</w:t>
      </w:r>
      <w:r w:rsidRPr="009F3F84">
        <w:rPr>
          <w:b/>
          <w:szCs w:val="22"/>
        </w:rPr>
        <w:tab/>
        <w:t>TWISSIJA SPEĊJALI LI L-PRODOTT MEDIĊINALI GĦANDU JINŻAMM FEJN MA JIDHIRX U MA JINTLAĦAQX MIT-TFAL</w:t>
      </w:r>
    </w:p>
    <w:p w14:paraId="48236F90" w14:textId="77777777" w:rsidR="00DC6122" w:rsidRPr="009F3F84" w:rsidRDefault="00DC6122" w:rsidP="00A2679E">
      <w:pPr>
        <w:keepNext/>
        <w:tabs>
          <w:tab w:val="clear" w:pos="567"/>
        </w:tabs>
        <w:spacing w:line="240" w:lineRule="auto"/>
        <w:rPr>
          <w:noProof/>
          <w:szCs w:val="22"/>
        </w:rPr>
      </w:pPr>
    </w:p>
    <w:p w14:paraId="127BB158" w14:textId="77777777" w:rsidR="00DC6122" w:rsidRPr="009F3F84" w:rsidRDefault="00DC6122" w:rsidP="00A2679E">
      <w:pPr>
        <w:tabs>
          <w:tab w:val="clear" w:pos="567"/>
        </w:tabs>
        <w:spacing w:line="240" w:lineRule="auto"/>
        <w:rPr>
          <w:noProof/>
          <w:szCs w:val="22"/>
        </w:rPr>
      </w:pPr>
      <w:r w:rsidRPr="009F3F84">
        <w:rPr>
          <w:szCs w:val="22"/>
        </w:rPr>
        <w:t>Żomm fejn ma jidhirx u ma jintlaħaqx mit-tfal.</w:t>
      </w:r>
    </w:p>
    <w:p w14:paraId="2E4F4221" w14:textId="77777777" w:rsidR="00DC6122" w:rsidRPr="009F3F84" w:rsidRDefault="00DC6122" w:rsidP="00A2679E">
      <w:pPr>
        <w:tabs>
          <w:tab w:val="clear" w:pos="567"/>
        </w:tabs>
        <w:spacing w:line="240" w:lineRule="auto"/>
        <w:rPr>
          <w:noProof/>
          <w:szCs w:val="22"/>
        </w:rPr>
      </w:pPr>
    </w:p>
    <w:p w14:paraId="31A8B891" w14:textId="77777777" w:rsidR="00DC6122" w:rsidRPr="009F3F84" w:rsidRDefault="00DC6122" w:rsidP="00A2679E">
      <w:pPr>
        <w:tabs>
          <w:tab w:val="clear" w:pos="567"/>
        </w:tabs>
        <w:spacing w:line="240" w:lineRule="auto"/>
        <w:rPr>
          <w:noProof/>
          <w:szCs w:val="22"/>
        </w:rPr>
      </w:pPr>
    </w:p>
    <w:p w14:paraId="30BD5E94" w14:textId="77777777" w:rsidR="00DC6122" w:rsidRPr="009F3F84" w:rsidRDefault="00DC6122"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9F3F84">
        <w:rPr>
          <w:b/>
          <w:szCs w:val="22"/>
        </w:rPr>
        <w:t>7.</w:t>
      </w:r>
      <w:r w:rsidRPr="009F3F84">
        <w:rPr>
          <w:b/>
          <w:szCs w:val="22"/>
        </w:rPr>
        <w:tab/>
        <w:t>TWISSIJA(IET) SPEĊJALI OĦRA, JEKK MEĦTIEĠA</w:t>
      </w:r>
    </w:p>
    <w:p w14:paraId="6BE22DAD" w14:textId="77777777" w:rsidR="00DC6122" w:rsidRPr="009F3F84" w:rsidRDefault="00DC6122" w:rsidP="00A2679E">
      <w:pPr>
        <w:tabs>
          <w:tab w:val="clear" w:pos="567"/>
        </w:tabs>
        <w:spacing w:line="240" w:lineRule="auto"/>
        <w:rPr>
          <w:noProof/>
          <w:szCs w:val="22"/>
        </w:rPr>
      </w:pPr>
    </w:p>
    <w:p w14:paraId="5EFF44D9" w14:textId="77777777" w:rsidR="00DC6122" w:rsidRPr="009F3F84" w:rsidRDefault="00DC6122" w:rsidP="00A2679E">
      <w:pPr>
        <w:tabs>
          <w:tab w:val="clear" w:pos="567"/>
        </w:tabs>
        <w:spacing w:line="240" w:lineRule="auto"/>
        <w:rPr>
          <w:noProof/>
          <w:szCs w:val="22"/>
        </w:rPr>
      </w:pPr>
    </w:p>
    <w:p w14:paraId="0201348B"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9F3F84">
        <w:rPr>
          <w:b/>
          <w:szCs w:val="22"/>
        </w:rPr>
        <w:t>8.</w:t>
      </w:r>
      <w:r w:rsidRPr="009F3F84">
        <w:rPr>
          <w:b/>
          <w:szCs w:val="22"/>
        </w:rPr>
        <w:tab/>
        <w:t>DATA TA’ SKADENZA</w:t>
      </w:r>
    </w:p>
    <w:p w14:paraId="22CFADE4" w14:textId="77777777" w:rsidR="00B8202C" w:rsidRPr="009F3F84" w:rsidRDefault="00B8202C" w:rsidP="00A2679E">
      <w:pPr>
        <w:keepNext/>
        <w:tabs>
          <w:tab w:val="clear" w:pos="567"/>
        </w:tabs>
        <w:spacing w:line="240" w:lineRule="auto"/>
        <w:rPr>
          <w:noProof/>
          <w:szCs w:val="22"/>
        </w:rPr>
      </w:pPr>
    </w:p>
    <w:p w14:paraId="144EB822" w14:textId="77777777" w:rsidR="00B8202C" w:rsidRPr="009F3F84" w:rsidRDefault="00B8202C" w:rsidP="00A2679E">
      <w:pPr>
        <w:keepNext/>
        <w:tabs>
          <w:tab w:val="clear" w:pos="567"/>
        </w:tabs>
        <w:spacing w:line="240" w:lineRule="auto"/>
        <w:rPr>
          <w:noProof/>
          <w:color w:val="000000"/>
          <w:szCs w:val="22"/>
        </w:rPr>
      </w:pPr>
      <w:r w:rsidRPr="009F3F84">
        <w:t>EXP</w:t>
      </w:r>
    </w:p>
    <w:p w14:paraId="2AFA9B96" w14:textId="77777777" w:rsidR="00B8202C" w:rsidRPr="009F3F84" w:rsidRDefault="00B8202C" w:rsidP="00A2679E">
      <w:pPr>
        <w:tabs>
          <w:tab w:val="clear" w:pos="567"/>
        </w:tabs>
        <w:spacing w:line="240" w:lineRule="auto"/>
        <w:rPr>
          <w:noProof/>
          <w:color w:val="000000"/>
          <w:szCs w:val="22"/>
        </w:rPr>
      </w:pPr>
      <w:r w:rsidRPr="009F3F84">
        <w:rPr>
          <w:szCs w:val="22"/>
        </w:rPr>
        <w:t>L-inhaler f’kull pakkett għandu jintrema wara li l-kapsuli kollha f’dak il-pakkett ikunu ntużaw.</w:t>
      </w:r>
    </w:p>
    <w:p w14:paraId="6B2F9BE9" w14:textId="77777777" w:rsidR="00B8202C" w:rsidRPr="009F3F84" w:rsidRDefault="00B8202C" w:rsidP="00A2679E">
      <w:pPr>
        <w:tabs>
          <w:tab w:val="clear" w:pos="567"/>
        </w:tabs>
        <w:spacing w:line="240" w:lineRule="auto"/>
        <w:rPr>
          <w:noProof/>
          <w:szCs w:val="22"/>
        </w:rPr>
      </w:pPr>
    </w:p>
    <w:p w14:paraId="6B12BBCA" w14:textId="77777777" w:rsidR="00DC6122" w:rsidRPr="009F3F84" w:rsidRDefault="00DC6122" w:rsidP="00A2679E">
      <w:pPr>
        <w:tabs>
          <w:tab w:val="clear" w:pos="567"/>
        </w:tabs>
        <w:spacing w:line="240" w:lineRule="auto"/>
        <w:rPr>
          <w:noProof/>
          <w:szCs w:val="22"/>
        </w:rPr>
      </w:pPr>
    </w:p>
    <w:p w14:paraId="48BB163D"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lastRenderedPageBreak/>
        <w:t>9.</w:t>
      </w:r>
      <w:r w:rsidRPr="009F3F84">
        <w:rPr>
          <w:b/>
          <w:szCs w:val="22"/>
        </w:rPr>
        <w:tab/>
        <w:t>KONDIZZJONIJIET SPEĊJALI TA’ KIF JINĦAŻEN</w:t>
      </w:r>
    </w:p>
    <w:p w14:paraId="7C2AFD17" w14:textId="77777777" w:rsidR="00B8202C" w:rsidRPr="009F3F84" w:rsidRDefault="00B8202C" w:rsidP="00A2679E">
      <w:pPr>
        <w:keepNext/>
        <w:tabs>
          <w:tab w:val="clear" w:pos="567"/>
        </w:tabs>
        <w:spacing w:line="240" w:lineRule="auto"/>
        <w:rPr>
          <w:noProof/>
          <w:szCs w:val="22"/>
        </w:rPr>
      </w:pPr>
    </w:p>
    <w:p w14:paraId="1CF5326C" w14:textId="77777777" w:rsidR="00CF10BD" w:rsidRPr="009F3F84" w:rsidRDefault="00CF10BD" w:rsidP="00A2679E">
      <w:pPr>
        <w:keepNext/>
        <w:tabs>
          <w:tab w:val="clear" w:pos="567"/>
          <w:tab w:val="left" w:pos="720"/>
        </w:tabs>
        <w:spacing w:line="240" w:lineRule="auto"/>
      </w:pPr>
      <w:r w:rsidRPr="009F3F84">
        <w:t>Taħżinx f’temperatura ’l fuq minn 30</w:t>
      </w:r>
      <w:r w:rsidRPr="009F3F84">
        <w:rPr>
          <w:szCs w:val="22"/>
        </w:rPr>
        <w:t>°</w:t>
      </w:r>
      <w:r w:rsidRPr="009F3F84">
        <w:t>C.</w:t>
      </w:r>
    </w:p>
    <w:p w14:paraId="183C454F" w14:textId="77777777" w:rsidR="00B8202C" w:rsidRPr="009F3F84" w:rsidRDefault="00B8202C" w:rsidP="00A2679E">
      <w:pPr>
        <w:tabs>
          <w:tab w:val="clear" w:pos="567"/>
        </w:tabs>
        <w:spacing w:line="240" w:lineRule="auto"/>
        <w:rPr>
          <w:noProof/>
          <w:color w:val="000000"/>
          <w:szCs w:val="22"/>
        </w:rPr>
      </w:pPr>
      <w:r w:rsidRPr="009F3F84">
        <w:t>Aħżen fil-pakkett oriġinali sabiex tilqa’ mid-dawl u mill-umdità.</w:t>
      </w:r>
    </w:p>
    <w:p w14:paraId="5B3B952E" w14:textId="77777777" w:rsidR="00B8202C" w:rsidRPr="009F3F84" w:rsidRDefault="00B8202C" w:rsidP="00A2679E">
      <w:pPr>
        <w:tabs>
          <w:tab w:val="clear" w:pos="567"/>
        </w:tabs>
        <w:spacing w:line="240" w:lineRule="auto"/>
        <w:ind w:left="567" w:hanging="567"/>
        <w:rPr>
          <w:noProof/>
          <w:szCs w:val="22"/>
        </w:rPr>
      </w:pPr>
    </w:p>
    <w:p w14:paraId="04B7A181" w14:textId="77777777" w:rsidR="00DC6122" w:rsidRPr="009F3F84" w:rsidRDefault="00DC6122" w:rsidP="00A2679E">
      <w:pPr>
        <w:tabs>
          <w:tab w:val="clear" w:pos="567"/>
        </w:tabs>
        <w:spacing w:line="240" w:lineRule="auto"/>
        <w:rPr>
          <w:noProof/>
          <w:szCs w:val="22"/>
        </w:rPr>
      </w:pPr>
    </w:p>
    <w:p w14:paraId="13BB9228" w14:textId="77777777" w:rsidR="00DC6122" w:rsidRPr="009F3F84" w:rsidRDefault="00DC6122"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10.</w:t>
      </w:r>
      <w:r w:rsidRPr="009F3F84">
        <w:rPr>
          <w:b/>
          <w:szCs w:val="22"/>
        </w:rPr>
        <w:tab/>
        <w:t>PREKAWZJONIJIET SPEĊJALI GĦAR-RIMI TA’ PRODOTTI MEDIĊINALI MHUX UŻATI JEW SKART MINN DAWN IL-PRODOTTI MEDIĊINALI, JEKK HEMM BŻONN</w:t>
      </w:r>
    </w:p>
    <w:p w14:paraId="1DE2B62A" w14:textId="77777777" w:rsidR="00DC6122" w:rsidRPr="009F3F84" w:rsidRDefault="00DC6122" w:rsidP="00A2679E">
      <w:pPr>
        <w:tabs>
          <w:tab w:val="clear" w:pos="567"/>
        </w:tabs>
        <w:spacing w:line="240" w:lineRule="auto"/>
        <w:rPr>
          <w:noProof/>
          <w:szCs w:val="22"/>
        </w:rPr>
      </w:pPr>
    </w:p>
    <w:p w14:paraId="1D73347D" w14:textId="77777777" w:rsidR="00DC6122" w:rsidRPr="009F3F84" w:rsidRDefault="00DC6122" w:rsidP="00A2679E">
      <w:pPr>
        <w:tabs>
          <w:tab w:val="clear" w:pos="567"/>
        </w:tabs>
        <w:spacing w:line="240" w:lineRule="auto"/>
        <w:rPr>
          <w:noProof/>
          <w:szCs w:val="22"/>
        </w:rPr>
      </w:pPr>
    </w:p>
    <w:p w14:paraId="67B160F8"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11.</w:t>
      </w:r>
      <w:r w:rsidRPr="009F3F84">
        <w:rPr>
          <w:b/>
          <w:szCs w:val="22"/>
        </w:rPr>
        <w:tab/>
        <w:t>ISEM U INDIRIZZ TAD-DETENTUR TAL-AWTORIZZAZZJONI GĦAT-TQEGĦID FIS-SUQ</w:t>
      </w:r>
    </w:p>
    <w:p w14:paraId="1AE207D3" w14:textId="77777777" w:rsidR="00DC6122" w:rsidRPr="009F3F84" w:rsidRDefault="00DC6122" w:rsidP="00A2679E">
      <w:pPr>
        <w:keepNext/>
        <w:tabs>
          <w:tab w:val="clear" w:pos="567"/>
        </w:tabs>
        <w:spacing w:line="240" w:lineRule="auto"/>
        <w:rPr>
          <w:noProof/>
          <w:szCs w:val="22"/>
        </w:rPr>
      </w:pPr>
    </w:p>
    <w:p w14:paraId="6C52FB8C" w14:textId="77777777" w:rsidR="00DC6122" w:rsidRPr="009F3F84" w:rsidRDefault="00DC6122" w:rsidP="00A2679E">
      <w:pPr>
        <w:keepNext/>
        <w:tabs>
          <w:tab w:val="clear" w:pos="567"/>
        </w:tabs>
        <w:autoSpaceDE w:val="0"/>
        <w:autoSpaceDN w:val="0"/>
        <w:adjustRightInd w:val="0"/>
        <w:spacing w:line="240" w:lineRule="auto"/>
        <w:rPr>
          <w:rFonts w:eastAsia="SimSun"/>
          <w:szCs w:val="22"/>
        </w:rPr>
      </w:pPr>
      <w:r w:rsidRPr="009F3F84">
        <w:t>Novartis Europharm Limited</w:t>
      </w:r>
    </w:p>
    <w:p w14:paraId="46891827" w14:textId="77777777" w:rsidR="00DC6122" w:rsidRPr="009F3F84" w:rsidRDefault="00DC6122" w:rsidP="00A2679E">
      <w:pPr>
        <w:keepNext/>
        <w:tabs>
          <w:tab w:val="clear" w:pos="567"/>
        </w:tabs>
        <w:spacing w:line="240" w:lineRule="auto"/>
        <w:rPr>
          <w:szCs w:val="22"/>
        </w:rPr>
      </w:pPr>
      <w:r w:rsidRPr="009F3F84">
        <w:t>Vista Building</w:t>
      </w:r>
    </w:p>
    <w:p w14:paraId="14707865" w14:textId="77777777" w:rsidR="00DC6122" w:rsidRPr="009F3F84" w:rsidRDefault="00DC6122" w:rsidP="00A2679E">
      <w:pPr>
        <w:keepNext/>
        <w:tabs>
          <w:tab w:val="clear" w:pos="567"/>
        </w:tabs>
        <w:spacing w:line="240" w:lineRule="auto"/>
        <w:rPr>
          <w:szCs w:val="22"/>
        </w:rPr>
      </w:pPr>
      <w:r w:rsidRPr="009F3F84">
        <w:t>Elm Park, Merrion Road</w:t>
      </w:r>
    </w:p>
    <w:p w14:paraId="39C78792" w14:textId="77777777" w:rsidR="00DC6122" w:rsidRPr="009F3F84" w:rsidRDefault="00DC6122" w:rsidP="00A2679E">
      <w:pPr>
        <w:keepNext/>
        <w:tabs>
          <w:tab w:val="clear" w:pos="567"/>
        </w:tabs>
        <w:spacing w:line="240" w:lineRule="auto"/>
        <w:rPr>
          <w:szCs w:val="22"/>
        </w:rPr>
      </w:pPr>
      <w:r w:rsidRPr="009F3F84">
        <w:t>Dublin 4</w:t>
      </w:r>
    </w:p>
    <w:p w14:paraId="36A8AD74" w14:textId="77777777" w:rsidR="00DC6122" w:rsidRPr="009F3F84" w:rsidRDefault="00DC6122" w:rsidP="00A2679E">
      <w:pPr>
        <w:tabs>
          <w:tab w:val="clear" w:pos="567"/>
        </w:tabs>
        <w:spacing w:line="240" w:lineRule="auto"/>
        <w:rPr>
          <w:szCs w:val="22"/>
        </w:rPr>
      </w:pPr>
      <w:r w:rsidRPr="009F3F84">
        <w:t>L-Irlanda</w:t>
      </w:r>
    </w:p>
    <w:p w14:paraId="00130493" w14:textId="77777777" w:rsidR="00DC6122" w:rsidRPr="009F3F84" w:rsidRDefault="00DC6122" w:rsidP="00A2679E">
      <w:pPr>
        <w:tabs>
          <w:tab w:val="clear" w:pos="567"/>
        </w:tabs>
        <w:spacing w:line="240" w:lineRule="auto"/>
        <w:rPr>
          <w:noProof/>
          <w:szCs w:val="22"/>
        </w:rPr>
      </w:pPr>
    </w:p>
    <w:p w14:paraId="74A32F2D" w14:textId="77777777" w:rsidR="00DC6122" w:rsidRPr="009F3F84" w:rsidRDefault="00DC6122" w:rsidP="00A2679E">
      <w:pPr>
        <w:tabs>
          <w:tab w:val="clear" w:pos="567"/>
        </w:tabs>
        <w:spacing w:line="240" w:lineRule="auto"/>
        <w:rPr>
          <w:noProof/>
          <w:szCs w:val="22"/>
        </w:rPr>
      </w:pPr>
    </w:p>
    <w:p w14:paraId="3355BEE5"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12.</w:t>
      </w:r>
      <w:r w:rsidRPr="009F3F84">
        <w:rPr>
          <w:b/>
          <w:szCs w:val="22"/>
        </w:rPr>
        <w:tab/>
        <w:t>NUMRU(I) TAL-AWTORIZZAZZJONI GĦAT-TQEGĦID FIS-SUQ</w:t>
      </w:r>
    </w:p>
    <w:p w14:paraId="7B892DE1" w14:textId="77777777" w:rsidR="00DC6122" w:rsidRPr="009F3F84" w:rsidRDefault="00DC6122" w:rsidP="00A2679E">
      <w:pPr>
        <w:keepNext/>
        <w:tabs>
          <w:tab w:val="clear" w:pos="567"/>
        </w:tabs>
        <w:spacing w:line="240" w:lineRule="auto"/>
        <w:rPr>
          <w:noProof/>
          <w:szCs w:val="22"/>
        </w:rPr>
      </w:pPr>
    </w:p>
    <w:tbl>
      <w:tblPr>
        <w:tblW w:w="9322" w:type="dxa"/>
        <w:tblLook w:val="04A0" w:firstRow="1" w:lastRow="0" w:firstColumn="1" w:lastColumn="0" w:noHBand="0" w:noVBand="1"/>
      </w:tblPr>
      <w:tblGrid>
        <w:gridCol w:w="2943"/>
        <w:gridCol w:w="6379"/>
      </w:tblGrid>
      <w:tr w:rsidR="00DC6122" w:rsidRPr="009F3F84" w14:paraId="2D3C483E" w14:textId="77777777" w:rsidTr="00096A57">
        <w:tc>
          <w:tcPr>
            <w:tcW w:w="2943" w:type="dxa"/>
          </w:tcPr>
          <w:p w14:paraId="58B21702" w14:textId="157B75AA" w:rsidR="00DC6122" w:rsidRPr="009F3F84" w:rsidRDefault="00DC6122" w:rsidP="00A2679E">
            <w:pPr>
              <w:tabs>
                <w:tab w:val="clear" w:pos="567"/>
              </w:tabs>
              <w:spacing w:line="240" w:lineRule="auto"/>
              <w:rPr>
                <w:szCs w:val="22"/>
              </w:rPr>
            </w:pPr>
            <w:r w:rsidRPr="009F3F84">
              <w:t>EU/</w:t>
            </w:r>
            <w:r w:rsidR="00EA14D5" w:rsidRPr="009F3F84">
              <w:rPr>
                <w:szCs w:val="22"/>
              </w:rPr>
              <w:t>1/20/1439/003</w:t>
            </w:r>
          </w:p>
        </w:tc>
        <w:tc>
          <w:tcPr>
            <w:tcW w:w="6379" w:type="dxa"/>
          </w:tcPr>
          <w:p w14:paraId="432994BF" w14:textId="77777777" w:rsidR="00DC6122" w:rsidRPr="009F3F84" w:rsidRDefault="00DC6122" w:rsidP="00A2679E">
            <w:pPr>
              <w:keepNext/>
              <w:tabs>
                <w:tab w:val="clear" w:pos="567"/>
              </w:tabs>
              <w:spacing w:line="240" w:lineRule="auto"/>
              <w:rPr>
                <w:szCs w:val="22"/>
                <w:shd w:val="pct15" w:color="auto" w:fill="auto"/>
              </w:rPr>
            </w:pPr>
            <w:r w:rsidRPr="009F3F84">
              <w:rPr>
                <w:szCs w:val="22"/>
                <w:shd w:val="pct15" w:color="auto" w:fill="auto"/>
              </w:rPr>
              <w:t>90 (3 pakketti ta’ 30 x 1) kapsula + 3 inhalers</w:t>
            </w:r>
          </w:p>
        </w:tc>
      </w:tr>
      <w:tr w:rsidR="00DC6122" w:rsidRPr="009F3F84" w14:paraId="5BCFCB8A" w14:textId="77777777" w:rsidTr="00096A57">
        <w:tc>
          <w:tcPr>
            <w:tcW w:w="2943" w:type="dxa"/>
          </w:tcPr>
          <w:p w14:paraId="7CAC38BA" w14:textId="3C5DB19B" w:rsidR="00DC6122" w:rsidRPr="009F3F84" w:rsidRDefault="00DC6122" w:rsidP="00A2679E">
            <w:pPr>
              <w:tabs>
                <w:tab w:val="clear" w:pos="567"/>
              </w:tabs>
              <w:spacing w:line="240" w:lineRule="auto"/>
              <w:rPr>
                <w:szCs w:val="22"/>
                <w:shd w:val="pct15" w:color="auto" w:fill="auto"/>
              </w:rPr>
            </w:pPr>
            <w:r w:rsidRPr="009F3F84">
              <w:rPr>
                <w:szCs w:val="22"/>
                <w:shd w:val="pct15" w:color="auto" w:fill="auto"/>
              </w:rPr>
              <w:t>EU/</w:t>
            </w:r>
            <w:r w:rsidR="00EA14D5" w:rsidRPr="009F3F84">
              <w:rPr>
                <w:szCs w:val="22"/>
                <w:shd w:val="pct15" w:color="auto" w:fill="auto"/>
              </w:rPr>
              <w:t>1/20/1439/004</w:t>
            </w:r>
          </w:p>
        </w:tc>
        <w:tc>
          <w:tcPr>
            <w:tcW w:w="6379" w:type="dxa"/>
          </w:tcPr>
          <w:p w14:paraId="76093F56" w14:textId="77777777" w:rsidR="00DC6122" w:rsidRPr="009F3F84" w:rsidRDefault="00DC6122" w:rsidP="00A2679E">
            <w:pPr>
              <w:tabs>
                <w:tab w:val="clear" w:pos="567"/>
              </w:tabs>
              <w:spacing w:line="240" w:lineRule="auto"/>
              <w:rPr>
                <w:szCs w:val="22"/>
                <w:shd w:val="pct15" w:color="auto" w:fill="auto"/>
              </w:rPr>
            </w:pPr>
            <w:r w:rsidRPr="009F3F84">
              <w:rPr>
                <w:szCs w:val="22"/>
                <w:shd w:val="pct15" w:color="auto" w:fill="auto"/>
              </w:rPr>
              <w:t>150 (15-il pakkett ta’ 10 x 1) kapsula + 15-il inhaler</w:t>
            </w:r>
          </w:p>
        </w:tc>
      </w:tr>
    </w:tbl>
    <w:p w14:paraId="795ADB06" w14:textId="77777777" w:rsidR="00DC6122" w:rsidRPr="009F3F84" w:rsidRDefault="00DC6122" w:rsidP="00A2679E">
      <w:pPr>
        <w:tabs>
          <w:tab w:val="clear" w:pos="567"/>
        </w:tabs>
        <w:spacing w:line="240" w:lineRule="auto"/>
        <w:rPr>
          <w:noProof/>
          <w:szCs w:val="22"/>
        </w:rPr>
      </w:pPr>
    </w:p>
    <w:p w14:paraId="2D9163ED" w14:textId="77777777" w:rsidR="00DC6122" w:rsidRPr="009F3F84" w:rsidRDefault="00DC6122" w:rsidP="00A2679E">
      <w:pPr>
        <w:tabs>
          <w:tab w:val="clear" w:pos="567"/>
        </w:tabs>
        <w:spacing w:line="240" w:lineRule="auto"/>
        <w:rPr>
          <w:noProof/>
          <w:szCs w:val="22"/>
        </w:rPr>
      </w:pPr>
    </w:p>
    <w:p w14:paraId="3DB3408F"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13.</w:t>
      </w:r>
      <w:r w:rsidRPr="009F3F84">
        <w:rPr>
          <w:b/>
          <w:szCs w:val="22"/>
        </w:rPr>
        <w:tab/>
        <w:t>NUMRU TAL-LOTT</w:t>
      </w:r>
    </w:p>
    <w:p w14:paraId="4BAEC77E" w14:textId="77777777" w:rsidR="00B8202C" w:rsidRPr="009F3F84" w:rsidRDefault="00B8202C" w:rsidP="00A2679E">
      <w:pPr>
        <w:keepNext/>
        <w:tabs>
          <w:tab w:val="clear" w:pos="567"/>
        </w:tabs>
        <w:spacing w:line="240" w:lineRule="auto"/>
        <w:rPr>
          <w:noProof/>
          <w:color w:val="000000"/>
          <w:szCs w:val="22"/>
        </w:rPr>
      </w:pPr>
    </w:p>
    <w:p w14:paraId="0B2819A6" w14:textId="77777777" w:rsidR="00B8202C" w:rsidRPr="009F3F84" w:rsidRDefault="00B8202C" w:rsidP="00A2679E">
      <w:pPr>
        <w:tabs>
          <w:tab w:val="clear" w:pos="567"/>
        </w:tabs>
        <w:spacing w:line="240" w:lineRule="auto"/>
        <w:rPr>
          <w:noProof/>
          <w:color w:val="000000"/>
          <w:szCs w:val="22"/>
        </w:rPr>
      </w:pPr>
      <w:r w:rsidRPr="009F3F84">
        <w:t>Lot</w:t>
      </w:r>
    </w:p>
    <w:p w14:paraId="1C6CA5DC" w14:textId="77777777" w:rsidR="00B8202C" w:rsidRPr="009F3F84" w:rsidRDefault="00B8202C" w:rsidP="00A2679E">
      <w:pPr>
        <w:tabs>
          <w:tab w:val="clear" w:pos="567"/>
        </w:tabs>
        <w:spacing w:line="240" w:lineRule="auto"/>
        <w:rPr>
          <w:noProof/>
          <w:szCs w:val="22"/>
        </w:rPr>
      </w:pPr>
    </w:p>
    <w:p w14:paraId="32046245" w14:textId="77777777" w:rsidR="00DC6122" w:rsidRPr="009F3F84" w:rsidRDefault="00DC6122" w:rsidP="00A2679E">
      <w:pPr>
        <w:tabs>
          <w:tab w:val="clear" w:pos="567"/>
        </w:tabs>
        <w:spacing w:line="240" w:lineRule="auto"/>
        <w:rPr>
          <w:noProof/>
          <w:szCs w:val="22"/>
        </w:rPr>
      </w:pPr>
    </w:p>
    <w:p w14:paraId="6D3AC0A3"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r w:rsidRPr="009F3F84">
        <w:rPr>
          <w:b/>
          <w:szCs w:val="22"/>
        </w:rPr>
        <w:t>14.</w:t>
      </w:r>
      <w:r w:rsidRPr="009F3F84">
        <w:rPr>
          <w:b/>
          <w:szCs w:val="22"/>
        </w:rPr>
        <w:tab/>
        <w:t>KLASSIFIKAZZJONI ĠENERALI TA’ KIF JINGĦATA</w:t>
      </w:r>
    </w:p>
    <w:p w14:paraId="01FD29AD" w14:textId="77777777" w:rsidR="00DC6122" w:rsidRPr="009F3F84" w:rsidRDefault="00DC6122" w:rsidP="00A2679E">
      <w:pPr>
        <w:tabs>
          <w:tab w:val="clear" w:pos="567"/>
        </w:tabs>
        <w:spacing w:line="240" w:lineRule="auto"/>
        <w:rPr>
          <w:noProof/>
          <w:szCs w:val="22"/>
        </w:rPr>
      </w:pPr>
    </w:p>
    <w:p w14:paraId="68347A15" w14:textId="77777777" w:rsidR="00DC6122" w:rsidRPr="009F3F84" w:rsidRDefault="00DC6122" w:rsidP="00A2679E">
      <w:pPr>
        <w:tabs>
          <w:tab w:val="clear" w:pos="567"/>
        </w:tabs>
        <w:spacing w:line="240" w:lineRule="auto"/>
        <w:rPr>
          <w:noProof/>
          <w:szCs w:val="22"/>
        </w:rPr>
      </w:pPr>
    </w:p>
    <w:p w14:paraId="403C663A" w14:textId="77777777" w:rsidR="00DC6122" w:rsidRPr="009F3F84" w:rsidRDefault="00DC6122" w:rsidP="00A2679E">
      <w:pPr>
        <w:pBdr>
          <w:top w:val="single" w:sz="4" w:space="2" w:color="auto"/>
          <w:left w:val="single" w:sz="4" w:space="4" w:color="auto"/>
          <w:bottom w:val="single" w:sz="4" w:space="1" w:color="auto"/>
          <w:right w:val="single" w:sz="4" w:space="4" w:color="auto"/>
        </w:pBdr>
        <w:tabs>
          <w:tab w:val="clear" w:pos="567"/>
        </w:tabs>
        <w:spacing w:line="240" w:lineRule="auto"/>
        <w:rPr>
          <w:noProof/>
          <w:szCs w:val="22"/>
        </w:rPr>
      </w:pPr>
      <w:r w:rsidRPr="009F3F84">
        <w:rPr>
          <w:b/>
          <w:szCs w:val="22"/>
        </w:rPr>
        <w:t>15.</w:t>
      </w:r>
      <w:r w:rsidRPr="009F3F84">
        <w:rPr>
          <w:b/>
          <w:szCs w:val="22"/>
        </w:rPr>
        <w:tab/>
        <w:t>ISTRUZZJONIJIET DWAR L-UŻU</w:t>
      </w:r>
    </w:p>
    <w:p w14:paraId="682A8D71" w14:textId="77777777" w:rsidR="00DC6122" w:rsidRPr="009F3F84" w:rsidRDefault="00DC6122" w:rsidP="00A2679E">
      <w:pPr>
        <w:tabs>
          <w:tab w:val="clear" w:pos="567"/>
        </w:tabs>
        <w:spacing w:line="240" w:lineRule="auto"/>
        <w:rPr>
          <w:noProof/>
          <w:szCs w:val="22"/>
        </w:rPr>
      </w:pPr>
    </w:p>
    <w:p w14:paraId="3EAD537A" w14:textId="0E6E14E3" w:rsidR="00066FD5" w:rsidRPr="009F3F84" w:rsidRDefault="00066FD5" w:rsidP="00A2679E">
      <w:pPr>
        <w:tabs>
          <w:tab w:val="clear" w:pos="567"/>
        </w:tabs>
        <w:spacing w:line="240" w:lineRule="auto"/>
        <w:rPr>
          <w:noProof/>
          <w:szCs w:val="22"/>
        </w:rPr>
      </w:pPr>
    </w:p>
    <w:p w14:paraId="4CEC578B" w14:textId="77777777" w:rsidR="00DC6122" w:rsidRPr="009F3F84" w:rsidRDefault="00DC6122" w:rsidP="00A2679E">
      <w:pPr>
        <w:keepNext/>
        <w:pBdr>
          <w:top w:val="single" w:sz="4" w:space="2" w:color="auto"/>
          <w:left w:val="single" w:sz="4" w:space="4" w:color="auto"/>
          <w:bottom w:val="single" w:sz="4" w:space="1" w:color="auto"/>
          <w:right w:val="single" w:sz="4" w:space="4" w:color="auto"/>
        </w:pBdr>
        <w:tabs>
          <w:tab w:val="clear" w:pos="567"/>
        </w:tabs>
        <w:spacing w:line="240" w:lineRule="auto"/>
        <w:rPr>
          <w:noProof/>
          <w:szCs w:val="22"/>
        </w:rPr>
      </w:pPr>
      <w:r w:rsidRPr="009F3F84">
        <w:rPr>
          <w:b/>
          <w:szCs w:val="22"/>
        </w:rPr>
        <w:t>16.</w:t>
      </w:r>
      <w:r w:rsidRPr="009F3F84">
        <w:rPr>
          <w:b/>
          <w:szCs w:val="22"/>
        </w:rPr>
        <w:tab/>
        <w:t>INFORMAZZJONI BIL-BRAILLE</w:t>
      </w:r>
    </w:p>
    <w:p w14:paraId="21E75121" w14:textId="77777777" w:rsidR="00DC6122" w:rsidRPr="009F3F84" w:rsidRDefault="00DC6122" w:rsidP="00A2679E">
      <w:pPr>
        <w:keepNext/>
        <w:tabs>
          <w:tab w:val="clear" w:pos="567"/>
        </w:tabs>
        <w:spacing w:line="240" w:lineRule="auto"/>
        <w:rPr>
          <w:noProof/>
          <w:szCs w:val="22"/>
        </w:rPr>
      </w:pPr>
    </w:p>
    <w:p w14:paraId="42202C77" w14:textId="77777777" w:rsidR="00DC6122" w:rsidRPr="009F3F84" w:rsidRDefault="00DC6122" w:rsidP="00A2679E">
      <w:pPr>
        <w:tabs>
          <w:tab w:val="clear" w:pos="567"/>
        </w:tabs>
        <w:spacing w:line="240" w:lineRule="auto"/>
        <w:rPr>
          <w:szCs w:val="22"/>
        </w:rPr>
      </w:pPr>
      <w:r w:rsidRPr="009F3F84">
        <w:t>Atectura Breezhaler 125 mikrogramma/62.5 mikrogrammi</w:t>
      </w:r>
    </w:p>
    <w:p w14:paraId="73C04648" w14:textId="77777777" w:rsidR="00DC6122" w:rsidRPr="009F3F84" w:rsidRDefault="00DC6122" w:rsidP="00A2679E">
      <w:pPr>
        <w:tabs>
          <w:tab w:val="clear" w:pos="567"/>
        </w:tabs>
        <w:spacing w:line="240" w:lineRule="auto"/>
        <w:rPr>
          <w:noProof/>
          <w:szCs w:val="22"/>
          <w:shd w:val="clear" w:color="auto" w:fill="CCCCCC"/>
        </w:rPr>
      </w:pPr>
    </w:p>
    <w:p w14:paraId="32552FE5" w14:textId="77777777" w:rsidR="00DC6122" w:rsidRPr="009F3F84" w:rsidRDefault="00DC6122" w:rsidP="00A2679E">
      <w:pPr>
        <w:tabs>
          <w:tab w:val="clear" w:pos="567"/>
        </w:tabs>
        <w:spacing w:line="240" w:lineRule="auto"/>
        <w:rPr>
          <w:noProof/>
          <w:szCs w:val="22"/>
          <w:shd w:val="clear" w:color="auto" w:fill="CCCCCC"/>
        </w:rPr>
      </w:pPr>
    </w:p>
    <w:p w14:paraId="091B38CA" w14:textId="77777777" w:rsidR="00DC6122" w:rsidRPr="009F3F84" w:rsidRDefault="00DC6122" w:rsidP="00A2679E">
      <w:pPr>
        <w:keepNext/>
        <w:keepLines/>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9F3F84">
        <w:rPr>
          <w:b/>
        </w:rPr>
        <w:t>17.</w:t>
      </w:r>
      <w:r w:rsidRPr="009F3F84">
        <w:rPr>
          <w:b/>
        </w:rPr>
        <w:tab/>
        <w:t>IDENTIFIKATUR UNIKU – BARCODE 2D</w:t>
      </w:r>
    </w:p>
    <w:p w14:paraId="747AF6C0" w14:textId="77777777" w:rsidR="00B8202C" w:rsidRPr="009F3F84" w:rsidRDefault="00B8202C" w:rsidP="00A2679E">
      <w:pPr>
        <w:keepNext/>
        <w:keepLines/>
        <w:tabs>
          <w:tab w:val="clear" w:pos="567"/>
        </w:tabs>
        <w:spacing w:line="240" w:lineRule="auto"/>
        <w:rPr>
          <w:noProof/>
        </w:rPr>
      </w:pPr>
    </w:p>
    <w:p w14:paraId="2C590EC0" w14:textId="5CD9F65B" w:rsidR="00B8202C" w:rsidRPr="009F3F84" w:rsidRDefault="00C61D60" w:rsidP="00A2679E">
      <w:pPr>
        <w:tabs>
          <w:tab w:val="clear" w:pos="567"/>
        </w:tabs>
        <w:spacing w:line="240" w:lineRule="auto"/>
        <w:rPr>
          <w:noProof/>
          <w:szCs w:val="22"/>
          <w:shd w:val="pct15" w:color="auto" w:fill="auto"/>
        </w:rPr>
      </w:pPr>
      <w:r w:rsidRPr="009F3F84">
        <w:rPr>
          <w:szCs w:val="22"/>
          <w:shd w:val="pct15" w:color="auto" w:fill="auto"/>
        </w:rPr>
        <w:t>b</w:t>
      </w:r>
      <w:r w:rsidR="00B8202C" w:rsidRPr="009F3F84">
        <w:rPr>
          <w:szCs w:val="22"/>
          <w:shd w:val="pct15" w:color="auto" w:fill="auto"/>
        </w:rPr>
        <w:t>arcode 2D li jkollu l-identifikatur uniku inkluż.</w:t>
      </w:r>
    </w:p>
    <w:p w14:paraId="6F979DE9" w14:textId="77777777" w:rsidR="00B8202C" w:rsidRPr="009F3F84" w:rsidRDefault="00B8202C" w:rsidP="00A2679E">
      <w:pPr>
        <w:tabs>
          <w:tab w:val="clear" w:pos="567"/>
        </w:tabs>
        <w:spacing w:line="240" w:lineRule="auto"/>
        <w:rPr>
          <w:noProof/>
        </w:rPr>
      </w:pPr>
    </w:p>
    <w:p w14:paraId="3A8F2745" w14:textId="77777777" w:rsidR="00DC6122" w:rsidRPr="009F3F84" w:rsidRDefault="00DC6122" w:rsidP="00A2679E">
      <w:pPr>
        <w:tabs>
          <w:tab w:val="clear" w:pos="567"/>
        </w:tabs>
        <w:spacing w:line="240" w:lineRule="auto"/>
        <w:rPr>
          <w:noProof/>
        </w:rPr>
      </w:pPr>
    </w:p>
    <w:p w14:paraId="20E260DA" w14:textId="77777777" w:rsidR="00DC6122" w:rsidRPr="009F3F84" w:rsidRDefault="00DC6122" w:rsidP="00A2679E">
      <w:pPr>
        <w:keepNext/>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9F3F84">
        <w:rPr>
          <w:b/>
        </w:rPr>
        <w:t>18.</w:t>
      </w:r>
      <w:r w:rsidRPr="009F3F84">
        <w:rPr>
          <w:b/>
        </w:rPr>
        <w:tab/>
        <w:t xml:space="preserve">IDENTIFIKATUR UNIKU – </w:t>
      </w:r>
      <w:r w:rsidRPr="00181E56">
        <w:rPr>
          <w:b/>
          <w:i/>
          <w:iCs/>
        </w:rPr>
        <w:t>DATA</w:t>
      </w:r>
      <w:r w:rsidRPr="009F3F84">
        <w:rPr>
          <w:b/>
        </w:rPr>
        <w:t xml:space="preserve"> LI TINQARA MILL-BNIEDEM</w:t>
      </w:r>
    </w:p>
    <w:p w14:paraId="27AA5C6B" w14:textId="77777777" w:rsidR="00DC6122" w:rsidRPr="009F3F84" w:rsidRDefault="00DC6122" w:rsidP="00A2679E">
      <w:pPr>
        <w:keepNext/>
        <w:tabs>
          <w:tab w:val="clear" w:pos="567"/>
        </w:tabs>
        <w:spacing w:line="240" w:lineRule="auto"/>
        <w:rPr>
          <w:noProof/>
        </w:rPr>
      </w:pPr>
    </w:p>
    <w:p w14:paraId="4DA84AD0" w14:textId="22D2807A" w:rsidR="00DC6122" w:rsidRPr="009F3F84" w:rsidRDefault="00DC6122" w:rsidP="00A2679E">
      <w:pPr>
        <w:keepNext/>
        <w:tabs>
          <w:tab w:val="clear" w:pos="567"/>
        </w:tabs>
        <w:spacing w:line="240" w:lineRule="auto"/>
        <w:rPr>
          <w:szCs w:val="22"/>
        </w:rPr>
      </w:pPr>
      <w:r w:rsidRPr="009F3F84">
        <w:rPr>
          <w:szCs w:val="22"/>
        </w:rPr>
        <w:t>PC</w:t>
      </w:r>
    </w:p>
    <w:p w14:paraId="4C4AF483" w14:textId="009781CC" w:rsidR="00DC6122" w:rsidRPr="009F3F84" w:rsidRDefault="00DC6122" w:rsidP="00A2679E">
      <w:pPr>
        <w:keepNext/>
        <w:tabs>
          <w:tab w:val="clear" w:pos="567"/>
        </w:tabs>
        <w:spacing w:line="240" w:lineRule="auto"/>
        <w:rPr>
          <w:szCs w:val="22"/>
        </w:rPr>
      </w:pPr>
      <w:r w:rsidRPr="009F3F84">
        <w:rPr>
          <w:szCs w:val="22"/>
        </w:rPr>
        <w:t>SN</w:t>
      </w:r>
    </w:p>
    <w:p w14:paraId="72933574" w14:textId="4F5B13F0" w:rsidR="00DC6122" w:rsidRPr="009F3F84" w:rsidRDefault="00DC6122" w:rsidP="00A2679E">
      <w:pPr>
        <w:tabs>
          <w:tab w:val="clear" w:pos="567"/>
        </w:tabs>
        <w:spacing w:line="240" w:lineRule="auto"/>
        <w:rPr>
          <w:noProof/>
          <w:szCs w:val="22"/>
        </w:rPr>
      </w:pPr>
      <w:r w:rsidRPr="009F3F84">
        <w:rPr>
          <w:szCs w:val="22"/>
        </w:rPr>
        <w:t>NN</w:t>
      </w:r>
    </w:p>
    <w:p w14:paraId="1476AA9D" w14:textId="77777777" w:rsidR="00DC6122" w:rsidRPr="009F3F84" w:rsidRDefault="00DC6122" w:rsidP="00A2679E">
      <w:pPr>
        <w:tabs>
          <w:tab w:val="clear" w:pos="567"/>
        </w:tabs>
        <w:spacing w:line="240" w:lineRule="auto"/>
        <w:rPr>
          <w:iCs/>
          <w:szCs w:val="22"/>
        </w:rPr>
      </w:pPr>
      <w:r w:rsidRPr="009F3F84">
        <w:br w:type="page"/>
      </w:r>
    </w:p>
    <w:p w14:paraId="277C0C19" w14:textId="77777777" w:rsidR="0028482B" w:rsidRPr="009F3F84" w:rsidRDefault="0028482B" w:rsidP="00A2679E">
      <w:pPr>
        <w:tabs>
          <w:tab w:val="clear" w:pos="567"/>
        </w:tabs>
        <w:spacing w:line="240" w:lineRule="auto"/>
        <w:rPr>
          <w:noProof/>
          <w:szCs w:val="22"/>
        </w:rPr>
      </w:pPr>
    </w:p>
    <w:p w14:paraId="5CE8E45C" w14:textId="77777777" w:rsidR="00DC6122" w:rsidRPr="009F3F84" w:rsidRDefault="00DC6122" w:rsidP="00A2679E">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TAGĦRIF LI GĦANDU JIDHER FUQ IL-PAKKETT TA’ BARRA</w:t>
      </w:r>
    </w:p>
    <w:p w14:paraId="6D8D8FFC" w14:textId="77777777" w:rsidR="00DC6122" w:rsidRPr="009F3F84" w:rsidRDefault="00DC6122"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rPr>
      </w:pPr>
    </w:p>
    <w:p w14:paraId="6AD9AC55" w14:textId="77777777" w:rsidR="00DC6122" w:rsidRPr="009F3F84" w:rsidRDefault="00DC6122" w:rsidP="00A2679E">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rPr>
      </w:pPr>
      <w:r w:rsidRPr="009F3F84">
        <w:rPr>
          <w:b/>
          <w:szCs w:val="22"/>
        </w:rPr>
        <w:t>IL-KARTUNA INTERMEDJA TAL-PAKKETT B’ĦAFNA (MINGĦAJR IL-KAXXA Ċ-ĊELESTI)</w:t>
      </w:r>
    </w:p>
    <w:p w14:paraId="3BB52766" w14:textId="77777777" w:rsidR="00DC6122" w:rsidRPr="009F3F84" w:rsidRDefault="00DC6122" w:rsidP="00A2679E">
      <w:pPr>
        <w:tabs>
          <w:tab w:val="clear" w:pos="567"/>
        </w:tabs>
        <w:spacing w:line="240" w:lineRule="auto"/>
        <w:rPr>
          <w:noProof/>
          <w:szCs w:val="22"/>
        </w:rPr>
      </w:pPr>
    </w:p>
    <w:p w14:paraId="2FB54AE6" w14:textId="77777777" w:rsidR="00DC6122" w:rsidRPr="009F3F84" w:rsidRDefault="00DC6122" w:rsidP="00A2679E">
      <w:pPr>
        <w:tabs>
          <w:tab w:val="clear" w:pos="567"/>
        </w:tabs>
        <w:spacing w:line="240" w:lineRule="auto"/>
        <w:rPr>
          <w:noProof/>
          <w:szCs w:val="22"/>
        </w:rPr>
      </w:pPr>
    </w:p>
    <w:p w14:paraId="59072109"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1.</w:t>
      </w:r>
      <w:r w:rsidRPr="009F3F84">
        <w:rPr>
          <w:b/>
          <w:szCs w:val="22"/>
        </w:rPr>
        <w:tab/>
        <w:t>ISEM TAL-PRODOTT MEDIĊINALI</w:t>
      </w:r>
    </w:p>
    <w:p w14:paraId="018B3B0D" w14:textId="77777777" w:rsidR="00DC6122" w:rsidRPr="009F3F84" w:rsidRDefault="00DC6122" w:rsidP="00A2679E">
      <w:pPr>
        <w:keepNext/>
        <w:tabs>
          <w:tab w:val="clear" w:pos="567"/>
        </w:tabs>
        <w:spacing w:line="240" w:lineRule="auto"/>
        <w:rPr>
          <w:noProof/>
          <w:szCs w:val="22"/>
        </w:rPr>
      </w:pPr>
    </w:p>
    <w:p w14:paraId="556520F6" w14:textId="77777777" w:rsidR="00DC6122" w:rsidRPr="009F3F84" w:rsidRDefault="00DC6122" w:rsidP="00A2679E">
      <w:pPr>
        <w:tabs>
          <w:tab w:val="clear" w:pos="567"/>
        </w:tabs>
        <w:spacing w:line="240" w:lineRule="auto"/>
        <w:rPr>
          <w:rFonts w:eastAsia="MS Mincho"/>
          <w:szCs w:val="22"/>
        </w:rPr>
      </w:pPr>
      <w:r w:rsidRPr="009F3F84">
        <w:t>Atectura Breezhaler 125 mikrogramma/62.5 mikrogrammi trab li jittieħed man-nifs, kapsuli iebsa</w:t>
      </w:r>
    </w:p>
    <w:p w14:paraId="5E4479A4" w14:textId="77777777" w:rsidR="00DC6122" w:rsidRPr="009F3F84" w:rsidRDefault="00DC6122" w:rsidP="00A2679E">
      <w:pPr>
        <w:tabs>
          <w:tab w:val="clear" w:pos="567"/>
        </w:tabs>
        <w:spacing w:line="240" w:lineRule="auto"/>
        <w:rPr>
          <w:szCs w:val="22"/>
        </w:rPr>
      </w:pPr>
      <w:r w:rsidRPr="009F3F84">
        <w:t>indacaterol/mometasone furoate</w:t>
      </w:r>
    </w:p>
    <w:p w14:paraId="03FB80B1" w14:textId="77777777" w:rsidR="00DC6122" w:rsidRPr="009F3F84" w:rsidRDefault="00DC6122" w:rsidP="00A2679E">
      <w:pPr>
        <w:tabs>
          <w:tab w:val="clear" w:pos="567"/>
        </w:tabs>
        <w:spacing w:line="240" w:lineRule="auto"/>
        <w:rPr>
          <w:noProof/>
          <w:szCs w:val="22"/>
        </w:rPr>
      </w:pPr>
    </w:p>
    <w:p w14:paraId="6284C04B" w14:textId="77777777" w:rsidR="00DC6122" w:rsidRPr="009F3F84" w:rsidRDefault="00DC6122" w:rsidP="00A2679E">
      <w:pPr>
        <w:tabs>
          <w:tab w:val="clear" w:pos="567"/>
        </w:tabs>
        <w:spacing w:line="240" w:lineRule="auto"/>
        <w:rPr>
          <w:noProof/>
          <w:szCs w:val="22"/>
        </w:rPr>
      </w:pPr>
    </w:p>
    <w:p w14:paraId="19D1EDB7"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2.</w:t>
      </w:r>
      <w:r w:rsidRPr="009F3F84">
        <w:rPr>
          <w:b/>
          <w:szCs w:val="22"/>
        </w:rPr>
        <w:tab/>
        <w:t>DIKJARAZZJONI TAS-SUSTANZA(I) ATTIVA(I)</w:t>
      </w:r>
    </w:p>
    <w:p w14:paraId="2599519C" w14:textId="77777777" w:rsidR="00DC6122" w:rsidRPr="009F3F84" w:rsidRDefault="00DC6122" w:rsidP="00A2679E">
      <w:pPr>
        <w:tabs>
          <w:tab w:val="clear" w:pos="567"/>
        </w:tabs>
        <w:spacing w:line="240" w:lineRule="auto"/>
        <w:rPr>
          <w:szCs w:val="22"/>
        </w:rPr>
      </w:pPr>
    </w:p>
    <w:p w14:paraId="05DC9622" w14:textId="77777777" w:rsidR="00DC6122" w:rsidRPr="009F3F84" w:rsidRDefault="00DC6122" w:rsidP="00A2679E">
      <w:pPr>
        <w:tabs>
          <w:tab w:val="clear" w:pos="567"/>
        </w:tabs>
        <w:spacing w:line="240" w:lineRule="auto"/>
        <w:rPr>
          <w:szCs w:val="22"/>
        </w:rPr>
      </w:pPr>
      <w:r w:rsidRPr="009F3F84">
        <w:t>Kull doża mogħtija fiha 125 mikrogramma indacaterol (bħala acetate) u 62.5 mikrogrammi mometasone furoate.</w:t>
      </w:r>
    </w:p>
    <w:p w14:paraId="0E2B2A32" w14:textId="77777777" w:rsidR="00DC6122" w:rsidRPr="009F3F84" w:rsidRDefault="00DC6122" w:rsidP="00A2679E">
      <w:pPr>
        <w:tabs>
          <w:tab w:val="clear" w:pos="567"/>
        </w:tabs>
        <w:spacing w:line="240" w:lineRule="auto"/>
        <w:rPr>
          <w:noProof/>
          <w:szCs w:val="22"/>
        </w:rPr>
      </w:pPr>
    </w:p>
    <w:p w14:paraId="28FE77FD" w14:textId="77777777" w:rsidR="00DC6122" w:rsidRPr="009F3F84" w:rsidRDefault="00DC6122" w:rsidP="00A2679E">
      <w:pPr>
        <w:tabs>
          <w:tab w:val="clear" w:pos="567"/>
        </w:tabs>
        <w:spacing w:line="240" w:lineRule="auto"/>
        <w:rPr>
          <w:noProof/>
          <w:szCs w:val="22"/>
        </w:rPr>
      </w:pPr>
    </w:p>
    <w:p w14:paraId="454DE4C0"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9F3F84">
        <w:rPr>
          <w:b/>
          <w:szCs w:val="22"/>
        </w:rPr>
        <w:t>3.</w:t>
      </w:r>
      <w:r w:rsidRPr="009F3F84">
        <w:rPr>
          <w:b/>
          <w:szCs w:val="22"/>
        </w:rPr>
        <w:tab/>
        <w:t>LISTA TA’ EĊĊIPJENTI</w:t>
      </w:r>
    </w:p>
    <w:p w14:paraId="584D6A4C" w14:textId="77777777" w:rsidR="00DC6122" w:rsidRPr="009F3F84" w:rsidRDefault="00DC6122" w:rsidP="00A2679E">
      <w:pPr>
        <w:keepNext/>
        <w:tabs>
          <w:tab w:val="clear" w:pos="567"/>
        </w:tabs>
        <w:spacing w:line="240" w:lineRule="auto"/>
        <w:rPr>
          <w:noProof/>
          <w:szCs w:val="22"/>
        </w:rPr>
      </w:pPr>
    </w:p>
    <w:p w14:paraId="2CF3C991" w14:textId="722D0668" w:rsidR="00DC6122" w:rsidRPr="009F3F84" w:rsidRDefault="00DC6122" w:rsidP="00A2679E">
      <w:pPr>
        <w:tabs>
          <w:tab w:val="clear" w:pos="567"/>
        </w:tabs>
        <w:spacing w:line="240" w:lineRule="auto"/>
        <w:rPr>
          <w:szCs w:val="22"/>
        </w:rPr>
      </w:pPr>
      <w:r w:rsidRPr="009F3F84">
        <w:t>Fih ukoll il-lattosju</w:t>
      </w:r>
      <w:r w:rsidR="009952B2">
        <w:t xml:space="preserve"> </w:t>
      </w:r>
      <w:r w:rsidR="00A92DB7">
        <w:t>monoidrat</w:t>
      </w:r>
      <w:r w:rsidRPr="009F3F84">
        <w:t xml:space="preserve">. </w:t>
      </w:r>
      <w:r w:rsidRPr="009F3F84">
        <w:rPr>
          <w:shd w:val="pct15" w:color="auto" w:fill="auto"/>
        </w:rPr>
        <w:t>Ara l-fuljett ta’ tagħrif għal aktar informazzjoni.</w:t>
      </w:r>
    </w:p>
    <w:p w14:paraId="1F887EFE" w14:textId="77777777" w:rsidR="00DC6122" w:rsidRPr="009F3F84" w:rsidRDefault="00DC6122" w:rsidP="00A2679E">
      <w:pPr>
        <w:tabs>
          <w:tab w:val="clear" w:pos="567"/>
        </w:tabs>
        <w:spacing w:line="240" w:lineRule="auto"/>
        <w:rPr>
          <w:noProof/>
          <w:szCs w:val="22"/>
        </w:rPr>
      </w:pPr>
    </w:p>
    <w:p w14:paraId="527C9C68" w14:textId="77777777" w:rsidR="00DC6122" w:rsidRPr="009F3F84" w:rsidRDefault="00DC6122" w:rsidP="00A2679E">
      <w:pPr>
        <w:tabs>
          <w:tab w:val="clear" w:pos="567"/>
        </w:tabs>
        <w:spacing w:line="240" w:lineRule="auto"/>
        <w:rPr>
          <w:noProof/>
          <w:szCs w:val="22"/>
        </w:rPr>
      </w:pPr>
    </w:p>
    <w:p w14:paraId="11891C39"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4.</w:t>
      </w:r>
      <w:r w:rsidRPr="009F3F84">
        <w:rPr>
          <w:b/>
          <w:szCs w:val="22"/>
        </w:rPr>
        <w:tab/>
        <w:t>GĦAMLA FARMAĊEWTIKA U KONTENUT</w:t>
      </w:r>
    </w:p>
    <w:p w14:paraId="540C7366" w14:textId="77777777" w:rsidR="00DC6122" w:rsidRPr="009F3F84" w:rsidRDefault="00DC6122" w:rsidP="00A2679E">
      <w:pPr>
        <w:keepNext/>
        <w:tabs>
          <w:tab w:val="clear" w:pos="567"/>
        </w:tabs>
        <w:spacing w:line="240" w:lineRule="auto"/>
        <w:rPr>
          <w:noProof/>
          <w:szCs w:val="22"/>
        </w:rPr>
      </w:pPr>
    </w:p>
    <w:p w14:paraId="7CB3EED6" w14:textId="77777777" w:rsidR="00DC6122" w:rsidRPr="009F3F84" w:rsidRDefault="00DC6122" w:rsidP="00A2679E">
      <w:pPr>
        <w:tabs>
          <w:tab w:val="clear" w:pos="567"/>
        </w:tabs>
        <w:spacing w:line="240" w:lineRule="auto"/>
        <w:rPr>
          <w:noProof/>
          <w:szCs w:val="22"/>
        </w:rPr>
      </w:pPr>
      <w:r w:rsidRPr="009F3F84">
        <w:rPr>
          <w:szCs w:val="22"/>
          <w:shd w:val="pct15" w:color="auto" w:fill="auto"/>
        </w:rPr>
        <w:t>Trab li jittieħed man-nifs, kapsula iebsa</w:t>
      </w:r>
    </w:p>
    <w:p w14:paraId="1DDE7F55" w14:textId="77777777" w:rsidR="00DC6122" w:rsidRPr="009F3F84" w:rsidRDefault="00DC6122" w:rsidP="00A2679E">
      <w:pPr>
        <w:tabs>
          <w:tab w:val="clear" w:pos="567"/>
        </w:tabs>
        <w:spacing w:line="240" w:lineRule="auto"/>
        <w:rPr>
          <w:noProof/>
          <w:szCs w:val="22"/>
        </w:rPr>
      </w:pPr>
    </w:p>
    <w:p w14:paraId="7BC78F74" w14:textId="77777777" w:rsidR="00DC6122" w:rsidRPr="009F3F84" w:rsidRDefault="00DC6122" w:rsidP="00A2679E">
      <w:pPr>
        <w:tabs>
          <w:tab w:val="clear" w:pos="567"/>
        </w:tabs>
        <w:spacing w:line="240" w:lineRule="auto"/>
        <w:rPr>
          <w:noProof/>
          <w:szCs w:val="22"/>
        </w:rPr>
      </w:pPr>
      <w:r w:rsidRPr="009F3F84">
        <w:t>10 x 1 kapsuli + inhaler wieħed. Komponent ta’ pakkett b’ħafna. M’għandhomx jinbiegħu separatament.</w:t>
      </w:r>
    </w:p>
    <w:p w14:paraId="31D76275" w14:textId="77777777" w:rsidR="00DC6122" w:rsidRPr="009F3F84" w:rsidRDefault="00DC6122" w:rsidP="00A2679E">
      <w:pPr>
        <w:tabs>
          <w:tab w:val="clear" w:pos="567"/>
        </w:tabs>
        <w:spacing w:line="240" w:lineRule="auto"/>
        <w:rPr>
          <w:noProof/>
          <w:szCs w:val="22"/>
          <w:shd w:val="pct15" w:color="auto" w:fill="auto"/>
        </w:rPr>
      </w:pPr>
      <w:r w:rsidRPr="009F3F84">
        <w:rPr>
          <w:szCs w:val="22"/>
          <w:shd w:val="pct15" w:color="auto" w:fill="auto"/>
        </w:rPr>
        <w:t>30 x 1 kapsuli + inhaler wieħed. Komponent ta’ pakkett b’ħafna. M’għandhomx jinbiegħu separatament.</w:t>
      </w:r>
    </w:p>
    <w:p w14:paraId="2EE8EC29" w14:textId="77777777" w:rsidR="00DC6122" w:rsidRPr="009F3F84" w:rsidRDefault="00DC6122" w:rsidP="00A2679E">
      <w:pPr>
        <w:tabs>
          <w:tab w:val="clear" w:pos="567"/>
        </w:tabs>
        <w:spacing w:line="240" w:lineRule="auto"/>
        <w:rPr>
          <w:noProof/>
          <w:szCs w:val="22"/>
        </w:rPr>
      </w:pPr>
    </w:p>
    <w:p w14:paraId="38B8A993" w14:textId="77777777" w:rsidR="00DC6122" w:rsidRPr="009F3F84" w:rsidRDefault="00DC6122" w:rsidP="00A2679E">
      <w:pPr>
        <w:tabs>
          <w:tab w:val="clear" w:pos="567"/>
        </w:tabs>
        <w:spacing w:line="240" w:lineRule="auto"/>
        <w:rPr>
          <w:noProof/>
          <w:szCs w:val="22"/>
        </w:rPr>
      </w:pPr>
    </w:p>
    <w:p w14:paraId="1F4E4D96"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9F3F84">
        <w:rPr>
          <w:b/>
          <w:szCs w:val="22"/>
        </w:rPr>
        <w:t>5.</w:t>
      </w:r>
      <w:r w:rsidRPr="009F3F84">
        <w:rPr>
          <w:b/>
          <w:szCs w:val="22"/>
        </w:rPr>
        <w:tab/>
        <w:t>MOD TA’ KIF U MNEJN JINGĦATA</w:t>
      </w:r>
    </w:p>
    <w:p w14:paraId="6CCF3A5F" w14:textId="77777777" w:rsidR="00B8202C" w:rsidRPr="009F3F84" w:rsidRDefault="00B8202C" w:rsidP="00A2679E">
      <w:pPr>
        <w:keepNext/>
        <w:tabs>
          <w:tab w:val="clear" w:pos="567"/>
        </w:tabs>
        <w:spacing w:line="240" w:lineRule="auto"/>
        <w:rPr>
          <w:noProof/>
          <w:szCs w:val="22"/>
        </w:rPr>
      </w:pPr>
    </w:p>
    <w:p w14:paraId="16D0284F" w14:textId="77777777" w:rsidR="00AD57A1" w:rsidRPr="009F3F84" w:rsidRDefault="00AD57A1" w:rsidP="00A2679E">
      <w:pPr>
        <w:tabs>
          <w:tab w:val="clear" w:pos="567"/>
        </w:tabs>
        <w:spacing w:line="240" w:lineRule="auto"/>
        <w:rPr>
          <w:szCs w:val="22"/>
          <w:shd w:val="pct15" w:color="auto" w:fill="auto"/>
        </w:rPr>
      </w:pPr>
      <w:r w:rsidRPr="009F3F84">
        <w:rPr>
          <w:szCs w:val="22"/>
        </w:rPr>
        <w:t>Aqra l-fuljett ta’ tagħrif qabel l-użu.</w:t>
      </w:r>
    </w:p>
    <w:p w14:paraId="64FF3E9A" w14:textId="77777777" w:rsidR="00B8202C" w:rsidRPr="009F3F84" w:rsidRDefault="00B8202C" w:rsidP="00A2679E">
      <w:pPr>
        <w:tabs>
          <w:tab w:val="clear" w:pos="567"/>
        </w:tabs>
        <w:spacing w:line="240" w:lineRule="auto"/>
        <w:rPr>
          <w:noProof/>
          <w:szCs w:val="22"/>
        </w:rPr>
      </w:pPr>
      <w:r w:rsidRPr="009F3F84">
        <w:rPr>
          <w:szCs w:val="22"/>
        </w:rPr>
        <w:t>Jintuża biss bl-inhaler ipprovdut fil-pakkett.</w:t>
      </w:r>
    </w:p>
    <w:p w14:paraId="2F118FF5" w14:textId="77777777" w:rsidR="00B8202C" w:rsidRPr="009F3F84" w:rsidRDefault="00B8202C" w:rsidP="00A2679E">
      <w:pPr>
        <w:tabs>
          <w:tab w:val="clear" w:pos="567"/>
        </w:tabs>
        <w:spacing w:line="240" w:lineRule="auto"/>
        <w:rPr>
          <w:noProof/>
          <w:szCs w:val="22"/>
        </w:rPr>
      </w:pPr>
      <w:r w:rsidRPr="009F3F84">
        <w:rPr>
          <w:szCs w:val="22"/>
        </w:rPr>
        <w:t>Tiblax il-kapsuli.</w:t>
      </w:r>
    </w:p>
    <w:p w14:paraId="74666194" w14:textId="77777777" w:rsidR="00B8202C" w:rsidRPr="009F3F84" w:rsidRDefault="00B8202C" w:rsidP="00A2679E">
      <w:pPr>
        <w:tabs>
          <w:tab w:val="clear" w:pos="567"/>
        </w:tabs>
        <w:spacing w:line="240" w:lineRule="auto"/>
        <w:rPr>
          <w:noProof/>
          <w:szCs w:val="22"/>
        </w:rPr>
      </w:pPr>
      <w:r w:rsidRPr="009F3F84">
        <w:t>Għal biex jinġibed man-nifs</w:t>
      </w:r>
    </w:p>
    <w:p w14:paraId="16BA52C5" w14:textId="77777777" w:rsidR="00B8202C" w:rsidRPr="009F3F84" w:rsidRDefault="00B8202C" w:rsidP="00A2679E">
      <w:pPr>
        <w:tabs>
          <w:tab w:val="clear" w:pos="567"/>
        </w:tabs>
        <w:spacing w:line="240" w:lineRule="auto"/>
        <w:rPr>
          <w:noProof/>
          <w:szCs w:val="22"/>
        </w:rPr>
      </w:pPr>
    </w:p>
    <w:p w14:paraId="35F4FAEF" w14:textId="77071F26" w:rsidR="00AD57A1" w:rsidRPr="00181E56" w:rsidDel="009B0573" w:rsidRDefault="00AD57A1" w:rsidP="00A2679E">
      <w:pPr>
        <w:tabs>
          <w:tab w:val="clear" w:pos="567"/>
        </w:tabs>
        <w:spacing w:line="240" w:lineRule="auto"/>
        <w:rPr>
          <w:del w:id="34" w:author="Author"/>
          <w:szCs w:val="22"/>
          <w:shd w:val="pct15" w:color="auto" w:fill="auto"/>
        </w:rPr>
      </w:pPr>
      <w:del w:id="35" w:author="Author">
        <w:r w:rsidRPr="00181E56" w:rsidDel="009B0573">
          <w:rPr>
            <w:szCs w:val="22"/>
            <w:shd w:val="pct15" w:color="auto" w:fill="auto"/>
          </w:rPr>
          <w:delText>‘Inkludi l-kodiċi tal-QR’</w:delText>
        </w:r>
      </w:del>
    </w:p>
    <w:p w14:paraId="10055720" w14:textId="0E650369" w:rsidR="00AD57A1" w:rsidRPr="009F3F84" w:rsidDel="009B0573" w:rsidRDefault="00AD57A1" w:rsidP="00A2679E">
      <w:pPr>
        <w:tabs>
          <w:tab w:val="clear" w:pos="567"/>
        </w:tabs>
        <w:spacing w:line="240" w:lineRule="auto"/>
        <w:rPr>
          <w:del w:id="36" w:author="Author"/>
          <w:noProof/>
          <w:szCs w:val="22"/>
        </w:rPr>
      </w:pPr>
      <w:del w:id="37" w:author="Author">
        <w:r w:rsidRPr="009F3F84" w:rsidDel="009B0573">
          <w:delText>Iskenja għal aktar informazzjoni jew żur: www.breezhaler-asthma.eu/atectura</w:delText>
        </w:r>
      </w:del>
    </w:p>
    <w:p w14:paraId="37EC2292" w14:textId="544092D5" w:rsidR="00AD57A1" w:rsidRPr="009F3F84" w:rsidDel="009B0573" w:rsidRDefault="00AD57A1" w:rsidP="00A2679E">
      <w:pPr>
        <w:tabs>
          <w:tab w:val="clear" w:pos="567"/>
        </w:tabs>
        <w:spacing w:line="240" w:lineRule="auto"/>
        <w:rPr>
          <w:del w:id="38" w:author="Author"/>
          <w:noProof/>
          <w:szCs w:val="22"/>
        </w:rPr>
      </w:pPr>
    </w:p>
    <w:p w14:paraId="5C0944F4" w14:textId="77777777" w:rsidR="00DC6122" w:rsidRPr="009F3F84" w:rsidRDefault="00DC6122" w:rsidP="00A2679E">
      <w:pPr>
        <w:tabs>
          <w:tab w:val="clear" w:pos="567"/>
        </w:tabs>
        <w:spacing w:line="240" w:lineRule="auto"/>
        <w:rPr>
          <w:noProof/>
          <w:szCs w:val="22"/>
        </w:rPr>
      </w:pPr>
    </w:p>
    <w:p w14:paraId="6AA7399A"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6.</w:t>
      </w:r>
      <w:r w:rsidRPr="009F3F84">
        <w:rPr>
          <w:b/>
          <w:szCs w:val="22"/>
        </w:rPr>
        <w:tab/>
        <w:t>TWISSIJA SPEĊJALI LI L-PRODOTT MEDIĊINALI GĦANDU JINŻAMM FEJN MA JIDHIRX U MA JINTLAĦAQX MIT-TFAL</w:t>
      </w:r>
    </w:p>
    <w:p w14:paraId="2C59B78A" w14:textId="77777777" w:rsidR="00DC6122" w:rsidRPr="009F3F84" w:rsidRDefault="00DC6122" w:rsidP="00A2679E">
      <w:pPr>
        <w:keepNext/>
        <w:tabs>
          <w:tab w:val="clear" w:pos="567"/>
        </w:tabs>
        <w:spacing w:line="240" w:lineRule="auto"/>
        <w:rPr>
          <w:noProof/>
          <w:szCs w:val="22"/>
        </w:rPr>
      </w:pPr>
    </w:p>
    <w:p w14:paraId="08E306DF" w14:textId="77777777" w:rsidR="00DC6122" w:rsidRPr="009F3F84" w:rsidRDefault="00DC6122" w:rsidP="00A2679E">
      <w:pPr>
        <w:tabs>
          <w:tab w:val="clear" w:pos="567"/>
        </w:tabs>
        <w:spacing w:line="240" w:lineRule="auto"/>
        <w:rPr>
          <w:noProof/>
          <w:szCs w:val="22"/>
        </w:rPr>
      </w:pPr>
      <w:r w:rsidRPr="009F3F84">
        <w:rPr>
          <w:szCs w:val="22"/>
        </w:rPr>
        <w:t>Żomm fejn ma jidhirx u ma jintlaħaqx mit-tfal.</w:t>
      </w:r>
    </w:p>
    <w:p w14:paraId="088B5568" w14:textId="77777777" w:rsidR="00DC6122" w:rsidRPr="009F3F84" w:rsidRDefault="00DC6122" w:rsidP="00A2679E">
      <w:pPr>
        <w:tabs>
          <w:tab w:val="clear" w:pos="567"/>
        </w:tabs>
        <w:spacing w:line="240" w:lineRule="auto"/>
        <w:rPr>
          <w:noProof/>
          <w:szCs w:val="22"/>
        </w:rPr>
      </w:pPr>
    </w:p>
    <w:p w14:paraId="645839B1" w14:textId="77777777" w:rsidR="00DC6122" w:rsidRPr="009F3F84" w:rsidRDefault="00DC6122" w:rsidP="00A2679E">
      <w:pPr>
        <w:tabs>
          <w:tab w:val="clear" w:pos="567"/>
        </w:tabs>
        <w:spacing w:line="240" w:lineRule="auto"/>
        <w:rPr>
          <w:noProof/>
          <w:szCs w:val="22"/>
        </w:rPr>
      </w:pPr>
    </w:p>
    <w:p w14:paraId="27AA1D02" w14:textId="77777777" w:rsidR="00DC6122" w:rsidRPr="009F3F84" w:rsidRDefault="00DC6122"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9F3F84">
        <w:rPr>
          <w:b/>
          <w:szCs w:val="22"/>
        </w:rPr>
        <w:t>7.</w:t>
      </w:r>
      <w:r w:rsidRPr="009F3F84">
        <w:rPr>
          <w:b/>
          <w:szCs w:val="22"/>
        </w:rPr>
        <w:tab/>
        <w:t>TWISSIJA(IET) SPEĊJALI OĦRA, JEKK MEĦTIEĠA</w:t>
      </w:r>
    </w:p>
    <w:p w14:paraId="4427AA2C" w14:textId="77777777" w:rsidR="00DC6122" w:rsidRPr="009F3F84" w:rsidRDefault="00DC6122" w:rsidP="00A2679E">
      <w:pPr>
        <w:tabs>
          <w:tab w:val="clear" w:pos="567"/>
        </w:tabs>
        <w:spacing w:line="240" w:lineRule="auto"/>
        <w:rPr>
          <w:noProof/>
          <w:szCs w:val="22"/>
        </w:rPr>
      </w:pPr>
    </w:p>
    <w:p w14:paraId="40B828A9" w14:textId="77777777" w:rsidR="00DC6122" w:rsidRPr="009F3F84" w:rsidRDefault="00DC6122" w:rsidP="00A2679E">
      <w:pPr>
        <w:tabs>
          <w:tab w:val="clear" w:pos="567"/>
        </w:tabs>
        <w:spacing w:line="240" w:lineRule="auto"/>
        <w:rPr>
          <w:noProof/>
          <w:szCs w:val="22"/>
        </w:rPr>
      </w:pPr>
    </w:p>
    <w:p w14:paraId="73FCAA97"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9F3F84">
        <w:rPr>
          <w:b/>
          <w:szCs w:val="22"/>
        </w:rPr>
        <w:t>8.</w:t>
      </w:r>
      <w:r w:rsidRPr="009F3F84">
        <w:rPr>
          <w:b/>
          <w:szCs w:val="22"/>
        </w:rPr>
        <w:tab/>
        <w:t>DATA TA’ SKADENZA</w:t>
      </w:r>
    </w:p>
    <w:p w14:paraId="2635D2CA" w14:textId="77777777" w:rsidR="00B8202C" w:rsidRPr="009F3F84" w:rsidRDefault="00B8202C" w:rsidP="00A2679E">
      <w:pPr>
        <w:keepNext/>
        <w:tabs>
          <w:tab w:val="clear" w:pos="567"/>
        </w:tabs>
        <w:spacing w:line="240" w:lineRule="auto"/>
        <w:rPr>
          <w:noProof/>
          <w:szCs w:val="22"/>
        </w:rPr>
      </w:pPr>
    </w:p>
    <w:p w14:paraId="79E44AF3" w14:textId="77777777" w:rsidR="00B8202C" w:rsidRPr="009F3F84" w:rsidRDefault="00B8202C" w:rsidP="00A2679E">
      <w:pPr>
        <w:keepNext/>
        <w:tabs>
          <w:tab w:val="clear" w:pos="567"/>
        </w:tabs>
        <w:spacing w:line="240" w:lineRule="auto"/>
        <w:rPr>
          <w:noProof/>
          <w:color w:val="000000"/>
          <w:szCs w:val="22"/>
        </w:rPr>
      </w:pPr>
      <w:r w:rsidRPr="009F3F84">
        <w:t>EXP</w:t>
      </w:r>
    </w:p>
    <w:p w14:paraId="461C35A0" w14:textId="77777777" w:rsidR="00B8202C" w:rsidRPr="009F3F84" w:rsidRDefault="00B8202C" w:rsidP="00A2679E">
      <w:pPr>
        <w:tabs>
          <w:tab w:val="clear" w:pos="567"/>
        </w:tabs>
        <w:spacing w:line="240" w:lineRule="auto"/>
        <w:rPr>
          <w:noProof/>
          <w:color w:val="000000"/>
          <w:szCs w:val="22"/>
        </w:rPr>
      </w:pPr>
      <w:r w:rsidRPr="009F3F84">
        <w:rPr>
          <w:szCs w:val="22"/>
        </w:rPr>
        <w:t>L-inhaler f’kull pakkett għandu jintrema wara li l-kapsuli kollha f’dak il-pakkett ikunu ntużaw.</w:t>
      </w:r>
    </w:p>
    <w:p w14:paraId="434223F3" w14:textId="77777777" w:rsidR="00B8202C" w:rsidRPr="009F3F84" w:rsidRDefault="00B8202C" w:rsidP="00A2679E">
      <w:pPr>
        <w:tabs>
          <w:tab w:val="clear" w:pos="567"/>
        </w:tabs>
        <w:spacing w:line="240" w:lineRule="auto"/>
        <w:rPr>
          <w:noProof/>
          <w:szCs w:val="22"/>
        </w:rPr>
      </w:pPr>
    </w:p>
    <w:p w14:paraId="1576B0D7" w14:textId="77777777" w:rsidR="00DC6122" w:rsidRPr="009F3F84" w:rsidRDefault="00DC6122" w:rsidP="00A2679E">
      <w:pPr>
        <w:tabs>
          <w:tab w:val="clear" w:pos="567"/>
        </w:tabs>
        <w:spacing w:line="240" w:lineRule="auto"/>
        <w:rPr>
          <w:noProof/>
          <w:szCs w:val="22"/>
        </w:rPr>
      </w:pPr>
    </w:p>
    <w:p w14:paraId="056AE52D"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9.</w:t>
      </w:r>
      <w:r w:rsidRPr="009F3F84">
        <w:rPr>
          <w:b/>
          <w:szCs w:val="22"/>
        </w:rPr>
        <w:tab/>
        <w:t>KONDIZZJONIJIET SPEĊJALI TA’ KIF JINĦAŻEN</w:t>
      </w:r>
    </w:p>
    <w:p w14:paraId="795403F5" w14:textId="77777777" w:rsidR="00B8202C" w:rsidRPr="009F3F84" w:rsidRDefault="00B8202C" w:rsidP="00A2679E">
      <w:pPr>
        <w:keepNext/>
        <w:tabs>
          <w:tab w:val="clear" w:pos="567"/>
        </w:tabs>
        <w:spacing w:line="240" w:lineRule="auto"/>
        <w:rPr>
          <w:noProof/>
          <w:szCs w:val="22"/>
        </w:rPr>
      </w:pPr>
    </w:p>
    <w:p w14:paraId="5CA34777" w14:textId="77777777" w:rsidR="00CF10BD" w:rsidRPr="009F3F84" w:rsidRDefault="00CF10BD" w:rsidP="00A2679E">
      <w:pPr>
        <w:keepNext/>
        <w:tabs>
          <w:tab w:val="clear" w:pos="567"/>
          <w:tab w:val="left" w:pos="720"/>
        </w:tabs>
        <w:spacing w:line="240" w:lineRule="auto"/>
      </w:pPr>
      <w:r w:rsidRPr="009F3F84">
        <w:t>Taħżinx f’temperatura ’l fuq minn 30</w:t>
      </w:r>
      <w:r w:rsidRPr="009F3F84">
        <w:rPr>
          <w:szCs w:val="22"/>
        </w:rPr>
        <w:t>°</w:t>
      </w:r>
      <w:r w:rsidRPr="009F3F84">
        <w:t>C.</w:t>
      </w:r>
    </w:p>
    <w:p w14:paraId="2728BD33" w14:textId="77777777" w:rsidR="00B8202C" w:rsidRPr="009F3F84" w:rsidRDefault="00B8202C" w:rsidP="00A2679E">
      <w:pPr>
        <w:tabs>
          <w:tab w:val="clear" w:pos="567"/>
        </w:tabs>
        <w:spacing w:line="240" w:lineRule="auto"/>
        <w:rPr>
          <w:noProof/>
          <w:color w:val="000000"/>
          <w:szCs w:val="22"/>
        </w:rPr>
      </w:pPr>
      <w:r w:rsidRPr="009F3F84">
        <w:t>Aħżen fil-pakkett oriġinali sabiex tilqa’ mid-dawl u mill-umdità.</w:t>
      </w:r>
    </w:p>
    <w:p w14:paraId="60EF1648" w14:textId="77777777" w:rsidR="00B8202C" w:rsidRPr="009F3F84" w:rsidRDefault="00B8202C" w:rsidP="00A2679E">
      <w:pPr>
        <w:tabs>
          <w:tab w:val="clear" w:pos="567"/>
        </w:tabs>
        <w:spacing w:line="240" w:lineRule="auto"/>
        <w:ind w:left="567" w:hanging="567"/>
        <w:rPr>
          <w:noProof/>
          <w:szCs w:val="22"/>
        </w:rPr>
      </w:pPr>
    </w:p>
    <w:p w14:paraId="103887DD" w14:textId="77777777" w:rsidR="00DC6122" w:rsidRPr="009F3F84" w:rsidRDefault="00DC6122" w:rsidP="00A2679E">
      <w:pPr>
        <w:tabs>
          <w:tab w:val="clear" w:pos="567"/>
        </w:tabs>
        <w:spacing w:line="240" w:lineRule="auto"/>
        <w:rPr>
          <w:noProof/>
          <w:szCs w:val="22"/>
        </w:rPr>
      </w:pPr>
    </w:p>
    <w:p w14:paraId="63C0EDC5" w14:textId="77777777" w:rsidR="00DC6122" w:rsidRPr="009F3F84" w:rsidRDefault="00DC6122"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10.</w:t>
      </w:r>
      <w:r w:rsidRPr="009F3F84">
        <w:rPr>
          <w:b/>
          <w:szCs w:val="22"/>
        </w:rPr>
        <w:tab/>
        <w:t>PREKAWZJONIJIET SPEĊJALI GĦAR-RIMI TA’ PRODOTTI MEDIĊINALI MHUX UŻATI JEW SKART MINN DAWN IL-PRODOTTI MEDIĊINALI, JEKK HEMM BŻONN</w:t>
      </w:r>
    </w:p>
    <w:p w14:paraId="7B6E7927" w14:textId="77777777" w:rsidR="00DC6122" w:rsidRPr="009F3F84" w:rsidRDefault="00DC6122" w:rsidP="00A2679E">
      <w:pPr>
        <w:tabs>
          <w:tab w:val="clear" w:pos="567"/>
        </w:tabs>
        <w:spacing w:line="240" w:lineRule="auto"/>
        <w:rPr>
          <w:noProof/>
          <w:szCs w:val="22"/>
        </w:rPr>
      </w:pPr>
    </w:p>
    <w:p w14:paraId="582ABE29" w14:textId="77777777" w:rsidR="00DC6122" w:rsidRPr="009F3F84" w:rsidRDefault="00DC6122" w:rsidP="00A2679E">
      <w:pPr>
        <w:tabs>
          <w:tab w:val="clear" w:pos="567"/>
        </w:tabs>
        <w:spacing w:line="240" w:lineRule="auto"/>
        <w:rPr>
          <w:noProof/>
          <w:szCs w:val="22"/>
        </w:rPr>
      </w:pPr>
    </w:p>
    <w:p w14:paraId="7ACE016F"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11.</w:t>
      </w:r>
      <w:r w:rsidRPr="009F3F84">
        <w:rPr>
          <w:b/>
          <w:szCs w:val="22"/>
        </w:rPr>
        <w:tab/>
        <w:t>ISEM U INDIRIZZ TAD-DETENTUR TAL-AWTORIZZAZZJONI GĦAT-TQEGĦID FIS-SUQ</w:t>
      </w:r>
    </w:p>
    <w:p w14:paraId="4C19F7A9" w14:textId="77777777" w:rsidR="00DC6122" w:rsidRPr="009F3F84" w:rsidRDefault="00DC6122" w:rsidP="00A2679E">
      <w:pPr>
        <w:keepNext/>
        <w:tabs>
          <w:tab w:val="clear" w:pos="567"/>
        </w:tabs>
        <w:spacing w:line="240" w:lineRule="auto"/>
        <w:rPr>
          <w:noProof/>
          <w:szCs w:val="22"/>
        </w:rPr>
      </w:pPr>
    </w:p>
    <w:p w14:paraId="1B3EDD72" w14:textId="77777777" w:rsidR="00DC6122" w:rsidRPr="009F3F84" w:rsidRDefault="00DC6122" w:rsidP="00A2679E">
      <w:pPr>
        <w:keepNext/>
        <w:tabs>
          <w:tab w:val="clear" w:pos="567"/>
        </w:tabs>
        <w:autoSpaceDE w:val="0"/>
        <w:autoSpaceDN w:val="0"/>
        <w:adjustRightInd w:val="0"/>
        <w:spacing w:line="240" w:lineRule="auto"/>
        <w:rPr>
          <w:rFonts w:eastAsia="SimSun"/>
          <w:szCs w:val="22"/>
        </w:rPr>
      </w:pPr>
      <w:r w:rsidRPr="009F3F84">
        <w:t>Novartis Europharm Limited</w:t>
      </w:r>
    </w:p>
    <w:p w14:paraId="55C22A17" w14:textId="77777777" w:rsidR="00DC6122" w:rsidRPr="009F3F84" w:rsidRDefault="00DC6122" w:rsidP="00A2679E">
      <w:pPr>
        <w:keepNext/>
        <w:tabs>
          <w:tab w:val="clear" w:pos="567"/>
        </w:tabs>
        <w:spacing w:line="240" w:lineRule="auto"/>
        <w:rPr>
          <w:szCs w:val="22"/>
        </w:rPr>
      </w:pPr>
      <w:r w:rsidRPr="009F3F84">
        <w:t>Vista Building</w:t>
      </w:r>
    </w:p>
    <w:p w14:paraId="14D59FBB" w14:textId="77777777" w:rsidR="00DC6122" w:rsidRPr="009F3F84" w:rsidRDefault="00DC6122" w:rsidP="00A2679E">
      <w:pPr>
        <w:keepNext/>
        <w:tabs>
          <w:tab w:val="clear" w:pos="567"/>
        </w:tabs>
        <w:spacing w:line="240" w:lineRule="auto"/>
        <w:rPr>
          <w:szCs w:val="22"/>
        </w:rPr>
      </w:pPr>
      <w:r w:rsidRPr="009F3F84">
        <w:t>Elm Park, Merrion Road</w:t>
      </w:r>
    </w:p>
    <w:p w14:paraId="625D8792" w14:textId="77777777" w:rsidR="00DC6122" w:rsidRPr="009F3F84" w:rsidRDefault="00DC6122" w:rsidP="00A2679E">
      <w:pPr>
        <w:keepNext/>
        <w:tabs>
          <w:tab w:val="clear" w:pos="567"/>
        </w:tabs>
        <w:spacing w:line="240" w:lineRule="auto"/>
        <w:rPr>
          <w:szCs w:val="22"/>
        </w:rPr>
      </w:pPr>
      <w:r w:rsidRPr="009F3F84">
        <w:t>Dublin 4</w:t>
      </w:r>
    </w:p>
    <w:p w14:paraId="3926E68C" w14:textId="77777777" w:rsidR="00DC6122" w:rsidRPr="009F3F84" w:rsidRDefault="00DC6122" w:rsidP="00A2679E">
      <w:pPr>
        <w:tabs>
          <w:tab w:val="clear" w:pos="567"/>
        </w:tabs>
        <w:spacing w:line="240" w:lineRule="auto"/>
        <w:rPr>
          <w:szCs w:val="22"/>
        </w:rPr>
      </w:pPr>
      <w:r w:rsidRPr="009F3F84">
        <w:t>L-Irlanda</w:t>
      </w:r>
    </w:p>
    <w:p w14:paraId="24676207" w14:textId="77777777" w:rsidR="00DC6122" w:rsidRPr="009F3F84" w:rsidRDefault="00DC6122" w:rsidP="00A2679E">
      <w:pPr>
        <w:tabs>
          <w:tab w:val="clear" w:pos="567"/>
        </w:tabs>
        <w:spacing w:line="240" w:lineRule="auto"/>
        <w:rPr>
          <w:noProof/>
          <w:szCs w:val="22"/>
        </w:rPr>
      </w:pPr>
    </w:p>
    <w:p w14:paraId="2D285FDD" w14:textId="77777777" w:rsidR="00DC6122" w:rsidRPr="009F3F84" w:rsidRDefault="00DC6122" w:rsidP="00A2679E">
      <w:pPr>
        <w:tabs>
          <w:tab w:val="clear" w:pos="567"/>
        </w:tabs>
        <w:spacing w:line="240" w:lineRule="auto"/>
        <w:rPr>
          <w:noProof/>
          <w:szCs w:val="22"/>
        </w:rPr>
      </w:pPr>
    </w:p>
    <w:p w14:paraId="00F27968"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12.</w:t>
      </w:r>
      <w:r w:rsidRPr="009F3F84">
        <w:rPr>
          <w:b/>
          <w:szCs w:val="22"/>
        </w:rPr>
        <w:tab/>
        <w:t>NUMRU(I) TAL-AWTORIZZAZZJONI GĦAT-TQEGĦID FIS-SUQ</w:t>
      </w:r>
    </w:p>
    <w:p w14:paraId="71282F45" w14:textId="77777777" w:rsidR="00DC6122" w:rsidRPr="009F3F84" w:rsidRDefault="00DC6122" w:rsidP="00A2679E">
      <w:pPr>
        <w:keepNext/>
        <w:tabs>
          <w:tab w:val="clear" w:pos="567"/>
        </w:tabs>
        <w:spacing w:line="240" w:lineRule="auto"/>
        <w:rPr>
          <w:noProof/>
          <w:szCs w:val="22"/>
        </w:rPr>
      </w:pPr>
    </w:p>
    <w:tbl>
      <w:tblPr>
        <w:tblW w:w="9322" w:type="dxa"/>
        <w:tblLook w:val="04A0" w:firstRow="1" w:lastRow="0" w:firstColumn="1" w:lastColumn="0" w:noHBand="0" w:noVBand="1"/>
      </w:tblPr>
      <w:tblGrid>
        <w:gridCol w:w="2943"/>
        <w:gridCol w:w="6379"/>
      </w:tblGrid>
      <w:tr w:rsidR="00DC6122" w:rsidRPr="009F3F84" w14:paraId="531C066B" w14:textId="77777777" w:rsidTr="00096A57">
        <w:tc>
          <w:tcPr>
            <w:tcW w:w="2943" w:type="dxa"/>
          </w:tcPr>
          <w:p w14:paraId="2DAA5584" w14:textId="71735FA5" w:rsidR="00DC6122" w:rsidRPr="009F3F84" w:rsidRDefault="00DC6122" w:rsidP="00A2679E">
            <w:pPr>
              <w:tabs>
                <w:tab w:val="clear" w:pos="567"/>
              </w:tabs>
              <w:spacing w:line="240" w:lineRule="auto"/>
              <w:rPr>
                <w:szCs w:val="22"/>
              </w:rPr>
            </w:pPr>
            <w:r w:rsidRPr="009F3F84">
              <w:t>EU/</w:t>
            </w:r>
            <w:r w:rsidR="00EA14D5" w:rsidRPr="009F3F84">
              <w:rPr>
                <w:szCs w:val="22"/>
              </w:rPr>
              <w:t>1/20/1439/003</w:t>
            </w:r>
          </w:p>
        </w:tc>
        <w:tc>
          <w:tcPr>
            <w:tcW w:w="6379" w:type="dxa"/>
          </w:tcPr>
          <w:p w14:paraId="7A9F7A19" w14:textId="77777777" w:rsidR="00DC6122" w:rsidRPr="009F3F84" w:rsidRDefault="00DC6122" w:rsidP="00A2679E">
            <w:pPr>
              <w:keepNext/>
              <w:tabs>
                <w:tab w:val="clear" w:pos="567"/>
              </w:tabs>
              <w:spacing w:line="240" w:lineRule="auto"/>
              <w:rPr>
                <w:szCs w:val="22"/>
                <w:shd w:val="pct15" w:color="auto" w:fill="auto"/>
              </w:rPr>
            </w:pPr>
            <w:r w:rsidRPr="009F3F84">
              <w:rPr>
                <w:szCs w:val="22"/>
                <w:shd w:val="pct15" w:color="auto" w:fill="auto"/>
              </w:rPr>
              <w:t>90 (3 pakketti ta’ 30 x 1) kapsula + 3 inhalers</w:t>
            </w:r>
          </w:p>
        </w:tc>
      </w:tr>
      <w:tr w:rsidR="00DC6122" w:rsidRPr="009F3F84" w14:paraId="0CB9008F" w14:textId="77777777" w:rsidTr="00096A57">
        <w:tc>
          <w:tcPr>
            <w:tcW w:w="2943" w:type="dxa"/>
          </w:tcPr>
          <w:p w14:paraId="752F2217" w14:textId="7229430F" w:rsidR="00DC6122" w:rsidRPr="009F3F84" w:rsidRDefault="00DC6122" w:rsidP="00A2679E">
            <w:pPr>
              <w:tabs>
                <w:tab w:val="clear" w:pos="567"/>
              </w:tabs>
              <w:spacing w:line="240" w:lineRule="auto"/>
              <w:rPr>
                <w:szCs w:val="22"/>
                <w:shd w:val="pct15" w:color="auto" w:fill="auto"/>
              </w:rPr>
            </w:pPr>
            <w:r w:rsidRPr="009F3F84">
              <w:rPr>
                <w:szCs w:val="22"/>
                <w:shd w:val="pct15" w:color="auto" w:fill="auto"/>
              </w:rPr>
              <w:t>EU/</w:t>
            </w:r>
            <w:r w:rsidR="00EA14D5" w:rsidRPr="009F3F84">
              <w:rPr>
                <w:szCs w:val="22"/>
                <w:shd w:val="pct15" w:color="auto" w:fill="auto"/>
              </w:rPr>
              <w:t>1/20/1439/004</w:t>
            </w:r>
          </w:p>
        </w:tc>
        <w:tc>
          <w:tcPr>
            <w:tcW w:w="6379" w:type="dxa"/>
          </w:tcPr>
          <w:p w14:paraId="2C3BC9C9" w14:textId="77777777" w:rsidR="00DC6122" w:rsidRPr="009F3F84" w:rsidRDefault="00DC6122" w:rsidP="00A2679E">
            <w:pPr>
              <w:tabs>
                <w:tab w:val="clear" w:pos="567"/>
              </w:tabs>
              <w:spacing w:line="240" w:lineRule="auto"/>
              <w:rPr>
                <w:szCs w:val="22"/>
                <w:shd w:val="pct15" w:color="auto" w:fill="auto"/>
              </w:rPr>
            </w:pPr>
            <w:r w:rsidRPr="009F3F84">
              <w:rPr>
                <w:szCs w:val="22"/>
                <w:shd w:val="pct15" w:color="auto" w:fill="auto"/>
              </w:rPr>
              <w:t>150 (15-il pakkett ta’ 10 x 1) kapsula + 15-il inhaler</w:t>
            </w:r>
          </w:p>
        </w:tc>
      </w:tr>
    </w:tbl>
    <w:p w14:paraId="19782D09" w14:textId="77777777" w:rsidR="00DC6122" w:rsidRPr="009F3F84" w:rsidRDefault="00DC6122" w:rsidP="00A2679E">
      <w:pPr>
        <w:tabs>
          <w:tab w:val="clear" w:pos="567"/>
        </w:tabs>
        <w:spacing w:line="240" w:lineRule="auto"/>
        <w:rPr>
          <w:noProof/>
          <w:szCs w:val="22"/>
        </w:rPr>
      </w:pPr>
    </w:p>
    <w:p w14:paraId="32647748" w14:textId="77777777" w:rsidR="00DC6122" w:rsidRPr="009F3F84" w:rsidRDefault="00DC6122" w:rsidP="00A2679E">
      <w:pPr>
        <w:tabs>
          <w:tab w:val="clear" w:pos="567"/>
        </w:tabs>
        <w:spacing w:line="240" w:lineRule="auto"/>
        <w:rPr>
          <w:noProof/>
          <w:szCs w:val="22"/>
        </w:rPr>
      </w:pPr>
    </w:p>
    <w:p w14:paraId="5340C3CC"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13.</w:t>
      </w:r>
      <w:r w:rsidRPr="009F3F84">
        <w:rPr>
          <w:b/>
          <w:szCs w:val="22"/>
        </w:rPr>
        <w:tab/>
        <w:t>NUMRU TAL-LOTT</w:t>
      </w:r>
    </w:p>
    <w:p w14:paraId="428B6668" w14:textId="77777777" w:rsidR="00B8202C" w:rsidRPr="009F3F84" w:rsidRDefault="00B8202C" w:rsidP="00A2679E">
      <w:pPr>
        <w:keepNext/>
        <w:tabs>
          <w:tab w:val="clear" w:pos="567"/>
        </w:tabs>
        <w:spacing w:line="240" w:lineRule="auto"/>
        <w:rPr>
          <w:noProof/>
          <w:color w:val="000000"/>
          <w:szCs w:val="22"/>
        </w:rPr>
      </w:pPr>
    </w:p>
    <w:p w14:paraId="78E474A0" w14:textId="77777777" w:rsidR="00B8202C" w:rsidRPr="009F3F84" w:rsidRDefault="00B8202C" w:rsidP="00A2679E">
      <w:pPr>
        <w:tabs>
          <w:tab w:val="clear" w:pos="567"/>
        </w:tabs>
        <w:spacing w:line="240" w:lineRule="auto"/>
        <w:rPr>
          <w:noProof/>
          <w:color w:val="000000"/>
          <w:szCs w:val="22"/>
        </w:rPr>
      </w:pPr>
      <w:r w:rsidRPr="009F3F84">
        <w:t>Lot</w:t>
      </w:r>
    </w:p>
    <w:p w14:paraId="6F5B1DF3" w14:textId="77777777" w:rsidR="00B8202C" w:rsidRPr="009F3F84" w:rsidRDefault="00B8202C" w:rsidP="00A2679E">
      <w:pPr>
        <w:tabs>
          <w:tab w:val="clear" w:pos="567"/>
        </w:tabs>
        <w:spacing w:line="240" w:lineRule="auto"/>
        <w:rPr>
          <w:noProof/>
          <w:szCs w:val="22"/>
        </w:rPr>
      </w:pPr>
    </w:p>
    <w:p w14:paraId="135752AE" w14:textId="77777777" w:rsidR="00DC6122" w:rsidRPr="009F3F84" w:rsidRDefault="00DC6122" w:rsidP="00A2679E">
      <w:pPr>
        <w:tabs>
          <w:tab w:val="clear" w:pos="567"/>
        </w:tabs>
        <w:spacing w:line="240" w:lineRule="auto"/>
        <w:rPr>
          <w:noProof/>
          <w:szCs w:val="22"/>
        </w:rPr>
      </w:pPr>
    </w:p>
    <w:p w14:paraId="180B9FD3" w14:textId="77777777" w:rsidR="00DC6122" w:rsidRPr="009F3F84" w:rsidRDefault="00DC6122"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r w:rsidRPr="009F3F84">
        <w:rPr>
          <w:b/>
          <w:szCs w:val="22"/>
        </w:rPr>
        <w:t>14.</w:t>
      </w:r>
      <w:r w:rsidRPr="009F3F84">
        <w:rPr>
          <w:b/>
          <w:szCs w:val="22"/>
        </w:rPr>
        <w:tab/>
        <w:t>KLASSIFIKAZZJONI ĠENERALI TA’ KIF JINGĦATA</w:t>
      </w:r>
    </w:p>
    <w:p w14:paraId="10FF277D" w14:textId="77777777" w:rsidR="00DC6122" w:rsidRPr="009F3F84" w:rsidRDefault="00DC6122" w:rsidP="00A2679E">
      <w:pPr>
        <w:tabs>
          <w:tab w:val="clear" w:pos="567"/>
        </w:tabs>
        <w:spacing w:line="240" w:lineRule="auto"/>
        <w:rPr>
          <w:noProof/>
          <w:szCs w:val="22"/>
        </w:rPr>
      </w:pPr>
    </w:p>
    <w:p w14:paraId="279AA4FA" w14:textId="77777777" w:rsidR="00DC6122" w:rsidRPr="009F3F84" w:rsidRDefault="00DC6122" w:rsidP="00A2679E">
      <w:pPr>
        <w:tabs>
          <w:tab w:val="clear" w:pos="567"/>
        </w:tabs>
        <w:spacing w:line="240" w:lineRule="auto"/>
        <w:rPr>
          <w:noProof/>
          <w:szCs w:val="22"/>
        </w:rPr>
      </w:pPr>
    </w:p>
    <w:p w14:paraId="72B7D7FE" w14:textId="77777777" w:rsidR="00DC6122" w:rsidRPr="009F3F84" w:rsidRDefault="00DC6122" w:rsidP="00A2679E">
      <w:pPr>
        <w:pBdr>
          <w:top w:val="single" w:sz="4" w:space="2" w:color="auto"/>
          <w:left w:val="single" w:sz="4" w:space="4" w:color="auto"/>
          <w:bottom w:val="single" w:sz="4" w:space="1" w:color="auto"/>
          <w:right w:val="single" w:sz="4" w:space="4" w:color="auto"/>
        </w:pBdr>
        <w:tabs>
          <w:tab w:val="clear" w:pos="567"/>
        </w:tabs>
        <w:spacing w:line="240" w:lineRule="auto"/>
        <w:rPr>
          <w:noProof/>
          <w:szCs w:val="22"/>
        </w:rPr>
      </w:pPr>
      <w:r w:rsidRPr="009F3F84">
        <w:rPr>
          <w:b/>
          <w:szCs w:val="22"/>
        </w:rPr>
        <w:t>15.</w:t>
      </w:r>
      <w:r w:rsidRPr="009F3F84">
        <w:rPr>
          <w:b/>
          <w:szCs w:val="22"/>
        </w:rPr>
        <w:tab/>
        <w:t>ISTRUZZJONIJIET DWAR L-UŻU</w:t>
      </w:r>
    </w:p>
    <w:p w14:paraId="11E62EED" w14:textId="656FE15C" w:rsidR="00DC6122" w:rsidRPr="009F3F84" w:rsidRDefault="00DC6122" w:rsidP="00A2679E">
      <w:pPr>
        <w:tabs>
          <w:tab w:val="clear" w:pos="567"/>
        </w:tabs>
        <w:spacing w:line="240" w:lineRule="auto"/>
        <w:rPr>
          <w:noProof/>
          <w:szCs w:val="22"/>
        </w:rPr>
      </w:pPr>
    </w:p>
    <w:p w14:paraId="46A2F31E" w14:textId="77777777" w:rsidR="00DC6122" w:rsidRPr="009F3F84" w:rsidRDefault="00DC6122" w:rsidP="00A2679E">
      <w:pPr>
        <w:tabs>
          <w:tab w:val="clear" w:pos="567"/>
        </w:tabs>
        <w:spacing w:line="240" w:lineRule="auto"/>
        <w:rPr>
          <w:noProof/>
          <w:szCs w:val="22"/>
        </w:rPr>
      </w:pPr>
    </w:p>
    <w:p w14:paraId="7455A880" w14:textId="77777777" w:rsidR="00DC6122" w:rsidRPr="009F3F84" w:rsidRDefault="00DC6122" w:rsidP="00A2679E">
      <w:pPr>
        <w:keepNext/>
        <w:pBdr>
          <w:top w:val="single" w:sz="4" w:space="1" w:color="auto"/>
          <w:left w:val="single" w:sz="4" w:space="4" w:color="auto"/>
          <w:bottom w:val="single" w:sz="4" w:space="0" w:color="auto"/>
          <w:right w:val="single" w:sz="4" w:space="4" w:color="auto"/>
        </w:pBdr>
        <w:tabs>
          <w:tab w:val="clear" w:pos="567"/>
        </w:tabs>
        <w:spacing w:line="240" w:lineRule="auto"/>
        <w:rPr>
          <w:szCs w:val="22"/>
        </w:rPr>
      </w:pPr>
      <w:r w:rsidRPr="009F3F84">
        <w:rPr>
          <w:b/>
          <w:szCs w:val="22"/>
        </w:rPr>
        <w:t>16.</w:t>
      </w:r>
      <w:r w:rsidRPr="009F3F84">
        <w:rPr>
          <w:b/>
          <w:szCs w:val="22"/>
        </w:rPr>
        <w:tab/>
        <w:t>INFORMAZZJONI BIL-BRAILLE</w:t>
      </w:r>
    </w:p>
    <w:p w14:paraId="152E3834" w14:textId="77777777" w:rsidR="00DC6122" w:rsidRPr="009F3F84" w:rsidRDefault="00DC6122" w:rsidP="00A2679E">
      <w:pPr>
        <w:keepNext/>
        <w:tabs>
          <w:tab w:val="clear" w:pos="567"/>
        </w:tabs>
        <w:spacing w:line="240" w:lineRule="auto"/>
        <w:rPr>
          <w:noProof/>
          <w:szCs w:val="22"/>
        </w:rPr>
      </w:pPr>
    </w:p>
    <w:p w14:paraId="292EE68D" w14:textId="7E3281CA" w:rsidR="00DC6122" w:rsidRPr="009F3F84" w:rsidRDefault="00DC6122" w:rsidP="00A2679E">
      <w:pPr>
        <w:tabs>
          <w:tab w:val="clear" w:pos="567"/>
        </w:tabs>
        <w:spacing w:line="240" w:lineRule="auto"/>
        <w:rPr>
          <w:szCs w:val="22"/>
        </w:rPr>
      </w:pPr>
      <w:r w:rsidRPr="009F3F84">
        <w:t>Atectura Breezhaler 125 mikrogramma/62.5 mikrogramm</w:t>
      </w:r>
      <w:r w:rsidR="00AC58E2" w:rsidRPr="009F3F84">
        <w:t>i</w:t>
      </w:r>
    </w:p>
    <w:p w14:paraId="1B6E873C" w14:textId="77777777" w:rsidR="00DC6122" w:rsidRPr="009F3F84" w:rsidRDefault="00DC6122" w:rsidP="00A2679E">
      <w:pPr>
        <w:tabs>
          <w:tab w:val="clear" w:pos="567"/>
        </w:tabs>
        <w:spacing w:line="240" w:lineRule="auto"/>
        <w:rPr>
          <w:noProof/>
          <w:szCs w:val="22"/>
          <w:shd w:val="clear" w:color="auto" w:fill="CCCCCC"/>
        </w:rPr>
      </w:pPr>
    </w:p>
    <w:p w14:paraId="7A46DB24" w14:textId="77777777" w:rsidR="00DC6122" w:rsidRPr="009F3F84" w:rsidRDefault="00DC6122" w:rsidP="00A2679E">
      <w:pPr>
        <w:tabs>
          <w:tab w:val="clear" w:pos="567"/>
        </w:tabs>
        <w:spacing w:line="240" w:lineRule="auto"/>
        <w:rPr>
          <w:noProof/>
          <w:szCs w:val="22"/>
          <w:shd w:val="clear" w:color="auto" w:fill="CCCCCC"/>
        </w:rPr>
      </w:pPr>
    </w:p>
    <w:p w14:paraId="0B51E5D3" w14:textId="77777777" w:rsidR="00DC6122" w:rsidRPr="009F3F84" w:rsidRDefault="00DC6122" w:rsidP="00A2679E">
      <w:pPr>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9F3F84">
        <w:rPr>
          <w:b/>
        </w:rPr>
        <w:t>17.</w:t>
      </w:r>
      <w:r w:rsidRPr="009F3F84">
        <w:rPr>
          <w:b/>
        </w:rPr>
        <w:tab/>
        <w:t>IDENTIFIKATUR UNIKU – BARCODE 2D</w:t>
      </w:r>
    </w:p>
    <w:p w14:paraId="5FEA78F0" w14:textId="77777777" w:rsidR="00DC6122" w:rsidRPr="009F3F84" w:rsidRDefault="00DC6122" w:rsidP="00A2679E">
      <w:pPr>
        <w:tabs>
          <w:tab w:val="clear" w:pos="567"/>
        </w:tabs>
        <w:spacing w:line="240" w:lineRule="auto"/>
        <w:rPr>
          <w:noProof/>
        </w:rPr>
      </w:pPr>
    </w:p>
    <w:p w14:paraId="412E6C40" w14:textId="77777777" w:rsidR="00DC6122" w:rsidRPr="009F3F84" w:rsidRDefault="00DC6122" w:rsidP="00A2679E">
      <w:pPr>
        <w:tabs>
          <w:tab w:val="clear" w:pos="567"/>
        </w:tabs>
        <w:spacing w:line="240" w:lineRule="auto"/>
        <w:rPr>
          <w:noProof/>
        </w:rPr>
      </w:pPr>
    </w:p>
    <w:p w14:paraId="2CFB9DA8" w14:textId="77777777" w:rsidR="00DC6122" w:rsidRPr="009F3F84" w:rsidRDefault="00DC6122" w:rsidP="00A2679E">
      <w:pPr>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9F3F84">
        <w:rPr>
          <w:b/>
        </w:rPr>
        <w:t>18.</w:t>
      </w:r>
      <w:r w:rsidRPr="009F3F84">
        <w:rPr>
          <w:b/>
        </w:rPr>
        <w:tab/>
        <w:t xml:space="preserve">IDENTIFIKATUR UNIKU – </w:t>
      </w:r>
      <w:r w:rsidRPr="00181E56">
        <w:rPr>
          <w:b/>
          <w:i/>
          <w:iCs/>
        </w:rPr>
        <w:t>DATA</w:t>
      </w:r>
      <w:r w:rsidRPr="009F3F84">
        <w:rPr>
          <w:b/>
        </w:rPr>
        <w:t xml:space="preserve"> LI TINQARA MILL-BNIEDEM</w:t>
      </w:r>
    </w:p>
    <w:p w14:paraId="50B93975" w14:textId="77777777" w:rsidR="00DC6122" w:rsidRPr="009F3F84" w:rsidRDefault="00DC6122" w:rsidP="00A2679E">
      <w:pPr>
        <w:tabs>
          <w:tab w:val="clear" w:pos="567"/>
        </w:tabs>
        <w:spacing w:line="240" w:lineRule="auto"/>
        <w:rPr>
          <w:noProof/>
          <w:szCs w:val="22"/>
        </w:rPr>
      </w:pPr>
      <w:r w:rsidRPr="009F3F84">
        <w:br w:type="page"/>
      </w:r>
    </w:p>
    <w:p w14:paraId="1A9A33BA" w14:textId="44307796" w:rsidR="00813F59" w:rsidRPr="009F3F84" w:rsidRDefault="00813F59" w:rsidP="00A2679E">
      <w:pPr>
        <w:pBdr>
          <w:top w:val="single" w:sz="4" w:space="1" w:color="auto"/>
          <w:left w:val="single" w:sz="4" w:space="4" w:color="auto"/>
          <w:bottom w:val="single" w:sz="4" w:space="1" w:color="auto"/>
          <w:right w:val="single" w:sz="4" w:space="4" w:color="auto"/>
        </w:pBdr>
        <w:tabs>
          <w:tab w:val="clear" w:pos="567"/>
          <w:tab w:val="left" w:pos="708"/>
        </w:tabs>
        <w:spacing w:line="240" w:lineRule="auto"/>
        <w:rPr>
          <w:b/>
          <w:szCs w:val="22"/>
          <w:lang w:val="nl-NL"/>
        </w:rPr>
      </w:pPr>
      <w:r w:rsidRPr="009F3F84">
        <w:rPr>
          <w:b/>
          <w:szCs w:val="22"/>
        </w:rPr>
        <w:lastRenderedPageBreak/>
        <w:t>TAGĦRIF LI GĦANDU JIDHER FUQ IL-PAKKETT TA’ BARRA</w:t>
      </w:r>
    </w:p>
    <w:p w14:paraId="28BF2C2E" w14:textId="77777777" w:rsidR="00813F59" w:rsidRPr="009F3F84" w:rsidRDefault="00813F59" w:rsidP="00A2679E">
      <w:pPr>
        <w:pBdr>
          <w:top w:val="single" w:sz="4" w:space="1" w:color="auto"/>
          <w:left w:val="single" w:sz="4" w:space="4" w:color="auto"/>
          <w:bottom w:val="single" w:sz="4" w:space="1" w:color="auto"/>
          <w:right w:val="single" w:sz="4" w:space="4" w:color="auto"/>
        </w:pBdr>
        <w:tabs>
          <w:tab w:val="clear" w:pos="567"/>
          <w:tab w:val="left" w:pos="708"/>
        </w:tabs>
        <w:spacing w:line="240" w:lineRule="auto"/>
        <w:ind w:left="567" w:hanging="567"/>
        <w:rPr>
          <w:bCs/>
          <w:szCs w:val="22"/>
          <w:lang w:val="nl-NL"/>
        </w:rPr>
      </w:pPr>
    </w:p>
    <w:p w14:paraId="490EB0BC" w14:textId="4923938C" w:rsidR="00813F59" w:rsidRPr="009F3F84" w:rsidRDefault="00813F59" w:rsidP="00A2679E">
      <w:pPr>
        <w:pBdr>
          <w:top w:val="single" w:sz="4" w:space="1" w:color="auto"/>
          <w:left w:val="single" w:sz="4" w:space="4" w:color="auto"/>
          <w:bottom w:val="single" w:sz="4" w:space="1" w:color="auto"/>
          <w:right w:val="single" w:sz="4" w:space="4" w:color="auto"/>
        </w:pBdr>
        <w:tabs>
          <w:tab w:val="clear" w:pos="567"/>
          <w:tab w:val="left" w:pos="708"/>
        </w:tabs>
        <w:spacing w:line="240" w:lineRule="auto"/>
        <w:rPr>
          <w:b/>
          <w:szCs w:val="22"/>
        </w:rPr>
      </w:pPr>
      <w:r w:rsidRPr="009F3F84">
        <w:rPr>
          <w:b/>
          <w:szCs w:val="22"/>
        </w:rPr>
        <w:t>L-GĦATU MINN ĠEWWA</w:t>
      </w:r>
    </w:p>
    <w:p w14:paraId="5A64A7EE" w14:textId="77777777" w:rsidR="00813F59" w:rsidRPr="009F3F84" w:rsidRDefault="00813F59" w:rsidP="00A2679E">
      <w:pPr>
        <w:numPr>
          <w:ilvl w:val="0"/>
          <w:numId w:val="19"/>
        </w:numPr>
        <w:pBdr>
          <w:top w:val="single" w:sz="4" w:space="1" w:color="auto"/>
          <w:left w:val="single" w:sz="4" w:space="4" w:color="auto"/>
          <w:bottom w:val="single" w:sz="4" w:space="1" w:color="auto"/>
          <w:right w:val="single" w:sz="4" w:space="4" w:color="auto"/>
        </w:pBdr>
        <w:tabs>
          <w:tab w:val="clear" w:pos="567"/>
          <w:tab w:val="left" w:pos="708"/>
        </w:tabs>
        <w:spacing w:line="240" w:lineRule="auto"/>
        <w:ind w:left="567" w:hanging="567"/>
        <w:rPr>
          <w:b/>
          <w:szCs w:val="22"/>
          <w:lang w:val="nl-NL"/>
        </w:rPr>
      </w:pPr>
      <w:r w:rsidRPr="009F3F84">
        <w:rPr>
          <w:b/>
          <w:szCs w:val="22"/>
        </w:rPr>
        <w:t>TAL-KARTUNA TA’ BARRA TAL-PAKKETT B’WIEĦED</w:t>
      </w:r>
    </w:p>
    <w:p w14:paraId="14D73BAF" w14:textId="665C8EB2" w:rsidR="00813F59" w:rsidRPr="009F3F84" w:rsidRDefault="00813F59" w:rsidP="00A2679E">
      <w:pPr>
        <w:numPr>
          <w:ilvl w:val="0"/>
          <w:numId w:val="19"/>
        </w:numPr>
        <w:pBdr>
          <w:top w:val="single" w:sz="4" w:space="1" w:color="auto"/>
          <w:left w:val="single" w:sz="4" w:space="4" w:color="auto"/>
          <w:bottom w:val="single" w:sz="4" w:space="1" w:color="auto"/>
          <w:right w:val="single" w:sz="4" w:space="4" w:color="auto"/>
        </w:pBdr>
        <w:tabs>
          <w:tab w:val="clear" w:pos="567"/>
          <w:tab w:val="left" w:pos="708"/>
        </w:tabs>
        <w:spacing w:line="240" w:lineRule="auto"/>
        <w:ind w:left="567" w:hanging="567"/>
        <w:rPr>
          <w:b/>
          <w:szCs w:val="22"/>
          <w:lang w:val="nl-NL"/>
        </w:rPr>
      </w:pPr>
      <w:r w:rsidRPr="009F3F84">
        <w:rPr>
          <w:b/>
          <w:szCs w:val="22"/>
        </w:rPr>
        <w:t>TAL-KARTUNA INTERMEDJA TAL-PAKKETT B’ĦAFNA</w:t>
      </w:r>
    </w:p>
    <w:p w14:paraId="12632E3F" w14:textId="77777777" w:rsidR="00AD57A1" w:rsidRPr="009F3F84" w:rsidRDefault="00AD57A1" w:rsidP="00A2679E">
      <w:pPr>
        <w:tabs>
          <w:tab w:val="clear" w:pos="567"/>
        </w:tabs>
        <w:spacing w:line="240" w:lineRule="auto"/>
        <w:rPr>
          <w:noProof/>
          <w:szCs w:val="22"/>
        </w:rPr>
      </w:pPr>
    </w:p>
    <w:p w14:paraId="01F1F2DE" w14:textId="77777777" w:rsidR="00AD57A1" w:rsidRPr="009F3F84" w:rsidRDefault="00AD57A1" w:rsidP="00A2679E">
      <w:pPr>
        <w:tabs>
          <w:tab w:val="clear" w:pos="567"/>
        </w:tabs>
        <w:spacing w:line="240" w:lineRule="auto"/>
        <w:rPr>
          <w:noProof/>
          <w:szCs w:val="22"/>
        </w:rPr>
      </w:pPr>
    </w:p>
    <w:p w14:paraId="39FEE92B" w14:textId="77777777" w:rsidR="00AD57A1" w:rsidRPr="009F3F84" w:rsidRDefault="00AD57A1"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1.</w:t>
      </w:r>
      <w:r w:rsidRPr="009F3F84">
        <w:rPr>
          <w:b/>
          <w:szCs w:val="22"/>
        </w:rPr>
        <w:tab/>
        <w:t>OĦRAJN</w:t>
      </w:r>
    </w:p>
    <w:p w14:paraId="0343EB26" w14:textId="77777777" w:rsidR="00AD57A1" w:rsidRPr="009F3F84" w:rsidRDefault="00AD57A1" w:rsidP="00A2679E">
      <w:pPr>
        <w:tabs>
          <w:tab w:val="clear" w:pos="567"/>
        </w:tabs>
        <w:spacing w:line="240" w:lineRule="auto"/>
        <w:rPr>
          <w:noProof/>
          <w:szCs w:val="22"/>
        </w:rPr>
      </w:pPr>
    </w:p>
    <w:p w14:paraId="5FA0B0B9" w14:textId="77777777" w:rsidR="00AD57A1" w:rsidRPr="009F3F84" w:rsidRDefault="00AD57A1" w:rsidP="00A2679E">
      <w:pPr>
        <w:tabs>
          <w:tab w:val="clear" w:pos="567"/>
        </w:tabs>
        <w:autoSpaceDE w:val="0"/>
        <w:autoSpaceDN w:val="0"/>
        <w:adjustRightInd w:val="0"/>
        <w:spacing w:line="240" w:lineRule="auto"/>
        <w:rPr>
          <w:color w:val="000000"/>
          <w:szCs w:val="22"/>
        </w:rPr>
      </w:pPr>
      <w:r w:rsidRPr="009F3F84">
        <w:rPr>
          <w:color w:val="000000"/>
          <w:szCs w:val="22"/>
        </w:rPr>
        <w:t>1</w:t>
      </w:r>
      <w:r w:rsidRPr="009F3F84">
        <w:rPr>
          <w:color w:val="000000"/>
          <w:szCs w:val="22"/>
        </w:rPr>
        <w:tab/>
      </w:r>
      <w:r w:rsidRPr="009F3F84">
        <w:rPr>
          <w:color w:val="000000"/>
          <w:szCs w:val="22"/>
        </w:rPr>
        <w:tab/>
        <w:t>Daħħal</w:t>
      </w:r>
    </w:p>
    <w:p w14:paraId="32A89196" w14:textId="77777777" w:rsidR="00AD57A1" w:rsidRPr="009F3F84" w:rsidRDefault="00AD57A1" w:rsidP="00A2679E">
      <w:pPr>
        <w:tabs>
          <w:tab w:val="clear" w:pos="567"/>
        </w:tabs>
        <w:autoSpaceDE w:val="0"/>
        <w:autoSpaceDN w:val="0"/>
        <w:adjustRightInd w:val="0"/>
        <w:spacing w:line="240" w:lineRule="auto"/>
        <w:rPr>
          <w:color w:val="000000"/>
          <w:szCs w:val="22"/>
        </w:rPr>
      </w:pPr>
      <w:r w:rsidRPr="009F3F84">
        <w:rPr>
          <w:color w:val="000000"/>
          <w:szCs w:val="22"/>
        </w:rPr>
        <w:t>2</w:t>
      </w:r>
      <w:r w:rsidRPr="009F3F84">
        <w:rPr>
          <w:color w:val="000000"/>
          <w:szCs w:val="22"/>
        </w:rPr>
        <w:tab/>
      </w:r>
      <w:r w:rsidRPr="009F3F84">
        <w:rPr>
          <w:color w:val="000000"/>
          <w:szCs w:val="22"/>
        </w:rPr>
        <w:tab/>
        <w:t>Taqqab u erħi</w:t>
      </w:r>
    </w:p>
    <w:p w14:paraId="07E5F2F3" w14:textId="77777777" w:rsidR="00AD57A1" w:rsidRPr="009F3F84" w:rsidRDefault="00AD57A1" w:rsidP="00A2679E">
      <w:pPr>
        <w:tabs>
          <w:tab w:val="clear" w:pos="567"/>
        </w:tabs>
        <w:autoSpaceDE w:val="0"/>
        <w:autoSpaceDN w:val="0"/>
        <w:adjustRightInd w:val="0"/>
        <w:spacing w:line="240" w:lineRule="auto"/>
        <w:rPr>
          <w:color w:val="000000"/>
          <w:szCs w:val="22"/>
        </w:rPr>
      </w:pPr>
      <w:r w:rsidRPr="009F3F84">
        <w:rPr>
          <w:color w:val="000000"/>
          <w:szCs w:val="22"/>
        </w:rPr>
        <w:t>3</w:t>
      </w:r>
      <w:r w:rsidRPr="009F3F84">
        <w:rPr>
          <w:color w:val="000000"/>
          <w:szCs w:val="22"/>
        </w:rPr>
        <w:tab/>
      </w:r>
      <w:r w:rsidRPr="009F3F84">
        <w:rPr>
          <w:color w:val="000000"/>
          <w:szCs w:val="22"/>
        </w:rPr>
        <w:tab/>
        <w:t>Ħu nifs fil-fond</w:t>
      </w:r>
    </w:p>
    <w:p w14:paraId="1BA60462" w14:textId="77777777" w:rsidR="00AD57A1" w:rsidRPr="009F3F84" w:rsidRDefault="00AD57A1" w:rsidP="00A2679E">
      <w:pPr>
        <w:tabs>
          <w:tab w:val="clear" w:pos="567"/>
        </w:tabs>
        <w:autoSpaceDE w:val="0"/>
        <w:autoSpaceDN w:val="0"/>
        <w:adjustRightInd w:val="0"/>
        <w:spacing w:line="240" w:lineRule="auto"/>
        <w:rPr>
          <w:color w:val="000000"/>
          <w:szCs w:val="22"/>
        </w:rPr>
      </w:pPr>
      <w:r w:rsidRPr="009F3F84">
        <w:rPr>
          <w:color w:val="000000"/>
          <w:szCs w:val="22"/>
        </w:rPr>
        <w:t>Iċċekkja</w:t>
      </w:r>
      <w:r w:rsidRPr="009F3F84">
        <w:rPr>
          <w:color w:val="000000"/>
          <w:szCs w:val="22"/>
        </w:rPr>
        <w:tab/>
        <w:t>Iċċekkja li l-kapsula hija vojta</w:t>
      </w:r>
    </w:p>
    <w:p w14:paraId="4B02EE9B" w14:textId="77777777" w:rsidR="00AD57A1" w:rsidRPr="009F3F84" w:rsidRDefault="00AD57A1" w:rsidP="00A2679E">
      <w:pPr>
        <w:tabs>
          <w:tab w:val="clear" w:pos="567"/>
        </w:tabs>
        <w:autoSpaceDE w:val="0"/>
        <w:autoSpaceDN w:val="0"/>
        <w:adjustRightInd w:val="0"/>
        <w:spacing w:line="240" w:lineRule="auto"/>
        <w:rPr>
          <w:color w:val="000000"/>
          <w:szCs w:val="22"/>
        </w:rPr>
      </w:pPr>
    </w:p>
    <w:p w14:paraId="4A888354" w14:textId="1BD10C83" w:rsidR="001D42F2" w:rsidRPr="009F3F84" w:rsidRDefault="00AD57A1" w:rsidP="00A2679E">
      <w:pPr>
        <w:tabs>
          <w:tab w:val="clear" w:pos="567"/>
        </w:tabs>
        <w:autoSpaceDE w:val="0"/>
        <w:autoSpaceDN w:val="0"/>
        <w:adjustRightInd w:val="0"/>
        <w:spacing w:line="240" w:lineRule="auto"/>
        <w:rPr>
          <w:color w:val="000000"/>
          <w:szCs w:val="22"/>
        </w:rPr>
      </w:pPr>
      <w:r w:rsidRPr="009F3F84">
        <w:rPr>
          <w:color w:val="000000"/>
          <w:szCs w:val="22"/>
        </w:rPr>
        <w:t>Aqra l-fuljett ta’ tagħrif qabel l-użu.</w:t>
      </w:r>
    </w:p>
    <w:p w14:paraId="3DD9BC28" w14:textId="77777777" w:rsidR="001D42F2" w:rsidRPr="009F3F84" w:rsidRDefault="001D42F2" w:rsidP="00A2679E">
      <w:pPr>
        <w:tabs>
          <w:tab w:val="clear" w:pos="567"/>
        </w:tabs>
        <w:spacing w:line="240" w:lineRule="auto"/>
        <w:rPr>
          <w:color w:val="000000"/>
          <w:szCs w:val="22"/>
        </w:rPr>
      </w:pPr>
      <w:r w:rsidRPr="009F3F84">
        <w:rPr>
          <w:color w:val="000000"/>
          <w:szCs w:val="22"/>
        </w:rPr>
        <w:br w:type="page"/>
      </w:r>
    </w:p>
    <w:p w14:paraId="40FFEB6C" w14:textId="77777777" w:rsidR="001D42F2" w:rsidRPr="009F3F84" w:rsidRDefault="001D42F2" w:rsidP="00A2679E">
      <w:pPr>
        <w:tabs>
          <w:tab w:val="clear" w:pos="567"/>
        </w:tabs>
        <w:spacing w:line="240" w:lineRule="auto"/>
        <w:rPr>
          <w:noProof/>
          <w:szCs w:val="22"/>
        </w:rPr>
      </w:pPr>
    </w:p>
    <w:p w14:paraId="50BEE808" w14:textId="77777777" w:rsidR="00DC6122" w:rsidRPr="009F3F84" w:rsidRDefault="00DC6122" w:rsidP="00A2679E">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TAGĦRIF MINIMU LI GĦANDU JIDHER FUQ IL-FOLJI JEW FUQ L-ISTRIXXI</w:t>
      </w:r>
    </w:p>
    <w:p w14:paraId="46D86993" w14:textId="77777777" w:rsidR="00DC6122" w:rsidRPr="009F3F84" w:rsidRDefault="00DC6122" w:rsidP="00A2679E">
      <w:pPr>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p>
    <w:p w14:paraId="7757111A" w14:textId="77777777" w:rsidR="00DC6122" w:rsidRPr="009F3F84" w:rsidRDefault="00DC6122" w:rsidP="00A2679E">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IL-FOLJI</w:t>
      </w:r>
    </w:p>
    <w:p w14:paraId="62381771" w14:textId="77777777" w:rsidR="00DC6122" w:rsidRPr="009F3F84" w:rsidRDefault="00DC6122" w:rsidP="00A2679E">
      <w:pPr>
        <w:tabs>
          <w:tab w:val="clear" w:pos="567"/>
        </w:tabs>
        <w:spacing w:line="240" w:lineRule="auto"/>
        <w:rPr>
          <w:noProof/>
          <w:szCs w:val="22"/>
        </w:rPr>
      </w:pPr>
    </w:p>
    <w:p w14:paraId="1CE833C7" w14:textId="77777777" w:rsidR="00DC6122" w:rsidRPr="009F3F84" w:rsidRDefault="00DC6122" w:rsidP="00A2679E">
      <w:pPr>
        <w:tabs>
          <w:tab w:val="clear" w:pos="567"/>
        </w:tabs>
        <w:spacing w:line="240" w:lineRule="auto"/>
        <w:rPr>
          <w:noProof/>
          <w:szCs w:val="22"/>
        </w:rPr>
      </w:pPr>
    </w:p>
    <w:p w14:paraId="13171816" w14:textId="77777777" w:rsidR="00DC6122" w:rsidRPr="009F3F84" w:rsidRDefault="00DC6122" w:rsidP="00A2679E">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1.</w:t>
      </w:r>
      <w:r w:rsidRPr="009F3F84">
        <w:rPr>
          <w:b/>
          <w:szCs w:val="22"/>
        </w:rPr>
        <w:tab/>
        <w:t>ISEM IL-PRODOTT MEDIĊINALI</w:t>
      </w:r>
    </w:p>
    <w:p w14:paraId="7803BFB5" w14:textId="77777777" w:rsidR="00DC6122" w:rsidRPr="009F3F84" w:rsidRDefault="00DC6122" w:rsidP="00A2679E">
      <w:pPr>
        <w:tabs>
          <w:tab w:val="clear" w:pos="567"/>
        </w:tabs>
        <w:spacing w:line="240" w:lineRule="auto"/>
        <w:rPr>
          <w:noProof/>
          <w:szCs w:val="22"/>
        </w:rPr>
      </w:pPr>
    </w:p>
    <w:p w14:paraId="42DE7A0A" w14:textId="77777777" w:rsidR="00DC6122" w:rsidRPr="009F3F84" w:rsidRDefault="00DC6122" w:rsidP="00A2679E">
      <w:pPr>
        <w:tabs>
          <w:tab w:val="clear" w:pos="567"/>
        </w:tabs>
        <w:spacing w:line="240" w:lineRule="auto"/>
        <w:rPr>
          <w:rFonts w:eastAsia="MS Mincho"/>
          <w:szCs w:val="22"/>
        </w:rPr>
      </w:pPr>
      <w:r w:rsidRPr="009F3F84">
        <w:t>Atectura Breezhaler 125 mkg/62.5 mkg trab li jittieħed man-nifs</w:t>
      </w:r>
    </w:p>
    <w:p w14:paraId="5E4AEA68" w14:textId="77777777" w:rsidR="00DC6122" w:rsidRPr="009F3F84" w:rsidRDefault="00DC6122" w:rsidP="00A2679E">
      <w:pPr>
        <w:tabs>
          <w:tab w:val="clear" w:pos="567"/>
        </w:tabs>
        <w:spacing w:line="240" w:lineRule="auto"/>
        <w:rPr>
          <w:szCs w:val="22"/>
        </w:rPr>
      </w:pPr>
      <w:r w:rsidRPr="009F3F84">
        <w:t>indacaterol/mometasone furoate</w:t>
      </w:r>
    </w:p>
    <w:p w14:paraId="7B0F6E8C" w14:textId="77777777" w:rsidR="00DC6122" w:rsidRPr="009F3F84" w:rsidRDefault="00DC6122" w:rsidP="00A2679E">
      <w:pPr>
        <w:tabs>
          <w:tab w:val="clear" w:pos="567"/>
        </w:tabs>
        <w:spacing w:line="240" w:lineRule="auto"/>
        <w:rPr>
          <w:noProof/>
          <w:szCs w:val="22"/>
        </w:rPr>
      </w:pPr>
    </w:p>
    <w:p w14:paraId="1A10D7BD" w14:textId="77777777" w:rsidR="00DC6122" w:rsidRPr="009F3F84" w:rsidRDefault="00DC6122" w:rsidP="00A2679E">
      <w:pPr>
        <w:tabs>
          <w:tab w:val="clear" w:pos="567"/>
        </w:tabs>
        <w:spacing w:line="240" w:lineRule="auto"/>
        <w:rPr>
          <w:noProof/>
          <w:szCs w:val="22"/>
        </w:rPr>
      </w:pPr>
    </w:p>
    <w:p w14:paraId="13313046" w14:textId="77777777" w:rsidR="00DC6122" w:rsidRPr="009F3F84" w:rsidRDefault="00DC6122" w:rsidP="00A2679E">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2.</w:t>
      </w:r>
      <w:r w:rsidRPr="009F3F84">
        <w:rPr>
          <w:b/>
          <w:szCs w:val="22"/>
        </w:rPr>
        <w:tab/>
        <w:t>ISEM TAD-DETENTUR TAL-AWTORIZZAZZJONI GĦAT-TQEGĦID FIS-SUQ</w:t>
      </w:r>
    </w:p>
    <w:p w14:paraId="6115B343" w14:textId="77777777" w:rsidR="00DC6122" w:rsidRPr="009F3F84" w:rsidRDefault="00DC6122" w:rsidP="00A2679E">
      <w:pPr>
        <w:tabs>
          <w:tab w:val="clear" w:pos="567"/>
        </w:tabs>
        <w:spacing w:line="240" w:lineRule="auto"/>
        <w:rPr>
          <w:noProof/>
          <w:szCs w:val="22"/>
        </w:rPr>
      </w:pPr>
    </w:p>
    <w:p w14:paraId="188AF645" w14:textId="77777777" w:rsidR="00DC6122" w:rsidRPr="009F3F84" w:rsidRDefault="00DC6122" w:rsidP="00A2679E">
      <w:pPr>
        <w:tabs>
          <w:tab w:val="clear" w:pos="567"/>
        </w:tabs>
        <w:spacing w:line="240" w:lineRule="auto"/>
        <w:rPr>
          <w:rFonts w:eastAsia="MS Mincho"/>
          <w:szCs w:val="22"/>
        </w:rPr>
      </w:pPr>
      <w:r w:rsidRPr="009F3F84">
        <w:t>Novartis Europharm Limited</w:t>
      </w:r>
    </w:p>
    <w:p w14:paraId="2616823F" w14:textId="77777777" w:rsidR="00DC6122" w:rsidRPr="009F3F84" w:rsidRDefault="00DC6122" w:rsidP="00A2679E">
      <w:pPr>
        <w:tabs>
          <w:tab w:val="clear" w:pos="567"/>
        </w:tabs>
        <w:spacing w:line="240" w:lineRule="auto"/>
        <w:rPr>
          <w:noProof/>
          <w:szCs w:val="22"/>
        </w:rPr>
      </w:pPr>
    </w:p>
    <w:p w14:paraId="488F61CF" w14:textId="77777777" w:rsidR="00DC6122" w:rsidRPr="009F3F84" w:rsidRDefault="00DC6122" w:rsidP="00A2679E">
      <w:pPr>
        <w:tabs>
          <w:tab w:val="clear" w:pos="567"/>
        </w:tabs>
        <w:spacing w:line="240" w:lineRule="auto"/>
        <w:rPr>
          <w:noProof/>
          <w:szCs w:val="22"/>
        </w:rPr>
      </w:pPr>
    </w:p>
    <w:p w14:paraId="3FA82182" w14:textId="77777777" w:rsidR="00DC6122" w:rsidRPr="009F3F84" w:rsidRDefault="00DC6122" w:rsidP="00A2679E">
      <w:pPr>
        <w:pBdr>
          <w:top w:val="single" w:sz="4" w:space="1" w:color="auto"/>
          <w:left w:val="single" w:sz="4" w:space="4" w:color="auto"/>
          <w:bottom w:val="single" w:sz="4" w:space="2" w:color="auto"/>
          <w:right w:val="single" w:sz="4" w:space="4" w:color="auto"/>
        </w:pBdr>
        <w:tabs>
          <w:tab w:val="clear" w:pos="567"/>
        </w:tabs>
        <w:spacing w:line="240" w:lineRule="auto"/>
        <w:rPr>
          <w:b/>
          <w:szCs w:val="22"/>
        </w:rPr>
      </w:pPr>
      <w:r w:rsidRPr="009F3F84">
        <w:rPr>
          <w:b/>
          <w:szCs w:val="22"/>
        </w:rPr>
        <w:t>3.</w:t>
      </w:r>
      <w:r w:rsidRPr="009F3F84">
        <w:rPr>
          <w:b/>
          <w:szCs w:val="22"/>
        </w:rPr>
        <w:tab/>
        <w:t>DATA TA’ SKADENZA</w:t>
      </w:r>
    </w:p>
    <w:p w14:paraId="301A53DD" w14:textId="77777777" w:rsidR="00DC6122" w:rsidRPr="009F3F84" w:rsidRDefault="00DC6122" w:rsidP="00A2679E">
      <w:pPr>
        <w:tabs>
          <w:tab w:val="clear" w:pos="567"/>
        </w:tabs>
        <w:spacing w:line="240" w:lineRule="auto"/>
        <w:rPr>
          <w:noProof/>
          <w:szCs w:val="22"/>
        </w:rPr>
      </w:pPr>
    </w:p>
    <w:p w14:paraId="7D1024BE" w14:textId="77777777" w:rsidR="00DC6122" w:rsidRPr="009F3F84" w:rsidRDefault="00DC6122" w:rsidP="00A2679E">
      <w:pPr>
        <w:tabs>
          <w:tab w:val="clear" w:pos="567"/>
        </w:tabs>
        <w:spacing w:line="240" w:lineRule="auto"/>
        <w:rPr>
          <w:noProof/>
          <w:color w:val="000000"/>
          <w:szCs w:val="22"/>
        </w:rPr>
      </w:pPr>
      <w:r w:rsidRPr="009F3F84">
        <w:t>EXP</w:t>
      </w:r>
    </w:p>
    <w:p w14:paraId="6F5E7698" w14:textId="77777777" w:rsidR="00DC6122" w:rsidRPr="009F3F84" w:rsidRDefault="00DC6122" w:rsidP="00A2679E">
      <w:pPr>
        <w:tabs>
          <w:tab w:val="clear" w:pos="567"/>
        </w:tabs>
        <w:spacing w:line="240" w:lineRule="auto"/>
        <w:rPr>
          <w:noProof/>
          <w:szCs w:val="22"/>
        </w:rPr>
      </w:pPr>
    </w:p>
    <w:p w14:paraId="15F8A2E0" w14:textId="77777777" w:rsidR="00DC6122" w:rsidRPr="009F3F84" w:rsidRDefault="00DC6122" w:rsidP="00A2679E">
      <w:pPr>
        <w:tabs>
          <w:tab w:val="clear" w:pos="567"/>
        </w:tabs>
        <w:spacing w:line="240" w:lineRule="auto"/>
        <w:rPr>
          <w:noProof/>
          <w:szCs w:val="22"/>
        </w:rPr>
      </w:pPr>
    </w:p>
    <w:p w14:paraId="7E8D3660" w14:textId="77777777" w:rsidR="00DC6122" w:rsidRPr="009F3F84" w:rsidRDefault="00DC6122" w:rsidP="00A2679E">
      <w:pPr>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9F3F84">
        <w:rPr>
          <w:b/>
          <w:szCs w:val="22"/>
        </w:rPr>
        <w:t>4.</w:t>
      </w:r>
      <w:r w:rsidRPr="009F3F84">
        <w:rPr>
          <w:b/>
          <w:szCs w:val="22"/>
        </w:rPr>
        <w:tab/>
        <w:t>NUMRU TAL-LOTT</w:t>
      </w:r>
    </w:p>
    <w:p w14:paraId="0A6BFA43" w14:textId="77777777" w:rsidR="00DC6122" w:rsidRPr="009F3F84" w:rsidRDefault="00DC6122" w:rsidP="00A2679E">
      <w:pPr>
        <w:tabs>
          <w:tab w:val="clear" w:pos="567"/>
        </w:tabs>
        <w:spacing w:line="240" w:lineRule="auto"/>
        <w:rPr>
          <w:noProof/>
          <w:szCs w:val="22"/>
        </w:rPr>
      </w:pPr>
    </w:p>
    <w:p w14:paraId="6B6C99B4" w14:textId="77777777" w:rsidR="00DC6122" w:rsidRPr="009F3F84" w:rsidRDefault="00DC6122" w:rsidP="00A2679E">
      <w:pPr>
        <w:tabs>
          <w:tab w:val="clear" w:pos="567"/>
        </w:tabs>
        <w:spacing w:line="240" w:lineRule="auto"/>
        <w:rPr>
          <w:noProof/>
          <w:color w:val="000000"/>
          <w:szCs w:val="22"/>
        </w:rPr>
      </w:pPr>
      <w:r w:rsidRPr="009F3F84">
        <w:t>Lot</w:t>
      </w:r>
    </w:p>
    <w:p w14:paraId="40518587" w14:textId="77777777" w:rsidR="00DC6122" w:rsidRPr="009F3F84" w:rsidRDefault="00DC6122" w:rsidP="00A2679E">
      <w:pPr>
        <w:tabs>
          <w:tab w:val="clear" w:pos="567"/>
        </w:tabs>
        <w:spacing w:line="240" w:lineRule="auto"/>
        <w:rPr>
          <w:noProof/>
          <w:szCs w:val="22"/>
        </w:rPr>
      </w:pPr>
    </w:p>
    <w:p w14:paraId="127C5EB1" w14:textId="77777777" w:rsidR="00DC6122" w:rsidRPr="009F3F84" w:rsidRDefault="00DC6122" w:rsidP="00A2679E">
      <w:pPr>
        <w:tabs>
          <w:tab w:val="clear" w:pos="567"/>
        </w:tabs>
        <w:spacing w:line="240" w:lineRule="auto"/>
        <w:rPr>
          <w:noProof/>
          <w:szCs w:val="22"/>
        </w:rPr>
      </w:pPr>
    </w:p>
    <w:p w14:paraId="48496D30" w14:textId="77777777" w:rsidR="00DC6122" w:rsidRPr="009F3F84" w:rsidRDefault="00DC6122" w:rsidP="00A2679E">
      <w:pPr>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9F3F84">
        <w:rPr>
          <w:b/>
          <w:szCs w:val="22"/>
        </w:rPr>
        <w:t>5.</w:t>
      </w:r>
      <w:r w:rsidRPr="009F3F84">
        <w:rPr>
          <w:b/>
          <w:szCs w:val="22"/>
        </w:rPr>
        <w:tab/>
        <w:t>OĦRAJN</w:t>
      </w:r>
    </w:p>
    <w:p w14:paraId="43EEAFD1" w14:textId="77777777" w:rsidR="00DC6122" w:rsidRPr="009F3F84" w:rsidRDefault="00DC6122" w:rsidP="00A2679E">
      <w:pPr>
        <w:tabs>
          <w:tab w:val="clear" w:pos="567"/>
        </w:tabs>
        <w:spacing w:line="240" w:lineRule="auto"/>
        <w:rPr>
          <w:noProof/>
          <w:szCs w:val="22"/>
        </w:rPr>
      </w:pPr>
    </w:p>
    <w:p w14:paraId="36DBB58D" w14:textId="77777777" w:rsidR="00DC6122" w:rsidRPr="009F3F84" w:rsidRDefault="00DC6122" w:rsidP="00A2679E">
      <w:pPr>
        <w:tabs>
          <w:tab w:val="clear" w:pos="567"/>
        </w:tabs>
        <w:spacing w:line="240" w:lineRule="auto"/>
        <w:rPr>
          <w:noProof/>
          <w:color w:val="000000"/>
          <w:szCs w:val="22"/>
        </w:rPr>
      </w:pPr>
      <w:r w:rsidRPr="009F3F84">
        <w:rPr>
          <w:color w:val="000000"/>
          <w:szCs w:val="22"/>
        </w:rPr>
        <w:t>Għal biex jinġibed man-nifs biss</w:t>
      </w:r>
    </w:p>
    <w:p w14:paraId="25D0A6C9" w14:textId="77777777" w:rsidR="00DC6122" w:rsidRPr="009F3F84" w:rsidRDefault="00DC6122" w:rsidP="00A2679E">
      <w:pPr>
        <w:tabs>
          <w:tab w:val="clear" w:pos="567"/>
        </w:tabs>
        <w:autoSpaceDE w:val="0"/>
        <w:autoSpaceDN w:val="0"/>
        <w:adjustRightInd w:val="0"/>
        <w:spacing w:line="240" w:lineRule="auto"/>
        <w:ind w:right="120"/>
        <w:rPr>
          <w:noProof/>
          <w:szCs w:val="22"/>
        </w:rPr>
      </w:pPr>
    </w:p>
    <w:p w14:paraId="509B2836" w14:textId="77777777" w:rsidR="00DC6122" w:rsidRPr="009F3F84" w:rsidRDefault="00DC6122" w:rsidP="00A2679E">
      <w:pPr>
        <w:tabs>
          <w:tab w:val="clear" w:pos="567"/>
        </w:tabs>
        <w:spacing w:line="240" w:lineRule="auto"/>
        <w:rPr>
          <w:szCs w:val="22"/>
        </w:rPr>
      </w:pPr>
      <w:r w:rsidRPr="009F3F84">
        <w:br w:type="page"/>
      </w:r>
    </w:p>
    <w:p w14:paraId="530CC743" w14:textId="77777777" w:rsidR="00850BFB" w:rsidRPr="009F3F84" w:rsidRDefault="00850BFB" w:rsidP="00A2679E">
      <w:pPr>
        <w:tabs>
          <w:tab w:val="clear" w:pos="567"/>
        </w:tabs>
        <w:spacing w:line="240" w:lineRule="auto"/>
        <w:rPr>
          <w:noProof/>
          <w:szCs w:val="22"/>
        </w:rPr>
      </w:pPr>
    </w:p>
    <w:p w14:paraId="2C453447"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TAGĦRIF LI GĦANDU JIDHER FUQ IL-PAKKETT TA’ BARRA</w:t>
      </w:r>
    </w:p>
    <w:p w14:paraId="75F34096"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rPr>
      </w:pPr>
    </w:p>
    <w:p w14:paraId="1001AE8F"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rPr>
      </w:pPr>
      <w:r w:rsidRPr="009F3F84">
        <w:rPr>
          <w:b/>
          <w:szCs w:val="22"/>
        </w:rPr>
        <w:t>IL-KARTUNA TA’ BARRA TAL-PAKKETT B’WIEĦED</w:t>
      </w:r>
    </w:p>
    <w:p w14:paraId="2B92655D" w14:textId="77777777" w:rsidR="00850BFB" w:rsidRPr="009F3F84" w:rsidRDefault="00850BFB" w:rsidP="00A2679E">
      <w:pPr>
        <w:tabs>
          <w:tab w:val="clear" w:pos="567"/>
        </w:tabs>
        <w:spacing w:line="240" w:lineRule="auto"/>
        <w:rPr>
          <w:noProof/>
          <w:szCs w:val="22"/>
        </w:rPr>
      </w:pPr>
    </w:p>
    <w:p w14:paraId="2A476A37" w14:textId="77777777" w:rsidR="00850BFB" w:rsidRPr="009F3F84" w:rsidRDefault="00850BFB" w:rsidP="00A2679E">
      <w:pPr>
        <w:tabs>
          <w:tab w:val="clear" w:pos="567"/>
        </w:tabs>
        <w:spacing w:line="240" w:lineRule="auto"/>
        <w:rPr>
          <w:noProof/>
          <w:szCs w:val="22"/>
        </w:rPr>
      </w:pPr>
    </w:p>
    <w:p w14:paraId="10C29A1F" w14:textId="34A0938E"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1.</w:t>
      </w:r>
      <w:r w:rsidRPr="009F3F84">
        <w:rPr>
          <w:b/>
          <w:szCs w:val="22"/>
        </w:rPr>
        <w:tab/>
        <w:t xml:space="preserve">ISEM </w:t>
      </w:r>
      <w:r w:rsidR="00413E03" w:rsidRPr="009F3F84">
        <w:rPr>
          <w:b/>
          <w:szCs w:val="22"/>
        </w:rPr>
        <w:t>TA</w:t>
      </w:r>
      <w:r w:rsidRPr="009F3F84">
        <w:rPr>
          <w:b/>
          <w:szCs w:val="22"/>
        </w:rPr>
        <w:t>L-PRODOTT MEDIĊINALI</w:t>
      </w:r>
    </w:p>
    <w:p w14:paraId="149F5E72" w14:textId="77777777" w:rsidR="00850BFB" w:rsidRPr="009F3F84" w:rsidRDefault="00850BFB" w:rsidP="00A2679E">
      <w:pPr>
        <w:keepNext/>
        <w:tabs>
          <w:tab w:val="clear" w:pos="567"/>
        </w:tabs>
        <w:spacing w:line="240" w:lineRule="auto"/>
        <w:rPr>
          <w:noProof/>
          <w:szCs w:val="22"/>
        </w:rPr>
      </w:pPr>
    </w:p>
    <w:p w14:paraId="5F6D8D83" w14:textId="77777777" w:rsidR="00850BFB" w:rsidRPr="009F3F84" w:rsidRDefault="00850BFB" w:rsidP="00A2679E">
      <w:pPr>
        <w:tabs>
          <w:tab w:val="clear" w:pos="567"/>
        </w:tabs>
        <w:spacing w:line="240" w:lineRule="auto"/>
        <w:rPr>
          <w:rFonts w:eastAsia="MS Mincho"/>
          <w:szCs w:val="22"/>
        </w:rPr>
      </w:pPr>
      <w:r w:rsidRPr="009F3F84">
        <w:t>Atectura Breezhaler 125 mikrogramma/127.5 mikrogrammi trab li jittieħed man-nifs, kapsuli iebsa</w:t>
      </w:r>
    </w:p>
    <w:p w14:paraId="4ACFA00B" w14:textId="77777777" w:rsidR="00850BFB" w:rsidRPr="009F3F84" w:rsidRDefault="00850BFB" w:rsidP="00A2679E">
      <w:pPr>
        <w:tabs>
          <w:tab w:val="clear" w:pos="567"/>
        </w:tabs>
        <w:spacing w:line="240" w:lineRule="auto"/>
        <w:rPr>
          <w:szCs w:val="22"/>
        </w:rPr>
      </w:pPr>
      <w:r w:rsidRPr="009F3F84">
        <w:t>indacaterol/mometasone furoate</w:t>
      </w:r>
    </w:p>
    <w:p w14:paraId="1A3BAE60" w14:textId="77777777" w:rsidR="00850BFB" w:rsidRPr="009F3F84" w:rsidRDefault="00850BFB" w:rsidP="00A2679E">
      <w:pPr>
        <w:tabs>
          <w:tab w:val="clear" w:pos="567"/>
        </w:tabs>
        <w:spacing w:line="240" w:lineRule="auto"/>
        <w:rPr>
          <w:noProof/>
          <w:szCs w:val="22"/>
        </w:rPr>
      </w:pPr>
    </w:p>
    <w:p w14:paraId="7E9D4D52" w14:textId="77777777" w:rsidR="00850BFB" w:rsidRPr="009F3F84" w:rsidRDefault="00850BFB" w:rsidP="00A2679E">
      <w:pPr>
        <w:tabs>
          <w:tab w:val="clear" w:pos="567"/>
        </w:tabs>
        <w:spacing w:line="240" w:lineRule="auto"/>
        <w:rPr>
          <w:noProof/>
          <w:szCs w:val="22"/>
        </w:rPr>
      </w:pPr>
    </w:p>
    <w:p w14:paraId="73AC48AF"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2.</w:t>
      </w:r>
      <w:r w:rsidRPr="009F3F84">
        <w:rPr>
          <w:b/>
          <w:szCs w:val="22"/>
        </w:rPr>
        <w:tab/>
        <w:t>DIKJARAZZJONI TAS-SUSTANZA(I) ATTIVA(I)</w:t>
      </w:r>
    </w:p>
    <w:p w14:paraId="336D5231" w14:textId="77777777" w:rsidR="00850BFB" w:rsidRPr="009F3F84" w:rsidRDefault="00850BFB" w:rsidP="00A2679E">
      <w:pPr>
        <w:tabs>
          <w:tab w:val="clear" w:pos="567"/>
        </w:tabs>
        <w:spacing w:line="240" w:lineRule="auto"/>
        <w:rPr>
          <w:szCs w:val="22"/>
        </w:rPr>
      </w:pPr>
    </w:p>
    <w:p w14:paraId="352C13BC" w14:textId="77777777" w:rsidR="00850BFB" w:rsidRPr="009F3F84" w:rsidRDefault="00850BFB" w:rsidP="00A2679E">
      <w:pPr>
        <w:tabs>
          <w:tab w:val="clear" w:pos="567"/>
        </w:tabs>
        <w:spacing w:line="240" w:lineRule="auto"/>
        <w:rPr>
          <w:szCs w:val="22"/>
        </w:rPr>
      </w:pPr>
      <w:r w:rsidRPr="009F3F84">
        <w:t>Kull doża mogħtija fiha 125 mikrogramma indacaterol (bħala acetate) u 127.5 mikrogrammi mometasone furoate.</w:t>
      </w:r>
    </w:p>
    <w:p w14:paraId="03F5869E" w14:textId="77777777" w:rsidR="00850BFB" w:rsidRPr="009F3F84" w:rsidRDefault="00850BFB" w:rsidP="00A2679E">
      <w:pPr>
        <w:tabs>
          <w:tab w:val="clear" w:pos="567"/>
        </w:tabs>
        <w:spacing w:line="240" w:lineRule="auto"/>
        <w:rPr>
          <w:noProof/>
          <w:szCs w:val="22"/>
        </w:rPr>
      </w:pPr>
    </w:p>
    <w:p w14:paraId="7D3A1910" w14:textId="77777777" w:rsidR="00850BFB" w:rsidRPr="009F3F84" w:rsidRDefault="00850BFB" w:rsidP="00A2679E">
      <w:pPr>
        <w:tabs>
          <w:tab w:val="clear" w:pos="567"/>
        </w:tabs>
        <w:spacing w:line="240" w:lineRule="auto"/>
        <w:rPr>
          <w:noProof/>
          <w:szCs w:val="22"/>
        </w:rPr>
      </w:pPr>
    </w:p>
    <w:p w14:paraId="38E06776"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3.</w:t>
      </w:r>
      <w:r w:rsidRPr="009F3F84">
        <w:rPr>
          <w:b/>
          <w:szCs w:val="22"/>
        </w:rPr>
        <w:tab/>
        <w:t>LISTA TA’ EĊĊIPJENTI</w:t>
      </w:r>
    </w:p>
    <w:p w14:paraId="13EDDC08" w14:textId="77777777" w:rsidR="00850BFB" w:rsidRPr="009F3F84" w:rsidRDefault="00850BFB" w:rsidP="00A2679E">
      <w:pPr>
        <w:keepNext/>
        <w:tabs>
          <w:tab w:val="clear" w:pos="567"/>
        </w:tabs>
        <w:spacing w:line="240" w:lineRule="auto"/>
        <w:rPr>
          <w:noProof/>
          <w:szCs w:val="22"/>
        </w:rPr>
      </w:pPr>
    </w:p>
    <w:p w14:paraId="271EE14B" w14:textId="445BB6DF" w:rsidR="00850BFB" w:rsidRPr="009F3F84" w:rsidRDefault="00850BFB" w:rsidP="00A2679E">
      <w:pPr>
        <w:tabs>
          <w:tab w:val="clear" w:pos="567"/>
        </w:tabs>
        <w:spacing w:line="240" w:lineRule="auto"/>
        <w:rPr>
          <w:szCs w:val="22"/>
        </w:rPr>
      </w:pPr>
      <w:r w:rsidRPr="009F3F84">
        <w:t>Fih ukoll il-lattosju</w:t>
      </w:r>
      <w:r w:rsidR="009952B2">
        <w:t xml:space="preserve"> </w:t>
      </w:r>
      <w:r w:rsidR="00A92DB7">
        <w:t>monoidrat</w:t>
      </w:r>
      <w:r w:rsidRPr="009F3F84">
        <w:t xml:space="preserve">. </w:t>
      </w:r>
      <w:r w:rsidRPr="009F3F84">
        <w:rPr>
          <w:shd w:val="pct15" w:color="auto" w:fill="auto"/>
        </w:rPr>
        <w:t>Ara l-fuljett ta’ tagħrif għal aktar informazzjoni.</w:t>
      </w:r>
    </w:p>
    <w:p w14:paraId="66B5D189" w14:textId="77777777" w:rsidR="00850BFB" w:rsidRPr="009F3F84" w:rsidRDefault="00850BFB" w:rsidP="00A2679E">
      <w:pPr>
        <w:tabs>
          <w:tab w:val="clear" w:pos="567"/>
        </w:tabs>
        <w:spacing w:line="240" w:lineRule="auto"/>
        <w:rPr>
          <w:szCs w:val="22"/>
        </w:rPr>
      </w:pPr>
    </w:p>
    <w:p w14:paraId="6834660F" w14:textId="77777777" w:rsidR="00850BFB" w:rsidRPr="009F3F84" w:rsidRDefault="00850BFB" w:rsidP="00A2679E">
      <w:pPr>
        <w:tabs>
          <w:tab w:val="clear" w:pos="567"/>
        </w:tabs>
        <w:spacing w:line="240" w:lineRule="auto"/>
        <w:rPr>
          <w:noProof/>
          <w:szCs w:val="22"/>
        </w:rPr>
      </w:pPr>
    </w:p>
    <w:p w14:paraId="3D3C3FDD"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4.</w:t>
      </w:r>
      <w:r w:rsidRPr="009F3F84">
        <w:rPr>
          <w:b/>
          <w:szCs w:val="22"/>
        </w:rPr>
        <w:tab/>
        <w:t>GĦAMLA FARMAĊEWTIKA U KONTENUT</w:t>
      </w:r>
    </w:p>
    <w:p w14:paraId="4B6AE923" w14:textId="77777777" w:rsidR="00850BFB" w:rsidRPr="009F3F84" w:rsidRDefault="00850BFB" w:rsidP="00A2679E">
      <w:pPr>
        <w:keepNext/>
        <w:tabs>
          <w:tab w:val="clear" w:pos="567"/>
        </w:tabs>
        <w:spacing w:line="240" w:lineRule="auto"/>
        <w:rPr>
          <w:noProof/>
          <w:szCs w:val="22"/>
        </w:rPr>
      </w:pPr>
    </w:p>
    <w:p w14:paraId="5F7EB41C" w14:textId="77777777" w:rsidR="00850BFB" w:rsidRPr="009F3F84" w:rsidRDefault="00850BFB" w:rsidP="00A2679E">
      <w:pPr>
        <w:tabs>
          <w:tab w:val="clear" w:pos="567"/>
        </w:tabs>
        <w:spacing w:line="240" w:lineRule="auto"/>
        <w:rPr>
          <w:noProof/>
          <w:szCs w:val="22"/>
        </w:rPr>
      </w:pPr>
      <w:r w:rsidRPr="009F3F84">
        <w:rPr>
          <w:szCs w:val="22"/>
          <w:shd w:val="pct15" w:color="auto" w:fill="auto"/>
        </w:rPr>
        <w:t>Trab li jittieħed man-nifs, kapsula iebsa</w:t>
      </w:r>
    </w:p>
    <w:p w14:paraId="1AD0928E" w14:textId="77777777" w:rsidR="00850BFB" w:rsidRPr="009F3F84" w:rsidRDefault="00850BFB" w:rsidP="00A2679E">
      <w:pPr>
        <w:tabs>
          <w:tab w:val="clear" w:pos="567"/>
        </w:tabs>
        <w:spacing w:line="240" w:lineRule="auto"/>
        <w:rPr>
          <w:noProof/>
          <w:szCs w:val="22"/>
        </w:rPr>
      </w:pPr>
    </w:p>
    <w:p w14:paraId="4E931924" w14:textId="77777777" w:rsidR="00850BFB" w:rsidRPr="009F3F84" w:rsidRDefault="00850BFB" w:rsidP="00A2679E">
      <w:pPr>
        <w:tabs>
          <w:tab w:val="clear" w:pos="567"/>
        </w:tabs>
        <w:spacing w:line="240" w:lineRule="auto"/>
        <w:rPr>
          <w:noProof/>
          <w:szCs w:val="22"/>
        </w:rPr>
      </w:pPr>
      <w:r w:rsidRPr="009F3F84">
        <w:t>10 x 1 kapsuli + inhaler wieħed</w:t>
      </w:r>
    </w:p>
    <w:p w14:paraId="7C3865D2" w14:textId="77777777" w:rsidR="00850BFB" w:rsidRPr="009F3F84" w:rsidRDefault="00850BFB" w:rsidP="00A2679E">
      <w:pPr>
        <w:tabs>
          <w:tab w:val="clear" w:pos="567"/>
        </w:tabs>
        <w:spacing w:line="240" w:lineRule="auto"/>
        <w:rPr>
          <w:noProof/>
          <w:szCs w:val="22"/>
        </w:rPr>
      </w:pPr>
      <w:r w:rsidRPr="009F3F84">
        <w:rPr>
          <w:szCs w:val="22"/>
          <w:shd w:val="pct15" w:color="auto" w:fill="auto"/>
        </w:rPr>
        <w:t>30 x 1 kapsuli + inhaler wieħed</w:t>
      </w:r>
    </w:p>
    <w:p w14:paraId="1AA73123" w14:textId="77777777" w:rsidR="00850BFB" w:rsidRPr="009F3F84" w:rsidRDefault="00850BFB" w:rsidP="00A2679E">
      <w:pPr>
        <w:tabs>
          <w:tab w:val="clear" w:pos="567"/>
        </w:tabs>
        <w:spacing w:line="240" w:lineRule="auto"/>
        <w:rPr>
          <w:shd w:val="pct15" w:color="auto" w:fill="auto"/>
          <w:lang w:val="de-CH"/>
        </w:rPr>
      </w:pPr>
    </w:p>
    <w:p w14:paraId="1B14CB55" w14:textId="77777777" w:rsidR="00850BFB" w:rsidRPr="009F3F84" w:rsidRDefault="00850BFB" w:rsidP="00A2679E">
      <w:pPr>
        <w:tabs>
          <w:tab w:val="clear" w:pos="567"/>
        </w:tabs>
        <w:spacing w:line="240" w:lineRule="auto"/>
        <w:rPr>
          <w:lang w:val="de-CH"/>
        </w:rPr>
      </w:pPr>
    </w:p>
    <w:p w14:paraId="07C93787"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5.</w:t>
      </w:r>
      <w:r w:rsidRPr="009F3F84">
        <w:rPr>
          <w:b/>
          <w:szCs w:val="22"/>
        </w:rPr>
        <w:tab/>
        <w:t>MOD TA’ KIF U MNEJN JINGĦATA</w:t>
      </w:r>
    </w:p>
    <w:p w14:paraId="3558541E" w14:textId="77777777" w:rsidR="00457867" w:rsidRPr="009F3F84" w:rsidRDefault="00457867" w:rsidP="00A2679E">
      <w:pPr>
        <w:keepNext/>
        <w:tabs>
          <w:tab w:val="clear" w:pos="567"/>
        </w:tabs>
        <w:spacing w:line="240" w:lineRule="auto"/>
        <w:rPr>
          <w:noProof/>
          <w:szCs w:val="22"/>
        </w:rPr>
      </w:pPr>
    </w:p>
    <w:p w14:paraId="51FC22B6" w14:textId="77777777" w:rsidR="00AD57A1" w:rsidRPr="009F3F84" w:rsidRDefault="00AD57A1" w:rsidP="00A2679E">
      <w:pPr>
        <w:tabs>
          <w:tab w:val="clear" w:pos="567"/>
        </w:tabs>
        <w:spacing w:line="240" w:lineRule="auto"/>
        <w:rPr>
          <w:szCs w:val="22"/>
          <w:shd w:val="pct15" w:color="auto" w:fill="auto"/>
        </w:rPr>
      </w:pPr>
      <w:r w:rsidRPr="009F3F84">
        <w:rPr>
          <w:szCs w:val="22"/>
        </w:rPr>
        <w:t>Aqra l-fuljett ta’ tagħrif qabel l-użu.</w:t>
      </w:r>
    </w:p>
    <w:p w14:paraId="189FDD0A" w14:textId="77777777" w:rsidR="00457867" w:rsidRPr="009F3F84" w:rsidRDefault="00457867" w:rsidP="00A2679E">
      <w:pPr>
        <w:tabs>
          <w:tab w:val="clear" w:pos="567"/>
        </w:tabs>
        <w:spacing w:line="240" w:lineRule="auto"/>
        <w:rPr>
          <w:noProof/>
          <w:szCs w:val="22"/>
        </w:rPr>
      </w:pPr>
      <w:r w:rsidRPr="009F3F84">
        <w:t>Jintuża biss bl-inhaler ipprovdut fil-pakkett.</w:t>
      </w:r>
    </w:p>
    <w:p w14:paraId="47EF8FD1" w14:textId="77777777" w:rsidR="00457867" w:rsidRPr="009F3F84" w:rsidRDefault="00457867" w:rsidP="00A2679E">
      <w:pPr>
        <w:tabs>
          <w:tab w:val="clear" w:pos="567"/>
        </w:tabs>
        <w:spacing w:line="240" w:lineRule="auto"/>
        <w:rPr>
          <w:noProof/>
          <w:szCs w:val="22"/>
        </w:rPr>
      </w:pPr>
      <w:r w:rsidRPr="009F3F84">
        <w:t>Tiblax il-kapsuli.</w:t>
      </w:r>
    </w:p>
    <w:p w14:paraId="0EB8741B" w14:textId="77777777" w:rsidR="00457867" w:rsidRPr="009F3F84" w:rsidRDefault="00457867" w:rsidP="00A2679E">
      <w:pPr>
        <w:tabs>
          <w:tab w:val="clear" w:pos="567"/>
        </w:tabs>
        <w:spacing w:line="240" w:lineRule="auto"/>
        <w:rPr>
          <w:noProof/>
          <w:szCs w:val="22"/>
        </w:rPr>
      </w:pPr>
      <w:r w:rsidRPr="009F3F84">
        <w:t>Għal biex jinġibed man-nifs</w:t>
      </w:r>
    </w:p>
    <w:p w14:paraId="1C80E3A4" w14:textId="77777777" w:rsidR="00AD57A1" w:rsidRPr="009F3F84" w:rsidRDefault="00AD57A1" w:rsidP="00A2679E">
      <w:pPr>
        <w:tabs>
          <w:tab w:val="clear" w:pos="567"/>
        </w:tabs>
        <w:spacing w:line="240" w:lineRule="auto"/>
        <w:rPr>
          <w:noProof/>
          <w:szCs w:val="22"/>
        </w:rPr>
      </w:pPr>
    </w:p>
    <w:p w14:paraId="17A9CDA4" w14:textId="1D96A9CF" w:rsidR="00AD57A1" w:rsidRPr="00181E56" w:rsidDel="009B0573" w:rsidRDefault="00AD57A1" w:rsidP="00A2679E">
      <w:pPr>
        <w:tabs>
          <w:tab w:val="clear" w:pos="567"/>
        </w:tabs>
        <w:spacing w:line="240" w:lineRule="auto"/>
        <w:rPr>
          <w:del w:id="39" w:author="Author"/>
          <w:szCs w:val="22"/>
          <w:shd w:val="pct15" w:color="auto" w:fill="auto"/>
        </w:rPr>
      </w:pPr>
      <w:del w:id="40" w:author="Author">
        <w:r w:rsidRPr="00181E56" w:rsidDel="009B0573">
          <w:rPr>
            <w:szCs w:val="22"/>
            <w:shd w:val="pct15" w:color="auto" w:fill="auto"/>
          </w:rPr>
          <w:delText>‘Inkludi l-kodiċi tal-QR’</w:delText>
        </w:r>
      </w:del>
    </w:p>
    <w:p w14:paraId="6842D5DB" w14:textId="04068BEC" w:rsidR="00AD57A1" w:rsidRPr="009F3F84" w:rsidDel="009B0573" w:rsidRDefault="00AD57A1" w:rsidP="00A2679E">
      <w:pPr>
        <w:tabs>
          <w:tab w:val="clear" w:pos="567"/>
        </w:tabs>
        <w:spacing w:line="240" w:lineRule="auto"/>
        <w:rPr>
          <w:del w:id="41" w:author="Author"/>
          <w:noProof/>
          <w:szCs w:val="22"/>
        </w:rPr>
      </w:pPr>
      <w:del w:id="42" w:author="Author">
        <w:r w:rsidRPr="009F3F84" w:rsidDel="009B0573">
          <w:delText>Iskenja għal aktar informazzjoni jew żur: www.breezhaler-asthma.eu/atectura</w:delText>
        </w:r>
      </w:del>
    </w:p>
    <w:p w14:paraId="554AED79" w14:textId="0A32826D" w:rsidR="00457867" w:rsidRPr="009F3F84" w:rsidDel="009B0573" w:rsidRDefault="00457867" w:rsidP="00A2679E">
      <w:pPr>
        <w:tabs>
          <w:tab w:val="clear" w:pos="567"/>
        </w:tabs>
        <w:spacing w:line="240" w:lineRule="auto"/>
        <w:rPr>
          <w:del w:id="43" w:author="Author"/>
          <w:noProof/>
          <w:szCs w:val="22"/>
        </w:rPr>
      </w:pPr>
    </w:p>
    <w:p w14:paraId="493AC5A3" w14:textId="77777777" w:rsidR="00850BFB" w:rsidRPr="009F3F84" w:rsidRDefault="00850BFB" w:rsidP="00A2679E">
      <w:pPr>
        <w:tabs>
          <w:tab w:val="clear" w:pos="567"/>
        </w:tabs>
        <w:spacing w:line="240" w:lineRule="auto"/>
        <w:rPr>
          <w:noProof/>
          <w:szCs w:val="22"/>
        </w:rPr>
      </w:pPr>
    </w:p>
    <w:p w14:paraId="6EBCEC6F"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6.</w:t>
      </w:r>
      <w:r w:rsidRPr="009F3F84">
        <w:rPr>
          <w:b/>
          <w:szCs w:val="22"/>
        </w:rPr>
        <w:tab/>
        <w:t>TWISSIJA SPEĊJALI LI L-PRODOTT MEDIĊINALI GĦANDU JINŻAMM FEJN MA JIDHIRX U MA JINTLAĦAQX MIT-TFAL</w:t>
      </w:r>
    </w:p>
    <w:p w14:paraId="60C73F94" w14:textId="77777777" w:rsidR="00850BFB" w:rsidRPr="009F3F84" w:rsidRDefault="00850BFB" w:rsidP="00A2679E">
      <w:pPr>
        <w:keepNext/>
        <w:tabs>
          <w:tab w:val="clear" w:pos="567"/>
        </w:tabs>
        <w:spacing w:line="240" w:lineRule="auto"/>
        <w:rPr>
          <w:noProof/>
          <w:szCs w:val="22"/>
        </w:rPr>
      </w:pPr>
    </w:p>
    <w:p w14:paraId="56DF0846" w14:textId="77777777" w:rsidR="00850BFB" w:rsidRPr="009F3F84" w:rsidRDefault="00850BFB" w:rsidP="00A2679E">
      <w:pPr>
        <w:tabs>
          <w:tab w:val="clear" w:pos="567"/>
        </w:tabs>
        <w:spacing w:line="240" w:lineRule="auto"/>
        <w:rPr>
          <w:noProof/>
          <w:szCs w:val="22"/>
        </w:rPr>
      </w:pPr>
      <w:r w:rsidRPr="009F3F84">
        <w:t>Żomm fejn ma jidhirx u ma jintlaħaqx mit-tfal.</w:t>
      </w:r>
    </w:p>
    <w:p w14:paraId="454D5AC4" w14:textId="77777777" w:rsidR="00850BFB" w:rsidRPr="009F3F84" w:rsidRDefault="00850BFB" w:rsidP="00A2679E">
      <w:pPr>
        <w:tabs>
          <w:tab w:val="clear" w:pos="567"/>
        </w:tabs>
        <w:spacing w:line="240" w:lineRule="auto"/>
        <w:rPr>
          <w:noProof/>
          <w:szCs w:val="22"/>
        </w:rPr>
      </w:pPr>
    </w:p>
    <w:p w14:paraId="439FFC47" w14:textId="77777777" w:rsidR="00850BFB" w:rsidRPr="009F3F84" w:rsidRDefault="00850BFB" w:rsidP="00A2679E">
      <w:pPr>
        <w:tabs>
          <w:tab w:val="clear" w:pos="567"/>
        </w:tabs>
        <w:spacing w:line="240" w:lineRule="auto"/>
        <w:rPr>
          <w:noProof/>
          <w:szCs w:val="22"/>
        </w:rPr>
      </w:pPr>
    </w:p>
    <w:p w14:paraId="6B9DF8EC"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7.</w:t>
      </w:r>
      <w:r w:rsidRPr="009F3F84">
        <w:rPr>
          <w:b/>
          <w:szCs w:val="22"/>
        </w:rPr>
        <w:tab/>
        <w:t>TWISSIJA(IET) SPEĊJALI OĦRA, JEKK MEĦTIEĠA</w:t>
      </w:r>
    </w:p>
    <w:p w14:paraId="26635A5D" w14:textId="77777777" w:rsidR="00850BFB" w:rsidRPr="009F3F84" w:rsidRDefault="00850BFB" w:rsidP="00A2679E">
      <w:pPr>
        <w:tabs>
          <w:tab w:val="clear" w:pos="567"/>
        </w:tabs>
        <w:spacing w:line="240" w:lineRule="auto"/>
        <w:rPr>
          <w:noProof/>
          <w:szCs w:val="22"/>
        </w:rPr>
      </w:pPr>
    </w:p>
    <w:p w14:paraId="4C8E7987" w14:textId="77777777" w:rsidR="00850BFB" w:rsidRPr="009F3F84" w:rsidRDefault="00850BFB" w:rsidP="00A2679E">
      <w:pPr>
        <w:tabs>
          <w:tab w:val="clear" w:pos="567"/>
        </w:tabs>
        <w:spacing w:line="240" w:lineRule="auto"/>
        <w:rPr>
          <w:noProof/>
          <w:szCs w:val="22"/>
        </w:rPr>
      </w:pPr>
    </w:p>
    <w:p w14:paraId="10D8FE6C"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8.</w:t>
      </w:r>
      <w:r w:rsidRPr="009F3F84">
        <w:rPr>
          <w:b/>
          <w:szCs w:val="22"/>
        </w:rPr>
        <w:tab/>
        <w:t>DATA TA’ SKADENZA</w:t>
      </w:r>
    </w:p>
    <w:p w14:paraId="3619FC3B" w14:textId="77777777" w:rsidR="00457867" w:rsidRPr="009F3F84" w:rsidRDefault="00457867" w:rsidP="00A2679E">
      <w:pPr>
        <w:keepNext/>
        <w:tabs>
          <w:tab w:val="clear" w:pos="567"/>
        </w:tabs>
        <w:spacing w:line="240" w:lineRule="auto"/>
        <w:rPr>
          <w:noProof/>
          <w:szCs w:val="22"/>
        </w:rPr>
      </w:pPr>
    </w:p>
    <w:p w14:paraId="1DEE2646" w14:textId="77777777" w:rsidR="00457867" w:rsidRPr="009F3F84" w:rsidRDefault="00457867" w:rsidP="00A2679E">
      <w:pPr>
        <w:keepNext/>
        <w:tabs>
          <w:tab w:val="clear" w:pos="567"/>
        </w:tabs>
        <w:spacing w:line="240" w:lineRule="auto"/>
        <w:rPr>
          <w:noProof/>
          <w:color w:val="000000"/>
          <w:szCs w:val="22"/>
        </w:rPr>
      </w:pPr>
      <w:r w:rsidRPr="009F3F84">
        <w:rPr>
          <w:color w:val="000000"/>
          <w:szCs w:val="22"/>
        </w:rPr>
        <w:t>EXP</w:t>
      </w:r>
    </w:p>
    <w:p w14:paraId="543EFFCE" w14:textId="77777777" w:rsidR="00457867" w:rsidRPr="009F3F84" w:rsidRDefault="00457867" w:rsidP="00A2679E">
      <w:pPr>
        <w:tabs>
          <w:tab w:val="clear" w:pos="567"/>
        </w:tabs>
        <w:spacing w:line="240" w:lineRule="auto"/>
        <w:rPr>
          <w:noProof/>
          <w:color w:val="000000"/>
          <w:szCs w:val="22"/>
        </w:rPr>
      </w:pPr>
      <w:r w:rsidRPr="009F3F84">
        <w:t>L-inhaler f’kull pakkett għandu jintrema wara li l-kapsuli kollha f’dak il-pakkett ikunu ntużaw.</w:t>
      </w:r>
    </w:p>
    <w:p w14:paraId="0FE85A68" w14:textId="77777777" w:rsidR="00457867" w:rsidRPr="009F3F84" w:rsidRDefault="00457867" w:rsidP="00A2679E">
      <w:pPr>
        <w:tabs>
          <w:tab w:val="clear" w:pos="567"/>
        </w:tabs>
        <w:spacing w:line="240" w:lineRule="auto"/>
        <w:rPr>
          <w:noProof/>
          <w:szCs w:val="22"/>
        </w:rPr>
      </w:pPr>
    </w:p>
    <w:p w14:paraId="2E0A16B2" w14:textId="77777777" w:rsidR="00850BFB" w:rsidRPr="009F3F84" w:rsidRDefault="00850BFB" w:rsidP="00A2679E">
      <w:pPr>
        <w:tabs>
          <w:tab w:val="clear" w:pos="567"/>
        </w:tabs>
        <w:spacing w:line="240" w:lineRule="auto"/>
        <w:rPr>
          <w:noProof/>
          <w:szCs w:val="22"/>
        </w:rPr>
      </w:pPr>
    </w:p>
    <w:p w14:paraId="07921DAA" w14:textId="77777777" w:rsidR="00457867" w:rsidRPr="009F3F84" w:rsidRDefault="00457867"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lastRenderedPageBreak/>
        <w:t>9.</w:t>
      </w:r>
      <w:r w:rsidRPr="009F3F84">
        <w:rPr>
          <w:b/>
          <w:szCs w:val="22"/>
        </w:rPr>
        <w:tab/>
        <w:t>KONDIZZJONIJIET SPEĊJALI TA’ KIF JINĦAŻEN</w:t>
      </w:r>
    </w:p>
    <w:p w14:paraId="0B88AFDE" w14:textId="77777777" w:rsidR="00457867" w:rsidRPr="009F3F84" w:rsidRDefault="00457867" w:rsidP="00A2679E">
      <w:pPr>
        <w:keepNext/>
        <w:tabs>
          <w:tab w:val="clear" w:pos="567"/>
        </w:tabs>
        <w:spacing w:line="240" w:lineRule="auto"/>
        <w:rPr>
          <w:noProof/>
          <w:szCs w:val="22"/>
        </w:rPr>
      </w:pPr>
    </w:p>
    <w:p w14:paraId="335AB27D" w14:textId="77777777" w:rsidR="00CF10BD" w:rsidRPr="009F3F84" w:rsidRDefault="00CF10BD" w:rsidP="00A2679E">
      <w:pPr>
        <w:keepNext/>
        <w:tabs>
          <w:tab w:val="clear" w:pos="567"/>
          <w:tab w:val="left" w:pos="720"/>
        </w:tabs>
        <w:spacing w:line="240" w:lineRule="auto"/>
      </w:pPr>
      <w:r w:rsidRPr="009F3F84">
        <w:t>Taħżinx f’temperatura ’l fuq minn 30</w:t>
      </w:r>
      <w:r w:rsidRPr="009F3F84">
        <w:rPr>
          <w:szCs w:val="22"/>
        </w:rPr>
        <w:t>°</w:t>
      </w:r>
      <w:r w:rsidRPr="009F3F84">
        <w:t>C.</w:t>
      </w:r>
    </w:p>
    <w:p w14:paraId="15CF9877" w14:textId="77777777" w:rsidR="00457867" w:rsidRPr="009F3F84" w:rsidRDefault="00457867" w:rsidP="00A2679E">
      <w:pPr>
        <w:tabs>
          <w:tab w:val="clear" w:pos="567"/>
        </w:tabs>
        <w:spacing w:line="240" w:lineRule="auto"/>
        <w:rPr>
          <w:noProof/>
          <w:color w:val="000000"/>
          <w:szCs w:val="22"/>
        </w:rPr>
      </w:pPr>
      <w:r w:rsidRPr="009F3F84">
        <w:rPr>
          <w:color w:val="000000"/>
          <w:szCs w:val="22"/>
        </w:rPr>
        <w:t>Aħżen fil-pakkett oriġinali sabiex tilqa’ mid-dawl u mill-umdità.</w:t>
      </w:r>
    </w:p>
    <w:p w14:paraId="5818C547" w14:textId="77777777" w:rsidR="00457867" w:rsidRPr="009F3F84" w:rsidRDefault="00457867" w:rsidP="00A2679E">
      <w:pPr>
        <w:tabs>
          <w:tab w:val="clear" w:pos="567"/>
        </w:tabs>
        <w:spacing w:line="240" w:lineRule="auto"/>
        <w:ind w:left="567" w:hanging="567"/>
        <w:rPr>
          <w:noProof/>
          <w:szCs w:val="22"/>
        </w:rPr>
      </w:pPr>
    </w:p>
    <w:p w14:paraId="5956327B" w14:textId="77777777" w:rsidR="00850BFB" w:rsidRPr="009F3F84" w:rsidRDefault="00850BFB" w:rsidP="00A2679E">
      <w:pPr>
        <w:tabs>
          <w:tab w:val="clear" w:pos="567"/>
        </w:tabs>
        <w:spacing w:line="240" w:lineRule="auto"/>
        <w:ind w:left="567" w:hanging="567"/>
        <w:rPr>
          <w:noProof/>
          <w:szCs w:val="22"/>
        </w:rPr>
      </w:pPr>
    </w:p>
    <w:p w14:paraId="5ADB6DA7"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10.</w:t>
      </w:r>
      <w:r w:rsidRPr="009F3F84">
        <w:rPr>
          <w:b/>
          <w:szCs w:val="22"/>
        </w:rPr>
        <w:tab/>
        <w:t>PREKAWZJONIJIET SPEĊJALI GĦAR-RIMI TA’ PRODOTTI MEDIĊINALI MHUX UŻATI JEW SKART MINN DAWN IL-PRODOTTI MEDIĊINALI, JEKK HEMM BŻONN</w:t>
      </w:r>
    </w:p>
    <w:p w14:paraId="2F0A78C2" w14:textId="77777777" w:rsidR="00850BFB" w:rsidRPr="009F3F84" w:rsidRDefault="00850BFB" w:rsidP="00A2679E">
      <w:pPr>
        <w:tabs>
          <w:tab w:val="clear" w:pos="567"/>
        </w:tabs>
        <w:spacing w:line="240" w:lineRule="auto"/>
        <w:rPr>
          <w:noProof/>
          <w:szCs w:val="22"/>
        </w:rPr>
      </w:pPr>
    </w:p>
    <w:p w14:paraId="3FC78331" w14:textId="77777777" w:rsidR="00850BFB" w:rsidRPr="009F3F84" w:rsidRDefault="00850BFB" w:rsidP="00A2679E">
      <w:pPr>
        <w:tabs>
          <w:tab w:val="clear" w:pos="567"/>
        </w:tabs>
        <w:spacing w:line="240" w:lineRule="auto"/>
        <w:rPr>
          <w:noProof/>
          <w:szCs w:val="22"/>
        </w:rPr>
      </w:pPr>
    </w:p>
    <w:p w14:paraId="6400CB09"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11.</w:t>
      </w:r>
      <w:r w:rsidRPr="009F3F84">
        <w:rPr>
          <w:b/>
          <w:szCs w:val="22"/>
        </w:rPr>
        <w:tab/>
        <w:t>ISEM U INDIRIZZ TAD-DETENTUR TAL-AWTORIZZAZZJONI GĦAT-TQEGĦID FIS-SUQ</w:t>
      </w:r>
    </w:p>
    <w:p w14:paraId="0D7A091D" w14:textId="77777777" w:rsidR="00850BFB" w:rsidRPr="009F3F84" w:rsidRDefault="00850BFB" w:rsidP="00A2679E">
      <w:pPr>
        <w:keepNext/>
        <w:tabs>
          <w:tab w:val="clear" w:pos="567"/>
        </w:tabs>
        <w:spacing w:line="240" w:lineRule="auto"/>
        <w:rPr>
          <w:noProof/>
          <w:szCs w:val="22"/>
        </w:rPr>
      </w:pPr>
    </w:p>
    <w:p w14:paraId="1DBC6625" w14:textId="77777777" w:rsidR="00850BFB" w:rsidRPr="009F3F84" w:rsidRDefault="00850BFB" w:rsidP="00A2679E">
      <w:pPr>
        <w:keepNext/>
        <w:tabs>
          <w:tab w:val="clear" w:pos="567"/>
        </w:tabs>
        <w:autoSpaceDE w:val="0"/>
        <w:autoSpaceDN w:val="0"/>
        <w:adjustRightInd w:val="0"/>
        <w:spacing w:line="240" w:lineRule="auto"/>
        <w:rPr>
          <w:rFonts w:eastAsia="SimSun"/>
          <w:szCs w:val="22"/>
        </w:rPr>
      </w:pPr>
      <w:r w:rsidRPr="009F3F84">
        <w:t>Novartis Europharm Limited</w:t>
      </w:r>
    </w:p>
    <w:p w14:paraId="5FA74D4A" w14:textId="77777777" w:rsidR="00850BFB" w:rsidRPr="009F3F84" w:rsidRDefault="00850BFB" w:rsidP="00A2679E">
      <w:pPr>
        <w:keepNext/>
        <w:tabs>
          <w:tab w:val="clear" w:pos="567"/>
        </w:tabs>
        <w:spacing w:line="240" w:lineRule="auto"/>
        <w:rPr>
          <w:szCs w:val="22"/>
        </w:rPr>
      </w:pPr>
      <w:r w:rsidRPr="009F3F84">
        <w:t>Vista Building</w:t>
      </w:r>
    </w:p>
    <w:p w14:paraId="304D0466" w14:textId="77777777" w:rsidR="00850BFB" w:rsidRPr="009F3F84" w:rsidRDefault="00850BFB" w:rsidP="00A2679E">
      <w:pPr>
        <w:keepNext/>
        <w:tabs>
          <w:tab w:val="clear" w:pos="567"/>
        </w:tabs>
        <w:spacing w:line="240" w:lineRule="auto"/>
        <w:rPr>
          <w:szCs w:val="22"/>
        </w:rPr>
      </w:pPr>
      <w:r w:rsidRPr="009F3F84">
        <w:t>Elm Park, Merrion Road</w:t>
      </w:r>
    </w:p>
    <w:p w14:paraId="15AE81D7" w14:textId="77777777" w:rsidR="00850BFB" w:rsidRPr="009F3F84" w:rsidRDefault="00850BFB" w:rsidP="00A2679E">
      <w:pPr>
        <w:keepNext/>
        <w:tabs>
          <w:tab w:val="clear" w:pos="567"/>
        </w:tabs>
        <w:spacing w:line="240" w:lineRule="auto"/>
        <w:rPr>
          <w:szCs w:val="22"/>
        </w:rPr>
      </w:pPr>
      <w:r w:rsidRPr="009F3F84">
        <w:t>Dublin 4</w:t>
      </w:r>
    </w:p>
    <w:p w14:paraId="1CCCCD95" w14:textId="77777777" w:rsidR="00457867" w:rsidRPr="009F3F84" w:rsidRDefault="00457867" w:rsidP="00A2679E">
      <w:pPr>
        <w:tabs>
          <w:tab w:val="clear" w:pos="567"/>
        </w:tabs>
        <w:spacing w:line="240" w:lineRule="auto"/>
        <w:rPr>
          <w:szCs w:val="22"/>
        </w:rPr>
      </w:pPr>
      <w:r w:rsidRPr="009F3F84">
        <w:t>L-Irlanda</w:t>
      </w:r>
    </w:p>
    <w:p w14:paraId="43E0DC66" w14:textId="77777777" w:rsidR="00850BFB" w:rsidRPr="009F3F84" w:rsidRDefault="00850BFB" w:rsidP="00A2679E">
      <w:pPr>
        <w:tabs>
          <w:tab w:val="clear" w:pos="567"/>
        </w:tabs>
        <w:spacing w:line="240" w:lineRule="auto"/>
        <w:rPr>
          <w:noProof/>
          <w:szCs w:val="22"/>
        </w:rPr>
      </w:pPr>
    </w:p>
    <w:p w14:paraId="24740D19" w14:textId="77777777" w:rsidR="00850BFB" w:rsidRPr="009F3F84" w:rsidRDefault="00850BFB" w:rsidP="00A2679E">
      <w:pPr>
        <w:tabs>
          <w:tab w:val="clear" w:pos="567"/>
        </w:tabs>
        <w:spacing w:line="240" w:lineRule="auto"/>
        <w:rPr>
          <w:noProof/>
          <w:szCs w:val="22"/>
        </w:rPr>
      </w:pPr>
    </w:p>
    <w:p w14:paraId="13273BF8"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12.</w:t>
      </w:r>
      <w:r w:rsidRPr="009F3F84">
        <w:rPr>
          <w:b/>
          <w:szCs w:val="22"/>
        </w:rPr>
        <w:tab/>
        <w:t>NUMRU(I) TAL-AWTORIZZAZZJONI GĦAT-TQEGĦID FIS-SUQ</w:t>
      </w:r>
    </w:p>
    <w:p w14:paraId="6334624C" w14:textId="77777777" w:rsidR="00850BFB" w:rsidRPr="009F3F84" w:rsidRDefault="00850BFB" w:rsidP="00A2679E">
      <w:pPr>
        <w:keepNext/>
        <w:tabs>
          <w:tab w:val="clear" w:pos="567"/>
        </w:tabs>
        <w:spacing w:line="240" w:lineRule="auto"/>
        <w:rPr>
          <w:noProof/>
          <w:szCs w:val="22"/>
        </w:rPr>
      </w:pPr>
    </w:p>
    <w:tbl>
      <w:tblPr>
        <w:tblW w:w="9322" w:type="dxa"/>
        <w:tblLook w:val="04A0" w:firstRow="1" w:lastRow="0" w:firstColumn="1" w:lastColumn="0" w:noHBand="0" w:noVBand="1"/>
      </w:tblPr>
      <w:tblGrid>
        <w:gridCol w:w="2943"/>
        <w:gridCol w:w="6379"/>
      </w:tblGrid>
      <w:tr w:rsidR="00850BFB" w:rsidRPr="009F3F84" w14:paraId="52CDA554" w14:textId="77777777" w:rsidTr="00F95715">
        <w:tc>
          <w:tcPr>
            <w:tcW w:w="2943" w:type="dxa"/>
          </w:tcPr>
          <w:p w14:paraId="6BABE934" w14:textId="33FE9C0C" w:rsidR="00850BFB" w:rsidRPr="009F3F84" w:rsidRDefault="00850BFB" w:rsidP="00A2679E">
            <w:pPr>
              <w:keepNext/>
              <w:tabs>
                <w:tab w:val="clear" w:pos="567"/>
              </w:tabs>
              <w:spacing w:line="240" w:lineRule="auto"/>
              <w:rPr>
                <w:szCs w:val="22"/>
              </w:rPr>
            </w:pPr>
            <w:r w:rsidRPr="009F3F84">
              <w:t>EU/</w:t>
            </w:r>
            <w:r w:rsidR="00EA14D5" w:rsidRPr="009F3F84">
              <w:rPr>
                <w:szCs w:val="22"/>
              </w:rPr>
              <w:t>1/20/1439/005</w:t>
            </w:r>
          </w:p>
        </w:tc>
        <w:tc>
          <w:tcPr>
            <w:tcW w:w="6379" w:type="dxa"/>
          </w:tcPr>
          <w:p w14:paraId="3D1E69CD" w14:textId="77777777" w:rsidR="00850BFB" w:rsidRPr="009F3F84" w:rsidRDefault="00850BFB" w:rsidP="00A2679E">
            <w:pPr>
              <w:keepNext/>
              <w:tabs>
                <w:tab w:val="clear" w:pos="567"/>
              </w:tabs>
              <w:spacing w:line="240" w:lineRule="auto"/>
              <w:rPr>
                <w:szCs w:val="22"/>
              </w:rPr>
            </w:pPr>
            <w:r w:rsidRPr="009F3F84">
              <w:rPr>
                <w:szCs w:val="22"/>
                <w:shd w:val="pct15" w:color="auto" w:fill="auto"/>
              </w:rPr>
              <w:t>10 x 1 kapsuli + inhaler wieħed</w:t>
            </w:r>
          </w:p>
        </w:tc>
      </w:tr>
      <w:tr w:rsidR="00850BFB" w:rsidRPr="009F3F84" w14:paraId="6ACD1F7F" w14:textId="77777777" w:rsidTr="00F95715">
        <w:tc>
          <w:tcPr>
            <w:tcW w:w="2943" w:type="dxa"/>
          </w:tcPr>
          <w:p w14:paraId="364C68C6" w14:textId="49B54D1A" w:rsidR="00850BFB" w:rsidRPr="009F3F84" w:rsidRDefault="00850BFB" w:rsidP="00A2679E">
            <w:pPr>
              <w:keepNext/>
              <w:tabs>
                <w:tab w:val="clear" w:pos="567"/>
              </w:tabs>
              <w:spacing w:line="240" w:lineRule="auto"/>
              <w:rPr>
                <w:szCs w:val="22"/>
                <w:shd w:val="pct15" w:color="auto" w:fill="auto"/>
              </w:rPr>
            </w:pPr>
            <w:r w:rsidRPr="009F3F84">
              <w:rPr>
                <w:szCs w:val="22"/>
                <w:shd w:val="pct15" w:color="auto" w:fill="auto"/>
              </w:rPr>
              <w:t>EU/</w:t>
            </w:r>
            <w:r w:rsidR="00EA14D5" w:rsidRPr="009F3F84">
              <w:rPr>
                <w:szCs w:val="22"/>
                <w:shd w:val="pct15" w:color="auto" w:fill="auto"/>
              </w:rPr>
              <w:t>1/20/1439/006</w:t>
            </w:r>
          </w:p>
        </w:tc>
        <w:tc>
          <w:tcPr>
            <w:tcW w:w="6379" w:type="dxa"/>
          </w:tcPr>
          <w:p w14:paraId="2C5C44EE" w14:textId="77777777" w:rsidR="00850BFB" w:rsidRPr="009F3F84" w:rsidRDefault="00850BFB" w:rsidP="00A2679E">
            <w:pPr>
              <w:tabs>
                <w:tab w:val="clear" w:pos="567"/>
              </w:tabs>
              <w:spacing w:line="240" w:lineRule="auto"/>
              <w:rPr>
                <w:szCs w:val="22"/>
              </w:rPr>
            </w:pPr>
            <w:r w:rsidRPr="009F3F84">
              <w:rPr>
                <w:szCs w:val="22"/>
                <w:shd w:val="pct15" w:color="auto" w:fill="auto"/>
              </w:rPr>
              <w:t>30 x 1 kapsuli + inhaler wieħed</w:t>
            </w:r>
          </w:p>
        </w:tc>
      </w:tr>
    </w:tbl>
    <w:p w14:paraId="605A01D1" w14:textId="77777777" w:rsidR="00850BFB" w:rsidRPr="009F3F84" w:rsidRDefault="00850BFB" w:rsidP="00A2679E">
      <w:pPr>
        <w:tabs>
          <w:tab w:val="clear" w:pos="567"/>
        </w:tabs>
        <w:spacing w:line="240" w:lineRule="auto"/>
        <w:rPr>
          <w:noProof/>
          <w:szCs w:val="22"/>
        </w:rPr>
      </w:pPr>
    </w:p>
    <w:p w14:paraId="7804A802" w14:textId="77777777" w:rsidR="00850BFB" w:rsidRPr="009F3F84" w:rsidRDefault="00850BFB" w:rsidP="00A2679E">
      <w:pPr>
        <w:tabs>
          <w:tab w:val="clear" w:pos="567"/>
        </w:tabs>
        <w:spacing w:line="240" w:lineRule="auto"/>
        <w:rPr>
          <w:noProof/>
          <w:szCs w:val="22"/>
        </w:rPr>
      </w:pPr>
    </w:p>
    <w:p w14:paraId="65AE42F2"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r w:rsidRPr="009F3F84">
        <w:rPr>
          <w:b/>
          <w:szCs w:val="22"/>
        </w:rPr>
        <w:t>13.</w:t>
      </w:r>
      <w:r w:rsidRPr="009F3F84">
        <w:rPr>
          <w:b/>
          <w:szCs w:val="22"/>
        </w:rPr>
        <w:tab/>
        <w:t>NUMRU TAL-LOTT</w:t>
      </w:r>
    </w:p>
    <w:p w14:paraId="2349A92C" w14:textId="77777777" w:rsidR="00457867" w:rsidRPr="009F3F84" w:rsidRDefault="00457867" w:rsidP="00A2679E">
      <w:pPr>
        <w:keepNext/>
        <w:tabs>
          <w:tab w:val="clear" w:pos="567"/>
        </w:tabs>
        <w:spacing w:line="240" w:lineRule="auto"/>
        <w:rPr>
          <w:noProof/>
          <w:color w:val="000000"/>
          <w:szCs w:val="22"/>
        </w:rPr>
      </w:pPr>
    </w:p>
    <w:p w14:paraId="5BEBB7F4" w14:textId="77777777" w:rsidR="00457867" w:rsidRPr="009F3F84" w:rsidRDefault="00457867" w:rsidP="00A2679E">
      <w:pPr>
        <w:tabs>
          <w:tab w:val="clear" w:pos="567"/>
        </w:tabs>
        <w:spacing w:line="240" w:lineRule="auto"/>
        <w:rPr>
          <w:noProof/>
          <w:color w:val="000000"/>
          <w:szCs w:val="22"/>
        </w:rPr>
      </w:pPr>
      <w:r w:rsidRPr="009F3F84">
        <w:rPr>
          <w:color w:val="000000"/>
          <w:szCs w:val="22"/>
        </w:rPr>
        <w:t>Lot</w:t>
      </w:r>
    </w:p>
    <w:p w14:paraId="7CFCE39A" w14:textId="77777777" w:rsidR="00457867" w:rsidRPr="009F3F84" w:rsidRDefault="00457867" w:rsidP="00A2679E">
      <w:pPr>
        <w:tabs>
          <w:tab w:val="clear" w:pos="567"/>
        </w:tabs>
        <w:spacing w:line="240" w:lineRule="auto"/>
        <w:rPr>
          <w:noProof/>
          <w:szCs w:val="22"/>
        </w:rPr>
      </w:pPr>
    </w:p>
    <w:p w14:paraId="7915CEA5" w14:textId="77777777" w:rsidR="00850BFB" w:rsidRPr="009F3F84" w:rsidRDefault="00850BFB" w:rsidP="00A2679E">
      <w:pPr>
        <w:tabs>
          <w:tab w:val="clear" w:pos="567"/>
        </w:tabs>
        <w:spacing w:line="240" w:lineRule="auto"/>
        <w:rPr>
          <w:noProof/>
          <w:szCs w:val="22"/>
        </w:rPr>
      </w:pPr>
    </w:p>
    <w:p w14:paraId="54A59228"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r w:rsidRPr="009F3F84">
        <w:rPr>
          <w:b/>
          <w:szCs w:val="22"/>
        </w:rPr>
        <w:t>14.</w:t>
      </w:r>
      <w:r w:rsidRPr="009F3F84">
        <w:rPr>
          <w:b/>
          <w:szCs w:val="22"/>
        </w:rPr>
        <w:tab/>
        <w:t>KLASSIFIKAZZJONI ĠENERALI TA’ KIF JINGĦATA</w:t>
      </w:r>
    </w:p>
    <w:p w14:paraId="6EE4EDC2" w14:textId="77777777" w:rsidR="00850BFB" w:rsidRPr="009F3F84" w:rsidRDefault="00850BFB" w:rsidP="00A2679E">
      <w:pPr>
        <w:tabs>
          <w:tab w:val="clear" w:pos="567"/>
        </w:tabs>
        <w:spacing w:line="240" w:lineRule="auto"/>
        <w:rPr>
          <w:noProof/>
          <w:color w:val="000000"/>
          <w:szCs w:val="22"/>
        </w:rPr>
      </w:pPr>
    </w:p>
    <w:p w14:paraId="5F821486" w14:textId="77777777" w:rsidR="00850BFB" w:rsidRPr="009F3F84" w:rsidRDefault="00850BFB" w:rsidP="00A2679E">
      <w:pPr>
        <w:tabs>
          <w:tab w:val="clear" w:pos="567"/>
        </w:tabs>
        <w:spacing w:line="240" w:lineRule="auto"/>
        <w:rPr>
          <w:noProof/>
          <w:szCs w:val="22"/>
        </w:rPr>
      </w:pPr>
    </w:p>
    <w:p w14:paraId="1C5A4BFF" w14:textId="77777777" w:rsidR="00850BFB" w:rsidRPr="009F3F84" w:rsidRDefault="00850BFB" w:rsidP="00A2679E">
      <w:pPr>
        <w:pBdr>
          <w:top w:val="single" w:sz="4" w:space="2" w:color="auto"/>
          <w:left w:val="single" w:sz="4" w:space="4" w:color="auto"/>
          <w:bottom w:val="single" w:sz="4" w:space="1" w:color="auto"/>
          <w:right w:val="single" w:sz="4" w:space="4" w:color="auto"/>
        </w:pBdr>
        <w:tabs>
          <w:tab w:val="clear" w:pos="567"/>
        </w:tabs>
        <w:spacing w:line="240" w:lineRule="auto"/>
        <w:rPr>
          <w:noProof/>
          <w:szCs w:val="22"/>
        </w:rPr>
      </w:pPr>
      <w:r w:rsidRPr="009F3F84">
        <w:rPr>
          <w:b/>
          <w:szCs w:val="22"/>
        </w:rPr>
        <w:t>15.</w:t>
      </w:r>
      <w:r w:rsidRPr="009F3F84">
        <w:rPr>
          <w:b/>
          <w:szCs w:val="22"/>
        </w:rPr>
        <w:tab/>
        <w:t>ISTRUZZJONIJIET DWAR L-UŻU</w:t>
      </w:r>
    </w:p>
    <w:p w14:paraId="1C61A524" w14:textId="77777777" w:rsidR="00850BFB" w:rsidRPr="009F3F84" w:rsidRDefault="00850BFB" w:rsidP="00A2679E">
      <w:pPr>
        <w:tabs>
          <w:tab w:val="clear" w:pos="567"/>
        </w:tabs>
        <w:spacing w:line="240" w:lineRule="auto"/>
        <w:rPr>
          <w:noProof/>
          <w:szCs w:val="22"/>
        </w:rPr>
      </w:pPr>
    </w:p>
    <w:p w14:paraId="690919BC" w14:textId="77777777" w:rsidR="00850BFB" w:rsidRPr="009F3F84" w:rsidRDefault="00850BFB" w:rsidP="00A2679E">
      <w:pPr>
        <w:tabs>
          <w:tab w:val="clear" w:pos="567"/>
        </w:tabs>
        <w:spacing w:line="240" w:lineRule="auto"/>
        <w:rPr>
          <w:noProof/>
          <w:szCs w:val="22"/>
        </w:rPr>
      </w:pPr>
    </w:p>
    <w:p w14:paraId="1D2D4253" w14:textId="77777777" w:rsidR="00850BFB" w:rsidRPr="009F3F84" w:rsidRDefault="00850BFB" w:rsidP="00A2679E">
      <w:pPr>
        <w:keepNext/>
        <w:pBdr>
          <w:top w:val="single" w:sz="4" w:space="1" w:color="auto"/>
          <w:left w:val="single" w:sz="4" w:space="4" w:color="auto"/>
          <w:bottom w:val="single" w:sz="4" w:space="0" w:color="auto"/>
          <w:right w:val="single" w:sz="4" w:space="4" w:color="auto"/>
        </w:pBdr>
        <w:tabs>
          <w:tab w:val="clear" w:pos="567"/>
        </w:tabs>
        <w:spacing w:line="240" w:lineRule="auto"/>
        <w:rPr>
          <w:b/>
        </w:rPr>
      </w:pPr>
      <w:r w:rsidRPr="009F3F84">
        <w:rPr>
          <w:b/>
          <w:szCs w:val="22"/>
        </w:rPr>
        <w:t>16.</w:t>
      </w:r>
      <w:r w:rsidRPr="009F3F84">
        <w:rPr>
          <w:b/>
          <w:szCs w:val="22"/>
        </w:rPr>
        <w:tab/>
        <w:t>INFORMAZZJONI BIL-BRAILLE</w:t>
      </w:r>
    </w:p>
    <w:p w14:paraId="6C563BBF" w14:textId="77777777" w:rsidR="00850BFB" w:rsidRPr="009F3F84" w:rsidRDefault="00850BFB" w:rsidP="00A2679E">
      <w:pPr>
        <w:keepNext/>
        <w:tabs>
          <w:tab w:val="clear" w:pos="567"/>
        </w:tabs>
        <w:spacing w:line="240" w:lineRule="auto"/>
        <w:rPr>
          <w:noProof/>
          <w:szCs w:val="22"/>
        </w:rPr>
      </w:pPr>
    </w:p>
    <w:p w14:paraId="6402F554" w14:textId="77777777" w:rsidR="00850BFB" w:rsidRPr="009F3F84" w:rsidRDefault="00850BFB" w:rsidP="00A2679E">
      <w:pPr>
        <w:tabs>
          <w:tab w:val="clear" w:pos="567"/>
        </w:tabs>
        <w:spacing w:line="240" w:lineRule="auto"/>
        <w:rPr>
          <w:rFonts w:eastAsia="MS Mincho"/>
          <w:szCs w:val="22"/>
        </w:rPr>
      </w:pPr>
      <w:r w:rsidRPr="009F3F84">
        <w:t>Atectura Breezhaler 125 mikrogramma/127.5 mikrogrammi</w:t>
      </w:r>
    </w:p>
    <w:p w14:paraId="3DC0787A" w14:textId="77777777" w:rsidR="00850BFB" w:rsidRPr="009F3F84" w:rsidRDefault="00850BFB" w:rsidP="00A2679E">
      <w:pPr>
        <w:tabs>
          <w:tab w:val="clear" w:pos="567"/>
        </w:tabs>
        <w:spacing w:line="240" w:lineRule="auto"/>
        <w:rPr>
          <w:noProof/>
          <w:szCs w:val="22"/>
          <w:shd w:val="clear" w:color="auto" w:fill="CCCCCC"/>
        </w:rPr>
      </w:pPr>
    </w:p>
    <w:p w14:paraId="1BDAAF72" w14:textId="77777777" w:rsidR="00850BFB" w:rsidRPr="009F3F84" w:rsidRDefault="00850BFB" w:rsidP="00A2679E">
      <w:pPr>
        <w:tabs>
          <w:tab w:val="clear" w:pos="567"/>
        </w:tabs>
        <w:spacing w:line="240" w:lineRule="auto"/>
        <w:rPr>
          <w:noProof/>
          <w:szCs w:val="22"/>
          <w:shd w:val="clear" w:color="auto" w:fill="CCCCCC"/>
        </w:rPr>
      </w:pPr>
    </w:p>
    <w:p w14:paraId="2F897B10" w14:textId="77777777" w:rsidR="00850BFB" w:rsidRPr="009F3F84" w:rsidRDefault="00850BFB" w:rsidP="00A2679E">
      <w:pPr>
        <w:keepNext/>
        <w:keepLines/>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9F3F84">
        <w:rPr>
          <w:b/>
        </w:rPr>
        <w:t>17.</w:t>
      </w:r>
      <w:r w:rsidRPr="009F3F84">
        <w:rPr>
          <w:b/>
        </w:rPr>
        <w:tab/>
        <w:t>IDENTIFIKATUR UNIKU – BARCODE 2D</w:t>
      </w:r>
    </w:p>
    <w:p w14:paraId="5090F1CE" w14:textId="77777777" w:rsidR="00457867" w:rsidRPr="009F3F84" w:rsidRDefault="00457867" w:rsidP="00A2679E">
      <w:pPr>
        <w:keepNext/>
        <w:keepLines/>
        <w:tabs>
          <w:tab w:val="clear" w:pos="567"/>
        </w:tabs>
        <w:spacing w:line="240" w:lineRule="auto"/>
        <w:rPr>
          <w:noProof/>
        </w:rPr>
      </w:pPr>
    </w:p>
    <w:p w14:paraId="63995389" w14:textId="30CCFC04" w:rsidR="00457867" w:rsidRPr="009F3F84" w:rsidRDefault="00C61D60" w:rsidP="00A2679E">
      <w:pPr>
        <w:tabs>
          <w:tab w:val="clear" w:pos="567"/>
        </w:tabs>
        <w:spacing w:line="240" w:lineRule="auto"/>
        <w:rPr>
          <w:noProof/>
          <w:szCs w:val="22"/>
          <w:shd w:val="pct15" w:color="auto" w:fill="auto"/>
        </w:rPr>
      </w:pPr>
      <w:r w:rsidRPr="009F3F84">
        <w:rPr>
          <w:szCs w:val="22"/>
          <w:shd w:val="pct15" w:color="auto" w:fill="auto"/>
        </w:rPr>
        <w:t>b</w:t>
      </w:r>
      <w:r w:rsidR="00457867" w:rsidRPr="009F3F84">
        <w:rPr>
          <w:szCs w:val="22"/>
          <w:shd w:val="pct15" w:color="auto" w:fill="auto"/>
        </w:rPr>
        <w:t>arcode 2D li jkollu l-identifikatur uniku inkluż.</w:t>
      </w:r>
    </w:p>
    <w:p w14:paraId="0C269799" w14:textId="77777777" w:rsidR="00457867" w:rsidRPr="009F3F84" w:rsidRDefault="00457867" w:rsidP="00A2679E">
      <w:pPr>
        <w:tabs>
          <w:tab w:val="clear" w:pos="567"/>
        </w:tabs>
        <w:spacing w:line="240" w:lineRule="auto"/>
        <w:rPr>
          <w:noProof/>
        </w:rPr>
      </w:pPr>
    </w:p>
    <w:p w14:paraId="474F0957" w14:textId="77777777" w:rsidR="00850BFB" w:rsidRPr="009F3F84" w:rsidRDefault="00850BFB" w:rsidP="00A2679E">
      <w:pPr>
        <w:tabs>
          <w:tab w:val="clear" w:pos="567"/>
        </w:tabs>
        <w:spacing w:line="240" w:lineRule="auto"/>
        <w:rPr>
          <w:noProof/>
        </w:rPr>
      </w:pPr>
    </w:p>
    <w:p w14:paraId="3E26302A" w14:textId="77777777" w:rsidR="00850BFB" w:rsidRPr="009F3F84" w:rsidRDefault="00850BFB" w:rsidP="00A2679E">
      <w:pPr>
        <w:keepNext/>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9F3F84">
        <w:rPr>
          <w:b/>
        </w:rPr>
        <w:t>18.</w:t>
      </w:r>
      <w:r w:rsidRPr="009F3F84">
        <w:rPr>
          <w:b/>
        </w:rPr>
        <w:tab/>
        <w:t xml:space="preserve">IDENTIFIKATUR UNIKU – </w:t>
      </w:r>
      <w:r w:rsidRPr="00181E56">
        <w:rPr>
          <w:b/>
          <w:i/>
          <w:iCs/>
        </w:rPr>
        <w:t>DATA</w:t>
      </w:r>
      <w:r w:rsidRPr="009F3F84">
        <w:rPr>
          <w:b/>
        </w:rPr>
        <w:t xml:space="preserve"> LI TINQARA MILL-BNIEDEM</w:t>
      </w:r>
    </w:p>
    <w:p w14:paraId="5A1281C4" w14:textId="77777777" w:rsidR="00850BFB" w:rsidRPr="009F3F84" w:rsidRDefault="00850BFB" w:rsidP="00A2679E">
      <w:pPr>
        <w:keepNext/>
        <w:tabs>
          <w:tab w:val="clear" w:pos="567"/>
        </w:tabs>
        <w:spacing w:line="240" w:lineRule="auto"/>
        <w:rPr>
          <w:noProof/>
        </w:rPr>
      </w:pPr>
    </w:p>
    <w:p w14:paraId="1309131F" w14:textId="01EC2E8D" w:rsidR="00850BFB" w:rsidRPr="009F3F84" w:rsidRDefault="00850BFB" w:rsidP="00A2679E">
      <w:pPr>
        <w:keepNext/>
        <w:tabs>
          <w:tab w:val="clear" w:pos="567"/>
        </w:tabs>
        <w:spacing w:line="240" w:lineRule="auto"/>
        <w:rPr>
          <w:szCs w:val="22"/>
        </w:rPr>
      </w:pPr>
      <w:r w:rsidRPr="009F3F84">
        <w:t>PC</w:t>
      </w:r>
    </w:p>
    <w:p w14:paraId="5E2F5AB6" w14:textId="334C6D96" w:rsidR="00850BFB" w:rsidRPr="009F3F84" w:rsidRDefault="00850BFB" w:rsidP="00A2679E">
      <w:pPr>
        <w:keepNext/>
        <w:tabs>
          <w:tab w:val="clear" w:pos="567"/>
        </w:tabs>
        <w:spacing w:line="240" w:lineRule="auto"/>
        <w:rPr>
          <w:szCs w:val="22"/>
        </w:rPr>
      </w:pPr>
      <w:r w:rsidRPr="009F3F84">
        <w:t>SN</w:t>
      </w:r>
    </w:p>
    <w:p w14:paraId="39F511E7" w14:textId="226509B8" w:rsidR="00FE6298" w:rsidRDefault="00850BFB">
      <w:pPr>
        <w:tabs>
          <w:tab w:val="clear" w:pos="567"/>
        </w:tabs>
        <w:spacing w:line="240" w:lineRule="auto"/>
      </w:pPr>
      <w:r w:rsidRPr="009F3F84">
        <w:t>NN</w:t>
      </w:r>
      <w:r w:rsidR="00FE6298">
        <w:br w:type="page"/>
      </w:r>
    </w:p>
    <w:p w14:paraId="1EFCEB4A" w14:textId="77777777" w:rsidR="00850BFB" w:rsidRPr="009F3F84" w:rsidRDefault="00850BFB" w:rsidP="00A2679E">
      <w:pPr>
        <w:tabs>
          <w:tab w:val="clear" w:pos="567"/>
        </w:tabs>
        <w:spacing w:line="240" w:lineRule="auto"/>
        <w:rPr>
          <w:noProof/>
          <w:szCs w:val="22"/>
        </w:rPr>
      </w:pPr>
    </w:p>
    <w:p w14:paraId="67DB3FD6"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TAGĦRIF LI GĦANDU JIDHER FUQ IL-PAKKETT TA’ BARRA</w:t>
      </w:r>
    </w:p>
    <w:p w14:paraId="612CD94B"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rPr>
      </w:pPr>
    </w:p>
    <w:p w14:paraId="1099094F"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rPr>
      </w:pPr>
      <w:r w:rsidRPr="009F3F84">
        <w:rPr>
          <w:b/>
          <w:szCs w:val="22"/>
        </w:rPr>
        <w:t>IL-KARTUNA TA’ BARRA TAL-PAKKETT B’ĦAFNA (INKLUŻA L-KAXXA Ċ-ĊELESTI)</w:t>
      </w:r>
    </w:p>
    <w:p w14:paraId="5A06E73A" w14:textId="77777777" w:rsidR="00850BFB" w:rsidRPr="009F3F84" w:rsidRDefault="00850BFB" w:rsidP="00A2679E">
      <w:pPr>
        <w:tabs>
          <w:tab w:val="clear" w:pos="567"/>
        </w:tabs>
        <w:spacing w:line="240" w:lineRule="auto"/>
        <w:rPr>
          <w:noProof/>
          <w:szCs w:val="22"/>
        </w:rPr>
      </w:pPr>
    </w:p>
    <w:p w14:paraId="55E17981" w14:textId="77777777" w:rsidR="00850BFB" w:rsidRPr="009F3F84" w:rsidRDefault="00850BFB" w:rsidP="00A2679E">
      <w:pPr>
        <w:tabs>
          <w:tab w:val="clear" w:pos="567"/>
        </w:tabs>
        <w:spacing w:line="240" w:lineRule="auto"/>
        <w:rPr>
          <w:noProof/>
          <w:szCs w:val="22"/>
        </w:rPr>
      </w:pPr>
    </w:p>
    <w:p w14:paraId="45FF371C"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1.</w:t>
      </w:r>
      <w:r w:rsidRPr="009F3F84">
        <w:rPr>
          <w:b/>
          <w:szCs w:val="22"/>
        </w:rPr>
        <w:tab/>
        <w:t>ISEM TAL-PRODOTT MEDIĊINALI</w:t>
      </w:r>
    </w:p>
    <w:p w14:paraId="6AF20091" w14:textId="77777777" w:rsidR="00850BFB" w:rsidRPr="009F3F84" w:rsidRDefault="00850BFB" w:rsidP="00A2679E">
      <w:pPr>
        <w:keepNext/>
        <w:tabs>
          <w:tab w:val="clear" w:pos="567"/>
        </w:tabs>
        <w:spacing w:line="240" w:lineRule="auto"/>
        <w:rPr>
          <w:noProof/>
          <w:szCs w:val="22"/>
        </w:rPr>
      </w:pPr>
    </w:p>
    <w:p w14:paraId="3B9EB2A2" w14:textId="77777777" w:rsidR="00850BFB" w:rsidRPr="009F3F84" w:rsidRDefault="00850BFB" w:rsidP="00A2679E">
      <w:pPr>
        <w:tabs>
          <w:tab w:val="clear" w:pos="567"/>
        </w:tabs>
        <w:spacing w:line="240" w:lineRule="auto"/>
        <w:rPr>
          <w:rFonts w:eastAsia="MS Mincho"/>
          <w:szCs w:val="22"/>
        </w:rPr>
      </w:pPr>
      <w:r w:rsidRPr="009F3F84">
        <w:t>Atectura Breezhaler 125 mikrogramma/127.5 mikrogrammi trab li jittieħed man-nifs, kapsuli iebsa</w:t>
      </w:r>
    </w:p>
    <w:p w14:paraId="4095E36A" w14:textId="77777777" w:rsidR="00850BFB" w:rsidRPr="009F3F84" w:rsidRDefault="00850BFB" w:rsidP="00A2679E">
      <w:pPr>
        <w:tabs>
          <w:tab w:val="clear" w:pos="567"/>
        </w:tabs>
        <w:spacing w:line="240" w:lineRule="auto"/>
        <w:rPr>
          <w:szCs w:val="22"/>
        </w:rPr>
      </w:pPr>
      <w:r w:rsidRPr="009F3F84">
        <w:t>indacaterol/mometasone furoate</w:t>
      </w:r>
    </w:p>
    <w:p w14:paraId="51422CD4" w14:textId="77777777" w:rsidR="00850BFB" w:rsidRPr="009F3F84" w:rsidRDefault="00850BFB" w:rsidP="00A2679E">
      <w:pPr>
        <w:tabs>
          <w:tab w:val="clear" w:pos="567"/>
        </w:tabs>
        <w:spacing w:line="240" w:lineRule="auto"/>
        <w:rPr>
          <w:noProof/>
          <w:szCs w:val="22"/>
        </w:rPr>
      </w:pPr>
    </w:p>
    <w:p w14:paraId="72BE9A41" w14:textId="77777777" w:rsidR="00850BFB" w:rsidRPr="009F3F84" w:rsidRDefault="00850BFB" w:rsidP="00A2679E">
      <w:pPr>
        <w:tabs>
          <w:tab w:val="clear" w:pos="567"/>
        </w:tabs>
        <w:spacing w:line="240" w:lineRule="auto"/>
        <w:rPr>
          <w:noProof/>
          <w:szCs w:val="22"/>
        </w:rPr>
      </w:pPr>
    </w:p>
    <w:p w14:paraId="15309645"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2.</w:t>
      </w:r>
      <w:r w:rsidRPr="009F3F84">
        <w:rPr>
          <w:b/>
          <w:szCs w:val="22"/>
        </w:rPr>
        <w:tab/>
        <w:t>DIKJARAZZJONI TAS-SUSTANZA(I) ATTIVA(I)</w:t>
      </w:r>
    </w:p>
    <w:p w14:paraId="040182DA" w14:textId="77777777" w:rsidR="00850BFB" w:rsidRPr="009F3F84" w:rsidRDefault="00850BFB" w:rsidP="00A2679E">
      <w:pPr>
        <w:tabs>
          <w:tab w:val="clear" w:pos="567"/>
        </w:tabs>
        <w:spacing w:line="240" w:lineRule="auto"/>
        <w:rPr>
          <w:szCs w:val="22"/>
        </w:rPr>
      </w:pPr>
    </w:p>
    <w:p w14:paraId="76A4F151" w14:textId="77777777" w:rsidR="00850BFB" w:rsidRPr="009F3F84" w:rsidRDefault="00850BFB" w:rsidP="00A2679E">
      <w:pPr>
        <w:tabs>
          <w:tab w:val="clear" w:pos="567"/>
        </w:tabs>
        <w:spacing w:line="240" w:lineRule="auto"/>
        <w:rPr>
          <w:szCs w:val="22"/>
        </w:rPr>
      </w:pPr>
      <w:r w:rsidRPr="009F3F84">
        <w:t>Kull doża mogħtija fiha 125 mikrogramma indacaterol (bħala acetate) u 127.5 mikrogrammi mometasone furoate.</w:t>
      </w:r>
    </w:p>
    <w:p w14:paraId="6AA4C522" w14:textId="77777777" w:rsidR="00850BFB" w:rsidRPr="009F3F84" w:rsidRDefault="00850BFB" w:rsidP="00A2679E">
      <w:pPr>
        <w:tabs>
          <w:tab w:val="clear" w:pos="567"/>
        </w:tabs>
        <w:spacing w:line="240" w:lineRule="auto"/>
        <w:rPr>
          <w:noProof/>
          <w:szCs w:val="22"/>
        </w:rPr>
      </w:pPr>
    </w:p>
    <w:p w14:paraId="4E2B94CC" w14:textId="77777777" w:rsidR="00850BFB" w:rsidRPr="009F3F84" w:rsidRDefault="00850BFB" w:rsidP="00A2679E">
      <w:pPr>
        <w:tabs>
          <w:tab w:val="clear" w:pos="567"/>
        </w:tabs>
        <w:spacing w:line="240" w:lineRule="auto"/>
        <w:rPr>
          <w:noProof/>
          <w:szCs w:val="22"/>
        </w:rPr>
      </w:pPr>
    </w:p>
    <w:p w14:paraId="78F84214"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9F3F84">
        <w:rPr>
          <w:b/>
          <w:szCs w:val="22"/>
        </w:rPr>
        <w:t>3.</w:t>
      </w:r>
      <w:r w:rsidRPr="009F3F84">
        <w:rPr>
          <w:b/>
          <w:szCs w:val="22"/>
        </w:rPr>
        <w:tab/>
        <w:t>LISTA TA’ EĊĊIPJENTI</w:t>
      </w:r>
    </w:p>
    <w:p w14:paraId="670BEFA6" w14:textId="77777777" w:rsidR="00850BFB" w:rsidRPr="009F3F84" w:rsidRDefault="00850BFB" w:rsidP="00A2679E">
      <w:pPr>
        <w:keepNext/>
        <w:tabs>
          <w:tab w:val="clear" w:pos="567"/>
        </w:tabs>
        <w:spacing w:line="240" w:lineRule="auto"/>
        <w:rPr>
          <w:noProof/>
          <w:szCs w:val="22"/>
        </w:rPr>
      </w:pPr>
    </w:p>
    <w:p w14:paraId="4FF5B335" w14:textId="6E320728" w:rsidR="00850BFB" w:rsidRPr="009F3F84" w:rsidRDefault="00850BFB" w:rsidP="00A2679E">
      <w:pPr>
        <w:tabs>
          <w:tab w:val="clear" w:pos="567"/>
        </w:tabs>
        <w:spacing w:line="240" w:lineRule="auto"/>
        <w:rPr>
          <w:szCs w:val="22"/>
        </w:rPr>
      </w:pPr>
      <w:r w:rsidRPr="009F3F84">
        <w:t>Fih ukoll il-lattosju</w:t>
      </w:r>
      <w:r w:rsidR="009952B2">
        <w:t xml:space="preserve"> </w:t>
      </w:r>
      <w:r w:rsidR="00A92DB7">
        <w:t>monoidrat</w:t>
      </w:r>
      <w:r w:rsidRPr="009F3F84">
        <w:t xml:space="preserve">. </w:t>
      </w:r>
      <w:r w:rsidRPr="009F3F84">
        <w:rPr>
          <w:shd w:val="pct15" w:color="auto" w:fill="auto"/>
        </w:rPr>
        <w:t>Ara l-fuljett ta’ tagħrif għal aktar informazzjoni.</w:t>
      </w:r>
    </w:p>
    <w:p w14:paraId="1FE8D46B" w14:textId="77777777" w:rsidR="00850BFB" w:rsidRPr="009F3F84" w:rsidRDefault="00850BFB" w:rsidP="00A2679E">
      <w:pPr>
        <w:tabs>
          <w:tab w:val="clear" w:pos="567"/>
        </w:tabs>
        <w:spacing w:line="240" w:lineRule="auto"/>
        <w:rPr>
          <w:noProof/>
          <w:szCs w:val="22"/>
        </w:rPr>
      </w:pPr>
    </w:p>
    <w:p w14:paraId="4229D062" w14:textId="77777777" w:rsidR="00850BFB" w:rsidRPr="009F3F84" w:rsidRDefault="00850BFB" w:rsidP="00A2679E">
      <w:pPr>
        <w:tabs>
          <w:tab w:val="clear" w:pos="567"/>
        </w:tabs>
        <w:spacing w:line="240" w:lineRule="auto"/>
        <w:rPr>
          <w:noProof/>
          <w:szCs w:val="22"/>
        </w:rPr>
      </w:pPr>
    </w:p>
    <w:p w14:paraId="592C0C54"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4.</w:t>
      </w:r>
      <w:r w:rsidRPr="009F3F84">
        <w:rPr>
          <w:b/>
          <w:szCs w:val="22"/>
        </w:rPr>
        <w:tab/>
        <w:t>GĦAMLA FARMAĊEWTIKA U KONTENUT</w:t>
      </w:r>
    </w:p>
    <w:p w14:paraId="783D109A" w14:textId="77777777" w:rsidR="00457867" w:rsidRPr="009F3F84" w:rsidRDefault="00457867" w:rsidP="00A2679E">
      <w:pPr>
        <w:keepNext/>
        <w:tabs>
          <w:tab w:val="clear" w:pos="567"/>
        </w:tabs>
        <w:spacing w:line="240" w:lineRule="auto"/>
        <w:rPr>
          <w:noProof/>
          <w:szCs w:val="22"/>
        </w:rPr>
      </w:pPr>
    </w:p>
    <w:p w14:paraId="59B2D60F" w14:textId="77777777" w:rsidR="00457867" w:rsidRPr="009F3F84" w:rsidRDefault="00457867" w:rsidP="00A2679E">
      <w:pPr>
        <w:tabs>
          <w:tab w:val="clear" w:pos="567"/>
        </w:tabs>
        <w:spacing w:line="240" w:lineRule="auto"/>
        <w:rPr>
          <w:noProof/>
          <w:szCs w:val="22"/>
        </w:rPr>
      </w:pPr>
      <w:r w:rsidRPr="009F3F84">
        <w:rPr>
          <w:szCs w:val="22"/>
          <w:shd w:val="pct15" w:color="auto" w:fill="auto"/>
        </w:rPr>
        <w:t>Trab li jittieħed man-nifs, kapsula iebsa</w:t>
      </w:r>
    </w:p>
    <w:p w14:paraId="0AE22F54" w14:textId="77777777" w:rsidR="00850BFB" w:rsidRPr="009F3F84" w:rsidRDefault="00850BFB" w:rsidP="00A2679E">
      <w:pPr>
        <w:tabs>
          <w:tab w:val="clear" w:pos="567"/>
        </w:tabs>
        <w:spacing w:line="240" w:lineRule="auto"/>
        <w:rPr>
          <w:szCs w:val="22"/>
        </w:rPr>
      </w:pPr>
    </w:p>
    <w:p w14:paraId="223E5161" w14:textId="77777777" w:rsidR="00850BFB" w:rsidRPr="009F3F84" w:rsidRDefault="00850BFB" w:rsidP="00A2679E">
      <w:pPr>
        <w:tabs>
          <w:tab w:val="clear" w:pos="567"/>
        </w:tabs>
        <w:spacing w:line="240" w:lineRule="auto"/>
        <w:rPr>
          <w:szCs w:val="22"/>
        </w:rPr>
      </w:pPr>
      <w:r w:rsidRPr="009F3F84">
        <w:t>Pakkett b’ħafna: 90 (3 pakketti ta’ 30 x 1) kapsula + 3 inhalers.</w:t>
      </w:r>
    </w:p>
    <w:p w14:paraId="4BC4C1FE" w14:textId="77777777" w:rsidR="00850BFB" w:rsidRPr="009F3F84" w:rsidRDefault="00850BFB" w:rsidP="00A2679E">
      <w:pPr>
        <w:tabs>
          <w:tab w:val="clear" w:pos="567"/>
        </w:tabs>
        <w:spacing w:line="240" w:lineRule="auto"/>
        <w:rPr>
          <w:szCs w:val="22"/>
          <w:shd w:val="pct15" w:color="auto" w:fill="auto"/>
        </w:rPr>
      </w:pPr>
      <w:r w:rsidRPr="009F3F84">
        <w:rPr>
          <w:szCs w:val="22"/>
          <w:shd w:val="pct15" w:color="auto" w:fill="auto"/>
        </w:rPr>
        <w:t>Pakkett b’ħafna: 150 (15-il pakkett ta’ 10 x 1) kapsula + 15-il inhaler.</w:t>
      </w:r>
    </w:p>
    <w:p w14:paraId="5652F940" w14:textId="77777777" w:rsidR="00850BFB" w:rsidRPr="009F3F84" w:rsidRDefault="00850BFB" w:rsidP="00A2679E">
      <w:pPr>
        <w:tabs>
          <w:tab w:val="clear" w:pos="567"/>
        </w:tabs>
        <w:spacing w:line="240" w:lineRule="auto"/>
        <w:rPr>
          <w:szCs w:val="22"/>
        </w:rPr>
      </w:pPr>
    </w:p>
    <w:p w14:paraId="4830ED22" w14:textId="77777777" w:rsidR="00850BFB" w:rsidRPr="009F3F84" w:rsidRDefault="00850BFB" w:rsidP="00A2679E">
      <w:pPr>
        <w:tabs>
          <w:tab w:val="clear" w:pos="567"/>
        </w:tabs>
        <w:spacing w:line="240" w:lineRule="auto"/>
        <w:rPr>
          <w:noProof/>
          <w:szCs w:val="22"/>
        </w:rPr>
      </w:pPr>
    </w:p>
    <w:p w14:paraId="180605E0" w14:textId="77777777" w:rsidR="00850BFB" w:rsidRPr="009F3F84" w:rsidRDefault="00850BFB" w:rsidP="00A2679E">
      <w:pPr>
        <w:keepNext/>
        <w:pBdr>
          <w:top w:val="single" w:sz="4" w:space="0" w:color="auto"/>
          <w:left w:val="single" w:sz="4" w:space="4" w:color="auto"/>
          <w:bottom w:val="single" w:sz="4" w:space="1" w:color="auto"/>
          <w:right w:val="single" w:sz="4" w:space="4" w:color="auto"/>
        </w:pBdr>
        <w:tabs>
          <w:tab w:val="clear" w:pos="567"/>
        </w:tabs>
        <w:spacing w:line="240" w:lineRule="auto"/>
        <w:ind w:left="567" w:hanging="567"/>
        <w:rPr>
          <w:szCs w:val="22"/>
        </w:rPr>
      </w:pPr>
      <w:r w:rsidRPr="009F3F84">
        <w:rPr>
          <w:b/>
          <w:szCs w:val="22"/>
        </w:rPr>
        <w:t>5.</w:t>
      </w:r>
      <w:r w:rsidRPr="009F3F84">
        <w:rPr>
          <w:b/>
          <w:szCs w:val="22"/>
        </w:rPr>
        <w:tab/>
        <w:t>MOD TA’ KIF U MNEJN JINGĦATA</w:t>
      </w:r>
    </w:p>
    <w:p w14:paraId="3C117BA7" w14:textId="77777777" w:rsidR="00457867" w:rsidRPr="009F3F84" w:rsidRDefault="00457867" w:rsidP="00A2679E">
      <w:pPr>
        <w:keepNext/>
        <w:tabs>
          <w:tab w:val="clear" w:pos="567"/>
        </w:tabs>
        <w:spacing w:line="240" w:lineRule="auto"/>
        <w:rPr>
          <w:noProof/>
          <w:szCs w:val="22"/>
        </w:rPr>
      </w:pPr>
    </w:p>
    <w:p w14:paraId="346C6D0C" w14:textId="77777777" w:rsidR="00AD57A1" w:rsidRPr="009F3F84" w:rsidRDefault="00AD57A1" w:rsidP="00A2679E">
      <w:pPr>
        <w:tabs>
          <w:tab w:val="clear" w:pos="567"/>
        </w:tabs>
        <w:spacing w:line="240" w:lineRule="auto"/>
        <w:rPr>
          <w:szCs w:val="22"/>
          <w:shd w:val="pct15" w:color="auto" w:fill="auto"/>
        </w:rPr>
      </w:pPr>
      <w:r w:rsidRPr="009F3F84">
        <w:rPr>
          <w:szCs w:val="22"/>
        </w:rPr>
        <w:t>Aqra l-fuljett ta’ tagħrif qabel l-użu.</w:t>
      </w:r>
    </w:p>
    <w:p w14:paraId="05C195E1" w14:textId="77777777" w:rsidR="00457867" w:rsidRPr="009F3F84" w:rsidRDefault="00457867" w:rsidP="00A2679E">
      <w:pPr>
        <w:tabs>
          <w:tab w:val="clear" w:pos="567"/>
        </w:tabs>
        <w:spacing w:line="240" w:lineRule="auto"/>
        <w:rPr>
          <w:noProof/>
          <w:szCs w:val="22"/>
        </w:rPr>
      </w:pPr>
      <w:r w:rsidRPr="009F3F84">
        <w:t>Jintuża biss bl-inhaler ipprovdut fil-pakkett.</w:t>
      </w:r>
    </w:p>
    <w:p w14:paraId="6E9F94E7" w14:textId="77777777" w:rsidR="00457867" w:rsidRPr="009F3F84" w:rsidRDefault="00457867" w:rsidP="00A2679E">
      <w:pPr>
        <w:tabs>
          <w:tab w:val="clear" w:pos="567"/>
        </w:tabs>
        <w:spacing w:line="240" w:lineRule="auto"/>
        <w:rPr>
          <w:noProof/>
          <w:szCs w:val="22"/>
        </w:rPr>
      </w:pPr>
      <w:r w:rsidRPr="009F3F84">
        <w:t>Tiblax il-kapsuli.</w:t>
      </w:r>
    </w:p>
    <w:p w14:paraId="238F3A87" w14:textId="77777777" w:rsidR="00457867" w:rsidRPr="009F3F84" w:rsidRDefault="00457867" w:rsidP="00A2679E">
      <w:pPr>
        <w:tabs>
          <w:tab w:val="clear" w:pos="567"/>
        </w:tabs>
        <w:spacing w:line="240" w:lineRule="auto"/>
        <w:rPr>
          <w:noProof/>
          <w:szCs w:val="22"/>
        </w:rPr>
      </w:pPr>
      <w:r w:rsidRPr="009F3F84">
        <w:t>Għal biex jinġibed man-nifs.</w:t>
      </w:r>
    </w:p>
    <w:p w14:paraId="48C50803" w14:textId="77777777" w:rsidR="00457867" w:rsidRPr="009F3F84" w:rsidRDefault="00457867" w:rsidP="00A2679E">
      <w:pPr>
        <w:tabs>
          <w:tab w:val="clear" w:pos="567"/>
        </w:tabs>
        <w:spacing w:line="240" w:lineRule="auto"/>
        <w:rPr>
          <w:noProof/>
          <w:szCs w:val="22"/>
        </w:rPr>
      </w:pPr>
    </w:p>
    <w:p w14:paraId="500D21C2" w14:textId="77777777" w:rsidR="00850BFB" w:rsidRPr="009F3F84" w:rsidRDefault="00850BFB" w:rsidP="00A2679E">
      <w:pPr>
        <w:tabs>
          <w:tab w:val="clear" w:pos="567"/>
        </w:tabs>
        <w:spacing w:line="240" w:lineRule="auto"/>
        <w:rPr>
          <w:noProof/>
          <w:szCs w:val="22"/>
        </w:rPr>
      </w:pPr>
    </w:p>
    <w:p w14:paraId="22D4EB7E"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6.</w:t>
      </w:r>
      <w:r w:rsidRPr="009F3F84">
        <w:rPr>
          <w:b/>
          <w:szCs w:val="22"/>
        </w:rPr>
        <w:tab/>
        <w:t>TWISSIJA SPEĊJALI LI L-PRODOTT MEDIĊINALI GĦANDU JINŻAMM FEJN MA JIDHIRX U MA JINTLAĦAQX MIT-TFAL</w:t>
      </w:r>
    </w:p>
    <w:p w14:paraId="5D5AF659" w14:textId="77777777" w:rsidR="00850BFB" w:rsidRPr="009F3F84" w:rsidRDefault="00850BFB" w:rsidP="00A2679E">
      <w:pPr>
        <w:keepNext/>
        <w:tabs>
          <w:tab w:val="clear" w:pos="567"/>
        </w:tabs>
        <w:spacing w:line="240" w:lineRule="auto"/>
        <w:rPr>
          <w:noProof/>
          <w:szCs w:val="22"/>
        </w:rPr>
      </w:pPr>
    </w:p>
    <w:p w14:paraId="05A9894E" w14:textId="77777777" w:rsidR="00850BFB" w:rsidRPr="009F3F84" w:rsidRDefault="00850BFB" w:rsidP="00A2679E">
      <w:pPr>
        <w:tabs>
          <w:tab w:val="clear" w:pos="567"/>
        </w:tabs>
        <w:spacing w:line="240" w:lineRule="auto"/>
        <w:rPr>
          <w:noProof/>
          <w:szCs w:val="22"/>
        </w:rPr>
      </w:pPr>
      <w:r w:rsidRPr="009F3F84">
        <w:t>Żomm fejn ma jidhirx u ma jintlaħaqx mit-tfal.</w:t>
      </w:r>
    </w:p>
    <w:p w14:paraId="54052810" w14:textId="77777777" w:rsidR="00850BFB" w:rsidRPr="009F3F84" w:rsidRDefault="00850BFB" w:rsidP="00A2679E">
      <w:pPr>
        <w:tabs>
          <w:tab w:val="clear" w:pos="567"/>
        </w:tabs>
        <w:spacing w:line="240" w:lineRule="auto"/>
        <w:rPr>
          <w:noProof/>
          <w:szCs w:val="22"/>
        </w:rPr>
      </w:pPr>
    </w:p>
    <w:p w14:paraId="64DEC687" w14:textId="77777777" w:rsidR="00850BFB" w:rsidRPr="009F3F84" w:rsidRDefault="00850BFB" w:rsidP="00A2679E">
      <w:pPr>
        <w:tabs>
          <w:tab w:val="clear" w:pos="567"/>
        </w:tabs>
        <w:spacing w:line="240" w:lineRule="auto"/>
        <w:rPr>
          <w:noProof/>
          <w:szCs w:val="22"/>
        </w:rPr>
      </w:pPr>
    </w:p>
    <w:p w14:paraId="51730547"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9F3F84">
        <w:rPr>
          <w:b/>
          <w:szCs w:val="22"/>
        </w:rPr>
        <w:t>7.</w:t>
      </w:r>
      <w:r w:rsidRPr="009F3F84">
        <w:rPr>
          <w:b/>
          <w:szCs w:val="22"/>
        </w:rPr>
        <w:tab/>
        <w:t>TWISSIJA(IET) SPEĊJALI OĦRA, JEKK MEĦTIEĠA</w:t>
      </w:r>
    </w:p>
    <w:p w14:paraId="449E65A3" w14:textId="77777777" w:rsidR="00850BFB" w:rsidRPr="009F3F84" w:rsidRDefault="00850BFB" w:rsidP="00A2679E">
      <w:pPr>
        <w:tabs>
          <w:tab w:val="clear" w:pos="567"/>
        </w:tabs>
        <w:spacing w:line="240" w:lineRule="auto"/>
        <w:rPr>
          <w:noProof/>
          <w:szCs w:val="22"/>
        </w:rPr>
      </w:pPr>
    </w:p>
    <w:p w14:paraId="0BADE6D3" w14:textId="77777777" w:rsidR="00850BFB" w:rsidRPr="009F3F84" w:rsidRDefault="00850BFB" w:rsidP="00A2679E">
      <w:pPr>
        <w:tabs>
          <w:tab w:val="clear" w:pos="567"/>
        </w:tabs>
        <w:spacing w:line="240" w:lineRule="auto"/>
        <w:rPr>
          <w:noProof/>
          <w:szCs w:val="22"/>
        </w:rPr>
      </w:pPr>
    </w:p>
    <w:p w14:paraId="297CE081"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9F3F84">
        <w:rPr>
          <w:b/>
          <w:szCs w:val="22"/>
        </w:rPr>
        <w:t>8.</w:t>
      </w:r>
      <w:r w:rsidRPr="009F3F84">
        <w:rPr>
          <w:b/>
          <w:szCs w:val="22"/>
        </w:rPr>
        <w:tab/>
        <w:t>DATA TA’ SKADENZA</w:t>
      </w:r>
    </w:p>
    <w:p w14:paraId="3D605C9F" w14:textId="77777777" w:rsidR="00457867" w:rsidRPr="009F3F84" w:rsidRDefault="00457867" w:rsidP="00A2679E">
      <w:pPr>
        <w:keepNext/>
        <w:tabs>
          <w:tab w:val="clear" w:pos="567"/>
        </w:tabs>
        <w:spacing w:line="240" w:lineRule="auto"/>
        <w:rPr>
          <w:noProof/>
          <w:szCs w:val="22"/>
        </w:rPr>
      </w:pPr>
    </w:p>
    <w:p w14:paraId="34CE1D33" w14:textId="77777777" w:rsidR="00457867" w:rsidRPr="009F3F84" w:rsidRDefault="00457867" w:rsidP="00A2679E">
      <w:pPr>
        <w:keepNext/>
        <w:tabs>
          <w:tab w:val="clear" w:pos="567"/>
        </w:tabs>
        <w:spacing w:line="240" w:lineRule="auto"/>
        <w:rPr>
          <w:noProof/>
          <w:color w:val="000000"/>
          <w:szCs w:val="22"/>
        </w:rPr>
      </w:pPr>
      <w:r w:rsidRPr="009F3F84">
        <w:rPr>
          <w:color w:val="000000"/>
          <w:szCs w:val="22"/>
        </w:rPr>
        <w:t>EXP</w:t>
      </w:r>
    </w:p>
    <w:p w14:paraId="6242F468" w14:textId="77777777" w:rsidR="00457867" w:rsidRPr="009F3F84" w:rsidRDefault="00457867" w:rsidP="00A2679E">
      <w:pPr>
        <w:tabs>
          <w:tab w:val="clear" w:pos="567"/>
        </w:tabs>
        <w:spacing w:line="240" w:lineRule="auto"/>
        <w:rPr>
          <w:noProof/>
          <w:color w:val="000000"/>
          <w:szCs w:val="22"/>
        </w:rPr>
      </w:pPr>
      <w:r w:rsidRPr="009F3F84">
        <w:t>L-inhaler f’kull pakkett għandu jintrema wara li l-kapsuli kollha f’dak il-pakkett ikunu ntużaw.</w:t>
      </w:r>
    </w:p>
    <w:p w14:paraId="3DA7338A" w14:textId="77777777" w:rsidR="00457867" w:rsidRPr="009F3F84" w:rsidRDefault="00457867" w:rsidP="00A2679E">
      <w:pPr>
        <w:tabs>
          <w:tab w:val="clear" w:pos="567"/>
        </w:tabs>
        <w:spacing w:line="240" w:lineRule="auto"/>
        <w:rPr>
          <w:noProof/>
          <w:szCs w:val="22"/>
        </w:rPr>
      </w:pPr>
    </w:p>
    <w:p w14:paraId="1BFCFE17" w14:textId="77777777" w:rsidR="00850BFB" w:rsidRPr="009F3F84" w:rsidRDefault="00850BFB" w:rsidP="00A2679E">
      <w:pPr>
        <w:tabs>
          <w:tab w:val="clear" w:pos="567"/>
        </w:tabs>
        <w:spacing w:line="240" w:lineRule="auto"/>
        <w:rPr>
          <w:noProof/>
          <w:szCs w:val="22"/>
        </w:rPr>
      </w:pPr>
    </w:p>
    <w:p w14:paraId="3189309E" w14:textId="77777777" w:rsidR="00457867" w:rsidRPr="009F3F84" w:rsidRDefault="00457867"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lastRenderedPageBreak/>
        <w:t>9.</w:t>
      </w:r>
      <w:r w:rsidRPr="009F3F84">
        <w:rPr>
          <w:b/>
          <w:szCs w:val="22"/>
        </w:rPr>
        <w:tab/>
        <w:t>KONDIZZJONIJIET SPEĊJALI TA’ KIF JINĦAŻEN</w:t>
      </w:r>
    </w:p>
    <w:p w14:paraId="771AF6EF" w14:textId="77777777" w:rsidR="00457867" w:rsidRPr="009F3F84" w:rsidRDefault="00457867" w:rsidP="00A2679E">
      <w:pPr>
        <w:keepNext/>
        <w:tabs>
          <w:tab w:val="clear" w:pos="567"/>
        </w:tabs>
        <w:spacing w:line="240" w:lineRule="auto"/>
        <w:rPr>
          <w:noProof/>
          <w:szCs w:val="22"/>
        </w:rPr>
      </w:pPr>
    </w:p>
    <w:p w14:paraId="0281C1D9" w14:textId="77777777" w:rsidR="00CF10BD" w:rsidRPr="009F3F84" w:rsidRDefault="00CF10BD" w:rsidP="00A2679E">
      <w:pPr>
        <w:keepNext/>
        <w:tabs>
          <w:tab w:val="clear" w:pos="567"/>
          <w:tab w:val="left" w:pos="720"/>
        </w:tabs>
        <w:spacing w:line="240" w:lineRule="auto"/>
      </w:pPr>
      <w:r w:rsidRPr="009F3F84">
        <w:t>Taħżinx f’temperatura ’l fuq minn 30</w:t>
      </w:r>
      <w:r w:rsidRPr="009F3F84">
        <w:rPr>
          <w:szCs w:val="22"/>
        </w:rPr>
        <w:t>°</w:t>
      </w:r>
      <w:r w:rsidRPr="009F3F84">
        <w:t>C.</w:t>
      </w:r>
    </w:p>
    <w:p w14:paraId="60803159" w14:textId="77777777" w:rsidR="00457867" w:rsidRPr="009F3F84" w:rsidRDefault="00457867" w:rsidP="00A2679E">
      <w:pPr>
        <w:tabs>
          <w:tab w:val="clear" w:pos="567"/>
        </w:tabs>
        <w:spacing w:line="240" w:lineRule="auto"/>
        <w:rPr>
          <w:noProof/>
          <w:color w:val="000000"/>
          <w:szCs w:val="22"/>
        </w:rPr>
      </w:pPr>
      <w:r w:rsidRPr="009F3F84">
        <w:rPr>
          <w:color w:val="000000"/>
          <w:szCs w:val="22"/>
        </w:rPr>
        <w:t>Aħżen fil-pakkett oriġinali sabiex tilqa’ mid-dawl u mill-umdità.</w:t>
      </w:r>
    </w:p>
    <w:p w14:paraId="30F20D5B" w14:textId="77777777" w:rsidR="00457867" w:rsidRPr="009F3F84" w:rsidRDefault="00457867" w:rsidP="00A2679E">
      <w:pPr>
        <w:tabs>
          <w:tab w:val="clear" w:pos="567"/>
        </w:tabs>
        <w:spacing w:line="240" w:lineRule="auto"/>
        <w:ind w:left="567" w:hanging="567"/>
        <w:rPr>
          <w:noProof/>
          <w:szCs w:val="22"/>
        </w:rPr>
      </w:pPr>
    </w:p>
    <w:p w14:paraId="58334867" w14:textId="77777777" w:rsidR="00850BFB" w:rsidRPr="009F3F84" w:rsidRDefault="00850BFB" w:rsidP="00A2679E">
      <w:pPr>
        <w:tabs>
          <w:tab w:val="clear" w:pos="567"/>
        </w:tabs>
        <w:spacing w:line="240" w:lineRule="auto"/>
        <w:rPr>
          <w:noProof/>
          <w:szCs w:val="22"/>
        </w:rPr>
      </w:pPr>
    </w:p>
    <w:p w14:paraId="426D71B5"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10.</w:t>
      </w:r>
      <w:r w:rsidRPr="009F3F84">
        <w:rPr>
          <w:b/>
          <w:szCs w:val="22"/>
        </w:rPr>
        <w:tab/>
        <w:t>PREKAWZJONIJIET SPEĊJALI GĦAR-RIMI TA’ PRODOTTI MEDIĊINALI MHUX UŻATI JEW SKART MINN DAWN IL-PRODOTTI MEDIĊINALI, JEKK HEMM BŻONN</w:t>
      </w:r>
    </w:p>
    <w:p w14:paraId="7BB001DE" w14:textId="77777777" w:rsidR="00850BFB" w:rsidRPr="009F3F84" w:rsidRDefault="00850BFB" w:rsidP="00A2679E">
      <w:pPr>
        <w:tabs>
          <w:tab w:val="clear" w:pos="567"/>
        </w:tabs>
        <w:spacing w:line="240" w:lineRule="auto"/>
        <w:rPr>
          <w:noProof/>
          <w:szCs w:val="22"/>
        </w:rPr>
      </w:pPr>
    </w:p>
    <w:p w14:paraId="5FC0D5DE" w14:textId="77777777" w:rsidR="00457867" w:rsidRPr="009F3F84" w:rsidRDefault="00457867" w:rsidP="00A2679E">
      <w:pPr>
        <w:tabs>
          <w:tab w:val="clear" w:pos="567"/>
        </w:tabs>
        <w:spacing w:line="240" w:lineRule="auto"/>
        <w:rPr>
          <w:noProof/>
          <w:szCs w:val="22"/>
        </w:rPr>
      </w:pPr>
    </w:p>
    <w:p w14:paraId="03D99752" w14:textId="77777777" w:rsidR="00457867" w:rsidRPr="009F3F84" w:rsidRDefault="00457867"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11.</w:t>
      </w:r>
      <w:r w:rsidRPr="009F3F84">
        <w:rPr>
          <w:b/>
          <w:szCs w:val="22"/>
        </w:rPr>
        <w:tab/>
        <w:t>ISEM U INDIRIZZ TAD-DETENTUR TAL-AWTORIZZAZZJONI GĦAT-TQEGĦID FIS-SUQ</w:t>
      </w:r>
    </w:p>
    <w:p w14:paraId="4D8EC6F5" w14:textId="77777777" w:rsidR="00457867" w:rsidRPr="009F3F84" w:rsidRDefault="00457867" w:rsidP="00A2679E">
      <w:pPr>
        <w:keepNext/>
        <w:tabs>
          <w:tab w:val="clear" w:pos="567"/>
        </w:tabs>
        <w:spacing w:line="240" w:lineRule="auto"/>
        <w:rPr>
          <w:noProof/>
          <w:szCs w:val="22"/>
        </w:rPr>
      </w:pPr>
    </w:p>
    <w:p w14:paraId="7973783F" w14:textId="77777777" w:rsidR="00457867" w:rsidRPr="009F3F84" w:rsidRDefault="00457867" w:rsidP="00A2679E">
      <w:pPr>
        <w:keepNext/>
        <w:tabs>
          <w:tab w:val="clear" w:pos="567"/>
        </w:tabs>
        <w:autoSpaceDE w:val="0"/>
        <w:autoSpaceDN w:val="0"/>
        <w:adjustRightInd w:val="0"/>
        <w:spacing w:line="240" w:lineRule="auto"/>
        <w:rPr>
          <w:rFonts w:eastAsia="SimSun"/>
          <w:szCs w:val="22"/>
        </w:rPr>
      </w:pPr>
      <w:r w:rsidRPr="009F3F84">
        <w:t>Novartis Europharm Limited</w:t>
      </w:r>
    </w:p>
    <w:p w14:paraId="5DD90185" w14:textId="77777777" w:rsidR="00457867" w:rsidRPr="009F3F84" w:rsidRDefault="00457867" w:rsidP="00A2679E">
      <w:pPr>
        <w:keepNext/>
        <w:tabs>
          <w:tab w:val="clear" w:pos="567"/>
        </w:tabs>
        <w:spacing w:line="240" w:lineRule="auto"/>
        <w:rPr>
          <w:szCs w:val="22"/>
        </w:rPr>
      </w:pPr>
      <w:r w:rsidRPr="009F3F84">
        <w:t>Vista Building</w:t>
      </w:r>
    </w:p>
    <w:p w14:paraId="691C363D" w14:textId="77777777" w:rsidR="00457867" w:rsidRPr="009F3F84" w:rsidRDefault="00457867" w:rsidP="00A2679E">
      <w:pPr>
        <w:keepNext/>
        <w:tabs>
          <w:tab w:val="clear" w:pos="567"/>
        </w:tabs>
        <w:spacing w:line="240" w:lineRule="auto"/>
        <w:rPr>
          <w:szCs w:val="22"/>
        </w:rPr>
      </w:pPr>
      <w:r w:rsidRPr="009F3F84">
        <w:t>Elm Park, Merrion Road</w:t>
      </w:r>
    </w:p>
    <w:p w14:paraId="7A59A3B7" w14:textId="77777777" w:rsidR="00457867" w:rsidRPr="009F3F84" w:rsidRDefault="00457867" w:rsidP="00A2679E">
      <w:pPr>
        <w:keepNext/>
        <w:tabs>
          <w:tab w:val="clear" w:pos="567"/>
        </w:tabs>
        <w:spacing w:line="240" w:lineRule="auto"/>
        <w:rPr>
          <w:szCs w:val="22"/>
        </w:rPr>
      </w:pPr>
      <w:r w:rsidRPr="009F3F84">
        <w:t>Dublin 4</w:t>
      </w:r>
    </w:p>
    <w:p w14:paraId="5BEA905A" w14:textId="77777777" w:rsidR="00457867" w:rsidRPr="009F3F84" w:rsidRDefault="00457867" w:rsidP="00A2679E">
      <w:pPr>
        <w:tabs>
          <w:tab w:val="clear" w:pos="567"/>
        </w:tabs>
        <w:spacing w:line="240" w:lineRule="auto"/>
        <w:rPr>
          <w:szCs w:val="22"/>
        </w:rPr>
      </w:pPr>
      <w:r w:rsidRPr="009F3F84">
        <w:t>L-Irlanda</w:t>
      </w:r>
    </w:p>
    <w:p w14:paraId="50B0A3B0" w14:textId="77777777" w:rsidR="00457867" w:rsidRPr="009F3F84" w:rsidRDefault="00457867" w:rsidP="00A2679E">
      <w:pPr>
        <w:tabs>
          <w:tab w:val="clear" w:pos="567"/>
        </w:tabs>
        <w:spacing w:line="240" w:lineRule="auto"/>
        <w:rPr>
          <w:noProof/>
          <w:szCs w:val="22"/>
        </w:rPr>
      </w:pPr>
    </w:p>
    <w:p w14:paraId="33124598" w14:textId="77777777" w:rsidR="00850BFB" w:rsidRPr="009F3F84" w:rsidRDefault="00850BFB" w:rsidP="00A2679E">
      <w:pPr>
        <w:tabs>
          <w:tab w:val="clear" w:pos="567"/>
        </w:tabs>
        <w:spacing w:line="240" w:lineRule="auto"/>
        <w:rPr>
          <w:noProof/>
          <w:szCs w:val="22"/>
        </w:rPr>
      </w:pPr>
    </w:p>
    <w:p w14:paraId="5F0498CE"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12.</w:t>
      </w:r>
      <w:r w:rsidRPr="009F3F84">
        <w:rPr>
          <w:b/>
          <w:szCs w:val="22"/>
        </w:rPr>
        <w:tab/>
        <w:t>NUMRU(I) TAL-AWTORIZZAZZJONI GĦAT-TQEGĦID FIS-SUQ</w:t>
      </w:r>
    </w:p>
    <w:p w14:paraId="4E6706B4" w14:textId="77777777" w:rsidR="00850BFB" w:rsidRPr="009F3F84" w:rsidRDefault="00850BFB" w:rsidP="00A2679E">
      <w:pPr>
        <w:keepNext/>
        <w:tabs>
          <w:tab w:val="clear" w:pos="567"/>
        </w:tabs>
        <w:spacing w:line="240" w:lineRule="auto"/>
        <w:rPr>
          <w:noProof/>
          <w:szCs w:val="22"/>
        </w:rPr>
      </w:pPr>
    </w:p>
    <w:tbl>
      <w:tblPr>
        <w:tblW w:w="9322" w:type="dxa"/>
        <w:tblLook w:val="04A0" w:firstRow="1" w:lastRow="0" w:firstColumn="1" w:lastColumn="0" w:noHBand="0" w:noVBand="1"/>
      </w:tblPr>
      <w:tblGrid>
        <w:gridCol w:w="2943"/>
        <w:gridCol w:w="6379"/>
      </w:tblGrid>
      <w:tr w:rsidR="00850BFB" w:rsidRPr="009F3F84" w14:paraId="0E723299" w14:textId="77777777" w:rsidTr="00F95715">
        <w:tc>
          <w:tcPr>
            <w:tcW w:w="2943" w:type="dxa"/>
          </w:tcPr>
          <w:p w14:paraId="6179087F" w14:textId="1B3A9D5B" w:rsidR="00850BFB" w:rsidRPr="009F3F84" w:rsidRDefault="00850BFB" w:rsidP="00A2679E">
            <w:pPr>
              <w:tabs>
                <w:tab w:val="clear" w:pos="567"/>
              </w:tabs>
              <w:spacing w:line="240" w:lineRule="auto"/>
              <w:rPr>
                <w:szCs w:val="22"/>
              </w:rPr>
            </w:pPr>
            <w:r w:rsidRPr="009F3F84">
              <w:t>EU/</w:t>
            </w:r>
            <w:r w:rsidR="00EA14D5" w:rsidRPr="009F3F84">
              <w:rPr>
                <w:szCs w:val="22"/>
              </w:rPr>
              <w:t>1/20/1439/007</w:t>
            </w:r>
          </w:p>
        </w:tc>
        <w:tc>
          <w:tcPr>
            <w:tcW w:w="6379" w:type="dxa"/>
          </w:tcPr>
          <w:p w14:paraId="7B47D98F" w14:textId="0342CEB9" w:rsidR="00850BFB" w:rsidRPr="009F3F84" w:rsidRDefault="00850BFB" w:rsidP="00A2679E">
            <w:pPr>
              <w:keepNext/>
              <w:tabs>
                <w:tab w:val="clear" w:pos="567"/>
              </w:tabs>
              <w:spacing w:line="240" w:lineRule="auto"/>
              <w:rPr>
                <w:szCs w:val="22"/>
                <w:shd w:val="pct15" w:color="auto" w:fill="auto"/>
              </w:rPr>
            </w:pPr>
            <w:r w:rsidRPr="009F3F84">
              <w:rPr>
                <w:szCs w:val="22"/>
                <w:shd w:val="pct15" w:color="auto" w:fill="auto"/>
              </w:rPr>
              <w:t>90 (3 pakkett</w:t>
            </w:r>
            <w:r w:rsidR="00F72A8C" w:rsidRPr="009F3F84">
              <w:rPr>
                <w:szCs w:val="22"/>
                <w:shd w:val="pct15" w:color="auto" w:fill="auto"/>
              </w:rPr>
              <w:t>i</w:t>
            </w:r>
            <w:r w:rsidRPr="009F3F84">
              <w:rPr>
                <w:szCs w:val="22"/>
                <w:shd w:val="pct15" w:color="auto" w:fill="auto"/>
              </w:rPr>
              <w:t xml:space="preserve"> ta’ 30 x 1) kapsula + 3 inhaler</w:t>
            </w:r>
            <w:r w:rsidR="00F72A8C" w:rsidRPr="009F3F84">
              <w:rPr>
                <w:szCs w:val="22"/>
                <w:shd w:val="pct15" w:color="auto" w:fill="auto"/>
              </w:rPr>
              <w:t>s</w:t>
            </w:r>
          </w:p>
        </w:tc>
      </w:tr>
      <w:tr w:rsidR="00850BFB" w:rsidRPr="009F3F84" w14:paraId="13AF9A56" w14:textId="77777777" w:rsidTr="00F95715">
        <w:tc>
          <w:tcPr>
            <w:tcW w:w="2943" w:type="dxa"/>
          </w:tcPr>
          <w:p w14:paraId="4E0BBD92" w14:textId="32B360CF" w:rsidR="00850BFB" w:rsidRPr="009F3F84" w:rsidRDefault="00850BFB" w:rsidP="00A2679E">
            <w:pPr>
              <w:tabs>
                <w:tab w:val="clear" w:pos="567"/>
              </w:tabs>
              <w:spacing w:line="240" w:lineRule="auto"/>
              <w:rPr>
                <w:szCs w:val="22"/>
                <w:shd w:val="pct15" w:color="auto" w:fill="auto"/>
              </w:rPr>
            </w:pPr>
            <w:r w:rsidRPr="009F3F84">
              <w:rPr>
                <w:szCs w:val="22"/>
                <w:shd w:val="pct15" w:color="auto" w:fill="auto"/>
              </w:rPr>
              <w:t>EU/</w:t>
            </w:r>
            <w:r w:rsidR="00EA14D5" w:rsidRPr="009F3F84">
              <w:rPr>
                <w:szCs w:val="22"/>
                <w:shd w:val="pct15" w:color="auto" w:fill="auto"/>
              </w:rPr>
              <w:t>1/20/1439/00</w:t>
            </w:r>
            <w:r w:rsidR="00EA14D5" w:rsidRPr="009F3F84">
              <w:rPr>
                <w:szCs w:val="22"/>
                <w:shd w:val="pct15" w:color="auto" w:fill="auto"/>
                <w:lang w:val="en-GB"/>
              </w:rPr>
              <w:t>8</w:t>
            </w:r>
          </w:p>
        </w:tc>
        <w:tc>
          <w:tcPr>
            <w:tcW w:w="6379" w:type="dxa"/>
          </w:tcPr>
          <w:p w14:paraId="33746767" w14:textId="77777777" w:rsidR="00850BFB" w:rsidRPr="009F3F84" w:rsidRDefault="00850BFB" w:rsidP="00A2679E">
            <w:pPr>
              <w:tabs>
                <w:tab w:val="clear" w:pos="567"/>
              </w:tabs>
              <w:spacing w:line="240" w:lineRule="auto"/>
              <w:rPr>
                <w:szCs w:val="22"/>
                <w:shd w:val="pct15" w:color="auto" w:fill="auto"/>
              </w:rPr>
            </w:pPr>
            <w:r w:rsidRPr="009F3F84">
              <w:rPr>
                <w:szCs w:val="22"/>
                <w:shd w:val="pct15" w:color="auto" w:fill="auto"/>
              </w:rPr>
              <w:t>150 (15-il pakkett ta’ 10 x 1) kapsula + 15-il inhaler</w:t>
            </w:r>
          </w:p>
        </w:tc>
      </w:tr>
    </w:tbl>
    <w:p w14:paraId="38B431B4" w14:textId="77777777" w:rsidR="00850BFB" w:rsidRPr="009F3F84" w:rsidRDefault="00850BFB" w:rsidP="00A2679E">
      <w:pPr>
        <w:tabs>
          <w:tab w:val="clear" w:pos="567"/>
        </w:tabs>
        <w:spacing w:line="240" w:lineRule="auto"/>
        <w:rPr>
          <w:noProof/>
          <w:szCs w:val="22"/>
        </w:rPr>
      </w:pPr>
    </w:p>
    <w:p w14:paraId="73E39EF4" w14:textId="77777777" w:rsidR="00850BFB" w:rsidRPr="009F3F84" w:rsidRDefault="00850BFB" w:rsidP="00A2679E">
      <w:pPr>
        <w:tabs>
          <w:tab w:val="clear" w:pos="567"/>
        </w:tabs>
        <w:spacing w:line="240" w:lineRule="auto"/>
        <w:rPr>
          <w:noProof/>
          <w:szCs w:val="22"/>
        </w:rPr>
      </w:pPr>
    </w:p>
    <w:p w14:paraId="7E55EB4D"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13.</w:t>
      </w:r>
      <w:r w:rsidRPr="009F3F84">
        <w:rPr>
          <w:b/>
          <w:szCs w:val="22"/>
        </w:rPr>
        <w:tab/>
        <w:t>NUMRU TAL-LOTT</w:t>
      </w:r>
    </w:p>
    <w:p w14:paraId="7AD5F6A5" w14:textId="77777777" w:rsidR="00457867" w:rsidRPr="009F3F84" w:rsidRDefault="00457867" w:rsidP="00A2679E">
      <w:pPr>
        <w:keepNext/>
        <w:tabs>
          <w:tab w:val="clear" w:pos="567"/>
        </w:tabs>
        <w:spacing w:line="240" w:lineRule="auto"/>
        <w:rPr>
          <w:noProof/>
          <w:color w:val="000000"/>
          <w:szCs w:val="22"/>
        </w:rPr>
      </w:pPr>
    </w:p>
    <w:p w14:paraId="7D641871" w14:textId="77777777" w:rsidR="00457867" w:rsidRPr="009F3F84" w:rsidRDefault="00457867" w:rsidP="00A2679E">
      <w:pPr>
        <w:tabs>
          <w:tab w:val="clear" w:pos="567"/>
        </w:tabs>
        <w:spacing w:line="240" w:lineRule="auto"/>
        <w:rPr>
          <w:noProof/>
          <w:color w:val="000000"/>
          <w:szCs w:val="22"/>
        </w:rPr>
      </w:pPr>
      <w:r w:rsidRPr="009F3F84">
        <w:rPr>
          <w:color w:val="000000"/>
          <w:szCs w:val="22"/>
        </w:rPr>
        <w:t>Lot</w:t>
      </w:r>
    </w:p>
    <w:p w14:paraId="040A94AD" w14:textId="77777777" w:rsidR="00457867" w:rsidRPr="009F3F84" w:rsidRDefault="00457867" w:rsidP="00A2679E">
      <w:pPr>
        <w:tabs>
          <w:tab w:val="clear" w:pos="567"/>
        </w:tabs>
        <w:spacing w:line="240" w:lineRule="auto"/>
        <w:rPr>
          <w:noProof/>
          <w:szCs w:val="22"/>
        </w:rPr>
      </w:pPr>
    </w:p>
    <w:p w14:paraId="56A4E84F" w14:textId="77777777" w:rsidR="00850BFB" w:rsidRPr="009F3F84" w:rsidRDefault="00850BFB" w:rsidP="00A2679E">
      <w:pPr>
        <w:tabs>
          <w:tab w:val="clear" w:pos="567"/>
        </w:tabs>
        <w:spacing w:line="240" w:lineRule="auto"/>
        <w:rPr>
          <w:noProof/>
          <w:szCs w:val="22"/>
        </w:rPr>
      </w:pPr>
    </w:p>
    <w:p w14:paraId="0F710308"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r w:rsidRPr="009F3F84">
        <w:rPr>
          <w:b/>
          <w:szCs w:val="22"/>
        </w:rPr>
        <w:t>14.</w:t>
      </w:r>
      <w:r w:rsidRPr="009F3F84">
        <w:rPr>
          <w:b/>
          <w:szCs w:val="22"/>
        </w:rPr>
        <w:tab/>
        <w:t>KLASSIFIKAZZJONI ĠENERALI TA’ KIF JINGĦATA</w:t>
      </w:r>
    </w:p>
    <w:p w14:paraId="7D8E05B2" w14:textId="77777777" w:rsidR="00850BFB" w:rsidRPr="009F3F84" w:rsidRDefault="00850BFB" w:rsidP="00A2679E">
      <w:pPr>
        <w:tabs>
          <w:tab w:val="clear" w:pos="567"/>
        </w:tabs>
        <w:spacing w:line="240" w:lineRule="auto"/>
        <w:rPr>
          <w:noProof/>
          <w:szCs w:val="22"/>
        </w:rPr>
      </w:pPr>
    </w:p>
    <w:p w14:paraId="4C7D7BEB" w14:textId="77777777" w:rsidR="00850BFB" w:rsidRPr="009F3F84" w:rsidRDefault="00850BFB" w:rsidP="00A2679E">
      <w:pPr>
        <w:tabs>
          <w:tab w:val="clear" w:pos="567"/>
        </w:tabs>
        <w:spacing w:line="240" w:lineRule="auto"/>
        <w:rPr>
          <w:noProof/>
          <w:szCs w:val="22"/>
        </w:rPr>
      </w:pPr>
    </w:p>
    <w:p w14:paraId="0507C2C3" w14:textId="77777777" w:rsidR="00850BFB" w:rsidRPr="009F3F84" w:rsidRDefault="00850BFB" w:rsidP="00A2679E">
      <w:pPr>
        <w:pBdr>
          <w:top w:val="single" w:sz="4" w:space="2" w:color="auto"/>
          <w:left w:val="single" w:sz="4" w:space="4" w:color="auto"/>
          <w:bottom w:val="single" w:sz="4" w:space="1" w:color="auto"/>
          <w:right w:val="single" w:sz="4" w:space="4" w:color="auto"/>
        </w:pBdr>
        <w:tabs>
          <w:tab w:val="clear" w:pos="567"/>
        </w:tabs>
        <w:spacing w:line="240" w:lineRule="auto"/>
        <w:rPr>
          <w:noProof/>
          <w:szCs w:val="22"/>
        </w:rPr>
      </w:pPr>
      <w:r w:rsidRPr="009F3F84">
        <w:rPr>
          <w:b/>
          <w:szCs w:val="22"/>
        </w:rPr>
        <w:t>15.</w:t>
      </w:r>
      <w:r w:rsidRPr="009F3F84">
        <w:rPr>
          <w:b/>
          <w:szCs w:val="22"/>
        </w:rPr>
        <w:tab/>
        <w:t>ISTRUZZJONIJIET DWAR L-UŻU</w:t>
      </w:r>
    </w:p>
    <w:p w14:paraId="15C764E5" w14:textId="77777777" w:rsidR="00850BFB" w:rsidRPr="009F3F84" w:rsidRDefault="00850BFB" w:rsidP="00A2679E">
      <w:pPr>
        <w:tabs>
          <w:tab w:val="clear" w:pos="567"/>
        </w:tabs>
        <w:spacing w:line="240" w:lineRule="auto"/>
        <w:rPr>
          <w:noProof/>
          <w:szCs w:val="22"/>
        </w:rPr>
      </w:pPr>
    </w:p>
    <w:p w14:paraId="1D76658F" w14:textId="77777777" w:rsidR="00850BFB" w:rsidRPr="009F3F84" w:rsidRDefault="00850BFB" w:rsidP="00A2679E">
      <w:pPr>
        <w:tabs>
          <w:tab w:val="clear" w:pos="567"/>
        </w:tabs>
        <w:spacing w:line="240" w:lineRule="auto"/>
        <w:rPr>
          <w:noProof/>
          <w:szCs w:val="22"/>
        </w:rPr>
      </w:pPr>
    </w:p>
    <w:p w14:paraId="6222D38C" w14:textId="77777777" w:rsidR="00850BFB" w:rsidRPr="009F3F84" w:rsidRDefault="00850BFB" w:rsidP="00A2679E">
      <w:pPr>
        <w:keepNext/>
        <w:pBdr>
          <w:top w:val="single" w:sz="4" w:space="2" w:color="auto"/>
          <w:left w:val="single" w:sz="4" w:space="4" w:color="auto"/>
          <w:bottom w:val="single" w:sz="4" w:space="1" w:color="auto"/>
          <w:right w:val="single" w:sz="4" w:space="4" w:color="auto"/>
        </w:pBdr>
        <w:tabs>
          <w:tab w:val="clear" w:pos="567"/>
        </w:tabs>
        <w:spacing w:line="240" w:lineRule="auto"/>
        <w:rPr>
          <w:noProof/>
          <w:szCs w:val="22"/>
        </w:rPr>
      </w:pPr>
      <w:r w:rsidRPr="009F3F84">
        <w:rPr>
          <w:b/>
          <w:szCs w:val="22"/>
        </w:rPr>
        <w:t>16.</w:t>
      </w:r>
      <w:r w:rsidRPr="009F3F84">
        <w:rPr>
          <w:b/>
          <w:szCs w:val="22"/>
        </w:rPr>
        <w:tab/>
        <w:t>INFORMAZZJONI BIL-BRAILLE</w:t>
      </w:r>
    </w:p>
    <w:p w14:paraId="6D1A8F54" w14:textId="77777777" w:rsidR="00850BFB" w:rsidRPr="009F3F84" w:rsidRDefault="00850BFB" w:rsidP="00A2679E">
      <w:pPr>
        <w:keepNext/>
        <w:tabs>
          <w:tab w:val="clear" w:pos="567"/>
        </w:tabs>
        <w:spacing w:line="240" w:lineRule="auto"/>
        <w:rPr>
          <w:noProof/>
          <w:szCs w:val="22"/>
        </w:rPr>
      </w:pPr>
    </w:p>
    <w:p w14:paraId="329032C6" w14:textId="77777777" w:rsidR="00850BFB" w:rsidRPr="009F3F84" w:rsidRDefault="00850BFB" w:rsidP="00A2679E">
      <w:pPr>
        <w:tabs>
          <w:tab w:val="clear" w:pos="567"/>
        </w:tabs>
        <w:spacing w:line="240" w:lineRule="auto"/>
        <w:rPr>
          <w:rFonts w:eastAsia="MS Mincho"/>
          <w:szCs w:val="22"/>
        </w:rPr>
      </w:pPr>
      <w:r w:rsidRPr="009F3F84">
        <w:t>Atectura Breezhaler 125 mikrogramma/127.5 mikrogrammi</w:t>
      </w:r>
    </w:p>
    <w:p w14:paraId="3B34BB83" w14:textId="77777777" w:rsidR="00850BFB" w:rsidRPr="009F3F84" w:rsidRDefault="00850BFB" w:rsidP="00A2679E">
      <w:pPr>
        <w:tabs>
          <w:tab w:val="clear" w:pos="567"/>
        </w:tabs>
        <w:spacing w:line="240" w:lineRule="auto"/>
        <w:rPr>
          <w:noProof/>
          <w:szCs w:val="22"/>
          <w:shd w:val="clear" w:color="auto" w:fill="CCCCCC"/>
        </w:rPr>
      </w:pPr>
    </w:p>
    <w:p w14:paraId="710A6734" w14:textId="77777777" w:rsidR="00850BFB" w:rsidRPr="009F3F84" w:rsidRDefault="00850BFB" w:rsidP="00A2679E">
      <w:pPr>
        <w:tabs>
          <w:tab w:val="clear" w:pos="567"/>
        </w:tabs>
        <w:spacing w:line="240" w:lineRule="auto"/>
        <w:rPr>
          <w:noProof/>
          <w:szCs w:val="22"/>
          <w:shd w:val="clear" w:color="auto" w:fill="CCCCCC"/>
        </w:rPr>
      </w:pPr>
    </w:p>
    <w:p w14:paraId="37263532" w14:textId="77777777" w:rsidR="00850BFB" w:rsidRPr="009F3F84" w:rsidRDefault="00850BFB" w:rsidP="00A2679E">
      <w:pPr>
        <w:keepNext/>
        <w:keepLines/>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9F3F84">
        <w:rPr>
          <w:b/>
        </w:rPr>
        <w:t>17.</w:t>
      </w:r>
      <w:r w:rsidRPr="009F3F84">
        <w:rPr>
          <w:b/>
        </w:rPr>
        <w:tab/>
        <w:t>IDENTIFIKATUR UNIKU – BARCODE 2D</w:t>
      </w:r>
    </w:p>
    <w:p w14:paraId="20B72FC8" w14:textId="77777777" w:rsidR="00457867" w:rsidRPr="009F3F84" w:rsidRDefault="00457867" w:rsidP="00A2679E">
      <w:pPr>
        <w:keepNext/>
        <w:keepLines/>
        <w:tabs>
          <w:tab w:val="clear" w:pos="567"/>
        </w:tabs>
        <w:spacing w:line="240" w:lineRule="auto"/>
        <w:rPr>
          <w:noProof/>
        </w:rPr>
      </w:pPr>
    </w:p>
    <w:p w14:paraId="2EB0DD08" w14:textId="42ED0211" w:rsidR="00457867" w:rsidRPr="009F3F84" w:rsidRDefault="00C61D60" w:rsidP="00A2679E">
      <w:pPr>
        <w:tabs>
          <w:tab w:val="clear" w:pos="567"/>
        </w:tabs>
        <w:spacing w:line="240" w:lineRule="auto"/>
        <w:rPr>
          <w:noProof/>
          <w:szCs w:val="22"/>
          <w:shd w:val="pct15" w:color="auto" w:fill="auto"/>
        </w:rPr>
      </w:pPr>
      <w:r w:rsidRPr="009F3F84">
        <w:rPr>
          <w:szCs w:val="22"/>
          <w:shd w:val="pct15" w:color="auto" w:fill="auto"/>
        </w:rPr>
        <w:t>b</w:t>
      </w:r>
      <w:r w:rsidR="00457867" w:rsidRPr="009F3F84">
        <w:rPr>
          <w:szCs w:val="22"/>
          <w:shd w:val="pct15" w:color="auto" w:fill="auto"/>
        </w:rPr>
        <w:t>arcode 2D li jkollu l-identifikatur uniku inkluż.</w:t>
      </w:r>
    </w:p>
    <w:p w14:paraId="521C396C" w14:textId="77777777" w:rsidR="00457867" w:rsidRPr="009F3F84" w:rsidRDefault="00457867" w:rsidP="00A2679E">
      <w:pPr>
        <w:tabs>
          <w:tab w:val="clear" w:pos="567"/>
        </w:tabs>
        <w:spacing w:line="240" w:lineRule="auto"/>
        <w:rPr>
          <w:noProof/>
        </w:rPr>
      </w:pPr>
    </w:p>
    <w:p w14:paraId="490C5811" w14:textId="77777777" w:rsidR="00850BFB" w:rsidRPr="009F3F84" w:rsidRDefault="00850BFB" w:rsidP="00A2679E">
      <w:pPr>
        <w:tabs>
          <w:tab w:val="clear" w:pos="567"/>
        </w:tabs>
        <w:spacing w:line="240" w:lineRule="auto"/>
        <w:rPr>
          <w:noProof/>
        </w:rPr>
      </w:pPr>
    </w:p>
    <w:p w14:paraId="799B692D" w14:textId="77777777" w:rsidR="00850BFB" w:rsidRPr="009F3F84" w:rsidRDefault="00850BFB" w:rsidP="00A2679E">
      <w:pPr>
        <w:keepNext/>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9F3F84">
        <w:rPr>
          <w:b/>
        </w:rPr>
        <w:t>18.</w:t>
      </w:r>
      <w:r w:rsidRPr="009F3F84">
        <w:rPr>
          <w:b/>
        </w:rPr>
        <w:tab/>
        <w:t xml:space="preserve">IDENTIFIKATUR UNIKU – </w:t>
      </w:r>
      <w:r w:rsidRPr="00181E56">
        <w:rPr>
          <w:b/>
          <w:i/>
          <w:iCs/>
        </w:rPr>
        <w:t>DATA</w:t>
      </w:r>
      <w:r w:rsidRPr="009F3F84">
        <w:rPr>
          <w:b/>
        </w:rPr>
        <w:t xml:space="preserve"> LI TINQARA MILL-BNIEDEM</w:t>
      </w:r>
    </w:p>
    <w:p w14:paraId="5A1EDDDB" w14:textId="77777777" w:rsidR="00850BFB" w:rsidRPr="009F3F84" w:rsidRDefault="00850BFB" w:rsidP="00A2679E">
      <w:pPr>
        <w:keepNext/>
        <w:tabs>
          <w:tab w:val="clear" w:pos="567"/>
        </w:tabs>
        <w:spacing w:line="240" w:lineRule="auto"/>
        <w:rPr>
          <w:noProof/>
        </w:rPr>
      </w:pPr>
    </w:p>
    <w:p w14:paraId="6D31F3CC" w14:textId="35D28D62" w:rsidR="00850BFB" w:rsidRPr="009F3F84" w:rsidRDefault="00850BFB" w:rsidP="00A2679E">
      <w:pPr>
        <w:keepNext/>
        <w:tabs>
          <w:tab w:val="clear" w:pos="567"/>
        </w:tabs>
        <w:spacing w:line="240" w:lineRule="auto"/>
        <w:rPr>
          <w:szCs w:val="22"/>
        </w:rPr>
      </w:pPr>
      <w:r w:rsidRPr="009F3F84">
        <w:t>PC</w:t>
      </w:r>
    </w:p>
    <w:p w14:paraId="3062BFC3" w14:textId="7C83DED0" w:rsidR="00850BFB" w:rsidRPr="009F3F84" w:rsidRDefault="00850BFB" w:rsidP="00A2679E">
      <w:pPr>
        <w:keepNext/>
        <w:tabs>
          <w:tab w:val="clear" w:pos="567"/>
        </w:tabs>
        <w:spacing w:line="240" w:lineRule="auto"/>
        <w:rPr>
          <w:szCs w:val="22"/>
        </w:rPr>
      </w:pPr>
      <w:r w:rsidRPr="009F3F84">
        <w:t>SN</w:t>
      </w:r>
    </w:p>
    <w:p w14:paraId="57636FFC" w14:textId="4DE99ADA" w:rsidR="00850BFB" w:rsidRPr="009F3F84" w:rsidRDefault="00850BFB" w:rsidP="00A2679E">
      <w:pPr>
        <w:tabs>
          <w:tab w:val="clear" w:pos="567"/>
        </w:tabs>
        <w:spacing w:line="240" w:lineRule="auto"/>
        <w:rPr>
          <w:noProof/>
          <w:szCs w:val="22"/>
        </w:rPr>
      </w:pPr>
      <w:r w:rsidRPr="009F3F84">
        <w:t>NN</w:t>
      </w:r>
    </w:p>
    <w:p w14:paraId="1CCBEFB7" w14:textId="77777777" w:rsidR="00850BFB" w:rsidRPr="009F3F84" w:rsidRDefault="00850BFB" w:rsidP="00A2679E">
      <w:pPr>
        <w:tabs>
          <w:tab w:val="clear" w:pos="567"/>
        </w:tabs>
        <w:spacing w:line="240" w:lineRule="auto"/>
        <w:rPr>
          <w:iCs/>
          <w:szCs w:val="22"/>
        </w:rPr>
      </w:pPr>
      <w:r w:rsidRPr="009F3F84">
        <w:br w:type="page"/>
      </w:r>
    </w:p>
    <w:p w14:paraId="56B7F8CD" w14:textId="77777777" w:rsidR="00850BFB" w:rsidRPr="009F3F84" w:rsidRDefault="00850BFB" w:rsidP="00A2679E">
      <w:pPr>
        <w:tabs>
          <w:tab w:val="clear" w:pos="567"/>
        </w:tabs>
        <w:spacing w:line="240" w:lineRule="auto"/>
        <w:rPr>
          <w:noProof/>
          <w:szCs w:val="22"/>
        </w:rPr>
      </w:pPr>
    </w:p>
    <w:p w14:paraId="6AD0A896"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TAGĦRIF LI GĦANDU JIDHER FUQ IL-PAKKETT TA’ BARRA</w:t>
      </w:r>
    </w:p>
    <w:p w14:paraId="61E073B5"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rPr>
      </w:pPr>
    </w:p>
    <w:p w14:paraId="7AC3D246" w14:textId="2F516A95" w:rsidR="00850BFB" w:rsidRPr="009F3F84" w:rsidRDefault="00413E03" w:rsidP="00A2679E">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rPr>
      </w:pPr>
      <w:r w:rsidRPr="009F3F84">
        <w:rPr>
          <w:b/>
          <w:szCs w:val="22"/>
        </w:rPr>
        <w:t>IL-</w:t>
      </w:r>
      <w:r w:rsidR="00850BFB" w:rsidRPr="009F3F84">
        <w:rPr>
          <w:b/>
          <w:szCs w:val="22"/>
        </w:rPr>
        <w:t>KARTUNA INTERMEDJA TAL-PAKKETT B’ĦAFNA (MINGĦAJR IL-KAXXA Ċ-ĊELESTI)</w:t>
      </w:r>
    </w:p>
    <w:p w14:paraId="4566BA5F" w14:textId="77777777" w:rsidR="00850BFB" w:rsidRPr="009F3F84" w:rsidRDefault="00850BFB" w:rsidP="00A2679E">
      <w:pPr>
        <w:tabs>
          <w:tab w:val="clear" w:pos="567"/>
        </w:tabs>
        <w:spacing w:line="240" w:lineRule="auto"/>
        <w:rPr>
          <w:noProof/>
          <w:szCs w:val="22"/>
        </w:rPr>
      </w:pPr>
    </w:p>
    <w:p w14:paraId="11089A91" w14:textId="77777777" w:rsidR="00850BFB" w:rsidRPr="009F3F84" w:rsidRDefault="00850BFB" w:rsidP="00A2679E">
      <w:pPr>
        <w:tabs>
          <w:tab w:val="clear" w:pos="567"/>
        </w:tabs>
        <w:spacing w:line="240" w:lineRule="auto"/>
        <w:rPr>
          <w:noProof/>
          <w:szCs w:val="22"/>
        </w:rPr>
      </w:pPr>
    </w:p>
    <w:p w14:paraId="121E6E2B"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1.</w:t>
      </w:r>
      <w:r w:rsidRPr="009F3F84">
        <w:rPr>
          <w:b/>
          <w:szCs w:val="22"/>
        </w:rPr>
        <w:tab/>
        <w:t>ISEM TAL-PRODOTT MEDIĊINALI</w:t>
      </w:r>
    </w:p>
    <w:p w14:paraId="347511A8" w14:textId="77777777" w:rsidR="00850BFB" w:rsidRPr="009F3F84" w:rsidRDefault="00850BFB" w:rsidP="00A2679E">
      <w:pPr>
        <w:keepNext/>
        <w:tabs>
          <w:tab w:val="clear" w:pos="567"/>
        </w:tabs>
        <w:spacing w:line="240" w:lineRule="auto"/>
        <w:rPr>
          <w:noProof/>
          <w:szCs w:val="22"/>
        </w:rPr>
      </w:pPr>
    </w:p>
    <w:p w14:paraId="68C72A47" w14:textId="77777777" w:rsidR="00850BFB" w:rsidRPr="009F3F84" w:rsidRDefault="00850BFB" w:rsidP="00A2679E">
      <w:pPr>
        <w:tabs>
          <w:tab w:val="clear" w:pos="567"/>
        </w:tabs>
        <w:spacing w:line="240" w:lineRule="auto"/>
        <w:rPr>
          <w:rFonts w:eastAsia="MS Mincho"/>
          <w:szCs w:val="22"/>
        </w:rPr>
      </w:pPr>
      <w:r w:rsidRPr="009F3F84">
        <w:t>Atectura Breezhaler 125 mikrogramma/127.5 mikrogrammi trab li jittieħed man-nifs, kapsuli iebsa</w:t>
      </w:r>
    </w:p>
    <w:p w14:paraId="164C7C9E" w14:textId="77777777" w:rsidR="00850BFB" w:rsidRPr="009F3F84" w:rsidRDefault="00850BFB" w:rsidP="00A2679E">
      <w:pPr>
        <w:tabs>
          <w:tab w:val="clear" w:pos="567"/>
        </w:tabs>
        <w:spacing w:line="240" w:lineRule="auto"/>
        <w:rPr>
          <w:szCs w:val="22"/>
        </w:rPr>
      </w:pPr>
      <w:r w:rsidRPr="009F3F84">
        <w:t>indacaterol/mometasone furoate</w:t>
      </w:r>
    </w:p>
    <w:p w14:paraId="0F5578F1" w14:textId="77777777" w:rsidR="00850BFB" w:rsidRPr="009F3F84" w:rsidRDefault="00850BFB" w:rsidP="00A2679E">
      <w:pPr>
        <w:tabs>
          <w:tab w:val="clear" w:pos="567"/>
        </w:tabs>
        <w:spacing w:line="240" w:lineRule="auto"/>
        <w:rPr>
          <w:noProof/>
          <w:szCs w:val="22"/>
        </w:rPr>
      </w:pPr>
    </w:p>
    <w:p w14:paraId="5D0D6A39" w14:textId="77777777" w:rsidR="00850BFB" w:rsidRPr="009F3F84" w:rsidRDefault="00850BFB" w:rsidP="00A2679E">
      <w:pPr>
        <w:tabs>
          <w:tab w:val="clear" w:pos="567"/>
        </w:tabs>
        <w:spacing w:line="240" w:lineRule="auto"/>
        <w:rPr>
          <w:noProof/>
          <w:szCs w:val="22"/>
        </w:rPr>
      </w:pPr>
    </w:p>
    <w:p w14:paraId="66B10125"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2.</w:t>
      </w:r>
      <w:r w:rsidRPr="009F3F84">
        <w:rPr>
          <w:b/>
          <w:szCs w:val="22"/>
        </w:rPr>
        <w:tab/>
        <w:t>DIKJARAZZJONI TAS-SUSTANZA(I) ATTIVA(I)</w:t>
      </w:r>
    </w:p>
    <w:p w14:paraId="2F85CC9F" w14:textId="77777777" w:rsidR="00850BFB" w:rsidRPr="009F3F84" w:rsidRDefault="00850BFB" w:rsidP="00A2679E">
      <w:pPr>
        <w:tabs>
          <w:tab w:val="clear" w:pos="567"/>
        </w:tabs>
        <w:spacing w:line="240" w:lineRule="auto"/>
        <w:rPr>
          <w:szCs w:val="22"/>
        </w:rPr>
      </w:pPr>
    </w:p>
    <w:p w14:paraId="33F65451" w14:textId="77777777" w:rsidR="00850BFB" w:rsidRPr="009F3F84" w:rsidRDefault="00850BFB" w:rsidP="00A2679E">
      <w:pPr>
        <w:tabs>
          <w:tab w:val="clear" w:pos="567"/>
        </w:tabs>
        <w:spacing w:line="240" w:lineRule="auto"/>
        <w:rPr>
          <w:szCs w:val="22"/>
        </w:rPr>
      </w:pPr>
      <w:r w:rsidRPr="009F3F84">
        <w:t>Kull doża mogħtija fiha 125 mikrogramma indacaterol (bħala acetate) u 127.5 mikrogrammi mometasone furoate.</w:t>
      </w:r>
    </w:p>
    <w:p w14:paraId="7D66FC66" w14:textId="77777777" w:rsidR="00850BFB" w:rsidRPr="009F3F84" w:rsidRDefault="00850BFB" w:rsidP="00A2679E">
      <w:pPr>
        <w:tabs>
          <w:tab w:val="clear" w:pos="567"/>
        </w:tabs>
        <w:spacing w:line="240" w:lineRule="auto"/>
        <w:rPr>
          <w:noProof/>
          <w:szCs w:val="22"/>
        </w:rPr>
      </w:pPr>
    </w:p>
    <w:p w14:paraId="72EDC2BF" w14:textId="77777777" w:rsidR="00850BFB" w:rsidRPr="009F3F84" w:rsidRDefault="00850BFB" w:rsidP="00A2679E">
      <w:pPr>
        <w:tabs>
          <w:tab w:val="clear" w:pos="567"/>
        </w:tabs>
        <w:spacing w:line="240" w:lineRule="auto"/>
        <w:rPr>
          <w:noProof/>
          <w:szCs w:val="22"/>
        </w:rPr>
      </w:pPr>
    </w:p>
    <w:p w14:paraId="26551698"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9F3F84">
        <w:rPr>
          <w:b/>
          <w:szCs w:val="22"/>
        </w:rPr>
        <w:t>3.</w:t>
      </w:r>
      <w:r w:rsidRPr="009F3F84">
        <w:rPr>
          <w:b/>
          <w:szCs w:val="22"/>
        </w:rPr>
        <w:tab/>
        <w:t>LISTA TA’ EĊĊIPJENTI</w:t>
      </w:r>
    </w:p>
    <w:p w14:paraId="29508CC7" w14:textId="77777777" w:rsidR="00850BFB" w:rsidRPr="009F3F84" w:rsidRDefault="00850BFB" w:rsidP="00A2679E">
      <w:pPr>
        <w:keepNext/>
        <w:tabs>
          <w:tab w:val="clear" w:pos="567"/>
        </w:tabs>
        <w:spacing w:line="240" w:lineRule="auto"/>
        <w:rPr>
          <w:noProof/>
          <w:szCs w:val="22"/>
        </w:rPr>
      </w:pPr>
    </w:p>
    <w:p w14:paraId="123573AE" w14:textId="10496B04" w:rsidR="00850BFB" w:rsidRPr="009F3F84" w:rsidRDefault="00850BFB" w:rsidP="00A2679E">
      <w:pPr>
        <w:tabs>
          <w:tab w:val="clear" w:pos="567"/>
        </w:tabs>
        <w:spacing w:line="240" w:lineRule="auto"/>
        <w:rPr>
          <w:szCs w:val="22"/>
        </w:rPr>
      </w:pPr>
      <w:r w:rsidRPr="009F3F84">
        <w:t>Fih ukoll il-lattosju</w:t>
      </w:r>
      <w:r w:rsidR="009952B2">
        <w:t xml:space="preserve"> </w:t>
      </w:r>
      <w:r w:rsidR="00A92DB7">
        <w:t>monoidrat</w:t>
      </w:r>
      <w:r w:rsidRPr="009F3F84">
        <w:t xml:space="preserve">. </w:t>
      </w:r>
      <w:r w:rsidRPr="009F3F84">
        <w:rPr>
          <w:shd w:val="pct15" w:color="auto" w:fill="auto"/>
        </w:rPr>
        <w:t>Ara l-fuljett ta’ tagħrif għal aktar informazzjoni.</w:t>
      </w:r>
    </w:p>
    <w:p w14:paraId="27A39555" w14:textId="77777777" w:rsidR="00850BFB" w:rsidRPr="009F3F84" w:rsidRDefault="00850BFB" w:rsidP="00A2679E">
      <w:pPr>
        <w:tabs>
          <w:tab w:val="clear" w:pos="567"/>
        </w:tabs>
        <w:spacing w:line="240" w:lineRule="auto"/>
        <w:rPr>
          <w:noProof/>
          <w:szCs w:val="22"/>
        </w:rPr>
      </w:pPr>
    </w:p>
    <w:p w14:paraId="49A49D6B" w14:textId="77777777" w:rsidR="00850BFB" w:rsidRPr="009F3F84" w:rsidRDefault="00850BFB" w:rsidP="00A2679E">
      <w:pPr>
        <w:tabs>
          <w:tab w:val="clear" w:pos="567"/>
        </w:tabs>
        <w:spacing w:line="240" w:lineRule="auto"/>
        <w:rPr>
          <w:noProof/>
          <w:szCs w:val="22"/>
        </w:rPr>
      </w:pPr>
    </w:p>
    <w:p w14:paraId="4B37ECE9"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4.</w:t>
      </w:r>
      <w:r w:rsidRPr="009F3F84">
        <w:rPr>
          <w:b/>
          <w:szCs w:val="22"/>
        </w:rPr>
        <w:tab/>
        <w:t>GĦAMLA FARMAĊEWTIKA U KONTENUT</w:t>
      </w:r>
    </w:p>
    <w:p w14:paraId="4C01BD72" w14:textId="77777777" w:rsidR="009E6314" w:rsidRPr="009F3F84" w:rsidRDefault="009E6314" w:rsidP="00A2679E">
      <w:pPr>
        <w:keepNext/>
        <w:tabs>
          <w:tab w:val="clear" w:pos="567"/>
        </w:tabs>
        <w:spacing w:line="240" w:lineRule="auto"/>
        <w:rPr>
          <w:noProof/>
          <w:szCs w:val="22"/>
        </w:rPr>
      </w:pPr>
    </w:p>
    <w:p w14:paraId="79CD91A8" w14:textId="77777777" w:rsidR="009E6314" w:rsidRPr="009F3F84" w:rsidRDefault="009E6314" w:rsidP="00A2679E">
      <w:pPr>
        <w:tabs>
          <w:tab w:val="clear" w:pos="567"/>
        </w:tabs>
        <w:spacing w:line="240" w:lineRule="auto"/>
        <w:rPr>
          <w:noProof/>
          <w:szCs w:val="22"/>
        </w:rPr>
      </w:pPr>
      <w:r w:rsidRPr="009F3F84">
        <w:rPr>
          <w:szCs w:val="22"/>
          <w:shd w:val="pct15" w:color="auto" w:fill="auto"/>
        </w:rPr>
        <w:t>Trab li jittieħed man-nifs, kapsula iebsa</w:t>
      </w:r>
    </w:p>
    <w:p w14:paraId="5E59D2AA" w14:textId="77777777" w:rsidR="009E6314" w:rsidRPr="009F3F84" w:rsidRDefault="009E6314" w:rsidP="00A2679E">
      <w:pPr>
        <w:tabs>
          <w:tab w:val="clear" w:pos="567"/>
        </w:tabs>
        <w:spacing w:line="240" w:lineRule="auto"/>
        <w:rPr>
          <w:noProof/>
          <w:szCs w:val="22"/>
        </w:rPr>
      </w:pPr>
    </w:p>
    <w:p w14:paraId="549F6E30" w14:textId="77777777" w:rsidR="00850BFB" w:rsidRPr="009F3F84" w:rsidRDefault="00850BFB" w:rsidP="00A2679E">
      <w:pPr>
        <w:tabs>
          <w:tab w:val="clear" w:pos="567"/>
        </w:tabs>
        <w:spacing w:line="240" w:lineRule="auto"/>
        <w:rPr>
          <w:noProof/>
          <w:szCs w:val="22"/>
        </w:rPr>
      </w:pPr>
      <w:r w:rsidRPr="009F3F84">
        <w:t>10 x 1 kapsuli + inhaler wieħed. Komponent ta’ pakkett b’ħafna. M’għandhomx jinbiegħu separatament.</w:t>
      </w:r>
    </w:p>
    <w:p w14:paraId="03530302" w14:textId="77777777" w:rsidR="00850BFB" w:rsidRPr="009F3F84" w:rsidRDefault="00850BFB" w:rsidP="00A2679E">
      <w:pPr>
        <w:tabs>
          <w:tab w:val="clear" w:pos="567"/>
        </w:tabs>
        <w:spacing w:line="240" w:lineRule="auto"/>
        <w:rPr>
          <w:noProof/>
          <w:szCs w:val="22"/>
          <w:shd w:val="pct15" w:color="auto" w:fill="auto"/>
        </w:rPr>
      </w:pPr>
      <w:r w:rsidRPr="009F3F84">
        <w:rPr>
          <w:szCs w:val="22"/>
          <w:shd w:val="pct15" w:color="auto" w:fill="auto"/>
        </w:rPr>
        <w:t>30 x 1 kapsuli + inhaler wieħed. Komponent ta’ pakkett b’ħafna. M’għandhomx jinbiegħu separatament.</w:t>
      </w:r>
    </w:p>
    <w:p w14:paraId="22A7067F" w14:textId="77777777" w:rsidR="00850BFB" w:rsidRPr="009F3F84" w:rsidRDefault="00850BFB" w:rsidP="00A2679E">
      <w:pPr>
        <w:tabs>
          <w:tab w:val="clear" w:pos="567"/>
        </w:tabs>
        <w:spacing w:line="240" w:lineRule="auto"/>
        <w:rPr>
          <w:noProof/>
          <w:szCs w:val="22"/>
        </w:rPr>
      </w:pPr>
    </w:p>
    <w:p w14:paraId="7CB0F467" w14:textId="77777777" w:rsidR="00850BFB" w:rsidRPr="009F3F84" w:rsidRDefault="00850BFB" w:rsidP="00A2679E">
      <w:pPr>
        <w:tabs>
          <w:tab w:val="clear" w:pos="567"/>
        </w:tabs>
        <w:spacing w:line="240" w:lineRule="auto"/>
        <w:rPr>
          <w:noProof/>
          <w:szCs w:val="22"/>
        </w:rPr>
      </w:pPr>
    </w:p>
    <w:p w14:paraId="2B9D0217"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9F3F84">
        <w:rPr>
          <w:b/>
          <w:szCs w:val="22"/>
        </w:rPr>
        <w:t>5.</w:t>
      </w:r>
      <w:r w:rsidRPr="009F3F84">
        <w:rPr>
          <w:b/>
          <w:szCs w:val="22"/>
        </w:rPr>
        <w:tab/>
        <w:t>MOD TA’ KIF U MNEJN JINGĦATA</w:t>
      </w:r>
    </w:p>
    <w:p w14:paraId="22118D99" w14:textId="77777777" w:rsidR="009E6314" w:rsidRPr="009F3F84" w:rsidRDefault="009E6314" w:rsidP="00A2679E">
      <w:pPr>
        <w:keepNext/>
        <w:tabs>
          <w:tab w:val="clear" w:pos="567"/>
        </w:tabs>
        <w:spacing w:line="240" w:lineRule="auto"/>
        <w:rPr>
          <w:noProof/>
          <w:szCs w:val="22"/>
        </w:rPr>
      </w:pPr>
    </w:p>
    <w:p w14:paraId="00D0C023" w14:textId="77777777" w:rsidR="00AD57A1" w:rsidRPr="009F3F84" w:rsidRDefault="00AD57A1" w:rsidP="00A2679E">
      <w:pPr>
        <w:tabs>
          <w:tab w:val="clear" w:pos="567"/>
        </w:tabs>
        <w:spacing w:line="240" w:lineRule="auto"/>
        <w:rPr>
          <w:szCs w:val="22"/>
          <w:shd w:val="pct15" w:color="auto" w:fill="auto"/>
        </w:rPr>
      </w:pPr>
      <w:r w:rsidRPr="009F3F84">
        <w:rPr>
          <w:szCs w:val="22"/>
        </w:rPr>
        <w:t>Aqra l-fuljett ta’ tagħrif qabel l-użu.</w:t>
      </w:r>
    </w:p>
    <w:p w14:paraId="1671F975" w14:textId="77777777" w:rsidR="009E6314" w:rsidRPr="009F3F84" w:rsidRDefault="009E6314" w:rsidP="00A2679E">
      <w:pPr>
        <w:tabs>
          <w:tab w:val="clear" w:pos="567"/>
        </w:tabs>
        <w:spacing w:line="240" w:lineRule="auto"/>
        <w:rPr>
          <w:noProof/>
          <w:szCs w:val="22"/>
        </w:rPr>
      </w:pPr>
      <w:r w:rsidRPr="009F3F84">
        <w:t>Jintuża biss bl-inhaler ipprovdut fil-pakkett.</w:t>
      </w:r>
    </w:p>
    <w:p w14:paraId="2D7BACEF" w14:textId="77777777" w:rsidR="009E6314" w:rsidRPr="009F3F84" w:rsidRDefault="009E6314" w:rsidP="00A2679E">
      <w:pPr>
        <w:tabs>
          <w:tab w:val="clear" w:pos="567"/>
        </w:tabs>
        <w:spacing w:line="240" w:lineRule="auto"/>
        <w:rPr>
          <w:noProof/>
          <w:szCs w:val="22"/>
        </w:rPr>
      </w:pPr>
      <w:r w:rsidRPr="009F3F84">
        <w:t>Tiblax il-kapsuli.</w:t>
      </w:r>
    </w:p>
    <w:p w14:paraId="0D067ADB" w14:textId="77777777" w:rsidR="009E6314" w:rsidRPr="009F3F84" w:rsidRDefault="009E6314" w:rsidP="00A2679E">
      <w:pPr>
        <w:tabs>
          <w:tab w:val="clear" w:pos="567"/>
        </w:tabs>
        <w:spacing w:line="240" w:lineRule="auto"/>
        <w:rPr>
          <w:noProof/>
          <w:szCs w:val="22"/>
        </w:rPr>
      </w:pPr>
      <w:r w:rsidRPr="009F3F84">
        <w:t>Għal biex jinġibed man-nifs</w:t>
      </w:r>
    </w:p>
    <w:p w14:paraId="61FE8901" w14:textId="77777777" w:rsidR="00AD57A1" w:rsidRPr="009F3F84" w:rsidRDefault="00AD57A1" w:rsidP="00A2679E">
      <w:pPr>
        <w:tabs>
          <w:tab w:val="clear" w:pos="567"/>
        </w:tabs>
        <w:spacing w:line="240" w:lineRule="auto"/>
        <w:rPr>
          <w:noProof/>
          <w:szCs w:val="22"/>
        </w:rPr>
      </w:pPr>
    </w:p>
    <w:p w14:paraId="0A8C549F" w14:textId="4945D791" w:rsidR="00AD57A1" w:rsidRPr="00181E56" w:rsidDel="009B0573" w:rsidRDefault="00AD57A1" w:rsidP="00A2679E">
      <w:pPr>
        <w:tabs>
          <w:tab w:val="clear" w:pos="567"/>
        </w:tabs>
        <w:spacing w:line="240" w:lineRule="auto"/>
        <w:rPr>
          <w:del w:id="44" w:author="Author"/>
          <w:szCs w:val="22"/>
          <w:shd w:val="pct15" w:color="auto" w:fill="auto"/>
        </w:rPr>
      </w:pPr>
      <w:del w:id="45" w:author="Author">
        <w:r w:rsidRPr="00181E56" w:rsidDel="009B0573">
          <w:rPr>
            <w:szCs w:val="22"/>
            <w:shd w:val="pct15" w:color="auto" w:fill="auto"/>
          </w:rPr>
          <w:delText>‘Inkludi l-kodiċi tal-QR’</w:delText>
        </w:r>
      </w:del>
    </w:p>
    <w:p w14:paraId="7CDAD456" w14:textId="1AC5DAC8" w:rsidR="00AD57A1" w:rsidRPr="009F3F84" w:rsidDel="009B0573" w:rsidRDefault="00AD57A1" w:rsidP="00A2679E">
      <w:pPr>
        <w:tabs>
          <w:tab w:val="clear" w:pos="567"/>
        </w:tabs>
        <w:spacing w:line="240" w:lineRule="auto"/>
        <w:rPr>
          <w:del w:id="46" w:author="Author"/>
          <w:noProof/>
          <w:szCs w:val="22"/>
        </w:rPr>
      </w:pPr>
      <w:del w:id="47" w:author="Author">
        <w:r w:rsidRPr="009F3F84" w:rsidDel="009B0573">
          <w:delText>Iskenja għal aktar informazzjoni jew żur: www.breezhaler-asthma.eu/atectura</w:delText>
        </w:r>
      </w:del>
    </w:p>
    <w:p w14:paraId="4CA3DDA1" w14:textId="3366E46D" w:rsidR="009E6314" w:rsidRPr="009F3F84" w:rsidDel="009B0573" w:rsidRDefault="009E6314" w:rsidP="00A2679E">
      <w:pPr>
        <w:tabs>
          <w:tab w:val="clear" w:pos="567"/>
        </w:tabs>
        <w:spacing w:line="240" w:lineRule="auto"/>
        <w:rPr>
          <w:del w:id="48" w:author="Author"/>
          <w:noProof/>
          <w:szCs w:val="22"/>
        </w:rPr>
      </w:pPr>
    </w:p>
    <w:p w14:paraId="7DB444B0" w14:textId="77777777" w:rsidR="00850BFB" w:rsidRPr="009F3F84" w:rsidRDefault="00850BFB" w:rsidP="00A2679E">
      <w:pPr>
        <w:tabs>
          <w:tab w:val="clear" w:pos="567"/>
        </w:tabs>
        <w:spacing w:line="240" w:lineRule="auto"/>
        <w:rPr>
          <w:noProof/>
          <w:szCs w:val="22"/>
        </w:rPr>
      </w:pPr>
    </w:p>
    <w:p w14:paraId="07BC0B3A"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6.</w:t>
      </w:r>
      <w:r w:rsidRPr="009F3F84">
        <w:rPr>
          <w:b/>
          <w:szCs w:val="22"/>
        </w:rPr>
        <w:tab/>
        <w:t>TWISSIJA SPEĊJALI LI L-PRODOTT MEDIĊINALI GĦANDU JINŻAMM FEJN MA JIDHIRX U MA JINTLAĦAQX MIT-TFAL</w:t>
      </w:r>
    </w:p>
    <w:p w14:paraId="54076A24" w14:textId="77777777" w:rsidR="00850BFB" w:rsidRPr="009F3F84" w:rsidRDefault="00850BFB" w:rsidP="00A2679E">
      <w:pPr>
        <w:keepNext/>
        <w:tabs>
          <w:tab w:val="clear" w:pos="567"/>
        </w:tabs>
        <w:spacing w:line="240" w:lineRule="auto"/>
        <w:rPr>
          <w:noProof/>
          <w:szCs w:val="22"/>
        </w:rPr>
      </w:pPr>
    </w:p>
    <w:p w14:paraId="3B7FB827" w14:textId="77777777" w:rsidR="00850BFB" w:rsidRPr="009F3F84" w:rsidRDefault="00850BFB" w:rsidP="00A2679E">
      <w:pPr>
        <w:tabs>
          <w:tab w:val="clear" w:pos="567"/>
        </w:tabs>
        <w:spacing w:line="240" w:lineRule="auto"/>
        <w:rPr>
          <w:noProof/>
          <w:szCs w:val="22"/>
        </w:rPr>
      </w:pPr>
      <w:r w:rsidRPr="009F3F84">
        <w:t>Żomm fejn ma jidhirx u ma jintlaħaqx mit-tfal.</w:t>
      </w:r>
    </w:p>
    <w:p w14:paraId="2DC8782D" w14:textId="77777777" w:rsidR="00850BFB" w:rsidRPr="009F3F84" w:rsidRDefault="00850BFB" w:rsidP="00A2679E">
      <w:pPr>
        <w:tabs>
          <w:tab w:val="clear" w:pos="567"/>
        </w:tabs>
        <w:spacing w:line="240" w:lineRule="auto"/>
        <w:rPr>
          <w:noProof/>
          <w:szCs w:val="22"/>
        </w:rPr>
      </w:pPr>
    </w:p>
    <w:p w14:paraId="7EB71F2D" w14:textId="77777777" w:rsidR="00850BFB" w:rsidRPr="009F3F84" w:rsidRDefault="00850BFB" w:rsidP="00A2679E">
      <w:pPr>
        <w:tabs>
          <w:tab w:val="clear" w:pos="567"/>
        </w:tabs>
        <w:spacing w:line="240" w:lineRule="auto"/>
        <w:rPr>
          <w:noProof/>
          <w:szCs w:val="22"/>
        </w:rPr>
      </w:pPr>
    </w:p>
    <w:p w14:paraId="5233F077"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9F3F84">
        <w:rPr>
          <w:b/>
          <w:szCs w:val="22"/>
        </w:rPr>
        <w:t>7.</w:t>
      </w:r>
      <w:r w:rsidRPr="009F3F84">
        <w:rPr>
          <w:b/>
          <w:szCs w:val="22"/>
        </w:rPr>
        <w:tab/>
        <w:t>TWISSIJA(IET) SPEĊJALI OĦRA, JEKK MEĦTIEĠA</w:t>
      </w:r>
    </w:p>
    <w:p w14:paraId="2D9CED75" w14:textId="77777777" w:rsidR="00850BFB" w:rsidRPr="009F3F84" w:rsidRDefault="00850BFB" w:rsidP="00A2679E">
      <w:pPr>
        <w:tabs>
          <w:tab w:val="clear" w:pos="567"/>
        </w:tabs>
        <w:spacing w:line="240" w:lineRule="auto"/>
        <w:rPr>
          <w:noProof/>
          <w:szCs w:val="22"/>
        </w:rPr>
      </w:pPr>
    </w:p>
    <w:p w14:paraId="784E6E61" w14:textId="77777777" w:rsidR="00850BFB" w:rsidRPr="009F3F84" w:rsidRDefault="00850BFB" w:rsidP="00A2679E">
      <w:pPr>
        <w:tabs>
          <w:tab w:val="clear" w:pos="567"/>
        </w:tabs>
        <w:spacing w:line="240" w:lineRule="auto"/>
        <w:rPr>
          <w:noProof/>
          <w:szCs w:val="22"/>
        </w:rPr>
      </w:pPr>
    </w:p>
    <w:p w14:paraId="73ED6703"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9F3F84">
        <w:rPr>
          <w:b/>
          <w:szCs w:val="22"/>
        </w:rPr>
        <w:t>8.</w:t>
      </w:r>
      <w:r w:rsidRPr="009F3F84">
        <w:rPr>
          <w:b/>
          <w:szCs w:val="22"/>
        </w:rPr>
        <w:tab/>
        <w:t>DATA TA’ SKADENZA</w:t>
      </w:r>
    </w:p>
    <w:p w14:paraId="4591B128" w14:textId="77777777" w:rsidR="009E6314" w:rsidRPr="009F3F84" w:rsidRDefault="009E6314" w:rsidP="00A2679E">
      <w:pPr>
        <w:keepNext/>
        <w:tabs>
          <w:tab w:val="clear" w:pos="567"/>
        </w:tabs>
        <w:spacing w:line="240" w:lineRule="auto"/>
        <w:rPr>
          <w:noProof/>
          <w:szCs w:val="22"/>
        </w:rPr>
      </w:pPr>
    </w:p>
    <w:p w14:paraId="014613C4" w14:textId="77777777" w:rsidR="009E6314" w:rsidRPr="009F3F84" w:rsidRDefault="009E6314" w:rsidP="00A2679E">
      <w:pPr>
        <w:keepNext/>
        <w:tabs>
          <w:tab w:val="clear" w:pos="567"/>
        </w:tabs>
        <w:spacing w:line="240" w:lineRule="auto"/>
        <w:rPr>
          <w:noProof/>
          <w:color w:val="000000"/>
          <w:szCs w:val="22"/>
        </w:rPr>
      </w:pPr>
      <w:r w:rsidRPr="009F3F84">
        <w:rPr>
          <w:color w:val="000000"/>
          <w:szCs w:val="22"/>
        </w:rPr>
        <w:t>EXP</w:t>
      </w:r>
    </w:p>
    <w:p w14:paraId="7870FD92" w14:textId="77777777" w:rsidR="009E6314" w:rsidRPr="009F3F84" w:rsidRDefault="009E6314" w:rsidP="00A2679E">
      <w:pPr>
        <w:tabs>
          <w:tab w:val="clear" w:pos="567"/>
        </w:tabs>
        <w:spacing w:line="240" w:lineRule="auto"/>
        <w:rPr>
          <w:noProof/>
          <w:color w:val="000000"/>
          <w:szCs w:val="22"/>
        </w:rPr>
      </w:pPr>
      <w:r w:rsidRPr="009F3F84">
        <w:t>L-inhaler f’kull pakkett għandu jintrema wara li l-kapsuli kollha f’dak il-pakkett ikunu ntużaw.</w:t>
      </w:r>
    </w:p>
    <w:p w14:paraId="21BCD329" w14:textId="77777777" w:rsidR="009E6314" w:rsidRPr="009F3F84" w:rsidRDefault="009E6314" w:rsidP="00A2679E">
      <w:pPr>
        <w:tabs>
          <w:tab w:val="clear" w:pos="567"/>
        </w:tabs>
        <w:spacing w:line="240" w:lineRule="auto"/>
        <w:rPr>
          <w:noProof/>
          <w:szCs w:val="22"/>
        </w:rPr>
      </w:pPr>
    </w:p>
    <w:p w14:paraId="2F9A4A95" w14:textId="77777777" w:rsidR="00850BFB" w:rsidRPr="009F3F84" w:rsidRDefault="00850BFB" w:rsidP="00A2679E">
      <w:pPr>
        <w:tabs>
          <w:tab w:val="clear" w:pos="567"/>
        </w:tabs>
        <w:spacing w:line="240" w:lineRule="auto"/>
        <w:rPr>
          <w:noProof/>
          <w:szCs w:val="22"/>
        </w:rPr>
      </w:pPr>
    </w:p>
    <w:p w14:paraId="4D2C0268"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9.</w:t>
      </w:r>
      <w:r w:rsidRPr="009F3F84">
        <w:rPr>
          <w:b/>
          <w:szCs w:val="22"/>
        </w:rPr>
        <w:tab/>
        <w:t>KONDIZZJONIJIET SPEĊJALI TA’ KIF JINĦAŻEN</w:t>
      </w:r>
    </w:p>
    <w:p w14:paraId="0138F7C5" w14:textId="77777777" w:rsidR="009E6314" w:rsidRPr="009F3F84" w:rsidRDefault="009E6314" w:rsidP="00A2679E">
      <w:pPr>
        <w:keepNext/>
        <w:tabs>
          <w:tab w:val="clear" w:pos="567"/>
        </w:tabs>
        <w:spacing w:line="240" w:lineRule="auto"/>
        <w:rPr>
          <w:noProof/>
          <w:szCs w:val="22"/>
        </w:rPr>
      </w:pPr>
    </w:p>
    <w:p w14:paraId="795F6F88" w14:textId="77777777" w:rsidR="00CF10BD" w:rsidRPr="009F3F84" w:rsidRDefault="00CF10BD" w:rsidP="00A2679E">
      <w:pPr>
        <w:keepNext/>
        <w:tabs>
          <w:tab w:val="clear" w:pos="567"/>
          <w:tab w:val="left" w:pos="720"/>
        </w:tabs>
        <w:spacing w:line="240" w:lineRule="auto"/>
      </w:pPr>
      <w:r w:rsidRPr="009F3F84">
        <w:t>Taħżinx f’temperatura ’l fuq minn 30</w:t>
      </w:r>
      <w:r w:rsidRPr="009F3F84">
        <w:rPr>
          <w:szCs w:val="22"/>
        </w:rPr>
        <w:t>°</w:t>
      </w:r>
      <w:r w:rsidRPr="009F3F84">
        <w:t>C.</w:t>
      </w:r>
    </w:p>
    <w:p w14:paraId="0185E74F" w14:textId="77777777" w:rsidR="009E6314" w:rsidRPr="009F3F84" w:rsidRDefault="009E6314" w:rsidP="00A2679E">
      <w:pPr>
        <w:tabs>
          <w:tab w:val="clear" w:pos="567"/>
        </w:tabs>
        <w:spacing w:line="240" w:lineRule="auto"/>
        <w:rPr>
          <w:noProof/>
          <w:color w:val="000000"/>
          <w:szCs w:val="22"/>
        </w:rPr>
      </w:pPr>
      <w:r w:rsidRPr="009F3F84">
        <w:rPr>
          <w:color w:val="000000"/>
          <w:szCs w:val="22"/>
        </w:rPr>
        <w:t>Aħżen fil-pakkett oriġinali sabiex tilqa’ mid-dawl u mill-umdità.</w:t>
      </w:r>
    </w:p>
    <w:p w14:paraId="090771A8" w14:textId="77777777" w:rsidR="009E6314" w:rsidRPr="009F3F84" w:rsidRDefault="009E6314" w:rsidP="00A2679E">
      <w:pPr>
        <w:tabs>
          <w:tab w:val="clear" w:pos="567"/>
        </w:tabs>
        <w:spacing w:line="240" w:lineRule="auto"/>
        <w:ind w:left="567" w:hanging="567"/>
        <w:rPr>
          <w:noProof/>
          <w:szCs w:val="22"/>
        </w:rPr>
      </w:pPr>
    </w:p>
    <w:p w14:paraId="6701DA60" w14:textId="77777777" w:rsidR="00850BFB" w:rsidRPr="009F3F84" w:rsidRDefault="00850BFB" w:rsidP="00A2679E">
      <w:pPr>
        <w:tabs>
          <w:tab w:val="clear" w:pos="567"/>
        </w:tabs>
        <w:spacing w:line="240" w:lineRule="auto"/>
        <w:rPr>
          <w:noProof/>
          <w:szCs w:val="22"/>
        </w:rPr>
      </w:pPr>
    </w:p>
    <w:p w14:paraId="4D238F88"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10.</w:t>
      </w:r>
      <w:r w:rsidRPr="009F3F84">
        <w:rPr>
          <w:b/>
          <w:szCs w:val="22"/>
        </w:rPr>
        <w:tab/>
        <w:t>PREKAWZJONIJIET SPEĊJALI GĦAR-RIMI TA’ PRODOTTI MEDIĊINALI MHUX UŻATI JEW SKART MINN DAWN IL-PRODOTTI MEDIĊINALI, JEKK HEMM BŻONN</w:t>
      </w:r>
    </w:p>
    <w:p w14:paraId="68463B81" w14:textId="77777777" w:rsidR="00850BFB" w:rsidRPr="009F3F84" w:rsidRDefault="00850BFB" w:rsidP="00A2679E">
      <w:pPr>
        <w:tabs>
          <w:tab w:val="clear" w:pos="567"/>
        </w:tabs>
        <w:spacing w:line="240" w:lineRule="auto"/>
        <w:rPr>
          <w:noProof/>
          <w:szCs w:val="22"/>
        </w:rPr>
      </w:pPr>
    </w:p>
    <w:p w14:paraId="6965C1AA" w14:textId="77777777" w:rsidR="00850BFB" w:rsidRPr="009F3F84" w:rsidRDefault="00850BFB" w:rsidP="00A2679E">
      <w:pPr>
        <w:tabs>
          <w:tab w:val="clear" w:pos="567"/>
        </w:tabs>
        <w:spacing w:line="240" w:lineRule="auto"/>
        <w:rPr>
          <w:noProof/>
          <w:szCs w:val="22"/>
        </w:rPr>
      </w:pPr>
    </w:p>
    <w:p w14:paraId="7FC395FC"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11.</w:t>
      </w:r>
      <w:r w:rsidRPr="009F3F84">
        <w:rPr>
          <w:b/>
          <w:szCs w:val="22"/>
        </w:rPr>
        <w:tab/>
        <w:t>ISEM U INDIRIZZ TAD-DETENTUR TAL-AWTORIZZAZZJONI GĦAT-TQEGĦID FIS-SUQ</w:t>
      </w:r>
    </w:p>
    <w:p w14:paraId="0D5DCEB9" w14:textId="77777777" w:rsidR="00850BFB" w:rsidRPr="009F3F84" w:rsidRDefault="00850BFB" w:rsidP="00A2679E">
      <w:pPr>
        <w:keepNext/>
        <w:tabs>
          <w:tab w:val="clear" w:pos="567"/>
        </w:tabs>
        <w:spacing w:line="240" w:lineRule="auto"/>
        <w:rPr>
          <w:noProof/>
          <w:szCs w:val="22"/>
        </w:rPr>
      </w:pPr>
    </w:p>
    <w:p w14:paraId="62D05184" w14:textId="77777777" w:rsidR="00850BFB" w:rsidRPr="009F3F84" w:rsidRDefault="00850BFB" w:rsidP="00A2679E">
      <w:pPr>
        <w:keepNext/>
        <w:tabs>
          <w:tab w:val="clear" w:pos="567"/>
        </w:tabs>
        <w:autoSpaceDE w:val="0"/>
        <w:autoSpaceDN w:val="0"/>
        <w:adjustRightInd w:val="0"/>
        <w:spacing w:line="240" w:lineRule="auto"/>
        <w:rPr>
          <w:rFonts w:eastAsia="SimSun"/>
          <w:szCs w:val="22"/>
        </w:rPr>
      </w:pPr>
      <w:r w:rsidRPr="009F3F84">
        <w:t>Novartis Europharm Limited</w:t>
      </w:r>
    </w:p>
    <w:p w14:paraId="6CD42BA3" w14:textId="77777777" w:rsidR="00850BFB" w:rsidRPr="009F3F84" w:rsidRDefault="00850BFB" w:rsidP="00A2679E">
      <w:pPr>
        <w:keepNext/>
        <w:tabs>
          <w:tab w:val="clear" w:pos="567"/>
        </w:tabs>
        <w:spacing w:line="240" w:lineRule="auto"/>
        <w:rPr>
          <w:szCs w:val="22"/>
        </w:rPr>
      </w:pPr>
      <w:r w:rsidRPr="009F3F84">
        <w:t>Vista Building</w:t>
      </w:r>
    </w:p>
    <w:p w14:paraId="229B01A1" w14:textId="77777777" w:rsidR="00850BFB" w:rsidRPr="009F3F84" w:rsidRDefault="00850BFB" w:rsidP="00A2679E">
      <w:pPr>
        <w:keepNext/>
        <w:tabs>
          <w:tab w:val="clear" w:pos="567"/>
        </w:tabs>
        <w:spacing w:line="240" w:lineRule="auto"/>
        <w:rPr>
          <w:szCs w:val="22"/>
        </w:rPr>
      </w:pPr>
      <w:r w:rsidRPr="009F3F84">
        <w:t>Elm Park, Merrion Road</w:t>
      </w:r>
    </w:p>
    <w:p w14:paraId="2F9A493E" w14:textId="77777777" w:rsidR="00850BFB" w:rsidRPr="009F3F84" w:rsidRDefault="00850BFB" w:rsidP="00A2679E">
      <w:pPr>
        <w:keepNext/>
        <w:tabs>
          <w:tab w:val="clear" w:pos="567"/>
        </w:tabs>
        <w:spacing w:line="240" w:lineRule="auto"/>
        <w:rPr>
          <w:szCs w:val="22"/>
        </w:rPr>
      </w:pPr>
      <w:r w:rsidRPr="009F3F84">
        <w:t>Dublin 4</w:t>
      </w:r>
    </w:p>
    <w:p w14:paraId="3C03AE9B" w14:textId="77777777" w:rsidR="009E6314" w:rsidRPr="009F3F84" w:rsidRDefault="009E6314" w:rsidP="00A2679E">
      <w:pPr>
        <w:tabs>
          <w:tab w:val="clear" w:pos="567"/>
        </w:tabs>
        <w:spacing w:line="240" w:lineRule="auto"/>
        <w:rPr>
          <w:szCs w:val="22"/>
        </w:rPr>
      </w:pPr>
      <w:r w:rsidRPr="009F3F84">
        <w:t>L-Irlanda</w:t>
      </w:r>
    </w:p>
    <w:p w14:paraId="78725E61" w14:textId="77777777" w:rsidR="00850BFB" w:rsidRPr="009F3F84" w:rsidRDefault="00850BFB" w:rsidP="00A2679E">
      <w:pPr>
        <w:tabs>
          <w:tab w:val="clear" w:pos="567"/>
        </w:tabs>
        <w:spacing w:line="240" w:lineRule="auto"/>
        <w:rPr>
          <w:noProof/>
          <w:szCs w:val="22"/>
        </w:rPr>
      </w:pPr>
    </w:p>
    <w:p w14:paraId="569BAA1F" w14:textId="77777777" w:rsidR="00850BFB" w:rsidRPr="009F3F84" w:rsidRDefault="00850BFB" w:rsidP="00A2679E">
      <w:pPr>
        <w:tabs>
          <w:tab w:val="clear" w:pos="567"/>
        </w:tabs>
        <w:spacing w:line="240" w:lineRule="auto"/>
        <w:rPr>
          <w:noProof/>
          <w:szCs w:val="22"/>
        </w:rPr>
      </w:pPr>
    </w:p>
    <w:p w14:paraId="2CDA3CE8"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12.</w:t>
      </w:r>
      <w:r w:rsidRPr="009F3F84">
        <w:rPr>
          <w:b/>
          <w:szCs w:val="22"/>
        </w:rPr>
        <w:tab/>
        <w:t>NUMRU(I) TAL-AWTORIZZAZZJONI GĦAT-TQEGĦID FIS-SUQ</w:t>
      </w:r>
    </w:p>
    <w:p w14:paraId="4B5F5B5C" w14:textId="77777777" w:rsidR="00850BFB" w:rsidRPr="009F3F84" w:rsidRDefault="00850BFB" w:rsidP="00A2679E">
      <w:pPr>
        <w:keepNext/>
        <w:tabs>
          <w:tab w:val="clear" w:pos="567"/>
        </w:tabs>
        <w:spacing w:line="240" w:lineRule="auto"/>
        <w:rPr>
          <w:noProof/>
          <w:szCs w:val="22"/>
        </w:rPr>
      </w:pPr>
    </w:p>
    <w:tbl>
      <w:tblPr>
        <w:tblW w:w="9322" w:type="dxa"/>
        <w:tblLook w:val="04A0" w:firstRow="1" w:lastRow="0" w:firstColumn="1" w:lastColumn="0" w:noHBand="0" w:noVBand="1"/>
      </w:tblPr>
      <w:tblGrid>
        <w:gridCol w:w="2943"/>
        <w:gridCol w:w="6379"/>
      </w:tblGrid>
      <w:tr w:rsidR="00850BFB" w:rsidRPr="009F3F84" w14:paraId="3BC5CE43" w14:textId="77777777" w:rsidTr="00F95715">
        <w:tc>
          <w:tcPr>
            <w:tcW w:w="2943" w:type="dxa"/>
          </w:tcPr>
          <w:p w14:paraId="2440B26A" w14:textId="2695BA3F" w:rsidR="00850BFB" w:rsidRPr="009F3F84" w:rsidRDefault="00850BFB" w:rsidP="00A2679E">
            <w:pPr>
              <w:tabs>
                <w:tab w:val="clear" w:pos="567"/>
              </w:tabs>
              <w:spacing w:line="240" w:lineRule="auto"/>
              <w:rPr>
                <w:szCs w:val="22"/>
              </w:rPr>
            </w:pPr>
            <w:r w:rsidRPr="009F3F84">
              <w:t>EU/</w:t>
            </w:r>
            <w:r w:rsidR="00EA14D5" w:rsidRPr="009F3F84">
              <w:rPr>
                <w:szCs w:val="22"/>
              </w:rPr>
              <w:t>1/20/1439/007</w:t>
            </w:r>
          </w:p>
        </w:tc>
        <w:tc>
          <w:tcPr>
            <w:tcW w:w="6379" w:type="dxa"/>
          </w:tcPr>
          <w:p w14:paraId="610945C0" w14:textId="77777777" w:rsidR="00850BFB" w:rsidRPr="009F3F84" w:rsidRDefault="00850BFB" w:rsidP="00A2679E">
            <w:pPr>
              <w:keepNext/>
              <w:tabs>
                <w:tab w:val="clear" w:pos="567"/>
              </w:tabs>
              <w:spacing w:line="240" w:lineRule="auto"/>
              <w:rPr>
                <w:szCs w:val="22"/>
                <w:shd w:val="pct15" w:color="auto" w:fill="auto"/>
              </w:rPr>
            </w:pPr>
            <w:r w:rsidRPr="009F3F84">
              <w:rPr>
                <w:szCs w:val="22"/>
                <w:shd w:val="pct15" w:color="auto" w:fill="auto"/>
              </w:rPr>
              <w:t>90 (3 pakketti ta’ 30 x 1) kapsula + 3 inhalers</w:t>
            </w:r>
          </w:p>
        </w:tc>
      </w:tr>
      <w:tr w:rsidR="00850BFB" w:rsidRPr="009F3F84" w14:paraId="2D80B6D9" w14:textId="77777777" w:rsidTr="00F95715">
        <w:tc>
          <w:tcPr>
            <w:tcW w:w="2943" w:type="dxa"/>
          </w:tcPr>
          <w:p w14:paraId="2E86AF51" w14:textId="5916BC95" w:rsidR="00850BFB" w:rsidRPr="009F3F84" w:rsidRDefault="00850BFB" w:rsidP="00A2679E">
            <w:pPr>
              <w:tabs>
                <w:tab w:val="clear" w:pos="567"/>
              </w:tabs>
              <w:spacing w:line="240" w:lineRule="auto"/>
              <w:rPr>
                <w:szCs w:val="22"/>
                <w:shd w:val="pct15" w:color="auto" w:fill="auto"/>
              </w:rPr>
            </w:pPr>
            <w:r w:rsidRPr="009F3F84">
              <w:rPr>
                <w:szCs w:val="22"/>
                <w:shd w:val="pct15" w:color="auto" w:fill="auto"/>
              </w:rPr>
              <w:t>EU/</w:t>
            </w:r>
            <w:r w:rsidR="00EA14D5" w:rsidRPr="009F3F84">
              <w:rPr>
                <w:szCs w:val="22"/>
                <w:shd w:val="pct15" w:color="auto" w:fill="auto"/>
              </w:rPr>
              <w:t>1/20/1439/008</w:t>
            </w:r>
          </w:p>
        </w:tc>
        <w:tc>
          <w:tcPr>
            <w:tcW w:w="6379" w:type="dxa"/>
          </w:tcPr>
          <w:p w14:paraId="00007B24" w14:textId="77777777" w:rsidR="00850BFB" w:rsidRPr="009F3F84" w:rsidRDefault="00850BFB" w:rsidP="00A2679E">
            <w:pPr>
              <w:tabs>
                <w:tab w:val="clear" w:pos="567"/>
              </w:tabs>
              <w:spacing w:line="240" w:lineRule="auto"/>
              <w:rPr>
                <w:szCs w:val="22"/>
                <w:shd w:val="pct15" w:color="auto" w:fill="auto"/>
              </w:rPr>
            </w:pPr>
            <w:r w:rsidRPr="009F3F84">
              <w:rPr>
                <w:szCs w:val="22"/>
                <w:shd w:val="pct15" w:color="auto" w:fill="auto"/>
              </w:rPr>
              <w:t>150 (15-il pakkett ta’ 10 x 1) kapsula + 15-il inhaler</w:t>
            </w:r>
          </w:p>
        </w:tc>
      </w:tr>
    </w:tbl>
    <w:p w14:paraId="4B47526B" w14:textId="77777777" w:rsidR="00850BFB" w:rsidRPr="009F3F84" w:rsidRDefault="00850BFB" w:rsidP="00A2679E">
      <w:pPr>
        <w:tabs>
          <w:tab w:val="clear" w:pos="567"/>
        </w:tabs>
        <w:spacing w:line="240" w:lineRule="auto"/>
        <w:rPr>
          <w:noProof/>
          <w:szCs w:val="22"/>
        </w:rPr>
      </w:pPr>
    </w:p>
    <w:p w14:paraId="0A31ACCA" w14:textId="77777777" w:rsidR="00850BFB" w:rsidRPr="009F3F84" w:rsidRDefault="00850BFB" w:rsidP="00A2679E">
      <w:pPr>
        <w:tabs>
          <w:tab w:val="clear" w:pos="567"/>
        </w:tabs>
        <w:spacing w:line="240" w:lineRule="auto"/>
        <w:rPr>
          <w:noProof/>
          <w:szCs w:val="22"/>
        </w:rPr>
      </w:pPr>
    </w:p>
    <w:p w14:paraId="2EBE73A9"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13.</w:t>
      </w:r>
      <w:r w:rsidRPr="009F3F84">
        <w:rPr>
          <w:b/>
          <w:szCs w:val="22"/>
        </w:rPr>
        <w:tab/>
        <w:t>NUMRU TAL-LOTT</w:t>
      </w:r>
    </w:p>
    <w:p w14:paraId="35AA9D78" w14:textId="77777777" w:rsidR="009E6314" w:rsidRPr="009F3F84" w:rsidRDefault="009E6314" w:rsidP="00A2679E">
      <w:pPr>
        <w:keepNext/>
        <w:tabs>
          <w:tab w:val="clear" w:pos="567"/>
        </w:tabs>
        <w:spacing w:line="240" w:lineRule="auto"/>
        <w:rPr>
          <w:noProof/>
          <w:color w:val="000000"/>
          <w:szCs w:val="22"/>
        </w:rPr>
      </w:pPr>
    </w:p>
    <w:p w14:paraId="6D67CC13" w14:textId="77777777" w:rsidR="009E6314" w:rsidRPr="009F3F84" w:rsidRDefault="009E6314" w:rsidP="00A2679E">
      <w:pPr>
        <w:tabs>
          <w:tab w:val="clear" w:pos="567"/>
        </w:tabs>
        <w:spacing w:line="240" w:lineRule="auto"/>
        <w:rPr>
          <w:noProof/>
          <w:color w:val="000000"/>
          <w:szCs w:val="22"/>
        </w:rPr>
      </w:pPr>
      <w:r w:rsidRPr="009F3F84">
        <w:rPr>
          <w:color w:val="000000"/>
          <w:szCs w:val="22"/>
        </w:rPr>
        <w:t>Lot</w:t>
      </w:r>
    </w:p>
    <w:p w14:paraId="420CD9AE" w14:textId="77777777" w:rsidR="009E6314" w:rsidRPr="009F3F84" w:rsidRDefault="009E6314" w:rsidP="00A2679E">
      <w:pPr>
        <w:tabs>
          <w:tab w:val="clear" w:pos="567"/>
        </w:tabs>
        <w:spacing w:line="240" w:lineRule="auto"/>
        <w:rPr>
          <w:noProof/>
          <w:szCs w:val="22"/>
        </w:rPr>
      </w:pPr>
    </w:p>
    <w:p w14:paraId="2A48C468" w14:textId="77777777" w:rsidR="00850BFB" w:rsidRPr="009F3F84" w:rsidRDefault="00850BFB" w:rsidP="00A2679E">
      <w:pPr>
        <w:tabs>
          <w:tab w:val="clear" w:pos="567"/>
        </w:tabs>
        <w:spacing w:line="240" w:lineRule="auto"/>
        <w:rPr>
          <w:noProof/>
          <w:szCs w:val="22"/>
        </w:rPr>
      </w:pPr>
    </w:p>
    <w:p w14:paraId="44A38640"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r w:rsidRPr="009F3F84">
        <w:rPr>
          <w:b/>
          <w:szCs w:val="22"/>
        </w:rPr>
        <w:t>14.</w:t>
      </w:r>
      <w:r w:rsidRPr="009F3F84">
        <w:rPr>
          <w:b/>
          <w:szCs w:val="22"/>
        </w:rPr>
        <w:tab/>
        <w:t>KLASSIFIKAZZJONI ĠENERALI TA’ KIF JINGĦATA</w:t>
      </w:r>
    </w:p>
    <w:p w14:paraId="50620F21" w14:textId="77777777" w:rsidR="00850BFB" w:rsidRPr="009F3F84" w:rsidRDefault="00850BFB" w:rsidP="00A2679E">
      <w:pPr>
        <w:tabs>
          <w:tab w:val="clear" w:pos="567"/>
        </w:tabs>
        <w:spacing w:line="240" w:lineRule="auto"/>
        <w:rPr>
          <w:noProof/>
          <w:szCs w:val="22"/>
        </w:rPr>
      </w:pPr>
    </w:p>
    <w:p w14:paraId="5CEB4293" w14:textId="77777777" w:rsidR="00850BFB" w:rsidRPr="009F3F84" w:rsidRDefault="00850BFB" w:rsidP="00A2679E">
      <w:pPr>
        <w:tabs>
          <w:tab w:val="clear" w:pos="567"/>
        </w:tabs>
        <w:spacing w:line="240" w:lineRule="auto"/>
        <w:rPr>
          <w:noProof/>
          <w:szCs w:val="22"/>
        </w:rPr>
      </w:pPr>
    </w:p>
    <w:p w14:paraId="4865D639" w14:textId="77777777" w:rsidR="00850BFB" w:rsidRPr="009F3F84" w:rsidRDefault="00850BFB" w:rsidP="00A2679E">
      <w:pPr>
        <w:pBdr>
          <w:top w:val="single" w:sz="4" w:space="2" w:color="auto"/>
          <w:left w:val="single" w:sz="4" w:space="4" w:color="auto"/>
          <w:bottom w:val="single" w:sz="4" w:space="1" w:color="auto"/>
          <w:right w:val="single" w:sz="4" w:space="4" w:color="auto"/>
        </w:pBdr>
        <w:tabs>
          <w:tab w:val="clear" w:pos="567"/>
        </w:tabs>
        <w:spacing w:line="240" w:lineRule="auto"/>
        <w:rPr>
          <w:noProof/>
          <w:szCs w:val="22"/>
        </w:rPr>
      </w:pPr>
      <w:r w:rsidRPr="009F3F84">
        <w:rPr>
          <w:b/>
          <w:szCs w:val="22"/>
        </w:rPr>
        <w:t>15.</w:t>
      </w:r>
      <w:r w:rsidRPr="009F3F84">
        <w:rPr>
          <w:b/>
          <w:szCs w:val="22"/>
        </w:rPr>
        <w:tab/>
        <w:t>ISTRUZZJONIJIET DWAR L-UŻU</w:t>
      </w:r>
    </w:p>
    <w:p w14:paraId="1293F63B" w14:textId="77777777" w:rsidR="00850BFB" w:rsidRPr="009F3F84" w:rsidRDefault="00850BFB" w:rsidP="00A2679E">
      <w:pPr>
        <w:tabs>
          <w:tab w:val="clear" w:pos="567"/>
        </w:tabs>
        <w:spacing w:line="240" w:lineRule="auto"/>
        <w:rPr>
          <w:noProof/>
          <w:szCs w:val="22"/>
        </w:rPr>
      </w:pPr>
    </w:p>
    <w:p w14:paraId="5159E097" w14:textId="77777777" w:rsidR="00850BFB" w:rsidRPr="009F3F84" w:rsidRDefault="00850BFB" w:rsidP="00A2679E">
      <w:pPr>
        <w:tabs>
          <w:tab w:val="clear" w:pos="567"/>
        </w:tabs>
        <w:spacing w:line="240" w:lineRule="auto"/>
        <w:rPr>
          <w:noProof/>
          <w:szCs w:val="22"/>
        </w:rPr>
      </w:pPr>
    </w:p>
    <w:p w14:paraId="0009F2AD" w14:textId="77777777" w:rsidR="00850BFB" w:rsidRPr="009F3F84" w:rsidRDefault="00850BFB" w:rsidP="00A2679E">
      <w:pPr>
        <w:keepNext/>
        <w:pBdr>
          <w:top w:val="single" w:sz="4" w:space="1" w:color="auto"/>
          <w:left w:val="single" w:sz="4" w:space="4" w:color="auto"/>
          <w:bottom w:val="single" w:sz="4" w:space="0" w:color="auto"/>
          <w:right w:val="single" w:sz="4" w:space="4" w:color="auto"/>
        </w:pBdr>
        <w:tabs>
          <w:tab w:val="clear" w:pos="567"/>
        </w:tabs>
        <w:spacing w:line="240" w:lineRule="auto"/>
        <w:rPr>
          <w:szCs w:val="22"/>
        </w:rPr>
      </w:pPr>
      <w:r w:rsidRPr="009F3F84">
        <w:rPr>
          <w:b/>
          <w:szCs w:val="22"/>
        </w:rPr>
        <w:t>16.</w:t>
      </w:r>
      <w:r w:rsidRPr="009F3F84">
        <w:rPr>
          <w:b/>
          <w:szCs w:val="22"/>
        </w:rPr>
        <w:tab/>
        <w:t>INFORMAZZJONI BIL-BRAILLE</w:t>
      </w:r>
    </w:p>
    <w:p w14:paraId="18AF86F4" w14:textId="77777777" w:rsidR="00850BFB" w:rsidRPr="009F3F84" w:rsidRDefault="00850BFB" w:rsidP="00A2679E">
      <w:pPr>
        <w:keepNext/>
        <w:tabs>
          <w:tab w:val="clear" w:pos="567"/>
        </w:tabs>
        <w:spacing w:line="240" w:lineRule="auto"/>
        <w:rPr>
          <w:noProof/>
          <w:szCs w:val="22"/>
        </w:rPr>
      </w:pPr>
    </w:p>
    <w:p w14:paraId="4153DF9E" w14:textId="77777777" w:rsidR="00850BFB" w:rsidRPr="009F3F84" w:rsidRDefault="00850BFB" w:rsidP="00A2679E">
      <w:pPr>
        <w:tabs>
          <w:tab w:val="clear" w:pos="567"/>
        </w:tabs>
        <w:spacing w:line="240" w:lineRule="auto"/>
        <w:rPr>
          <w:rFonts w:eastAsia="MS Mincho"/>
          <w:szCs w:val="22"/>
        </w:rPr>
      </w:pPr>
      <w:r w:rsidRPr="009F3F84">
        <w:t>Atectura Breezhaler 125 mikrogramma/127.5 mikrogrammi</w:t>
      </w:r>
    </w:p>
    <w:p w14:paraId="7B85F075" w14:textId="77777777" w:rsidR="00850BFB" w:rsidRPr="009F3F84" w:rsidRDefault="00850BFB" w:rsidP="00A2679E">
      <w:pPr>
        <w:tabs>
          <w:tab w:val="clear" w:pos="567"/>
        </w:tabs>
        <w:spacing w:line="240" w:lineRule="auto"/>
        <w:rPr>
          <w:noProof/>
          <w:szCs w:val="22"/>
          <w:shd w:val="clear" w:color="auto" w:fill="CCCCCC"/>
        </w:rPr>
      </w:pPr>
    </w:p>
    <w:p w14:paraId="5C66B389" w14:textId="77777777" w:rsidR="00850BFB" w:rsidRPr="009F3F84" w:rsidRDefault="00850BFB" w:rsidP="00A2679E">
      <w:pPr>
        <w:tabs>
          <w:tab w:val="clear" w:pos="567"/>
        </w:tabs>
        <w:spacing w:line="240" w:lineRule="auto"/>
        <w:rPr>
          <w:noProof/>
          <w:szCs w:val="22"/>
          <w:shd w:val="clear" w:color="auto" w:fill="CCCCCC"/>
        </w:rPr>
      </w:pPr>
    </w:p>
    <w:p w14:paraId="6B02727F" w14:textId="77777777" w:rsidR="00850BFB" w:rsidRPr="009F3F84" w:rsidRDefault="00850BFB" w:rsidP="00A2679E">
      <w:pPr>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9F3F84">
        <w:rPr>
          <w:b/>
        </w:rPr>
        <w:t>17.</w:t>
      </w:r>
      <w:r w:rsidRPr="009F3F84">
        <w:rPr>
          <w:b/>
        </w:rPr>
        <w:tab/>
        <w:t>IDENTIFIKATUR UNIKU – BARCODE 2D</w:t>
      </w:r>
    </w:p>
    <w:p w14:paraId="57EF6946" w14:textId="77777777" w:rsidR="00850BFB" w:rsidRPr="009F3F84" w:rsidRDefault="00850BFB" w:rsidP="00A2679E">
      <w:pPr>
        <w:tabs>
          <w:tab w:val="clear" w:pos="567"/>
        </w:tabs>
        <w:spacing w:line="240" w:lineRule="auto"/>
        <w:rPr>
          <w:noProof/>
        </w:rPr>
      </w:pPr>
    </w:p>
    <w:p w14:paraId="16A67514" w14:textId="77777777" w:rsidR="00850BFB" w:rsidRPr="009F3F84" w:rsidRDefault="00850BFB" w:rsidP="00A2679E">
      <w:pPr>
        <w:tabs>
          <w:tab w:val="clear" w:pos="567"/>
        </w:tabs>
        <w:spacing w:line="240" w:lineRule="auto"/>
        <w:rPr>
          <w:noProof/>
        </w:rPr>
      </w:pPr>
    </w:p>
    <w:p w14:paraId="0AE64128" w14:textId="77777777" w:rsidR="00850BFB" w:rsidRPr="009F3F84" w:rsidRDefault="00850BFB" w:rsidP="00A2679E">
      <w:pPr>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9F3F84">
        <w:rPr>
          <w:b/>
        </w:rPr>
        <w:t>18.</w:t>
      </w:r>
      <w:r w:rsidRPr="009F3F84">
        <w:rPr>
          <w:b/>
        </w:rPr>
        <w:tab/>
        <w:t xml:space="preserve">IDENTIFIKATUR UNIKU – </w:t>
      </w:r>
      <w:r w:rsidRPr="00181E56">
        <w:rPr>
          <w:b/>
          <w:i/>
          <w:iCs/>
        </w:rPr>
        <w:t>DATA</w:t>
      </w:r>
      <w:r w:rsidRPr="009F3F84">
        <w:rPr>
          <w:b/>
        </w:rPr>
        <w:t xml:space="preserve"> LI TINQARA MILL-BNIEDEM</w:t>
      </w:r>
    </w:p>
    <w:p w14:paraId="44C47D7B" w14:textId="77777777" w:rsidR="00850BFB" w:rsidRPr="009F3F84" w:rsidRDefault="00850BFB" w:rsidP="00A2679E">
      <w:pPr>
        <w:tabs>
          <w:tab w:val="clear" w:pos="567"/>
        </w:tabs>
        <w:spacing w:line="240" w:lineRule="auto"/>
        <w:rPr>
          <w:noProof/>
          <w:szCs w:val="22"/>
        </w:rPr>
      </w:pPr>
      <w:r w:rsidRPr="009F3F84">
        <w:br w:type="page"/>
      </w:r>
    </w:p>
    <w:p w14:paraId="08DFCA93" w14:textId="77777777" w:rsidR="007E0C30" w:rsidRPr="009F3F84" w:rsidRDefault="007E0C30" w:rsidP="00A2679E">
      <w:pPr>
        <w:tabs>
          <w:tab w:val="clear" w:pos="567"/>
        </w:tabs>
        <w:spacing w:line="240" w:lineRule="auto"/>
        <w:rPr>
          <w:noProof/>
          <w:szCs w:val="22"/>
        </w:rPr>
      </w:pPr>
    </w:p>
    <w:p w14:paraId="5E116F31" w14:textId="77777777" w:rsidR="00463472" w:rsidRPr="009F3F84" w:rsidRDefault="00463472" w:rsidP="00A2679E">
      <w:pPr>
        <w:pBdr>
          <w:top w:val="single" w:sz="4" w:space="1" w:color="auto"/>
          <w:left w:val="single" w:sz="4" w:space="4" w:color="auto"/>
          <w:bottom w:val="single" w:sz="4" w:space="1" w:color="auto"/>
          <w:right w:val="single" w:sz="4" w:space="4" w:color="auto"/>
        </w:pBdr>
        <w:tabs>
          <w:tab w:val="clear" w:pos="567"/>
          <w:tab w:val="left" w:pos="708"/>
        </w:tabs>
        <w:spacing w:line="240" w:lineRule="auto"/>
        <w:rPr>
          <w:b/>
          <w:szCs w:val="22"/>
          <w:lang w:val="nl-NL"/>
        </w:rPr>
      </w:pPr>
      <w:r w:rsidRPr="009F3F84">
        <w:rPr>
          <w:b/>
          <w:szCs w:val="22"/>
        </w:rPr>
        <w:t>TAGĦRIF LI GĦANDU JIDHER FUQ IL-PAKKETT TA’ BARRA</w:t>
      </w:r>
    </w:p>
    <w:p w14:paraId="5DE3A190" w14:textId="77777777" w:rsidR="00463472" w:rsidRPr="009F3F84" w:rsidRDefault="00463472" w:rsidP="00A2679E">
      <w:pPr>
        <w:pBdr>
          <w:top w:val="single" w:sz="4" w:space="1" w:color="auto"/>
          <w:left w:val="single" w:sz="4" w:space="4" w:color="auto"/>
          <w:bottom w:val="single" w:sz="4" w:space="1" w:color="auto"/>
          <w:right w:val="single" w:sz="4" w:space="4" w:color="auto"/>
        </w:pBdr>
        <w:tabs>
          <w:tab w:val="clear" w:pos="567"/>
          <w:tab w:val="left" w:pos="708"/>
        </w:tabs>
        <w:spacing w:line="240" w:lineRule="auto"/>
        <w:ind w:left="567" w:hanging="567"/>
        <w:rPr>
          <w:bCs/>
          <w:szCs w:val="22"/>
          <w:lang w:val="nl-NL"/>
        </w:rPr>
      </w:pPr>
    </w:p>
    <w:p w14:paraId="00B9E756" w14:textId="77777777" w:rsidR="00463472" w:rsidRPr="009F3F84" w:rsidRDefault="00463472" w:rsidP="00A2679E">
      <w:pPr>
        <w:pBdr>
          <w:top w:val="single" w:sz="4" w:space="1" w:color="auto"/>
          <w:left w:val="single" w:sz="4" w:space="4" w:color="auto"/>
          <w:bottom w:val="single" w:sz="4" w:space="1" w:color="auto"/>
          <w:right w:val="single" w:sz="4" w:space="4" w:color="auto"/>
        </w:pBdr>
        <w:tabs>
          <w:tab w:val="clear" w:pos="567"/>
          <w:tab w:val="left" w:pos="708"/>
        </w:tabs>
        <w:spacing w:line="240" w:lineRule="auto"/>
        <w:rPr>
          <w:b/>
          <w:szCs w:val="22"/>
        </w:rPr>
      </w:pPr>
      <w:r w:rsidRPr="009F3F84">
        <w:rPr>
          <w:b/>
          <w:szCs w:val="22"/>
        </w:rPr>
        <w:t>L-GĦATU MINN ĠEWWA</w:t>
      </w:r>
    </w:p>
    <w:p w14:paraId="76EC6F6F" w14:textId="77777777" w:rsidR="00463472" w:rsidRPr="009F3F84" w:rsidRDefault="00463472" w:rsidP="00A2679E">
      <w:pPr>
        <w:numPr>
          <w:ilvl w:val="0"/>
          <w:numId w:val="19"/>
        </w:numPr>
        <w:pBdr>
          <w:top w:val="single" w:sz="4" w:space="1" w:color="auto"/>
          <w:left w:val="single" w:sz="4" w:space="4" w:color="auto"/>
          <w:bottom w:val="single" w:sz="4" w:space="1" w:color="auto"/>
          <w:right w:val="single" w:sz="4" w:space="4" w:color="auto"/>
        </w:pBdr>
        <w:tabs>
          <w:tab w:val="clear" w:pos="567"/>
          <w:tab w:val="left" w:pos="708"/>
        </w:tabs>
        <w:spacing w:line="240" w:lineRule="auto"/>
        <w:ind w:left="567" w:hanging="567"/>
        <w:rPr>
          <w:b/>
          <w:szCs w:val="22"/>
          <w:lang w:val="nl-NL"/>
        </w:rPr>
      </w:pPr>
      <w:r w:rsidRPr="009F3F84">
        <w:rPr>
          <w:b/>
          <w:szCs w:val="22"/>
        </w:rPr>
        <w:t>TAL-KARTUNA TA’ BARRA TAL-PAKKETT B’WIEĦED</w:t>
      </w:r>
    </w:p>
    <w:p w14:paraId="16765C90" w14:textId="22434141" w:rsidR="00463472" w:rsidRPr="009F3F84" w:rsidRDefault="00463472" w:rsidP="00A2679E">
      <w:pPr>
        <w:numPr>
          <w:ilvl w:val="0"/>
          <w:numId w:val="19"/>
        </w:numPr>
        <w:pBdr>
          <w:top w:val="single" w:sz="4" w:space="1" w:color="auto"/>
          <w:left w:val="single" w:sz="4" w:space="4" w:color="auto"/>
          <w:bottom w:val="single" w:sz="4" w:space="1" w:color="auto"/>
          <w:right w:val="single" w:sz="4" w:space="4" w:color="auto"/>
        </w:pBdr>
        <w:tabs>
          <w:tab w:val="clear" w:pos="567"/>
          <w:tab w:val="left" w:pos="708"/>
        </w:tabs>
        <w:spacing w:line="240" w:lineRule="auto"/>
        <w:ind w:left="567" w:hanging="567"/>
        <w:rPr>
          <w:b/>
          <w:szCs w:val="22"/>
          <w:lang w:val="nl-NL"/>
        </w:rPr>
      </w:pPr>
      <w:r w:rsidRPr="009F3F84">
        <w:rPr>
          <w:b/>
          <w:szCs w:val="22"/>
        </w:rPr>
        <w:t>TAL-KARTUNA INTERMEDJA TAL-PAKKETT B’ĦAFNA</w:t>
      </w:r>
    </w:p>
    <w:p w14:paraId="08847F39" w14:textId="77777777" w:rsidR="00463472" w:rsidRPr="009F3F84" w:rsidRDefault="00463472" w:rsidP="00A2679E">
      <w:pPr>
        <w:tabs>
          <w:tab w:val="clear" w:pos="567"/>
        </w:tabs>
        <w:spacing w:line="240" w:lineRule="auto"/>
        <w:rPr>
          <w:noProof/>
          <w:szCs w:val="22"/>
          <w:lang w:val="nl-NL"/>
        </w:rPr>
      </w:pPr>
    </w:p>
    <w:p w14:paraId="6AC608E9" w14:textId="77777777" w:rsidR="007E0C30" w:rsidRPr="009F3F84" w:rsidRDefault="007E0C30" w:rsidP="00A2679E">
      <w:pPr>
        <w:tabs>
          <w:tab w:val="clear" w:pos="567"/>
        </w:tabs>
        <w:spacing w:line="240" w:lineRule="auto"/>
        <w:rPr>
          <w:noProof/>
          <w:szCs w:val="22"/>
        </w:rPr>
      </w:pPr>
    </w:p>
    <w:p w14:paraId="4A50B553" w14:textId="77777777" w:rsidR="007E0C30" w:rsidRPr="009F3F84" w:rsidRDefault="007E0C30"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1.</w:t>
      </w:r>
      <w:r w:rsidRPr="009F3F84">
        <w:rPr>
          <w:b/>
          <w:szCs w:val="22"/>
        </w:rPr>
        <w:tab/>
        <w:t>OĦRAJN</w:t>
      </w:r>
    </w:p>
    <w:p w14:paraId="15491389" w14:textId="77777777" w:rsidR="007E0C30" w:rsidRPr="009F3F84" w:rsidRDefault="007E0C30" w:rsidP="00A2679E">
      <w:pPr>
        <w:tabs>
          <w:tab w:val="clear" w:pos="567"/>
        </w:tabs>
        <w:spacing w:line="240" w:lineRule="auto"/>
        <w:rPr>
          <w:noProof/>
          <w:szCs w:val="22"/>
        </w:rPr>
      </w:pPr>
    </w:p>
    <w:p w14:paraId="2F7F3534" w14:textId="77777777" w:rsidR="007E0C30" w:rsidRPr="009F3F84" w:rsidRDefault="007E0C30" w:rsidP="00A2679E">
      <w:pPr>
        <w:tabs>
          <w:tab w:val="clear" w:pos="567"/>
        </w:tabs>
        <w:autoSpaceDE w:val="0"/>
        <w:autoSpaceDN w:val="0"/>
        <w:adjustRightInd w:val="0"/>
        <w:spacing w:line="240" w:lineRule="auto"/>
        <w:rPr>
          <w:color w:val="000000"/>
          <w:szCs w:val="22"/>
        </w:rPr>
      </w:pPr>
      <w:r w:rsidRPr="009F3F84">
        <w:rPr>
          <w:color w:val="000000"/>
          <w:szCs w:val="22"/>
        </w:rPr>
        <w:t>1</w:t>
      </w:r>
      <w:r w:rsidRPr="009F3F84">
        <w:rPr>
          <w:color w:val="000000"/>
          <w:szCs w:val="22"/>
        </w:rPr>
        <w:tab/>
      </w:r>
      <w:r w:rsidRPr="009F3F84">
        <w:rPr>
          <w:color w:val="000000"/>
          <w:szCs w:val="22"/>
        </w:rPr>
        <w:tab/>
        <w:t>Daħħal</w:t>
      </w:r>
    </w:p>
    <w:p w14:paraId="3E28DBD7" w14:textId="77777777" w:rsidR="007E0C30" w:rsidRPr="009F3F84" w:rsidRDefault="007E0C30" w:rsidP="00A2679E">
      <w:pPr>
        <w:tabs>
          <w:tab w:val="clear" w:pos="567"/>
        </w:tabs>
        <w:autoSpaceDE w:val="0"/>
        <w:autoSpaceDN w:val="0"/>
        <w:adjustRightInd w:val="0"/>
        <w:spacing w:line="240" w:lineRule="auto"/>
        <w:rPr>
          <w:color w:val="000000"/>
          <w:szCs w:val="22"/>
        </w:rPr>
      </w:pPr>
      <w:r w:rsidRPr="009F3F84">
        <w:rPr>
          <w:color w:val="000000"/>
          <w:szCs w:val="22"/>
        </w:rPr>
        <w:t>2</w:t>
      </w:r>
      <w:r w:rsidRPr="009F3F84">
        <w:rPr>
          <w:color w:val="000000"/>
          <w:szCs w:val="22"/>
        </w:rPr>
        <w:tab/>
      </w:r>
      <w:r w:rsidRPr="009F3F84">
        <w:rPr>
          <w:color w:val="000000"/>
          <w:szCs w:val="22"/>
        </w:rPr>
        <w:tab/>
        <w:t>Taqqab u erħi</w:t>
      </w:r>
    </w:p>
    <w:p w14:paraId="408699AD" w14:textId="77777777" w:rsidR="007E0C30" w:rsidRPr="009F3F84" w:rsidRDefault="007E0C30" w:rsidP="00A2679E">
      <w:pPr>
        <w:tabs>
          <w:tab w:val="clear" w:pos="567"/>
        </w:tabs>
        <w:autoSpaceDE w:val="0"/>
        <w:autoSpaceDN w:val="0"/>
        <w:adjustRightInd w:val="0"/>
        <w:spacing w:line="240" w:lineRule="auto"/>
        <w:rPr>
          <w:color w:val="000000"/>
          <w:szCs w:val="22"/>
        </w:rPr>
      </w:pPr>
      <w:r w:rsidRPr="009F3F84">
        <w:rPr>
          <w:color w:val="000000"/>
          <w:szCs w:val="22"/>
        </w:rPr>
        <w:t>3</w:t>
      </w:r>
      <w:r w:rsidRPr="009F3F84">
        <w:rPr>
          <w:color w:val="000000"/>
          <w:szCs w:val="22"/>
        </w:rPr>
        <w:tab/>
      </w:r>
      <w:r w:rsidRPr="009F3F84">
        <w:rPr>
          <w:color w:val="000000"/>
          <w:szCs w:val="22"/>
        </w:rPr>
        <w:tab/>
        <w:t>Ħu nifs fil-fond</w:t>
      </w:r>
    </w:p>
    <w:p w14:paraId="06C26222" w14:textId="77777777" w:rsidR="007E0C30" w:rsidRPr="009F3F84" w:rsidRDefault="007E0C30" w:rsidP="00A2679E">
      <w:pPr>
        <w:tabs>
          <w:tab w:val="clear" w:pos="567"/>
        </w:tabs>
        <w:autoSpaceDE w:val="0"/>
        <w:autoSpaceDN w:val="0"/>
        <w:adjustRightInd w:val="0"/>
        <w:spacing w:line="240" w:lineRule="auto"/>
        <w:rPr>
          <w:color w:val="000000"/>
          <w:szCs w:val="22"/>
        </w:rPr>
      </w:pPr>
      <w:r w:rsidRPr="009F3F84">
        <w:rPr>
          <w:color w:val="000000"/>
          <w:szCs w:val="22"/>
        </w:rPr>
        <w:t>Iċċekkja</w:t>
      </w:r>
      <w:r w:rsidRPr="009F3F84">
        <w:rPr>
          <w:color w:val="000000"/>
          <w:szCs w:val="22"/>
        </w:rPr>
        <w:tab/>
        <w:t>Iċċekkja li l-kapsula hija vojta</w:t>
      </w:r>
    </w:p>
    <w:p w14:paraId="6A3B757C" w14:textId="77777777" w:rsidR="007E0C30" w:rsidRPr="009F3F84" w:rsidRDefault="007E0C30" w:rsidP="00A2679E">
      <w:pPr>
        <w:tabs>
          <w:tab w:val="clear" w:pos="567"/>
        </w:tabs>
        <w:autoSpaceDE w:val="0"/>
        <w:autoSpaceDN w:val="0"/>
        <w:adjustRightInd w:val="0"/>
        <w:spacing w:line="240" w:lineRule="auto"/>
        <w:rPr>
          <w:color w:val="000000"/>
          <w:szCs w:val="22"/>
        </w:rPr>
      </w:pPr>
    </w:p>
    <w:p w14:paraId="06170CAA" w14:textId="77777777" w:rsidR="007E0C30" w:rsidRPr="009F3F84" w:rsidRDefault="007E0C30" w:rsidP="00A2679E">
      <w:pPr>
        <w:tabs>
          <w:tab w:val="clear" w:pos="567"/>
        </w:tabs>
        <w:autoSpaceDE w:val="0"/>
        <w:autoSpaceDN w:val="0"/>
        <w:adjustRightInd w:val="0"/>
        <w:spacing w:line="240" w:lineRule="auto"/>
        <w:rPr>
          <w:color w:val="000000"/>
          <w:szCs w:val="22"/>
        </w:rPr>
      </w:pPr>
      <w:r w:rsidRPr="009F3F84">
        <w:rPr>
          <w:color w:val="000000"/>
          <w:szCs w:val="22"/>
        </w:rPr>
        <w:t>Aqra l-fuljett ta’ tagħrif qabel l-użu.</w:t>
      </w:r>
    </w:p>
    <w:p w14:paraId="11E14E38" w14:textId="77777777" w:rsidR="00CE022B" w:rsidRPr="009F3F84" w:rsidRDefault="00CE022B" w:rsidP="00A2679E">
      <w:pPr>
        <w:tabs>
          <w:tab w:val="clear" w:pos="567"/>
        </w:tabs>
        <w:spacing w:line="240" w:lineRule="auto"/>
        <w:rPr>
          <w:noProof/>
          <w:szCs w:val="22"/>
        </w:rPr>
      </w:pPr>
      <w:r w:rsidRPr="009F3F84">
        <w:rPr>
          <w:noProof/>
          <w:szCs w:val="22"/>
        </w:rPr>
        <w:br w:type="page"/>
      </w:r>
    </w:p>
    <w:p w14:paraId="5FED531E" w14:textId="77777777" w:rsidR="00850BFB" w:rsidRPr="009F3F84" w:rsidRDefault="00850BFB" w:rsidP="00A2679E">
      <w:pPr>
        <w:tabs>
          <w:tab w:val="clear" w:pos="567"/>
        </w:tabs>
        <w:spacing w:line="240" w:lineRule="auto"/>
        <w:rPr>
          <w:noProof/>
          <w:szCs w:val="22"/>
        </w:rPr>
      </w:pPr>
    </w:p>
    <w:p w14:paraId="05565814"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TAGĦRIF MINIMU LI GĦANDU JIDHER FUQ IL-FOLJI JEW FUQ L-ISTRIXXI</w:t>
      </w:r>
    </w:p>
    <w:p w14:paraId="5C7DA26C"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p>
    <w:p w14:paraId="5ACCFB0D" w14:textId="5839B452" w:rsidR="00850BFB" w:rsidRPr="009F3F84" w:rsidRDefault="001D5663" w:rsidP="00A2679E">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IL-</w:t>
      </w:r>
      <w:r w:rsidR="00850BFB" w:rsidRPr="009F3F84">
        <w:rPr>
          <w:b/>
          <w:szCs w:val="22"/>
        </w:rPr>
        <w:t>FOLJI</w:t>
      </w:r>
    </w:p>
    <w:p w14:paraId="04C7F832" w14:textId="77777777" w:rsidR="00850BFB" w:rsidRPr="009F3F84" w:rsidRDefault="00850BFB" w:rsidP="00A2679E">
      <w:pPr>
        <w:tabs>
          <w:tab w:val="clear" w:pos="567"/>
        </w:tabs>
        <w:spacing w:line="240" w:lineRule="auto"/>
        <w:rPr>
          <w:noProof/>
          <w:szCs w:val="22"/>
        </w:rPr>
      </w:pPr>
    </w:p>
    <w:p w14:paraId="06893ACF" w14:textId="77777777" w:rsidR="00850BFB" w:rsidRPr="009F3F84" w:rsidRDefault="00850BFB" w:rsidP="00A2679E">
      <w:pPr>
        <w:tabs>
          <w:tab w:val="clear" w:pos="567"/>
        </w:tabs>
        <w:spacing w:line="240" w:lineRule="auto"/>
        <w:rPr>
          <w:noProof/>
          <w:szCs w:val="22"/>
        </w:rPr>
      </w:pPr>
    </w:p>
    <w:p w14:paraId="59A1C3DB"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1.</w:t>
      </w:r>
      <w:r w:rsidRPr="009F3F84">
        <w:rPr>
          <w:b/>
          <w:szCs w:val="22"/>
        </w:rPr>
        <w:tab/>
        <w:t>ISEM IL-PRODOTT MEDIĊINALI</w:t>
      </w:r>
    </w:p>
    <w:p w14:paraId="2DE38C4A" w14:textId="77777777" w:rsidR="00850BFB" w:rsidRPr="009F3F84" w:rsidRDefault="00850BFB" w:rsidP="00A2679E">
      <w:pPr>
        <w:tabs>
          <w:tab w:val="clear" w:pos="567"/>
        </w:tabs>
        <w:spacing w:line="240" w:lineRule="auto"/>
        <w:rPr>
          <w:noProof/>
          <w:szCs w:val="22"/>
        </w:rPr>
      </w:pPr>
    </w:p>
    <w:p w14:paraId="7923D686" w14:textId="77777777" w:rsidR="00850BFB" w:rsidRPr="009F3F84" w:rsidRDefault="00850BFB" w:rsidP="00A2679E">
      <w:pPr>
        <w:tabs>
          <w:tab w:val="clear" w:pos="567"/>
        </w:tabs>
        <w:spacing w:line="240" w:lineRule="auto"/>
        <w:rPr>
          <w:rFonts w:eastAsia="MS Mincho"/>
          <w:szCs w:val="22"/>
        </w:rPr>
      </w:pPr>
      <w:r w:rsidRPr="009F3F84">
        <w:t>Atectura Breezhaler 125 mkg/127.5 mkg trab li jittieħed man-nifs</w:t>
      </w:r>
    </w:p>
    <w:p w14:paraId="1B37DAAE" w14:textId="77777777" w:rsidR="00850BFB" w:rsidRPr="009F3F84" w:rsidRDefault="00850BFB" w:rsidP="00A2679E">
      <w:pPr>
        <w:tabs>
          <w:tab w:val="clear" w:pos="567"/>
        </w:tabs>
        <w:spacing w:line="240" w:lineRule="auto"/>
        <w:rPr>
          <w:szCs w:val="22"/>
        </w:rPr>
      </w:pPr>
      <w:r w:rsidRPr="009F3F84">
        <w:t>indacaterol/mometasone furoate</w:t>
      </w:r>
    </w:p>
    <w:p w14:paraId="48CD1529" w14:textId="77777777" w:rsidR="00850BFB" w:rsidRPr="009F3F84" w:rsidRDefault="00850BFB" w:rsidP="00A2679E">
      <w:pPr>
        <w:tabs>
          <w:tab w:val="clear" w:pos="567"/>
        </w:tabs>
        <w:spacing w:line="240" w:lineRule="auto"/>
        <w:rPr>
          <w:noProof/>
          <w:szCs w:val="22"/>
        </w:rPr>
      </w:pPr>
    </w:p>
    <w:p w14:paraId="7EB19876" w14:textId="77777777" w:rsidR="00850BFB" w:rsidRPr="009F3F84" w:rsidRDefault="00850BFB" w:rsidP="00A2679E">
      <w:pPr>
        <w:tabs>
          <w:tab w:val="clear" w:pos="567"/>
        </w:tabs>
        <w:spacing w:line="240" w:lineRule="auto"/>
        <w:rPr>
          <w:noProof/>
          <w:szCs w:val="22"/>
        </w:rPr>
      </w:pPr>
    </w:p>
    <w:p w14:paraId="7E32ED83"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2.</w:t>
      </w:r>
      <w:r w:rsidRPr="009F3F84">
        <w:rPr>
          <w:b/>
          <w:szCs w:val="22"/>
        </w:rPr>
        <w:tab/>
        <w:t>ISEM TAD-DETENTUR TAL-AWTORIZZAZZJONI GĦAT-TQEGĦID FIS-SUQ</w:t>
      </w:r>
    </w:p>
    <w:p w14:paraId="02CEA42B" w14:textId="77777777" w:rsidR="00850BFB" w:rsidRPr="009F3F84" w:rsidRDefault="00850BFB" w:rsidP="00A2679E">
      <w:pPr>
        <w:tabs>
          <w:tab w:val="clear" w:pos="567"/>
        </w:tabs>
        <w:spacing w:line="240" w:lineRule="auto"/>
        <w:rPr>
          <w:noProof/>
          <w:szCs w:val="22"/>
        </w:rPr>
      </w:pPr>
    </w:p>
    <w:p w14:paraId="4C7CB68D" w14:textId="77777777" w:rsidR="00850BFB" w:rsidRPr="009F3F84" w:rsidRDefault="00850BFB" w:rsidP="00A2679E">
      <w:pPr>
        <w:tabs>
          <w:tab w:val="clear" w:pos="567"/>
        </w:tabs>
        <w:spacing w:line="240" w:lineRule="auto"/>
        <w:rPr>
          <w:rFonts w:eastAsia="MS Mincho"/>
          <w:szCs w:val="22"/>
        </w:rPr>
      </w:pPr>
      <w:r w:rsidRPr="009F3F84">
        <w:t>Novartis Europharm Limited</w:t>
      </w:r>
    </w:p>
    <w:p w14:paraId="67740A27" w14:textId="77777777" w:rsidR="00850BFB" w:rsidRPr="009F3F84" w:rsidRDefault="00850BFB" w:rsidP="00A2679E">
      <w:pPr>
        <w:tabs>
          <w:tab w:val="clear" w:pos="567"/>
        </w:tabs>
        <w:spacing w:line="240" w:lineRule="auto"/>
        <w:rPr>
          <w:noProof/>
          <w:szCs w:val="22"/>
        </w:rPr>
      </w:pPr>
    </w:p>
    <w:p w14:paraId="69B65D39" w14:textId="77777777" w:rsidR="00850BFB" w:rsidRPr="009F3F84" w:rsidRDefault="00850BFB" w:rsidP="00A2679E">
      <w:pPr>
        <w:tabs>
          <w:tab w:val="clear" w:pos="567"/>
        </w:tabs>
        <w:spacing w:line="240" w:lineRule="auto"/>
        <w:rPr>
          <w:noProof/>
          <w:szCs w:val="22"/>
        </w:rPr>
      </w:pPr>
    </w:p>
    <w:p w14:paraId="1423327F" w14:textId="77777777" w:rsidR="00850BFB" w:rsidRPr="009F3F84" w:rsidRDefault="00850BFB" w:rsidP="00A2679E">
      <w:pPr>
        <w:pBdr>
          <w:top w:val="single" w:sz="4" w:space="1" w:color="auto"/>
          <w:left w:val="single" w:sz="4" w:space="4" w:color="auto"/>
          <w:bottom w:val="single" w:sz="4" w:space="2" w:color="auto"/>
          <w:right w:val="single" w:sz="4" w:space="4" w:color="auto"/>
        </w:pBdr>
        <w:tabs>
          <w:tab w:val="clear" w:pos="567"/>
        </w:tabs>
        <w:spacing w:line="240" w:lineRule="auto"/>
        <w:rPr>
          <w:b/>
          <w:szCs w:val="22"/>
        </w:rPr>
      </w:pPr>
      <w:r w:rsidRPr="009F3F84">
        <w:rPr>
          <w:b/>
          <w:szCs w:val="22"/>
        </w:rPr>
        <w:t>3.</w:t>
      </w:r>
      <w:r w:rsidRPr="009F3F84">
        <w:rPr>
          <w:b/>
          <w:szCs w:val="22"/>
        </w:rPr>
        <w:tab/>
        <w:t>DATA TA’ SKADENZA</w:t>
      </w:r>
    </w:p>
    <w:p w14:paraId="2554DCFF" w14:textId="77777777" w:rsidR="00850BFB" w:rsidRPr="009F3F84" w:rsidRDefault="00850BFB" w:rsidP="00A2679E">
      <w:pPr>
        <w:tabs>
          <w:tab w:val="clear" w:pos="567"/>
        </w:tabs>
        <w:spacing w:line="240" w:lineRule="auto"/>
        <w:rPr>
          <w:noProof/>
          <w:szCs w:val="22"/>
        </w:rPr>
      </w:pPr>
    </w:p>
    <w:p w14:paraId="65427790" w14:textId="77777777" w:rsidR="009E6314" w:rsidRPr="009F3F84" w:rsidRDefault="009E6314" w:rsidP="00A2679E">
      <w:pPr>
        <w:tabs>
          <w:tab w:val="clear" w:pos="567"/>
        </w:tabs>
        <w:spacing w:line="240" w:lineRule="auto"/>
        <w:rPr>
          <w:noProof/>
          <w:color w:val="000000"/>
          <w:szCs w:val="22"/>
        </w:rPr>
      </w:pPr>
      <w:r w:rsidRPr="009F3F84">
        <w:rPr>
          <w:color w:val="000000"/>
          <w:szCs w:val="22"/>
        </w:rPr>
        <w:t>EXP</w:t>
      </w:r>
    </w:p>
    <w:p w14:paraId="2A832CB8" w14:textId="77777777" w:rsidR="00850BFB" w:rsidRPr="009F3F84" w:rsidRDefault="00850BFB" w:rsidP="00A2679E">
      <w:pPr>
        <w:tabs>
          <w:tab w:val="clear" w:pos="567"/>
        </w:tabs>
        <w:spacing w:line="240" w:lineRule="auto"/>
        <w:rPr>
          <w:noProof/>
          <w:szCs w:val="22"/>
        </w:rPr>
      </w:pPr>
    </w:p>
    <w:p w14:paraId="0557585A" w14:textId="77777777" w:rsidR="00850BFB" w:rsidRPr="009F3F84" w:rsidRDefault="00850BFB" w:rsidP="00A2679E">
      <w:pPr>
        <w:tabs>
          <w:tab w:val="clear" w:pos="567"/>
        </w:tabs>
        <w:spacing w:line="240" w:lineRule="auto"/>
        <w:rPr>
          <w:noProof/>
          <w:szCs w:val="22"/>
        </w:rPr>
      </w:pPr>
    </w:p>
    <w:p w14:paraId="02E52F71"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9F3F84">
        <w:rPr>
          <w:b/>
          <w:szCs w:val="22"/>
        </w:rPr>
        <w:t>4.</w:t>
      </w:r>
      <w:r w:rsidRPr="009F3F84">
        <w:rPr>
          <w:b/>
          <w:szCs w:val="22"/>
        </w:rPr>
        <w:tab/>
        <w:t>NUMRU TAL-LOTT</w:t>
      </w:r>
    </w:p>
    <w:p w14:paraId="2D59C51D" w14:textId="77777777" w:rsidR="00850BFB" w:rsidRPr="009F3F84" w:rsidRDefault="00850BFB" w:rsidP="00A2679E">
      <w:pPr>
        <w:tabs>
          <w:tab w:val="clear" w:pos="567"/>
        </w:tabs>
        <w:spacing w:line="240" w:lineRule="auto"/>
        <w:rPr>
          <w:noProof/>
          <w:szCs w:val="22"/>
        </w:rPr>
      </w:pPr>
    </w:p>
    <w:p w14:paraId="3775F3A8" w14:textId="77777777" w:rsidR="009E6314" w:rsidRPr="009F3F84" w:rsidRDefault="009E6314" w:rsidP="00A2679E">
      <w:pPr>
        <w:tabs>
          <w:tab w:val="clear" w:pos="567"/>
        </w:tabs>
        <w:spacing w:line="240" w:lineRule="auto"/>
        <w:rPr>
          <w:noProof/>
          <w:color w:val="000000"/>
          <w:szCs w:val="22"/>
        </w:rPr>
      </w:pPr>
      <w:r w:rsidRPr="009F3F84">
        <w:rPr>
          <w:color w:val="000000"/>
          <w:szCs w:val="22"/>
        </w:rPr>
        <w:t>Lot</w:t>
      </w:r>
    </w:p>
    <w:p w14:paraId="5837DF21" w14:textId="77777777" w:rsidR="00850BFB" w:rsidRPr="009F3F84" w:rsidRDefault="00850BFB" w:rsidP="00A2679E">
      <w:pPr>
        <w:tabs>
          <w:tab w:val="clear" w:pos="567"/>
        </w:tabs>
        <w:spacing w:line="240" w:lineRule="auto"/>
        <w:rPr>
          <w:noProof/>
          <w:szCs w:val="22"/>
        </w:rPr>
      </w:pPr>
    </w:p>
    <w:p w14:paraId="7277E1B5" w14:textId="77777777" w:rsidR="00850BFB" w:rsidRPr="009F3F84" w:rsidRDefault="00850BFB" w:rsidP="00A2679E">
      <w:pPr>
        <w:tabs>
          <w:tab w:val="clear" w:pos="567"/>
        </w:tabs>
        <w:spacing w:line="240" w:lineRule="auto"/>
        <w:rPr>
          <w:noProof/>
          <w:szCs w:val="22"/>
        </w:rPr>
      </w:pPr>
    </w:p>
    <w:p w14:paraId="7C1ACC18"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9F3F84">
        <w:rPr>
          <w:b/>
          <w:szCs w:val="22"/>
        </w:rPr>
        <w:t>5.</w:t>
      </w:r>
      <w:r w:rsidRPr="009F3F84">
        <w:rPr>
          <w:b/>
          <w:szCs w:val="22"/>
        </w:rPr>
        <w:tab/>
        <w:t>OĦRAJN</w:t>
      </w:r>
    </w:p>
    <w:p w14:paraId="2B14B1ED" w14:textId="77777777" w:rsidR="00850BFB" w:rsidRPr="009F3F84" w:rsidRDefault="00850BFB" w:rsidP="00A2679E">
      <w:pPr>
        <w:tabs>
          <w:tab w:val="clear" w:pos="567"/>
        </w:tabs>
        <w:spacing w:line="240" w:lineRule="auto"/>
        <w:rPr>
          <w:noProof/>
          <w:szCs w:val="22"/>
        </w:rPr>
      </w:pPr>
    </w:p>
    <w:p w14:paraId="53FA98A7" w14:textId="77777777" w:rsidR="00850BFB" w:rsidRPr="009F3F84" w:rsidRDefault="00850BFB" w:rsidP="00A2679E">
      <w:pPr>
        <w:tabs>
          <w:tab w:val="clear" w:pos="567"/>
        </w:tabs>
        <w:spacing w:line="240" w:lineRule="auto"/>
        <w:rPr>
          <w:noProof/>
          <w:color w:val="000000"/>
          <w:szCs w:val="22"/>
        </w:rPr>
      </w:pPr>
      <w:r w:rsidRPr="009F3F84">
        <w:rPr>
          <w:color w:val="000000"/>
          <w:szCs w:val="22"/>
        </w:rPr>
        <w:t>Għal biex jinġibed man-nifs biss</w:t>
      </w:r>
    </w:p>
    <w:p w14:paraId="4FBF2A6A" w14:textId="77777777" w:rsidR="00850BFB" w:rsidRPr="009F3F84" w:rsidRDefault="00850BFB" w:rsidP="00A2679E">
      <w:pPr>
        <w:tabs>
          <w:tab w:val="clear" w:pos="567"/>
        </w:tabs>
        <w:autoSpaceDE w:val="0"/>
        <w:autoSpaceDN w:val="0"/>
        <w:adjustRightInd w:val="0"/>
        <w:spacing w:line="240" w:lineRule="auto"/>
        <w:ind w:right="120"/>
        <w:rPr>
          <w:noProof/>
          <w:szCs w:val="22"/>
        </w:rPr>
      </w:pPr>
    </w:p>
    <w:p w14:paraId="73CB05FD" w14:textId="77777777" w:rsidR="00850BFB" w:rsidRPr="009F3F84" w:rsidRDefault="00850BFB" w:rsidP="00A2679E">
      <w:pPr>
        <w:tabs>
          <w:tab w:val="clear" w:pos="567"/>
        </w:tabs>
        <w:spacing w:line="240" w:lineRule="auto"/>
        <w:rPr>
          <w:szCs w:val="22"/>
        </w:rPr>
      </w:pPr>
      <w:r w:rsidRPr="009F3F84">
        <w:br w:type="page"/>
      </w:r>
    </w:p>
    <w:p w14:paraId="180760B2" w14:textId="77777777" w:rsidR="00850BFB" w:rsidRPr="009F3F84" w:rsidRDefault="00850BFB" w:rsidP="00A2679E">
      <w:pPr>
        <w:tabs>
          <w:tab w:val="clear" w:pos="567"/>
        </w:tabs>
        <w:spacing w:line="240" w:lineRule="auto"/>
        <w:rPr>
          <w:noProof/>
          <w:szCs w:val="22"/>
        </w:rPr>
      </w:pPr>
    </w:p>
    <w:p w14:paraId="6E153952"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TAGĦRIF LI GĦANDU JIDHER FUQ IL-PAKKETT TA’ BARRA</w:t>
      </w:r>
    </w:p>
    <w:p w14:paraId="3F44E285"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rPr>
      </w:pPr>
    </w:p>
    <w:p w14:paraId="50B2D92A" w14:textId="599A8D2E" w:rsidR="00850BFB" w:rsidRPr="009F3F84" w:rsidRDefault="001D5663" w:rsidP="00A2679E">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rPr>
      </w:pPr>
      <w:r w:rsidRPr="009F3F84">
        <w:rPr>
          <w:b/>
          <w:szCs w:val="22"/>
        </w:rPr>
        <w:t>IL-</w:t>
      </w:r>
      <w:r w:rsidR="00850BFB" w:rsidRPr="009F3F84">
        <w:rPr>
          <w:b/>
          <w:szCs w:val="22"/>
        </w:rPr>
        <w:t>KARTUNA TA’ BARRA TAL-PAKKETT B’WIEĦED</w:t>
      </w:r>
    </w:p>
    <w:p w14:paraId="7841F9B8" w14:textId="77777777" w:rsidR="00850BFB" w:rsidRPr="009F3F84" w:rsidRDefault="00850BFB" w:rsidP="00A2679E">
      <w:pPr>
        <w:tabs>
          <w:tab w:val="clear" w:pos="567"/>
        </w:tabs>
        <w:spacing w:line="240" w:lineRule="auto"/>
        <w:rPr>
          <w:noProof/>
          <w:szCs w:val="22"/>
        </w:rPr>
      </w:pPr>
    </w:p>
    <w:p w14:paraId="16160367" w14:textId="77777777" w:rsidR="00850BFB" w:rsidRPr="009F3F84" w:rsidRDefault="00850BFB" w:rsidP="00A2679E">
      <w:pPr>
        <w:tabs>
          <w:tab w:val="clear" w:pos="567"/>
        </w:tabs>
        <w:spacing w:line="240" w:lineRule="auto"/>
        <w:rPr>
          <w:noProof/>
          <w:szCs w:val="22"/>
        </w:rPr>
      </w:pPr>
    </w:p>
    <w:p w14:paraId="658D4E1F" w14:textId="701B8128"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1.</w:t>
      </w:r>
      <w:r w:rsidRPr="009F3F84">
        <w:rPr>
          <w:b/>
          <w:szCs w:val="22"/>
        </w:rPr>
        <w:tab/>
        <w:t xml:space="preserve">ISEM </w:t>
      </w:r>
      <w:r w:rsidR="001D5663" w:rsidRPr="009F3F84">
        <w:rPr>
          <w:b/>
          <w:szCs w:val="22"/>
        </w:rPr>
        <w:t>TA</w:t>
      </w:r>
      <w:r w:rsidRPr="009F3F84">
        <w:rPr>
          <w:b/>
          <w:szCs w:val="22"/>
        </w:rPr>
        <w:t>L-PRODOTT MEDIĊINALI</w:t>
      </w:r>
    </w:p>
    <w:p w14:paraId="78FAF4F1" w14:textId="77777777" w:rsidR="00850BFB" w:rsidRPr="009F3F84" w:rsidRDefault="00850BFB" w:rsidP="00A2679E">
      <w:pPr>
        <w:keepNext/>
        <w:tabs>
          <w:tab w:val="clear" w:pos="567"/>
        </w:tabs>
        <w:spacing w:line="240" w:lineRule="auto"/>
        <w:rPr>
          <w:noProof/>
          <w:szCs w:val="22"/>
        </w:rPr>
      </w:pPr>
    </w:p>
    <w:p w14:paraId="7FB1BB27" w14:textId="77777777" w:rsidR="00850BFB" w:rsidRPr="009F3F84" w:rsidRDefault="00850BFB" w:rsidP="00A2679E">
      <w:pPr>
        <w:tabs>
          <w:tab w:val="clear" w:pos="567"/>
        </w:tabs>
        <w:spacing w:line="240" w:lineRule="auto"/>
        <w:rPr>
          <w:rFonts w:eastAsia="MS Mincho"/>
          <w:szCs w:val="22"/>
        </w:rPr>
      </w:pPr>
      <w:r w:rsidRPr="009F3F84">
        <w:t>Atectura Breezhaler 125 mikrogramma/260 mikrogramma trab li jittieħed man-nifs, kapsuli iebsa</w:t>
      </w:r>
    </w:p>
    <w:p w14:paraId="6065B4A3" w14:textId="77777777" w:rsidR="00850BFB" w:rsidRPr="009F3F84" w:rsidRDefault="00850BFB" w:rsidP="00A2679E">
      <w:pPr>
        <w:tabs>
          <w:tab w:val="clear" w:pos="567"/>
        </w:tabs>
        <w:spacing w:line="240" w:lineRule="auto"/>
        <w:rPr>
          <w:szCs w:val="22"/>
        </w:rPr>
      </w:pPr>
      <w:r w:rsidRPr="009F3F84">
        <w:t>indacaterol/mometasone furoate</w:t>
      </w:r>
    </w:p>
    <w:p w14:paraId="38CFB997" w14:textId="77777777" w:rsidR="00850BFB" w:rsidRPr="009F3F84" w:rsidRDefault="00850BFB" w:rsidP="00A2679E">
      <w:pPr>
        <w:tabs>
          <w:tab w:val="clear" w:pos="567"/>
        </w:tabs>
        <w:spacing w:line="240" w:lineRule="auto"/>
        <w:rPr>
          <w:noProof/>
          <w:szCs w:val="22"/>
        </w:rPr>
      </w:pPr>
    </w:p>
    <w:p w14:paraId="140FB0AC" w14:textId="77777777" w:rsidR="00850BFB" w:rsidRPr="009F3F84" w:rsidRDefault="00850BFB" w:rsidP="00A2679E">
      <w:pPr>
        <w:tabs>
          <w:tab w:val="clear" w:pos="567"/>
        </w:tabs>
        <w:spacing w:line="240" w:lineRule="auto"/>
        <w:rPr>
          <w:noProof/>
          <w:szCs w:val="22"/>
        </w:rPr>
      </w:pPr>
    </w:p>
    <w:p w14:paraId="38F96FA8"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2.</w:t>
      </w:r>
      <w:r w:rsidRPr="009F3F84">
        <w:rPr>
          <w:b/>
          <w:szCs w:val="22"/>
        </w:rPr>
        <w:tab/>
        <w:t>DIKJARAZZJONI TAS-SUSTANZA(I) ATTIVA(I)</w:t>
      </w:r>
    </w:p>
    <w:p w14:paraId="543D4A36" w14:textId="77777777" w:rsidR="00850BFB" w:rsidRPr="009F3F84" w:rsidRDefault="00850BFB" w:rsidP="00A2679E">
      <w:pPr>
        <w:tabs>
          <w:tab w:val="clear" w:pos="567"/>
        </w:tabs>
        <w:spacing w:line="240" w:lineRule="auto"/>
        <w:rPr>
          <w:szCs w:val="22"/>
        </w:rPr>
      </w:pPr>
    </w:p>
    <w:p w14:paraId="3F15BA94" w14:textId="77777777" w:rsidR="00850BFB" w:rsidRPr="009F3F84" w:rsidRDefault="00850BFB" w:rsidP="00A2679E">
      <w:pPr>
        <w:tabs>
          <w:tab w:val="clear" w:pos="567"/>
        </w:tabs>
        <w:spacing w:line="240" w:lineRule="auto"/>
        <w:rPr>
          <w:szCs w:val="22"/>
        </w:rPr>
      </w:pPr>
      <w:r w:rsidRPr="009F3F84">
        <w:t>Kull doża mogħtija fiha 125 mikrogramma indacaterol (bħala acetate) u 260 mikrogramma mometasone furoate.</w:t>
      </w:r>
    </w:p>
    <w:p w14:paraId="3FA392A3" w14:textId="77777777" w:rsidR="00850BFB" w:rsidRPr="009F3F84" w:rsidRDefault="00850BFB" w:rsidP="00A2679E">
      <w:pPr>
        <w:tabs>
          <w:tab w:val="clear" w:pos="567"/>
        </w:tabs>
        <w:spacing w:line="240" w:lineRule="auto"/>
        <w:rPr>
          <w:noProof/>
          <w:szCs w:val="22"/>
        </w:rPr>
      </w:pPr>
    </w:p>
    <w:p w14:paraId="013D4D03" w14:textId="77777777" w:rsidR="00850BFB" w:rsidRPr="009F3F84" w:rsidRDefault="00850BFB" w:rsidP="00A2679E">
      <w:pPr>
        <w:tabs>
          <w:tab w:val="clear" w:pos="567"/>
        </w:tabs>
        <w:spacing w:line="240" w:lineRule="auto"/>
        <w:rPr>
          <w:noProof/>
          <w:szCs w:val="22"/>
        </w:rPr>
      </w:pPr>
    </w:p>
    <w:p w14:paraId="27C01EBE"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3.</w:t>
      </w:r>
      <w:r w:rsidRPr="009F3F84">
        <w:rPr>
          <w:b/>
          <w:szCs w:val="22"/>
        </w:rPr>
        <w:tab/>
        <w:t>LISTA TA’ EĊĊIPJENTI</w:t>
      </w:r>
    </w:p>
    <w:p w14:paraId="106830C6" w14:textId="77777777" w:rsidR="00850BFB" w:rsidRPr="009F3F84" w:rsidRDefault="00850BFB" w:rsidP="00A2679E">
      <w:pPr>
        <w:keepNext/>
        <w:tabs>
          <w:tab w:val="clear" w:pos="567"/>
        </w:tabs>
        <w:spacing w:line="240" w:lineRule="auto"/>
        <w:rPr>
          <w:noProof/>
          <w:szCs w:val="22"/>
        </w:rPr>
      </w:pPr>
    </w:p>
    <w:p w14:paraId="0823E16E" w14:textId="6B9B3811" w:rsidR="00850BFB" w:rsidRPr="009F3F84" w:rsidRDefault="00850BFB" w:rsidP="00A2679E">
      <w:pPr>
        <w:tabs>
          <w:tab w:val="clear" w:pos="567"/>
        </w:tabs>
        <w:spacing w:line="240" w:lineRule="auto"/>
        <w:rPr>
          <w:szCs w:val="22"/>
        </w:rPr>
      </w:pPr>
      <w:r w:rsidRPr="009F3F84">
        <w:t>Fih ukoll il-lattosju</w:t>
      </w:r>
      <w:r w:rsidR="009952B2">
        <w:t xml:space="preserve"> </w:t>
      </w:r>
      <w:r w:rsidR="00A92DB7">
        <w:t>monoidrat</w:t>
      </w:r>
      <w:r w:rsidRPr="009F3F84">
        <w:t xml:space="preserve">. </w:t>
      </w:r>
      <w:r w:rsidRPr="009F3F84">
        <w:rPr>
          <w:shd w:val="pct15" w:color="auto" w:fill="auto"/>
        </w:rPr>
        <w:t>Ara l-fuljett ta’ tagħrif għal aktar informazzjoni.</w:t>
      </w:r>
    </w:p>
    <w:p w14:paraId="638BEB59" w14:textId="77777777" w:rsidR="00850BFB" w:rsidRPr="009F3F84" w:rsidRDefault="00850BFB" w:rsidP="00A2679E">
      <w:pPr>
        <w:tabs>
          <w:tab w:val="clear" w:pos="567"/>
        </w:tabs>
        <w:spacing w:line="240" w:lineRule="auto"/>
        <w:rPr>
          <w:szCs w:val="22"/>
        </w:rPr>
      </w:pPr>
    </w:p>
    <w:p w14:paraId="09D0A83D" w14:textId="77777777" w:rsidR="00850BFB" w:rsidRPr="009F3F84" w:rsidRDefault="00850BFB" w:rsidP="00A2679E">
      <w:pPr>
        <w:tabs>
          <w:tab w:val="clear" w:pos="567"/>
        </w:tabs>
        <w:spacing w:line="240" w:lineRule="auto"/>
        <w:rPr>
          <w:noProof/>
          <w:szCs w:val="22"/>
        </w:rPr>
      </w:pPr>
    </w:p>
    <w:p w14:paraId="24D2E15C"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4.</w:t>
      </w:r>
      <w:r w:rsidRPr="009F3F84">
        <w:rPr>
          <w:b/>
          <w:szCs w:val="22"/>
        </w:rPr>
        <w:tab/>
        <w:t>GĦAMLA FARMAĊEWTIKA U KONTENUT</w:t>
      </w:r>
    </w:p>
    <w:p w14:paraId="3BAAF1B3" w14:textId="77777777" w:rsidR="009E6314" w:rsidRPr="009F3F84" w:rsidRDefault="009E6314" w:rsidP="00A2679E">
      <w:pPr>
        <w:keepNext/>
        <w:tabs>
          <w:tab w:val="clear" w:pos="567"/>
        </w:tabs>
        <w:spacing w:line="240" w:lineRule="auto"/>
        <w:rPr>
          <w:noProof/>
          <w:szCs w:val="22"/>
        </w:rPr>
      </w:pPr>
    </w:p>
    <w:p w14:paraId="280728A2" w14:textId="77777777" w:rsidR="009E6314" w:rsidRPr="009F3F84" w:rsidRDefault="009E6314" w:rsidP="00A2679E">
      <w:pPr>
        <w:tabs>
          <w:tab w:val="clear" w:pos="567"/>
        </w:tabs>
        <w:spacing w:line="240" w:lineRule="auto"/>
        <w:rPr>
          <w:noProof/>
          <w:szCs w:val="22"/>
        </w:rPr>
      </w:pPr>
      <w:r w:rsidRPr="009F3F84">
        <w:rPr>
          <w:szCs w:val="22"/>
          <w:shd w:val="pct15" w:color="auto" w:fill="auto"/>
        </w:rPr>
        <w:t>Trab li jittieħed man-nifs, kapsula iebsa</w:t>
      </w:r>
    </w:p>
    <w:p w14:paraId="35AEA911" w14:textId="77777777" w:rsidR="009E6314" w:rsidRPr="009F3F84" w:rsidRDefault="009E6314" w:rsidP="00A2679E">
      <w:pPr>
        <w:tabs>
          <w:tab w:val="clear" w:pos="567"/>
        </w:tabs>
        <w:spacing w:line="240" w:lineRule="auto"/>
        <w:rPr>
          <w:noProof/>
          <w:szCs w:val="22"/>
        </w:rPr>
      </w:pPr>
    </w:p>
    <w:p w14:paraId="2ECAD143" w14:textId="77777777" w:rsidR="00850BFB" w:rsidRPr="009F3F84" w:rsidRDefault="00850BFB" w:rsidP="00A2679E">
      <w:pPr>
        <w:tabs>
          <w:tab w:val="clear" w:pos="567"/>
        </w:tabs>
        <w:spacing w:line="240" w:lineRule="auto"/>
        <w:rPr>
          <w:noProof/>
          <w:szCs w:val="22"/>
        </w:rPr>
      </w:pPr>
      <w:r w:rsidRPr="009F3F84">
        <w:t>10 x 1 kapsuli + inhaler wieħed</w:t>
      </w:r>
    </w:p>
    <w:p w14:paraId="35CAB5C2" w14:textId="77777777" w:rsidR="00850BFB" w:rsidRPr="009F3F84" w:rsidRDefault="00850BFB" w:rsidP="00A2679E">
      <w:pPr>
        <w:tabs>
          <w:tab w:val="clear" w:pos="567"/>
        </w:tabs>
        <w:spacing w:line="240" w:lineRule="auto"/>
        <w:rPr>
          <w:noProof/>
          <w:szCs w:val="22"/>
        </w:rPr>
      </w:pPr>
      <w:r w:rsidRPr="009F3F84">
        <w:rPr>
          <w:szCs w:val="22"/>
          <w:shd w:val="pct15" w:color="auto" w:fill="auto"/>
        </w:rPr>
        <w:t>30 x 1 kapsuli + inhaler wieħed</w:t>
      </w:r>
    </w:p>
    <w:p w14:paraId="3CAB92B7" w14:textId="77777777" w:rsidR="00850BFB" w:rsidRPr="009F3F84" w:rsidRDefault="00850BFB" w:rsidP="00A2679E">
      <w:pPr>
        <w:tabs>
          <w:tab w:val="clear" w:pos="567"/>
        </w:tabs>
        <w:spacing w:line="240" w:lineRule="auto"/>
        <w:rPr>
          <w:shd w:val="pct15" w:color="auto" w:fill="auto"/>
          <w:lang w:val="de-CH"/>
        </w:rPr>
      </w:pPr>
    </w:p>
    <w:p w14:paraId="1D285C03" w14:textId="77777777" w:rsidR="00850BFB" w:rsidRPr="009F3F84" w:rsidRDefault="00850BFB" w:rsidP="00A2679E">
      <w:pPr>
        <w:tabs>
          <w:tab w:val="clear" w:pos="567"/>
        </w:tabs>
        <w:spacing w:line="240" w:lineRule="auto"/>
        <w:rPr>
          <w:lang w:val="de-CH"/>
        </w:rPr>
      </w:pPr>
    </w:p>
    <w:p w14:paraId="305E974A"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5.</w:t>
      </w:r>
      <w:r w:rsidRPr="009F3F84">
        <w:rPr>
          <w:b/>
          <w:szCs w:val="22"/>
        </w:rPr>
        <w:tab/>
        <w:t>MOD TA’ KIF U MNEJN JINGĦATA</w:t>
      </w:r>
    </w:p>
    <w:p w14:paraId="17AF3D51" w14:textId="77777777" w:rsidR="009E6314" w:rsidRPr="009F3F84" w:rsidRDefault="009E6314" w:rsidP="00A2679E">
      <w:pPr>
        <w:keepNext/>
        <w:tabs>
          <w:tab w:val="clear" w:pos="567"/>
        </w:tabs>
        <w:spacing w:line="240" w:lineRule="auto"/>
        <w:rPr>
          <w:noProof/>
          <w:szCs w:val="22"/>
        </w:rPr>
      </w:pPr>
    </w:p>
    <w:p w14:paraId="5449BCF6" w14:textId="77777777" w:rsidR="007E0C30" w:rsidRPr="009F3F84" w:rsidRDefault="007E0C30" w:rsidP="00A2679E">
      <w:pPr>
        <w:tabs>
          <w:tab w:val="clear" w:pos="567"/>
        </w:tabs>
        <w:spacing w:line="240" w:lineRule="auto"/>
        <w:rPr>
          <w:szCs w:val="22"/>
          <w:shd w:val="pct15" w:color="auto" w:fill="auto"/>
        </w:rPr>
      </w:pPr>
      <w:r w:rsidRPr="009F3F84">
        <w:rPr>
          <w:szCs w:val="22"/>
        </w:rPr>
        <w:t>Aqra l-fuljett ta’ tagħrif qabel l-użu.</w:t>
      </w:r>
    </w:p>
    <w:p w14:paraId="38CFFCAE" w14:textId="77777777" w:rsidR="009E6314" w:rsidRPr="009F3F84" w:rsidRDefault="009E6314" w:rsidP="00A2679E">
      <w:pPr>
        <w:tabs>
          <w:tab w:val="clear" w:pos="567"/>
        </w:tabs>
        <w:spacing w:line="240" w:lineRule="auto"/>
        <w:rPr>
          <w:noProof/>
          <w:szCs w:val="22"/>
        </w:rPr>
      </w:pPr>
      <w:r w:rsidRPr="009F3F84">
        <w:t>Jintuża biss bl-inhaler ipprovdut fil-pakkett.</w:t>
      </w:r>
    </w:p>
    <w:p w14:paraId="1E1D7827" w14:textId="77777777" w:rsidR="009E6314" w:rsidRPr="009F3F84" w:rsidRDefault="009E6314" w:rsidP="00A2679E">
      <w:pPr>
        <w:tabs>
          <w:tab w:val="clear" w:pos="567"/>
        </w:tabs>
        <w:spacing w:line="240" w:lineRule="auto"/>
        <w:rPr>
          <w:noProof/>
          <w:szCs w:val="22"/>
        </w:rPr>
      </w:pPr>
      <w:r w:rsidRPr="009F3F84">
        <w:t>Tiblax il-kapsuli.</w:t>
      </w:r>
    </w:p>
    <w:p w14:paraId="23BD3A65" w14:textId="77777777" w:rsidR="009E6314" w:rsidRPr="009F3F84" w:rsidRDefault="009E6314" w:rsidP="00A2679E">
      <w:pPr>
        <w:tabs>
          <w:tab w:val="clear" w:pos="567"/>
        </w:tabs>
        <w:spacing w:line="240" w:lineRule="auto"/>
        <w:rPr>
          <w:noProof/>
          <w:szCs w:val="22"/>
        </w:rPr>
      </w:pPr>
      <w:r w:rsidRPr="009F3F84">
        <w:t>Għal biex jinġibed man-nifs</w:t>
      </w:r>
    </w:p>
    <w:p w14:paraId="24CF2437" w14:textId="77777777" w:rsidR="007E0C30" w:rsidRPr="009F3F84" w:rsidRDefault="007E0C30" w:rsidP="00A2679E">
      <w:pPr>
        <w:tabs>
          <w:tab w:val="clear" w:pos="567"/>
        </w:tabs>
        <w:spacing w:line="240" w:lineRule="auto"/>
        <w:rPr>
          <w:noProof/>
          <w:szCs w:val="22"/>
        </w:rPr>
      </w:pPr>
    </w:p>
    <w:p w14:paraId="035D0128" w14:textId="5CF2EA94" w:rsidR="007E0C30" w:rsidRPr="00181E56" w:rsidDel="009B0573" w:rsidRDefault="007E0C30" w:rsidP="00A2679E">
      <w:pPr>
        <w:tabs>
          <w:tab w:val="clear" w:pos="567"/>
        </w:tabs>
        <w:spacing w:line="240" w:lineRule="auto"/>
        <w:rPr>
          <w:del w:id="49" w:author="Author"/>
          <w:szCs w:val="22"/>
          <w:shd w:val="pct15" w:color="auto" w:fill="auto"/>
        </w:rPr>
      </w:pPr>
      <w:del w:id="50" w:author="Author">
        <w:r w:rsidRPr="00181E56" w:rsidDel="009B0573">
          <w:rPr>
            <w:szCs w:val="22"/>
            <w:shd w:val="pct15" w:color="auto" w:fill="auto"/>
          </w:rPr>
          <w:delText>‘Inkludi l-kodiċi tal-QR’</w:delText>
        </w:r>
      </w:del>
    </w:p>
    <w:p w14:paraId="39AD16FD" w14:textId="155FC313" w:rsidR="007E0C30" w:rsidRPr="009F3F84" w:rsidDel="009B0573" w:rsidRDefault="007E0C30" w:rsidP="00A2679E">
      <w:pPr>
        <w:tabs>
          <w:tab w:val="clear" w:pos="567"/>
        </w:tabs>
        <w:spacing w:line="240" w:lineRule="auto"/>
        <w:rPr>
          <w:del w:id="51" w:author="Author"/>
          <w:noProof/>
          <w:szCs w:val="22"/>
        </w:rPr>
      </w:pPr>
      <w:del w:id="52" w:author="Author">
        <w:r w:rsidRPr="009F3F84" w:rsidDel="009B0573">
          <w:delText>Iskenja għal aktar informazzjoni jew żur: www.breezhaler-asthma.eu/atectura</w:delText>
        </w:r>
      </w:del>
    </w:p>
    <w:p w14:paraId="2D75FE7F" w14:textId="15CB5DD6" w:rsidR="009E6314" w:rsidRPr="009F3F84" w:rsidDel="009B0573" w:rsidRDefault="009E6314" w:rsidP="00A2679E">
      <w:pPr>
        <w:tabs>
          <w:tab w:val="clear" w:pos="567"/>
        </w:tabs>
        <w:spacing w:line="240" w:lineRule="auto"/>
        <w:rPr>
          <w:del w:id="53" w:author="Author"/>
          <w:noProof/>
          <w:szCs w:val="22"/>
        </w:rPr>
      </w:pPr>
    </w:p>
    <w:p w14:paraId="7E9A9066" w14:textId="77777777" w:rsidR="00850BFB" w:rsidRPr="009F3F84" w:rsidRDefault="00850BFB" w:rsidP="00A2679E">
      <w:pPr>
        <w:tabs>
          <w:tab w:val="clear" w:pos="567"/>
        </w:tabs>
        <w:spacing w:line="240" w:lineRule="auto"/>
        <w:rPr>
          <w:noProof/>
          <w:szCs w:val="22"/>
        </w:rPr>
      </w:pPr>
    </w:p>
    <w:p w14:paraId="0AA28208"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6.</w:t>
      </w:r>
      <w:r w:rsidRPr="009F3F84">
        <w:rPr>
          <w:b/>
          <w:szCs w:val="22"/>
        </w:rPr>
        <w:tab/>
        <w:t>TWISSIJA SPEĊJALI LI L-PRODOTT MEDIĊINALI GĦANDU JINŻAMM FEJN MA JIDHIRX U MA JINTLAĦAQX MIT-TFAL</w:t>
      </w:r>
    </w:p>
    <w:p w14:paraId="176332D1" w14:textId="77777777" w:rsidR="00850BFB" w:rsidRPr="009F3F84" w:rsidRDefault="00850BFB" w:rsidP="00A2679E">
      <w:pPr>
        <w:keepNext/>
        <w:tabs>
          <w:tab w:val="clear" w:pos="567"/>
        </w:tabs>
        <w:spacing w:line="240" w:lineRule="auto"/>
        <w:rPr>
          <w:noProof/>
          <w:szCs w:val="22"/>
        </w:rPr>
      </w:pPr>
    </w:p>
    <w:p w14:paraId="53A14175" w14:textId="77777777" w:rsidR="00850BFB" w:rsidRPr="009F3F84" w:rsidRDefault="00850BFB" w:rsidP="00A2679E">
      <w:pPr>
        <w:tabs>
          <w:tab w:val="clear" w:pos="567"/>
        </w:tabs>
        <w:spacing w:line="240" w:lineRule="auto"/>
        <w:rPr>
          <w:noProof/>
          <w:szCs w:val="22"/>
        </w:rPr>
      </w:pPr>
      <w:r w:rsidRPr="009F3F84">
        <w:t>Żomm fejn ma jidhirx u ma jintlaħaqx mit-tfal.</w:t>
      </w:r>
    </w:p>
    <w:p w14:paraId="6C5914EB" w14:textId="77777777" w:rsidR="00850BFB" w:rsidRPr="009F3F84" w:rsidRDefault="00850BFB" w:rsidP="00A2679E">
      <w:pPr>
        <w:tabs>
          <w:tab w:val="clear" w:pos="567"/>
        </w:tabs>
        <w:spacing w:line="240" w:lineRule="auto"/>
        <w:rPr>
          <w:noProof/>
          <w:szCs w:val="22"/>
        </w:rPr>
      </w:pPr>
    </w:p>
    <w:p w14:paraId="30847F65" w14:textId="77777777" w:rsidR="00850BFB" w:rsidRPr="009F3F84" w:rsidRDefault="00850BFB" w:rsidP="00A2679E">
      <w:pPr>
        <w:tabs>
          <w:tab w:val="clear" w:pos="567"/>
        </w:tabs>
        <w:spacing w:line="240" w:lineRule="auto"/>
        <w:rPr>
          <w:noProof/>
          <w:szCs w:val="22"/>
        </w:rPr>
      </w:pPr>
    </w:p>
    <w:p w14:paraId="661821A0"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7.</w:t>
      </w:r>
      <w:r w:rsidRPr="009F3F84">
        <w:rPr>
          <w:b/>
          <w:szCs w:val="22"/>
        </w:rPr>
        <w:tab/>
        <w:t>TWISSIJA(IET) SPEĊJALI OĦRA, JEKK MEĦTIEĠA</w:t>
      </w:r>
    </w:p>
    <w:p w14:paraId="46CEF275" w14:textId="77777777" w:rsidR="00850BFB" w:rsidRPr="009F3F84" w:rsidRDefault="00850BFB" w:rsidP="00A2679E">
      <w:pPr>
        <w:tabs>
          <w:tab w:val="clear" w:pos="567"/>
        </w:tabs>
        <w:spacing w:line="240" w:lineRule="auto"/>
        <w:rPr>
          <w:noProof/>
          <w:szCs w:val="22"/>
        </w:rPr>
      </w:pPr>
    </w:p>
    <w:p w14:paraId="0C384B99" w14:textId="77777777" w:rsidR="00850BFB" w:rsidRPr="009F3F84" w:rsidRDefault="00850BFB" w:rsidP="00A2679E">
      <w:pPr>
        <w:tabs>
          <w:tab w:val="clear" w:pos="567"/>
        </w:tabs>
        <w:spacing w:line="240" w:lineRule="auto"/>
        <w:rPr>
          <w:noProof/>
          <w:szCs w:val="22"/>
        </w:rPr>
      </w:pPr>
    </w:p>
    <w:p w14:paraId="66B8DEEF"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8.</w:t>
      </w:r>
      <w:r w:rsidRPr="009F3F84">
        <w:rPr>
          <w:b/>
          <w:szCs w:val="22"/>
        </w:rPr>
        <w:tab/>
        <w:t>DATA TA’ SKADENZA</w:t>
      </w:r>
    </w:p>
    <w:p w14:paraId="6B6FA5B7" w14:textId="77777777" w:rsidR="009E6314" w:rsidRPr="009F3F84" w:rsidRDefault="009E6314" w:rsidP="00A2679E">
      <w:pPr>
        <w:keepNext/>
        <w:tabs>
          <w:tab w:val="clear" w:pos="567"/>
        </w:tabs>
        <w:spacing w:line="240" w:lineRule="auto"/>
        <w:rPr>
          <w:noProof/>
          <w:szCs w:val="22"/>
        </w:rPr>
      </w:pPr>
    </w:p>
    <w:p w14:paraId="35354E2C" w14:textId="77777777" w:rsidR="009E6314" w:rsidRPr="009F3F84" w:rsidRDefault="009E6314" w:rsidP="00A2679E">
      <w:pPr>
        <w:keepNext/>
        <w:tabs>
          <w:tab w:val="clear" w:pos="567"/>
        </w:tabs>
        <w:spacing w:line="240" w:lineRule="auto"/>
        <w:rPr>
          <w:noProof/>
          <w:color w:val="000000"/>
          <w:szCs w:val="22"/>
        </w:rPr>
      </w:pPr>
      <w:r w:rsidRPr="009F3F84">
        <w:rPr>
          <w:color w:val="000000"/>
          <w:szCs w:val="22"/>
        </w:rPr>
        <w:t>EXP</w:t>
      </w:r>
    </w:p>
    <w:p w14:paraId="5904CF04" w14:textId="77777777" w:rsidR="009E6314" w:rsidRPr="009F3F84" w:rsidRDefault="009E6314" w:rsidP="00A2679E">
      <w:pPr>
        <w:tabs>
          <w:tab w:val="clear" w:pos="567"/>
        </w:tabs>
        <w:spacing w:line="240" w:lineRule="auto"/>
        <w:rPr>
          <w:noProof/>
          <w:color w:val="000000"/>
          <w:szCs w:val="22"/>
        </w:rPr>
      </w:pPr>
      <w:r w:rsidRPr="009F3F84">
        <w:t>L-inhaler f’kull pakkett għandu jintrema wara li l-kapsuli kollha f’dak il-pakkett ikunu ntużaw.</w:t>
      </w:r>
    </w:p>
    <w:p w14:paraId="2886AEE9" w14:textId="77777777" w:rsidR="009E6314" w:rsidRPr="009F3F84" w:rsidRDefault="009E6314" w:rsidP="00A2679E">
      <w:pPr>
        <w:tabs>
          <w:tab w:val="clear" w:pos="567"/>
        </w:tabs>
        <w:spacing w:line="240" w:lineRule="auto"/>
        <w:rPr>
          <w:noProof/>
          <w:szCs w:val="22"/>
        </w:rPr>
      </w:pPr>
    </w:p>
    <w:p w14:paraId="16455B3E" w14:textId="77777777" w:rsidR="00850BFB" w:rsidRPr="009F3F84" w:rsidRDefault="00850BFB" w:rsidP="00A2679E">
      <w:pPr>
        <w:tabs>
          <w:tab w:val="clear" w:pos="567"/>
        </w:tabs>
        <w:spacing w:line="240" w:lineRule="auto"/>
        <w:rPr>
          <w:noProof/>
          <w:szCs w:val="22"/>
        </w:rPr>
      </w:pPr>
    </w:p>
    <w:p w14:paraId="7DCA213A"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lastRenderedPageBreak/>
        <w:t>9.</w:t>
      </w:r>
      <w:r w:rsidRPr="009F3F84">
        <w:rPr>
          <w:b/>
          <w:szCs w:val="22"/>
        </w:rPr>
        <w:tab/>
        <w:t>KONDIZZJONIJIET SPEĊJALI TA’ KIF JINĦAŻEN</w:t>
      </w:r>
    </w:p>
    <w:p w14:paraId="4E69A7C1" w14:textId="77777777" w:rsidR="00850BFB" w:rsidRPr="009F3F84" w:rsidRDefault="00850BFB" w:rsidP="00A2679E">
      <w:pPr>
        <w:keepNext/>
        <w:tabs>
          <w:tab w:val="clear" w:pos="567"/>
        </w:tabs>
        <w:spacing w:line="240" w:lineRule="auto"/>
        <w:rPr>
          <w:noProof/>
          <w:szCs w:val="22"/>
        </w:rPr>
      </w:pPr>
    </w:p>
    <w:p w14:paraId="7863E98A" w14:textId="77777777" w:rsidR="00CF10BD" w:rsidRPr="009F3F84" w:rsidRDefault="00CF10BD" w:rsidP="00A2679E">
      <w:pPr>
        <w:keepNext/>
        <w:tabs>
          <w:tab w:val="clear" w:pos="567"/>
          <w:tab w:val="left" w:pos="720"/>
        </w:tabs>
        <w:spacing w:line="240" w:lineRule="auto"/>
      </w:pPr>
      <w:r w:rsidRPr="009F3F84">
        <w:t>Taħżinx f’temperatura ’l fuq minn 30</w:t>
      </w:r>
      <w:r w:rsidRPr="009F3F84">
        <w:rPr>
          <w:szCs w:val="22"/>
        </w:rPr>
        <w:t>°</w:t>
      </w:r>
      <w:r w:rsidRPr="009F3F84">
        <w:t>C.</w:t>
      </w:r>
    </w:p>
    <w:p w14:paraId="44A209A8" w14:textId="77777777" w:rsidR="009E6314" w:rsidRPr="009F3F84" w:rsidRDefault="009E6314" w:rsidP="00A2679E">
      <w:pPr>
        <w:tabs>
          <w:tab w:val="clear" w:pos="567"/>
        </w:tabs>
        <w:spacing w:line="240" w:lineRule="auto"/>
        <w:rPr>
          <w:noProof/>
          <w:color w:val="000000"/>
          <w:szCs w:val="22"/>
        </w:rPr>
      </w:pPr>
      <w:r w:rsidRPr="009F3F84">
        <w:rPr>
          <w:color w:val="000000"/>
          <w:szCs w:val="22"/>
        </w:rPr>
        <w:t>Aħżen fil-pakkett oriġinali sabiex tilqa’ mid-dawl u mill-umdità.</w:t>
      </w:r>
    </w:p>
    <w:p w14:paraId="56C41359" w14:textId="77777777" w:rsidR="00850BFB" w:rsidRPr="009F3F84" w:rsidRDefault="00850BFB" w:rsidP="00A2679E">
      <w:pPr>
        <w:tabs>
          <w:tab w:val="clear" w:pos="567"/>
        </w:tabs>
        <w:spacing w:line="240" w:lineRule="auto"/>
        <w:ind w:left="567" w:hanging="567"/>
        <w:rPr>
          <w:noProof/>
          <w:szCs w:val="22"/>
        </w:rPr>
      </w:pPr>
    </w:p>
    <w:p w14:paraId="3B271154" w14:textId="77777777" w:rsidR="00850BFB" w:rsidRPr="009F3F84" w:rsidRDefault="00850BFB" w:rsidP="00A2679E">
      <w:pPr>
        <w:tabs>
          <w:tab w:val="clear" w:pos="567"/>
        </w:tabs>
        <w:spacing w:line="240" w:lineRule="auto"/>
        <w:ind w:left="567" w:hanging="567"/>
        <w:rPr>
          <w:noProof/>
          <w:szCs w:val="22"/>
        </w:rPr>
      </w:pPr>
    </w:p>
    <w:p w14:paraId="64D08EBE"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10.</w:t>
      </w:r>
      <w:r w:rsidRPr="009F3F84">
        <w:rPr>
          <w:b/>
          <w:szCs w:val="22"/>
        </w:rPr>
        <w:tab/>
        <w:t>PREKAWZJONIJIET SPEĊJALI GĦAR-RIMI TA’ PRODOTTI MEDIĊINALI MHUX UŻATI JEW SKART MINN DAWN IL-PRODOTTI MEDIĊINALI, JEKK HEMM BŻONN</w:t>
      </w:r>
    </w:p>
    <w:p w14:paraId="3000F6F3" w14:textId="77777777" w:rsidR="00850BFB" w:rsidRPr="009F3F84" w:rsidRDefault="00850BFB" w:rsidP="00A2679E">
      <w:pPr>
        <w:tabs>
          <w:tab w:val="clear" w:pos="567"/>
        </w:tabs>
        <w:spacing w:line="240" w:lineRule="auto"/>
        <w:rPr>
          <w:noProof/>
          <w:szCs w:val="22"/>
        </w:rPr>
      </w:pPr>
    </w:p>
    <w:p w14:paraId="300E9FA5" w14:textId="77777777" w:rsidR="00850BFB" w:rsidRPr="009F3F84" w:rsidRDefault="00850BFB" w:rsidP="00A2679E">
      <w:pPr>
        <w:tabs>
          <w:tab w:val="clear" w:pos="567"/>
        </w:tabs>
        <w:spacing w:line="240" w:lineRule="auto"/>
        <w:rPr>
          <w:noProof/>
          <w:szCs w:val="22"/>
        </w:rPr>
      </w:pPr>
    </w:p>
    <w:p w14:paraId="3C0F4ED7"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11.</w:t>
      </w:r>
      <w:r w:rsidRPr="009F3F84">
        <w:rPr>
          <w:b/>
          <w:szCs w:val="22"/>
        </w:rPr>
        <w:tab/>
        <w:t>ISEM U INDIRIZZ TAD-DETENTUR TAL-AWTORIZZAZZJONI GĦAT-TQEGĦID FIS-SUQ</w:t>
      </w:r>
    </w:p>
    <w:p w14:paraId="3250560A" w14:textId="77777777" w:rsidR="00850BFB" w:rsidRPr="009F3F84" w:rsidRDefault="00850BFB" w:rsidP="00A2679E">
      <w:pPr>
        <w:keepNext/>
        <w:tabs>
          <w:tab w:val="clear" w:pos="567"/>
        </w:tabs>
        <w:spacing w:line="240" w:lineRule="auto"/>
        <w:rPr>
          <w:noProof/>
          <w:szCs w:val="22"/>
        </w:rPr>
      </w:pPr>
    </w:p>
    <w:p w14:paraId="4F017F7F" w14:textId="77777777" w:rsidR="00850BFB" w:rsidRPr="009F3F84" w:rsidRDefault="00850BFB" w:rsidP="00A2679E">
      <w:pPr>
        <w:keepNext/>
        <w:tabs>
          <w:tab w:val="clear" w:pos="567"/>
        </w:tabs>
        <w:autoSpaceDE w:val="0"/>
        <w:autoSpaceDN w:val="0"/>
        <w:adjustRightInd w:val="0"/>
        <w:spacing w:line="240" w:lineRule="auto"/>
        <w:rPr>
          <w:rFonts w:eastAsia="SimSun"/>
          <w:szCs w:val="22"/>
        </w:rPr>
      </w:pPr>
      <w:r w:rsidRPr="009F3F84">
        <w:t>Novartis Europharm Limited</w:t>
      </w:r>
    </w:p>
    <w:p w14:paraId="0784F804" w14:textId="77777777" w:rsidR="00850BFB" w:rsidRPr="009F3F84" w:rsidRDefault="00850BFB" w:rsidP="00A2679E">
      <w:pPr>
        <w:keepNext/>
        <w:tabs>
          <w:tab w:val="clear" w:pos="567"/>
        </w:tabs>
        <w:spacing w:line="240" w:lineRule="auto"/>
        <w:rPr>
          <w:szCs w:val="22"/>
        </w:rPr>
      </w:pPr>
      <w:r w:rsidRPr="009F3F84">
        <w:t>Vista Building</w:t>
      </w:r>
    </w:p>
    <w:p w14:paraId="132B72DE" w14:textId="77777777" w:rsidR="00850BFB" w:rsidRPr="009F3F84" w:rsidRDefault="00850BFB" w:rsidP="00A2679E">
      <w:pPr>
        <w:keepNext/>
        <w:tabs>
          <w:tab w:val="clear" w:pos="567"/>
        </w:tabs>
        <w:spacing w:line="240" w:lineRule="auto"/>
        <w:rPr>
          <w:szCs w:val="22"/>
        </w:rPr>
      </w:pPr>
      <w:r w:rsidRPr="009F3F84">
        <w:t>Elm Park, Merrion Road</w:t>
      </w:r>
    </w:p>
    <w:p w14:paraId="04E27815" w14:textId="77777777" w:rsidR="00850BFB" w:rsidRPr="009F3F84" w:rsidRDefault="00850BFB" w:rsidP="00A2679E">
      <w:pPr>
        <w:keepNext/>
        <w:tabs>
          <w:tab w:val="clear" w:pos="567"/>
        </w:tabs>
        <w:spacing w:line="240" w:lineRule="auto"/>
        <w:rPr>
          <w:szCs w:val="22"/>
        </w:rPr>
      </w:pPr>
      <w:r w:rsidRPr="009F3F84">
        <w:t>Dublin 4</w:t>
      </w:r>
    </w:p>
    <w:p w14:paraId="5372B540" w14:textId="77777777" w:rsidR="009E6314" w:rsidRPr="009F3F84" w:rsidRDefault="009E6314" w:rsidP="00A2679E">
      <w:pPr>
        <w:tabs>
          <w:tab w:val="clear" w:pos="567"/>
        </w:tabs>
        <w:spacing w:line="240" w:lineRule="auto"/>
        <w:rPr>
          <w:szCs w:val="22"/>
        </w:rPr>
      </w:pPr>
      <w:r w:rsidRPr="009F3F84">
        <w:t>L-Irlanda</w:t>
      </w:r>
    </w:p>
    <w:p w14:paraId="5A7C69F6" w14:textId="77777777" w:rsidR="00850BFB" w:rsidRPr="009F3F84" w:rsidRDefault="00850BFB" w:rsidP="00A2679E">
      <w:pPr>
        <w:tabs>
          <w:tab w:val="clear" w:pos="567"/>
        </w:tabs>
        <w:spacing w:line="240" w:lineRule="auto"/>
        <w:rPr>
          <w:noProof/>
          <w:szCs w:val="22"/>
        </w:rPr>
      </w:pPr>
    </w:p>
    <w:p w14:paraId="71F9F1C8" w14:textId="77777777" w:rsidR="00850BFB" w:rsidRPr="009F3F84" w:rsidRDefault="00850BFB" w:rsidP="00A2679E">
      <w:pPr>
        <w:tabs>
          <w:tab w:val="clear" w:pos="567"/>
        </w:tabs>
        <w:spacing w:line="240" w:lineRule="auto"/>
        <w:rPr>
          <w:noProof/>
          <w:szCs w:val="22"/>
        </w:rPr>
      </w:pPr>
    </w:p>
    <w:p w14:paraId="1CBD89AF"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12.</w:t>
      </w:r>
      <w:r w:rsidRPr="009F3F84">
        <w:rPr>
          <w:b/>
          <w:szCs w:val="22"/>
        </w:rPr>
        <w:tab/>
        <w:t>NUMRU(I) TAL-AWTORIZZAZZJONI GĦAT-TQEGĦID FIS-SUQ</w:t>
      </w:r>
    </w:p>
    <w:p w14:paraId="2E57B426" w14:textId="77777777" w:rsidR="00850BFB" w:rsidRPr="009F3F84" w:rsidRDefault="00850BFB" w:rsidP="00A2679E">
      <w:pPr>
        <w:keepNext/>
        <w:tabs>
          <w:tab w:val="clear" w:pos="567"/>
        </w:tabs>
        <w:spacing w:line="240" w:lineRule="auto"/>
        <w:rPr>
          <w:noProof/>
          <w:szCs w:val="22"/>
        </w:rPr>
      </w:pPr>
    </w:p>
    <w:tbl>
      <w:tblPr>
        <w:tblW w:w="9322" w:type="dxa"/>
        <w:tblLook w:val="04A0" w:firstRow="1" w:lastRow="0" w:firstColumn="1" w:lastColumn="0" w:noHBand="0" w:noVBand="1"/>
      </w:tblPr>
      <w:tblGrid>
        <w:gridCol w:w="2943"/>
        <w:gridCol w:w="6379"/>
      </w:tblGrid>
      <w:tr w:rsidR="00850BFB" w:rsidRPr="009F3F84" w14:paraId="7A0DA39A" w14:textId="77777777" w:rsidTr="00F95715">
        <w:tc>
          <w:tcPr>
            <w:tcW w:w="2943" w:type="dxa"/>
          </w:tcPr>
          <w:p w14:paraId="75A6EAC5" w14:textId="584D74B9" w:rsidR="00850BFB" w:rsidRPr="009F3F84" w:rsidRDefault="00850BFB" w:rsidP="00A2679E">
            <w:pPr>
              <w:keepNext/>
              <w:tabs>
                <w:tab w:val="clear" w:pos="567"/>
              </w:tabs>
              <w:spacing w:line="240" w:lineRule="auto"/>
              <w:rPr>
                <w:szCs w:val="22"/>
              </w:rPr>
            </w:pPr>
            <w:r w:rsidRPr="009F3F84">
              <w:t>EU/</w:t>
            </w:r>
            <w:r w:rsidR="00EA14D5" w:rsidRPr="009F3F84">
              <w:rPr>
                <w:szCs w:val="22"/>
              </w:rPr>
              <w:t>1/20/1439/009</w:t>
            </w:r>
          </w:p>
        </w:tc>
        <w:tc>
          <w:tcPr>
            <w:tcW w:w="6379" w:type="dxa"/>
          </w:tcPr>
          <w:p w14:paraId="1F898706" w14:textId="77777777" w:rsidR="00850BFB" w:rsidRPr="009F3F84" w:rsidRDefault="00850BFB" w:rsidP="00A2679E">
            <w:pPr>
              <w:keepNext/>
              <w:tabs>
                <w:tab w:val="clear" w:pos="567"/>
              </w:tabs>
              <w:spacing w:line="240" w:lineRule="auto"/>
              <w:rPr>
                <w:szCs w:val="22"/>
              </w:rPr>
            </w:pPr>
            <w:r w:rsidRPr="009F3F84">
              <w:rPr>
                <w:szCs w:val="22"/>
                <w:shd w:val="pct15" w:color="auto" w:fill="auto"/>
              </w:rPr>
              <w:t>10 x 1 kapsuli + inhaler wieħed</w:t>
            </w:r>
          </w:p>
        </w:tc>
      </w:tr>
      <w:tr w:rsidR="00850BFB" w:rsidRPr="009F3F84" w14:paraId="4960501E" w14:textId="77777777" w:rsidTr="00F95715">
        <w:tc>
          <w:tcPr>
            <w:tcW w:w="2943" w:type="dxa"/>
          </w:tcPr>
          <w:p w14:paraId="784A5483" w14:textId="2E83B9D2" w:rsidR="00850BFB" w:rsidRPr="009F3F84" w:rsidRDefault="00850BFB" w:rsidP="00A2679E">
            <w:pPr>
              <w:keepNext/>
              <w:tabs>
                <w:tab w:val="clear" w:pos="567"/>
              </w:tabs>
              <w:spacing w:line="240" w:lineRule="auto"/>
              <w:rPr>
                <w:szCs w:val="22"/>
                <w:shd w:val="pct15" w:color="auto" w:fill="auto"/>
              </w:rPr>
            </w:pPr>
            <w:r w:rsidRPr="009F3F84">
              <w:rPr>
                <w:szCs w:val="22"/>
                <w:shd w:val="pct15" w:color="auto" w:fill="auto"/>
              </w:rPr>
              <w:t>EU/</w:t>
            </w:r>
            <w:r w:rsidR="00EA14D5" w:rsidRPr="009F3F84">
              <w:rPr>
                <w:szCs w:val="22"/>
                <w:shd w:val="pct15" w:color="auto" w:fill="auto"/>
              </w:rPr>
              <w:t>1/20/1439/010</w:t>
            </w:r>
          </w:p>
        </w:tc>
        <w:tc>
          <w:tcPr>
            <w:tcW w:w="6379" w:type="dxa"/>
          </w:tcPr>
          <w:p w14:paraId="5699124F" w14:textId="77777777" w:rsidR="00850BFB" w:rsidRPr="009F3F84" w:rsidRDefault="00850BFB" w:rsidP="00A2679E">
            <w:pPr>
              <w:tabs>
                <w:tab w:val="clear" w:pos="567"/>
              </w:tabs>
              <w:spacing w:line="240" w:lineRule="auto"/>
              <w:rPr>
                <w:szCs w:val="22"/>
              </w:rPr>
            </w:pPr>
            <w:r w:rsidRPr="009F3F84">
              <w:rPr>
                <w:szCs w:val="22"/>
                <w:shd w:val="pct15" w:color="auto" w:fill="auto"/>
              </w:rPr>
              <w:t>30 x 1 kapsuli + inhaler wieħed</w:t>
            </w:r>
          </w:p>
        </w:tc>
      </w:tr>
    </w:tbl>
    <w:p w14:paraId="76D0FFCB" w14:textId="77777777" w:rsidR="00850BFB" w:rsidRPr="009F3F84" w:rsidRDefault="00850BFB" w:rsidP="00A2679E">
      <w:pPr>
        <w:tabs>
          <w:tab w:val="clear" w:pos="567"/>
        </w:tabs>
        <w:spacing w:line="240" w:lineRule="auto"/>
        <w:rPr>
          <w:noProof/>
          <w:szCs w:val="22"/>
        </w:rPr>
      </w:pPr>
    </w:p>
    <w:p w14:paraId="4AF1FC37" w14:textId="77777777" w:rsidR="00850BFB" w:rsidRPr="009F3F84" w:rsidRDefault="00850BFB" w:rsidP="00A2679E">
      <w:pPr>
        <w:tabs>
          <w:tab w:val="clear" w:pos="567"/>
        </w:tabs>
        <w:spacing w:line="240" w:lineRule="auto"/>
        <w:rPr>
          <w:noProof/>
          <w:szCs w:val="22"/>
        </w:rPr>
      </w:pPr>
    </w:p>
    <w:p w14:paraId="4065B25B"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r w:rsidRPr="009F3F84">
        <w:rPr>
          <w:b/>
          <w:szCs w:val="22"/>
        </w:rPr>
        <w:t>13.</w:t>
      </w:r>
      <w:r w:rsidRPr="009F3F84">
        <w:rPr>
          <w:b/>
          <w:szCs w:val="22"/>
        </w:rPr>
        <w:tab/>
        <w:t>NUMRU TAL-LOTT</w:t>
      </w:r>
    </w:p>
    <w:p w14:paraId="187827E0" w14:textId="77777777" w:rsidR="00850BFB" w:rsidRPr="009F3F84" w:rsidRDefault="00850BFB" w:rsidP="00A2679E">
      <w:pPr>
        <w:keepNext/>
        <w:tabs>
          <w:tab w:val="clear" w:pos="567"/>
        </w:tabs>
        <w:spacing w:line="240" w:lineRule="auto"/>
        <w:rPr>
          <w:noProof/>
          <w:color w:val="000000"/>
          <w:szCs w:val="22"/>
        </w:rPr>
      </w:pPr>
    </w:p>
    <w:p w14:paraId="6004F253" w14:textId="77777777" w:rsidR="009E6314" w:rsidRPr="009F3F84" w:rsidRDefault="009E6314" w:rsidP="00A2679E">
      <w:pPr>
        <w:tabs>
          <w:tab w:val="clear" w:pos="567"/>
        </w:tabs>
        <w:spacing w:line="240" w:lineRule="auto"/>
        <w:rPr>
          <w:noProof/>
          <w:color w:val="000000"/>
          <w:szCs w:val="22"/>
        </w:rPr>
      </w:pPr>
      <w:r w:rsidRPr="009F3F84">
        <w:rPr>
          <w:color w:val="000000"/>
          <w:szCs w:val="22"/>
        </w:rPr>
        <w:t>Lot</w:t>
      </w:r>
    </w:p>
    <w:p w14:paraId="5E104609" w14:textId="77777777" w:rsidR="00850BFB" w:rsidRPr="009F3F84" w:rsidRDefault="00850BFB" w:rsidP="00A2679E">
      <w:pPr>
        <w:tabs>
          <w:tab w:val="clear" w:pos="567"/>
        </w:tabs>
        <w:spacing w:line="240" w:lineRule="auto"/>
        <w:rPr>
          <w:noProof/>
          <w:szCs w:val="22"/>
        </w:rPr>
      </w:pPr>
    </w:p>
    <w:p w14:paraId="315BC0BB" w14:textId="77777777" w:rsidR="00850BFB" w:rsidRPr="009F3F84" w:rsidRDefault="00850BFB" w:rsidP="00A2679E">
      <w:pPr>
        <w:tabs>
          <w:tab w:val="clear" w:pos="567"/>
        </w:tabs>
        <w:spacing w:line="240" w:lineRule="auto"/>
        <w:rPr>
          <w:noProof/>
          <w:szCs w:val="22"/>
        </w:rPr>
      </w:pPr>
    </w:p>
    <w:p w14:paraId="27FD8A45"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r w:rsidRPr="009F3F84">
        <w:rPr>
          <w:b/>
          <w:szCs w:val="22"/>
        </w:rPr>
        <w:t>14.</w:t>
      </w:r>
      <w:r w:rsidRPr="009F3F84">
        <w:rPr>
          <w:b/>
          <w:szCs w:val="22"/>
        </w:rPr>
        <w:tab/>
        <w:t>KLASSIFIKAZZJONI ĠENERALI TA’ KIF JINGĦATA</w:t>
      </w:r>
    </w:p>
    <w:p w14:paraId="44AE45B8" w14:textId="77777777" w:rsidR="00850BFB" w:rsidRPr="009F3F84" w:rsidRDefault="00850BFB" w:rsidP="00A2679E">
      <w:pPr>
        <w:tabs>
          <w:tab w:val="clear" w:pos="567"/>
        </w:tabs>
        <w:spacing w:line="240" w:lineRule="auto"/>
        <w:rPr>
          <w:noProof/>
          <w:color w:val="000000"/>
          <w:szCs w:val="22"/>
        </w:rPr>
      </w:pPr>
    </w:p>
    <w:p w14:paraId="6CB576B6" w14:textId="77777777" w:rsidR="00850BFB" w:rsidRPr="009F3F84" w:rsidRDefault="00850BFB" w:rsidP="00A2679E">
      <w:pPr>
        <w:tabs>
          <w:tab w:val="clear" w:pos="567"/>
        </w:tabs>
        <w:spacing w:line="240" w:lineRule="auto"/>
        <w:rPr>
          <w:noProof/>
          <w:szCs w:val="22"/>
        </w:rPr>
      </w:pPr>
    </w:p>
    <w:p w14:paraId="08982047" w14:textId="77777777" w:rsidR="00850BFB" w:rsidRPr="009F3F84" w:rsidRDefault="00850BFB" w:rsidP="00A2679E">
      <w:pPr>
        <w:pBdr>
          <w:top w:val="single" w:sz="4" w:space="2" w:color="auto"/>
          <w:left w:val="single" w:sz="4" w:space="4" w:color="auto"/>
          <w:bottom w:val="single" w:sz="4" w:space="1" w:color="auto"/>
          <w:right w:val="single" w:sz="4" w:space="4" w:color="auto"/>
        </w:pBdr>
        <w:tabs>
          <w:tab w:val="clear" w:pos="567"/>
        </w:tabs>
        <w:spacing w:line="240" w:lineRule="auto"/>
        <w:rPr>
          <w:noProof/>
          <w:szCs w:val="22"/>
        </w:rPr>
      </w:pPr>
      <w:r w:rsidRPr="009F3F84">
        <w:rPr>
          <w:b/>
          <w:szCs w:val="22"/>
        </w:rPr>
        <w:t>15.</w:t>
      </w:r>
      <w:r w:rsidRPr="009F3F84">
        <w:rPr>
          <w:b/>
          <w:szCs w:val="22"/>
        </w:rPr>
        <w:tab/>
        <w:t>ISTRUZZJONIJIET DWAR L-UŻU</w:t>
      </w:r>
    </w:p>
    <w:p w14:paraId="61498024" w14:textId="77777777" w:rsidR="00850BFB" w:rsidRPr="009F3F84" w:rsidRDefault="00850BFB" w:rsidP="00A2679E">
      <w:pPr>
        <w:tabs>
          <w:tab w:val="clear" w:pos="567"/>
        </w:tabs>
        <w:spacing w:line="240" w:lineRule="auto"/>
        <w:rPr>
          <w:noProof/>
          <w:szCs w:val="22"/>
        </w:rPr>
      </w:pPr>
    </w:p>
    <w:p w14:paraId="5BC5D5EB" w14:textId="77777777" w:rsidR="00850BFB" w:rsidRPr="009F3F84" w:rsidRDefault="00850BFB" w:rsidP="00A2679E">
      <w:pPr>
        <w:tabs>
          <w:tab w:val="clear" w:pos="567"/>
        </w:tabs>
        <w:spacing w:line="240" w:lineRule="auto"/>
        <w:rPr>
          <w:noProof/>
          <w:szCs w:val="22"/>
        </w:rPr>
      </w:pPr>
    </w:p>
    <w:p w14:paraId="4FAC8757" w14:textId="77777777" w:rsidR="00850BFB" w:rsidRPr="009F3F84" w:rsidRDefault="00850BFB" w:rsidP="00A2679E">
      <w:pPr>
        <w:keepNext/>
        <w:pBdr>
          <w:top w:val="single" w:sz="4" w:space="1" w:color="auto"/>
          <w:left w:val="single" w:sz="4" w:space="4" w:color="auto"/>
          <w:bottom w:val="single" w:sz="4" w:space="0" w:color="auto"/>
          <w:right w:val="single" w:sz="4" w:space="4" w:color="auto"/>
        </w:pBdr>
        <w:tabs>
          <w:tab w:val="clear" w:pos="567"/>
        </w:tabs>
        <w:spacing w:line="240" w:lineRule="auto"/>
        <w:rPr>
          <w:b/>
        </w:rPr>
      </w:pPr>
      <w:r w:rsidRPr="009F3F84">
        <w:rPr>
          <w:b/>
          <w:szCs w:val="22"/>
        </w:rPr>
        <w:t>16.</w:t>
      </w:r>
      <w:r w:rsidRPr="009F3F84">
        <w:rPr>
          <w:b/>
          <w:szCs w:val="22"/>
        </w:rPr>
        <w:tab/>
        <w:t>INFORMAZZJONI BIL-BRAILLE</w:t>
      </w:r>
    </w:p>
    <w:p w14:paraId="28D0EED2" w14:textId="77777777" w:rsidR="00850BFB" w:rsidRPr="009F3F84" w:rsidRDefault="00850BFB" w:rsidP="00A2679E">
      <w:pPr>
        <w:keepNext/>
        <w:tabs>
          <w:tab w:val="clear" w:pos="567"/>
        </w:tabs>
        <w:spacing w:line="240" w:lineRule="auto"/>
        <w:rPr>
          <w:noProof/>
          <w:szCs w:val="22"/>
        </w:rPr>
      </w:pPr>
    </w:p>
    <w:p w14:paraId="4CFE84FD" w14:textId="77777777" w:rsidR="00850BFB" w:rsidRPr="009F3F84" w:rsidRDefault="00850BFB" w:rsidP="00A2679E">
      <w:pPr>
        <w:tabs>
          <w:tab w:val="clear" w:pos="567"/>
        </w:tabs>
        <w:spacing w:line="240" w:lineRule="auto"/>
        <w:rPr>
          <w:rFonts w:eastAsia="MS Mincho"/>
          <w:szCs w:val="22"/>
        </w:rPr>
      </w:pPr>
      <w:r w:rsidRPr="009F3F84">
        <w:t>Atectura Breezhaler 125 mikrogramma/260 mikrogramma</w:t>
      </w:r>
    </w:p>
    <w:p w14:paraId="5B40CC5A" w14:textId="77777777" w:rsidR="00850BFB" w:rsidRPr="009F3F84" w:rsidRDefault="00850BFB" w:rsidP="00A2679E">
      <w:pPr>
        <w:tabs>
          <w:tab w:val="clear" w:pos="567"/>
        </w:tabs>
        <w:spacing w:line="240" w:lineRule="auto"/>
        <w:rPr>
          <w:noProof/>
          <w:szCs w:val="22"/>
          <w:shd w:val="clear" w:color="auto" w:fill="CCCCCC"/>
        </w:rPr>
      </w:pPr>
    </w:p>
    <w:p w14:paraId="5FEC8EDB" w14:textId="77777777" w:rsidR="00850BFB" w:rsidRPr="009F3F84" w:rsidRDefault="00850BFB" w:rsidP="00A2679E">
      <w:pPr>
        <w:tabs>
          <w:tab w:val="clear" w:pos="567"/>
        </w:tabs>
        <w:spacing w:line="240" w:lineRule="auto"/>
        <w:rPr>
          <w:noProof/>
          <w:szCs w:val="22"/>
          <w:shd w:val="clear" w:color="auto" w:fill="CCCCCC"/>
        </w:rPr>
      </w:pPr>
    </w:p>
    <w:p w14:paraId="1131528F" w14:textId="77777777" w:rsidR="00850BFB" w:rsidRPr="009F3F84" w:rsidRDefault="00850BFB" w:rsidP="00A2679E">
      <w:pPr>
        <w:keepNext/>
        <w:keepLines/>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9F3F84">
        <w:rPr>
          <w:b/>
        </w:rPr>
        <w:t>17.</w:t>
      </w:r>
      <w:r w:rsidRPr="009F3F84">
        <w:rPr>
          <w:b/>
        </w:rPr>
        <w:tab/>
        <w:t>IDENTIFIKATUR UNIKU – BARCODE 2D</w:t>
      </w:r>
    </w:p>
    <w:p w14:paraId="2C38FA1D" w14:textId="77777777" w:rsidR="00850BFB" w:rsidRPr="009F3F84" w:rsidRDefault="00850BFB" w:rsidP="00A2679E">
      <w:pPr>
        <w:keepNext/>
        <w:keepLines/>
        <w:tabs>
          <w:tab w:val="clear" w:pos="567"/>
        </w:tabs>
        <w:spacing w:line="240" w:lineRule="auto"/>
        <w:rPr>
          <w:noProof/>
        </w:rPr>
      </w:pPr>
    </w:p>
    <w:p w14:paraId="6DE82D4A" w14:textId="19750D23" w:rsidR="009E6314" w:rsidRPr="009F3F84" w:rsidRDefault="00C61D60" w:rsidP="00A2679E">
      <w:pPr>
        <w:tabs>
          <w:tab w:val="clear" w:pos="567"/>
        </w:tabs>
        <w:spacing w:line="240" w:lineRule="auto"/>
        <w:rPr>
          <w:noProof/>
          <w:szCs w:val="22"/>
          <w:shd w:val="pct15" w:color="auto" w:fill="auto"/>
        </w:rPr>
      </w:pPr>
      <w:r w:rsidRPr="009F3F84">
        <w:rPr>
          <w:szCs w:val="22"/>
          <w:shd w:val="pct15" w:color="auto" w:fill="auto"/>
        </w:rPr>
        <w:t>b</w:t>
      </w:r>
      <w:r w:rsidR="009E6314" w:rsidRPr="009F3F84">
        <w:rPr>
          <w:szCs w:val="22"/>
          <w:shd w:val="pct15" w:color="auto" w:fill="auto"/>
        </w:rPr>
        <w:t>arcode 2D li jkollu l-identifikatur uniku inkluż.</w:t>
      </w:r>
    </w:p>
    <w:p w14:paraId="4990F107" w14:textId="77777777" w:rsidR="00850BFB" w:rsidRPr="009F3F84" w:rsidRDefault="00850BFB" w:rsidP="00A2679E">
      <w:pPr>
        <w:tabs>
          <w:tab w:val="clear" w:pos="567"/>
        </w:tabs>
        <w:spacing w:line="240" w:lineRule="auto"/>
        <w:rPr>
          <w:noProof/>
        </w:rPr>
      </w:pPr>
    </w:p>
    <w:p w14:paraId="587B6478" w14:textId="77777777" w:rsidR="00850BFB" w:rsidRPr="009F3F84" w:rsidRDefault="00850BFB" w:rsidP="00A2679E">
      <w:pPr>
        <w:tabs>
          <w:tab w:val="clear" w:pos="567"/>
        </w:tabs>
        <w:spacing w:line="240" w:lineRule="auto"/>
        <w:rPr>
          <w:noProof/>
        </w:rPr>
      </w:pPr>
    </w:p>
    <w:p w14:paraId="10CA4203" w14:textId="77777777" w:rsidR="00850BFB" w:rsidRPr="009F3F84" w:rsidRDefault="00850BFB" w:rsidP="00A2679E">
      <w:pPr>
        <w:keepNext/>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9F3F84">
        <w:rPr>
          <w:b/>
        </w:rPr>
        <w:t>18.</w:t>
      </w:r>
      <w:r w:rsidRPr="009F3F84">
        <w:rPr>
          <w:b/>
        </w:rPr>
        <w:tab/>
        <w:t xml:space="preserve">IDENTIFIKATUR UNIKU – </w:t>
      </w:r>
      <w:r w:rsidRPr="00181E56">
        <w:rPr>
          <w:b/>
          <w:i/>
          <w:iCs/>
        </w:rPr>
        <w:t>DATA</w:t>
      </w:r>
      <w:r w:rsidRPr="009F3F84">
        <w:rPr>
          <w:b/>
        </w:rPr>
        <w:t xml:space="preserve"> LI TINQARA MILL-BNIEDEM</w:t>
      </w:r>
    </w:p>
    <w:p w14:paraId="3A532E94" w14:textId="77777777" w:rsidR="00850BFB" w:rsidRPr="009F3F84" w:rsidRDefault="00850BFB" w:rsidP="00A2679E">
      <w:pPr>
        <w:keepNext/>
        <w:tabs>
          <w:tab w:val="clear" w:pos="567"/>
        </w:tabs>
        <w:spacing w:line="240" w:lineRule="auto"/>
        <w:rPr>
          <w:noProof/>
        </w:rPr>
      </w:pPr>
    </w:p>
    <w:p w14:paraId="242EB42A" w14:textId="679164F6" w:rsidR="00850BFB" w:rsidRPr="009F3F84" w:rsidRDefault="00850BFB" w:rsidP="00A2679E">
      <w:pPr>
        <w:keepNext/>
        <w:tabs>
          <w:tab w:val="clear" w:pos="567"/>
        </w:tabs>
        <w:spacing w:line="240" w:lineRule="auto"/>
        <w:rPr>
          <w:szCs w:val="22"/>
        </w:rPr>
      </w:pPr>
      <w:r w:rsidRPr="009F3F84">
        <w:t>PC</w:t>
      </w:r>
    </w:p>
    <w:p w14:paraId="2EC28547" w14:textId="5505DED5" w:rsidR="00850BFB" w:rsidRPr="009F3F84" w:rsidRDefault="00850BFB" w:rsidP="00A2679E">
      <w:pPr>
        <w:keepNext/>
        <w:tabs>
          <w:tab w:val="clear" w:pos="567"/>
        </w:tabs>
        <w:spacing w:line="240" w:lineRule="auto"/>
        <w:rPr>
          <w:szCs w:val="22"/>
        </w:rPr>
      </w:pPr>
      <w:r w:rsidRPr="009F3F84">
        <w:t>SN</w:t>
      </w:r>
    </w:p>
    <w:p w14:paraId="387F0A30" w14:textId="295AE10B" w:rsidR="00FE6298" w:rsidRDefault="00850BFB">
      <w:pPr>
        <w:tabs>
          <w:tab w:val="clear" w:pos="567"/>
        </w:tabs>
        <w:spacing w:line="240" w:lineRule="auto"/>
      </w:pPr>
      <w:r w:rsidRPr="009F3F84">
        <w:t>NN</w:t>
      </w:r>
      <w:r w:rsidR="00FE6298">
        <w:br w:type="page"/>
      </w:r>
    </w:p>
    <w:p w14:paraId="3E7C76E6" w14:textId="77777777" w:rsidR="00850BFB" w:rsidRPr="009F3F84" w:rsidRDefault="00850BFB" w:rsidP="00A2679E">
      <w:pPr>
        <w:tabs>
          <w:tab w:val="clear" w:pos="567"/>
        </w:tabs>
        <w:spacing w:line="240" w:lineRule="auto"/>
        <w:rPr>
          <w:noProof/>
          <w:szCs w:val="22"/>
        </w:rPr>
      </w:pPr>
    </w:p>
    <w:p w14:paraId="47EA231B"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TAGĦRIF LI GĦANDU JIDHER FUQ IL-PAKKETT TA’ BARRA</w:t>
      </w:r>
    </w:p>
    <w:p w14:paraId="7C519C92"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rPr>
      </w:pPr>
    </w:p>
    <w:p w14:paraId="61F07E1B" w14:textId="303CB5A9" w:rsidR="00850BFB" w:rsidRPr="009F3F84" w:rsidRDefault="001D5663" w:rsidP="00A2679E">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rPr>
      </w:pPr>
      <w:r w:rsidRPr="009F3F84">
        <w:rPr>
          <w:b/>
          <w:szCs w:val="22"/>
        </w:rPr>
        <w:t>IL-</w:t>
      </w:r>
      <w:r w:rsidR="00850BFB" w:rsidRPr="009F3F84">
        <w:rPr>
          <w:b/>
          <w:szCs w:val="22"/>
        </w:rPr>
        <w:t>KARTUNA TA’ BARRA TAL-PAKKETT B’ĦAFNA (INKLUŻA L-KAXXA Ċ-ĊELESTI)</w:t>
      </w:r>
    </w:p>
    <w:p w14:paraId="6222AF64" w14:textId="77777777" w:rsidR="00850BFB" w:rsidRPr="009F3F84" w:rsidRDefault="00850BFB" w:rsidP="00A2679E">
      <w:pPr>
        <w:tabs>
          <w:tab w:val="clear" w:pos="567"/>
        </w:tabs>
        <w:spacing w:line="240" w:lineRule="auto"/>
        <w:rPr>
          <w:noProof/>
          <w:szCs w:val="22"/>
        </w:rPr>
      </w:pPr>
    </w:p>
    <w:p w14:paraId="67AF8A82" w14:textId="77777777" w:rsidR="00850BFB" w:rsidRPr="009F3F84" w:rsidRDefault="00850BFB" w:rsidP="00A2679E">
      <w:pPr>
        <w:tabs>
          <w:tab w:val="clear" w:pos="567"/>
        </w:tabs>
        <w:spacing w:line="240" w:lineRule="auto"/>
        <w:rPr>
          <w:noProof/>
          <w:szCs w:val="22"/>
        </w:rPr>
      </w:pPr>
    </w:p>
    <w:p w14:paraId="54618EBE" w14:textId="0E0E163E"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1.</w:t>
      </w:r>
      <w:r w:rsidRPr="009F3F84">
        <w:rPr>
          <w:b/>
          <w:szCs w:val="22"/>
        </w:rPr>
        <w:tab/>
        <w:t xml:space="preserve">ISEM </w:t>
      </w:r>
      <w:r w:rsidR="001D5663" w:rsidRPr="009F3F84">
        <w:rPr>
          <w:b/>
          <w:szCs w:val="22"/>
        </w:rPr>
        <w:t>TA</w:t>
      </w:r>
      <w:r w:rsidRPr="009F3F84">
        <w:rPr>
          <w:b/>
          <w:szCs w:val="22"/>
        </w:rPr>
        <w:t>L-PRODOTT MEDIĊINALI</w:t>
      </w:r>
    </w:p>
    <w:p w14:paraId="3DADEFFB" w14:textId="77777777" w:rsidR="00850BFB" w:rsidRPr="009F3F84" w:rsidRDefault="00850BFB" w:rsidP="00A2679E">
      <w:pPr>
        <w:keepNext/>
        <w:tabs>
          <w:tab w:val="clear" w:pos="567"/>
        </w:tabs>
        <w:spacing w:line="240" w:lineRule="auto"/>
        <w:rPr>
          <w:noProof/>
          <w:szCs w:val="22"/>
        </w:rPr>
      </w:pPr>
    </w:p>
    <w:p w14:paraId="6BF8332D" w14:textId="77777777" w:rsidR="00850BFB" w:rsidRPr="009F3F84" w:rsidRDefault="00850BFB" w:rsidP="00A2679E">
      <w:pPr>
        <w:tabs>
          <w:tab w:val="clear" w:pos="567"/>
        </w:tabs>
        <w:spacing w:line="240" w:lineRule="auto"/>
        <w:rPr>
          <w:rFonts w:eastAsia="MS Mincho"/>
          <w:szCs w:val="22"/>
        </w:rPr>
      </w:pPr>
      <w:r w:rsidRPr="009F3F84">
        <w:t>Atectura Breezhaler 125 mikrogramma/260 mikrogramma trab li jittieħed man-nifs, kapsuli iebsa</w:t>
      </w:r>
    </w:p>
    <w:p w14:paraId="2BD0422E" w14:textId="77777777" w:rsidR="00850BFB" w:rsidRPr="009F3F84" w:rsidRDefault="00850BFB" w:rsidP="00A2679E">
      <w:pPr>
        <w:tabs>
          <w:tab w:val="clear" w:pos="567"/>
        </w:tabs>
        <w:spacing w:line="240" w:lineRule="auto"/>
        <w:rPr>
          <w:szCs w:val="22"/>
        </w:rPr>
      </w:pPr>
      <w:r w:rsidRPr="009F3F84">
        <w:t>indacaterol/mometasone furoate</w:t>
      </w:r>
    </w:p>
    <w:p w14:paraId="6F87A9DD" w14:textId="77777777" w:rsidR="00850BFB" w:rsidRPr="009F3F84" w:rsidRDefault="00850BFB" w:rsidP="00A2679E">
      <w:pPr>
        <w:tabs>
          <w:tab w:val="clear" w:pos="567"/>
        </w:tabs>
        <w:spacing w:line="240" w:lineRule="auto"/>
        <w:rPr>
          <w:noProof/>
          <w:szCs w:val="22"/>
        </w:rPr>
      </w:pPr>
    </w:p>
    <w:p w14:paraId="428C643E" w14:textId="77777777" w:rsidR="00850BFB" w:rsidRPr="009F3F84" w:rsidRDefault="00850BFB" w:rsidP="00A2679E">
      <w:pPr>
        <w:tabs>
          <w:tab w:val="clear" w:pos="567"/>
        </w:tabs>
        <w:spacing w:line="240" w:lineRule="auto"/>
        <w:rPr>
          <w:noProof/>
          <w:szCs w:val="22"/>
        </w:rPr>
      </w:pPr>
    </w:p>
    <w:p w14:paraId="1EEE7A2A"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2.</w:t>
      </w:r>
      <w:r w:rsidRPr="009F3F84">
        <w:rPr>
          <w:b/>
          <w:szCs w:val="22"/>
        </w:rPr>
        <w:tab/>
        <w:t>DIKJARAZZJONI TAS-SUSTANZA(I) ATTIVA(I)</w:t>
      </w:r>
    </w:p>
    <w:p w14:paraId="3DD1565B" w14:textId="77777777" w:rsidR="00850BFB" w:rsidRPr="009F3F84" w:rsidRDefault="00850BFB" w:rsidP="00A2679E">
      <w:pPr>
        <w:tabs>
          <w:tab w:val="clear" w:pos="567"/>
        </w:tabs>
        <w:spacing w:line="240" w:lineRule="auto"/>
        <w:rPr>
          <w:szCs w:val="22"/>
        </w:rPr>
      </w:pPr>
    </w:p>
    <w:p w14:paraId="64A62E7A" w14:textId="77777777" w:rsidR="00850BFB" w:rsidRPr="009F3F84" w:rsidRDefault="00850BFB" w:rsidP="00A2679E">
      <w:pPr>
        <w:tabs>
          <w:tab w:val="clear" w:pos="567"/>
        </w:tabs>
        <w:spacing w:line="240" w:lineRule="auto"/>
        <w:rPr>
          <w:szCs w:val="22"/>
        </w:rPr>
      </w:pPr>
      <w:r w:rsidRPr="009F3F84">
        <w:t>Kull doża mogħtija fiha 125 mikrogramma indacaterol (bħala acetate) u 260 mikrogramma mometasone furoate.</w:t>
      </w:r>
    </w:p>
    <w:p w14:paraId="5651F4DB" w14:textId="77777777" w:rsidR="00850BFB" w:rsidRPr="009F3F84" w:rsidRDefault="00850BFB" w:rsidP="00A2679E">
      <w:pPr>
        <w:tabs>
          <w:tab w:val="clear" w:pos="567"/>
        </w:tabs>
        <w:spacing w:line="240" w:lineRule="auto"/>
        <w:rPr>
          <w:noProof/>
          <w:szCs w:val="22"/>
        </w:rPr>
      </w:pPr>
    </w:p>
    <w:p w14:paraId="212B5D09" w14:textId="77777777" w:rsidR="00850BFB" w:rsidRPr="009F3F84" w:rsidRDefault="00850BFB" w:rsidP="00A2679E">
      <w:pPr>
        <w:tabs>
          <w:tab w:val="clear" w:pos="567"/>
        </w:tabs>
        <w:spacing w:line="240" w:lineRule="auto"/>
        <w:rPr>
          <w:noProof/>
          <w:szCs w:val="22"/>
        </w:rPr>
      </w:pPr>
    </w:p>
    <w:p w14:paraId="179CF631"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9F3F84">
        <w:rPr>
          <w:b/>
          <w:szCs w:val="22"/>
        </w:rPr>
        <w:t>3.</w:t>
      </w:r>
      <w:r w:rsidRPr="009F3F84">
        <w:rPr>
          <w:b/>
          <w:szCs w:val="22"/>
        </w:rPr>
        <w:tab/>
        <w:t>LISTA TA’ EĊĊIPJENTI</w:t>
      </w:r>
    </w:p>
    <w:p w14:paraId="7B9D7A0F" w14:textId="77777777" w:rsidR="00850BFB" w:rsidRPr="009F3F84" w:rsidRDefault="00850BFB" w:rsidP="00A2679E">
      <w:pPr>
        <w:keepNext/>
        <w:tabs>
          <w:tab w:val="clear" w:pos="567"/>
        </w:tabs>
        <w:spacing w:line="240" w:lineRule="auto"/>
        <w:rPr>
          <w:noProof/>
          <w:szCs w:val="22"/>
        </w:rPr>
      </w:pPr>
    </w:p>
    <w:p w14:paraId="63607D7E" w14:textId="021DEC27" w:rsidR="00850BFB" w:rsidRPr="009F3F84" w:rsidRDefault="00850BFB" w:rsidP="00A2679E">
      <w:pPr>
        <w:tabs>
          <w:tab w:val="clear" w:pos="567"/>
        </w:tabs>
        <w:spacing w:line="240" w:lineRule="auto"/>
        <w:rPr>
          <w:szCs w:val="22"/>
        </w:rPr>
      </w:pPr>
      <w:r w:rsidRPr="009F3F84">
        <w:t>Fih ukoll il-lattosju</w:t>
      </w:r>
      <w:r w:rsidR="009952B2">
        <w:t xml:space="preserve"> </w:t>
      </w:r>
      <w:r w:rsidR="00A92DB7">
        <w:t>monoidrat</w:t>
      </w:r>
      <w:r w:rsidRPr="009F3F84">
        <w:t xml:space="preserve">. </w:t>
      </w:r>
      <w:r w:rsidRPr="009F3F84">
        <w:rPr>
          <w:shd w:val="pct15" w:color="auto" w:fill="auto"/>
        </w:rPr>
        <w:t>Ara l-fuljett ta’ tagħrif għal aktar informazzjoni.</w:t>
      </w:r>
    </w:p>
    <w:p w14:paraId="07BB4848" w14:textId="77777777" w:rsidR="00850BFB" w:rsidRPr="009F3F84" w:rsidRDefault="00850BFB" w:rsidP="00A2679E">
      <w:pPr>
        <w:tabs>
          <w:tab w:val="clear" w:pos="567"/>
        </w:tabs>
        <w:spacing w:line="240" w:lineRule="auto"/>
        <w:rPr>
          <w:noProof/>
          <w:szCs w:val="22"/>
        </w:rPr>
      </w:pPr>
    </w:p>
    <w:p w14:paraId="36D0AF26" w14:textId="77777777" w:rsidR="00850BFB" w:rsidRPr="009F3F84" w:rsidRDefault="00850BFB" w:rsidP="00A2679E">
      <w:pPr>
        <w:tabs>
          <w:tab w:val="clear" w:pos="567"/>
        </w:tabs>
        <w:spacing w:line="240" w:lineRule="auto"/>
        <w:rPr>
          <w:noProof/>
          <w:szCs w:val="22"/>
        </w:rPr>
      </w:pPr>
    </w:p>
    <w:p w14:paraId="7EDC1918"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4.</w:t>
      </w:r>
      <w:r w:rsidRPr="009F3F84">
        <w:rPr>
          <w:b/>
          <w:szCs w:val="22"/>
        </w:rPr>
        <w:tab/>
        <w:t>GĦAMLA FARMAĊEWTIKA U KONTENUT</w:t>
      </w:r>
    </w:p>
    <w:p w14:paraId="5CBBBB2F" w14:textId="77777777" w:rsidR="00850BFB" w:rsidRPr="009F3F84" w:rsidRDefault="00850BFB" w:rsidP="00A2679E">
      <w:pPr>
        <w:keepNext/>
        <w:tabs>
          <w:tab w:val="clear" w:pos="567"/>
        </w:tabs>
        <w:spacing w:line="240" w:lineRule="auto"/>
        <w:rPr>
          <w:noProof/>
          <w:szCs w:val="22"/>
        </w:rPr>
      </w:pPr>
    </w:p>
    <w:p w14:paraId="1F48882E" w14:textId="77777777" w:rsidR="009E6314" w:rsidRPr="009F3F84" w:rsidRDefault="009E6314" w:rsidP="00A2679E">
      <w:pPr>
        <w:tabs>
          <w:tab w:val="clear" w:pos="567"/>
        </w:tabs>
        <w:spacing w:line="240" w:lineRule="auto"/>
        <w:rPr>
          <w:noProof/>
          <w:szCs w:val="22"/>
        </w:rPr>
      </w:pPr>
      <w:r w:rsidRPr="009F3F84">
        <w:rPr>
          <w:szCs w:val="22"/>
          <w:shd w:val="pct15" w:color="auto" w:fill="auto"/>
        </w:rPr>
        <w:t>Trab li jittieħed man-nifs, kapsula iebsa</w:t>
      </w:r>
    </w:p>
    <w:p w14:paraId="525A8DD1" w14:textId="77777777" w:rsidR="00850BFB" w:rsidRPr="009F3F84" w:rsidRDefault="00850BFB" w:rsidP="00A2679E">
      <w:pPr>
        <w:tabs>
          <w:tab w:val="clear" w:pos="567"/>
        </w:tabs>
        <w:spacing w:line="240" w:lineRule="auto"/>
        <w:rPr>
          <w:szCs w:val="22"/>
        </w:rPr>
      </w:pPr>
    </w:p>
    <w:p w14:paraId="76FF7519" w14:textId="77777777" w:rsidR="00850BFB" w:rsidRPr="009F3F84" w:rsidRDefault="00850BFB" w:rsidP="00A2679E">
      <w:pPr>
        <w:tabs>
          <w:tab w:val="clear" w:pos="567"/>
        </w:tabs>
        <w:spacing w:line="240" w:lineRule="auto"/>
        <w:rPr>
          <w:szCs w:val="22"/>
        </w:rPr>
      </w:pPr>
      <w:r w:rsidRPr="009F3F84">
        <w:t>Pakkett b’ħafna: 90 (3 pakketti ta’ 30 x 1) kapsula + 3 inhalers.</w:t>
      </w:r>
    </w:p>
    <w:p w14:paraId="413C28AF" w14:textId="77777777" w:rsidR="00850BFB" w:rsidRPr="009F3F84" w:rsidRDefault="00850BFB" w:rsidP="00A2679E">
      <w:pPr>
        <w:tabs>
          <w:tab w:val="clear" w:pos="567"/>
        </w:tabs>
        <w:spacing w:line="240" w:lineRule="auto"/>
        <w:rPr>
          <w:szCs w:val="22"/>
          <w:shd w:val="pct15" w:color="auto" w:fill="auto"/>
        </w:rPr>
      </w:pPr>
      <w:r w:rsidRPr="009F3F84">
        <w:rPr>
          <w:szCs w:val="22"/>
          <w:shd w:val="pct15" w:color="auto" w:fill="auto"/>
        </w:rPr>
        <w:t>Pakkett b’ħafna: 150 (15-il pakkett ta’ 10 x 1) kapsula + 15-il inhaler.</w:t>
      </w:r>
    </w:p>
    <w:p w14:paraId="3BF18AEE" w14:textId="77777777" w:rsidR="00850BFB" w:rsidRPr="009F3F84" w:rsidRDefault="00850BFB" w:rsidP="00A2679E">
      <w:pPr>
        <w:tabs>
          <w:tab w:val="clear" w:pos="567"/>
        </w:tabs>
        <w:spacing w:line="240" w:lineRule="auto"/>
        <w:rPr>
          <w:szCs w:val="22"/>
        </w:rPr>
      </w:pPr>
    </w:p>
    <w:p w14:paraId="3C6B9FA2" w14:textId="77777777" w:rsidR="00850BFB" w:rsidRPr="009F3F84" w:rsidRDefault="00850BFB" w:rsidP="00A2679E">
      <w:pPr>
        <w:tabs>
          <w:tab w:val="clear" w:pos="567"/>
        </w:tabs>
        <w:spacing w:line="240" w:lineRule="auto"/>
        <w:rPr>
          <w:noProof/>
          <w:szCs w:val="22"/>
        </w:rPr>
      </w:pPr>
    </w:p>
    <w:p w14:paraId="07D7D529" w14:textId="77777777" w:rsidR="00850BFB" w:rsidRPr="009F3F84" w:rsidRDefault="00850BFB" w:rsidP="00A2679E">
      <w:pPr>
        <w:keepNext/>
        <w:pBdr>
          <w:top w:val="single" w:sz="4" w:space="0" w:color="auto"/>
          <w:left w:val="single" w:sz="4" w:space="4" w:color="auto"/>
          <w:bottom w:val="single" w:sz="4" w:space="1" w:color="auto"/>
          <w:right w:val="single" w:sz="4" w:space="4" w:color="auto"/>
        </w:pBdr>
        <w:tabs>
          <w:tab w:val="clear" w:pos="567"/>
        </w:tabs>
        <w:spacing w:line="240" w:lineRule="auto"/>
        <w:ind w:left="567" w:hanging="567"/>
        <w:rPr>
          <w:szCs w:val="22"/>
        </w:rPr>
      </w:pPr>
      <w:r w:rsidRPr="009F3F84">
        <w:rPr>
          <w:b/>
          <w:szCs w:val="22"/>
        </w:rPr>
        <w:t>5.</w:t>
      </w:r>
      <w:r w:rsidRPr="009F3F84">
        <w:rPr>
          <w:b/>
          <w:szCs w:val="22"/>
        </w:rPr>
        <w:tab/>
        <w:t>MOD TA’ KIF U MNEJN JINGĦATA</w:t>
      </w:r>
    </w:p>
    <w:p w14:paraId="547EF1C6" w14:textId="77777777" w:rsidR="009E6314" w:rsidRPr="009F3F84" w:rsidRDefault="009E6314" w:rsidP="00A2679E">
      <w:pPr>
        <w:keepNext/>
        <w:tabs>
          <w:tab w:val="clear" w:pos="567"/>
        </w:tabs>
        <w:spacing w:line="240" w:lineRule="auto"/>
        <w:rPr>
          <w:noProof/>
          <w:szCs w:val="22"/>
        </w:rPr>
      </w:pPr>
    </w:p>
    <w:p w14:paraId="67DEEBCE" w14:textId="77777777" w:rsidR="007E0C30" w:rsidRPr="009F3F84" w:rsidRDefault="007E0C30" w:rsidP="00A2679E">
      <w:pPr>
        <w:tabs>
          <w:tab w:val="clear" w:pos="567"/>
        </w:tabs>
        <w:spacing w:line="240" w:lineRule="auto"/>
        <w:rPr>
          <w:szCs w:val="22"/>
          <w:shd w:val="pct15" w:color="auto" w:fill="auto"/>
        </w:rPr>
      </w:pPr>
      <w:r w:rsidRPr="009F3F84">
        <w:rPr>
          <w:szCs w:val="22"/>
        </w:rPr>
        <w:t>Aqra l-fuljett ta’ tagħrif qabel l-użu.</w:t>
      </w:r>
    </w:p>
    <w:p w14:paraId="250E1DB6" w14:textId="77777777" w:rsidR="009E6314" w:rsidRPr="009F3F84" w:rsidRDefault="009E6314" w:rsidP="00A2679E">
      <w:pPr>
        <w:tabs>
          <w:tab w:val="clear" w:pos="567"/>
        </w:tabs>
        <w:spacing w:line="240" w:lineRule="auto"/>
        <w:rPr>
          <w:noProof/>
          <w:szCs w:val="22"/>
        </w:rPr>
      </w:pPr>
      <w:r w:rsidRPr="009F3F84">
        <w:t>Jintuża biss bl-inhaler ipprovdut fil-pakkett.</w:t>
      </w:r>
    </w:p>
    <w:p w14:paraId="29968E5C" w14:textId="77777777" w:rsidR="009E6314" w:rsidRPr="009F3F84" w:rsidRDefault="009E6314" w:rsidP="00A2679E">
      <w:pPr>
        <w:tabs>
          <w:tab w:val="clear" w:pos="567"/>
        </w:tabs>
        <w:spacing w:line="240" w:lineRule="auto"/>
        <w:rPr>
          <w:noProof/>
          <w:szCs w:val="22"/>
        </w:rPr>
      </w:pPr>
      <w:r w:rsidRPr="009F3F84">
        <w:t>Tiblax il-kapsuli.</w:t>
      </w:r>
    </w:p>
    <w:p w14:paraId="24023F0E" w14:textId="77777777" w:rsidR="009E6314" w:rsidRPr="009F3F84" w:rsidRDefault="009E6314" w:rsidP="00A2679E">
      <w:pPr>
        <w:tabs>
          <w:tab w:val="clear" w:pos="567"/>
        </w:tabs>
        <w:spacing w:line="240" w:lineRule="auto"/>
        <w:rPr>
          <w:noProof/>
          <w:szCs w:val="22"/>
        </w:rPr>
      </w:pPr>
      <w:r w:rsidRPr="009F3F84">
        <w:t>Għal biex jinġibed man-nifs</w:t>
      </w:r>
    </w:p>
    <w:p w14:paraId="0539B868" w14:textId="77777777" w:rsidR="009E6314" w:rsidRPr="009F3F84" w:rsidRDefault="009E6314" w:rsidP="00A2679E">
      <w:pPr>
        <w:tabs>
          <w:tab w:val="clear" w:pos="567"/>
        </w:tabs>
        <w:spacing w:line="240" w:lineRule="auto"/>
        <w:rPr>
          <w:noProof/>
          <w:szCs w:val="22"/>
        </w:rPr>
      </w:pPr>
    </w:p>
    <w:p w14:paraId="74294636" w14:textId="77777777" w:rsidR="00850BFB" w:rsidRPr="009F3F84" w:rsidRDefault="00850BFB" w:rsidP="00A2679E">
      <w:pPr>
        <w:tabs>
          <w:tab w:val="clear" w:pos="567"/>
        </w:tabs>
        <w:spacing w:line="240" w:lineRule="auto"/>
        <w:rPr>
          <w:noProof/>
          <w:szCs w:val="22"/>
        </w:rPr>
      </w:pPr>
    </w:p>
    <w:p w14:paraId="6E776CF1"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6.</w:t>
      </w:r>
      <w:r w:rsidRPr="009F3F84">
        <w:rPr>
          <w:b/>
          <w:szCs w:val="22"/>
        </w:rPr>
        <w:tab/>
        <w:t>TWISSIJA SPEĊJALI LI L-PRODOTT MEDIĊINALI GĦANDU JINŻAMM FEJN MA JIDHIRX U MA JINTLAĦAQX MIT-TFAL</w:t>
      </w:r>
    </w:p>
    <w:p w14:paraId="769B45F8" w14:textId="77777777" w:rsidR="00850BFB" w:rsidRPr="009F3F84" w:rsidRDefault="00850BFB" w:rsidP="00A2679E">
      <w:pPr>
        <w:keepNext/>
        <w:tabs>
          <w:tab w:val="clear" w:pos="567"/>
        </w:tabs>
        <w:spacing w:line="240" w:lineRule="auto"/>
        <w:rPr>
          <w:noProof/>
          <w:szCs w:val="22"/>
        </w:rPr>
      </w:pPr>
    </w:p>
    <w:p w14:paraId="3DD83501" w14:textId="77777777" w:rsidR="00850BFB" w:rsidRPr="009F3F84" w:rsidRDefault="00850BFB" w:rsidP="00A2679E">
      <w:pPr>
        <w:tabs>
          <w:tab w:val="clear" w:pos="567"/>
        </w:tabs>
        <w:spacing w:line="240" w:lineRule="auto"/>
        <w:rPr>
          <w:noProof/>
          <w:szCs w:val="22"/>
        </w:rPr>
      </w:pPr>
      <w:r w:rsidRPr="009F3F84">
        <w:t>Żomm fejn ma jidhirx u ma jintlaħaqx mit-tfal.</w:t>
      </w:r>
    </w:p>
    <w:p w14:paraId="2A762F39" w14:textId="77777777" w:rsidR="00850BFB" w:rsidRPr="009F3F84" w:rsidRDefault="00850BFB" w:rsidP="00A2679E">
      <w:pPr>
        <w:tabs>
          <w:tab w:val="clear" w:pos="567"/>
        </w:tabs>
        <w:spacing w:line="240" w:lineRule="auto"/>
        <w:rPr>
          <w:noProof/>
          <w:szCs w:val="22"/>
        </w:rPr>
      </w:pPr>
    </w:p>
    <w:p w14:paraId="12FE589B" w14:textId="77777777" w:rsidR="00850BFB" w:rsidRPr="009F3F84" w:rsidRDefault="00850BFB" w:rsidP="00A2679E">
      <w:pPr>
        <w:tabs>
          <w:tab w:val="clear" w:pos="567"/>
        </w:tabs>
        <w:spacing w:line="240" w:lineRule="auto"/>
        <w:rPr>
          <w:noProof/>
          <w:szCs w:val="22"/>
        </w:rPr>
      </w:pPr>
    </w:p>
    <w:p w14:paraId="4299DCF1"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9F3F84">
        <w:rPr>
          <w:b/>
          <w:szCs w:val="22"/>
        </w:rPr>
        <w:t>7.</w:t>
      </w:r>
      <w:r w:rsidRPr="009F3F84">
        <w:rPr>
          <w:b/>
          <w:szCs w:val="22"/>
        </w:rPr>
        <w:tab/>
        <w:t>TWISSIJA(IET) SPEĊJALI OĦRA, JEKK MEĦTIEĠA</w:t>
      </w:r>
    </w:p>
    <w:p w14:paraId="23BDF0F4" w14:textId="77777777" w:rsidR="00850BFB" w:rsidRPr="009F3F84" w:rsidRDefault="00850BFB" w:rsidP="00A2679E">
      <w:pPr>
        <w:tabs>
          <w:tab w:val="clear" w:pos="567"/>
        </w:tabs>
        <w:spacing w:line="240" w:lineRule="auto"/>
        <w:rPr>
          <w:noProof/>
          <w:szCs w:val="22"/>
        </w:rPr>
      </w:pPr>
    </w:p>
    <w:p w14:paraId="48D18D97" w14:textId="77777777" w:rsidR="00850BFB" w:rsidRPr="009F3F84" w:rsidRDefault="00850BFB" w:rsidP="00A2679E">
      <w:pPr>
        <w:tabs>
          <w:tab w:val="clear" w:pos="567"/>
        </w:tabs>
        <w:spacing w:line="240" w:lineRule="auto"/>
        <w:rPr>
          <w:noProof/>
          <w:szCs w:val="22"/>
        </w:rPr>
      </w:pPr>
    </w:p>
    <w:p w14:paraId="2A31C89A"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9F3F84">
        <w:rPr>
          <w:b/>
          <w:szCs w:val="22"/>
        </w:rPr>
        <w:t>8.</w:t>
      </w:r>
      <w:r w:rsidRPr="009F3F84">
        <w:rPr>
          <w:b/>
          <w:szCs w:val="22"/>
        </w:rPr>
        <w:tab/>
        <w:t>DATA TA’ SKADENZA</w:t>
      </w:r>
    </w:p>
    <w:p w14:paraId="09565E31" w14:textId="77777777" w:rsidR="009E6314" w:rsidRPr="009F3F84" w:rsidRDefault="009E6314" w:rsidP="00A2679E">
      <w:pPr>
        <w:keepNext/>
        <w:tabs>
          <w:tab w:val="clear" w:pos="567"/>
        </w:tabs>
        <w:spacing w:line="240" w:lineRule="auto"/>
        <w:rPr>
          <w:noProof/>
          <w:szCs w:val="22"/>
        </w:rPr>
      </w:pPr>
    </w:p>
    <w:p w14:paraId="51683938" w14:textId="77777777" w:rsidR="009E6314" w:rsidRPr="009F3F84" w:rsidRDefault="009E6314" w:rsidP="00A2679E">
      <w:pPr>
        <w:keepNext/>
        <w:tabs>
          <w:tab w:val="clear" w:pos="567"/>
        </w:tabs>
        <w:spacing w:line="240" w:lineRule="auto"/>
        <w:rPr>
          <w:noProof/>
          <w:color w:val="000000"/>
          <w:szCs w:val="22"/>
        </w:rPr>
      </w:pPr>
      <w:r w:rsidRPr="009F3F84">
        <w:rPr>
          <w:color w:val="000000"/>
          <w:szCs w:val="22"/>
        </w:rPr>
        <w:t>EXP</w:t>
      </w:r>
    </w:p>
    <w:p w14:paraId="2667F4C2" w14:textId="77777777" w:rsidR="009E6314" w:rsidRPr="009F3F84" w:rsidRDefault="009E6314" w:rsidP="00A2679E">
      <w:pPr>
        <w:tabs>
          <w:tab w:val="clear" w:pos="567"/>
        </w:tabs>
        <w:spacing w:line="240" w:lineRule="auto"/>
        <w:rPr>
          <w:noProof/>
          <w:color w:val="000000"/>
          <w:szCs w:val="22"/>
        </w:rPr>
      </w:pPr>
      <w:r w:rsidRPr="009F3F84">
        <w:t>L-inhaler f’kull pakkett għandu jintrema wara li l-kapsuli kollha f’dak il-pakkett ikunu ntużaw.</w:t>
      </w:r>
    </w:p>
    <w:p w14:paraId="7D258107" w14:textId="77777777" w:rsidR="009E6314" w:rsidRPr="009F3F84" w:rsidRDefault="009E6314" w:rsidP="00A2679E">
      <w:pPr>
        <w:tabs>
          <w:tab w:val="clear" w:pos="567"/>
        </w:tabs>
        <w:spacing w:line="240" w:lineRule="auto"/>
        <w:rPr>
          <w:noProof/>
          <w:szCs w:val="22"/>
        </w:rPr>
      </w:pPr>
    </w:p>
    <w:p w14:paraId="29C4F3B1" w14:textId="77777777" w:rsidR="00850BFB" w:rsidRPr="009F3F84" w:rsidRDefault="00850BFB" w:rsidP="00A2679E">
      <w:pPr>
        <w:tabs>
          <w:tab w:val="clear" w:pos="567"/>
        </w:tabs>
        <w:spacing w:line="240" w:lineRule="auto"/>
        <w:rPr>
          <w:noProof/>
          <w:szCs w:val="22"/>
        </w:rPr>
      </w:pPr>
    </w:p>
    <w:p w14:paraId="7C82A8C2" w14:textId="77777777" w:rsidR="009E6314" w:rsidRPr="009F3F84" w:rsidRDefault="009E6314"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lastRenderedPageBreak/>
        <w:t>9.</w:t>
      </w:r>
      <w:r w:rsidRPr="009F3F84">
        <w:rPr>
          <w:b/>
          <w:szCs w:val="22"/>
        </w:rPr>
        <w:tab/>
        <w:t>KONDIZZJONIJIET SPEĊJALI TA’ KIF JINĦAŻEN</w:t>
      </w:r>
    </w:p>
    <w:p w14:paraId="3B911DE7" w14:textId="77777777" w:rsidR="009E6314" w:rsidRPr="009F3F84" w:rsidRDefault="009E6314" w:rsidP="00A2679E">
      <w:pPr>
        <w:keepNext/>
        <w:tabs>
          <w:tab w:val="clear" w:pos="567"/>
        </w:tabs>
        <w:spacing w:line="240" w:lineRule="auto"/>
        <w:rPr>
          <w:noProof/>
          <w:szCs w:val="22"/>
        </w:rPr>
      </w:pPr>
    </w:p>
    <w:p w14:paraId="1A71DB96" w14:textId="77777777" w:rsidR="00CF10BD" w:rsidRPr="009F3F84" w:rsidRDefault="00CF10BD" w:rsidP="00A2679E">
      <w:pPr>
        <w:keepNext/>
        <w:tabs>
          <w:tab w:val="clear" w:pos="567"/>
          <w:tab w:val="left" w:pos="720"/>
        </w:tabs>
        <w:spacing w:line="240" w:lineRule="auto"/>
      </w:pPr>
      <w:r w:rsidRPr="009F3F84">
        <w:t>Taħżinx f’temperatura ’l fuq minn 30</w:t>
      </w:r>
      <w:r w:rsidRPr="009F3F84">
        <w:rPr>
          <w:szCs w:val="22"/>
        </w:rPr>
        <w:t>°</w:t>
      </w:r>
      <w:r w:rsidRPr="009F3F84">
        <w:t>C.</w:t>
      </w:r>
    </w:p>
    <w:p w14:paraId="4934F179" w14:textId="77777777" w:rsidR="009E6314" w:rsidRPr="009F3F84" w:rsidRDefault="009E6314" w:rsidP="00A2679E">
      <w:pPr>
        <w:tabs>
          <w:tab w:val="clear" w:pos="567"/>
        </w:tabs>
        <w:spacing w:line="240" w:lineRule="auto"/>
        <w:rPr>
          <w:noProof/>
          <w:color w:val="000000"/>
          <w:szCs w:val="22"/>
        </w:rPr>
      </w:pPr>
      <w:r w:rsidRPr="009F3F84">
        <w:rPr>
          <w:color w:val="000000"/>
          <w:szCs w:val="22"/>
        </w:rPr>
        <w:t>Aħżen fil-pakkett oriġinali sabiex tilqa’ mid-dawl u mill-umdità.</w:t>
      </w:r>
    </w:p>
    <w:p w14:paraId="0F207E89" w14:textId="77777777" w:rsidR="009E6314" w:rsidRPr="009F3F84" w:rsidRDefault="009E6314" w:rsidP="00A2679E">
      <w:pPr>
        <w:tabs>
          <w:tab w:val="clear" w:pos="567"/>
        </w:tabs>
        <w:spacing w:line="240" w:lineRule="auto"/>
        <w:ind w:left="567" w:hanging="567"/>
        <w:rPr>
          <w:noProof/>
          <w:szCs w:val="22"/>
        </w:rPr>
      </w:pPr>
    </w:p>
    <w:p w14:paraId="013DF5A3" w14:textId="77777777" w:rsidR="00850BFB" w:rsidRPr="009F3F84" w:rsidRDefault="00850BFB" w:rsidP="00A2679E">
      <w:pPr>
        <w:tabs>
          <w:tab w:val="clear" w:pos="567"/>
        </w:tabs>
        <w:spacing w:line="240" w:lineRule="auto"/>
        <w:rPr>
          <w:noProof/>
          <w:szCs w:val="22"/>
        </w:rPr>
      </w:pPr>
    </w:p>
    <w:p w14:paraId="4105218A"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10.</w:t>
      </w:r>
      <w:r w:rsidRPr="009F3F84">
        <w:rPr>
          <w:b/>
          <w:szCs w:val="22"/>
        </w:rPr>
        <w:tab/>
        <w:t>PREKAWZJONIJIET SPEĊJALI GĦAR-RIMI TA’ PRODOTTI MEDIĊINALI MHUX UŻATI JEW SKART MINN DAWN IL-PRODOTTI MEDIĊINALI, JEKK HEMM BŻONN</w:t>
      </w:r>
    </w:p>
    <w:p w14:paraId="7CE4953B" w14:textId="77777777" w:rsidR="00850BFB" w:rsidRPr="009F3F84" w:rsidRDefault="00850BFB" w:rsidP="00A2679E">
      <w:pPr>
        <w:tabs>
          <w:tab w:val="clear" w:pos="567"/>
        </w:tabs>
        <w:spacing w:line="240" w:lineRule="auto"/>
        <w:rPr>
          <w:noProof/>
          <w:szCs w:val="22"/>
        </w:rPr>
      </w:pPr>
    </w:p>
    <w:p w14:paraId="683DE587" w14:textId="77777777" w:rsidR="00850BFB" w:rsidRPr="009F3F84" w:rsidRDefault="00850BFB" w:rsidP="00A2679E">
      <w:pPr>
        <w:tabs>
          <w:tab w:val="clear" w:pos="567"/>
        </w:tabs>
        <w:spacing w:line="240" w:lineRule="auto"/>
        <w:rPr>
          <w:noProof/>
          <w:szCs w:val="22"/>
        </w:rPr>
      </w:pPr>
    </w:p>
    <w:p w14:paraId="299B57DE"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11.</w:t>
      </w:r>
      <w:r w:rsidRPr="009F3F84">
        <w:rPr>
          <w:b/>
          <w:szCs w:val="22"/>
        </w:rPr>
        <w:tab/>
        <w:t>ISEM U INDIRIZZ TAD-DETENTUR TAL-AWTORIZZAZZJONI GĦAT-TQEGĦID FIS-SUQ</w:t>
      </w:r>
    </w:p>
    <w:p w14:paraId="4786A1BC" w14:textId="77777777" w:rsidR="00850BFB" w:rsidRPr="009F3F84" w:rsidRDefault="00850BFB" w:rsidP="00A2679E">
      <w:pPr>
        <w:keepNext/>
        <w:tabs>
          <w:tab w:val="clear" w:pos="567"/>
        </w:tabs>
        <w:spacing w:line="240" w:lineRule="auto"/>
        <w:rPr>
          <w:noProof/>
          <w:szCs w:val="22"/>
        </w:rPr>
      </w:pPr>
    </w:p>
    <w:p w14:paraId="12F78B15" w14:textId="77777777" w:rsidR="00850BFB" w:rsidRPr="009F3F84" w:rsidRDefault="00850BFB" w:rsidP="00A2679E">
      <w:pPr>
        <w:keepNext/>
        <w:tabs>
          <w:tab w:val="clear" w:pos="567"/>
        </w:tabs>
        <w:autoSpaceDE w:val="0"/>
        <w:autoSpaceDN w:val="0"/>
        <w:adjustRightInd w:val="0"/>
        <w:spacing w:line="240" w:lineRule="auto"/>
        <w:rPr>
          <w:rFonts w:eastAsia="SimSun"/>
          <w:szCs w:val="22"/>
        </w:rPr>
      </w:pPr>
      <w:r w:rsidRPr="009F3F84">
        <w:t>Novartis Europharm Limited</w:t>
      </w:r>
    </w:p>
    <w:p w14:paraId="3D9F59AE" w14:textId="77777777" w:rsidR="00850BFB" w:rsidRPr="009F3F84" w:rsidRDefault="00850BFB" w:rsidP="00A2679E">
      <w:pPr>
        <w:keepNext/>
        <w:tabs>
          <w:tab w:val="clear" w:pos="567"/>
        </w:tabs>
        <w:spacing w:line="240" w:lineRule="auto"/>
        <w:rPr>
          <w:szCs w:val="22"/>
        </w:rPr>
      </w:pPr>
      <w:r w:rsidRPr="009F3F84">
        <w:t>Vista Building</w:t>
      </w:r>
    </w:p>
    <w:p w14:paraId="254032C4" w14:textId="77777777" w:rsidR="00850BFB" w:rsidRPr="009F3F84" w:rsidRDefault="00850BFB" w:rsidP="00A2679E">
      <w:pPr>
        <w:keepNext/>
        <w:tabs>
          <w:tab w:val="clear" w:pos="567"/>
        </w:tabs>
        <w:spacing w:line="240" w:lineRule="auto"/>
        <w:rPr>
          <w:szCs w:val="22"/>
        </w:rPr>
      </w:pPr>
      <w:r w:rsidRPr="009F3F84">
        <w:t>Elm Park, Merrion Road</w:t>
      </w:r>
    </w:p>
    <w:p w14:paraId="2AE858C7" w14:textId="77777777" w:rsidR="00850BFB" w:rsidRPr="009F3F84" w:rsidRDefault="00850BFB" w:rsidP="00A2679E">
      <w:pPr>
        <w:keepNext/>
        <w:tabs>
          <w:tab w:val="clear" w:pos="567"/>
        </w:tabs>
        <w:spacing w:line="240" w:lineRule="auto"/>
        <w:rPr>
          <w:szCs w:val="22"/>
        </w:rPr>
      </w:pPr>
      <w:r w:rsidRPr="009F3F84">
        <w:t>Dublin 4</w:t>
      </w:r>
    </w:p>
    <w:p w14:paraId="36F0569C" w14:textId="77777777" w:rsidR="009E6314" w:rsidRPr="009F3F84" w:rsidRDefault="009E6314" w:rsidP="00A2679E">
      <w:pPr>
        <w:tabs>
          <w:tab w:val="clear" w:pos="567"/>
        </w:tabs>
        <w:spacing w:line="240" w:lineRule="auto"/>
        <w:rPr>
          <w:szCs w:val="22"/>
        </w:rPr>
      </w:pPr>
      <w:r w:rsidRPr="009F3F84">
        <w:t>L-Irlanda</w:t>
      </w:r>
    </w:p>
    <w:p w14:paraId="2FEFC47E" w14:textId="77777777" w:rsidR="00850BFB" w:rsidRPr="009F3F84" w:rsidRDefault="00850BFB" w:rsidP="00A2679E">
      <w:pPr>
        <w:tabs>
          <w:tab w:val="clear" w:pos="567"/>
        </w:tabs>
        <w:spacing w:line="240" w:lineRule="auto"/>
        <w:rPr>
          <w:noProof/>
          <w:szCs w:val="22"/>
        </w:rPr>
      </w:pPr>
    </w:p>
    <w:p w14:paraId="1C51D70A" w14:textId="77777777" w:rsidR="00850BFB" w:rsidRPr="009F3F84" w:rsidRDefault="00850BFB" w:rsidP="00A2679E">
      <w:pPr>
        <w:tabs>
          <w:tab w:val="clear" w:pos="567"/>
        </w:tabs>
        <w:spacing w:line="240" w:lineRule="auto"/>
        <w:rPr>
          <w:noProof/>
          <w:szCs w:val="22"/>
        </w:rPr>
      </w:pPr>
    </w:p>
    <w:p w14:paraId="0AB35621"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12.</w:t>
      </w:r>
      <w:r w:rsidRPr="009F3F84">
        <w:rPr>
          <w:b/>
          <w:szCs w:val="22"/>
        </w:rPr>
        <w:tab/>
        <w:t>NUMRU(I) TAL-AWTORIZZAZZJONI GĦAT-TQEGĦID FIS-SUQ</w:t>
      </w:r>
    </w:p>
    <w:p w14:paraId="1CFBEC02" w14:textId="77777777" w:rsidR="00850BFB" w:rsidRPr="009F3F84" w:rsidRDefault="00850BFB" w:rsidP="00A2679E">
      <w:pPr>
        <w:keepNext/>
        <w:tabs>
          <w:tab w:val="clear" w:pos="567"/>
        </w:tabs>
        <w:spacing w:line="240" w:lineRule="auto"/>
        <w:rPr>
          <w:noProof/>
          <w:szCs w:val="22"/>
        </w:rPr>
      </w:pPr>
    </w:p>
    <w:tbl>
      <w:tblPr>
        <w:tblW w:w="9322" w:type="dxa"/>
        <w:tblLook w:val="04A0" w:firstRow="1" w:lastRow="0" w:firstColumn="1" w:lastColumn="0" w:noHBand="0" w:noVBand="1"/>
      </w:tblPr>
      <w:tblGrid>
        <w:gridCol w:w="2943"/>
        <w:gridCol w:w="6379"/>
      </w:tblGrid>
      <w:tr w:rsidR="00850BFB" w:rsidRPr="009F3F84" w14:paraId="37DE5C0A" w14:textId="77777777" w:rsidTr="00F95715">
        <w:tc>
          <w:tcPr>
            <w:tcW w:w="2943" w:type="dxa"/>
          </w:tcPr>
          <w:p w14:paraId="0799CF2A" w14:textId="0E7C7440" w:rsidR="00850BFB" w:rsidRPr="009F3F84" w:rsidRDefault="00850BFB" w:rsidP="00A2679E">
            <w:pPr>
              <w:tabs>
                <w:tab w:val="clear" w:pos="567"/>
              </w:tabs>
              <w:spacing w:line="240" w:lineRule="auto"/>
              <w:rPr>
                <w:szCs w:val="22"/>
              </w:rPr>
            </w:pPr>
            <w:r w:rsidRPr="009F3F84">
              <w:t>EU/</w:t>
            </w:r>
            <w:r w:rsidR="00EA14D5" w:rsidRPr="009F3F84">
              <w:rPr>
                <w:szCs w:val="22"/>
              </w:rPr>
              <w:t>1/20/1439/011</w:t>
            </w:r>
          </w:p>
        </w:tc>
        <w:tc>
          <w:tcPr>
            <w:tcW w:w="6379" w:type="dxa"/>
          </w:tcPr>
          <w:p w14:paraId="32AD27D8" w14:textId="1AC64F1C" w:rsidR="00850BFB" w:rsidRPr="009F3F84" w:rsidRDefault="00850BFB" w:rsidP="00A2679E">
            <w:pPr>
              <w:keepNext/>
              <w:tabs>
                <w:tab w:val="clear" w:pos="567"/>
              </w:tabs>
              <w:spacing w:line="240" w:lineRule="auto"/>
              <w:rPr>
                <w:szCs w:val="22"/>
                <w:shd w:val="pct15" w:color="auto" w:fill="auto"/>
              </w:rPr>
            </w:pPr>
            <w:r w:rsidRPr="009F3F84">
              <w:rPr>
                <w:szCs w:val="22"/>
                <w:shd w:val="pct15" w:color="auto" w:fill="auto"/>
              </w:rPr>
              <w:t>90 (3 pakketti ta’ 30 x 1) kapsula + 3</w:t>
            </w:r>
            <w:r w:rsidR="00682A72" w:rsidRPr="009F3F84">
              <w:rPr>
                <w:szCs w:val="22"/>
                <w:shd w:val="pct15" w:color="auto" w:fill="auto"/>
                <w:lang w:val="nb-NO"/>
              </w:rPr>
              <w:t> </w:t>
            </w:r>
            <w:r w:rsidRPr="009F3F84">
              <w:rPr>
                <w:szCs w:val="22"/>
                <w:shd w:val="pct15" w:color="auto" w:fill="auto"/>
              </w:rPr>
              <w:t>inhalers</w:t>
            </w:r>
          </w:p>
        </w:tc>
      </w:tr>
      <w:tr w:rsidR="00850BFB" w:rsidRPr="009F3F84" w14:paraId="794D8079" w14:textId="77777777" w:rsidTr="00F95715">
        <w:tc>
          <w:tcPr>
            <w:tcW w:w="2943" w:type="dxa"/>
          </w:tcPr>
          <w:p w14:paraId="687DCBEA" w14:textId="57846F40" w:rsidR="00850BFB" w:rsidRPr="009F3F84" w:rsidRDefault="00850BFB" w:rsidP="00A2679E">
            <w:pPr>
              <w:tabs>
                <w:tab w:val="clear" w:pos="567"/>
              </w:tabs>
              <w:spacing w:line="240" w:lineRule="auto"/>
              <w:rPr>
                <w:szCs w:val="22"/>
                <w:shd w:val="pct15" w:color="auto" w:fill="auto"/>
              </w:rPr>
            </w:pPr>
            <w:r w:rsidRPr="009F3F84">
              <w:rPr>
                <w:szCs w:val="22"/>
                <w:shd w:val="pct15" w:color="auto" w:fill="auto"/>
              </w:rPr>
              <w:t>EU/</w:t>
            </w:r>
            <w:r w:rsidR="00EA14D5" w:rsidRPr="009F3F84">
              <w:rPr>
                <w:szCs w:val="22"/>
                <w:shd w:val="pct15" w:color="auto" w:fill="auto"/>
              </w:rPr>
              <w:t>1/20/1439/012</w:t>
            </w:r>
          </w:p>
        </w:tc>
        <w:tc>
          <w:tcPr>
            <w:tcW w:w="6379" w:type="dxa"/>
          </w:tcPr>
          <w:p w14:paraId="3D04B982" w14:textId="77777777" w:rsidR="00850BFB" w:rsidRPr="009F3F84" w:rsidRDefault="00850BFB" w:rsidP="00A2679E">
            <w:pPr>
              <w:tabs>
                <w:tab w:val="clear" w:pos="567"/>
              </w:tabs>
              <w:spacing w:line="240" w:lineRule="auto"/>
              <w:rPr>
                <w:szCs w:val="22"/>
                <w:shd w:val="pct15" w:color="auto" w:fill="auto"/>
              </w:rPr>
            </w:pPr>
            <w:r w:rsidRPr="009F3F84">
              <w:rPr>
                <w:szCs w:val="22"/>
                <w:shd w:val="pct15" w:color="auto" w:fill="auto"/>
              </w:rPr>
              <w:t>150 (15-il pakkett ta’ 10 x 1) kapsula + 15-il inhaler</w:t>
            </w:r>
          </w:p>
        </w:tc>
      </w:tr>
    </w:tbl>
    <w:p w14:paraId="5C5D91C0" w14:textId="77777777" w:rsidR="00850BFB" w:rsidRPr="009F3F84" w:rsidRDefault="00850BFB" w:rsidP="00A2679E">
      <w:pPr>
        <w:tabs>
          <w:tab w:val="clear" w:pos="567"/>
        </w:tabs>
        <w:spacing w:line="240" w:lineRule="auto"/>
        <w:rPr>
          <w:noProof/>
          <w:szCs w:val="22"/>
        </w:rPr>
      </w:pPr>
    </w:p>
    <w:p w14:paraId="0CAD5CED" w14:textId="77777777" w:rsidR="00850BFB" w:rsidRPr="009F3F84" w:rsidRDefault="00850BFB" w:rsidP="00A2679E">
      <w:pPr>
        <w:tabs>
          <w:tab w:val="clear" w:pos="567"/>
        </w:tabs>
        <w:spacing w:line="240" w:lineRule="auto"/>
        <w:rPr>
          <w:noProof/>
          <w:szCs w:val="22"/>
        </w:rPr>
      </w:pPr>
    </w:p>
    <w:p w14:paraId="71D2B255"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13.</w:t>
      </w:r>
      <w:r w:rsidRPr="009F3F84">
        <w:rPr>
          <w:b/>
          <w:szCs w:val="22"/>
        </w:rPr>
        <w:tab/>
        <w:t>NUMRU TAL-LOTT</w:t>
      </w:r>
    </w:p>
    <w:p w14:paraId="3B105699" w14:textId="77777777" w:rsidR="00850BFB" w:rsidRPr="009F3F84" w:rsidRDefault="00850BFB" w:rsidP="00A2679E">
      <w:pPr>
        <w:keepNext/>
        <w:tabs>
          <w:tab w:val="clear" w:pos="567"/>
        </w:tabs>
        <w:spacing w:line="240" w:lineRule="auto"/>
        <w:rPr>
          <w:noProof/>
          <w:szCs w:val="22"/>
        </w:rPr>
      </w:pPr>
    </w:p>
    <w:p w14:paraId="6322B04A" w14:textId="77777777" w:rsidR="009E6314" w:rsidRPr="009F3F84" w:rsidRDefault="009E6314" w:rsidP="00A2679E">
      <w:pPr>
        <w:tabs>
          <w:tab w:val="clear" w:pos="567"/>
        </w:tabs>
        <w:spacing w:line="240" w:lineRule="auto"/>
        <w:rPr>
          <w:noProof/>
          <w:color w:val="000000"/>
          <w:szCs w:val="22"/>
        </w:rPr>
      </w:pPr>
      <w:r w:rsidRPr="009F3F84">
        <w:rPr>
          <w:color w:val="000000"/>
          <w:szCs w:val="22"/>
        </w:rPr>
        <w:t>Lot</w:t>
      </w:r>
    </w:p>
    <w:p w14:paraId="5EFADD49" w14:textId="77777777" w:rsidR="00850BFB" w:rsidRPr="009F3F84" w:rsidRDefault="00850BFB" w:rsidP="00A2679E">
      <w:pPr>
        <w:tabs>
          <w:tab w:val="clear" w:pos="567"/>
        </w:tabs>
        <w:spacing w:line="240" w:lineRule="auto"/>
        <w:rPr>
          <w:noProof/>
          <w:szCs w:val="22"/>
        </w:rPr>
      </w:pPr>
    </w:p>
    <w:p w14:paraId="59082471" w14:textId="77777777" w:rsidR="00850BFB" w:rsidRPr="009F3F84" w:rsidRDefault="00850BFB" w:rsidP="00A2679E">
      <w:pPr>
        <w:tabs>
          <w:tab w:val="clear" w:pos="567"/>
        </w:tabs>
        <w:spacing w:line="240" w:lineRule="auto"/>
        <w:rPr>
          <w:noProof/>
          <w:szCs w:val="22"/>
        </w:rPr>
      </w:pPr>
    </w:p>
    <w:p w14:paraId="286AE49C"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r w:rsidRPr="009F3F84">
        <w:rPr>
          <w:b/>
          <w:szCs w:val="22"/>
        </w:rPr>
        <w:t>14.</w:t>
      </w:r>
      <w:r w:rsidRPr="009F3F84">
        <w:rPr>
          <w:b/>
          <w:szCs w:val="22"/>
        </w:rPr>
        <w:tab/>
        <w:t>KLASSIFIKAZZJONI ĠENERALI TA’ KIF JINGĦATA</w:t>
      </w:r>
    </w:p>
    <w:p w14:paraId="27D0FB2E" w14:textId="77777777" w:rsidR="00850BFB" w:rsidRPr="009F3F84" w:rsidRDefault="00850BFB" w:rsidP="00A2679E">
      <w:pPr>
        <w:tabs>
          <w:tab w:val="clear" w:pos="567"/>
        </w:tabs>
        <w:spacing w:line="240" w:lineRule="auto"/>
        <w:rPr>
          <w:noProof/>
          <w:szCs w:val="22"/>
        </w:rPr>
      </w:pPr>
    </w:p>
    <w:p w14:paraId="1740EAA1" w14:textId="77777777" w:rsidR="00850BFB" w:rsidRPr="009F3F84" w:rsidRDefault="00850BFB" w:rsidP="00A2679E">
      <w:pPr>
        <w:tabs>
          <w:tab w:val="clear" w:pos="567"/>
        </w:tabs>
        <w:spacing w:line="240" w:lineRule="auto"/>
        <w:rPr>
          <w:noProof/>
          <w:szCs w:val="22"/>
        </w:rPr>
      </w:pPr>
    </w:p>
    <w:p w14:paraId="3075F0F1" w14:textId="77777777" w:rsidR="00850BFB" w:rsidRPr="009F3F84" w:rsidRDefault="00850BFB" w:rsidP="00A2679E">
      <w:pPr>
        <w:pBdr>
          <w:top w:val="single" w:sz="4" w:space="2" w:color="auto"/>
          <w:left w:val="single" w:sz="4" w:space="4" w:color="auto"/>
          <w:bottom w:val="single" w:sz="4" w:space="1" w:color="auto"/>
          <w:right w:val="single" w:sz="4" w:space="4" w:color="auto"/>
        </w:pBdr>
        <w:tabs>
          <w:tab w:val="clear" w:pos="567"/>
        </w:tabs>
        <w:spacing w:line="240" w:lineRule="auto"/>
        <w:rPr>
          <w:noProof/>
          <w:szCs w:val="22"/>
        </w:rPr>
      </w:pPr>
      <w:r w:rsidRPr="009F3F84">
        <w:rPr>
          <w:b/>
          <w:szCs w:val="22"/>
        </w:rPr>
        <w:t>15.</w:t>
      </w:r>
      <w:r w:rsidRPr="009F3F84">
        <w:rPr>
          <w:b/>
          <w:szCs w:val="22"/>
        </w:rPr>
        <w:tab/>
        <w:t>ISTRUZZJONIJIET DWAR L-UŻU</w:t>
      </w:r>
    </w:p>
    <w:p w14:paraId="37A907D9" w14:textId="77777777" w:rsidR="00850BFB" w:rsidRPr="009F3F84" w:rsidRDefault="00850BFB" w:rsidP="00A2679E">
      <w:pPr>
        <w:tabs>
          <w:tab w:val="clear" w:pos="567"/>
        </w:tabs>
        <w:spacing w:line="240" w:lineRule="auto"/>
        <w:rPr>
          <w:noProof/>
          <w:szCs w:val="22"/>
        </w:rPr>
      </w:pPr>
    </w:p>
    <w:p w14:paraId="6A9ECF72" w14:textId="77777777" w:rsidR="00850BFB" w:rsidRPr="009F3F84" w:rsidRDefault="00850BFB" w:rsidP="00A2679E">
      <w:pPr>
        <w:tabs>
          <w:tab w:val="clear" w:pos="567"/>
        </w:tabs>
        <w:spacing w:line="240" w:lineRule="auto"/>
        <w:rPr>
          <w:noProof/>
          <w:szCs w:val="22"/>
        </w:rPr>
      </w:pPr>
    </w:p>
    <w:p w14:paraId="69892A6B" w14:textId="77777777" w:rsidR="00850BFB" w:rsidRPr="009F3F84" w:rsidRDefault="00850BFB" w:rsidP="00A2679E">
      <w:pPr>
        <w:keepNext/>
        <w:pBdr>
          <w:top w:val="single" w:sz="4" w:space="2" w:color="auto"/>
          <w:left w:val="single" w:sz="4" w:space="4" w:color="auto"/>
          <w:bottom w:val="single" w:sz="4" w:space="1" w:color="auto"/>
          <w:right w:val="single" w:sz="4" w:space="4" w:color="auto"/>
        </w:pBdr>
        <w:tabs>
          <w:tab w:val="clear" w:pos="567"/>
        </w:tabs>
        <w:spacing w:line="240" w:lineRule="auto"/>
        <w:rPr>
          <w:noProof/>
          <w:szCs w:val="22"/>
        </w:rPr>
      </w:pPr>
      <w:r w:rsidRPr="009F3F84">
        <w:rPr>
          <w:b/>
          <w:szCs w:val="22"/>
        </w:rPr>
        <w:t>16.</w:t>
      </w:r>
      <w:r w:rsidRPr="009F3F84">
        <w:rPr>
          <w:b/>
          <w:szCs w:val="22"/>
        </w:rPr>
        <w:tab/>
        <w:t>INFORMAZZJONI BIL-BRAILLE</w:t>
      </w:r>
    </w:p>
    <w:p w14:paraId="4E2D3B30" w14:textId="77777777" w:rsidR="00850BFB" w:rsidRPr="009F3F84" w:rsidRDefault="00850BFB" w:rsidP="00A2679E">
      <w:pPr>
        <w:keepNext/>
        <w:tabs>
          <w:tab w:val="clear" w:pos="567"/>
        </w:tabs>
        <w:spacing w:line="240" w:lineRule="auto"/>
        <w:rPr>
          <w:noProof/>
          <w:szCs w:val="22"/>
        </w:rPr>
      </w:pPr>
    </w:p>
    <w:p w14:paraId="492D1FFC" w14:textId="77777777" w:rsidR="00850BFB" w:rsidRPr="009F3F84" w:rsidRDefault="00850BFB" w:rsidP="00A2679E">
      <w:pPr>
        <w:tabs>
          <w:tab w:val="clear" w:pos="567"/>
        </w:tabs>
        <w:spacing w:line="240" w:lineRule="auto"/>
        <w:rPr>
          <w:rFonts w:eastAsia="MS Mincho"/>
          <w:szCs w:val="22"/>
        </w:rPr>
      </w:pPr>
      <w:r w:rsidRPr="009F3F84">
        <w:t>Atectura Breezhaler 125 mikrogramma/260 mikrogramma</w:t>
      </w:r>
    </w:p>
    <w:p w14:paraId="6330E3FB" w14:textId="77777777" w:rsidR="00850BFB" w:rsidRPr="009F3F84" w:rsidRDefault="00850BFB" w:rsidP="00A2679E">
      <w:pPr>
        <w:tabs>
          <w:tab w:val="clear" w:pos="567"/>
        </w:tabs>
        <w:spacing w:line="240" w:lineRule="auto"/>
        <w:rPr>
          <w:noProof/>
          <w:szCs w:val="22"/>
          <w:shd w:val="clear" w:color="auto" w:fill="CCCCCC"/>
        </w:rPr>
      </w:pPr>
    </w:p>
    <w:p w14:paraId="65A7016D" w14:textId="77777777" w:rsidR="00850BFB" w:rsidRPr="009F3F84" w:rsidRDefault="00850BFB" w:rsidP="00A2679E">
      <w:pPr>
        <w:tabs>
          <w:tab w:val="clear" w:pos="567"/>
        </w:tabs>
        <w:spacing w:line="240" w:lineRule="auto"/>
        <w:rPr>
          <w:noProof/>
          <w:szCs w:val="22"/>
          <w:shd w:val="clear" w:color="auto" w:fill="CCCCCC"/>
        </w:rPr>
      </w:pPr>
    </w:p>
    <w:p w14:paraId="52EEAC5B" w14:textId="77777777" w:rsidR="00850BFB" w:rsidRPr="009F3F84" w:rsidRDefault="00850BFB" w:rsidP="00A2679E">
      <w:pPr>
        <w:keepNext/>
        <w:keepLines/>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9F3F84">
        <w:rPr>
          <w:b/>
        </w:rPr>
        <w:t>17.</w:t>
      </w:r>
      <w:r w:rsidRPr="009F3F84">
        <w:rPr>
          <w:b/>
        </w:rPr>
        <w:tab/>
        <w:t>IDENTIFIKATUR UNIKU – BARCODE 2D</w:t>
      </w:r>
    </w:p>
    <w:p w14:paraId="2956FF45" w14:textId="77777777" w:rsidR="00850BFB" w:rsidRPr="009F3F84" w:rsidRDefault="00850BFB" w:rsidP="00A2679E">
      <w:pPr>
        <w:keepNext/>
        <w:keepLines/>
        <w:tabs>
          <w:tab w:val="clear" w:pos="567"/>
        </w:tabs>
        <w:spacing w:line="240" w:lineRule="auto"/>
        <w:rPr>
          <w:noProof/>
        </w:rPr>
      </w:pPr>
    </w:p>
    <w:p w14:paraId="088BA833" w14:textId="3A85ABB7" w:rsidR="009E6314" w:rsidRPr="009F3F84" w:rsidRDefault="00C61D60" w:rsidP="00A2679E">
      <w:pPr>
        <w:tabs>
          <w:tab w:val="clear" w:pos="567"/>
        </w:tabs>
        <w:spacing w:line="240" w:lineRule="auto"/>
        <w:rPr>
          <w:noProof/>
          <w:szCs w:val="22"/>
          <w:shd w:val="pct15" w:color="auto" w:fill="auto"/>
        </w:rPr>
      </w:pPr>
      <w:r w:rsidRPr="009F3F84">
        <w:rPr>
          <w:szCs w:val="22"/>
          <w:shd w:val="pct15" w:color="auto" w:fill="auto"/>
        </w:rPr>
        <w:t>b</w:t>
      </w:r>
      <w:r w:rsidR="009E6314" w:rsidRPr="009F3F84">
        <w:rPr>
          <w:szCs w:val="22"/>
          <w:shd w:val="pct15" w:color="auto" w:fill="auto"/>
        </w:rPr>
        <w:t>arcode 2D li jkollu l-identifikatur uniku inkluż.</w:t>
      </w:r>
    </w:p>
    <w:p w14:paraId="4FDAF02A" w14:textId="77777777" w:rsidR="00850BFB" w:rsidRPr="009F3F84" w:rsidRDefault="00850BFB" w:rsidP="00A2679E">
      <w:pPr>
        <w:tabs>
          <w:tab w:val="clear" w:pos="567"/>
        </w:tabs>
        <w:spacing w:line="240" w:lineRule="auto"/>
        <w:rPr>
          <w:noProof/>
        </w:rPr>
      </w:pPr>
    </w:p>
    <w:p w14:paraId="1D3C6954" w14:textId="77777777" w:rsidR="00850BFB" w:rsidRPr="009F3F84" w:rsidRDefault="00850BFB" w:rsidP="00A2679E">
      <w:pPr>
        <w:tabs>
          <w:tab w:val="clear" w:pos="567"/>
        </w:tabs>
        <w:spacing w:line="240" w:lineRule="auto"/>
        <w:rPr>
          <w:noProof/>
        </w:rPr>
      </w:pPr>
    </w:p>
    <w:p w14:paraId="31A18ED6" w14:textId="77777777" w:rsidR="00850BFB" w:rsidRPr="009F3F84" w:rsidRDefault="00850BFB" w:rsidP="00A2679E">
      <w:pPr>
        <w:keepNext/>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9F3F84">
        <w:rPr>
          <w:b/>
        </w:rPr>
        <w:t>18.</w:t>
      </w:r>
      <w:r w:rsidRPr="009F3F84">
        <w:rPr>
          <w:b/>
        </w:rPr>
        <w:tab/>
        <w:t xml:space="preserve">IDENTIFIKATUR UNIKU – </w:t>
      </w:r>
      <w:r w:rsidRPr="00181E56">
        <w:rPr>
          <w:b/>
          <w:i/>
          <w:iCs/>
        </w:rPr>
        <w:t>DATA</w:t>
      </w:r>
      <w:r w:rsidRPr="009F3F84">
        <w:rPr>
          <w:b/>
        </w:rPr>
        <w:t xml:space="preserve"> LI TINQARA MILL-BNIEDEM</w:t>
      </w:r>
    </w:p>
    <w:p w14:paraId="1DF180FC" w14:textId="77777777" w:rsidR="00850BFB" w:rsidRPr="009F3F84" w:rsidRDefault="00850BFB" w:rsidP="00A2679E">
      <w:pPr>
        <w:keepNext/>
        <w:tabs>
          <w:tab w:val="clear" w:pos="567"/>
        </w:tabs>
        <w:spacing w:line="240" w:lineRule="auto"/>
        <w:rPr>
          <w:noProof/>
        </w:rPr>
      </w:pPr>
    </w:p>
    <w:p w14:paraId="54EE03D6" w14:textId="4BDD9E1A" w:rsidR="00850BFB" w:rsidRPr="009F3F84" w:rsidRDefault="00850BFB" w:rsidP="00A2679E">
      <w:pPr>
        <w:keepNext/>
        <w:tabs>
          <w:tab w:val="clear" w:pos="567"/>
        </w:tabs>
        <w:spacing w:line="240" w:lineRule="auto"/>
        <w:rPr>
          <w:szCs w:val="22"/>
        </w:rPr>
      </w:pPr>
      <w:r w:rsidRPr="009F3F84">
        <w:t>PC</w:t>
      </w:r>
    </w:p>
    <w:p w14:paraId="4A15FCBD" w14:textId="26A42870" w:rsidR="00850BFB" w:rsidRPr="009F3F84" w:rsidRDefault="00850BFB" w:rsidP="00A2679E">
      <w:pPr>
        <w:keepNext/>
        <w:tabs>
          <w:tab w:val="clear" w:pos="567"/>
        </w:tabs>
        <w:spacing w:line="240" w:lineRule="auto"/>
        <w:rPr>
          <w:szCs w:val="22"/>
        </w:rPr>
      </w:pPr>
      <w:r w:rsidRPr="009F3F84">
        <w:t>SN</w:t>
      </w:r>
    </w:p>
    <w:p w14:paraId="488DA9E3" w14:textId="4F9AE034" w:rsidR="00850BFB" w:rsidRPr="009F3F84" w:rsidRDefault="00850BFB" w:rsidP="00A2679E">
      <w:pPr>
        <w:tabs>
          <w:tab w:val="clear" w:pos="567"/>
        </w:tabs>
        <w:spacing w:line="240" w:lineRule="auto"/>
        <w:rPr>
          <w:noProof/>
          <w:szCs w:val="22"/>
        </w:rPr>
      </w:pPr>
      <w:r w:rsidRPr="009F3F84">
        <w:t>NN</w:t>
      </w:r>
    </w:p>
    <w:p w14:paraId="7DBB5163" w14:textId="77777777" w:rsidR="00850BFB" w:rsidRPr="009F3F84" w:rsidRDefault="00850BFB" w:rsidP="00A2679E">
      <w:pPr>
        <w:tabs>
          <w:tab w:val="clear" w:pos="567"/>
        </w:tabs>
        <w:spacing w:line="240" w:lineRule="auto"/>
        <w:rPr>
          <w:iCs/>
          <w:szCs w:val="22"/>
        </w:rPr>
      </w:pPr>
      <w:r w:rsidRPr="009F3F84">
        <w:br w:type="page"/>
      </w:r>
    </w:p>
    <w:p w14:paraId="162E40B3" w14:textId="77777777" w:rsidR="00850BFB" w:rsidRPr="009F3F84" w:rsidRDefault="00850BFB" w:rsidP="00A2679E">
      <w:pPr>
        <w:tabs>
          <w:tab w:val="clear" w:pos="567"/>
        </w:tabs>
        <w:spacing w:line="240" w:lineRule="auto"/>
        <w:rPr>
          <w:noProof/>
          <w:szCs w:val="22"/>
        </w:rPr>
      </w:pPr>
    </w:p>
    <w:p w14:paraId="0774BEB7"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TAGĦRIF LI GĦANDU JIDHER FUQ IL-PAKKETT TA’ BARRA</w:t>
      </w:r>
    </w:p>
    <w:p w14:paraId="24C521FD"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rPr>
      </w:pPr>
    </w:p>
    <w:p w14:paraId="39B5A088" w14:textId="51FF180D" w:rsidR="00850BFB" w:rsidRPr="009F3F84" w:rsidRDefault="001D5663" w:rsidP="00A2679E">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rPr>
      </w:pPr>
      <w:r w:rsidRPr="009F3F84">
        <w:rPr>
          <w:b/>
          <w:szCs w:val="22"/>
        </w:rPr>
        <w:t>IL-</w:t>
      </w:r>
      <w:r w:rsidR="00850BFB" w:rsidRPr="009F3F84">
        <w:rPr>
          <w:b/>
          <w:szCs w:val="22"/>
        </w:rPr>
        <w:t>KARTUNA INTERMEDJA TAL-PAKKETT B’ĦAFNA (MINGĦAJR IL-KAXXA Ċ-ĊELESTI)</w:t>
      </w:r>
    </w:p>
    <w:p w14:paraId="07DC4F09" w14:textId="77777777" w:rsidR="00850BFB" w:rsidRPr="009F3F84" w:rsidRDefault="00850BFB" w:rsidP="00A2679E">
      <w:pPr>
        <w:tabs>
          <w:tab w:val="clear" w:pos="567"/>
        </w:tabs>
        <w:spacing w:line="240" w:lineRule="auto"/>
        <w:rPr>
          <w:noProof/>
          <w:szCs w:val="22"/>
        </w:rPr>
      </w:pPr>
    </w:p>
    <w:p w14:paraId="29D0C6A4" w14:textId="77777777" w:rsidR="00850BFB" w:rsidRPr="009F3F84" w:rsidRDefault="00850BFB" w:rsidP="00A2679E">
      <w:pPr>
        <w:tabs>
          <w:tab w:val="clear" w:pos="567"/>
        </w:tabs>
        <w:spacing w:line="240" w:lineRule="auto"/>
        <w:rPr>
          <w:noProof/>
          <w:szCs w:val="22"/>
        </w:rPr>
      </w:pPr>
    </w:p>
    <w:p w14:paraId="49614829" w14:textId="018F1BC3"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1.</w:t>
      </w:r>
      <w:r w:rsidRPr="009F3F84">
        <w:rPr>
          <w:b/>
          <w:szCs w:val="22"/>
        </w:rPr>
        <w:tab/>
        <w:t xml:space="preserve">ISEM </w:t>
      </w:r>
      <w:r w:rsidR="001D5663" w:rsidRPr="009F3F84">
        <w:rPr>
          <w:b/>
          <w:szCs w:val="22"/>
        </w:rPr>
        <w:t>TA</w:t>
      </w:r>
      <w:r w:rsidRPr="009F3F84">
        <w:rPr>
          <w:b/>
          <w:szCs w:val="22"/>
        </w:rPr>
        <w:t>L-PRODOTT MEDIĊINALI</w:t>
      </w:r>
    </w:p>
    <w:p w14:paraId="341A2AC8" w14:textId="77777777" w:rsidR="00850BFB" w:rsidRPr="009F3F84" w:rsidRDefault="00850BFB" w:rsidP="00A2679E">
      <w:pPr>
        <w:keepNext/>
        <w:tabs>
          <w:tab w:val="clear" w:pos="567"/>
        </w:tabs>
        <w:spacing w:line="240" w:lineRule="auto"/>
        <w:rPr>
          <w:noProof/>
          <w:szCs w:val="22"/>
        </w:rPr>
      </w:pPr>
    </w:p>
    <w:p w14:paraId="37FFC84C" w14:textId="77777777" w:rsidR="00850BFB" w:rsidRPr="009F3F84" w:rsidRDefault="00850BFB" w:rsidP="00A2679E">
      <w:pPr>
        <w:tabs>
          <w:tab w:val="clear" w:pos="567"/>
        </w:tabs>
        <w:spacing w:line="240" w:lineRule="auto"/>
        <w:rPr>
          <w:rFonts w:eastAsia="MS Mincho"/>
          <w:szCs w:val="22"/>
        </w:rPr>
      </w:pPr>
      <w:r w:rsidRPr="009F3F84">
        <w:t>Atectura Breezhaler 125 mikrogramma/260 mikrogramma trab li jittieħed man-nifs, kapsuli iebsa</w:t>
      </w:r>
    </w:p>
    <w:p w14:paraId="6AB3DFFA" w14:textId="77777777" w:rsidR="00850BFB" w:rsidRPr="009F3F84" w:rsidRDefault="00850BFB" w:rsidP="00A2679E">
      <w:pPr>
        <w:tabs>
          <w:tab w:val="clear" w:pos="567"/>
        </w:tabs>
        <w:spacing w:line="240" w:lineRule="auto"/>
        <w:rPr>
          <w:szCs w:val="22"/>
        </w:rPr>
      </w:pPr>
      <w:r w:rsidRPr="009F3F84">
        <w:t>indacaterol/mometasone furoate</w:t>
      </w:r>
    </w:p>
    <w:p w14:paraId="11A467E5" w14:textId="77777777" w:rsidR="00850BFB" w:rsidRPr="009F3F84" w:rsidRDefault="00850BFB" w:rsidP="00A2679E">
      <w:pPr>
        <w:tabs>
          <w:tab w:val="clear" w:pos="567"/>
        </w:tabs>
        <w:spacing w:line="240" w:lineRule="auto"/>
        <w:rPr>
          <w:noProof/>
          <w:szCs w:val="22"/>
        </w:rPr>
      </w:pPr>
    </w:p>
    <w:p w14:paraId="6B326925" w14:textId="77777777" w:rsidR="00850BFB" w:rsidRPr="009F3F84" w:rsidRDefault="00850BFB" w:rsidP="00A2679E">
      <w:pPr>
        <w:tabs>
          <w:tab w:val="clear" w:pos="567"/>
        </w:tabs>
        <w:spacing w:line="240" w:lineRule="auto"/>
        <w:rPr>
          <w:noProof/>
          <w:szCs w:val="22"/>
        </w:rPr>
      </w:pPr>
    </w:p>
    <w:p w14:paraId="07F8B00C"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2.</w:t>
      </w:r>
      <w:r w:rsidRPr="009F3F84">
        <w:rPr>
          <w:b/>
          <w:szCs w:val="22"/>
        </w:rPr>
        <w:tab/>
        <w:t>DIKJARAZZJONI TAS-SUSTANZA(I) ATTIVA(I)</w:t>
      </w:r>
    </w:p>
    <w:p w14:paraId="6A867CB8" w14:textId="77777777" w:rsidR="00850BFB" w:rsidRPr="009F3F84" w:rsidRDefault="00850BFB" w:rsidP="00A2679E">
      <w:pPr>
        <w:tabs>
          <w:tab w:val="clear" w:pos="567"/>
        </w:tabs>
        <w:spacing w:line="240" w:lineRule="auto"/>
        <w:rPr>
          <w:szCs w:val="22"/>
        </w:rPr>
      </w:pPr>
    </w:p>
    <w:p w14:paraId="5ED47DA7" w14:textId="77777777" w:rsidR="00850BFB" w:rsidRPr="009F3F84" w:rsidRDefault="00850BFB" w:rsidP="00A2679E">
      <w:pPr>
        <w:tabs>
          <w:tab w:val="clear" w:pos="567"/>
        </w:tabs>
        <w:spacing w:line="240" w:lineRule="auto"/>
        <w:rPr>
          <w:szCs w:val="22"/>
        </w:rPr>
      </w:pPr>
      <w:r w:rsidRPr="009F3F84">
        <w:t>Kull doża mogħtija fiha 125 mikrogramma indacaterol (bħala acetate) u 260 mikrogramma mometasone furoate.</w:t>
      </w:r>
    </w:p>
    <w:p w14:paraId="18E569E1" w14:textId="77777777" w:rsidR="00850BFB" w:rsidRPr="009F3F84" w:rsidRDefault="00850BFB" w:rsidP="00A2679E">
      <w:pPr>
        <w:tabs>
          <w:tab w:val="clear" w:pos="567"/>
        </w:tabs>
        <w:spacing w:line="240" w:lineRule="auto"/>
        <w:rPr>
          <w:noProof/>
          <w:szCs w:val="22"/>
        </w:rPr>
      </w:pPr>
    </w:p>
    <w:p w14:paraId="341B9A08" w14:textId="77777777" w:rsidR="00850BFB" w:rsidRPr="009F3F84" w:rsidRDefault="00850BFB" w:rsidP="00A2679E">
      <w:pPr>
        <w:tabs>
          <w:tab w:val="clear" w:pos="567"/>
        </w:tabs>
        <w:spacing w:line="240" w:lineRule="auto"/>
        <w:rPr>
          <w:noProof/>
          <w:szCs w:val="22"/>
        </w:rPr>
      </w:pPr>
    </w:p>
    <w:p w14:paraId="21F0EEB6"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9F3F84">
        <w:rPr>
          <w:b/>
          <w:szCs w:val="22"/>
        </w:rPr>
        <w:t>3.</w:t>
      </w:r>
      <w:r w:rsidRPr="009F3F84">
        <w:rPr>
          <w:b/>
          <w:szCs w:val="22"/>
        </w:rPr>
        <w:tab/>
        <w:t>LISTA TA’ EĊĊIPJENTI</w:t>
      </w:r>
    </w:p>
    <w:p w14:paraId="330292BC" w14:textId="77777777" w:rsidR="00850BFB" w:rsidRPr="009F3F84" w:rsidRDefault="00850BFB" w:rsidP="00A2679E">
      <w:pPr>
        <w:keepNext/>
        <w:tabs>
          <w:tab w:val="clear" w:pos="567"/>
        </w:tabs>
        <w:spacing w:line="240" w:lineRule="auto"/>
        <w:rPr>
          <w:noProof/>
          <w:szCs w:val="22"/>
        </w:rPr>
      </w:pPr>
    </w:p>
    <w:p w14:paraId="04C40F3E" w14:textId="50F93583" w:rsidR="00850BFB" w:rsidRPr="009F3F84" w:rsidRDefault="00850BFB" w:rsidP="00A2679E">
      <w:pPr>
        <w:tabs>
          <w:tab w:val="clear" w:pos="567"/>
        </w:tabs>
        <w:spacing w:line="240" w:lineRule="auto"/>
        <w:rPr>
          <w:szCs w:val="22"/>
        </w:rPr>
      </w:pPr>
      <w:r w:rsidRPr="009F3F84">
        <w:t>Fih ukoll il-lattosju</w:t>
      </w:r>
      <w:r w:rsidR="009952B2">
        <w:t xml:space="preserve"> </w:t>
      </w:r>
      <w:r w:rsidR="00A92DB7">
        <w:t>monoidrat</w:t>
      </w:r>
      <w:r w:rsidRPr="009F3F84">
        <w:t xml:space="preserve">. </w:t>
      </w:r>
      <w:r w:rsidRPr="009F3F84">
        <w:rPr>
          <w:shd w:val="pct15" w:color="auto" w:fill="auto"/>
        </w:rPr>
        <w:t>Ara l-fuljett ta’ tagħrif għal aktar informazzjoni.</w:t>
      </w:r>
    </w:p>
    <w:p w14:paraId="708961F0" w14:textId="77777777" w:rsidR="00850BFB" w:rsidRPr="009F3F84" w:rsidRDefault="00850BFB" w:rsidP="00A2679E">
      <w:pPr>
        <w:tabs>
          <w:tab w:val="clear" w:pos="567"/>
        </w:tabs>
        <w:spacing w:line="240" w:lineRule="auto"/>
        <w:rPr>
          <w:noProof/>
          <w:szCs w:val="22"/>
        </w:rPr>
      </w:pPr>
    </w:p>
    <w:p w14:paraId="617F18AA" w14:textId="77777777" w:rsidR="00850BFB" w:rsidRPr="009F3F84" w:rsidRDefault="00850BFB" w:rsidP="00A2679E">
      <w:pPr>
        <w:tabs>
          <w:tab w:val="clear" w:pos="567"/>
        </w:tabs>
        <w:spacing w:line="240" w:lineRule="auto"/>
        <w:rPr>
          <w:noProof/>
          <w:szCs w:val="22"/>
        </w:rPr>
      </w:pPr>
    </w:p>
    <w:p w14:paraId="63E221EC"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4.</w:t>
      </w:r>
      <w:r w:rsidRPr="009F3F84">
        <w:rPr>
          <w:b/>
          <w:szCs w:val="22"/>
        </w:rPr>
        <w:tab/>
        <w:t>GĦAMLA FARMAĊEWTIKA U KONTENUT</w:t>
      </w:r>
    </w:p>
    <w:p w14:paraId="753C57B6" w14:textId="77777777" w:rsidR="00850BFB" w:rsidRPr="009F3F84" w:rsidRDefault="00850BFB" w:rsidP="00A2679E">
      <w:pPr>
        <w:keepNext/>
        <w:tabs>
          <w:tab w:val="clear" w:pos="567"/>
        </w:tabs>
        <w:spacing w:line="240" w:lineRule="auto"/>
        <w:rPr>
          <w:noProof/>
          <w:szCs w:val="22"/>
        </w:rPr>
      </w:pPr>
    </w:p>
    <w:p w14:paraId="75E2AA01" w14:textId="77777777" w:rsidR="009E6314" w:rsidRPr="009F3F84" w:rsidRDefault="009E6314" w:rsidP="00A2679E">
      <w:pPr>
        <w:tabs>
          <w:tab w:val="clear" w:pos="567"/>
        </w:tabs>
        <w:spacing w:line="240" w:lineRule="auto"/>
        <w:rPr>
          <w:noProof/>
          <w:szCs w:val="22"/>
        </w:rPr>
      </w:pPr>
      <w:r w:rsidRPr="009F3F84">
        <w:rPr>
          <w:szCs w:val="22"/>
          <w:shd w:val="pct15" w:color="auto" w:fill="auto"/>
        </w:rPr>
        <w:t>Trab li jittieħed man-nifs, kapsula iebsa</w:t>
      </w:r>
    </w:p>
    <w:p w14:paraId="74975A16" w14:textId="77777777" w:rsidR="00850BFB" w:rsidRPr="009F3F84" w:rsidRDefault="00850BFB" w:rsidP="00A2679E">
      <w:pPr>
        <w:tabs>
          <w:tab w:val="clear" w:pos="567"/>
        </w:tabs>
        <w:spacing w:line="240" w:lineRule="auto"/>
        <w:rPr>
          <w:noProof/>
          <w:szCs w:val="22"/>
        </w:rPr>
      </w:pPr>
    </w:p>
    <w:p w14:paraId="6D67E970" w14:textId="77777777" w:rsidR="00850BFB" w:rsidRPr="009F3F84" w:rsidRDefault="00850BFB" w:rsidP="00A2679E">
      <w:pPr>
        <w:tabs>
          <w:tab w:val="clear" w:pos="567"/>
        </w:tabs>
        <w:spacing w:line="240" w:lineRule="auto"/>
        <w:rPr>
          <w:noProof/>
          <w:szCs w:val="22"/>
        </w:rPr>
      </w:pPr>
      <w:r w:rsidRPr="009F3F84">
        <w:t>10 x 1 kapsuli + inhaler wieħed. Komponent ta’ pakkett b’ħafna. M’għandhomx jinbiegħu separatament.</w:t>
      </w:r>
    </w:p>
    <w:p w14:paraId="467359CF" w14:textId="77777777" w:rsidR="00850BFB" w:rsidRPr="009F3F84" w:rsidRDefault="00850BFB" w:rsidP="00A2679E">
      <w:pPr>
        <w:tabs>
          <w:tab w:val="clear" w:pos="567"/>
        </w:tabs>
        <w:spacing w:line="240" w:lineRule="auto"/>
        <w:rPr>
          <w:noProof/>
          <w:szCs w:val="22"/>
          <w:shd w:val="pct15" w:color="auto" w:fill="auto"/>
        </w:rPr>
      </w:pPr>
      <w:r w:rsidRPr="009F3F84">
        <w:rPr>
          <w:szCs w:val="22"/>
          <w:shd w:val="pct15" w:color="auto" w:fill="auto"/>
        </w:rPr>
        <w:t>30 x 1 kapsuli + inhaler wieħed. Komponent ta’ pakkett b’ħafna. M’għandhomx jinbiegħu separatament.</w:t>
      </w:r>
    </w:p>
    <w:p w14:paraId="5249383C" w14:textId="77777777" w:rsidR="00850BFB" w:rsidRPr="009F3F84" w:rsidRDefault="00850BFB" w:rsidP="00A2679E">
      <w:pPr>
        <w:tabs>
          <w:tab w:val="clear" w:pos="567"/>
        </w:tabs>
        <w:spacing w:line="240" w:lineRule="auto"/>
        <w:rPr>
          <w:noProof/>
          <w:szCs w:val="22"/>
        </w:rPr>
      </w:pPr>
    </w:p>
    <w:p w14:paraId="5DFF2E10" w14:textId="77777777" w:rsidR="00850BFB" w:rsidRPr="009F3F84" w:rsidRDefault="00850BFB" w:rsidP="00A2679E">
      <w:pPr>
        <w:tabs>
          <w:tab w:val="clear" w:pos="567"/>
        </w:tabs>
        <w:spacing w:line="240" w:lineRule="auto"/>
        <w:rPr>
          <w:noProof/>
          <w:szCs w:val="22"/>
        </w:rPr>
      </w:pPr>
    </w:p>
    <w:p w14:paraId="2196F49B"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9F3F84">
        <w:rPr>
          <w:b/>
          <w:szCs w:val="22"/>
        </w:rPr>
        <w:t>5.</w:t>
      </w:r>
      <w:r w:rsidRPr="009F3F84">
        <w:rPr>
          <w:b/>
          <w:szCs w:val="22"/>
        </w:rPr>
        <w:tab/>
        <w:t>MOD TA’ KIF U MNEJN JINGĦATA</w:t>
      </w:r>
    </w:p>
    <w:p w14:paraId="73FF4998" w14:textId="77777777" w:rsidR="009E6314" w:rsidRPr="009F3F84" w:rsidRDefault="009E6314" w:rsidP="00A2679E">
      <w:pPr>
        <w:keepNext/>
        <w:tabs>
          <w:tab w:val="clear" w:pos="567"/>
        </w:tabs>
        <w:spacing w:line="240" w:lineRule="auto"/>
        <w:rPr>
          <w:noProof/>
          <w:szCs w:val="22"/>
        </w:rPr>
      </w:pPr>
    </w:p>
    <w:p w14:paraId="46932E6B" w14:textId="4300851C" w:rsidR="007E0C30" w:rsidRPr="009F3F84" w:rsidRDefault="007E0C30" w:rsidP="00A2679E">
      <w:pPr>
        <w:tabs>
          <w:tab w:val="clear" w:pos="567"/>
        </w:tabs>
        <w:spacing w:line="240" w:lineRule="auto"/>
        <w:rPr>
          <w:szCs w:val="22"/>
          <w:shd w:val="pct15" w:color="auto" w:fill="auto"/>
        </w:rPr>
      </w:pPr>
      <w:r w:rsidRPr="009F3F84">
        <w:rPr>
          <w:szCs w:val="22"/>
        </w:rPr>
        <w:t>Aqra l-fuljett ta’ tagħrif qabel l-użu.</w:t>
      </w:r>
    </w:p>
    <w:p w14:paraId="23B74262" w14:textId="77777777" w:rsidR="009E6314" w:rsidRPr="009F3F84" w:rsidRDefault="009E6314" w:rsidP="00A2679E">
      <w:pPr>
        <w:tabs>
          <w:tab w:val="clear" w:pos="567"/>
        </w:tabs>
        <w:spacing w:line="240" w:lineRule="auto"/>
        <w:rPr>
          <w:noProof/>
          <w:szCs w:val="22"/>
        </w:rPr>
      </w:pPr>
      <w:r w:rsidRPr="009F3F84">
        <w:t>Jintuża biss bl-inhaler ipprovdut fil-pakkett.</w:t>
      </w:r>
    </w:p>
    <w:p w14:paraId="487A6E50" w14:textId="77777777" w:rsidR="009E6314" w:rsidRPr="009F3F84" w:rsidRDefault="009E6314" w:rsidP="00A2679E">
      <w:pPr>
        <w:tabs>
          <w:tab w:val="clear" w:pos="567"/>
        </w:tabs>
        <w:spacing w:line="240" w:lineRule="auto"/>
        <w:rPr>
          <w:noProof/>
          <w:szCs w:val="22"/>
        </w:rPr>
      </w:pPr>
      <w:r w:rsidRPr="009F3F84">
        <w:t>Tiblax il-kapsuli.</w:t>
      </w:r>
    </w:p>
    <w:p w14:paraId="7DCE886D" w14:textId="77777777" w:rsidR="009E6314" w:rsidRPr="009F3F84" w:rsidRDefault="009E6314" w:rsidP="00A2679E">
      <w:pPr>
        <w:tabs>
          <w:tab w:val="clear" w:pos="567"/>
        </w:tabs>
        <w:spacing w:line="240" w:lineRule="auto"/>
        <w:rPr>
          <w:noProof/>
          <w:szCs w:val="22"/>
        </w:rPr>
      </w:pPr>
      <w:r w:rsidRPr="009F3F84">
        <w:t>Għal biex jinġibed man-nifs</w:t>
      </w:r>
    </w:p>
    <w:p w14:paraId="400AAA0D" w14:textId="77777777" w:rsidR="007E0C30" w:rsidRPr="009F3F84" w:rsidRDefault="007E0C30" w:rsidP="00A2679E">
      <w:pPr>
        <w:tabs>
          <w:tab w:val="clear" w:pos="567"/>
        </w:tabs>
        <w:spacing w:line="240" w:lineRule="auto"/>
        <w:rPr>
          <w:noProof/>
          <w:szCs w:val="22"/>
        </w:rPr>
      </w:pPr>
    </w:p>
    <w:p w14:paraId="42A6E6EB" w14:textId="1ED157F0" w:rsidR="007E0C30" w:rsidRPr="00181E56" w:rsidDel="009B0573" w:rsidRDefault="007E0C30" w:rsidP="00A2679E">
      <w:pPr>
        <w:tabs>
          <w:tab w:val="clear" w:pos="567"/>
        </w:tabs>
        <w:spacing w:line="240" w:lineRule="auto"/>
        <w:rPr>
          <w:del w:id="54" w:author="Author"/>
          <w:szCs w:val="22"/>
          <w:shd w:val="pct15" w:color="auto" w:fill="auto"/>
        </w:rPr>
      </w:pPr>
      <w:del w:id="55" w:author="Author">
        <w:r w:rsidRPr="00181E56" w:rsidDel="009B0573">
          <w:rPr>
            <w:szCs w:val="22"/>
            <w:shd w:val="pct15" w:color="auto" w:fill="auto"/>
          </w:rPr>
          <w:delText>‘Inkludi l-kodiċi tal-QR’</w:delText>
        </w:r>
      </w:del>
    </w:p>
    <w:p w14:paraId="742A7F0C" w14:textId="5DB99BA7" w:rsidR="007E0C30" w:rsidRPr="009F3F84" w:rsidDel="009B0573" w:rsidRDefault="007E0C30" w:rsidP="00A2679E">
      <w:pPr>
        <w:tabs>
          <w:tab w:val="clear" w:pos="567"/>
        </w:tabs>
        <w:spacing w:line="240" w:lineRule="auto"/>
        <w:rPr>
          <w:del w:id="56" w:author="Author"/>
          <w:noProof/>
          <w:szCs w:val="22"/>
        </w:rPr>
      </w:pPr>
      <w:del w:id="57" w:author="Author">
        <w:r w:rsidRPr="009F3F84" w:rsidDel="009B0573">
          <w:delText>Iskenja għal aktar informazzjoni jew żur: www.breezhaler-asthma.eu/atectura</w:delText>
        </w:r>
      </w:del>
    </w:p>
    <w:p w14:paraId="7754BBA0" w14:textId="34953CB2" w:rsidR="009E6314" w:rsidRPr="009F3F84" w:rsidDel="009B0573" w:rsidRDefault="009E6314" w:rsidP="00A2679E">
      <w:pPr>
        <w:tabs>
          <w:tab w:val="clear" w:pos="567"/>
        </w:tabs>
        <w:spacing w:line="240" w:lineRule="auto"/>
        <w:rPr>
          <w:del w:id="58" w:author="Author"/>
          <w:noProof/>
          <w:szCs w:val="22"/>
        </w:rPr>
      </w:pPr>
    </w:p>
    <w:p w14:paraId="28C5682F" w14:textId="77777777" w:rsidR="00850BFB" w:rsidRPr="009F3F84" w:rsidRDefault="00850BFB" w:rsidP="00A2679E">
      <w:pPr>
        <w:tabs>
          <w:tab w:val="clear" w:pos="567"/>
        </w:tabs>
        <w:spacing w:line="240" w:lineRule="auto"/>
        <w:rPr>
          <w:noProof/>
          <w:szCs w:val="22"/>
        </w:rPr>
      </w:pPr>
    </w:p>
    <w:p w14:paraId="383A9948"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6.</w:t>
      </w:r>
      <w:r w:rsidRPr="009F3F84">
        <w:rPr>
          <w:b/>
          <w:szCs w:val="22"/>
        </w:rPr>
        <w:tab/>
        <w:t>TWISSIJA SPEĊJALI LI L-PRODOTT MEDIĊINALI GĦANDU JINŻAMM FEJN MA JIDHIRX U MA JINTLAĦAQX MIT-TFAL</w:t>
      </w:r>
    </w:p>
    <w:p w14:paraId="3B174090" w14:textId="77777777" w:rsidR="00850BFB" w:rsidRPr="009F3F84" w:rsidRDefault="00850BFB" w:rsidP="00A2679E">
      <w:pPr>
        <w:keepNext/>
        <w:tabs>
          <w:tab w:val="clear" w:pos="567"/>
        </w:tabs>
        <w:spacing w:line="240" w:lineRule="auto"/>
        <w:rPr>
          <w:noProof/>
          <w:szCs w:val="22"/>
        </w:rPr>
      </w:pPr>
    </w:p>
    <w:p w14:paraId="0614B340" w14:textId="77777777" w:rsidR="00850BFB" w:rsidRPr="009F3F84" w:rsidRDefault="00850BFB" w:rsidP="00A2679E">
      <w:pPr>
        <w:tabs>
          <w:tab w:val="clear" w:pos="567"/>
        </w:tabs>
        <w:spacing w:line="240" w:lineRule="auto"/>
        <w:rPr>
          <w:noProof/>
          <w:szCs w:val="22"/>
        </w:rPr>
      </w:pPr>
      <w:r w:rsidRPr="009F3F84">
        <w:t>Żomm fejn ma jidhirx u ma jintlaħaqx mit-tfal.</w:t>
      </w:r>
    </w:p>
    <w:p w14:paraId="632D570B" w14:textId="77777777" w:rsidR="00850BFB" w:rsidRPr="009F3F84" w:rsidRDefault="00850BFB" w:rsidP="00A2679E">
      <w:pPr>
        <w:tabs>
          <w:tab w:val="clear" w:pos="567"/>
        </w:tabs>
        <w:spacing w:line="240" w:lineRule="auto"/>
        <w:rPr>
          <w:noProof/>
          <w:szCs w:val="22"/>
        </w:rPr>
      </w:pPr>
    </w:p>
    <w:p w14:paraId="5D71350F" w14:textId="77777777" w:rsidR="00850BFB" w:rsidRPr="009F3F84" w:rsidRDefault="00850BFB" w:rsidP="00A2679E">
      <w:pPr>
        <w:tabs>
          <w:tab w:val="clear" w:pos="567"/>
        </w:tabs>
        <w:spacing w:line="240" w:lineRule="auto"/>
        <w:rPr>
          <w:noProof/>
          <w:szCs w:val="22"/>
        </w:rPr>
      </w:pPr>
    </w:p>
    <w:p w14:paraId="5B0D6826"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9F3F84">
        <w:rPr>
          <w:b/>
          <w:szCs w:val="22"/>
        </w:rPr>
        <w:t>7.</w:t>
      </w:r>
      <w:r w:rsidRPr="009F3F84">
        <w:rPr>
          <w:b/>
          <w:szCs w:val="22"/>
        </w:rPr>
        <w:tab/>
        <w:t>TWISSIJA(IET) SPEĊJALI OĦRA, JEKK MEĦTIEĠA</w:t>
      </w:r>
    </w:p>
    <w:p w14:paraId="2C6162A2" w14:textId="77777777" w:rsidR="00850BFB" w:rsidRPr="009F3F84" w:rsidRDefault="00850BFB" w:rsidP="00A2679E">
      <w:pPr>
        <w:tabs>
          <w:tab w:val="clear" w:pos="567"/>
        </w:tabs>
        <w:spacing w:line="240" w:lineRule="auto"/>
        <w:rPr>
          <w:noProof/>
          <w:szCs w:val="22"/>
        </w:rPr>
      </w:pPr>
    </w:p>
    <w:p w14:paraId="2F1198C0" w14:textId="77777777" w:rsidR="00850BFB" w:rsidRPr="009F3F84" w:rsidRDefault="00850BFB" w:rsidP="00A2679E">
      <w:pPr>
        <w:tabs>
          <w:tab w:val="clear" w:pos="567"/>
        </w:tabs>
        <w:spacing w:line="240" w:lineRule="auto"/>
        <w:rPr>
          <w:noProof/>
          <w:szCs w:val="22"/>
        </w:rPr>
      </w:pPr>
    </w:p>
    <w:p w14:paraId="511DC48E"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9F3F84">
        <w:rPr>
          <w:b/>
          <w:szCs w:val="22"/>
        </w:rPr>
        <w:t>8.</w:t>
      </w:r>
      <w:r w:rsidRPr="009F3F84">
        <w:rPr>
          <w:b/>
          <w:szCs w:val="22"/>
        </w:rPr>
        <w:tab/>
        <w:t>DATA TA’ SKADENZA</w:t>
      </w:r>
    </w:p>
    <w:p w14:paraId="1AACA00B" w14:textId="77777777" w:rsidR="009E6314" w:rsidRPr="009F3F84" w:rsidRDefault="009E6314" w:rsidP="00A2679E">
      <w:pPr>
        <w:keepNext/>
        <w:tabs>
          <w:tab w:val="clear" w:pos="567"/>
        </w:tabs>
        <w:spacing w:line="240" w:lineRule="auto"/>
        <w:rPr>
          <w:noProof/>
          <w:szCs w:val="22"/>
        </w:rPr>
      </w:pPr>
    </w:p>
    <w:p w14:paraId="6B8473A0" w14:textId="77777777" w:rsidR="009E6314" w:rsidRPr="009F3F84" w:rsidRDefault="009E6314" w:rsidP="00A2679E">
      <w:pPr>
        <w:keepNext/>
        <w:tabs>
          <w:tab w:val="clear" w:pos="567"/>
        </w:tabs>
        <w:spacing w:line="240" w:lineRule="auto"/>
        <w:rPr>
          <w:noProof/>
          <w:color w:val="000000"/>
          <w:szCs w:val="22"/>
        </w:rPr>
      </w:pPr>
      <w:r w:rsidRPr="009F3F84">
        <w:rPr>
          <w:color w:val="000000"/>
          <w:szCs w:val="22"/>
        </w:rPr>
        <w:t>EXP</w:t>
      </w:r>
    </w:p>
    <w:p w14:paraId="5354B2B7" w14:textId="77777777" w:rsidR="009E6314" w:rsidRPr="009F3F84" w:rsidRDefault="009E6314" w:rsidP="00A2679E">
      <w:pPr>
        <w:tabs>
          <w:tab w:val="clear" w:pos="567"/>
        </w:tabs>
        <w:spacing w:line="240" w:lineRule="auto"/>
        <w:rPr>
          <w:noProof/>
          <w:color w:val="000000"/>
          <w:szCs w:val="22"/>
        </w:rPr>
      </w:pPr>
      <w:r w:rsidRPr="009F3F84">
        <w:t>L-inhaler f’kull pakkett għandu jintrema wara li l-kapsuli kollha f’dak il-pakkett ikunu ntużaw.</w:t>
      </w:r>
    </w:p>
    <w:p w14:paraId="7358FE67" w14:textId="77777777" w:rsidR="009E6314" w:rsidRPr="009F3F84" w:rsidRDefault="009E6314" w:rsidP="00A2679E">
      <w:pPr>
        <w:tabs>
          <w:tab w:val="clear" w:pos="567"/>
        </w:tabs>
        <w:spacing w:line="240" w:lineRule="auto"/>
        <w:rPr>
          <w:noProof/>
          <w:szCs w:val="22"/>
        </w:rPr>
      </w:pPr>
    </w:p>
    <w:p w14:paraId="58C45752" w14:textId="77777777" w:rsidR="00850BFB" w:rsidRPr="009F3F84" w:rsidRDefault="00850BFB" w:rsidP="00A2679E">
      <w:pPr>
        <w:tabs>
          <w:tab w:val="clear" w:pos="567"/>
        </w:tabs>
        <w:spacing w:line="240" w:lineRule="auto"/>
        <w:rPr>
          <w:noProof/>
          <w:szCs w:val="22"/>
        </w:rPr>
      </w:pPr>
    </w:p>
    <w:p w14:paraId="6A0B3D64" w14:textId="77777777" w:rsidR="009E6314" w:rsidRPr="009F3F84" w:rsidRDefault="009E6314"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9.</w:t>
      </w:r>
      <w:r w:rsidRPr="009F3F84">
        <w:rPr>
          <w:b/>
          <w:szCs w:val="22"/>
        </w:rPr>
        <w:tab/>
        <w:t>KONDIZZJONIJIET SPEĊJALI TA’ KIF JINĦAŻEN</w:t>
      </w:r>
    </w:p>
    <w:p w14:paraId="4C3F2455" w14:textId="77777777" w:rsidR="009E6314" w:rsidRPr="009F3F84" w:rsidRDefault="009E6314" w:rsidP="00A2679E">
      <w:pPr>
        <w:keepNext/>
        <w:tabs>
          <w:tab w:val="clear" w:pos="567"/>
        </w:tabs>
        <w:spacing w:line="240" w:lineRule="auto"/>
        <w:rPr>
          <w:noProof/>
          <w:szCs w:val="22"/>
        </w:rPr>
      </w:pPr>
    </w:p>
    <w:p w14:paraId="437DB220" w14:textId="77777777" w:rsidR="00CF10BD" w:rsidRPr="009F3F84" w:rsidRDefault="00CF10BD" w:rsidP="00A2679E">
      <w:pPr>
        <w:keepNext/>
        <w:tabs>
          <w:tab w:val="clear" w:pos="567"/>
          <w:tab w:val="left" w:pos="720"/>
        </w:tabs>
        <w:spacing w:line="240" w:lineRule="auto"/>
      </w:pPr>
      <w:r w:rsidRPr="009F3F84">
        <w:t>Taħżinx f’temperatura ’l fuq minn 30</w:t>
      </w:r>
      <w:r w:rsidRPr="009F3F84">
        <w:rPr>
          <w:szCs w:val="22"/>
        </w:rPr>
        <w:t>°</w:t>
      </w:r>
      <w:r w:rsidRPr="009F3F84">
        <w:t>C.</w:t>
      </w:r>
    </w:p>
    <w:p w14:paraId="2D61A626" w14:textId="35014F92" w:rsidR="009E6314" w:rsidRPr="009F3F84" w:rsidRDefault="009E6314" w:rsidP="00A2679E">
      <w:pPr>
        <w:tabs>
          <w:tab w:val="clear" w:pos="567"/>
        </w:tabs>
        <w:spacing w:line="240" w:lineRule="auto"/>
        <w:rPr>
          <w:noProof/>
          <w:color w:val="000000"/>
          <w:szCs w:val="22"/>
        </w:rPr>
      </w:pPr>
      <w:r w:rsidRPr="009F3F84">
        <w:rPr>
          <w:color w:val="000000"/>
          <w:szCs w:val="22"/>
        </w:rPr>
        <w:t>Aħżen fil-pakkett oriġinali sabiex tilqa’ mid-dawl u mill-umdità.</w:t>
      </w:r>
    </w:p>
    <w:p w14:paraId="495F2A70" w14:textId="50AAE873" w:rsidR="00850BFB" w:rsidRPr="009F3F84" w:rsidRDefault="00850BFB" w:rsidP="00A2679E">
      <w:pPr>
        <w:tabs>
          <w:tab w:val="clear" w:pos="567"/>
        </w:tabs>
        <w:spacing w:line="240" w:lineRule="auto"/>
        <w:rPr>
          <w:noProof/>
          <w:szCs w:val="22"/>
        </w:rPr>
      </w:pPr>
    </w:p>
    <w:p w14:paraId="47A45FCA" w14:textId="77777777" w:rsidR="009E6314" w:rsidRPr="009F3F84" w:rsidRDefault="009E6314" w:rsidP="00A2679E">
      <w:pPr>
        <w:tabs>
          <w:tab w:val="clear" w:pos="567"/>
        </w:tabs>
        <w:spacing w:line="240" w:lineRule="auto"/>
        <w:rPr>
          <w:noProof/>
          <w:szCs w:val="22"/>
        </w:rPr>
      </w:pPr>
    </w:p>
    <w:p w14:paraId="62EBE50D"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10.</w:t>
      </w:r>
      <w:r w:rsidRPr="009F3F84">
        <w:rPr>
          <w:b/>
          <w:szCs w:val="22"/>
        </w:rPr>
        <w:tab/>
        <w:t>PREKAWZJONIJIET SPEĊJALI GĦAR-RIMI TA’ PRODOTTI MEDIĊINALI MHUX UŻATI JEW SKART MINN DAWN IL-PRODOTTI MEDIĊINALI, JEKK HEMM BŻONN</w:t>
      </w:r>
    </w:p>
    <w:p w14:paraId="0EBEFFD0" w14:textId="77777777" w:rsidR="00850BFB" w:rsidRPr="009F3F84" w:rsidRDefault="00850BFB" w:rsidP="00A2679E">
      <w:pPr>
        <w:tabs>
          <w:tab w:val="clear" w:pos="567"/>
        </w:tabs>
        <w:spacing w:line="240" w:lineRule="auto"/>
        <w:rPr>
          <w:noProof/>
          <w:szCs w:val="22"/>
        </w:rPr>
      </w:pPr>
    </w:p>
    <w:p w14:paraId="50688B1B" w14:textId="77777777" w:rsidR="00850BFB" w:rsidRPr="009F3F84" w:rsidRDefault="00850BFB" w:rsidP="00A2679E">
      <w:pPr>
        <w:tabs>
          <w:tab w:val="clear" w:pos="567"/>
        </w:tabs>
        <w:spacing w:line="240" w:lineRule="auto"/>
        <w:rPr>
          <w:noProof/>
          <w:szCs w:val="22"/>
        </w:rPr>
      </w:pPr>
    </w:p>
    <w:p w14:paraId="55AD5BA8"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9F3F84">
        <w:rPr>
          <w:b/>
          <w:szCs w:val="22"/>
        </w:rPr>
        <w:t>11.</w:t>
      </w:r>
      <w:r w:rsidRPr="009F3F84">
        <w:rPr>
          <w:b/>
          <w:szCs w:val="22"/>
        </w:rPr>
        <w:tab/>
        <w:t>ISEM U INDIRIZZ TAD-DETENTUR TAL-AWTORIZZAZZJONI GĦAT-TQEGĦID FIS-SUQ</w:t>
      </w:r>
    </w:p>
    <w:p w14:paraId="76A2157E" w14:textId="77777777" w:rsidR="00850BFB" w:rsidRPr="009F3F84" w:rsidRDefault="00850BFB" w:rsidP="00A2679E">
      <w:pPr>
        <w:keepNext/>
        <w:tabs>
          <w:tab w:val="clear" w:pos="567"/>
        </w:tabs>
        <w:spacing w:line="240" w:lineRule="auto"/>
        <w:rPr>
          <w:noProof/>
          <w:szCs w:val="22"/>
        </w:rPr>
      </w:pPr>
    </w:p>
    <w:p w14:paraId="431F7E55" w14:textId="77777777" w:rsidR="00850BFB" w:rsidRPr="009F3F84" w:rsidRDefault="00850BFB" w:rsidP="00A2679E">
      <w:pPr>
        <w:keepNext/>
        <w:tabs>
          <w:tab w:val="clear" w:pos="567"/>
        </w:tabs>
        <w:autoSpaceDE w:val="0"/>
        <w:autoSpaceDN w:val="0"/>
        <w:adjustRightInd w:val="0"/>
        <w:spacing w:line="240" w:lineRule="auto"/>
        <w:rPr>
          <w:rFonts w:eastAsia="SimSun"/>
          <w:szCs w:val="22"/>
        </w:rPr>
      </w:pPr>
      <w:r w:rsidRPr="009F3F84">
        <w:t>Novartis Europharm Limited</w:t>
      </w:r>
    </w:p>
    <w:p w14:paraId="2A3E4A96" w14:textId="77777777" w:rsidR="00850BFB" w:rsidRPr="009F3F84" w:rsidRDefault="00850BFB" w:rsidP="00A2679E">
      <w:pPr>
        <w:keepNext/>
        <w:tabs>
          <w:tab w:val="clear" w:pos="567"/>
        </w:tabs>
        <w:spacing w:line="240" w:lineRule="auto"/>
        <w:rPr>
          <w:szCs w:val="22"/>
        </w:rPr>
      </w:pPr>
      <w:r w:rsidRPr="009F3F84">
        <w:t>Vista Building</w:t>
      </w:r>
    </w:p>
    <w:p w14:paraId="32C02FD0" w14:textId="77777777" w:rsidR="00850BFB" w:rsidRPr="009F3F84" w:rsidRDefault="00850BFB" w:rsidP="00A2679E">
      <w:pPr>
        <w:keepNext/>
        <w:tabs>
          <w:tab w:val="clear" w:pos="567"/>
        </w:tabs>
        <w:spacing w:line="240" w:lineRule="auto"/>
        <w:rPr>
          <w:szCs w:val="22"/>
        </w:rPr>
      </w:pPr>
      <w:r w:rsidRPr="009F3F84">
        <w:t>Elm Park, Merrion Road</w:t>
      </w:r>
    </w:p>
    <w:p w14:paraId="11F717CE" w14:textId="77777777" w:rsidR="00850BFB" w:rsidRPr="009F3F84" w:rsidRDefault="00850BFB" w:rsidP="00A2679E">
      <w:pPr>
        <w:keepNext/>
        <w:tabs>
          <w:tab w:val="clear" w:pos="567"/>
        </w:tabs>
        <w:spacing w:line="240" w:lineRule="auto"/>
        <w:rPr>
          <w:szCs w:val="22"/>
        </w:rPr>
      </w:pPr>
      <w:r w:rsidRPr="009F3F84">
        <w:t>Dublin 4</w:t>
      </w:r>
    </w:p>
    <w:p w14:paraId="4ED9863A" w14:textId="77777777" w:rsidR="009E6314" w:rsidRPr="009F3F84" w:rsidRDefault="009E6314" w:rsidP="00A2679E">
      <w:pPr>
        <w:tabs>
          <w:tab w:val="clear" w:pos="567"/>
        </w:tabs>
        <w:spacing w:line="240" w:lineRule="auto"/>
        <w:rPr>
          <w:szCs w:val="22"/>
        </w:rPr>
      </w:pPr>
      <w:r w:rsidRPr="009F3F84">
        <w:t>L-Irlanda</w:t>
      </w:r>
    </w:p>
    <w:p w14:paraId="2380719F" w14:textId="77777777" w:rsidR="00850BFB" w:rsidRPr="009F3F84" w:rsidRDefault="00850BFB" w:rsidP="00A2679E">
      <w:pPr>
        <w:tabs>
          <w:tab w:val="clear" w:pos="567"/>
        </w:tabs>
        <w:spacing w:line="240" w:lineRule="auto"/>
        <w:rPr>
          <w:noProof/>
          <w:szCs w:val="22"/>
        </w:rPr>
      </w:pPr>
    </w:p>
    <w:p w14:paraId="1193ABFE" w14:textId="77777777" w:rsidR="00850BFB" w:rsidRPr="009F3F84" w:rsidRDefault="00850BFB" w:rsidP="00A2679E">
      <w:pPr>
        <w:tabs>
          <w:tab w:val="clear" w:pos="567"/>
        </w:tabs>
        <w:spacing w:line="240" w:lineRule="auto"/>
        <w:rPr>
          <w:noProof/>
          <w:szCs w:val="22"/>
        </w:rPr>
      </w:pPr>
    </w:p>
    <w:p w14:paraId="6939F0D5"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12.</w:t>
      </w:r>
      <w:r w:rsidRPr="009F3F84">
        <w:rPr>
          <w:b/>
          <w:szCs w:val="22"/>
        </w:rPr>
        <w:tab/>
        <w:t>NUMRU(I) TAL-AWTORIZZAZZJONI GĦAT-TQEGĦID FIS-SUQ</w:t>
      </w:r>
    </w:p>
    <w:p w14:paraId="6ED9191B" w14:textId="77777777" w:rsidR="00850BFB" w:rsidRPr="009F3F84" w:rsidRDefault="00850BFB" w:rsidP="00A2679E">
      <w:pPr>
        <w:keepNext/>
        <w:tabs>
          <w:tab w:val="clear" w:pos="567"/>
        </w:tabs>
        <w:spacing w:line="240" w:lineRule="auto"/>
        <w:rPr>
          <w:noProof/>
          <w:szCs w:val="22"/>
        </w:rPr>
      </w:pPr>
    </w:p>
    <w:tbl>
      <w:tblPr>
        <w:tblW w:w="9322" w:type="dxa"/>
        <w:tblLook w:val="04A0" w:firstRow="1" w:lastRow="0" w:firstColumn="1" w:lastColumn="0" w:noHBand="0" w:noVBand="1"/>
      </w:tblPr>
      <w:tblGrid>
        <w:gridCol w:w="2943"/>
        <w:gridCol w:w="6379"/>
      </w:tblGrid>
      <w:tr w:rsidR="00850BFB" w:rsidRPr="009F3F84" w14:paraId="68F2B6B0" w14:textId="77777777" w:rsidTr="00F95715">
        <w:tc>
          <w:tcPr>
            <w:tcW w:w="2943" w:type="dxa"/>
          </w:tcPr>
          <w:p w14:paraId="19A51912" w14:textId="0EACC657" w:rsidR="00850BFB" w:rsidRPr="009F3F84" w:rsidRDefault="00850BFB" w:rsidP="00A2679E">
            <w:pPr>
              <w:tabs>
                <w:tab w:val="clear" w:pos="567"/>
              </w:tabs>
              <w:spacing w:line="240" w:lineRule="auto"/>
              <w:rPr>
                <w:szCs w:val="22"/>
              </w:rPr>
            </w:pPr>
            <w:r w:rsidRPr="009F3F84">
              <w:t>EU/</w:t>
            </w:r>
            <w:r w:rsidR="00EA14D5" w:rsidRPr="009F3F84">
              <w:rPr>
                <w:szCs w:val="22"/>
              </w:rPr>
              <w:t>1/20/1439/011</w:t>
            </w:r>
          </w:p>
        </w:tc>
        <w:tc>
          <w:tcPr>
            <w:tcW w:w="6379" w:type="dxa"/>
          </w:tcPr>
          <w:p w14:paraId="6DBF8F8B" w14:textId="44D5B0B3" w:rsidR="00850BFB" w:rsidRPr="009F3F84" w:rsidRDefault="00850BFB" w:rsidP="00A2679E">
            <w:pPr>
              <w:keepNext/>
              <w:tabs>
                <w:tab w:val="clear" w:pos="567"/>
              </w:tabs>
              <w:spacing w:line="240" w:lineRule="auto"/>
              <w:rPr>
                <w:szCs w:val="22"/>
                <w:shd w:val="pct15" w:color="auto" w:fill="auto"/>
              </w:rPr>
            </w:pPr>
            <w:r w:rsidRPr="009F3F84">
              <w:rPr>
                <w:szCs w:val="22"/>
                <w:shd w:val="pct15" w:color="auto" w:fill="auto"/>
              </w:rPr>
              <w:t>90 (3 pakketti ta’ 30 x 1) kapsula + 3</w:t>
            </w:r>
            <w:r w:rsidR="00682A72" w:rsidRPr="009F3F84">
              <w:rPr>
                <w:szCs w:val="22"/>
                <w:shd w:val="pct15" w:color="auto" w:fill="auto"/>
                <w:lang w:val="nb-NO"/>
              </w:rPr>
              <w:t> </w:t>
            </w:r>
            <w:r w:rsidRPr="009F3F84">
              <w:rPr>
                <w:szCs w:val="22"/>
                <w:shd w:val="pct15" w:color="auto" w:fill="auto"/>
              </w:rPr>
              <w:t>inhalers</w:t>
            </w:r>
          </w:p>
        </w:tc>
      </w:tr>
      <w:tr w:rsidR="00850BFB" w:rsidRPr="009F3F84" w14:paraId="1ECCDC12" w14:textId="77777777" w:rsidTr="00F95715">
        <w:tc>
          <w:tcPr>
            <w:tcW w:w="2943" w:type="dxa"/>
          </w:tcPr>
          <w:p w14:paraId="42576D0E" w14:textId="1541B427" w:rsidR="00850BFB" w:rsidRPr="009F3F84" w:rsidRDefault="00850BFB" w:rsidP="00A2679E">
            <w:pPr>
              <w:tabs>
                <w:tab w:val="clear" w:pos="567"/>
              </w:tabs>
              <w:spacing w:line="240" w:lineRule="auto"/>
              <w:rPr>
                <w:szCs w:val="22"/>
                <w:shd w:val="pct15" w:color="auto" w:fill="auto"/>
              </w:rPr>
            </w:pPr>
            <w:r w:rsidRPr="009F3F84">
              <w:rPr>
                <w:szCs w:val="22"/>
                <w:shd w:val="pct15" w:color="auto" w:fill="auto"/>
              </w:rPr>
              <w:t>EU/</w:t>
            </w:r>
            <w:r w:rsidR="00EA14D5" w:rsidRPr="009F3F84">
              <w:rPr>
                <w:szCs w:val="22"/>
                <w:shd w:val="pct15" w:color="auto" w:fill="auto"/>
              </w:rPr>
              <w:t>1/20/1439/012</w:t>
            </w:r>
          </w:p>
        </w:tc>
        <w:tc>
          <w:tcPr>
            <w:tcW w:w="6379" w:type="dxa"/>
          </w:tcPr>
          <w:p w14:paraId="2EFF9A3D" w14:textId="77777777" w:rsidR="00850BFB" w:rsidRPr="009F3F84" w:rsidRDefault="00850BFB" w:rsidP="00A2679E">
            <w:pPr>
              <w:tabs>
                <w:tab w:val="clear" w:pos="567"/>
              </w:tabs>
              <w:spacing w:line="240" w:lineRule="auto"/>
              <w:rPr>
                <w:szCs w:val="22"/>
                <w:shd w:val="pct15" w:color="auto" w:fill="auto"/>
              </w:rPr>
            </w:pPr>
            <w:r w:rsidRPr="009F3F84">
              <w:rPr>
                <w:szCs w:val="22"/>
                <w:shd w:val="pct15" w:color="auto" w:fill="auto"/>
              </w:rPr>
              <w:t>150 (15-il pakkett ta’ 10 x 1) kapsula + 15-il inhaler</w:t>
            </w:r>
          </w:p>
        </w:tc>
      </w:tr>
    </w:tbl>
    <w:p w14:paraId="52058957" w14:textId="77777777" w:rsidR="00850BFB" w:rsidRPr="009F3F84" w:rsidRDefault="00850BFB" w:rsidP="00A2679E">
      <w:pPr>
        <w:tabs>
          <w:tab w:val="clear" w:pos="567"/>
        </w:tabs>
        <w:spacing w:line="240" w:lineRule="auto"/>
        <w:rPr>
          <w:noProof/>
          <w:szCs w:val="22"/>
        </w:rPr>
      </w:pPr>
    </w:p>
    <w:p w14:paraId="3972B7E1" w14:textId="77777777" w:rsidR="00850BFB" w:rsidRPr="009F3F84" w:rsidRDefault="00850BFB" w:rsidP="00A2679E">
      <w:pPr>
        <w:tabs>
          <w:tab w:val="clear" w:pos="567"/>
        </w:tabs>
        <w:spacing w:line="240" w:lineRule="auto"/>
        <w:rPr>
          <w:noProof/>
          <w:szCs w:val="22"/>
        </w:rPr>
      </w:pPr>
    </w:p>
    <w:p w14:paraId="01051473"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13.</w:t>
      </w:r>
      <w:r w:rsidRPr="009F3F84">
        <w:rPr>
          <w:b/>
          <w:szCs w:val="22"/>
        </w:rPr>
        <w:tab/>
        <w:t>NUMRU TAL-LOTT</w:t>
      </w:r>
    </w:p>
    <w:p w14:paraId="3AEE2DDC" w14:textId="77777777" w:rsidR="00850BFB" w:rsidRPr="009F3F84" w:rsidRDefault="00850BFB" w:rsidP="00A2679E">
      <w:pPr>
        <w:keepNext/>
        <w:tabs>
          <w:tab w:val="clear" w:pos="567"/>
        </w:tabs>
        <w:spacing w:line="240" w:lineRule="auto"/>
        <w:rPr>
          <w:noProof/>
          <w:szCs w:val="22"/>
        </w:rPr>
      </w:pPr>
    </w:p>
    <w:p w14:paraId="444A56E9" w14:textId="77777777" w:rsidR="009E6314" w:rsidRPr="009F3F84" w:rsidRDefault="009E6314" w:rsidP="00A2679E">
      <w:pPr>
        <w:tabs>
          <w:tab w:val="clear" w:pos="567"/>
        </w:tabs>
        <w:spacing w:line="240" w:lineRule="auto"/>
        <w:rPr>
          <w:noProof/>
          <w:color w:val="000000"/>
          <w:szCs w:val="22"/>
        </w:rPr>
      </w:pPr>
      <w:r w:rsidRPr="009F3F84">
        <w:rPr>
          <w:color w:val="000000"/>
          <w:szCs w:val="22"/>
        </w:rPr>
        <w:t>Lot</w:t>
      </w:r>
    </w:p>
    <w:p w14:paraId="75630B3E" w14:textId="77777777" w:rsidR="00850BFB" w:rsidRPr="009F3F84" w:rsidRDefault="00850BFB" w:rsidP="00A2679E">
      <w:pPr>
        <w:tabs>
          <w:tab w:val="clear" w:pos="567"/>
        </w:tabs>
        <w:spacing w:line="240" w:lineRule="auto"/>
        <w:rPr>
          <w:noProof/>
          <w:szCs w:val="22"/>
        </w:rPr>
      </w:pPr>
    </w:p>
    <w:p w14:paraId="73B3417B" w14:textId="77777777" w:rsidR="00850BFB" w:rsidRPr="009F3F84" w:rsidRDefault="00850BFB" w:rsidP="00A2679E">
      <w:pPr>
        <w:tabs>
          <w:tab w:val="clear" w:pos="567"/>
        </w:tabs>
        <w:spacing w:line="240" w:lineRule="auto"/>
        <w:rPr>
          <w:noProof/>
          <w:szCs w:val="22"/>
        </w:rPr>
      </w:pPr>
    </w:p>
    <w:p w14:paraId="3EE4048B" w14:textId="77777777" w:rsidR="00850BFB" w:rsidRPr="009F3F84" w:rsidRDefault="00850BFB" w:rsidP="00A2679E">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r w:rsidRPr="009F3F84">
        <w:rPr>
          <w:b/>
          <w:szCs w:val="22"/>
        </w:rPr>
        <w:t>14.</w:t>
      </w:r>
      <w:r w:rsidRPr="009F3F84">
        <w:rPr>
          <w:b/>
          <w:szCs w:val="22"/>
        </w:rPr>
        <w:tab/>
        <w:t>KLASSIFIKAZZJONI ĠENERALI TA’ KIF JINGĦATA</w:t>
      </w:r>
    </w:p>
    <w:p w14:paraId="4C8F21E3" w14:textId="77777777" w:rsidR="00850BFB" w:rsidRPr="009F3F84" w:rsidRDefault="00850BFB" w:rsidP="00A2679E">
      <w:pPr>
        <w:tabs>
          <w:tab w:val="clear" w:pos="567"/>
        </w:tabs>
        <w:spacing w:line="240" w:lineRule="auto"/>
        <w:rPr>
          <w:noProof/>
          <w:szCs w:val="22"/>
        </w:rPr>
      </w:pPr>
    </w:p>
    <w:p w14:paraId="2A13CFB1" w14:textId="77777777" w:rsidR="00850BFB" w:rsidRPr="009F3F84" w:rsidRDefault="00850BFB" w:rsidP="00A2679E">
      <w:pPr>
        <w:tabs>
          <w:tab w:val="clear" w:pos="567"/>
        </w:tabs>
        <w:spacing w:line="240" w:lineRule="auto"/>
        <w:rPr>
          <w:noProof/>
          <w:szCs w:val="22"/>
        </w:rPr>
      </w:pPr>
    </w:p>
    <w:p w14:paraId="5513850D" w14:textId="77777777" w:rsidR="00850BFB" w:rsidRPr="009F3F84" w:rsidRDefault="00850BFB" w:rsidP="00A2679E">
      <w:pPr>
        <w:pBdr>
          <w:top w:val="single" w:sz="4" w:space="2" w:color="auto"/>
          <w:left w:val="single" w:sz="4" w:space="4" w:color="auto"/>
          <w:bottom w:val="single" w:sz="4" w:space="1" w:color="auto"/>
          <w:right w:val="single" w:sz="4" w:space="4" w:color="auto"/>
        </w:pBdr>
        <w:tabs>
          <w:tab w:val="clear" w:pos="567"/>
        </w:tabs>
        <w:spacing w:line="240" w:lineRule="auto"/>
        <w:rPr>
          <w:noProof/>
          <w:szCs w:val="22"/>
        </w:rPr>
      </w:pPr>
      <w:r w:rsidRPr="009F3F84">
        <w:rPr>
          <w:b/>
          <w:szCs w:val="22"/>
        </w:rPr>
        <w:t>15.</w:t>
      </w:r>
      <w:r w:rsidRPr="009F3F84">
        <w:rPr>
          <w:b/>
          <w:szCs w:val="22"/>
        </w:rPr>
        <w:tab/>
        <w:t>ISTRUZZJONIJIET DWAR L-UŻU</w:t>
      </w:r>
    </w:p>
    <w:p w14:paraId="5524552F" w14:textId="77777777" w:rsidR="00850BFB" w:rsidRPr="009F3F84" w:rsidRDefault="00850BFB" w:rsidP="00A2679E">
      <w:pPr>
        <w:tabs>
          <w:tab w:val="clear" w:pos="567"/>
        </w:tabs>
        <w:spacing w:line="240" w:lineRule="auto"/>
        <w:rPr>
          <w:noProof/>
          <w:szCs w:val="22"/>
        </w:rPr>
      </w:pPr>
    </w:p>
    <w:p w14:paraId="6DE4C1B7" w14:textId="77777777" w:rsidR="00850BFB" w:rsidRPr="009F3F84" w:rsidRDefault="00850BFB" w:rsidP="00A2679E">
      <w:pPr>
        <w:tabs>
          <w:tab w:val="clear" w:pos="567"/>
        </w:tabs>
        <w:spacing w:line="240" w:lineRule="auto"/>
        <w:rPr>
          <w:noProof/>
          <w:szCs w:val="22"/>
        </w:rPr>
      </w:pPr>
    </w:p>
    <w:p w14:paraId="7BE87AEB" w14:textId="77777777" w:rsidR="00850BFB" w:rsidRPr="009F3F84" w:rsidRDefault="00850BFB" w:rsidP="00A2679E">
      <w:pPr>
        <w:keepNext/>
        <w:pBdr>
          <w:top w:val="single" w:sz="4" w:space="1" w:color="auto"/>
          <w:left w:val="single" w:sz="4" w:space="4" w:color="auto"/>
          <w:bottom w:val="single" w:sz="4" w:space="0" w:color="auto"/>
          <w:right w:val="single" w:sz="4" w:space="4" w:color="auto"/>
        </w:pBdr>
        <w:tabs>
          <w:tab w:val="clear" w:pos="567"/>
        </w:tabs>
        <w:spacing w:line="240" w:lineRule="auto"/>
        <w:rPr>
          <w:szCs w:val="22"/>
        </w:rPr>
      </w:pPr>
      <w:r w:rsidRPr="009F3F84">
        <w:rPr>
          <w:b/>
          <w:szCs w:val="22"/>
        </w:rPr>
        <w:t>16.</w:t>
      </w:r>
      <w:r w:rsidRPr="009F3F84">
        <w:rPr>
          <w:b/>
          <w:szCs w:val="22"/>
        </w:rPr>
        <w:tab/>
        <w:t>INFORMAZZJONI BIL-BRAILLE</w:t>
      </w:r>
    </w:p>
    <w:p w14:paraId="20C089E0" w14:textId="77777777" w:rsidR="00850BFB" w:rsidRPr="009F3F84" w:rsidRDefault="00850BFB" w:rsidP="00A2679E">
      <w:pPr>
        <w:keepNext/>
        <w:tabs>
          <w:tab w:val="clear" w:pos="567"/>
        </w:tabs>
        <w:spacing w:line="240" w:lineRule="auto"/>
        <w:rPr>
          <w:noProof/>
          <w:szCs w:val="22"/>
        </w:rPr>
      </w:pPr>
    </w:p>
    <w:p w14:paraId="290B6E2D" w14:textId="77777777" w:rsidR="00850BFB" w:rsidRPr="009F3F84" w:rsidRDefault="00850BFB" w:rsidP="00A2679E">
      <w:pPr>
        <w:tabs>
          <w:tab w:val="clear" w:pos="567"/>
        </w:tabs>
        <w:spacing w:line="240" w:lineRule="auto"/>
        <w:rPr>
          <w:rFonts w:eastAsia="MS Mincho"/>
          <w:szCs w:val="22"/>
        </w:rPr>
      </w:pPr>
      <w:r w:rsidRPr="009F3F84">
        <w:t>Atectura Breezhaler 125 mikrogramma/260 mikrogramma</w:t>
      </w:r>
    </w:p>
    <w:p w14:paraId="368E7277" w14:textId="77777777" w:rsidR="00850BFB" w:rsidRPr="009F3F84" w:rsidRDefault="00850BFB" w:rsidP="00A2679E">
      <w:pPr>
        <w:tabs>
          <w:tab w:val="clear" w:pos="567"/>
        </w:tabs>
        <w:spacing w:line="240" w:lineRule="auto"/>
        <w:rPr>
          <w:noProof/>
          <w:szCs w:val="22"/>
          <w:shd w:val="clear" w:color="auto" w:fill="CCCCCC"/>
        </w:rPr>
      </w:pPr>
    </w:p>
    <w:p w14:paraId="11CA08F7" w14:textId="77777777" w:rsidR="00850BFB" w:rsidRPr="009F3F84" w:rsidRDefault="00850BFB" w:rsidP="00A2679E">
      <w:pPr>
        <w:tabs>
          <w:tab w:val="clear" w:pos="567"/>
        </w:tabs>
        <w:spacing w:line="240" w:lineRule="auto"/>
        <w:rPr>
          <w:noProof/>
          <w:szCs w:val="22"/>
          <w:shd w:val="clear" w:color="auto" w:fill="CCCCCC"/>
        </w:rPr>
      </w:pPr>
    </w:p>
    <w:p w14:paraId="0EC69505" w14:textId="77777777" w:rsidR="00850BFB" w:rsidRPr="009F3F84" w:rsidRDefault="00850BFB" w:rsidP="00A2679E">
      <w:pPr>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9F3F84">
        <w:rPr>
          <w:b/>
        </w:rPr>
        <w:t>17.</w:t>
      </w:r>
      <w:r w:rsidRPr="009F3F84">
        <w:rPr>
          <w:b/>
        </w:rPr>
        <w:tab/>
        <w:t>IDENTIFIKATUR UNIKU – BARCODE 2D</w:t>
      </w:r>
    </w:p>
    <w:p w14:paraId="734F9783" w14:textId="77777777" w:rsidR="00850BFB" w:rsidRPr="009F3F84" w:rsidRDefault="00850BFB" w:rsidP="00A2679E">
      <w:pPr>
        <w:tabs>
          <w:tab w:val="clear" w:pos="567"/>
        </w:tabs>
        <w:spacing w:line="240" w:lineRule="auto"/>
        <w:rPr>
          <w:noProof/>
        </w:rPr>
      </w:pPr>
    </w:p>
    <w:p w14:paraId="4F746D5B" w14:textId="77777777" w:rsidR="00850BFB" w:rsidRPr="009F3F84" w:rsidRDefault="00850BFB" w:rsidP="00A2679E">
      <w:pPr>
        <w:tabs>
          <w:tab w:val="clear" w:pos="567"/>
        </w:tabs>
        <w:spacing w:line="240" w:lineRule="auto"/>
        <w:rPr>
          <w:noProof/>
        </w:rPr>
      </w:pPr>
    </w:p>
    <w:p w14:paraId="40942422" w14:textId="77777777" w:rsidR="00850BFB" w:rsidRPr="009F3F84" w:rsidRDefault="00850BFB" w:rsidP="00A2679E">
      <w:pPr>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9F3F84">
        <w:rPr>
          <w:b/>
        </w:rPr>
        <w:t>18.</w:t>
      </w:r>
      <w:r w:rsidRPr="009F3F84">
        <w:rPr>
          <w:b/>
        </w:rPr>
        <w:tab/>
        <w:t xml:space="preserve">IDENTIFIKATUR UNIKU – </w:t>
      </w:r>
      <w:r w:rsidRPr="00181E56">
        <w:rPr>
          <w:b/>
          <w:i/>
          <w:iCs/>
        </w:rPr>
        <w:t>DATA</w:t>
      </w:r>
      <w:r w:rsidRPr="009F3F84">
        <w:rPr>
          <w:b/>
        </w:rPr>
        <w:t xml:space="preserve"> LI TINQARA MILL-BNIEDEM</w:t>
      </w:r>
    </w:p>
    <w:p w14:paraId="0B2123B0" w14:textId="77777777" w:rsidR="00850BFB" w:rsidRPr="009F3F84" w:rsidRDefault="00850BFB" w:rsidP="00A2679E">
      <w:pPr>
        <w:tabs>
          <w:tab w:val="clear" w:pos="567"/>
        </w:tabs>
        <w:spacing w:line="240" w:lineRule="auto"/>
        <w:rPr>
          <w:noProof/>
          <w:szCs w:val="22"/>
        </w:rPr>
      </w:pPr>
      <w:r w:rsidRPr="009F3F84">
        <w:br w:type="page"/>
      </w:r>
    </w:p>
    <w:p w14:paraId="17F5A6B5" w14:textId="77777777" w:rsidR="007E0C30" w:rsidRPr="009F3F84" w:rsidRDefault="007E0C30" w:rsidP="00A2679E">
      <w:pPr>
        <w:tabs>
          <w:tab w:val="clear" w:pos="567"/>
        </w:tabs>
        <w:spacing w:line="240" w:lineRule="auto"/>
        <w:rPr>
          <w:noProof/>
          <w:szCs w:val="22"/>
        </w:rPr>
      </w:pPr>
    </w:p>
    <w:p w14:paraId="7B97B73B" w14:textId="77777777" w:rsidR="00463472" w:rsidRPr="009F3F84" w:rsidRDefault="00463472" w:rsidP="00A2679E">
      <w:pPr>
        <w:pBdr>
          <w:top w:val="single" w:sz="4" w:space="1" w:color="auto"/>
          <w:left w:val="single" w:sz="4" w:space="4" w:color="auto"/>
          <w:bottom w:val="single" w:sz="4" w:space="1" w:color="auto"/>
          <w:right w:val="single" w:sz="4" w:space="4" w:color="auto"/>
        </w:pBdr>
        <w:tabs>
          <w:tab w:val="clear" w:pos="567"/>
          <w:tab w:val="left" w:pos="708"/>
        </w:tabs>
        <w:spacing w:line="240" w:lineRule="auto"/>
        <w:rPr>
          <w:b/>
          <w:szCs w:val="22"/>
          <w:lang w:val="nl-NL"/>
        </w:rPr>
      </w:pPr>
      <w:r w:rsidRPr="009F3F84">
        <w:rPr>
          <w:b/>
          <w:szCs w:val="22"/>
        </w:rPr>
        <w:t>TAGĦRIF LI GĦANDU JIDHER FUQ IL-PAKKETT TA’ BARRA</w:t>
      </w:r>
    </w:p>
    <w:p w14:paraId="065D4D52" w14:textId="77777777" w:rsidR="00463472" w:rsidRPr="009F3F84" w:rsidRDefault="00463472" w:rsidP="00A2679E">
      <w:pPr>
        <w:pBdr>
          <w:top w:val="single" w:sz="4" w:space="1" w:color="auto"/>
          <w:left w:val="single" w:sz="4" w:space="4" w:color="auto"/>
          <w:bottom w:val="single" w:sz="4" w:space="1" w:color="auto"/>
          <w:right w:val="single" w:sz="4" w:space="4" w:color="auto"/>
        </w:pBdr>
        <w:tabs>
          <w:tab w:val="clear" w:pos="567"/>
          <w:tab w:val="left" w:pos="708"/>
        </w:tabs>
        <w:spacing w:line="240" w:lineRule="auto"/>
        <w:ind w:left="567" w:hanging="567"/>
        <w:rPr>
          <w:bCs/>
          <w:szCs w:val="22"/>
          <w:lang w:val="nl-NL"/>
        </w:rPr>
      </w:pPr>
    </w:p>
    <w:p w14:paraId="446BF212" w14:textId="77777777" w:rsidR="00463472" w:rsidRPr="009F3F84" w:rsidRDefault="00463472" w:rsidP="00A2679E">
      <w:pPr>
        <w:pBdr>
          <w:top w:val="single" w:sz="4" w:space="1" w:color="auto"/>
          <w:left w:val="single" w:sz="4" w:space="4" w:color="auto"/>
          <w:bottom w:val="single" w:sz="4" w:space="1" w:color="auto"/>
          <w:right w:val="single" w:sz="4" w:space="4" w:color="auto"/>
        </w:pBdr>
        <w:tabs>
          <w:tab w:val="clear" w:pos="567"/>
          <w:tab w:val="left" w:pos="708"/>
        </w:tabs>
        <w:spacing w:line="240" w:lineRule="auto"/>
        <w:rPr>
          <w:b/>
          <w:szCs w:val="22"/>
        </w:rPr>
      </w:pPr>
      <w:r w:rsidRPr="009F3F84">
        <w:rPr>
          <w:b/>
          <w:szCs w:val="22"/>
        </w:rPr>
        <w:t>L-GĦATU MINN ĠEWWA</w:t>
      </w:r>
    </w:p>
    <w:p w14:paraId="7C32679D" w14:textId="77777777" w:rsidR="00463472" w:rsidRPr="009F3F84" w:rsidRDefault="00463472" w:rsidP="00A2679E">
      <w:pPr>
        <w:numPr>
          <w:ilvl w:val="0"/>
          <w:numId w:val="19"/>
        </w:numPr>
        <w:pBdr>
          <w:top w:val="single" w:sz="4" w:space="1" w:color="auto"/>
          <w:left w:val="single" w:sz="4" w:space="4" w:color="auto"/>
          <w:bottom w:val="single" w:sz="4" w:space="1" w:color="auto"/>
          <w:right w:val="single" w:sz="4" w:space="4" w:color="auto"/>
        </w:pBdr>
        <w:tabs>
          <w:tab w:val="clear" w:pos="567"/>
          <w:tab w:val="left" w:pos="708"/>
        </w:tabs>
        <w:spacing w:line="240" w:lineRule="auto"/>
        <w:ind w:left="567" w:hanging="567"/>
        <w:rPr>
          <w:b/>
          <w:szCs w:val="22"/>
          <w:lang w:val="nl-NL"/>
        </w:rPr>
      </w:pPr>
      <w:r w:rsidRPr="009F3F84">
        <w:rPr>
          <w:b/>
          <w:szCs w:val="22"/>
        </w:rPr>
        <w:t>TAL-KARTUNA TA’ BARRA TAL-PAKKETT B’WIEĦED</w:t>
      </w:r>
    </w:p>
    <w:p w14:paraId="76089FA5" w14:textId="036166EA" w:rsidR="00463472" w:rsidRPr="009F3F84" w:rsidRDefault="00463472" w:rsidP="00A2679E">
      <w:pPr>
        <w:numPr>
          <w:ilvl w:val="0"/>
          <w:numId w:val="19"/>
        </w:numPr>
        <w:pBdr>
          <w:top w:val="single" w:sz="4" w:space="1" w:color="auto"/>
          <w:left w:val="single" w:sz="4" w:space="4" w:color="auto"/>
          <w:bottom w:val="single" w:sz="4" w:space="1" w:color="auto"/>
          <w:right w:val="single" w:sz="4" w:space="4" w:color="auto"/>
        </w:pBdr>
        <w:tabs>
          <w:tab w:val="clear" w:pos="567"/>
          <w:tab w:val="left" w:pos="708"/>
        </w:tabs>
        <w:spacing w:line="240" w:lineRule="auto"/>
        <w:ind w:left="567" w:hanging="567"/>
        <w:rPr>
          <w:b/>
          <w:szCs w:val="22"/>
          <w:lang w:val="nl-NL"/>
        </w:rPr>
      </w:pPr>
      <w:r w:rsidRPr="009F3F84">
        <w:rPr>
          <w:b/>
          <w:szCs w:val="22"/>
        </w:rPr>
        <w:t>TAL-KARTUNA INTERMEDJA TAL-PAKKETT B’ĦAFNA</w:t>
      </w:r>
    </w:p>
    <w:p w14:paraId="2B7E24AF" w14:textId="77777777" w:rsidR="007E0C30" w:rsidRPr="009F3F84" w:rsidRDefault="007E0C30" w:rsidP="00A2679E">
      <w:pPr>
        <w:tabs>
          <w:tab w:val="clear" w:pos="567"/>
        </w:tabs>
        <w:spacing w:line="240" w:lineRule="auto"/>
        <w:rPr>
          <w:noProof/>
          <w:szCs w:val="22"/>
        </w:rPr>
      </w:pPr>
    </w:p>
    <w:p w14:paraId="215224A5" w14:textId="77777777" w:rsidR="007E0C30" w:rsidRPr="009F3F84" w:rsidRDefault="007E0C30" w:rsidP="00A2679E">
      <w:pPr>
        <w:tabs>
          <w:tab w:val="clear" w:pos="567"/>
        </w:tabs>
        <w:spacing w:line="240" w:lineRule="auto"/>
        <w:rPr>
          <w:noProof/>
          <w:szCs w:val="22"/>
        </w:rPr>
      </w:pPr>
    </w:p>
    <w:p w14:paraId="675483F6" w14:textId="77777777" w:rsidR="007E0C30" w:rsidRPr="009F3F84" w:rsidRDefault="007E0C30" w:rsidP="00A2679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9F3F84">
        <w:rPr>
          <w:b/>
          <w:szCs w:val="22"/>
        </w:rPr>
        <w:t>1.</w:t>
      </w:r>
      <w:r w:rsidRPr="009F3F84">
        <w:rPr>
          <w:b/>
          <w:szCs w:val="22"/>
        </w:rPr>
        <w:tab/>
        <w:t>OĦRAJN</w:t>
      </w:r>
    </w:p>
    <w:p w14:paraId="30577326" w14:textId="77777777" w:rsidR="007E0C30" w:rsidRPr="009F3F84" w:rsidRDefault="007E0C30" w:rsidP="00A2679E">
      <w:pPr>
        <w:tabs>
          <w:tab w:val="clear" w:pos="567"/>
        </w:tabs>
        <w:spacing w:line="240" w:lineRule="auto"/>
        <w:rPr>
          <w:noProof/>
          <w:szCs w:val="22"/>
        </w:rPr>
      </w:pPr>
    </w:p>
    <w:p w14:paraId="25E9392C" w14:textId="77777777" w:rsidR="007E0C30" w:rsidRPr="009F3F84" w:rsidRDefault="007E0C30" w:rsidP="00A2679E">
      <w:pPr>
        <w:tabs>
          <w:tab w:val="clear" w:pos="567"/>
        </w:tabs>
        <w:autoSpaceDE w:val="0"/>
        <w:autoSpaceDN w:val="0"/>
        <w:adjustRightInd w:val="0"/>
        <w:spacing w:line="240" w:lineRule="auto"/>
        <w:rPr>
          <w:color w:val="000000"/>
          <w:szCs w:val="22"/>
        </w:rPr>
      </w:pPr>
      <w:r w:rsidRPr="009F3F84">
        <w:rPr>
          <w:color w:val="000000"/>
          <w:szCs w:val="22"/>
        </w:rPr>
        <w:t>1</w:t>
      </w:r>
      <w:r w:rsidRPr="009F3F84">
        <w:rPr>
          <w:color w:val="000000"/>
          <w:szCs w:val="22"/>
        </w:rPr>
        <w:tab/>
      </w:r>
      <w:r w:rsidRPr="009F3F84">
        <w:rPr>
          <w:color w:val="000000"/>
          <w:szCs w:val="22"/>
        </w:rPr>
        <w:tab/>
        <w:t>Daħħal</w:t>
      </w:r>
    </w:p>
    <w:p w14:paraId="7F430195" w14:textId="77777777" w:rsidR="007E0C30" w:rsidRPr="009F3F84" w:rsidRDefault="007E0C30" w:rsidP="00A2679E">
      <w:pPr>
        <w:tabs>
          <w:tab w:val="clear" w:pos="567"/>
        </w:tabs>
        <w:autoSpaceDE w:val="0"/>
        <w:autoSpaceDN w:val="0"/>
        <w:adjustRightInd w:val="0"/>
        <w:spacing w:line="240" w:lineRule="auto"/>
        <w:rPr>
          <w:color w:val="000000"/>
          <w:szCs w:val="22"/>
        </w:rPr>
      </w:pPr>
      <w:r w:rsidRPr="009F3F84">
        <w:rPr>
          <w:color w:val="000000"/>
          <w:szCs w:val="22"/>
        </w:rPr>
        <w:t>2</w:t>
      </w:r>
      <w:r w:rsidRPr="009F3F84">
        <w:rPr>
          <w:color w:val="000000"/>
          <w:szCs w:val="22"/>
        </w:rPr>
        <w:tab/>
      </w:r>
      <w:r w:rsidRPr="009F3F84">
        <w:rPr>
          <w:color w:val="000000"/>
          <w:szCs w:val="22"/>
        </w:rPr>
        <w:tab/>
        <w:t>Taqqab u erħi</w:t>
      </w:r>
    </w:p>
    <w:p w14:paraId="48A09E99" w14:textId="77777777" w:rsidR="007E0C30" w:rsidRPr="009F3F84" w:rsidRDefault="007E0C30" w:rsidP="00A2679E">
      <w:pPr>
        <w:tabs>
          <w:tab w:val="clear" w:pos="567"/>
        </w:tabs>
        <w:autoSpaceDE w:val="0"/>
        <w:autoSpaceDN w:val="0"/>
        <w:adjustRightInd w:val="0"/>
        <w:spacing w:line="240" w:lineRule="auto"/>
        <w:rPr>
          <w:color w:val="000000"/>
          <w:szCs w:val="22"/>
        </w:rPr>
      </w:pPr>
      <w:r w:rsidRPr="009F3F84">
        <w:rPr>
          <w:color w:val="000000"/>
          <w:szCs w:val="22"/>
        </w:rPr>
        <w:t>3</w:t>
      </w:r>
      <w:r w:rsidRPr="009F3F84">
        <w:rPr>
          <w:color w:val="000000"/>
          <w:szCs w:val="22"/>
        </w:rPr>
        <w:tab/>
      </w:r>
      <w:r w:rsidRPr="009F3F84">
        <w:rPr>
          <w:color w:val="000000"/>
          <w:szCs w:val="22"/>
        </w:rPr>
        <w:tab/>
        <w:t>Ħu nifs fil-fond</w:t>
      </w:r>
    </w:p>
    <w:p w14:paraId="54F13BF5" w14:textId="77777777" w:rsidR="007E0C30" w:rsidRPr="009F3F84" w:rsidRDefault="007E0C30" w:rsidP="00A2679E">
      <w:pPr>
        <w:tabs>
          <w:tab w:val="clear" w:pos="567"/>
        </w:tabs>
        <w:autoSpaceDE w:val="0"/>
        <w:autoSpaceDN w:val="0"/>
        <w:adjustRightInd w:val="0"/>
        <w:spacing w:line="240" w:lineRule="auto"/>
        <w:rPr>
          <w:color w:val="000000"/>
          <w:szCs w:val="22"/>
        </w:rPr>
      </w:pPr>
      <w:r w:rsidRPr="009F3F84">
        <w:rPr>
          <w:color w:val="000000"/>
          <w:szCs w:val="22"/>
        </w:rPr>
        <w:t>Iċċekkja</w:t>
      </w:r>
      <w:r w:rsidRPr="009F3F84">
        <w:rPr>
          <w:color w:val="000000"/>
          <w:szCs w:val="22"/>
        </w:rPr>
        <w:tab/>
        <w:t>Iċċekkja li l-kapsula hija vojta</w:t>
      </w:r>
    </w:p>
    <w:p w14:paraId="459600D1" w14:textId="77777777" w:rsidR="007E0C30" w:rsidRPr="009F3F84" w:rsidRDefault="007E0C30" w:rsidP="00A2679E">
      <w:pPr>
        <w:tabs>
          <w:tab w:val="clear" w:pos="567"/>
        </w:tabs>
        <w:autoSpaceDE w:val="0"/>
        <w:autoSpaceDN w:val="0"/>
        <w:adjustRightInd w:val="0"/>
        <w:spacing w:line="240" w:lineRule="auto"/>
        <w:rPr>
          <w:color w:val="000000"/>
          <w:szCs w:val="22"/>
        </w:rPr>
      </w:pPr>
    </w:p>
    <w:p w14:paraId="26AA3176" w14:textId="77777777" w:rsidR="007E0C30" w:rsidRPr="009F3F84" w:rsidRDefault="007E0C30" w:rsidP="00A2679E">
      <w:pPr>
        <w:tabs>
          <w:tab w:val="clear" w:pos="567"/>
        </w:tabs>
        <w:autoSpaceDE w:val="0"/>
        <w:autoSpaceDN w:val="0"/>
        <w:adjustRightInd w:val="0"/>
        <w:spacing w:line="240" w:lineRule="auto"/>
        <w:rPr>
          <w:color w:val="000000"/>
          <w:szCs w:val="22"/>
        </w:rPr>
      </w:pPr>
      <w:r w:rsidRPr="009F3F84">
        <w:rPr>
          <w:color w:val="000000"/>
          <w:szCs w:val="22"/>
        </w:rPr>
        <w:t>Aqra l-fuljett ta’ tagħrif qabel l-użu.</w:t>
      </w:r>
    </w:p>
    <w:p w14:paraId="64F356C1" w14:textId="54984854" w:rsidR="000A2F65" w:rsidRPr="009F3F84" w:rsidRDefault="007E0C30" w:rsidP="00A2679E">
      <w:pPr>
        <w:tabs>
          <w:tab w:val="clear" w:pos="567"/>
        </w:tabs>
        <w:spacing w:line="240" w:lineRule="auto"/>
        <w:rPr>
          <w:noProof/>
          <w:szCs w:val="22"/>
        </w:rPr>
      </w:pPr>
      <w:r w:rsidRPr="009F3F84">
        <w:rPr>
          <w:noProof/>
          <w:szCs w:val="22"/>
        </w:rPr>
        <w:br w:type="page"/>
      </w:r>
    </w:p>
    <w:p w14:paraId="0BE40D75" w14:textId="77777777" w:rsidR="00850BFB" w:rsidRPr="009F3F84" w:rsidRDefault="00850BFB" w:rsidP="00A2679E">
      <w:pPr>
        <w:tabs>
          <w:tab w:val="clear" w:pos="567"/>
        </w:tabs>
        <w:spacing w:line="240" w:lineRule="auto"/>
        <w:rPr>
          <w:noProof/>
          <w:szCs w:val="22"/>
        </w:rPr>
      </w:pPr>
    </w:p>
    <w:p w14:paraId="6654225F"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TAGĦRIF MINIMU LI GĦANDU JIDHER FUQ IL-FOLJI JEW FUQ L-ISTRIXXI</w:t>
      </w:r>
    </w:p>
    <w:p w14:paraId="44B784CE"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p>
    <w:p w14:paraId="4F6EBB10" w14:textId="2DD29BF6" w:rsidR="00850BFB" w:rsidRPr="009F3F84" w:rsidRDefault="001D5663" w:rsidP="00A2679E">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IL-</w:t>
      </w:r>
      <w:r w:rsidR="00850BFB" w:rsidRPr="009F3F84">
        <w:rPr>
          <w:b/>
          <w:szCs w:val="22"/>
        </w:rPr>
        <w:t>FOLJI</w:t>
      </w:r>
    </w:p>
    <w:p w14:paraId="660B21B0" w14:textId="77777777" w:rsidR="00850BFB" w:rsidRPr="009F3F84" w:rsidRDefault="00850BFB" w:rsidP="00A2679E">
      <w:pPr>
        <w:tabs>
          <w:tab w:val="clear" w:pos="567"/>
        </w:tabs>
        <w:spacing w:line="240" w:lineRule="auto"/>
        <w:rPr>
          <w:noProof/>
          <w:szCs w:val="22"/>
        </w:rPr>
      </w:pPr>
    </w:p>
    <w:p w14:paraId="541844B6" w14:textId="77777777" w:rsidR="00850BFB" w:rsidRPr="009F3F84" w:rsidRDefault="00850BFB" w:rsidP="00A2679E">
      <w:pPr>
        <w:tabs>
          <w:tab w:val="clear" w:pos="567"/>
        </w:tabs>
        <w:spacing w:line="240" w:lineRule="auto"/>
        <w:rPr>
          <w:noProof/>
          <w:szCs w:val="22"/>
        </w:rPr>
      </w:pPr>
    </w:p>
    <w:p w14:paraId="4210E9E9"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1.</w:t>
      </w:r>
      <w:r w:rsidRPr="009F3F84">
        <w:rPr>
          <w:b/>
          <w:szCs w:val="22"/>
        </w:rPr>
        <w:tab/>
        <w:t>ISEM IL-PRODOTT MEDIĊINALI</w:t>
      </w:r>
    </w:p>
    <w:p w14:paraId="1DEA69C9" w14:textId="77777777" w:rsidR="00850BFB" w:rsidRPr="009F3F84" w:rsidRDefault="00850BFB" w:rsidP="00A2679E">
      <w:pPr>
        <w:tabs>
          <w:tab w:val="clear" w:pos="567"/>
        </w:tabs>
        <w:spacing w:line="240" w:lineRule="auto"/>
        <w:rPr>
          <w:noProof/>
          <w:szCs w:val="22"/>
        </w:rPr>
      </w:pPr>
    </w:p>
    <w:p w14:paraId="5C8F6BD5" w14:textId="77777777" w:rsidR="00850BFB" w:rsidRPr="009F3F84" w:rsidRDefault="00850BFB" w:rsidP="00A2679E">
      <w:pPr>
        <w:tabs>
          <w:tab w:val="clear" w:pos="567"/>
        </w:tabs>
        <w:spacing w:line="240" w:lineRule="auto"/>
        <w:rPr>
          <w:rFonts w:eastAsia="MS Mincho"/>
          <w:szCs w:val="22"/>
        </w:rPr>
      </w:pPr>
      <w:r w:rsidRPr="009F3F84">
        <w:t>Atectura Breezhaler 125 mkg/260 mkg trab li jittieħed man-nifs</w:t>
      </w:r>
    </w:p>
    <w:p w14:paraId="0528AE69" w14:textId="77777777" w:rsidR="00850BFB" w:rsidRPr="009F3F84" w:rsidRDefault="00850BFB" w:rsidP="00A2679E">
      <w:pPr>
        <w:tabs>
          <w:tab w:val="clear" w:pos="567"/>
        </w:tabs>
        <w:spacing w:line="240" w:lineRule="auto"/>
        <w:rPr>
          <w:szCs w:val="22"/>
        </w:rPr>
      </w:pPr>
      <w:r w:rsidRPr="009F3F84">
        <w:t>indacaterol/mometasone furoate</w:t>
      </w:r>
    </w:p>
    <w:p w14:paraId="04B7B86E" w14:textId="77777777" w:rsidR="00850BFB" w:rsidRPr="009F3F84" w:rsidRDefault="00850BFB" w:rsidP="00A2679E">
      <w:pPr>
        <w:tabs>
          <w:tab w:val="clear" w:pos="567"/>
        </w:tabs>
        <w:spacing w:line="240" w:lineRule="auto"/>
        <w:rPr>
          <w:noProof/>
          <w:szCs w:val="22"/>
        </w:rPr>
      </w:pPr>
    </w:p>
    <w:p w14:paraId="172B15FA" w14:textId="77777777" w:rsidR="00850BFB" w:rsidRPr="009F3F84" w:rsidRDefault="00850BFB" w:rsidP="00A2679E">
      <w:pPr>
        <w:tabs>
          <w:tab w:val="clear" w:pos="567"/>
        </w:tabs>
        <w:spacing w:line="240" w:lineRule="auto"/>
        <w:rPr>
          <w:noProof/>
          <w:szCs w:val="22"/>
        </w:rPr>
      </w:pPr>
    </w:p>
    <w:p w14:paraId="6AF6CC45"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9F3F84">
        <w:rPr>
          <w:b/>
          <w:szCs w:val="22"/>
        </w:rPr>
        <w:t>2.</w:t>
      </w:r>
      <w:r w:rsidRPr="009F3F84">
        <w:rPr>
          <w:b/>
          <w:szCs w:val="22"/>
        </w:rPr>
        <w:tab/>
        <w:t>ISEM TAD-DETENTUR TAL-AWTORIZZAZZJONI GĦAT-TQEGĦID FIS-SUQ</w:t>
      </w:r>
    </w:p>
    <w:p w14:paraId="1907529A" w14:textId="77777777" w:rsidR="00850BFB" w:rsidRPr="009F3F84" w:rsidRDefault="00850BFB" w:rsidP="00A2679E">
      <w:pPr>
        <w:tabs>
          <w:tab w:val="clear" w:pos="567"/>
        </w:tabs>
        <w:spacing w:line="240" w:lineRule="auto"/>
        <w:rPr>
          <w:noProof/>
          <w:szCs w:val="22"/>
        </w:rPr>
      </w:pPr>
    </w:p>
    <w:p w14:paraId="48F8A833" w14:textId="77777777" w:rsidR="00850BFB" w:rsidRPr="009F3F84" w:rsidRDefault="00850BFB" w:rsidP="00A2679E">
      <w:pPr>
        <w:tabs>
          <w:tab w:val="clear" w:pos="567"/>
        </w:tabs>
        <w:spacing w:line="240" w:lineRule="auto"/>
        <w:rPr>
          <w:rFonts w:eastAsia="MS Mincho"/>
          <w:szCs w:val="22"/>
        </w:rPr>
      </w:pPr>
      <w:r w:rsidRPr="009F3F84">
        <w:t>Novartis Europharm Limited</w:t>
      </w:r>
    </w:p>
    <w:p w14:paraId="06598698" w14:textId="77777777" w:rsidR="00850BFB" w:rsidRPr="009F3F84" w:rsidRDefault="00850BFB" w:rsidP="00A2679E">
      <w:pPr>
        <w:tabs>
          <w:tab w:val="clear" w:pos="567"/>
        </w:tabs>
        <w:spacing w:line="240" w:lineRule="auto"/>
        <w:rPr>
          <w:noProof/>
          <w:szCs w:val="22"/>
        </w:rPr>
      </w:pPr>
    </w:p>
    <w:p w14:paraId="338D356F" w14:textId="77777777" w:rsidR="00850BFB" w:rsidRPr="009F3F84" w:rsidRDefault="00850BFB" w:rsidP="00A2679E">
      <w:pPr>
        <w:tabs>
          <w:tab w:val="clear" w:pos="567"/>
        </w:tabs>
        <w:spacing w:line="240" w:lineRule="auto"/>
        <w:rPr>
          <w:noProof/>
          <w:szCs w:val="22"/>
        </w:rPr>
      </w:pPr>
    </w:p>
    <w:p w14:paraId="4B47B05A" w14:textId="77777777" w:rsidR="00850BFB" w:rsidRPr="009F3F84" w:rsidRDefault="00850BFB" w:rsidP="00A2679E">
      <w:pPr>
        <w:pBdr>
          <w:top w:val="single" w:sz="4" w:space="1" w:color="auto"/>
          <w:left w:val="single" w:sz="4" w:space="4" w:color="auto"/>
          <w:bottom w:val="single" w:sz="4" w:space="2" w:color="auto"/>
          <w:right w:val="single" w:sz="4" w:space="4" w:color="auto"/>
        </w:pBdr>
        <w:tabs>
          <w:tab w:val="clear" w:pos="567"/>
        </w:tabs>
        <w:spacing w:line="240" w:lineRule="auto"/>
        <w:rPr>
          <w:b/>
          <w:szCs w:val="22"/>
        </w:rPr>
      </w:pPr>
      <w:r w:rsidRPr="009F3F84">
        <w:rPr>
          <w:b/>
          <w:szCs w:val="22"/>
        </w:rPr>
        <w:t>3.</w:t>
      </w:r>
      <w:r w:rsidRPr="009F3F84">
        <w:rPr>
          <w:b/>
          <w:szCs w:val="22"/>
        </w:rPr>
        <w:tab/>
        <w:t>DATA TA’ SKADENZA</w:t>
      </w:r>
    </w:p>
    <w:p w14:paraId="18453C0C" w14:textId="77777777" w:rsidR="00850BFB" w:rsidRPr="009F3F84" w:rsidRDefault="00850BFB" w:rsidP="00A2679E">
      <w:pPr>
        <w:tabs>
          <w:tab w:val="clear" w:pos="567"/>
        </w:tabs>
        <w:spacing w:line="240" w:lineRule="auto"/>
        <w:rPr>
          <w:noProof/>
          <w:szCs w:val="22"/>
        </w:rPr>
      </w:pPr>
    </w:p>
    <w:p w14:paraId="66F9B945" w14:textId="77777777" w:rsidR="009E6314" w:rsidRPr="009F3F84" w:rsidRDefault="009E6314" w:rsidP="00A2679E">
      <w:pPr>
        <w:tabs>
          <w:tab w:val="clear" w:pos="567"/>
        </w:tabs>
        <w:spacing w:line="240" w:lineRule="auto"/>
        <w:rPr>
          <w:noProof/>
          <w:color w:val="000000"/>
          <w:szCs w:val="22"/>
        </w:rPr>
      </w:pPr>
      <w:r w:rsidRPr="009F3F84">
        <w:rPr>
          <w:color w:val="000000"/>
          <w:szCs w:val="22"/>
        </w:rPr>
        <w:t>EXP</w:t>
      </w:r>
    </w:p>
    <w:p w14:paraId="08012AC0" w14:textId="77777777" w:rsidR="00850BFB" w:rsidRPr="009F3F84" w:rsidRDefault="00850BFB" w:rsidP="00A2679E">
      <w:pPr>
        <w:tabs>
          <w:tab w:val="clear" w:pos="567"/>
        </w:tabs>
        <w:spacing w:line="240" w:lineRule="auto"/>
        <w:rPr>
          <w:noProof/>
          <w:szCs w:val="22"/>
        </w:rPr>
      </w:pPr>
    </w:p>
    <w:p w14:paraId="2FD1C7E4" w14:textId="77777777" w:rsidR="00850BFB" w:rsidRPr="009F3F84" w:rsidRDefault="00850BFB" w:rsidP="00A2679E">
      <w:pPr>
        <w:tabs>
          <w:tab w:val="clear" w:pos="567"/>
        </w:tabs>
        <w:spacing w:line="240" w:lineRule="auto"/>
        <w:rPr>
          <w:noProof/>
          <w:szCs w:val="22"/>
        </w:rPr>
      </w:pPr>
    </w:p>
    <w:p w14:paraId="1DEE3BE3"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9F3F84">
        <w:rPr>
          <w:b/>
          <w:szCs w:val="22"/>
        </w:rPr>
        <w:t>4.</w:t>
      </w:r>
      <w:r w:rsidRPr="009F3F84">
        <w:rPr>
          <w:b/>
          <w:szCs w:val="22"/>
        </w:rPr>
        <w:tab/>
        <w:t>NUMRU TAL-LOTT</w:t>
      </w:r>
    </w:p>
    <w:p w14:paraId="577C46EF" w14:textId="77777777" w:rsidR="00850BFB" w:rsidRPr="009F3F84" w:rsidRDefault="00850BFB" w:rsidP="00A2679E">
      <w:pPr>
        <w:tabs>
          <w:tab w:val="clear" w:pos="567"/>
        </w:tabs>
        <w:spacing w:line="240" w:lineRule="auto"/>
        <w:rPr>
          <w:noProof/>
          <w:szCs w:val="22"/>
        </w:rPr>
      </w:pPr>
    </w:p>
    <w:p w14:paraId="49E243A5" w14:textId="77777777" w:rsidR="009E6314" w:rsidRPr="009F3F84" w:rsidRDefault="009E6314" w:rsidP="00A2679E">
      <w:pPr>
        <w:tabs>
          <w:tab w:val="clear" w:pos="567"/>
        </w:tabs>
        <w:spacing w:line="240" w:lineRule="auto"/>
        <w:rPr>
          <w:noProof/>
          <w:color w:val="000000"/>
          <w:szCs w:val="22"/>
        </w:rPr>
      </w:pPr>
      <w:r w:rsidRPr="009F3F84">
        <w:rPr>
          <w:color w:val="000000"/>
          <w:szCs w:val="22"/>
        </w:rPr>
        <w:t>Lot</w:t>
      </w:r>
    </w:p>
    <w:p w14:paraId="6150AC68" w14:textId="77777777" w:rsidR="00850BFB" w:rsidRPr="009F3F84" w:rsidRDefault="00850BFB" w:rsidP="00A2679E">
      <w:pPr>
        <w:tabs>
          <w:tab w:val="clear" w:pos="567"/>
        </w:tabs>
        <w:spacing w:line="240" w:lineRule="auto"/>
        <w:rPr>
          <w:noProof/>
          <w:szCs w:val="22"/>
        </w:rPr>
      </w:pPr>
    </w:p>
    <w:p w14:paraId="6EF30CE3" w14:textId="77777777" w:rsidR="00850BFB" w:rsidRPr="009F3F84" w:rsidRDefault="00850BFB" w:rsidP="00A2679E">
      <w:pPr>
        <w:tabs>
          <w:tab w:val="clear" w:pos="567"/>
        </w:tabs>
        <w:spacing w:line="240" w:lineRule="auto"/>
        <w:rPr>
          <w:noProof/>
          <w:szCs w:val="22"/>
        </w:rPr>
      </w:pPr>
    </w:p>
    <w:p w14:paraId="7D424B02" w14:textId="77777777" w:rsidR="00850BFB" w:rsidRPr="009F3F84" w:rsidRDefault="00850BFB" w:rsidP="00A2679E">
      <w:pPr>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9F3F84">
        <w:rPr>
          <w:b/>
          <w:szCs w:val="22"/>
        </w:rPr>
        <w:t>5.</w:t>
      </w:r>
      <w:r w:rsidRPr="009F3F84">
        <w:rPr>
          <w:b/>
          <w:szCs w:val="22"/>
        </w:rPr>
        <w:tab/>
        <w:t>OĦRAJN</w:t>
      </w:r>
    </w:p>
    <w:p w14:paraId="73449751" w14:textId="77777777" w:rsidR="00850BFB" w:rsidRPr="009F3F84" w:rsidRDefault="00850BFB" w:rsidP="00A2679E">
      <w:pPr>
        <w:tabs>
          <w:tab w:val="clear" w:pos="567"/>
        </w:tabs>
        <w:spacing w:line="240" w:lineRule="auto"/>
        <w:rPr>
          <w:noProof/>
          <w:szCs w:val="22"/>
        </w:rPr>
      </w:pPr>
    </w:p>
    <w:p w14:paraId="296DE78D" w14:textId="77777777" w:rsidR="00850BFB" w:rsidRPr="009F3F84" w:rsidRDefault="00850BFB" w:rsidP="00A2679E">
      <w:pPr>
        <w:tabs>
          <w:tab w:val="clear" w:pos="567"/>
        </w:tabs>
        <w:spacing w:line="240" w:lineRule="auto"/>
        <w:rPr>
          <w:noProof/>
          <w:color w:val="000000"/>
          <w:szCs w:val="22"/>
        </w:rPr>
      </w:pPr>
      <w:r w:rsidRPr="009F3F84">
        <w:rPr>
          <w:color w:val="000000"/>
          <w:szCs w:val="22"/>
        </w:rPr>
        <w:t>Għal biex jinġibed man-nifs biss</w:t>
      </w:r>
    </w:p>
    <w:p w14:paraId="7858E010" w14:textId="77777777" w:rsidR="00850BFB" w:rsidRPr="009F3F84" w:rsidRDefault="00850BFB" w:rsidP="00A2679E">
      <w:pPr>
        <w:tabs>
          <w:tab w:val="clear" w:pos="567"/>
        </w:tabs>
        <w:autoSpaceDE w:val="0"/>
        <w:autoSpaceDN w:val="0"/>
        <w:adjustRightInd w:val="0"/>
        <w:spacing w:line="240" w:lineRule="auto"/>
        <w:ind w:right="120"/>
        <w:rPr>
          <w:noProof/>
          <w:szCs w:val="22"/>
        </w:rPr>
      </w:pPr>
    </w:p>
    <w:p w14:paraId="0498CFD6" w14:textId="77777777" w:rsidR="00850BFB" w:rsidRPr="009F3F84" w:rsidRDefault="00850BFB" w:rsidP="00A2679E">
      <w:pPr>
        <w:tabs>
          <w:tab w:val="clear" w:pos="567"/>
        </w:tabs>
        <w:spacing w:line="240" w:lineRule="auto"/>
        <w:rPr>
          <w:szCs w:val="22"/>
        </w:rPr>
      </w:pPr>
      <w:r w:rsidRPr="009F3F84">
        <w:br w:type="page"/>
      </w:r>
    </w:p>
    <w:p w14:paraId="6B628C7C" w14:textId="77777777" w:rsidR="00DC6122" w:rsidRPr="009F3F84" w:rsidRDefault="00DC6122" w:rsidP="00A2679E">
      <w:pPr>
        <w:tabs>
          <w:tab w:val="clear" w:pos="567"/>
        </w:tabs>
        <w:spacing w:line="240" w:lineRule="auto"/>
        <w:rPr>
          <w:szCs w:val="22"/>
        </w:rPr>
      </w:pPr>
    </w:p>
    <w:p w14:paraId="3EB46E54" w14:textId="77777777" w:rsidR="00DC6122" w:rsidRPr="009F3F84" w:rsidRDefault="00DC6122" w:rsidP="00A2679E">
      <w:pPr>
        <w:tabs>
          <w:tab w:val="clear" w:pos="567"/>
        </w:tabs>
        <w:spacing w:line="240" w:lineRule="auto"/>
        <w:rPr>
          <w:szCs w:val="22"/>
        </w:rPr>
      </w:pPr>
    </w:p>
    <w:p w14:paraId="2AF95AF8" w14:textId="77777777" w:rsidR="00DC6122" w:rsidRPr="009F3F84" w:rsidRDefault="00DC6122" w:rsidP="00A2679E">
      <w:pPr>
        <w:tabs>
          <w:tab w:val="clear" w:pos="567"/>
        </w:tabs>
        <w:spacing w:line="240" w:lineRule="auto"/>
        <w:rPr>
          <w:szCs w:val="22"/>
        </w:rPr>
      </w:pPr>
    </w:p>
    <w:p w14:paraId="3B239663" w14:textId="77777777" w:rsidR="00DC6122" w:rsidRPr="009F3F84" w:rsidRDefault="00DC6122" w:rsidP="00A2679E">
      <w:pPr>
        <w:tabs>
          <w:tab w:val="clear" w:pos="567"/>
        </w:tabs>
        <w:spacing w:line="240" w:lineRule="auto"/>
        <w:rPr>
          <w:szCs w:val="22"/>
        </w:rPr>
      </w:pPr>
    </w:p>
    <w:p w14:paraId="5F4D39F1" w14:textId="77777777" w:rsidR="00DC6122" w:rsidRPr="009F3F84" w:rsidRDefault="00DC6122" w:rsidP="00A2679E">
      <w:pPr>
        <w:tabs>
          <w:tab w:val="clear" w:pos="567"/>
        </w:tabs>
        <w:spacing w:line="240" w:lineRule="auto"/>
        <w:rPr>
          <w:szCs w:val="22"/>
        </w:rPr>
      </w:pPr>
    </w:p>
    <w:p w14:paraId="30B4B48F" w14:textId="77777777" w:rsidR="00DC6122" w:rsidRPr="009F3F84" w:rsidRDefault="00DC6122" w:rsidP="00A2679E">
      <w:pPr>
        <w:tabs>
          <w:tab w:val="clear" w:pos="567"/>
        </w:tabs>
        <w:spacing w:line="240" w:lineRule="auto"/>
        <w:rPr>
          <w:szCs w:val="22"/>
        </w:rPr>
      </w:pPr>
    </w:p>
    <w:p w14:paraId="1F7F9BE8" w14:textId="77777777" w:rsidR="00DC6122" w:rsidRPr="009F3F84" w:rsidRDefault="00DC6122" w:rsidP="00A2679E">
      <w:pPr>
        <w:tabs>
          <w:tab w:val="clear" w:pos="567"/>
        </w:tabs>
        <w:spacing w:line="240" w:lineRule="auto"/>
        <w:rPr>
          <w:szCs w:val="22"/>
        </w:rPr>
      </w:pPr>
    </w:p>
    <w:p w14:paraId="7D8CD178" w14:textId="77777777" w:rsidR="00DC6122" w:rsidRPr="009F3F84" w:rsidRDefault="00DC6122" w:rsidP="00A2679E">
      <w:pPr>
        <w:tabs>
          <w:tab w:val="clear" w:pos="567"/>
        </w:tabs>
        <w:spacing w:line="240" w:lineRule="auto"/>
        <w:rPr>
          <w:szCs w:val="22"/>
        </w:rPr>
      </w:pPr>
    </w:p>
    <w:p w14:paraId="1E4CDFA8" w14:textId="77777777" w:rsidR="00DC6122" w:rsidRPr="009F3F84" w:rsidRDefault="00DC6122" w:rsidP="00A2679E">
      <w:pPr>
        <w:tabs>
          <w:tab w:val="clear" w:pos="567"/>
        </w:tabs>
        <w:spacing w:line="240" w:lineRule="auto"/>
        <w:rPr>
          <w:szCs w:val="22"/>
        </w:rPr>
      </w:pPr>
    </w:p>
    <w:p w14:paraId="062CFBA3" w14:textId="77777777" w:rsidR="00DC6122" w:rsidRPr="009F3F84" w:rsidRDefault="00DC6122" w:rsidP="00A2679E">
      <w:pPr>
        <w:tabs>
          <w:tab w:val="clear" w:pos="567"/>
        </w:tabs>
        <w:spacing w:line="240" w:lineRule="auto"/>
        <w:rPr>
          <w:szCs w:val="22"/>
        </w:rPr>
      </w:pPr>
    </w:p>
    <w:p w14:paraId="06BE5A42" w14:textId="77777777" w:rsidR="00DC6122" w:rsidRPr="009F3F84" w:rsidRDefault="00DC6122" w:rsidP="00A2679E">
      <w:pPr>
        <w:tabs>
          <w:tab w:val="clear" w:pos="567"/>
        </w:tabs>
        <w:spacing w:line="240" w:lineRule="auto"/>
        <w:rPr>
          <w:szCs w:val="22"/>
        </w:rPr>
      </w:pPr>
    </w:p>
    <w:p w14:paraId="4F9958BD" w14:textId="77777777" w:rsidR="00DC6122" w:rsidRPr="009F3F84" w:rsidRDefault="00DC6122" w:rsidP="00A2679E">
      <w:pPr>
        <w:tabs>
          <w:tab w:val="clear" w:pos="567"/>
        </w:tabs>
        <w:spacing w:line="240" w:lineRule="auto"/>
        <w:rPr>
          <w:szCs w:val="22"/>
        </w:rPr>
      </w:pPr>
    </w:p>
    <w:p w14:paraId="48EE1E6E" w14:textId="77777777" w:rsidR="00DC6122" w:rsidRPr="009F3F84" w:rsidRDefault="00DC6122" w:rsidP="00A2679E">
      <w:pPr>
        <w:tabs>
          <w:tab w:val="clear" w:pos="567"/>
        </w:tabs>
        <w:spacing w:line="240" w:lineRule="auto"/>
        <w:rPr>
          <w:szCs w:val="22"/>
        </w:rPr>
      </w:pPr>
    </w:p>
    <w:p w14:paraId="72123EA5" w14:textId="77777777" w:rsidR="00DC6122" w:rsidRPr="009F3F84" w:rsidRDefault="00DC6122" w:rsidP="00A2679E">
      <w:pPr>
        <w:tabs>
          <w:tab w:val="clear" w:pos="567"/>
        </w:tabs>
        <w:spacing w:line="240" w:lineRule="auto"/>
        <w:rPr>
          <w:szCs w:val="22"/>
        </w:rPr>
      </w:pPr>
    </w:p>
    <w:p w14:paraId="59B291AD" w14:textId="77777777" w:rsidR="00DC6122" w:rsidRPr="009F3F84" w:rsidRDefault="00DC6122" w:rsidP="00A2679E">
      <w:pPr>
        <w:tabs>
          <w:tab w:val="clear" w:pos="567"/>
        </w:tabs>
        <w:spacing w:line="240" w:lineRule="auto"/>
        <w:rPr>
          <w:szCs w:val="22"/>
        </w:rPr>
      </w:pPr>
    </w:p>
    <w:p w14:paraId="328B764F" w14:textId="77777777" w:rsidR="00DC6122" w:rsidRPr="009F3F84" w:rsidRDefault="00DC6122" w:rsidP="00A2679E">
      <w:pPr>
        <w:tabs>
          <w:tab w:val="clear" w:pos="567"/>
        </w:tabs>
        <w:spacing w:line="240" w:lineRule="auto"/>
        <w:rPr>
          <w:szCs w:val="22"/>
        </w:rPr>
      </w:pPr>
    </w:p>
    <w:p w14:paraId="2B469416" w14:textId="77777777" w:rsidR="00DC6122" w:rsidRPr="009F3F84" w:rsidRDefault="00DC6122" w:rsidP="00A2679E">
      <w:pPr>
        <w:tabs>
          <w:tab w:val="clear" w:pos="567"/>
        </w:tabs>
        <w:spacing w:line="240" w:lineRule="auto"/>
        <w:rPr>
          <w:szCs w:val="22"/>
        </w:rPr>
      </w:pPr>
    </w:p>
    <w:p w14:paraId="4DABCC3C" w14:textId="77777777" w:rsidR="00DC6122" w:rsidRPr="009F3F84" w:rsidRDefault="00DC6122" w:rsidP="00A2679E">
      <w:pPr>
        <w:tabs>
          <w:tab w:val="clear" w:pos="567"/>
        </w:tabs>
        <w:spacing w:line="240" w:lineRule="auto"/>
        <w:rPr>
          <w:szCs w:val="22"/>
        </w:rPr>
      </w:pPr>
    </w:p>
    <w:p w14:paraId="52C6F522" w14:textId="77777777" w:rsidR="00DC6122" w:rsidRPr="009F3F84" w:rsidRDefault="00DC6122" w:rsidP="00A2679E">
      <w:pPr>
        <w:tabs>
          <w:tab w:val="clear" w:pos="567"/>
        </w:tabs>
        <w:spacing w:line="240" w:lineRule="auto"/>
        <w:rPr>
          <w:szCs w:val="22"/>
        </w:rPr>
      </w:pPr>
    </w:p>
    <w:p w14:paraId="35B7034D" w14:textId="77777777" w:rsidR="00DC6122" w:rsidRPr="009F3F84" w:rsidRDefault="00DC6122" w:rsidP="00A2679E">
      <w:pPr>
        <w:tabs>
          <w:tab w:val="clear" w:pos="567"/>
        </w:tabs>
        <w:spacing w:line="240" w:lineRule="auto"/>
        <w:rPr>
          <w:szCs w:val="22"/>
        </w:rPr>
      </w:pPr>
    </w:p>
    <w:p w14:paraId="490674AB" w14:textId="77777777" w:rsidR="00DC6122" w:rsidRPr="009F3F84" w:rsidRDefault="00DC6122" w:rsidP="00A2679E">
      <w:pPr>
        <w:tabs>
          <w:tab w:val="clear" w:pos="567"/>
        </w:tabs>
        <w:spacing w:line="240" w:lineRule="auto"/>
        <w:rPr>
          <w:szCs w:val="22"/>
        </w:rPr>
      </w:pPr>
    </w:p>
    <w:p w14:paraId="17B699D8" w14:textId="77777777" w:rsidR="00DC6122" w:rsidRPr="009F3F84" w:rsidRDefault="00DC6122" w:rsidP="00A2679E">
      <w:pPr>
        <w:tabs>
          <w:tab w:val="clear" w:pos="567"/>
        </w:tabs>
        <w:spacing w:line="240" w:lineRule="auto"/>
        <w:rPr>
          <w:szCs w:val="22"/>
        </w:rPr>
      </w:pPr>
    </w:p>
    <w:p w14:paraId="53389F27" w14:textId="77777777" w:rsidR="0028482B" w:rsidRPr="009F3F84" w:rsidRDefault="0028482B" w:rsidP="00A2679E">
      <w:pPr>
        <w:tabs>
          <w:tab w:val="clear" w:pos="567"/>
        </w:tabs>
        <w:spacing w:line="240" w:lineRule="auto"/>
        <w:rPr>
          <w:szCs w:val="22"/>
        </w:rPr>
      </w:pPr>
    </w:p>
    <w:p w14:paraId="3E3E7109" w14:textId="77777777" w:rsidR="00DC6122" w:rsidRPr="009F3F84" w:rsidRDefault="00DC6122" w:rsidP="00A2679E">
      <w:pPr>
        <w:tabs>
          <w:tab w:val="clear" w:pos="567"/>
        </w:tabs>
        <w:spacing w:line="240" w:lineRule="auto"/>
        <w:jc w:val="center"/>
        <w:outlineLvl w:val="0"/>
        <w:rPr>
          <w:b/>
          <w:szCs w:val="22"/>
        </w:rPr>
      </w:pPr>
      <w:r w:rsidRPr="009F3F84">
        <w:rPr>
          <w:b/>
          <w:szCs w:val="22"/>
        </w:rPr>
        <w:t>B. FULJETT TA’ TAGĦRIF</w:t>
      </w:r>
    </w:p>
    <w:p w14:paraId="7C834640" w14:textId="77777777" w:rsidR="00DC6122" w:rsidRPr="009F3F84" w:rsidRDefault="00DC6122" w:rsidP="00A2679E">
      <w:pPr>
        <w:tabs>
          <w:tab w:val="clear" w:pos="567"/>
        </w:tabs>
        <w:spacing w:line="240" w:lineRule="auto"/>
        <w:jc w:val="center"/>
        <w:rPr>
          <w:b/>
          <w:szCs w:val="22"/>
        </w:rPr>
      </w:pPr>
      <w:r w:rsidRPr="009F3F84">
        <w:br w:type="page"/>
      </w:r>
      <w:r w:rsidRPr="009F3F84">
        <w:rPr>
          <w:b/>
          <w:szCs w:val="22"/>
        </w:rPr>
        <w:lastRenderedPageBreak/>
        <w:t>Fuljett ta’ tagħrif: Informazzjoni għall-utent</w:t>
      </w:r>
    </w:p>
    <w:p w14:paraId="532AF93D" w14:textId="77777777" w:rsidR="00DC6122" w:rsidRPr="009F3F84" w:rsidRDefault="00DC6122" w:rsidP="00A2679E">
      <w:pPr>
        <w:tabs>
          <w:tab w:val="clear" w:pos="567"/>
        </w:tabs>
        <w:spacing w:line="240" w:lineRule="auto"/>
        <w:rPr>
          <w:szCs w:val="22"/>
        </w:rPr>
      </w:pPr>
    </w:p>
    <w:p w14:paraId="32A879E5" w14:textId="77777777" w:rsidR="00DC6122" w:rsidRPr="009F3F84" w:rsidRDefault="00DC6122" w:rsidP="00A2679E">
      <w:pPr>
        <w:tabs>
          <w:tab w:val="clear" w:pos="567"/>
        </w:tabs>
        <w:spacing w:line="240" w:lineRule="auto"/>
        <w:jc w:val="center"/>
        <w:rPr>
          <w:b/>
          <w:szCs w:val="22"/>
        </w:rPr>
      </w:pPr>
      <w:r w:rsidRPr="009F3F84">
        <w:rPr>
          <w:b/>
          <w:szCs w:val="22"/>
        </w:rPr>
        <w:t>Atectura Breezhaler 125 mikrogramma/62.5 mikrogrammi trab li jittieħed man-nifs, kapsuli iebsa</w:t>
      </w:r>
    </w:p>
    <w:p w14:paraId="04590CC7" w14:textId="77777777" w:rsidR="00DC6122" w:rsidRPr="009F3F84" w:rsidRDefault="00DC6122" w:rsidP="00A2679E">
      <w:pPr>
        <w:tabs>
          <w:tab w:val="clear" w:pos="567"/>
        </w:tabs>
        <w:spacing w:line="240" w:lineRule="auto"/>
        <w:jc w:val="center"/>
        <w:rPr>
          <w:b/>
          <w:szCs w:val="22"/>
        </w:rPr>
      </w:pPr>
      <w:r w:rsidRPr="009F3F84">
        <w:rPr>
          <w:b/>
          <w:szCs w:val="22"/>
        </w:rPr>
        <w:t>Atectura Breezhaler 125 mikrogramma/127.5 mikrogrammi trab li jittieħed man-nifs, kapsuli iebsa</w:t>
      </w:r>
    </w:p>
    <w:p w14:paraId="674BE5D0" w14:textId="77777777" w:rsidR="00DC6122" w:rsidRPr="009F3F84" w:rsidRDefault="00DC6122" w:rsidP="00A2679E">
      <w:pPr>
        <w:tabs>
          <w:tab w:val="clear" w:pos="567"/>
        </w:tabs>
        <w:spacing w:line="240" w:lineRule="auto"/>
        <w:jc w:val="center"/>
        <w:rPr>
          <w:b/>
          <w:szCs w:val="22"/>
        </w:rPr>
      </w:pPr>
      <w:r w:rsidRPr="009F3F84">
        <w:rPr>
          <w:b/>
          <w:szCs w:val="22"/>
        </w:rPr>
        <w:t>Atectura Breezhaler 125 mikrogramma/260 mikrogramma trab li jittieħed man-nifs, kapsuli iebsa</w:t>
      </w:r>
    </w:p>
    <w:p w14:paraId="65BC4D41" w14:textId="77777777" w:rsidR="00DC6122" w:rsidRPr="009F3F84" w:rsidRDefault="000A604F" w:rsidP="00A2679E">
      <w:pPr>
        <w:tabs>
          <w:tab w:val="clear" w:pos="567"/>
        </w:tabs>
        <w:spacing w:line="240" w:lineRule="auto"/>
        <w:jc w:val="center"/>
        <w:rPr>
          <w:szCs w:val="22"/>
        </w:rPr>
      </w:pPr>
      <w:r w:rsidRPr="009F3F84">
        <w:t>indacaterol/mometasone furoate</w:t>
      </w:r>
    </w:p>
    <w:p w14:paraId="03EC97A6" w14:textId="77777777" w:rsidR="00DC6122" w:rsidRPr="009F3F84" w:rsidRDefault="00DC6122" w:rsidP="00A2679E">
      <w:pPr>
        <w:tabs>
          <w:tab w:val="clear" w:pos="567"/>
        </w:tabs>
        <w:spacing w:line="240" w:lineRule="auto"/>
        <w:rPr>
          <w:szCs w:val="22"/>
          <w:u w:val="single"/>
        </w:rPr>
      </w:pPr>
    </w:p>
    <w:p w14:paraId="26827766" w14:textId="51A2F1B6" w:rsidR="00DC6122" w:rsidRPr="009F3F84" w:rsidRDefault="00DC6122" w:rsidP="00A2679E">
      <w:pPr>
        <w:pStyle w:val="Nottoc-headings"/>
        <w:spacing w:before="0" w:after="0"/>
        <w:rPr>
          <w:rFonts w:ascii="Times New Roman" w:hAnsi="Times New Roman"/>
          <w:sz w:val="22"/>
          <w:szCs w:val="22"/>
        </w:rPr>
      </w:pPr>
      <w:r w:rsidRPr="009F3F84">
        <w:rPr>
          <w:rFonts w:ascii="Times New Roman" w:hAnsi="Times New Roman"/>
          <w:sz w:val="22"/>
          <w:szCs w:val="22"/>
        </w:rPr>
        <w:t>Aqra sew dan il-fuljett kollu qabel tibda tuża din il-mediċina peress li fih informazzjoni importanti għalik.</w:t>
      </w:r>
    </w:p>
    <w:p w14:paraId="762B5174" w14:textId="77777777" w:rsidR="00DC6122" w:rsidRPr="009F3F84" w:rsidRDefault="00DC6122" w:rsidP="00A2679E">
      <w:pPr>
        <w:pStyle w:val="Listlevel1"/>
        <w:numPr>
          <w:ilvl w:val="0"/>
          <w:numId w:val="7"/>
        </w:numPr>
        <w:spacing w:before="0"/>
        <w:ind w:left="567" w:hanging="567"/>
        <w:rPr>
          <w:sz w:val="22"/>
          <w:szCs w:val="22"/>
        </w:rPr>
      </w:pPr>
      <w:r w:rsidRPr="009F3F84">
        <w:rPr>
          <w:sz w:val="22"/>
          <w:szCs w:val="22"/>
        </w:rPr>
        <w:t>Żomm dan il-fuljett. Jista’ jkollok bżonn terġa’ taqrah.</w:t>
      </w:r>
    </w:p>
    <w:p w14:paraId="76E0C154" w14:textId="77777777" w:rsidR="00DC6122" w:rsidRPr="009F3F84" w:rsidRDefault="00DC6122" w:rsidP="00A2679E">
      <w:pPr>
        <w:pStyle w:val="Listlevel1"/>
        <w:numPr>
          <w:ilvl w:val="0"/>
          <w:numId w:val="7"/>
        </w:numPr>
        <w:spacing w:before="0"/>
        <w:ind w:left="567" w:hanging="567"/>
        <w:rPr>
          <w:sz w:val="22"/>
          <w:szCs w:val="22"/>
        </w:rPr>
      </w:pPr>
      <w:r w:rsidRPr="009F3F84">
        <w:rPr>
          <w:sz w:val="22"/>
          <w:szCs w:val="22"/>
        </w:rPr>
        <w:t>Jekk ikollok aktar mistoqsijiet, staqsi lit-tabib, lill-ispiżjar jew lill-infermier tiegħek.</w:t>
      </w:r>
    </w:p>
    <w:p w14:paraId="2765ACD4" w14:textId="77777777" w:rsidR="00DC6122" w:rsidRPr="009F3F84" w:rsidRDefault="00DC6122" w:rsidP="00A2679E">
      <w:pPr>
        <w:pStyle w:val="Listlevel1"/>
        <w:numPr>
          <w:ilvl w:val="0"/>
          <w:numId w:val="7"/>
        </w:numPr>
        <w:spacing w:before="0"/>
        <w:ind w:left="567" w:hanging="567"/>
        <w:rPr>
          <w:sz w:val="22"/>
          <w:szCs w:val="22"/>
        </w:rPr>
      </w:pPr>
      <w:r w:rsidRPr="009F3F84">
        <w:rPr>
          <w:sz w:val="22"/>
          <w:szCs w:val="22"/>
        </w:rPr>
        <w:t>Din il-mediċina ġiet mogħtija lilek biss. M’għandekx tgħaddiha lil persuni oħra. Tista’ tagħmlilhom il-ħsara anke jekk għandhom l-istess sinjali ta’ mard bħal tiegħek.</w:t>
      </w:r>
    </w:p>
    <w:p w14:paraId="02A3F77E" w14:textId="77777777" w:rsidR="00DC6122" w:rsidRPr="009F3F84" w:rsidRDefault="00DC6122" w:rsidP="00A2679E">
      <w:pPr>
        <w:pStyle w:val="Listlevel1"/>
        <w:numPr>
          <w:ilvl w:val="0"/>
          <w:numId w:val="7"/>
        </w:numPr>
        <w:spacing w:before="0"/>
        <w:ind w:left="567" w:hanging="567"/>
        <w:rPr>
          <w:sz w:val="22"/>
          <w:szCs w:val="22"/>
        </w:rPr>
      </w:pPr>
      <w:r w:rsidRPr="009F3F84">
        <w:rPr>
          <w:sz w:val="22"/>
          <w:szCs w:val="22"/>
        </w:rPr>
        <w:t>Jekk ikollok xi effett sekondarju kellem lit-tabib, lill-ispiżjar jew lill-infermier tiegħek. Dan jinkludi xi effett sekondarju possibbli li mhuwiex elenkat f’dan il-fuljett. Ara sezzjoni 4.</w:t>
      </w:r>
    </w:p>
    <w:p w14:paraId="675A5245" w14:textId="77777777" w:rsidR="00DC6122" w:rsidRPr="009F3F84" w:rsidRDefault="00DC6122" w:rsidP="00A2679E">
      <w:pPr>
        <w:pStyle w:val="Listlevel1"/>
        <w:spacing w:before="0"/>
        <w:ind w:left="0" w:firstLine="0"/>
        <w:rPr>
          <w:sz w:val="22"/>
          <w:szCs w:val="22"/>
        </w:rPr>
      </w:pPr>
    </w:p>
    <w:p w14:paraId="0F131570" w14:textId="77777777" w:rsidR="009453DD" w:rsidRPr="009F3F84" w:rsidRDefault="000A604F" w:rsidP="00A2679E">
      <w:pPr>
        <w:pStyle w:val="Nottoc-headings"/>
        <w:keepLines w:val="0"/>
        <w:spacing w:before="0" w:after="0"/>
        <w:rPr>
          <w:rFonts w:ascii="Times New Roman" w:hAnsi="Times New Roman" w:cs="Times New Roman"/>
          <w:b w:val="0"/>
          <w:bCs/>
          <w:color w:val="000000"/>
          <w:sz w:val="22"/>
          <w:szCs w:val="22"/>
        </w:rPr>
      </w:pPr>
      <w:bookmarkStart w:id="59" w:name="_Toc191271348"/>
      <w:r w:rsidRPr="009F3F84">
        <w:rPr>
          <w:rFonts w:ascii="Times New Roman" w:hAnsi="Times New Roman"/>
          <w:sz w:val="22"/>
          <w:szCs w:val="22"/>
        </w:rPr>
        <w:t>F’dan il-fuljett:</w:t>
      </w:r>
    </w:p>
    <w:p w14:paraId="4EB7929C" w14:textId="77777777" w:rsidR="00DC5129" w:rsidRPr="009F3F84" w:rsidRDefault="00DC5129" w:rsidP="00A2679E">
      <w:pPr>
        <w:pStyle w:val="Text"/>
        <w:keepNext/>
        <w:spacing w:before="0"/>
        <w:jc w:val="left"/>
        <w:rPr>
          <w:bCs/>
          <w:color w:val="000000"/>
          <w:sz w:val="22"/>
          <w:szCs w:val="22"/>
        </w:rPr>
      </w:pPr>
    </w:p>
    <w:p w14:paraId="6A2A112C" w14:textId="69AA8B86" w:rsidR="00DC6122" w:rsidRPr="009F3F84" w:rsidRDefault="00DC6122" w:rsidP="00A2679E">
      <w:pPr>
        <w:pStyle w:val="Text"/>
        <w:keepNext/>
        <w:spacing w:before="0"/>
        <w:jc w:val="left"/>
        <w:rPr>
          <w:bCs/>
          <w:color w:val="000000"/>
          <w:sz w:val="22"/>
          <w:szCs w:val="22"/>
        </w:rPr>
      </w:pPr>
      <w:r w:rsidRPr="009F3F84">
        <w:rPr>
          <w:bCs/>
          <w:color w:val="000000"/>
          <w:sz w:val="22"/>
          <w:szCs w:val="22"/>
        </w:rPr>
        <w:t>1.</w:t>
      </w:r>
      <w:r w:rsidRPr="009F3F84">
        <w:rPr>
          <w:bCs/>
          <w:color w:val="000000"/>
          <w:sz w:val="22"/>
          <w:szCs w:val="22"/>
        </w:rPr>
        <w:tab/>
        <w:t>X’inhu Atectura Breezhaler u għaliex jintuża</w:t>
      </w:r>
    </w:p>
    <w:p w14:paraId="6AE1BA9F" w14:textId="77777777" w:rsidR="00DC6122" w:rsidRPr="009F3F84" w:rsidRDefault="00DC6122" w:rsidP="00A2679E">
      <w:pPr>
        <w:pStyle w:val="Text"/>
        <w:keepNext/>
        <w:spacing w:before="0"/>
        <w:jc w:val="left"/>
        <w:rPr>
          <w:bCs/>
          <w:color w:val="000000"/>
          <w:sz w:val="22"/>
          <w:szCs w:val="22"/>
        </w:rPr>
      </w:pPr>
      <w:r w:rsidRPr="009F3F84">
        <w:rPr>
          <w:bCs/>
          <w:color w:val="000000"/>
          <w:sz w:val="22"/>
          <w:szCs w:val="22"/>
        </w:rPr>
        <w:t>2.</w:t>
      </w:r>
      <w:r w:rsidRPr="009F3F84">
        <w:rPr>
          <w:bCs/>
          <w:color w:val="000000"/>
          <w:sz w:val="22"/>
          <w:szCs w:val="22"/>
        </w:rPr>
        <w:tab/>
        <w:t>X’għandek tkun taf qabel ma tuża Atectura Breezhaler</w:t>
      </w:r>
    </w:p>
    <w:p w14:paraId="70C14657" w14:textId="77777777" w:rsidR="00DC6122" w:rsidRPr="009F3F84" w:rsidRDefault="00DC6122" w:rsidP="00A2679E">
      <w:pPr>
        <w:pStyle w:val="Text"/>
        <w:keepNext/>
        <w:spacing w:before="0"/>
        <w:jc w:val="left"/>
        <w:rPr>
          <w:bCs/>
          <w:color w:val="000000"/>
          <w:sz w:val="22"/>
          <w:szCs w:val="22"/>
        </w:rPr>
      </w:pPr>
      <w:r w:rsidRPr="009F3F84">
        <w:rPr>
          <w:bCs/>
          <w:color w:val="000000"/>
          <w:sz w:val="22"/>
          <w:szCs w:val="22"/>
        </w:rPr>
        <w:t>3.</w:t>
      </w:r>
      <w:r w:rsidRPr="009F3F84">
        <w:rPr>
          <w:bCs/>
          <w:color w:val="000000"/>
          <w:sz w:val="22"/>
          <w:szCs w:val="22"/>
        </w:rPr>
        <w:tab/>
        <w:t>Kif għandek tuża Atectura Breezhaler</w:t>
      </w:r>
    </w:p>
    <w:p w14:paraId="41B47D0E" w14:textId="77777777" w:rsidR="00DC6122" w:rsidRPr="009F3F84" w:rsidRDefault="00DC6122" w:rsidP="00A2679E">
      <w:pPr>
        <w:pStyle w:val="Text"/>
        <w:keepNext/>
        <w:spacing w:before="0"/>
        <w:jc w:val="left"/>
        <w:rPr>
          <w:bCs/>
          <w:color w:val="000000"/>
          <w:sz w:val="22"/>
          <w:szCs w:val="22"/>
        </w:rPr>
      </w:pPr>
      <w:r w:rsidRPr="009F3F84">
        <w:rPr>
          <w:bCs/>
          <w:color w:val="000000"/>
          <w:sz w:val="22"/>
          <w:szCs w:val="22"/>
        </w:rPr>
        <w:t>4.</w:t>
      </w:r>
      <w:r w:rsidRPr="009F3F84">
        <w:rPr>
          <w:bCs/>
          <w:color w:val="000000"/>
          <w:sz w:val="22"/>
          <w:szCs w:val="22"/>
        </w:rPr>
        <w:tab/>
        <w:t>Effetti sekondarji possibbli</w:t>
      </w:r>
    </w:p>
    <w:p w14:paraId="442E48E5" w14:textId="77777777" w:rsidR="00DC6122" w:rsidRPr="009F3F84" w:rsidRDefault="00DC6122" w:rsidP="00A2679E">
      <w:pPr>
        <w:pStyle w:val="Text"/>
        <w:keepNext/>
        <w:spacing w:before="0"/>
        <w:jc w:val="left"/>
        <w:rPr>
          <w:bCs/>
          <w:color w:val="000000"/>
          <w:sz w:val="22"/>
          <w:szCs w:val="22"/>
        </w:rPr>
      </w:pPr>
      <w:r w:rsidRPr="009F3F84">
        <w:rPr>
          <w:bCs/>
          <w:color w:val="000000"/>
          <w:sz w:val="22"/>
          <w:szCs w:val="22"/>
        </w:rPr>
        <w:t>5.</w:t>
      </w:r>
      <w:r w:rsidRPr="009F3F84">
        <w:rPr>
          <w:bCs/>
          <w:color w:val="000000"/>
          <w:sz w:val="22"/>
          <w:szCs w:val="22"/>
        </w:rPr>
        <w:tab/>
        <w:t>Kif taħżen Atectura Breezhaler</w:t>
      </w:r>
    </w:p>
    <w:p w14:paraId="3EAF459E" w14:textId="77777777" w:rsidR="00DC6122" w:rsidRPr="009F3F84" w:rsidRDefault="00DC6122" w:rsidP="00A2679E">
      <w:pPr>
        <w:pStyle w:val="Text"/>
        <w:keepNext/>
        <w:spacing w:before="0"/>
        <w:jc w:val="left"/>
        <w:rPr>
          <w:bCs/>
          <w:color w:val="000000"/>
          <w:sz w:val="22"/>
          <w:szCs w:val="22"/>
        </w:rPr>
      </w:pPr>
      <w:r w:rsidRPr="009F3F84">
        <w:rPr>
          <w:bCs/>
          <w:color w:val="000000"/>
          <w:sz w:val="22"/>
          <w:szCs w:val="22"/>
        </w:rPr>
        <w:t>6.</w:t>
      </w:r>
      <w:r w:rsidRPr="009F3F84">
        <w:rPr>
          <w:bCs/>
          <w:color w:val="000000"/>
          <w:sz w:val="22"/>
          <w:szCs w:val="22"/>
        </w:rPr>
        <w:tab/>
        <w:t>Kontenut tal-pakkett u informazzjoni oħra</w:t>
      </w:r>
    </w:p>
    <w:p w14:paraId="650EA2BA" w14:textId="77777777" w:rsidR="00DC6122" w:rsidRPr="009F3F84" w:rsidRDefault="00DC6122" w:rsidP="00A2679E">
      <w:pPr>
        <w:pStyle w:val="Text"/>
        <w:spacing w:before="0"/>
        <w:jc w:val="left"/>
        <w:rPr>
          <w:bCs/>
          <w:color w:val="000000"/>
          <w:sz w:val="22"/>
          <w:szCs w:val="22"/>
        </w:rPr>
      </w:pPr>
      <w:r w:rsidRPr="009F3F84">
        <w:rPr>
          <w:bCs/>
          <w:color w:val="000000"/>
          <w:sz w:val="22"/>
          <w:szCs w:val="22"/>
        </w:rPr>
        <w:t>Tagħrif dwar kif tuża l-inhaler ta’ Atectura Breezhaler</w:t>
      </w:r>
    </w:p>
    <w:p w14:paraId="7D859BB9" w14:textId="77777777" w:rsidR="00096A57" w:rsidRPr="009F3F84" w:rsidRDefault="00096A57" w:rsidP="00A2679E">
      <w:pPr>
        <w:pStyle w:val="Text"/>
        <w:spacing w:before="0"/>
        <w:jc w:val="left"/>
        <w:rPr>
          <w:bCs/>
          <w:color w:val="000000"/>
          <w:sz w:val="22"/>
          <w:szCs w:val="22"/>
        </w:rPr>
      </w:pPr>
    </w:p>
    <w:p w14:paraId="09B40677" w14:textId="77777777" w:rsidR="00096A57" w:rsidRPr="009F3F84" w:rsidRDefault="00096A57" w:rsidP="00A2679E">
      <w:pPr>
        <w:pStyle w:val="Text"/>
        <w:spacing w:before="0"/>
        <w:jc w:val="left"/>
        <w:rPr>
          <w:bCs/>
          <w:color w:val="000000"/>
          <w:sz w:val="22"/>
          <w:szCs w:val="22"/>
        </w:rPr>
      </w:pPr>
    </w:p>
    <w:p w14:paraId="5A68B941" w14:textId="77777777" w:rsidR="00DC6122" w:rsidRPr="009F3F84" w:rsidRDefault="00096A57" w:rsidP="00A2679E">
      <w:pPr>
        <w:keepNext/>
        <w:spacing w:line="240" w:lineRule="auto"/>
        <w:rPr>
          <w:b/>
          <w:bCs/>
        </w:rPr>
      </w:pPr>
      <w:bookmarkStart w:id="60" w:name="_Toc2097616"/>
      <w:r w:rsidRPr="009F3F84">
        <w:rPr>
          <w:b/>
          <w:bCs/>
        </w:rPr>
        <w:t>1.</w:t>
      </w:r>
      <w:r w:rsidRPr="009F3F84">
        <w:rPr>
          <w:b/>
          <w:bCs/>
        </w:rPr>
        <w:tab/>
        <w:t>X’inhu Atectura Breezhaler u għaliex jintuża</w:t>
      </w:r>
      <w:bookmarkEnd w:id="59"/>
      <w:bookmarkEnd w:id="60"/>
    </w:p>
    <w:p w14:paraId="7E97CB06" w14:textId="77777777" w:rsidR="00096A57" w:rsidRPr="009F3F84" w:rsidRDefault="00096A57" w:rsidP="00A2679E">
      <w:pPr>
        <w:pStyle w:val="Nottoc-headings"/>
        <w:keepLines w:val="0"/>
        <w:spacing w:before="0" w:after="0"/>
        <w:rPr>
          <w:rFonts w:ascii="Times New Roman" w:hAnsi="Times New Roman"/>
          <w:b w:val="0"/>
          <w:sz w:val="22"/>
          <w:szCs w:val="22"/>
          <w:lang w:val="es-ES"/>
        </w:rPr>
      </w:pPr>
    </w:p>
    <w:p w14:paraId="2054B246" w14:textId="77777777" w:rsidR="00DC6122" w:rsidRPr="009F3F84" w:rsidRDefault="00DC6122" w:rsidP="00A2679E">
      <w:pPr>
        <w:pStyle w:val="Nottoc-headings"/>
        <w:keepLines w:val="0"/>
        <w:spacing w:before="0" w:after="0"/>
        <w:rPr>
          <w:rFonts w:ascii="Times New Roman" w:hAnsi="Times New Roman"/>
          <w:sz w:val="22"/>
          <w:szCs w:val="22"/>
        </w:rPr>
      </w:pPr>
      <w:r w:rsidRPr="009F3F84">
        <w:rPr>
          <w:rFonts w:ascii="Times New Roman" w:hAnsi="Times New Roman"/>
          <w:sz w:val="22"/>
          <w:szCs w:val="22"/>
        </w:rPr>
        <w:t>X’inhu Atectura Breezhaler u kif jaħdem</w:t>
      </w:r>
    </w:p>
    <w:p w14:paraId="6C47DC1A" w14:textId="77777777" w:rsidR="00DC6122" w:rsidRPr="009F3F84" w:rsidRDefault="00DC6122" w:rsidP="00A2679E">
      <w:pPr>
        <w:pStyle w:val="Text"/>
        <w:spacing w:before="0"/>
        <w:jc w:val="left"/>
        <w:rPr>
          <w:bCs/>
          <w:sz w:val="22"/>
          <w:szCs w:val="22"/>
        </w:rPr>
      </w:pPr>
      <w:r w:rsidRPr="009F3F84">
        <w:rPr>
          <w:bCs/>
          <w:sz w:val="22"/>
          <w:szCs w:val="22"/>
        </w:rPr>
        <w:t>Atectura Breezhaler fih żewġ sustanzi attivi msejħin indacaterol u mometasone furoate.</w:t>
      </w:r>
    </w:p>
    <w:p w14:paraId="1BD3C5E3" w14:textId="77777777" w:rsidR="00096A57" w:rsidRPr="009F3F84" w:rsidRDefault="00096A57" w:rsidP="00A2679E">
      <w:pPr>
        <w:pStyle w:val="Text"/>
        <w:spacing w:before="0"/>
        <w:jc w:val="left"/>
        <w:rPr>
          <w:bCs/>
          <w:sz w:val="22"/>
          <w:szCs w:val="22"/>
        </w:rPr>
      </w:pPr>
    </w:p>
    <w:p w14:paraId="265B536F" w14:textId="77777777" w:rsidR="00DC6122" w:rsidRPr="009F3F84" w:rsidRDefault="00DC6122" w:rsidP="00A2679E">
      <w:pPr>
        <w:pStyle w:val="Text"/>
        <w:spacing w:before="0"/>
        <w:jc w:val="left"/>
        <w:rPr>
          <w:bCs/>
          <w:sz w:val="22"/>
          <w:szCs w:val="22"/>
        </w:rPr>
      </w:pPr>
      <w:r w:rsidRPr="009F3F84">
        <w:rPr>
          <w:bCs/>
          <w:sz w:val="22"/>
          <w:szCs w:val="22"/>
        </w:rPr>
        <w:t>Indacaterol jappartjeni għal grupp ta’ mediċini msejħin bronkodilataturi. Dan jirrilassa l-muskoli tal-passaġġi ż-żgħar tal-arja fil-pulmun. Dan jgħin biex jinfetħu l-passaġġi tal-arja u b’hekk ikun eħfef għall-arja biex tgħaddi għall-pulmun u toħroġ minnu. Meta jittieħed b’mod regolari, jgħin biex il-passaġġi ż-żgħar tal-arja jibqgħu miftuħin.</w:t>
      </w:r>
    </w:p>
    <w:p w14:paraId="189C851F" w14:textId="77777777" w:rsidR="00096A57" w:rsidRPr="009F3F84" w:rsidRDefault="00096A57" w:rsidP="00A2679E">
      <w:pPr>
        <w:pStyle w:val="Text"/>
        <w:spacing w:before="0"/>
        <w:jc w:val="left"/>
        <w:rPr>
          <w:bCs/>
          <w:sz w:val="22"/>
          <w:szCs w:val="22"/>
        </w:rPr>
      </w:pPr>
    </w:p>
    <w:p w14:paraId="47ABA7CA" w14:textId="29743DAD" w:rsidR="00DC6122" w:rsidRPr="009F3F84" w:rsidRDefault="00DC6122" w:rsidP="00A2679E">
      <w:pPr>
        <w:pStyle w:val="Text"/>
        <w:spacing w:before="0"/>
        <w:jc w:val="left"/>
        <w:rPr>
          <w:bCs/>
          <w:sz w:val="22"/>
          <w:szCs w:val="22"/>
        </w:rPr>
      </w:pPr>
      <w:r w:rsidRPr="009F3F84">
        <w:rPr>
          <w:bCs/>
          <w:sz w:val="22"/>
          <w:szCs w:val="22"/>
        </w:rPr>
        <w:t xml:space="preserve">Mometasone furoate jappartjeni għal grupp ta’ mediċini msejħin kortikosterojdi (jew sterojdi). Il-kortikosterojdi jnaqqsu n-nefħa u l-irritazzjoni </w:t>
      </w:r>
      <w:r w:rsidR="007E0C30" w:rsidRPr="009F3F84">
        <w:rPr>
          <w:bCs/>
          <w:sz w:val="22"/>
          <w:szCs w:val="22"/>
        </w:rPr>
        <w:t xml:space="preserve">(infjammazzjoni) </w:t>
      </w:r>
      <w:r w:rsidRPr="009F3F84">
        <w:rPr>
          <w:bCs/>
          <w:sz w:val="22"/>
          <w:szCs w:val="22"/>
        </w:rPr>
        <w:t>fil-passaġġi ż-żgħar tal-arja fil-pulmun u għalhekk bil-mod il-mod itaffu l-problemi tan-nifs. Il-kortikosterojdi jgħinu wkoll biex jipprevjenu l-attakki tal-ażma.</w:t>
      </w:r>
    </w:p>
    <w:p w14:paraId="1F50CCB2" w14:textId="77777777" w:rsidR="00096A57" w:rsidRPr="009F3F84" w:rsidRDefault="00096A57" w:rsidP="00A2679E">
      <w:pPr>
        <w:pStyle w:val="Text"/>
        <w:spacing w:before="0"/>
        <w:jc w:val="left"/>
        <w:rPr>
          <w:bCs/>
          <w:sz w:val="22"/>
          <w:szCs w:val="22"/>
        </w:rPr>
      </w:pPr>
    </w:p>
    <w:p w14:paraId="568F0D8E" w14:textId="77777777" w:rsidR="00DC6122" w:rsidRPr="009F3F84" w:rsidRDefault="00DC6122" w:rsidP="00A2679E">
      <w:pPr>
        <w:pStyle w:val="Nottoc-headings"/>
        <w:keepLines w:val="0"/>
        <w:spacing w:before="0" w:after="0"/>
        <w:rPr>
          <w:rFonts w:ascii="Times New Roman" w:hAnsi="Times New Roman"/>
          <w:sz w:val="22"/>
          <w:szCs w:val="22"/>
        </w:rPr>
      </w:pPr>
      <w:r w:rsidRPr="009F3F84">
        <w:rPr>
          <w:rFonts w:ascii="Times New Roman" w:hAnsi="Times New Roman"/>
          <w:sz w:val="22"/>
          <w:szCs w:val="22"/>
        </w:rPr>
        <w:t>Għalxiex jintuża Atectura Breezhaler</w:t>
      </w:r>
    </w:p>
    <w:p w14:paraId="54732A5A" w14:textId="6B6EE1D3" w:rsidR="00831906" w:rsidRPr="009F3F84" w:rsidRDefault="00A30AC4" w:rsidP="00A2679E">
      <w:pPr>
        <w:pStyle w:val="Nottoc-headings"/>
        <w:keepNext w:val="0"/>
        <w:keepLines w:val="0"/>
        <w:spacing w:before="0" w:after="0"/>
        <w:rPr>
          <w:rFonts w:ascii="Times New Roman" w:hAnsi="Times New Roman"/>
          <w:b w:val="0"/>
          <w:bCs/>
          <w:sz w:val="22"/>
          <w:szCs w:val="22"/>
        </w:rPr>
      </w:pPr>
      <w:r w:rsidRPr="009F3F84">
        <w:rPr>
          <w:rFonts w:ascii="Times New Roman" w:hAnsi="Times New Roman"/>
          <w:b w:val="0"/>
          <w:bCs/>
          <w:sz w:val="22"/>
          <w:szCs w:val="22"/>
        </w:rPr>
        <w:t xml:space="preserve">Atectura Breezhaler jintuża </w:t>
      </w:r>
      <w:r w:rsidR="007E0C30" w:rsidRPr="009F3F84">
        <w:rPr>
          <w:rFonts w:ascii="Times New Roman" w:hAnsi="Times New Roman"/>
          <w:b w:val="0"/>
          <w:bCs/>
          <w:sz w:val="22"/>
          <w:szCs w:val="22"/>
        </w:rPr>
        <w:t xml:space="preserve">b’mod regolari </w:t>
      </w:r>
      <w:r w:rsidRPr="009F3F84">
        <w:rPr>
          <w:rFonts w:ascii="Times New Roman" w:hAnsi="Times New Roman"/>
          <w:b w:val="0"/>
          <w:bCs/>
          <w:sz w:val="22"/>
          <w:szCs w:val="22"/>
        </w:rPr>
        <w:t>bħala trattament għall-ażma fl-adulti u l-adolexxenti (minn 12-il sena ’l fuq).</w:t>
      </w:r>
    </w:p>
    <w:p w14:paraId="4D227B78" w14:textId="77777777" w:rsidR="00096A57" w:rsidRPr="009F3F84" w:rsidRDefault="00096A57" w:rsidP="00A2679E">
      <w:pPr>
        <w:pStyle w:val="Text"/>
        <w:spacing w:before="0"/>
        <w:jc w:val="left"/>
        <w:rPr>
          <w:bCs/>
          <w:sz w:val="22"/>
          <w:szCs w:val="22"/>
        </w:rPr>
      </w:pPr>
    </w:p>
    <w:p w14:paraId="3EE77D51" w14:textId="27796B3B" w:rsidR="00386A23" w:rsidRPr="009F3F84" w:rsidRDefault="00386A23" w:rsidP="00A2679E">
      <w:pPr>
        <w:pStyle w:val="Text"/>
        <w:spacing w:before="0"/>
        <w:jc w:val="left"/>
        <w:rPr>
          <w:sz w:val="22"/>
          <w:szCs w:val="22"/>
        </w:rPr>
      </w:pPr>
      <w:r w:rsidRPr="009F3F84">
        <w:rPr>
          <w:sz w:val="22"/>
          <w:szCs w:val="22"/>
        </w:rPr>
        <w:t xml:space="preserve">L-ażma hi marda serja tal-pulmun fuq tul ta’ żmien fejn il-muskoli ta’ madwar l-iżgħar passaġġi tal-arja jidjiequ (bronkokostrizzjoni) u </w:t>
      </w:r>
      <w:r w:rsidR="007E0C30" w:rsidRPr="009F3F84">
        <w:rPr>
          <w:sz w:val="22"/>
          <w:szCs w:val="22"/>
        </w:rPr>
        <w:t>jinfjammaw</w:t>
      </w:r>
      <w:r w:rsidRPr="009F3F84">
        <w:rPr>
          <w:sz w:val="22"/>
          <w:szCs w:val="22"/>
        </w:rPr>
        <w:t>. Is-sintomi jiġu u jmorru u jinkludu qtugħ ta’ nifs, tħarħir, tagħfis f’sidrek u sogħla.</w:t>
      </w:r>
    </w:p>
    <w:p w14:paraId="51BF5448" w14:textId="77777777" w:rsidR="00386A23" w:rsidRPr="009F3F84" w:rsidRDefault="00386A23" w:rsidP="00A2679E">
      <w:pPr>
        <w:pStyle w:val="Text"/>
        <w:spacing w:before="0"/>
        <w:jc w:val="left"/>
        <w:rPr>
          <w:sz w:val="22"/>
          <w:szCs w:val="22"/>
        </w:rPr>
      </w:pPr>
    </w:p>
    <w:p w14:paraId="22121A75" w14:textId="781372F9" w:rsidR="007E0C30" w:rsidRPr="009F3F84" w:rsidRDefault="00DC6122" w:rsidP="00A2679E">
      <w:pPr>
        <w:pStyle w:val="Nottoc-headings"/>
        <w:keepNext w:val="0"/>
        <w:keepLines w:val="0"/>
        <w:spacing w:before="0" w:after="0"/>
        <w:rPr>
          <w:rFonts w:ascii="Times New Roman" w:hAnsi="Times New Roman"/>
          <w:b w:val="0"/>
          <w:bCs/>
          <w:sz w:val="22"/>
          <w:szCs w:val="22"/>
        </w:rPr>
      </w:pPr>
      <w:r w:rsidRPr="009F3F84">
        <w:rPr>
          <w:rFonts w:ascii="Times New Roman" w:hAnsi="Times New Roman"/>
          <w:b w:val="0"/>
          <w:sz w:val="22"/>
          <w:szCs w:val="22"/>
        </w:rPr>
        <w:t>Għandek tuża Atectura Breezhaler kuljum u mhux biss meta jkollok problemi biex tieħu n-nifs jew sintomi oħrajn tal-ażma. Dan jgħinek tikkontrolla l-ażma tiegħek kif jixraq.</w:t>
      </w:r>
      <w:r w:rsidR="007E0C30" w:rsidRPr="009F3F84">
        <w:rPr>
          <w:rFonts w:ascii="Times New Roman" w:hAnsi="Times New Roman"/>
          <w:b w:val="0"/>
          <w:sz w:val="22"/>
          <w:szCs w:val="22"/>
        </w:rPr>
        <w:t xml:space="preserve"> Tużax din il-mediċina biex ittaffi attakk f’daqqa ta’ qtugħ ta’ nifs jew tħarħir.</w:t>
      </w:r>
    </w:p>
    <w:p w14:paraId="1254C682" w14:textId="77777777" w:rsidR="00096A57" w:rsidRPr="009F3F84" w:rsidRDefault="00096A57" w:rsidP="00A2679E">
      <w:pPr>
        <w:pStyle w:val="Text"/>
        <w:spacing w:before="0"/>
        <w:jc w:val="left"/>
        <w:rPr>
          <w:sz w:val="22"/>
          <w:szCs w:val="22"/>
        </w:rPr>
      </w:pPr>
    </w:p>
    <w:p w14:paraId="59502A43" w14:textId="77777777" w:rsidR="00096A57" w:rsidRPr="009F3F84" w:rsidRDefault="005225B3" w:rsidP="00A2679E">
      <w:pPr>
        <w:pStyle w:val="Text"/>
        <w:spacing w:before="0"/>
        <w:jc w:val="left"/>
        <w:rPr>
          <w:sz w:val="22"/>
          <w:szCs w:val="22"/>
        </w:rPr>
      </w:pPr>
      <w:r w:rsidRPr="009F3F84">
        <w:rPr>
          <w:sz w:val="22"/>
          <w:szCs w:val="22"/>
        </w:rPr>
        <w:lastRenderedPageBreak/>
        <w:t>Jekk għandek xi mistoqsijiet dwar kif jaħdem Atectura Breezhaler jew dwar għala ngħatajt din il-mediċina, staqsi lit-tabib tiegħek.</w:t>
      </w:r>
    </w:p>
    <w:p w14:paraId="73723FA7" w14:textId="77777777" w:rsidR="005225B3" w:rsidRPr="009F3F84" w:rsidRDefault="005225B3" w:rsidP="00A2679E">
      <w:pPr>
        <w:pStyle w:val="Text"/>
        <w:spacing w:before="0"/>
        <w:jc w:val="left"/>
        <w:rPr>
          <w:sz w:val="22"/>
          <w:szCs w:val="22"/>
        </w:rPr>
      </w:pPr>
    </w:p>
    <w:p w14:paraId="0100D86B" w14:textId="77777777" w:rsidR="005225B3" w:rsidRPr="009F3F84" w:rsidRDefault="005225B3" w:rsidP="00A2679E">
      <w:pPr>
        <w:pStyle w:val="Text"/>
        <w:spacing w:before="0"/>
        <w:jc w:val="left"/>
        <w:rPr>
          <w:sz w:val="22"/>
          <w:szCs w:val="22"/>
        </w:rPr>
      </w:pPr>
    </w:p>
    <w:p w14:paraId="187B1FF8" w14:textId="77777777" w:rsidR="00DC6122" w:rsidRPr="009F3F84" w:rsidRDefault="00096A57" w:rsidP="00A2679E">
      <w:pPr>
        <w:keepNext/>
        <w:spacing w:line="240" w:lineRule="auto"/>
        <w:rPr>
          <w:b/>
          <w:bCs/>
        </w:rPr>
      </w:pPr>
      <w:bookmarkStart w:id="61" w:name="_Toc191271349"/>
      <w:bookmarkStart w:id="62" w:name="_Toc2097617"/>
      <w:r w:rsidRPr="009F3F84">
        <w:rPr>
          <w:b/>
          <w:bCs/>
        </w:rPr>
        <w:t>2.</w:t>
      </w:r>
      <w:r w:rsidRPr="009F3F84">
        <w:rPr>
          <w:b/>
          <w:bCs/>
        </w:rPr>
        <w:tab/>
      </w:r>
      <w:bookmarkEnd w:id="61"/>
      <w:r w:rsidRPr="009F3F84">
        <w:rPr>
          <w:b/>
          <w:bCs/>
        </w:rPr>
        <w:t>X’għandek tkun taf qabel ma tuża Atectura Breezhaler</w:t>
      </w:r>
      <w:bookmarkEnd w:id="62"/>
    </w:p>
    <w:p w14:paraId="46862F2E" w14:textId="77777777" w:rsidR="00096A57" w:rsidRPr="009F3F84" w:rsidRDefault="00096A57" w:rsidP="00A2679E">
      <w:pPr>
        <w:pStyle w:val="Text"/>
        <w:keepNext/>
        <w:keepLines/>
        <w:spacing w:before="0"/>
        <w:jc w:val="left"/>
        <w:rPr>
          <w:bCs/>
          <w:sz w:val="22"/>
          <w:szCs w:val="22"/>
        </w:rPr>
      </w:pPr>
    </w:p>
    <w:p w14:paraId="24CCE4FF" w14:textId="19EFCF7A" w:rsidR="00DC6122" w:rsidRPr="009F3F84" w:rsidRDefault="00DC6122" w:rsidP="00A2679E">
      <w:pPr>
        <w:pStyle w:val="Text"/>
        <w:keepNext/>
        <w:keepLines/>
        <w:spacing w:before="0"/>
        <w:jc w:val="left"/>
        <w:rPr>
          <w:bCs/>
          <w:sz w:val="22"/>
          <w:szCs w:val="22"/>
        </w:rPr>
      </w:pPr>
      <w:r w:rsidRPr="009F3F84">
        <w:rPr>
          <w:bCs/>
          <w:sz w:val="22"/>
          <w:szCs w:val="22"/>
        </w:rPr>
        <w:t>Imxi mal-istruzzjonijiet kollha li tak it-tabib kif jixraq.</w:t>
      </w:r>
    </w:p>
    <w:p w14:paraId="6379CE5F" w14:textId="77777777" w:rsidR="00096A57" w:rsidRPr="009F3F84" w:rsidRDefault="00096A57" w:rsidP="00A2679E">
      <w:pPr>
        <w:pStyle w:val="Text"/>
        <w:keepNext/>
        <w:keepLines/>
        <w:spacing w:before="0"/>
        <w:jc w:val="left"/>
        <w:rPr>
          <w:bCs/>
          <w:sz w:val="22"/>
          <w:szCs w:val="22"/>
        </w:rPr>
      </w:pPr>
    </w:p>
    <w:p w14:paraId="52EEF424" w14:textId="77777777" w:rsidR="00DC6122" w:rsidRPr="009F3F84" w:rsidRDefault="00DC6122" w:rsidP="00A2679E">
      <w:pPr>
        <w:pStyle w:val="Text"/>
        <w:keepNext/>
        <w:keepLines/>
        <w:spacing w:before="0"/>
        <w:jc w:val="left"/>
        <w:rPr>
          <w:b/>
          <w:sz w:val="22"/>
          <w:szCs w:val="22"/>
        </w:rPr>
      </w:pPr>
      <w:r w:rsidRPr="009F3F84">
        <w:rPr>
          <w:b/>
          <w:sz w:val="22"/>
          <w:szCs w:val="22"/>
        </w:rPr>
        <w:t>Tużax Atectura Breezhaler</w:t>
      </w:r>
    </w:p>
    <w:p w14:paraId="3418FCEB" w14:textId="77777777" w:rsidR="00DC6122" w:rsidRPr="009F3F84" w:rsidRDefault="007C02DC" w:rsidP="00A2679E">
      <w:pPr>
        <w:pStyle w:val="Listlevel1"/>
        <w:numPr>
          <w:ilvl w:val="0"/>
          <w:numId w:val="7"/>
        </w:numPr>
        <w:spacing w:before="0"/>
        <w:ind w:left="567" w:hanging="567"/>
        <w:rPr>
          <w:sz w:val="22"/>
          <w:szCs w:val="22"/>
        </w:rPr>
      </w:pPr>
      <w:r w:rsidRPr="009F3F84">
        <w:rPr>
          <w:sz w:val="22"/>
          <w:szCs w:val="22"/>
        </w:rPr>
        <w:t>jekk inti allerġiku għal indacaterol, mometasone furoate jew għal xi sustanza oħra ta’ din il-mediċina (imniżżla fis-sezzjoni 6). Jekk taħseb li tista’ tkun allerġiku, itlob il-parir tat-tabib tiegħek.</w:t>
      </w:r>
    </w:p>
    <w:p w14:paraId="3DAB962B" w14:textId="77777777" w:rsidR="00096A57" w:rsidRPr="009F3F84" w:rsidRDefault="00096A57" w:rsidP="00A2679E">
      <w:pPr>
        <w:pStyle w:val="Listlevel1"/>
        <w:spacing w:before="0"/>
        <w:ind w:left="0" w:firstLine="0"/>
        <w:rPr>
          <w:sz w:val="22"/>
          <w:szCs w:val="22"/>
        </w:rPr>
      </w:pPr>
    </w:p>
    <w:p w14:paraId="7AACBE71" w14:textId="77777777" w:rsidR="00DC6122" w:rsidRPr="009F3F84" w:rsidRDefault="00DC6122" w:rsidP="00A2679E">
      <w:pPr>
        <w:pStyle w:val="Nottoc-headings"/>
        <w:spacing w:before="0" w:after="0"/>
        <w:rPr>
          <w:rFonts w:ascii="Times New Roman" w:hAnsi="Times New Roman"/>
          <w:sz w:val="22"/>
          <w:szCs w:val="22"/>
        </w:rPr>
      </w:pPr>
      <w:r w:rsidRPr="009F3F84">
        <w:rPr>
          <w:rFonts w:ascii="Times New Roman" w:hAnsi="Times New Roman"/>
          <w:sz w:val="22"/>
          <w:szCs w:val="22"/>
        </w:rPr>
        <w:t>Twissijiet u prekawzjonijiet</w:t>
      </w:r>
    </w:p>
    <w:p w14:paraId="5012F88D" w14:textId="77777777" w:rsidR="00DC6122" w:rsidRPr="009F3F84" w:rsidRDefault="007C02DC" w:rsidP="00A2679E">
      <w:pPr>
        <w:pStyle w:val="Nottoc-headings"/>
        <w:spacing w:before="0" w:after="0"/>
        <w:rPr>
          <w:rFonts w:ascii="Times New Roman" w:hAnsi="Times New Roman"/>
          <w:b w:val="0"/>
          <w:bCs/>
          <w:sz w:val="22"/>
          <w:szCs w:val="22"/>
        </w:rPr>
      </w:pPr>
      <w:r w:rsidRPr="009F3F84">
        <w:rPr>
          <w:rFonts w:ascii="Times New Roman" w:hAnsi="Times New Roman"/>
          <w:b w:val="0"/>
          <w:bCs/>
          <w:sz w:val="22"/>
          <w:szCs w:val="22"/>
        </w:rPr>
        <w:t>Kellem lit-tabib, lill-ispiżjar jew lill-infermier tiegħek qabel tuża Atectura Breezhaler jekk xi wieħed minn dawn li ġejjin jgħodd għalik:</w:t>
      </w:r>
    </w:p>
    <w:p w14:paraId="02D60AAC" w14:textId="77777777" w:rsidR="00DC6122" w:rsidRPr="009F3F84" w:rsidRDefault="00DC6122" w:rsidP="00A2679E">
      <w:pPr>
        <w:pStyle w:val="Listlevel1"/>
        <w:numPr>
          <w:ilvl w:val="0"/>
          <w:numId w:val="7"/>
        </w:numPr>
        <w:spacing w:before="0"/>
        <w:ind w:left="567" w:hanging="567"/>
        <w:rPr>
          <w:sz w:val="22"/>
          <w:szCs w:val="22"/>
        </w:rPr>
      </w:pPr>
      <w:r w:rsidRPr="009F3F84">
        <w:rPr>
          <w:sz w:val="22"/>
          <w:szCs w:val="22"/>
        </w:rPr>
        <w:t>jekk għandek problemi fil-qalb, li jinkludu taħbit tal-qalb irregolari jew mgħaġġel.</w:t>
      </w:r>
    </w:p>
    <w:p w14:paraId="68642CF7" w14:textId="77777777" w:rsidR="00DC6122" w:rsidRPr="009F3F84" w:rsidRDefault="00DC6122" w:rsidP="00A2679E">
      <w:pPr>
        <w:pStyle w:val="Listlevel1"/>
        <w:numPr>
          <w:ilvl w:val="0"/>
          <w:numId w:val="7"/>
        </w:numPr>
        <w:spacing w:before="0"/>
        <w:ind w:left="567" w:hanging="567"/>
        <w:rPr>
          <w:sz w:val="22"/>
          <w:szCs w:val="22"/>
        </w:rPr>
      </w:pPr>
      <w:r w:rsidRPr="009F3F84">
        <w:rPr>
          <w:sz w:val="22"/>
          <w:szCs w:val="22"/>
        </w:rPr>
        <w:t>jekk għandek problemi fil-glandola tat-tirojde.</w:t>
      </w:r>
    </w:p>
    <w:p w14:paraId="661E00AF" w14:textId="77777777" w:rsidR="00DC6122" w:rsidRPr="009F3F84" w:rsidRDefault="00DC6122" w:rsidP="00A2679E">
      <w:pPr>
        <w:pStyle w:val="Listlevel1"/>
        <w:numPr>
          <w:ilvl w:val="0"/>
          <w:numId w:val="7"/>
        </w:numPr>
        <w:spacing w:before="0"/>
        <w:ind w:left="567" w:hanging="567"/>
        <w:rPr>
          <w:sz w:val="22"/>
          <w:szCs w:val="22"/>
        </w:rPr>
      </w:pPr>
      <w:r w:rsidRPr="009F3F84">
        <w:rPr>
          <w:sz w:val="22"/>
          <w:szCs w:val="22"/>
        </w:rPr>
        <w:t>jekk qatt qalulek li għandek id-dijabete jew livell għoli ta’ zokkor fid-demm.</w:t>
      </w:r>
    </w:p>
    <w:p w14:paraId="280D1B35" w14:textId="77777777" w:rsidR="00DC6122" w:rsidRPr="009F3F84" w:rsidRDefault="00DC6122" w:rsidP="00A2679E">
      <w:pPr>
        <w:pStyle w:val="Listlevel1"/>
        <w:numPr>
          <w:ilvl w:val="0"/>
          <w:numId w:val="7"/>
        </w:numPr>
        <w:spacing w:before="0"/>
        <w:ind w:left="567" w:hanging="567"/>
        <w:rPr>
          <w:sz w:val="22"/>
          <w:szCs w:val="22"/>
        </w:rPr>
      </w:pPr>
      <w:r w:rsidRPr="009F3F84">
        <w:rPr>
          <w:sz w:val="22"/>
          <w:szCs w:val="22"/>
        </w:rPr>
        <w:t>jekk tbati minn aċċessjonijiet jew puplesiji.</w:t>
      </w:r>
    </w:p>
    <w:p w14:paraId="19D98DBB" w14:textId="77777777" w:rsidR="00DC6122" w:rsidRPr="009F3F84" w:rsidRDefault="00DC6122" w:rsidP="00A2679E">
      <w:pPr>
        <w:pStyle w:val="Listlevel1"/>
        <w:numPr>
          <w:ilvl w:val="0"/>
          <w:numId w:val="7"/>
        </w:numPr>
        <w:spacing w:before="0"/>
        <w:ind w:left="567" w:hanging="567"/>
        <w:rPr>
          <w:sz w:val="22"/>
          <w:szCs w:val="22"/>
        </w:rPr>
      </w:pPr>
      <w:r w:rsidRPr="009F3F84">
        <w:rPr>
          <w:sz w:val="22"/>
          <w:szCs w:val="22"/>
        </w:rPr>
        <w:t>jekk għandek livell baxx ta’ potassju fid-demm.</w:t>
      </w:r>
    </w:p>
    <w:p w14:paraId="4A1F11BB" w14:textId="26B96B02" w:rsidR="00DC6122" w:rsidRPr="009F3F84" w:rsidRDefault="00DC6122" w:rsidP="00A2679E">
      <w:pPr>
        <w:pStyle w:val="Listlevel1"/>
        <w:numPr>
          <w:ilvl w:val="0"/>
          <w:numId w:val="7"/>
        </w:numPr>
        <w:spacing w:before="0"/>
        <w:ind w:left="567" w:hanging="567"/>
        <w:rPr>
          <w:sz w:val="22"/>
          <w:szCs w:val="22"/>
        </w:rPr>
      </w:pPr>
      <w:r w:rsidRPr="009F3F84">
        <w:rPr>
          <w:sz w:val="22"/>
          <w:szCs w:val="22"/>
        </w:rPr>
        <w:t>jekk għandek problemi serji fil-fwied.</w:t>
      </w:r>
    </w:p>
    <w:p w14:paraId="324AE92B" w14:textId="3A275D2A" w:rsidR="00101854" w:rsidRPr="009F3F84" w:rsidRDefault="00101854" w:rsidP="00A2679E">
      <w:pPr>
        <w:pStyle w:val="Listlevel1"/>
        <w:spacing w:before="0"/>
        <w:ind w:left="567" w:hanging="567"/>
        <w:rPr>
          <w:sz w:val="22"/>
          <w:szCs w:val="22"/>
        </w:rPr>
      </w:pPr>
      <w:r w:rsidRPr="009F3F84">
        <w:rPr>
          <w:sz w:val="22"/>
          <w:szCs w:val="22"/>
        </w:rPr>
        <w:t>-</w:t>
      </w:r>
      <w:r w:rsidRPr="009F3F84">
        <w:rPr>
          <w:sz w:val="22"/>
          <w:szCs w:val="22"/>
        </w:rPr>
        <w:tab/>
        <w:t>jekk għandek it-tuberkulożi (TB) fil-pulmun, jew kwalunkwe infezzjoni oħra li ilha għandek żmien jew li mhijiex ittrattata.</w:t>
      </w:r>
    </w:p>
    <w:p w14:paraId="24F801C3" w14:textId="77777777" w:rsidR="00AB7DC0" w:rsidRPr="009F3F84" w:rsidRDefault="00AB7DC0" w:rsidP="00A2679E">
      <w:pPr>
        <w:pStyle w:val="Listlevel1"/>
        <w:spacing w:before="0"/>
        <w:ind w:left="0" w:firstLine="0"/>
        <w:rPr>
          <w:sz w:val="22"/>
          <w:szCs w:val="22"/>
        </w:rPr>
      </w:pPr>
    </w:p>
    <w:p w14:paraId="59684C9C" w14:textId="77777777" w:rsidR="00DC6122" w:rsidRPr="009F3F84" w:rsidRDefault="00DC6122" w:rsidP="00A2679E">
      <w:pPr>
        <w:pStyle w:val="Text"/>
        <w:keepNext/>
        <w:keepLines/>
        <w:spacing w:before="0"/>
        <w:jc w:val="left"/>
        <w:rPr>
          <w:b/>
          <w:sz w:val="22"/>
          <w:szCs w:val="22"/>
        </w:rPr>
      </w:pPr>
      <w:r w:rsidRPr="009F3F84">
        <w:rPr>
          <w:b/>
          <w:sz w:val="22"/>
          <w:szCs w:val="22"/>
        </w:rPr>
        <w:t>Waqt li qed tieħu t-trattament b’Atectura Breezhaler</w:t>
      </w:r>
    </w:p>
    <w:p w14:paraId="114FF469" w14:textId="2A1C0D98" w:rsidR="00DC6122" w:rsidRPr="009F3F84" w:rsidRDefault="00A2228B" w:rsidP="00A2679E">
      <w:pPr>
        <w:pStyle w:val="Listlevel1"/>
        <w:keepNext/>
        <w:keepLines/>
        <w:spacing w:before="0"/>
        <w:ind w:left="0" w:firstLine="0"/>
        <w:rPr>
          <w:sz w:val="22"/>
          <w:szCs w:val="22"/>
        </w:rPr>
      </w:pPr>
      <w:r w:rsidRPr="009F3F84">
        <w:rPr>
          <w:b/>
          <w:bCs/>
          <w:sz w:val="22"/>
          <w:szCs w:val="22"/>
        </w:rPr>
        <w:t xml:space="preserve">Ieqaf ħu din il-medċina u </w:t>
      </w:r>
      <w:r w:rsidR="007E0C30" w:rsidRPr="009F3F84">
        <w:rPr>
          <w:b/>
          <w:bCs/>
          <w:sz w:val="22"/>
          <w:szCs w:val="22"/>
        </w:rPr>
        <w:t xml:space="preserve">ikseb </w:t>
      </w:r>
      <w:r w:rsidRPr="009F3F84">
        <w:rPr>
          <w:b/>
          <w:bCs/>
          <w:sz w:val="22"/>
          <w:szCs w:val="22"/>
        </w:rPr>
        <w:t>għajnuna medika minnufih</w:t>
      </w:r>
      <w:r w:rsidRPr="009F3F84">
        <w:rPr>
          <w:sz w:val="22"/>
          <w:szCs w:val="22"/>
        </w:rPr>
        <w:t xml:space="preserve"> jekk </w:t>
      </w:r>
      <w:r w:rsidR="007E0C30" w:rsidRPr="009F3F84">
        <w:rPr>
          <w:sz w:val="22"/>
          <w:szCs w:val="22"/>
        </w:rPr>
        <w:t xml:space="preserve">għandek </w:t>
      </w:r>
      <w:r w:rsidRPr="009F3F84">
        <w:rPr>
          <w:sz w:val="22"/>
          <w:szCs w:val="22"/>
        </w:rPr>
        <w:t>xi wieħed minn dawn li ġejjin:</w:t>
      </w:r>
    </w:p>
    <w:p w14:paraId="43601DA9" w14:textId="5B9B55A6" w:rsidR="00DC6122" w:rsidRPr="009F3F84" w:rsidRDefault="00DC6122" w:rsidP="00A2679E">
      <w:pPr>
        <w:pStyle w:val="Listlevel1"/>
        <w:numPr>
          <w:ilvl w:val="0"/>
          <w:numId w:val="7"/>
        </w:numPr>
        <w:spacing w:before="0"/>
        <w:ind w:left="567" w:hanging="567"/>
        <w:rPr>
          <w:sz w:val="22"/>
          <w:szCs w:val="22"/>
        </w:rPr>
      </w:pPr>
      <w:r w:rsidRPr="009F3F84">
        <w:rPr>
          <w:sz w:val="22"/>
          <w:szCs w:val="22"/>
        </w:rPr>
        <w:t xml:space="preserve">tagħfis f’sidrek, sogħla, tħarħir jew qtugħ ta’ nifs eżatt wara li </w:t>
      </w:r>
      <w:r w:rsidR="007E0C30" w:rsidRPr="009F3F84">
        <w:rPr>
          <w:sz w:val="22"/>
          <w:szCs w:val="22"/>
        </w:rPr>
        <w:t>tuża</w:t>
      </w:r>
      <w:r w:rsidRPr="009F3F84">
        <w:rPr>
          <w:sz w:val="22"/>
          <w:szCs w:val="22"/>
        </w:rPr>
        <w:t xml:space="preserve"> Atectura Breezhaler (sinjali </w:t>
      </w:r>
      <w:r w:rsidR="007E0C30" w:rsidRPr="009F3F84">
        <w:rPr>
          <w:sz w:val="22"/>
          <w:szCs w:val="22"/>
        </w:rPr>
        <w:t xml:space="preserve">li din il-mediċina qiegħda ddejjaq bla mistenni l-passaġġi tal-arja, magħuf bħala </w:t>
      </w:r>
      <w:r w:rsidRPr="009F3F84">
        <w:rPr>
          <w:sz w:val="22"/>
          <w:szCs w:val="22"/>
        </w:rPr>
        <w:t>spażmi paradossali tal-bronki).</w:t>
      </w:r>
    </w:p>
    <w:p w14:paraId="595EBB1A" w14:textId="0E566F02" w:rsidR="00DC6122" w:rsidRPr="009F3F84" w:rsidRDefault="00DC6122" w:rsidP="00A2679E">
      <w:pPr>
        <w:pStyle w:val="Listlevel1"/>
        <w:numPr>
          <w:ilvl w:val="0"/>
          <w:numId w:val="7"/>
        </w:numPr>
        <w:spacing w:before="0"/>
        <w:ind w:left="567" w:hanging="567"/>
        <w:rPr>
          <w:sz w:val="22"/>
          <w:szCs w:val="22"/>
        </w:rPr>
      </w:pPr>
      <w:r w:rsidRPr="009F3F84">
        <w:rPr>
          <w:sz w:val="22"/>
          <w:szCs w:val="22"/>
        </w:rPr>
        <w:t>diffikultà biex tieħu n-nifs jew tibla’, nefħa fl-ilsien, fix-x</w:t>
      </w:r>
      <w:r w:rsidR="004539C4" w:rsidRPr="009F3F84">
        <w:rPr>
          <w:sz w:val="22"/>
          <w:szCs w:val="22"/>
        </w:rPr>
        <w:t>u</w:t>
      </w:r>
      <w:r w:rsidRPr="009F3F84">
        <w:rPr>
          <w:sz w:val="22"/>
          <w:szCs w:val="22"/>
        </w:rPr>
        <w:t>fftejn jew fil-wiċċ, raxx fil-ġilda, ħakk u ħorriqija (sinjali ta’ reazzjoni allerġika).</w:t>
      </w:r>
    </w:p>
    <w:p w14:paraId="223CC511" w14:textId="1A14B2BA" w:rsidR="004606B9" w:rsidRPr="009F3F84" w:rsidRDefault="004606B9" w:rsidP="00A2679E">
      <w:pPr>
        <w:pStyle w:val="Listlevel1"/>
        <w:spacing w:before="0"/>
        <w:ind w:left="0" w:firstLine="0"/>
        <w:rPr>
          <w:sz w:val="22"/>
          <w:szCs w:val="22"/>
        </w:rPr>
      </w:pPr>
    </w:p>
    <w:p w14:paraId="1060D0E1" w14:textId="77777777" w:rsidR="00DC6122" w:rsidRPr="009F3F84" w:rsidRDefault="00DC6122" w:rsidP="00A2679E">
      <w:pPr>
        <w:pStyle w:val="Nottoc-headings"/>
        <w:keepLines w:val="0"/>
        <w:spacing w:before="0" w:after="0"/>
        <w:rPr>
          <w:rFonts w:ascii="Times New Roman" w:hAnsi="Times New Roman"/>
          <w:sz w:val="22"/>
          <w:szCs w:val="22"/>
        </w:rPr>
      </w:pPr>
      <w:r w:rsidRPr="009F3F84">
        <w:rPr>
          <w:rFonts w:ascii="Times New Roman" w:hAnsi="Times New Roman"/>
          <w:sz w:val="22"/>
          <w:szCs w:val="22"/>
        </w:rPr>
        <w:t>Tfal u adolexxenti</w:t>
      </w:r>
    </w:p>
    <w:p w14:paraId="6D3A07F3" w14:textId="3E3AC60A" w:rsidR="00DC6122" w:rsidRPr="009F3F84" w:rsidRDefault="00DC6122" w:rsidP="00A2679E">
      <w:pPr>
        <w:pStyle w:val="Text"/>
        <w:spacing w:before="0"/>
        <w:jc w:val="left"/>
        <w:rPr>
          <w:bCs/>
          <w:sz w:val="22"/>
          <w:szCs w:val="22"/>
        </w:rPr>
      </w:pPr>
      <w:r w:rsidRPr="009F3F84">
        <w:rPr>
          <w:bCs/>
          <w:sz w:val="22"/>
          <w:szCs w:val="22"/>
        </w:rPr>
        <w:t>Tagħtix din il-mediċina lil tfal jew adolexxenti li għandhom anqas minn 12-il sena</w:t>
      </w:r>
      <w:r w:rsidR="007E0C30" w:rsidRPr="009F3F84">
        <w:rPr>
          <w:bCs/>
          <w:sz w:val="22"/>
          <w:szCs w:val="22"/>
        </w:rPr>
        <w:t xml:space="preserve"> minħabba li ma ġietx studjata f’dan il-grupp ta’ età</w:t>
      </w:r>
      <w:r w:rsidRPr="009F3F84">
        <w:rPr>
          <w:bCs/>
          <w:sz w:val="22"/>
          <w:szCs w:val="22"/>
        </w:rPr>
        <w:t>.</w:t>
      </w:r>
    </w:p>
    <w:p w14:paraId="664FE8AA" w14:textId="77777777" w:rsidR="004606B9" w:rsidRPr="009F3F84" w:rsidRDefault="004606B9" w:rsidP="00A2679E">
      <w:pPr>
        <w:pStyle w:val="Text"/>
        <w:spacing w:before="0"/>
        <w:jc w:val="left"/>
        <w:rPr>
          <w:bCs/>
          <w:sz w:val="22"/>
          <w:szCs w:val="22"/>
        </w:rPr>
      </w:pPr>
    </w:p>
    <w:p w14:paraId="229DB779" w14:textId="77777777" w:rsidR="00DC6122" w:rsidRPr="009F3F84" w:rsidRDefault="00DC6122" w:rsidP="00A2679E">
      <w:pPr>
        <w:pStyle w:val="Nottoc-headings"/>
        <w:spacing w:before="0" w:after="0"/>
        <w:rPr>
          <w:rFonts w:ascii="Times New Roman" w:hAnsi="Times New Roman"/>
          <w:sz w:val="22"/>
          <w:szCs w:val="22"/>
        </w:rPr>
      </w:pPr>
      <w:r w:rsidRPr="009F3F84">
        <w:rPr>
          <w:rFonts w:ascii="Times New Roman" w:hAnsi="Times New Roman"/>
          <w:bCs/>
          <w:sz w:val="22"/>
          <w:szCs w:val="22"/>
        </w:rPr>
        <w:t>Mediċini oħra u Atectura Breezhaler</w:t>
      </w:r>
    </w:p>
    <w:p w14:paraId="17945E26" w14:textId="24ED577A" w:rsidR="00DC6122" w:rsidRPr="009F3F84" w:rsidRDefault="00DC6122" w:rsidP="00A2679E">
      <w:pPr>
        <w:pStyle w:val="Text"/>
        <w:keepNext/>
        <w:keepLines/>
        <w:spacing w:before="0"/>
        <w:jc w:val="left"/>
        <w:rPr>
          <w:sz w:val="22"/>
          <w:szCs w:val="22"/>
        </w:rPr>
      </w:pPr>
      <w:r w:rsidRPr="009F3F84">
        <w:rPr>
          <w:sz w:val="22"/>
          <w:szCs w:val="22"/>
        </w:rPr>
        <w:t>Għid lit-tabib jew lill-ispiżjar tiegħek jekk qed tuża, użajt dan l-aħħar jew tista’ tuża xi mediċini oħra. B’mod speċjali, għid lit-tabib jew lill-ispiżjar tiegħek jekk qed tuża:</w:t>
      </w:r>
    </w:p>
    <w:p w14:paraId="79366EAE" w14:textId="77777777" w:rsidR="007E0C30" w:rsidRPr="009F3F84" w:rsidRDefault="007E0C30" w:rsidP="00A2679E">
      <w:pPr>
        <w:pStyle w:val="Listlevel1"/>
        <w:numPr>
          <w:ilvl w:val="0"/>
          <w:numId w:val="7"/>
        </w:numPr>
        <w:spacing w:before="0"/>
        <w:ind w:left="567" w:hanging="567"/>
        <w:rPr>
          <w:sz w:val="22"/>
          <w:szCs w:val="22"/>
        </w:rPr>
      </w:pPr>
      <w:r w:rsidRPr="009F3F84">
        <w:rPr>
          <w:sz w:val="22"/>
          <w:szCs w:val="22"/>
        </w:rPr>
        <w:t>mediċini li jbaxxu l-livell tal-potassju fid-demm tiegħek. Dawn jinkludu dijuretiċi (li jżidu l-ammont ta’ awrina li tagħmel u jistgħu jintużaw biex jittrattaw il-pressjoni għolja, eż. hydrochlorothiazide), bronkodilataturi oħrajn bħalma huma methylxanthines użati minħabba problemi tan-nifs (eż. theophylline) jew kortikosterojdi (eż. prednisolone).</w:t>
      </w:r>
    </w:p>
    <w:p w14:paraId="31EC8C55" w14:textId="4DACCCB7" w:rsidR="00DC6122" w:rsidRPr="009F3F84" w:rsidRDefault="00C86F4F" w:rsidP="00A2679E">
      <w:pPr>
        <w:pStyle w:val="Listlevel1"/>
        <w:numPr>
          <w:ilvl w:val="0"/>
          <w:numId w:val="7"/>
        </w:numPr>
        <w:spacing w:before="0"/>
        <w:ind w:left="567" w:hanging="567"/>
        <w:rPr>
          <w:sz w:val="22"/>
          <w:szCs w:val="22"/>
        </w:rPr>
      </w:pPr>
      <w:r w:rsidRPr="009F3F84">
        <w:rPr>
          <w:sz w:val="22"/>
          <w:szCs w:val="22"/>
        </w:rPr>
        <w:t>antidipressanti triċikliċi jew inibituri ta’ monoamine ossidasi (mediċini użati għat-trattament tad-depressjoni).</w:t>
      </w:r>
    </w:p>
    <w:p w14:paraId="5AD05904" w14:textId="3922B341" w:rsidR="00DC6122" w:rsidRPr="009F3F84" w:rsidRDefault="00DC6122" w:rsidP="00A2679E">
      <w:pPr>
        <w:pStyle w:val="Listlevel1"/>
        <w:numPr>
          <w:ilvl w:val="0"/>
          <w:numId w:val="7"/>
        </w:numPr>
        <w:spacing w:before="0"/>
        <w:ind w:left="567" w:hanging="567"/>
        <w:rPr>
          <w:sz w:val="22"/>
          <w:szCs w:val="22"/>
        </w:rPr>
      </w:pPr>
      <w:r w:rsidRPr="009F3F84">
        <w:rPr>
          <w:sz w:val="22"/>
          <w:szCs w:val="22"/>
        </w:rPr>
        <w:t xml:space="preserve">kwalunkwe mediċina li tista’ tixbah lil Atectura Breezhaler (fiha sustanzi attivi li jixxiebhu); meta jintużaw flimkien jista’ jwassal biex jiżdied ir-riskju li jkun hemm effetti sekondarji possibbli. </w:t>
      </w:r>
    </w:p>
    <w:p w14:paraId="772096D8" w14:textId="0343941E" w:rsidR="00DC6122" w:rsidRPr="009F3F84" w:rsidRDefault="00DC6122" w:rsidP="00A2679E">
      <w:pPr>
        <w:pStyle w:val="Listlevel1"/>
        <w:numPr>
          <w:ilvl w:val="0"/>
          <w:numId w:val="7"/>
        </w:numPr>
        <w:spacing w:before="0"/>
        <w:ind w:left="567" w:hanging="567"/>
        <w:rPr>
          <w:sz w:val="22"/>
          <w:szCs w:val="22"/>
        </w:rPr>
      </w:pPr>
      <w:r w:rsidRPr="009F3F84">
        <w:rPr>
          <w:sz w:val="22"/>
          <w:szCs w:val="22"/>
        </w:rPr>
        <w:t xml:space="preserve">mediċini msejħin imblukkaturi beta użati biex jittrattaw il-pressjoni għolja jew problemi oħrajn </w:t>
      </w:r>
      <w:r w:rsidR="00CE6E6A" w:rsidRPr="009F3F84">
        <w:rPr>
          <w:sz w:val="22"/>
          <w:szCs w:val="22"/>
        </w:rPr>
        <w:t>fi</w:t>
      </w:r>
      <w:r w:rsidRPr="009F3F84">
        <w:rPr>
          <w:sz w:val="22"/>
          <w:szCs w:val="22"/>
        </w:rPr>
        <w:t>l-qalb (eż. propranolol) jew biex jittrattaw il-glawkomja (eż. timolol).</w:t>
      </w:r>
    </w:p>
    <w:p w14:paraId="3847C3A5" w14:textId="547EFD8C" w:rsidR="00DC6122" w:rsidRPr="009F3F84" w:rsidRDefault="00C86F4F" w:rsidP="00A2679E">
      <w:pPr>
        <w:pStyle w:val="Listlevel1"/>
        <w:numPr>
          <w:ilvl w:val="0"/>
          <w:numId w:val="7"/>
        </w:numPr>
        <w:spacing w:before="0"/>
        <w:ind w:left="567" w:hanging="567"/>
        <w:rPr>
          <w:sz w:val="22"/>
          <w:szCs w:val="22"/>
        </w:rPr>
      </w:pPr>
      <w:r w:rsidRPr="009F3F84">
        <w:rPr>
          <w:sz w:val="22"/>
          <w:szCs w:val="22"/>
        </w:rPr>
        <w:t>ketoconazole jew itraconazole (mediċini użati biex jittrattaw l-infezzjonijiet fungali)</w:t>
      </w:r>
    </w:p>
    <w:p w14:paraId="34296F6D" w14:textId="5A136EEB" w:rsidR="00DC6122" w:rsidRPr="009F3F84" w:rsidRDefault="00C86F4F" w:rsidP="00A2679E">
      <w:pPr>
        <w:pStyle w:val="Listlevel1"/>
        <w:numPr>
          <w:ilvl w:val="0"/>
          <w:numId w:val="7"/>
        </w:numPr>
        <w:spacing w:before="0"/>
        <w:ind w:left="567" w:hanging="567"/>
        <w:rPr>
          <w:sz w:val="22"/>
          <w:szCs w:val="22"/>
        </w:rPr>
      </w:pPr>
      <w:r w:rsidRPr="009F3F84">
        <w:rPr>
          <w:sz w:val="22"/>
          <w:szCs w:val="22"/>
        </w:rPr>
        <w:t>ritonavir, nelfinavir jew cobicistat (mediċini użati biex jittrattaw l-infezzjoni tal-HIV).</w:t>
      </w:r>
    </w:p>
    <w:p w14:paraId="34A48450" w14:textId="77777777" w:rsidR="00990AF9" w:rsidRPr="009F3F84" w:rsidRDefault="00990AF9" w:rsidP="00A2679E">
      <w:pPr>
        <w:pStyle w:val="Listlevel1"/>
        <w:spacing w:before="0"/>
        <w:ind w:left="0" w:firstLine="0"/>
        <w:rPr>
          <w:sz w:val="22"/>
          <w:szCs w:val="22"/>
        </w:rPr>
      </w:pPr>
    </w:p>
    <w:p w14:paraId="2674B121" w14:textId="77777777" w:rsidR="00DC6122" w:rsidRPr="009F3F84" w:rsidRDefault="0010064F" w:rsidP="00A2679E">
      <w:pPr>
        <w:pStyle w:val="Nottoc-headings"/>
        <w:keepLines w:val="0"/>
        <w:spacing w:before="0" w:after="0"/>
        <w:rPr>
          <w:rFonts w:ascii="Times New Roman" w:hAnsi="Times New Roman"/>
          <w:sz w:val="22"/>
          <w:szCs w:val="22"/>
        </w:rPr>
      </w:pPr>
      <w:r w:rsidRPr="009F3F84">
        <w:rPr>
          <w:rFonts w:ascii="Times New Roman" w:hAnsi="Times New Roman"/>
          <w:sz w:val="22"/>
          <w:szCs w:val="22"/>
        </w:rPr>
        <w:lastRenderedPageBreak/>
        <w:t>Tqala u treddigħ</w:t>
      </w:r>
    </w:p>
    <w:p w14:paraId="65BBFE13" w14:textId="77777777" w:rsidR="00DC6122" w:rsidRPr="009F3F84" w:rsidRDefault="00DC6122" w:rsidP="00A2679E">
      <w:pPr>
        <w:pStyle w:val="Text"/>
        <w:spacing w:before="0"/>
        <w:jc w:val="left"/>
        <w:rPr>
          <w:sz w:val="22"/>
          <w:szCs w:val="22"/>
        </w:rPr>
      </w:pPr>
      <w:r w:rsidRPr="009F3F84">
        <w:rPr>
          <w:sz w:val="22"/>
          <w:szCs w:val="22"/>
        </w:rPr>
        <w:t>Jekk inti tqila jew qed tredda’, taħseb li tista’ tkun tqila jew qed tippjana li jkollok tarbija, itlob il-parir tat-tabib tiegħek qabel tieħu din il-mediċina. It-tabib tiegħek se jiddiskuti miegħek jekk tistax tuża Atectura Breezhaler.</w:t>
      </w:r>
    </w:p>
    <w:p w14:paraId="780F1CDB" w14:textId="77777777" w:rsidR="00DC6122" w:rsidRPr="009F3F84" w:rsidRDefault="00DC6122" w:rsidP="00A2679E">
      <w:pPr>
        <w:pStyle w:val="Text"/>
        <w:spacing w:before="0"/>
        <w:jc w:val="left"/>
        <w:rPr>
          <w:sz w:val="22"/>
          <w:szCs w:val="22"/>
        </w:rPr>
      </w:pPr>
    </w:p>
    <w:p w14:paraId="76D2E45B" w14:textId="77777777" w:rsidR="00DC6122" w:rsidRPr="009F3F84" w:rsidRDefault="00DC6122" w:rsidP="00A2679E">
      <w:pPr>
        <w:pStyle w:val="Text"/>
        <w:keepNext/>
        <w:spacing w:before="0"/>
        <w:jc w:val="left"/>
        <w:rPr>
          <w:b/>
          <w:sz w:val="22"/>
          <w:szCs w:val="22"/>
        </w:rPr>
      </w:pPr>
      <w:r w:rsidRPr="009F3F84">
        <w:rPr>
          <w:b/>
          <w:sz w:val="22"/>
          <w:szCs w:val="22"/>
        </w:rPr>
        <w:t>Sewqan u tħaddim ta’ magni</w:t>
      </w:r>
    </w:p>
    <w:p w14:paraId="138F7F5B" w14:textId="77777777" w:rsidR="00DC6122" w:rsidRPr="009F3F84" w:rsidRDefault="00DC6122" w:rsidP="00A2679E">
      <w:pPr>
        <w:pStyle w:val="Text"/>
        <w:spacing w:before="0"/>
        <w:jc w:val="left"/>
        <w:rPr>
          <w:sz w:val="22"/>
          <w:szCs w:val="22"/>
        </w:rPr>
      </w:pPr>
      <w:r w:rsidRPr="009F3F84">
        <w:rPr>
          <w:sz w:val="22"/>
          <w:szCs w:val="22"/>
        </w:rPr>
        <w:t>Mhux probabbli li din il-mediċina se taffettwa l-ħila tiegħek biex issuq u tħaddem magni.</w:t>
      </w:r>
    </w:p>
    <w:p w14:paraId="03158920" w14:textId="77777777" w:rsidR="00DC6122" w:rsidRPr="009F3F84" w:rsidRDefault="00DC6122" w:rsidP="00A2679E">
      <w:pPr>
        <w:pStyle w:val="Text"/>
        <w:spacing w:before="0"/>
        <w:jc w:val="left"/>
        <w:rPr>
          <w:sz w:val="22"/>
          <w:szCs w:val="22"/>
        </w:rPr>
      </w:pPr>
    </w:p>
    <w:p w14:paraId="6C3A338A" w14:textId="77777777" w:rsidR="00DC6122" w:rsidRPr="009F3F84" w:rsidRDefault="00DC6122" w:rsidP="00A2679E">
      <w:pPr>
        <w:pStyle w:val="Text"/>
        <w:keepNext/>
        <w:spacing w:before="0"/>
        <w:jc w:val="left"/>
        <w:rPr>
          <w:b/>
          <w:sz w:val="22"/>
          <w:szCs w:val="22"/>
        </w:rPr>
      </w:pPr>
      <w:r w:rsidRPr="009F3F84">
        <w:rPr>
          <w:b/>
          <w:sz w:val="22"/>
          <w:szCs w:val="22"/>
        </w:rPr>
        <w:t>Atectura Breezhaler fih il-lattosju</w:t>
      </w:r>
    </w:p>
    <w:p w14:paraId="0FD827B4" w14:textId="7FBF63A5" w:rsidR="00DC6122" w:rsidRPr="009F3F84" w:rsidRDefault="00507593" w:rsidP="00A2679E">
      <w:pPr>
        <w:pStyle w:val="Text"/>
        <w:spacing w:before="0"/>
        <w:jc w:val="left"/>
        <w:rPr>
          <w:sz w:val="22"/>
          <w:szCs w:val="22"/>
        </w:rPr>
      </w:pPr>
      <w:r w:rsidRPr="009F3F84">
        <w:rPr>
          <w:sz w:val="22"/>
          <w:szCs w:val="22"/>
        </w:rPr>
        <w:t xml:space="preserve">Din il-mediċina fiha </w:t>
      </w:r>
      <w:r w:rsidR="009952B2">
        <w:rPr>
          <w:sz w:val="22"/>
          <w:szCs w:val="22"/>
        </w:rPr>
        <w:t>l-</w:t>
      </w:r>
      <w:r w:rsidRPr="009F3F84">
        <w:rPr>
          <w:sz w:val="22"/>
          <w:szCs w:val="22"/>
        </w:rPr>
        <w:t xml:space="preserve">lattosju. Jekk it-tabib tiegħek qallek li għandek intolleranza għal ċerti tipi ta’ zokkor, </w:t>
      </w:r>
      <w:r w:rsidR="009952B2">
        <w:rPr>
          <w:sz w:val="22"/>
          <w:szCs w:val="22"/>
        </w:rPr>
        <w:t>ikkuntattja</w:t>
      </w:r>
      <w:r w:rsidR="009952B2" w:rsidRPr="009F3F84">
        <w:rPr>
          <w:sz w:val="22"/>
          <w:szCs w:val="22"/>
        </w:rPr>
        <w:t xml:space="preserve"> </w:t>
      </w:r>
      <w:r w:rsidR="009952B2">
        <w:rPr>
          <w:sz w:val="22"/>
          <w:szCs w:val="22"/>
        </w:rPr>
        <w:t>lit</w:t>
      </w:r>
      <w:r w:rsidRPr="009F3F84">
        <w:rPr>
          <w:sz w:val="22"/>
          <w:szCs w:val="22"/>
        </w:rPr>
        <w:t xml:space="preserve">-tabib tiegħek qabel </w:t>
      </w:r>
      <w:r w:rsidR="007D5D66" w:rsidRPr="009F3F84">
        <w:rPr>
          <w:sz w:val="22"/>
          <w:szCs w:val="22"/>
        </w:rPr>
        <w:t xml:space="preserve">tieħu </w:t>
      </w:r>
      <w:r w:rsidRPr="009F3F84">
        <w:rPr>
          <w:sz w:val="22"/>
          <w:szCs w:val="22"/>
        </w:rPr>
        <w:t>din il-mediċina.</w:t>
      </w:r>
    </w:p>
    <w:p w14:paraId="7277E474" w14:textId="77777777" w:rsidR="00990AF9" w:rsidRPr="009F3F84" w:rsidRDefault="00990AF9" w:rsidP="00A2679E">
      <w:pPr>
        <w:pStyle w:val="Text"/>
        <w:spacing w:before="0"/>
        <w:jc w:val="left"/>
        <w:rPr>
          <w:sz w:val="22"/>
          <w:szCs w:val="22"/>
        </w:rPr>
      </w:pPr>
    </w:p>
    <w:p w14:paraId="7C841B97" w14:textId="77777777" w:rsidR="00990AF9" w:rsidRPr="009F3F84" w:rsidRDefault="00990AF9" w:rsidP="00A2679E">
      <w:pPr>
        <w:pStyle w:val="Text"/>
        <w:spacing w:before="0"/>
        <w:jc w:val="left"/>
        <w:rPr>
          <w:sz w:val="22"/>
          <w:szCs w:val="22"/>
        </w:rPr>
      </w:pPr>
    </w:p>
    <w:p w14:paraId="73236DF5" w14:textId="77777777" w:rsidR="00DC6122" w:rsidRPr="009F3F84" w:rsidRDefault="00990AF9" w:rsidP="00A2679E">
      <w:pPr>
        <w:keepNext/>
        <w:spacing w:line="240" w:lineRule="auto"/>
        <w:rPr>
          <w:szCs w:val="22"/>
        </w:rPr>
      </w:pPr>
      <w:bookmarkStart w:id="63" w:name="_Toc248116711"/>
      <w:bookmarkStart w:id="64" w:name="_Toc2097618"/>
      <w:r w:rsidRPr="009F3F84">
        <w:rPr>
          <w:b/>
          <w:bCs/>
        </w:rPr>
        <w:t>3.</w:t>
      </w:r>
      <w:r w:rsidRPr="009F3F84">
        <w:rPr>
          <w:b/>
          <w:bCs/>
        </w:rPr>
        <w:tab/>
      </w:r>
      <w:bookmarkEnd w:id="63"/>
      <w:r w:rsidRPr="009F3F84">
        <w:rPr>
          <w:b/>
          <w:bCs/>
        </w:rPr>
        <w:t>Kif għandek tuża Atectura Breezhaler</w:t>
      </w:r>
      <w:bookmarkEnd w:id="64"/>
    </w:p>
    <w:p w14:paraId="313E44D1" w14:textId="77777777" w:rsidR="00990AF9" w:rsidRPr="009F3F84" w:rsidRDefault="00990AF9" w:rsidP="00A2679E">
      <w:pPr>
        <w:pStyle w:val="Text"/>
        <w:keepNext/>
        <w:keepLines/>
        <w:spacing w:before="0"/>
        <w:jc w:val="left"/>
        <w:rPr>
          <w:sz w:val="22"/>
          <w:szCs w:val="22"/>
        </w:rPr>
      </w:pPr>
    </w:p>
    <w:p w14:paraId="3CE2E6A9" w14:textId="77777777" w:rsidR="00DC6122" w:rsidRPr="009F3F84" w:rsidRDefault="00DC6122" w:rsidP="00A2679E">
      <w:pPr>
        <w:pStyle w:val="Text"/>
        <w:keepNext/>
        <w:keepLines/>
        <w:spacing w:before="0"/>
        <w:jc w:val="left"/>
        <w:rPr>
          <w:sz w:val="22"/>
          <w:szCs w:val="22"/>
        </w:rPr>
      </w:pPr>
      <w:r w:rsidRPr="009F3F84">
        <w:rPr>
          <w:sz w:val="22"/>
          <w:szCs w:val="22"/>
        </w:rPr>
        <w:t>Dejjem għandek tuża din il-mediċina skont il-parir eżatt tat-tabib jew l-ispiżjar tiegħek. Iċċekkja mat-tabib jew mal-ispiżjar tiegħek jekk ikollok xi dubju.</w:t>
      </w:r>
    </w:p>
    <w:p w14:paraId="67B7A7FA" w14:textId="77777777" w:rsidR="00990AF9" w:rsidRPr="009F3F84" w:rsidRDefault="00990AF9" w:rsidP="00A2679E">
      <w:pPr>
        <w:pStyle w:val="Text"/>
        <w:keepNext/>
        <w:keepLines/>
        <w:spacing w:before="0"/>
        <w:jc w:val="left"/>
        <w:rPr>
          <w:sz w:val="22"/>
          <w:szCs w:val="22"/>
        </w:rPr>
      </w:pPr>
    </w:p>
    <w:p w14:paraId="0BB3FFB5" w14:textId="77777777" w:rsidR="00DC6122" w:rsidRPr="009F3F84" w:rsidRDefault="00DC6122" w:rsidP="00A2679E">
      <w:pPr>
        <w:pStyle w:val="Nottoc-headings"/>
        <w:spacing w:before="0" w:after="0"/>
        <w:rPr>
          <w:rFonts w:ascii="Times New Roman" w:hAnsi="Times New Roman"/>
          <w:sz w:val="22"/>
          <w:szCs w:val="22"/>
        </w:rPr>
      </w:pPr>
      <w:r w:rsidRPr="009F3F84">
        <w:rPr>
          <w:rFonts w:ascii="Times New Roman" w:hAnsi="Times New Roman"/>
          <w:sz w:val="22"/>
          <w:szCs w:val="22"/>
        </w:rPr>
        <w:t>Kemm għandi nieħu Atectura Breezhaler</w:t>
      </w:r>
    </w:p>
    <w:p w14:paraId="13658D16" w14:textId="77777777" w:rsidR="00DC6122" w:rsidRPr="009F3F84" w:rsidRDefault="00DC6122" w:rsidP="00A2679E">
      <w:pPr>
        <w:pStyle w:val="Nottoc-headings"/>
        <w:keepNext w:val="0"/>
        <w:keepLines w:val="0"/>
        <w:spacing w:before="0" w:after="0"/>
        <w:rPr>
          <w:rFonts w:ascii="Times New Roman" w:hAnsi="Times New Roman"/>
          <w:b w:val="0"/>
          <w:sz w:val="22"/>
          <w:szCs w:val="22"/>
        </w:rPr>
      </w:pPr>
      <w:r w:rsidRPr="009F3F84">
        <w:rPr>
          <w:rFonts w:ascii="Times New Roman" w:hAnsi="Times New Roman"/>
          <w:b w:val="0"/>
          <w:sz w:val="22"/>
          <w:szCs w:val="22"/>
        </w:rPr>
        <w:t>Jeżistu tliet qawwiet differenti ta’ kapsuli Atectura Breezhaler. It-tabib tiegħek se jiddeċiedi liema waħda hi l-aħjar għalik.</w:t>
      </w:r>
    </w:p>
    <w:p w14:paraId="39E23FA9" w14:textId="77777777" w:rsidR="00990AF9" w:rsidRPr="009F3F84" w:rsidRDefault="00990AF9" w:rsidP="00A2679E">
      <w:pPr>
        <w:pStyle w:val="Text"/>
        <w:spacing w:before="0"/>
        <w:jc w:val="left"/>
        <w:rPr>
          <w:sz w:val="22"/>
          <w:szCs w:val="22"/>
        </w:rPr>
      </w:pPr>
    </w:p>
    <w:p w14:paraId="37B118DA" w14:textId="4883245F" w:rsidR="00DC6122" w:rsidRPr="009F3F84" w:rsidRDefault="00DC6122" w:rsidP="00A2679E">
      <w:pPr>
        <w:pStyle w:val="Nottoc-headings"/>
        <w:keepNext w:val="0"/>
        <w:keepLines w:val="0"/>
        <w:spacing w:before="0" w:after="0"/>
        <w:rPr>
          <w:rFonts w:ascii="Times New Roman" w:hAnsi="Times New Roman"/>
          <w:b w:val="0"/>
          <w:sz w:val="22"/>
          <w:szCs w:val="22"/>
        </w:rPr>
      </w:pPr>
      <w:r w:rsidRPr="009F3F84">
        <w:rPr>
          <w:rFonts w:ascii="Times New Roman" w:hAnsi="Times New Roman"/>
          <w:b w:val="0"/>
          <w:sz w:val="22"/>
          <w:szCs w:val="22"/>
        </w:rPr>
        <w:t>Id-doża normali hi li tiġbed man-nifs il-kontenut ta’ kapsula waħda kuljum. Għandek bżonn tuża din il-mediċina darba kuljum. Tużax aktar milli jgħidlek tuża t-tabib tiegħek.</w:t>
      </w:r>
    </w:p>
    <w:p w14:paraId="20133099" w14:textId="77777777" w:rsidR="00990AF9" w:rsidRPr="009F3F84" w:rsidRDefault="00990AF9" w:rsidP="00A2679E">
      <w:pPr>
        <w:pStyle w:val="Text"/>
        <w:spacing w:before="0"/>
        <w:jc w:val="left"/>
        <w:rPr>
          <w:sz w:val="22"/>
          <w:szCs w:val="22"/>
        </w:rPr>
      </w:pPr>
    </w:p>
    <w:p w14:paraId="1B3C2969" w14:textId="27125749" w:rsidR="00DC6122" w:rsidRPr="009F3F84" w:rsidRDefault="00DC6122" w:rsidP="00A2679E">
      <w:pPr>
        <w:pStyle w:val="Nottoc-headings"/>
        <w:keepNext w:val="0"/>
        <w:keepLines w:val="0"/>
        <w:spacing w:before="0" w:after="0"/>
        <w:rPr>
          <w:rFonts w:ascii="Times New Roman" w:hAnsi="Times New Roman"/>
          <w:b w:val="0"/>
          <w:sz w:val="22"/>
          <w:szCs w:val="22"/>
        </w:rPr>
      </w:pPr>
      <w:r w:rsidRPr="009F3F84">
        <w:rPr>
          <w:rFonts w:ascii="Times New Roman" w:hAnsi="Times New Roman"/>
          <w:b w:val="0"/>
          <w:sz w:val="22"/>
          <w:szCs w:val="22"/>
        </w:rPr>
        <w:t xml:space="preserve">Għandek tuża Atectura Breezhaler kuljum, </w:t>
      </w:r>
      <w:r w:rsidR="00F01A3D" w:rsidRPr="009F3F84">
        <w:rPr>
          <w:rFonts w:ascii="Times New Roman" w:hAnsi="Times New Roman"/>
          <w:b w:val="0"/>
          <w:bCs/>
          <w:sz w:val="22"/>
          <w:szCs w:val="22"/>
        </w:rPr>
        <w:t>anke meta l-ażma li għandek ma tkunx qed tagħtik problemi</w:t>
      </w:r>
      <w:r w:rsidRPr="009F3F84">
        <w:rPr>
          <w:rFonts w:ascii="Times New Roman" w:hAnsi="Times New Roman"/>
          <w:b w:val="0"/>
          <w:sz w:val="22"/>
          <w:szCs w:val="22"/>
        </w:rPr>
        <w:t>.</w:t>
      </w:r>
    </w:p>
    <w:p w14:paraId="6E0D7416" w14:textId="77777777" w:rsidR="00990AF9" w:rsidRPr="009F3F84" w:rsidRDefault="00990AF9" w:rsidP="00A2679E">
      <w:pPr>
        <w:pStyle w:val="Text"/>
        <w:spacing w:before="0"/>
        <w:jc w:val="left"/>
        <w:rPr>
          <w:sz w:val="22"/>
          <w:szCs w:val="22"/>
        </w:rPr>
      </w:pPr>
    </w:p>
    <w:p w14:paraId="152B731F" w14:textId="77777777" w:rsidR="00DC6122" w:rsidRPr="009F3F84" w:rsidRDefault="00DC6122" w:rsidP="00A2679E">
      <w:pPr>
        <w:pStyle w:val="Nottoc-headings"/>
        <w:keepLines w:val="0"/>
        <w:spacing w:before="0" w:after="0"/>
        <w:rPr>
          <w:rFonts w:ascii="Times New Roman" w:hAnsi="Times New Roman"/>
          <w:sz w:val="22"/>
          <w:szCs w:val="22"/>
        </w:rPr>
      </w:pPr>
      <w:r w:rsidRPr="009F3F84">
        <w:rPr>
          <w:rFonts w:ascii="Times New Roman" w:hAnsi="Times New Roman"/>
          <w:sz w:val="22"/>
          <w:szCs w:val="22"/>
        </w:rPr>
        <w:t>Meta għandek tiġbed Atectura Breezhaler man-nifs</w:t>
      </w:r>
    </w:p>
    <w:p w14:paraId="3EEC1AF1" w14:textId="1A3CD907" w:rsidR="00DC6122" w:rsidRPr="009F3F84" w:rsidRDefault="00DC6122" w:rsidP="00A2679E">
      <w:pPr>
        <w:pStyle w:val="Text"/>
        <w:spacing w:before="0"/>
        <w:jc w:val="left"/>
        <w:rPr>
          <w:sz w:val="22"/>
          <w:szCs w:val="22"/>
        </w:rPr>
      </w:pPr>
      <w:r w:rsidRPr="009F3F84">
        <w:rPr>
          <w:sz w:val="22"/>
          <w:szCs w:val="22"/>
        </w:rPr>
        <w:t xml:space="preserve">Uża din il-mediċina fl-istess ħin kuljum. Dan jgħinek </w:t>
      </w:r>
      <w:r w:rsidR="00F01A3D" w:rsidRPr="009F3F84">
        <w:rPr>
          <w:sz w:val="22"/>
          <w:szCs w:val="22"/>
        </w:rPr>
        <w:t xml:space="preserve">tikkontrolla </w:t>
      </w:r>
      <w:r w:rsidRPr="009F3F84">
        <w:rPr>
          <w:sz w:val="22"/>
          <w:szCs w:val="22"/>
        </w:rPr>
        <w:t>s-sintomi tiegħek matul il-jum u l-lejl. Dan jgħinek ukoll biex tiftakar tużaha.</w:t>
      </w:r>
    </w:p>
    <w:p w14:paraId="02D26F9D" w14:textId="77777777" w:rsidR="00990AF9" w:rsidRPr="009F3F84" w:rsidRDefault="00990AF9" w:rsidP="00A2679E">
      <w:pPr>
        <w:pStyle w:val="Text"/>
        <w:spacing w:before="0"/>
        <w:jc w:val="left"/>
        <w:rPr>
          <w:sz w:val="22"/>
          <w:szCs w:val="22"/>
        </w:rPr>
      </w:pPr>
    </w:p>
    <w:p w14:paraId="5E108844" w14:textId="77777777" w:rsidR="00DC6122" w:rsidRPr="009F3F84" w:rsidRDefault="00DC6122" w:rsidP="00A2679E">
      <w:pPr>
        <w:pStyle w:val="Nottoc-headings"/>
        <w:keepLines w:val="0"/>
        <w:spacing w:before="0" w:after="0"/>
        <w:rPr>
          <w:rFonts w:ascii="Times New Roman" w:hAnsi="Times New Roman"/>
          <w:sz w:val="22"/>
          <w:szCs w:val="22"/>
        </w:rPr>
      </w:pPr>
      <w:r w:rsidRPr="009F3F84">
        <w:rPr>
          <w:rFonts w:ascii="Times New Roman" w:hAnsi="Times New Roman"/>
          <w:sz w:val="22"/>
          <w:szCs w:val="22"/>
        </w:rPr>
        <w:t>Kif għandek tiġbed Atectura Breezhaler man-nifs</w:t>
      </w:r>
    </w:p>
    <w:p w14:paraId="3B487551" w14:textId="77777777" w:rsidR="004B7764" w:rsidRPr="009F3F84" w:rsidRDefault="004B7764" w:rsidP="00A2679E">
      <w:pPr>
        <w:pStyle w:val="Listlevel1"/>
        <w:numPr>
          <w:ilvl w:val="0"/>
          <w:numId w:val="7"/>
        </w:numPr>
        <w:spacing w:before="0"/>
        <w:ind w:left="567" w:hanging="567"/>
        <w:rPr>
          <w:sz w:val="22"/>
          <w:szCs w:val="22"/>
        </w:rPr>
      </w:pPr>
      <w:r w:rsidRPr="009F3F84">
        <w:rPr>
          <w:sz w:val="22"/>
          <w:szCs w:val="22"/>
        </w:rPr>
        <w:t>Atectura Breezhaler hu sabiex jittieħed man-nifs.</w:t>
      </w:r>
    </w:p>
    <w:p w14:paraId="65C98262" w14:textId="14A8E6A8" w:rsidR="004B7764" w:rsidRPr="009F3F84" w:rsidRDefault="004B7764" w:rsidP="00A2679E">
      <w:pPr>
        <w:pStyle w:val="Listlevel1"/>
        <w:numPr>
          <w:ilvl w:val="0"/>
          <w:numId w:val="7"/>
        </w:numPr>
        <w:spacing w:before="0"/>
        <w:ind w:left="567" w:hanging="567"/>
        <w:rPr>
          <w:sz w:val="22"/>
          <w:szCs w:val="22"/>
        </w:rPr>
      </w:pPr>
      <w:r w:rsidRPr="009F3F84">
        <w:rPr>
          <w:sz w:val="22"/>
          <w:szCs w:val="22"/>
        </w:rPr>
        <w:t>F’dan il-pakkett, se ssib inhaler u kapsuli li fihom il-mediċina. L-inhaler jippermettilek tiġbed man-nifs il-mediċina fil-kapsula. Uża l-kapsuli mal-inhaler li hawn f’dan il-pakkett biss</w:t>
      </w:r>
      <w:r w:rsidR="00AF2AEF" w:rsidRPr="009F3F84">
        <w:rPr>
          <w:sz w:val="22"/>
          <w:szCs w:val="22"/>
          <w:lang w:val="nb-NO"/>
        </w:rPr>
        <w:t>.</w:t>
      </w:r>
      <w:r w:rsidRPr="009F3F84">
        <w:rPr>
          <w:sz w:val="22"/>
          <w:szCs w:val="22"/>
        </w:rPr>
        <w:t xml:space="preserve"> Il-kapsuli għandhom jinżammu fil-folja sakemm jasal il-bżonn li tużahom.</w:t>
      </w:r>
    </w:p>
    <w:p w14:paraId="7E9BE142" w14:textId="77777777" w:rsidR="004B7764" w:rsidRPr="009F3F84" w:rsidRDefault="004B7764" w:rsidP="00A2679E">
      <w:pPr>
        <w:pStyle w:val="Listlevel1"/>
        <w:numPr>
          <w:ilvl w:val="0"/>
          <w:numId w:val="7"/>
        </w:numPr>
        <w:spacing w:before="0"/>
        <w:ind w:left="567" w:hanging="567"/>
        <w:rPr>
          <w:sz w:val="22"/>
          <w:szCs w:val="22"/>
        </w:rPr>
      </w:pPr>
      <w:r w:rsidRPr="009F3F84">
        <w:rPr>
          <w:sz w:val="22"/>
          <w:szCs w:val="22"/>
        </w:rPr>
        <w:t xml:space="preserve">Qaxxar il-kisja ta’ wara minn mal-folja biex tiftaħha, </w:t>
      </w:r>
      <w:r w:rsidRPr="009F3F84">
        <w:rPr>
          <w:b/>
          <w:bCs/>
          <w:sz w:val="22"/>
          <w:szCs w:val="22"/>
        </w:rPr>
        <w:t>timbuttax il-kapsula minn ġol-fojl</w:t>
      </w:r>
      <w:r w:rsidRPr="009F3F84">
        <w:rPr>
          <w:sz w:val="22"/>
          <w:szCs w:val="22"/>
        </w:rPr>
        <w:t>.</w:t>
      </w:r>
    </w:p>
    <w:p w14:paraId="3D1DA440" w14:textId="1B7EE38C" w:rsidR="004B7764" w:rsidRPr="009F3F84" w:rsidRDefault="004B7764" w:rsidP="00A2679E">
      <w:pPr>
        <w:pStyle w:val="Listlevel1"/>
        <w:numPr>
          <w:ilvl w:val="0"/>
          <w:numId w:val="7"/>
        </w:numPr>
        <w:spacing w:before="0"/>
        <w:ind w:left="567" w:hanging="567"/>
        <w:rPr>
          <w:sz w:val="22"/>
          <w:szCs w:val="22"/>
        </w:rPr>
      </w:pPr>
      <w:r w:rsidRPr="009F3F84">
        <w:rPr>
          <w:sz w:val="22"/>
          <w:szCs w:val="22"/>
        </w:rPr>
        <w:t>Meta tiftaħ pakkett ġdid, uża l-inhaler il-ġdid misjub f’dan il-pakkett il-ġdid.</w:t>
      </w:r>
    </w:p>
    <w:p w14:paraId="35330E15" w14:textId="77777777" w:rsidR="004B7764" w:rsidRPr="009F3F84" w:rsidRDefault="004B7764" w:rsidP="00A2679E">
      <w:pPr>
        <w:pStyle w:val="Listlevel1"/>
        <w:numPr>
          <w:ilvl w:val="0"/>
          <w:numId w:val="7"/>
        </w:numPr>
        <w:spacing w:before="0"/>
        <w:ind w:left="567" w:hanging="567"/>
        <w:rPr>
          <w:sz w:val="22"/>
          <w:szCs w:val="22"/>
        </w:rPr>
      </w:pPr>
      <w:r w:rsidRPr="009F3F84">
        <w:rPr>
          <w:sz w:val="22"/>
          <w:szCs w:val="22"/>
        </w:rPr>
        <w:t>Armi l-inhaler f’kull pakkett wara li l-kapsuli kollha f’dak il-pakkett ikunu ntużaw.</w:t>
      </w:r>
    </w:p>
    <w:p w14:paraId="02B00583" w14:textId="77777777" w:rsidR="004B7764" w:rsidRPr="009F3F84" w:rsidRDefault="004B7764" w:rsidP="00A2679E">
      <w:pPr>
        <w:pStyle w:val="Listlevel1"/>
        <w:numPr>
          <w:ilvl w:val="0"/>
          <w:numId w:val="7"/>
        </w:numPr>
        <w:spacing w:before="0"/>
        <w:ind w:left="567" w:hanging="567"/>
        <w:rPr>
          <w:sz w:val="22"/>
          <w:szCs w:val="22"/>
        </w:rPr>
      </w:pPr>
      <w:r w:rsidRPr="009F3F84">
        <w:rPr>
          <w:sz w:val="22"/>
          <w:szCs w:val="22"/>
        </w:rPr>
        <w:t>Tiblax il-kapsuli.</w:t>
      </w:r>
    </w:p>
    <w:p w14:paraId="35D029D0" w14:textId="77777777" w:rsidR="004B7764" w:rsidRPr="009F3F84" w:rsidRDefault="004B7764" w:rsidP="00A2679E">
      <w:pPr>
        <w:pStyle w:val="Listlevel1"/>
        <w:numPr>
          <w:ilvl w:val="0"/>
          <w:numId w:val="7"/>
        </w:numPr>
        <w:spacing w:before="0"/>
        <w:ind w:left="567" w:hanging="567"/>
        <w:rPr>
          <w:b/>
          <w:bCs/>
          <w:sz w:val="22"/>
          <w:szCs w:val="22"/>
        </w:rPr>
      </w:pPr>
      <w:r w:rsidRPr="009F3F84">
        <w:rPr>
          <w:b/>
          <w:bCs/>
          <w:sz w:val="22"/>
          <w:szCs w:val="22"/>
        </w:rPr>
        <w:t>Jekk jogħġbok aqra l-istruzzjonijiet dwar l-użu fuq in-naħa l-oħra ta’ dan il-fuljett għal aktar tagħrif dwar kif għandek tuża l-inhaler.</w:t>
      </w:r>
    </w:p>
    <w:p w14:paraId="069C1083" w14:textId="77777777" w:rsidR="00A06DC0" w:rsidRPr="009F3F84" w:rsidRDefault="00A06DC0" w:rsidP="00A2679E">
      <w:pPr>
        <w:pStyle w:val="Text"/>
        <w:spacing w:before="0"/>
        <w:jc w:val="left"/>
        <w:rPr>
          <w:sz w:val="22"/>
          <w:szCs w:val="22"/>
        </w:rPr>
      </w:pPr>
    </w:p>
    <w:p w14:paraId="7B87A030" w14:textId="532EDADA" w:rsidR="00A06DC0" w:rsidRPr="009F3F84" w:rsidRDefault="00A06DC0" w:rsidP="00A2679E">
      <w:pPr>
        <w:pStyle w:val="Text"/>
        <w:keepNext/>
        <w:spacing w:before="0"/>
        <w:jc w:val="left"/>
        <w:rPr>
          <w:b/>
          <w:sz w:val="22"/>
          <w:szCs w:val="22"/>
        </w:rPr>
      </w:pPr>
      <w:r w:rsidRPr="009F3F84">
        <w:rPr>
          <w:b/>
          <w:sz w:val="22"/>
          <w:szCs w:val="22"/>
        </w:rPr>
        <w:t>Jekk is-sintomi tiegħek ma jmorrux għall-aħjar</w:t>
      </w:r>
    </w:p>
    <w:p w14:paraId="1D193C23" w14:textId="77777777" w:rsidR="00A06DC0" w:rsidRPr="009F3F84" w:rsidRDefault="00A06DC0" w:rsidP="00A2679E">
      <w:pPr>
        <w:pStyle w:val="Text"/>
        <w:spacing w:before="0"/>
        <w:jc w:val="left"/>
        <w:rPr>
          <w:sz w:val="22"/>
          <w:szCs w:val="22"/>
        </w:rPr>
      </w:pPr>
      <w:r w:rsidRPr="009F3F84">
        <w:rPr>
          <w:sz w:val="22"/>
          <w:szCs w:val="22"/>
        </w:rPr>
        <w:t>Jekk l-ażma tiegħek mhux qed tmur għall-aħjar jew qed tmur għall-agħar wara li tkun bdejt tuża Atectura Breezhaler, kellem lit-tabib tiegħek.</w:t>
      </w:r>
    </w:p>
    <w:p w14:paraId="0DE0E563" w14:textId="77777777" w:rsidR="00990AF9" w:rsidRPr="009F3F84" w:rsidRDefault="00990AF9" w:rsidP="00A2679E">
      <w:pPr>
        <w:pStyle w:val="Text"/>
        <w:spacing w:before="0"/>
        <w:jc w:val="left"/>
        <w:rPr>
          <w:sz w:val="22"/>
          <w:szCs w:val="22"/>
        </w:rPr>
      </w:pPr>
    </w:p>
    <w:p w14:paraId="07CCC2C3" w14:textId="77777777" w:rsidR="00DC6122" w:rsidRPr="009F3F84" w:rsidRDefault="00DC6122" w:rsidP="00A2679E">
      <w:pPr>
        <w:pStyle w:val="Nottoc-headings"/>
        <w:keepLines w:val="0"/>
        <w:spacing w:before="0" w:after="0"/>
        <w:rPr>
          <w:rFonts w:ascii="Times New Roman" w:hAnsi="Times New Roman"/>
          <w:sz w:val="22"/>
          <w:szCs w:val="22"/>
        </w:rPr>
      </w:pPr>
      <w:r w:rsidRPr="009F3F84">
        <w:rPr>
          <w:rFonts w:ascii="Times New Roman" w:hAnsi="Times New Roman"/>
          <w:sz w:val="22"/>
          <w:szCs w:val="22"/>
        </w:rPr>
        <w:t>Jekk tuża Atectura Breezhaler aktar milli suppost</w:t>
      </w:r>
    </w:p>
    <w:p w14:paraId="5558645E" w14:textId="77777777" w:rsidR="00DC6122" w:rsidRPr="009F3F84" w:rsidRDefault="00DC6122" w:rsidP="00A2679E">
      <w:pPr>
        <w:pStyle w:val="Text"/>
        <w:spacing w:before="0"/>
        <w:jc w:val="left"/>
        <w:rPr>
          <w:sz w:val="22"/>
          <w:szCs w:val="22"/>
        </w:rPr>
      </w:pPr>
      <w:r w:rsidRPr="009F3F84">
        <w:rPr>
          <w:sz w:val="22"/>
          <w:szCs w:val="22"/>
        </w:rPr>
        <w:t>Jekk ġbidt wisq minn din il-mediċina bi żball, ikkuntattja minnufih lit-tabib tiegħek jew l-isptar għall-parir. Jista’ jkollok bżonn ta’ attenzjoni medika.</w:t>
      </w:r>
    </w:p>
    <w:p w14:paraId="3B0F4676" w14:textId="77777777" w:rsidR="00990AF9" w:rsidRPr="009F3F84" w:rsidRDefault="00990AF9" w:rsidP="00A2679E">
      <w:pPr>
        <w:pStyle w:val="Text"/>
        <w:spacing w:before="0"/>
        <w:jc w:val="left"/>
        <w:rPr>
          <w:sz w:val="22"/>
          <w:szCs w:val="22"/>
        </w:rPr>
      </w:pPr>
    </w:p>
    <w:p w14:paraId="540EEE50" w14:textId="77777777" w:rsidR="00DC6122" w:rsidRPr="009F3F84" w:rsidRDefault="00DC6122" w:rsidP="00A2679E">
      <w:pPr>
        <w:pStyle w:val="Nottoc-headings"/>
        <w:keepLines w:val="0"/>
        <w:spacing w:before="0" w:after="0"/>
        <w:rPr>
          <w:rFonts w:ascii="Times New Roman" w:hAnsi="Times New Roman"/>
          <w:sz w:val="22"/>
          <w:szCs w:val="22"/>
        </w:rPr>
      </w:pPr>
      <w:r w:rsidRPr="009F3F84">
        <w:rPr>
          <w:rFonts w:ascii="Times New Roman" w:hAnsi="Times New Roman"/>
          <w:sz w:val="22"/>
          <w:szCs w:val="22"/>
        </w:rPr>
        <w:t>Jekk tinsa tuża Atectura Breezhaler</w:t>
      </w:r>
    </w:p>
    <w:p w14:paraId="5BD95DE9" w14:textId="77777777" w:rsidR="00DC6122" w:rsidRPr="009F3F84" w:rsidRDefault="00DC6122" w:rsidP="00A2679E">
      <w:pPr>
        <w:tabs>
          <w:tab w:val="clear" w:pos="567"/>
        </w:tabs>
        <w:spacing w:line="240" w:lineRule="auto"/>
        <w:rPr>
          <w:bCs/>
          <w:szCs w:val="22"/>
        </w:rPr>
      </w:pPr>
      <w:r w:rsidRPr="009F3F84">
        <w:t>Jekk tinsa tiġbed xi doża fil-ħin tas-soltu, ħu waħda minnufih dakinhar stess. L-għada ħu d-doża li jkun imissek fl-istess ħin bħas-soltu. Tiġbidx żewġ dożi fl-istess ġurnata.</w:t>
      </w:r>
    </w:p>
    <w:p w14:paraId="3CF48E3C" w14:textId="77777777" w:rsidR="00990AF9" w:rsidRPr="009F3F84" w:rsidRDefault="00990AF9" w:rsidP="00A2679E">
      <w:pPr>
        <w:tabs>
          <w:tab w:val="clear" w:pos="567"/>
        </w:tabs>
        <w:spacing w:line="240" w:lineRule="auto"/>
        <w:rPr>
          <w:szCs w:val="22"/>
        </w:rPr>
      </w:pPr>
    </w:p>
    <w:p w14:paraId="0D015E6E" w14:textId="77777777" w:rsidR="00DC6122" w:rsidRPr="009F3F84" w:rsidRDefault="00DC6122" w:rsidP="00A2679E">
      <w:pPr>
        <w:pStyle w:val="Nottoc-headings"/>
        <w:keepLines w:val="0"/>
        <w:spacing w:before="0" w:after="0"/>
        <w:rPr>
          <w:rFonts w:ascii="Times New Roman" w:hAnsi="Times New Roman"/>
          <w:sz w:val="22"/>
          <w:szCs w:val="22"/>
        </w:rPr>
      </w:pPr>
      <w:r w:rsidRPr="009F3F84">
        <w:rPr>
          <w:rFonts w:ascii="Times New Roman" w:hAnsi="Times New Roman"/>
          <w:sz w:val="22"/>
          <w:szCs w:val="22"/>
        </w:rPr>
        <w:lastRenderedPageBreak/>
        <w:t>Jekk tieqaf tuża Atectura Breezhaler</w:t>
      </w:r>
    </w:p>
    <w:p w14:paraId="6B60F670" w14:textId="353733F5" w:rsidR="00A06DC0" w:rsidRPr="009F3F84" w:rsidRDefault="001C1385" w:rsidP="00A2679E">
      <w:pPr>
        <w:pStyle w:val="Text"/>
        <w:spacing w:before="0"/>
        <w:jc w:val="left"/>
        <w:rPr>
          <w:sz w:val="22"/>
          <w:szCs w:val="22"/>
        </w:rPr>
      </w:pPr>
      <w:r w:rsidRPr="009F3F84">
        <w:rPr>
          <w:sz w:val="22"/>
          <w:szCs w:val="22"/>
        </w:rPr>
        <w:t>Tiqafx tuża Atectura Breezhaler sakemm ma jgħidlekx it-tabib tiegħek. Is-sintomi tiegħek tal-ażma jafu jerġgħu jfeġġu jekk twaqqfu.</w:t>
      </w:r>
    </w:p>
    <w:p w14:paraId="23AC010D" w14:textId="77777777" w:rsidR="00990AF9" w:rsidRPr="009F3F84" w:rsidRDefault="00990AF9" w:rsidP="00A2679E">
      <w:pPr>
        <w:pStyle w:val="Text"/>
        <w:spacing w:before="0"/>
        <w:jc w:val="left"/>
        <w:rPr>
          <w:sz w:val="22"/>
          <w:szCs w:val="22"/>
        </w:rPr>
      </w:pPr>
    </w:p>
    <w:p w14:paraId="18B11EA0" w14:textId="77777777" w:rsidR="00DC6122" w:rsidRPr="009F3F84" w:rsidRDefault="00DC6122" w:rsidP="00A2679E">
      <w:pPr>
        <w:pStyle w:val="Text"/>
        <w:spacing w:before="0"/>
        <w:jc w:val="left"/>
        <w:rPr>
          <w:sz w:val="22"/>
          <w:szCs w:val="22"/>
        </w:rPr>
      </w:pPr>
      <w:r w:rsidRPr="009F3F84">
        <w:rPr>
          <w:sz w:val="22"/>
          <w:szCs w:val="22"/>
        </w:rPr>
        <w:t>Jekk għandek aktar mistoqsijiet dwar l-użu ta’ din il-mediċina, staqsi lit-tabib jew lill-ispiżjar tiegħek.</w:t>
      </w:r>
    </w:p>
    <w:p w14:paraId="5DF09DDD" w14:textId="77777777" w:rsidR="00990AF9" w:rsidRPr="009F3F84" w:rsidRDefault="00990AF9" w:rsidP="00A2679E">
      <w:pPr>
        <w:pStyle w:val="Text"/>
        <w:spacing w:before="0"/>
        <w:jc w:val="left"/>
        <w:rPr>
          <w:sz w:val="22"/>
          <w:szCs w:val="22"/>
        </w:rPr>
      </w:pPr>
    </w:p>
    <w:p w14:paraId="72E51AE6" w14:textId="77777777" w:rsidR="00990AF9" w:rsidRPr="009F3F84" w:rsidRDefault="00990AF9" w:rsidP="00A2679E">
      <w:pPr>
        <w:pStyle w:val="Text"/>
        <w:spacing w:before="0"/>
        <w:jc w:val="left"/>
        <w:rPr>
          <w:sz w:val="22"/>
          <w:szCs w:val="22"/>
        </w:rPr>
      </w:pPr>
    </w:p>
    <w:p w14:paraId="5A45CDCF" w14:textId="77777777" w:rsidR="00DC6122" w:rsidRPr="009F3F84" w:rsidRDefault="00990AF9" w:rsidP="00A2679E">
      <w:pPr>
        <w:keepNext/>
        <w:spacing w:line="240" w:lineRule="auto"/>
        <w:rPr>
          <w:b/>
          <w:bCs/>
        </w:rPr>
      </w:pPr>
      <w:bookmarkStart w:id="65" w:name="_Toc2097619"/>
      <w:r w:rsidRPr="009F3F84">
        <w:rPr>
          <w:b/>
          <w:bCs/>
        </w:rPr>
        <w:t>4.</w:t>
      </w:r>
      <w:r w:rsidRPr="009F3F84">
        <w:rPr>
          <w:b/>
          <w:bCs/>
        </w:rPr>
        <w:tab/>
        <w:t>Effetti sekondarji possibbli</w:t>
      </w:r>
      <w:bookmarkEnd w:id="65"/>
    </w:p>
    <w:p w14:paraId="42F55989" w14:textId="77777777" w:rsidR="00990AF9" w:rsidRPr="009F3F84" w:rsidRDefault="00990AF9" w:rsidP="00A2679E">
      <w:pPr>
        <w:pStyle w:val="Text"/>
        <w:keepNext/>
        <w:keepLines/>
        <w:spacing w:before="0"/>
        <w:jc w:val="left"/>
        <w:rPr>
          <w:sz w:val="22"/>
          <w:szCs w:val="22"/>
        </w:rPr>
      </w:pPr>
    </w:p>
    <w:p w14:paraId="5978C6B8" w14:textId="77777777" w:rsidR="00DC6122" w:rsidRPr="009F3F84" w:rsidRDefault="00C73E72" w:rsidP="00A2679E">
      <w:pPr>
        <w:pStyle w:val="Text"/>
        <w:keepNext/>
        <w:keepLines/>
        <w:spacing w:before="0"/>
        <w:jc w:val="left"/>
        <w:rPr>
          <w:sz w:val="22"/>
          <w:szCs w:val="22"/>
        </w:rPr>
      </w:pPr>
      <w:r w:rsidRPr="009F3F84">
        <w:rPr>
          <w:sz w:val="22"/>
          <w:szCs w:val="22"/>
        </w:rPr>
        <w:t>Bħal kull mediċina oħra, din il-mediċina tista’ tikkawża effetti sekondarji, għalkemm ma jidhrux f’kulħadd.</w:t>
      </w:r>
    </w:p>
    <w:p w14:paraId="096C548B" w14:textId="77777777" w:rsidR="00990AF9" w:rsidRPr="009F3F84" w:rsidRDefault="00990AF9" w:rsidP="00A2679E">
      <w:pPr>
        <w:pStyle w:val="Text"/>
        <w:keepNext/>
        <w:keepLines/>
        <w:spacing w:before="0"/>
        <w:jc w:val="left"/>
        <w:rPr>
          <w:sz w:val="22"/>
          <w:szCs w:val="22"/>
        </w:rPr>
      </w:pPr>
    </w:p>
    <w:p w14:paraId="1BF407DA" w14:textId="77777777" w:rsidR="00DC6122" w:rsidRPr="009F3F84" w:rsidRDefault="00DC6122" w:rsidP="00A2679E">
      <w:pPr>
        <w:pStyle w:val="Text"/>
        <w:keepNext/>
        <w:keepLines/>
        <w:spacing w:before="0"/>
        <w:jc w:val="left"/>
        <w:rPr>
          <w:sz w:val="22"/>
          <w:szCs w:val="22"/>
        </w:rPr>
      </w:pPr>
      <w:r w:rsidRPr="009F3F84">
        <w:rPr>
          <w:b/>
          <w:bCs/>
          <w:sz w:val="22"/>
          <w:szCs w:val="22"/>
        </w:rPr>
        <w:t>Uħud mill-effetti sekondarji jistgħu jkunu serji</w:t>
      </w:r>
    </w:p>
    <w:p w14:paraId="7BDE083D" w14:textId="609B9EC8" w:rsidR="00725B24" w:rsidRPr="009F3F84" w:rsidRDefault="00DC6122" w:rsidP="00A2679E">
      <w:pPr>
        <w:pStyle w:val="Text"/>
        <w:keepNext/>
        <w:keepLines/>
        <w:spacing w:before="0"/>
        <w:jc w:val="left"/>
        <w:rPr>
          <w:sz w:val="22"/>
          <w:szCs w:val="22"/>
        </w:rPr>
      </w:pPr>
      <w:r w:rsidRPr="009F3F84">
        <w:rPr>
          <w:sz w:val="22"/>
          <w:szCs w:val="22"/>
        </w:rPr>
        <w:t xml:space="preserve">Ieqaf uża Atectura Breezhaler u </w:t>
      </w:r>
      <w:r w:rsidR="00F01A3D" w:rsidRPr="009F3F84">
        <w:rPr>
          <w:sz w:val="22"/>
          <w:szCs w:val="22"/>
        </w:rPr>
        <w:t xml:space="preserve">ikseb </w:t>
      </w:r>
      <w:r w:rsidRPr="009F3F84">
        <w:rPr>
          <w:sz w:val="22"/>
          <w:szCs w:val="22"/>
        </w:rPr>
        <w:t xml:space="preserve">għajnuna medika minnufih jekk </w:t>
      </w:r>
      <w:r w:rsidR="00F01A3D" w:rsidRPr="009F3F84">
        <w:rPr>
          <w:sz w:val="22"/>
          <w:szCs w:val="22"/>
        </w:rPr>
        <w:t xml:space="preserve">għandek </w:t>
      </w:r>
      <w:r w:rsidRPr="009F3F84">
        <w:rPr>
          <w:sz w:val="22"/>
          <w:szCs w:val="22"/>
        </w:rPr>
        <w:t>xi wieħed minn dawn li ġejjin:</w:t>
      </w:r>
    </w:p>
    <w:p w14:paraId="5F4EB455" w14:textId="77777777" w:rsidR="00F01A3D" w:rsidRPr="009F3F84" w:rsidRDefault="00F01A3D" w:rsidP="00A2679E">
      <w:pPr>
        <w:pStyle w:val="Text"/>
        <w:keepNext/>
        <w:keepLines/>
        <w:spacing w:before="0"/>
        <w:jc w:val="left"/>
        <w:rPr>
          <w:sz w:val="22"/>
          <w:szCs w:val="22"/>
        </w:rPr>
      </w:pPr>
    </w:p>
    <w:p w14:paraId="6968FEFD" w14:textId="77777777" w:rsidR="00F01A3D" w:rsidRPr="009F3F84" w:rsidRDefault="00F01A3D" w:rsidP="00A2679E">
      <w:pPr>
        <w:pStyle w:val="Text"/>
        <w:keepNext/>
        <w:keepLines/>
        <w:spacing w:before="0"/>
        <w:jc w:val="left"/>
        <w:rPr>
          <w:sz w:val="22"/>
          <w:szCs w:val="22"/>
        </w:rPr>
      </w:pPr>
      <w:r w:rsidRPr="009F3F84">
        <w:rPr>
          <w:b/>
          <w:bCs/>
          <w:sz w:val="22"/>
          <w:szCs w:val="22"/>
        </w:rPr>
        <w:t>Komuni</w:t>
      </w:r>
      <w:r w:rsidRPr="009F3F84">
        <w:rPr>
          <w:sz w:val="22"/>
          <w:szCs w:val="22"/>
        </w:rPr>
        <w:t>: jistgħu jaffettwaw sa persuna waħda minn kull 10</w:t>
      </w:r>
    </w:p>
    <w:p w14:paraId="0FEF0865" w14:textId="4D2755B8" w:rsidR="00725B24" w:rsidRPr="009F3F84" w:rsidRDefault="00D848AC" w:rsidP="00A2679E">
      <w:pPr>
        <w:pStyle w:val="Text"/>
        <w:numPr>
          <w:ilvl w:val="0"/>
          <w:numId w:val="9"/>
        </w:numPr>
        <w:spacing w:before="0"/>
        <w:ind w:left="567" w:hanging="567"/>
        <w:jc w:val="left"/>
        <w:rPr>
          <w:bCs/>
          <w:sz w:val="22"/>
          <w:szCs w:val="22"/>
        </w:rPr>
      </w:pPr>
      <w:r w:rsidRPr="009F3F84">
        <w:rPr>
          <w:sz w:val="22"/>
          <w:szCs w:val="22"/>
        </w:rPr>
        <w:t>diffikultà biex tieħu n-nifs jew tibla’, nefħa fl-ilsien, fix-x</w:t>
      </w:r>
      <w:r w:rsidR="009D7FC0" w:rsidRPr="009F3F84">
        <w:rPr>
          <w:sz w:val="22"/>
          <w:szCs w:val="22"/>
        </w:rPr>
        <w:t>u</w:t>
      </w:r>
      <w:r w:rsidRPr="009F3F84">
        <w:rPr>
          <w:sz w:val="22"/>
          <w:szCs w:val="22"/>
        </w:rPr>
        <w:t>fftejn jew fil-wiċċ, raxx fil-ġilda, ħakk u ħorriqija (sinjali ta’ reazzjoni allerġika).</w:t>
      </w:r>
    </w:p>
    <w:p w14:paraId="42519460" w14:textId="4EB6037C" w:rsidR="00F01A3D" w:rsidRPr="009F3F84" w:rsidRDefault="00F01A3D" w:rsidP="00A2679E">
      <w:pPr>
        <w:pStyle w:val="Text"/>
        <w:spacing w:before="0"/>
        <w:jc w:val="left"/>
        <w:rPr>
          <w:sz w:val="22"/>
          <w:szCs w:val="22"/>
        </w:rPr>
      </w:pPr>
    </w:p>
    <w:p w14:paraId="0CF88584" w14:textId="0E6A6A36" w:rsidR="00F01A3D" w:rsidRPr="009F3F84" w:rsidRDefault="00F01A3D" w:rsidP="00A2679E">
      <w:pPr>
        <w:pStyle w:val="Text"/>
        <w:keepNext/>
        <w:keepLines/>
        <w:spacing w:before="0"/>
        <w:jc w:val="left"/>
        <w:rPr>
          <w:sz w:val="22"/>
          <w:szCs w:val="22"/>
        </w:rPr>
      </w:pPr>
      <w:r w:rsidRPr="009F3F84">
        <w:rPr>
          <w:b/>
          <w:bCs/>
          <w:sz w:val="22"/>
          <w:szCs w:val="22"/>
        </w:rPr>
        <w:t xml:space="preserve">Mhux </w:t>
      </w:r>
      <w:r w:rsidR="00E5227F" w:rsidRPr="009F3F84">
        <w:rPr>
          <w:b/>
          <w:bCs/>
          <w:sz w:val="22"/>
          <w:szCs w:val="22"/>
        </w:rPr>
        <w:t>k</w:t>
      </w:r>
      <w:r w:rsidRPr="009F3F84">
        <w:rPr>
          <w:b/>
          <w:bCs/>
          <w:sz w:val="22"/>
          <w:szCs w:val="22"/>
        </w:rPr>
        <w:t>omuni</w:t>
      </w:r>
      <w:r w:rsidRPr="009F3F84">
        <w:rPr>
          <w:sz w:val="22"/>
          <w:szCs w:val="22"/>
        </w:rPr>
        <w:t>: jistgħu jaffettwaw sa persuna waħda minn kull 100</w:t>
      </w:r>
    </w:p>
    <w:p w14:paraId="37B0995E" w14:textId="6134B249" w:rsidR="00F01A3D" w:rsidRPr="009F3F84" w:rsidRDefault="00F01A3D" w:rsidP="00A2679E">
      <w:pPr>
        <w:pStyle w:val="Text"/>
        <w:numPr>
          <w:ilvl w:val="0"/>
          <w:numId w:val="9"/>
        </w:numPr>
        <w:spacing w:before="0"/>
        <w:ind w:left="567" w:hanging="567"/>
        <w:jc w:val="left"/>
        <w:rPr>
          <w:bCs/>
          <w:sz w:val="22"/>
          <w:szCs w:val="22"/>
        </w:rPr>
      </w:pPr>
      <w:r w:rsidRPr="009F3F84">
        <w:rPr>
          <w:sz w:val="22"/>
          <w:szCs w:val="22"/>
        </w:rPr>
        <w:t>nefħa l-aktar fl-ilsien, fix-xufftejn, fil-wiċċ jew fil-griżmejn (sinjali li jista’ jkun hemm anġjoedima).</w:t>
      </w:r>
    </w:p>
    <w:p w14:paraId="6021C476" w14:textId="77777777" w:rsidR="007E7055" w:rsidRPr="009F3F84" w:rsidRDefault="007E7055" w:rsidP="00A2679E">
      <w:pPr>
        <w:pStyle w:val="Text"/>
        <w:spacing w:before="0"/>
        <w:jc w:val="left"/>
        <w:rPr>
          <w:bCs/>
          <w:sz w:val="22"/>
          <w:szCs w:val="22"/>
        </w:rPr>
      </w:pPr>
    </w:p>
    <w:p w14:paraId="0A7ABE6F" w14:textId="497915F8" w:rsidR="00DC6122" w:rsidRPr="009F3F84" w:rsidRDefault="00AB2A28" w:rsidP="00A2679E">
      <w:pPr>
        <w:pStyle w:val="Text"/>
        <w:keepNext/>
        <w:keepLines/>
        <w:spacing w:before="0"/>
        <w:jc w:val="left"/>
        <w:rPr>
          <w:b/>
          <w:bCs/>
          <w:sz w:val="22"/>
          <w:szCs w:val="22"/>
        </w:rPr>
      </w:pPr>
      <w:r w:rsidRPr="009F3F84">
        <w:rPr>
          <w:b/>
          <w:bCs/>
          <w:sz w:val="22"/>
          <w:szCs w:val="22"/>
        </w:rPr>
        <w:t>Effetti sekondarji oħrajn</w:t>
      </w:r>
    </w:p>
    <w:p w14:paraId="21E85A74" w14:textId="78AB3B38" w:rsidR="00DC6122" w:rsidRPr="009F3F84" w:rsidRDefault="00DC6122" w:rsidP="00A2679E">
      <w:pPr>
        <w:tabs>
          <w:tab w:val="clear" w:pos="567"/>
        </w:tabs>
        <w:spacing w:line="240" w:lineRule="auto"/>
        <w:rPr>
          <w:szCs w:val="22"/>
        </w:rPr>
      </w:pPr>
      <w:r w:rsidRPr="009F3F84">
        <w:rPr>
          <w:szCs w:val="22"/>
        </w:rPr>
        <w:t>Effetti sekondarji oħrajn jinkludu l-lista li ġejja hawn taħt. Jekk dawn is-sintomi sekondarji jaggravaw, jekk jogħġbok għid lit-tabib, lill-ispiżjar jew lill-infermier tiegħek.</w:t>
      </w:r>
    </w:p>
    <w:p w14:paraId="5C0BC695" w14:textId="2375D510" w:rsidR="00AF2AEF" w:rsidRPr="009F3F84" w:rsidRDefault="00AF2AEF" w:rsidP="00A2679E">
      <w:pPr>
        <w:tabs>
          <w:tab w:val="clear" w:pos="567"/>
        </w:tabs>
        <w:spacing w:line="240" w:lineRule="auto"/>
        <w:rPr>
          <w:szCs w:val="22"/>
        </w:rPr>
      </w:pPr>
    </w:p>
    <w:p w14:paraId="0967DFF5" w14:textId="00526A51" w:rsidR="000D6301" w:rsidRPr="009F3F84" w:rsidRDefault="00AF2AEF" w:rsidP="00A2679E">
      <w:pPr>
        <w:keepNext/>
        <w:spacing w:line="240" w:lineRule="auto"/>
        <w:rPr>
          <w:rFonts w:eastAsia="MS Mincho"/>
          <w:szCs w:val="22"/>
          <w:lang w:eastAsia="zh-CN"/>
        </w:rPr>
      </w:pPr>
      <w:r w:rsidRPr="009F3F84">
        <w:rPr>
          <w:b/>
          <w:szCs w:val="22"/>
        </w:rPr>
        <w:t>Kommuni ħafna</w:t>
      </w:r>
      <w:r w:rsidRPr="009F3F84">
        <w:rPr>
          <w:szCs w:val="22"/>
        </w:rPr>
        <w:t xml:space="preserve">: </w:t>
      </w:r>
      <w:r w:rsidR="006206EA" w:rsidRPr="009F3F84">
        <w:rPr>
          <w:szCs w:val="22"/>
        </w:rPr>
        <w:t>jistgħu jaffettwaw aktar minn persuna waħda minn kull 10:</w:t>
      </w:r>
    </w:p>
    <w:p w14:paraId="7F530DD9" w14:textId="1D7D456F" w:rsidR="00860665" w:rsidRPr="009F3F84" w:rsidRDefault="000D6301" w:rsidP="00A2679E">
      <w:pPr>
        <w:pStyle w:val="Listlevel1"/>
        <w:numPr>
          <w:ilvl w:val="0"/>
          <w:numId w:val="7"/>
        </w:numPr>
        <w:spacing w:before="0"/>
        <w:ind w:left="567" w:hanging="567"/>
        <w:rPr>
          <w:sz w:val="22"/>
          <w:szCs w:val="22"/>
        </w:rPr>
      </w:pPr>
      <w:r w:rsidRPr="009F3F84">
        <w:rPr>
          <w:sz w:val="22"/>
          <w:szCs w:val="22"/>
          <w:lang w:val="en-GB"/>
        </w:rPr>
        <w:t>u</w:t>
      </w:r>
      <w:r w:rsidRPr="009F3F84">
        <w:rPr>
          <w:sz w:val="22"/>
          <w:szCs w:val="22"/>
        </w:rPr>
        <w:t xml:space="preserve">ġigħ </w:t>
      </w:r>
      <w:r w:rsidR="00860665" w:rsidRPr="009F3F84">
        <w:rPr>
          <w:sz w:val="22"/>
          <w:szCs w:val="22"/>
        </w:rPr>
        <w:t>fil- griżmejn</w:t>
      </w:r>
    </w:p>
    <w:p w14:paraId="304747DA" w14:textId="018D191D" w:rsidR="00860665" w:rsidRPr="009F3F84" w:rsidRDefault="00860665" w:rsidP="00A2679E">
      <w:pPr>
        <w:pStyle w:val="Listlevel1"/>
        <w:numPr>
          <w:ilvl w:val="0"/>
          <w:numId w:val="7"/>
        </w:numPr>
        <w:spacing w:before="0"/>
        <w:ind w:left="567" w:hanging="567"/>
        <w:rPr>
          <w:sz w:val="22"/>
          <w:szCs w:val="22"/>
        </w:rPr>
      </w:pPr>
      <w:r w:rsidRPr="009F3F84">
        <w:rPr>
          <w:sz w:val="22"/>
          <w:szCs w:val="22"/>
        </w:rPr>
        <w:t>imnieħer inixxi</w:t>
      </w:r>
      <w:r w:rsidR="003F71BC">
        <w:rPr>
          <w:sz w:val="22"/>
          <w:szCs w:val="22"/>
        </w:rPr>
        <w:t xml:space="preserve"> (</w:t>
      </w:r>
      <w:r w:rsidR="003F71BC" w:rsidRPr="003F71BC">
        <w:rPr>
          <w:sz w:val="22"/>
          <w:szCs w:val="22"/>
        </w:rPr>
        <w:t>nasofarinġite</w:t>
      </w:r>
      <w:r w:rsidR="003F71BC">
        <w:rPr>
          <w:sz w:val="22"/>
          <w:szCs w:val="22"/>
        </w:rPr>
        <w:t>)</w:t>
      </w:r>
    </w:p>
    <w:p w14:paraId="3A55D65C" w14:textId="034C0E3D" w:rsidR="00860665" w:rsidRDefault="000D6301" w:rsidP="00A2679E">
      <w:pPr>
        <w:pStyle w:val="Listlevel1"/>
        <w:numPr>
          <w:ilvl w:val="0"/>
          <w:numId w:val="7"/>
        </w:numPr>
        <w:spacing w:before="0"/>
        <w:ind w:left="567" w:hanging="567"/>
        <w:rPr>
          <w:sz w:val="22"/>
          <w:szCs w:val="22"/>
        </w:rPr>
      </w:pPr>
      <w:r w:rsidRPr="009F3F84">
        <w:rPr>
          <w:sz w:val="22"/>
          <w:szCs w:val="22"/>
        </w:rPr>
        <w:t>d</w:t>
      </w:r>
      <w:r w:rsidR="00860665" w:rsidRPr="009F3F84">
        <w:rPr>
          <w:sz w:val="22"/>
          <w:szCs w:val="22"/>
        </w:rPr>
        <w:t xml:space="preserve">iffikultà </w:t>
      </w:r>
      <w:r w:rsidR="00B24631" w:rsidRPr="009F3F84">
        <w:rPr>
          <w:sz w:val="22"/>
          <w:szCs w:val="22"/>
        </w:rPr>
        <w:t xml:space="preserve">f’daqqa </w:t>
      </w:r>
      <w:r w:rsidR="00860665" w:rsidRPr="009F3F84">
        <w:rPr>
          <w:sz w:val="22"/>
          <w:szCs w:val="22"/>
        </w:rPr>
        <w:t>biex tieħu n-nifs u sensazzjoni ta’ issikkar fis-sider bi tħarħir jew sogħla</w:t>
      </w:r>
      <w:r w:rsidR="003F71BC">
        <w:rPr>
          <w:sz w:val="22"/>
          <w:szCs w:val="22"/>
        </w:rPr>
        <w:t xml:space="preserve"> (</w:t>
      </w:r>
      <w:r w:rsidR="003F71BC" w:rsidRPr="003F71BC">
        <w:rPr>
          <w:sz w:val="22"/>
          <w:szCs w:val="22"/>
        </w:rPr>
        <w:t>taħrix tal-ażma</w:t>
      </w:r>
      <w:r w:rsidR="003F71BC">
        <w:rPr>
          <w:sz w:val="22"/>
          <w:szCs w:val="22"/>
        </w:rPr>
        <w:t>)</w:t>
      </w:r>
    </w:p>
    <w:p w14:paraId="18757B22" w14:textId="146720D6" w:rsidR="003F71BC" w:rsidRPr="009F3F84" w:rsidRDefault="003F71BC" w:rsidP="00A2679E">
      <w:pPr>
        <w:pStyle w:val="Listlevel1"/>
        <w:numPr>
          <w:ilvl w:val="0"/>
          <w:numId w:val="7"/>
        </w:numPr>
        <w:spacing w:before="0"/>
        <w:ind w:left="567" w:hanging="567"/>
        <w:rPr>
          <w:sz w:val="22"/>
          <w:szCs w:val="22"/>
        </w:rPr>
      </w:pPr>
      <w:r w:rsidRPr="003F71BC">
        <w:rPr>
          <w:sz w:val="22"/>
          <w:szCs w:val="22"/>
        </w:rPr>
        <w:t>uġigħ orofarinġi</w:t>
      </w:r>
    </w:p>
    <w:p w14:paraId="2E4CF679" w14:textId="77777777" w:rsidR="00860665" w:rsidRPr="009F3F84" w:rsidRDefault="00860665" w:rsidP="00A2679E">
      <w:pPr>
        <w:spacing w:line="240" w:lineRule="auto"/>
        <w:rPr>
          <w:szCs w:val="22"/>
        </w:rPr>
      </w:pPr>
    </w:p>
    <w:p w14:paraId="3F0A87CD" w14:textId="77777777" w:rsidR="00DC6122" w:rsidRPr="009F3F84" w:rsidRDefault="00DC6122" w:rsidP="00A2679E">
      <w:pPr>
        <w:keepNext/>
        <w:keepLines/>
        <w:tabs>
          <w:tab w:val="clear" w:pos="567"/>
        </w:tabs>
        <w:spacing w:line="240" w:lineRule="auto"/>
        <w:rPr>
          <w:szCs w:val="22"/>
        </w:rPr>
      </w:pPr>
      <w:r w:rsidRPr="009F3F84">
        <w:rPr>
          <w:b/>
          <w:bCs/>
          <w:szCs w:val="22"/>
        </w:rPr>
        <w:t>Komuni:</w:t>
      </w:r>
      <w:r w:rsidRPr="009F3F84">
        <w:rPr>
          <w:szCs w:val="22"/>
        </w:rPr>
        <w:t xml:space="preserve"> jistgħu jaffettwaw sa persuna waħda minn kull 10</w:t>
      </w:r>
    </w:p>
    <w:p w14:paraId="12088AF5" w14:textId="5C85E3CD" w:rsidR="00DC6122" w:rsidRPr="009F3F84" w:rsidRDefault="00DD51BE" w:rsidP="00A2679E">
      <w:pPr>
        <w:pStyle w:val="Listlevel1"/>
        <w:numPr>
          <w:ilvl w:val="0"/>
          <w:numId w:val="7"/>
        </w:numPr>
        <w:spacing w:before="0"/>
        <w:ind w:left="567" w:hanging="567"/>
        <w:rPr>
          <w:sz w:val="22"/>
          <w:szCs w:val="22"/>
        </w:rPr>
      </w:pPr>
      <w:r w:rsidRPr="009F3F84">
        <w:rPr>
          <w:sz w:val="22"/>
          <w:szCs w:val="22"/>
        </w:rPr>
        <w:t>tibdil fil-vuċi (ħanqa)</w:t>
      </w:r>
    </w:p>
    <w:p w14:paraId="178125CA" w14:textId="59D93FE6" w:rsidR="00860665" w:rsidRPr="009F3F84" w:rsidRDefault="00B24631" w:rsidP="00A2679E">
      <w:pPr>
        <w:pStyle w:val="Listlevel1"/>
        <w:numPr>
          <w:ilvl w:val="0"/>
          <w:numId w:val="7"/>
        </w:numPr>
        <w:spacing w:before="0"/>
        <w:ind w:left="567" w:hanging="567"/>
        <w:rPr>
          <w:sz w:val="22"/>
          <w:szCs w:val="22"/>
        </w:rPr>
      </w:pPr>
      <w:proofErr w:type="spellStart"/>
      <w:r w:rsidRPr="009F3F84">
        <w:rPr>
          <w:sz w:val="22"/>
          <w:szCs w:val="22"/>
          <w:lang w:val="en-GB"/>
        </w:rPr>
        <w:t>i</w:t>
      </w:r>
      <w:r w:rsidR="00860665" w:rsidRPr="009F3F84">
        <w:rPr>
          <w:sz w:val="22"/>
          <w:szCs w:val="22"/>
          <w:lang w:val="en-GB"/>
        </w:rPr>
        <w:t>mnie</w:t>
      </w:r>
      <w:proofErr w:type="spellEnd"/>
      <w:r w:rsidR="00860665" w:rsidRPr="009F3F84">
        <w:rPr>
          <w:sz w:val="22"/>
          <w:szCs w:val="22"/>
        </w:rPr>
        <w:t>ħ</w:t>
      </w:r>
      <w:r w:rsidR="00860665" w:rsidRPr="009F3F84">
        <w:rPr>
          <w:sz w:val="22"/>
          <w:szCs w:val="22"/>
          <w:lang w:val="en-GB"/>
        </w:rPr>
        <w:t xml:space="preserve">er </w:t>
      </w:r>
      <w:proofErr w:type="spellStart"/>
      <w:r w:rsidR="00860665" w:rsidRPr="009F3F84">
        <w:rPr>
          <w:sz w:val="22"/>
          <w:szCs w:val="22"/>
          <w:lang w:val="en-GB"/>
        </w:rPr>
        <w:t>imblukkat</w:t>
      </w:r>
      <w:proofErr w:type="spellEnd"/>
    </w:p>
    <w:p w14:paraId="797F0B22" w14:textId="693284D3" w:rsidR="000D6301" w:rsidRPr="009F3F84" w:rsidRDefault="00B24631" w:rsidP="00A2679E">
      <w:pPr>
        <w:pStyle w:val="Listlevel1"/>
        <w:spacing w:before="0"/>
        <w:ind w:left="567" w:firstLine="0"/>
        <w:rPr>
          <w:sz w:val="22"/>
          <w:szCs w:val="22"/>
        </w:rPr>
      </w:pPr>
      <w:r w:rsidRPr="009F3F84">
        <w:rPr>
          <w:sz w:val="22"/>
          <w:szCs w:val="22"/>
          <w:lang w:val="en-GB"/>
        </w:rPr>
        <w:t>g</w:t>
      </w:r>
      <w:r w:rsidR="000D6301" w:rsidRPr="009F3F84">
        <w:rPr>
          <w:sz w:val="22"/>
          <w:szCs w:val="22"/>
        </w:rPr>
        <w:t>ħ</w:t>
      </w:r>
      <w:proofErr w:type="spellStart"/>
      <w:r w:rsidR="000D6301" w:rsidRPr="009F3F84">
        <w:rPr>
          <w:sz w:val="22"/>
          <w:szCs w:val="22"/>
          <w:lang w:val="en-GB"/>
        </w:rPr>
        <w:t>atis</w:t>
      </w:r>
      <w:proofErr w:type="spellEnd"/>
      <w:r w:rsidR="000D6301" w:rsidRPr="009F3F84">
        <w:rPr>
          <w:sz w:val="22"/>
          <w:szCs w:val="22"/>
          <w:lang w:val="en-GB"/>
        </w:rPr>
        <w:t>, sog</w:t>
      </w:r>
      <w:r w:rsidR="000D6301" w:rsidRPr="009F3F84">
        <w:rPr>
          <w:sz w:val="22"/>
          <w:szCs w:val="22"/>
        </w:rPr>
        <w:t>ħ</w:t>
      </w:r>
      <w:r w:rsidR="000D6301" w:rsidRPr="009F3F84">
        <w:rPr>
          <w:sz w:val="22"/>
          <w:szCs w:val="22"/>
          <w:lang w:val="en-GB"/>
        </w:rPr>
        <w:t>la</w:t>
      </w:r>
      <w:r w:rsidR="003F71BC">
        <w:rPr>
          <w:sz w:val="22"/>
          <w:szCs w:val="22"/>
          <w:lang w:val="en-GB"/>
        </w:rPr>
        <w:t xml:space="preserve"> </w:t>
      </w:r>
      <w:r w:rsidR="003F71BC" w:rsidRPr="003F71BC">
        <w:rPr>
          <w:sz w:val="22"/>
          <w:szCs w:val="22"/>
          <w:lang w:val="en-GB"/>
        </w:rPr>
        <w:t>(</w:t>
      </w:r>
      <w:proofErr w:type="spellStart"/>
      <w:r w:rsidR="003F71BC" w:rsidRPr="003F71BC">
        <w:rPr>
          <w:sz w:val="22"/>
          <w:szCs w:val="22"/>
          <w:lang w:val="en-GB"/>
        </w:rPr>
        <w:t>infezzjoni</w:t>
      </w:r>
      <w:proofErr w:type="spellEnd"/>
      <w:r w:rsidR="003F71BC" w:rsidRPr="003F71BC">
        <w:rPr>
          <w:sz w:val="22"/>
          <w:szCs w:val="22"/>
          <w:lang w:val="en-GB"/>
        </w:rPr>
        <w:t xml:space="preserve"> </w:t>
      </w:r>
      <w:proofErr w:type="spellStart"/>
      <w:r w:rsidR="003F71BC" w:rsidRPr="003F71BC">
        <w:rPr>
          <w:sz w:val="22"/>
          <w:szCs w:val="22"/>
          <w:lang w:val="en-GB"/>
        </w:rPr>
        <w:t>fl</w:t>
      </w:r>
      <w:proofErr w:type="spellEnd"/>
      <w:r w:rsidR="003F71BC" w:rsidRPr="003F71BC">
        <w:rPr>
          <w:sz w:val="22"/>
          <w:szCs w:val="22"/>
          <w:lang w:val="en-GB"/>
        </w:rPr>
        <w:t xml:space="preserve">-apparat </w:t>
      </w:r>
      <w:proofErr w:type="spellStart"/>
      <w:r w:rsidR="003F71BC" w:rsidRPr="003F71BC">
        <w:rPr>
          <w:sz w:val="22"/>
          <w:szCs w:val="22"/>
          <w:lang w:val="en-GB"/>
        </w:rPr>
        <w:t>respiratorju</w:t>
      </w:r>
      <w:proofErr w:type="spellEnd"/>
      <w:r w:rsidR="003F71BC" w:rsidRPr="003F71BC">
        <w:rPr>
          <w:sz w:val="22"/>
          <w:szCs w:val="22"/>
          <w:lang w:val="en-GB"/>
        </w:rPr>
        <w:t xml:space="preserve"> ta’ </w:t>
      </w:r>
      <w:proofErr w:type="spellStart"/>
      <w:r w:rsidR="003F71BC" w:rsidRPr="003F71BC">
        <w:rPr>
          <w:sz w:val="22"/>
          <w:szCs w:val="22"/>
          <w:lang w:val="en-GB"/>
        </w:rPr>
        <w:t>fuq</w:t>
      </w:r>
      <w:proofErr w:type="spellEnd"/>
      <w:r w:rsidR="003F71BC" w:rsidRPr="003F71BC">
        <w:rPr>
          <w:sz w:val="22"/>
          <w:szCs w:val="22"/>
          <w:lang w:val="en-GB"/>
        </w:rPr>
        <w:t>)</w:t>
      </w:r>
    </w:p>
    <w:p w14:paraId="6CC7976B" w14:textId="77777777" w:rsidR="00DC6122" w:rsidRPr="009F3F84" w:rsidRDefault="00DC6122" w:rsidP="00A2679E">
      <w:pPr>
        <w:pStyle w:val="Listlevel1"/>
        <w:numPr>
          <w:ilvl w:val="0"/>
          <w:numId w:val="7"/>
        </w:numPr>
        <w:spacing w:before="0"/>
        <w:ind w:left="567" w:hanging="567"/>
        <w:rPr>
          <w:sz w:val="22"/>
          <w:szCs w:val="22"/>
        </w:rPr>
      </w:pPr>
      <w:r w:rsidRPr="009F3F84">
        <w:rPr>
          <w:sz w:val="22"/>
          <w:szCs w:val="22"/>
        </w:rPr>
        <w:t>uġigħ ta’ ras</w:t>
      </w:r>
    </w:p>
    <w:p w14:paraId="4008C979" w14:textId="77777777" w:rsidR="00DC6122" w:rsidRPr="009F3F84" w:rsidRDefault="00DC6122" w:rsidP="00A2679E">
      <w:pPr>
        <w:pStyle w:val="Listlevel1"/>
        <w:numPr>
          <w:ilvl w:val="0"/>
          <w:numId w:val="7"/>
        </w:numPr>
        <w:spacing w:before="0"/>
        <w:ind w:left="567" w:hanging="567"/>
        <w:rPr>
          <w:sz w:val="22"/>
          <w:szCs w:val="22"/>
        </w:rPr>
      </w:pPr>
      <w:r w:rsidRPr="009F3F84">
        <w:rPr>
          <w:sz w:val="22"/>
          <w:szCs w:val="22"/>
        </w:rPr>
        <w:t>uġigħ fil-muskoli, l-għadam jew fil-ġogi (sinjali ta’ wġigħ muskoloskeletriku)</w:t>
      </w:r>
    </w:p>
    <w:p w14:paraId="4AB9CF9B" w14:textId="77777777" w:rsidR="00990AF9" w:rsidRPr="009F3F84" w:rsidRDefault="00990AF9" w:rsidP="00A2679E">
      <w:pPr>
        <w:tabs>
          <w:tab w:val="clear" w:pos="567"/>
        </w:tabs>
        <w:spacing w:line="240" w:lineRule="auto"/>
        <w:rPr>
          <w:szCs w:val="22"/>
        </w:rPr>
      </w:pPr>
    </w:p>
    <w:p w14:paraId="555E4FFD" w14:textId="77777777" w:rsidR="00DC6122" w:rsidRPr="009F3F84" w:rsidRDefault="00DC6122" w:rsidP="00A2679E">
      <w:pPr>
        <w:keepNext/>
        <w:tabs>
          <w:tab w:val="clear" w:pos="567"/>
        </w:tabs>
        <w:spacing w:line="240" w:lineRule="auto"/>
        <w:rPr>
          <w:szCs w:val="22"/>
        </w:rPr>
      </w:pPr>
      <w:r w:rsidRPr="009F3F84">
        <w:rPr>
          <w:b/>
          <w:bCs/>
          <w:szCs w:val="22"/>
        </w:rPr>
        <w:t>Mhux komuni:</w:t>
      </w:r>
      <w:r w:rsidRPr="009F3F84">
        <w:rPr>
          <w:szCs w:val="22"/>
        </w:rPr>
        <w:t xml:space="preserve"> jistgħu jaffettwaw sa persuna waħda minn kull 100</w:t>
      </w:r>
    </w:p>
    <w:p w14:paraId="1E2F7F38" w14:textId="77777777" w:rsidR="00DC6122" w:rsidRPr="009F3F84" w:rsidRDefault="00DC6122" w:rsidP="00A2679E">
      <w:pPr>
        <w:pStyle w:val="Listlevel1"/>
        <w:numPr>
          <w:ilvl w:val="0"/>
          <w:numId w:val="7"/>
        </w:numPr>
        <w:spacing w:before="0"/>
        <w:ind w:left="567" w:hanging="567"/>
        <w:rPr>
          <w:sz w:val="22"/>
          <w:szCs w:val="22"/>
        </w:rPr>
      </w:pPr>
      <w:r w:rsidRPr="009F3F84">
        <w:rPr>
          <w:sz w:val="22"/>
          <w:szCs w:val="22"/>
        </w:rPr>
        <w:t>taħbit mgħaġġel tal-qalb</w:t>
      </w:r>
    </w:p>
    <w:p w14:paraId="1F3046CF" w14:textId="77777777" w:rsidR="00DC6122" w:rsidRPr="009F3F84" w:rsidRDefault="00DC6122" w:rsidP="00A2679E">
      <w:pPr>
        <w:pStyle w:val="Listlevel1"/>
        <w:numPr>
          <w:ilvl w:val="0"/>
          <w:numId w:val="7"/>
        </w:numPr>
        <w:spacing w:before="0"/>
        <w:ind w:left="567" w:hanging="567"/>
        <w:rPr>
          <w:sz w:val="22"/>
          <w:szCs w:val="22"/>
        </w:rPr>
      </w:pPr>
      <w:r w:rsidRPr="009F3F84">
        <w:rPr>
          <w:sz w:val="22"/>
          <w:szCs w:val="22"/>
        </w:rPr>
        <w:t>infezzjoni fil-ħalq (sinjal ta’ kandidijasi)</w:t>
      </w:r>
    </w:p>
    <w:p w14:paraId="1A194745" w14:textId="5CC49BEA" w:rsidR="00DC6122" w:rsidRPr="009F3F84" w:rsidRDefault="00DC6122" w:rsidP="00A2679E">
      <w:pPr>
        <w:pStyle w:val="Listlevel1"/>
        <w:numPr>
          <w:ilvl w:val="0"/>
          <w:numId w:val="7"/>
        </w:numPr>
        <w:spacing w:before="0"/>
        <w:ind w:left="567" w:hanging="567"/>
        <w:rPr>
          <w:sz w:val="22"/>
          <w:szCs w:val="22"/>
        </w:rPr>
      </w:pPr>
      <w:r w:rsidRPr="009F3F84">
        <w:rPr>
          <w:sz w:val="22"/>
          <w:szCs w:val="22"/>
        </w:rPr>
        <w:t>livell għoli ta’ zokkor fid-demm</w:t>
      </w:r>
      <w:r w:rsidR="003F71BC">
        <w:rPr>
          <w:sz w:val="22"/>
          <w:szCs w:val="22"/>
        </w:rPr>
        <w:t xml:space="preserve"> (</w:t>
      </w:r>
      <w:r w:rsidR="003F71BC" w:rsidRPr="003F71BC">
        <w:rPr>
          <w:sz w:val="22"/>
          <w:szCs w:val="22"/>
        </w:rPr>
        <w:t>ipergliċemija</w:t>
      </w:r>
      <w:r w:rsidR="003F71BC">
        <w:rPr>
          <w:sz w:val="22"/>
          <w:szCs w:val="22"/>
        </w:rPr>
        <w:t>)</w:t>
      </w:r>
    </w:p>
    <w:p w14:paraId="56CFF443" w14:textId="77777777" w:rsidR="00DC6122" w:rsidRPr="009F3F84" w:rsidRDefault="00DC6122" w:rsidP="00A2679E">
      <w:pPr>
        <w:pStyle w:val="Listlevel1"/>
        <w:numPr>
          <w:ilvl w:val="0"/>
          <w:numId w:val="7"/>
        </w:numPr>
        <w:spacing w:before="0"/>
        <w:ind w:left="567" w:hanging="567"/>
        <w:rPr>
          <w:sz w:val="22"/>
          <w:szCs w:val="22"/>
        </w:rPr>
      </w:pPr>
      <w:r w:rsidRPr="009F3F84">
        <w:rPr>
          <w:sz w:val="22"/>
          <w:szCs w:val="22"/>
        </w:rPr>
        <w:t>spażmi fil-muskolu</w:t>
      </w:r>
    </w:p>
    <w:p w14:paraId="02DA9226" w14:textId="77777777" w:rsidR="00DC6122" w:rsidRPr="009F3F84" w:rsidRDefault="00DC6122" w:rsidP="00A2679E">
      <w:pPr>
        <w:pStyle w:val="Listlevel1"/>
        <w:numPr>
          <w:ilvl w:val="0"/>
          <w:numId w:val="7"/>
        </w:numPr>
        <w:spacing w:before="0"/>
        <w:ind w:left="567" w:hanging="567"/>
        <w:rPr>
          <w:sz w:val="22"/>
          <w:szCs w:val="22"/>
        </w:rPr>
      </w:pPr>
      <w:r w:rsidRPr="009F3F84">
        <w:rPr>
          <w:sz w:val="22"/>
          <w:szCs w:val="22"/>
        </w:rPr>
        <w:t>ħakk fil-ġilda</w:t>
      </w:r>
    </w:p>
    <w:p w14:paraId="16256D2F" w14:textId="77777777" w:rsidR="00DC6122" w:rsidRPr="009F3F84" w:rsidRDefault="00DC6122" w:rsidP="00A2679E">
      <w:pPr>
        <w:pStyle w:val="Listlevel1"/>
        <w:numPr>
          <w:ilvl w:val="0"/>
          <w:numId w:val="7"/>
        </w:numPr>
        <w:spacing w:before="0"/>
        <w:ind w:left="567" w:hanging="567"/>
        <w:rPr>
          <w:sz w:val="22"/>
          <w:szCs w:val="22"/>
        </w:rPr>
      </w:pPr>
      <w:r w:rsidRPr="009F3F84">
        <w:rPr>
          <w:sz w:val="22"/>
          <w:szCs w:val="22"/>
        </w:rPr>
        <w:t>raxx</w:t>
      </w:r>
    </w:p>
    <w:p w14:paraId="0F8313D9" w14:textId="0CDE726C" w:rsidR="00F01A3D" w:rsidRPr="009F3F84" w:rsidRDefault="00F01A3D" w:rsidP="00A2679E">
      <w:pPr>
        <w:pStyle w:val="ListParagraph"/>
        <w:numPr>
          <w:ilvl w:val="0"/>
          <w:numId w:val="7"/>
        </w:numPr>
        <w:ind w:left="567" w:hanging="567"/>
        <w:rPr>
          <w:sz w:val="22"/>
          <w:szCs w:val="22"/>
        </w:rPr>
      </w:pPr>
      <w:r w:rsidRPr="009F3F84">
        <w:rPr>
          <w:sz w:val="22"/>
          <w:szCs w:val="22"/>
          <w:lang w:eastAsia="zh-CN"/>
        </w:rPr>
        <w:t>il-lentijiet</w:t>
      </w:r>
      <w:r w:rsidRPr="009F3F84">
        <w:rPr>
          <w:sz w:val="22"/>
          <w:szCs w:val="22"/>
        </w:rPr>
        <w:t xml:space="preserve"> ta’ għajnejk jiffurmaw żlieġa (sinjali ta’ katarretti)</w:t>
      </w:r>
    </w:p>
    <w:p w14:paraId="4CD8491D" w14:textId="035D609A" w:rsidR="00F01A3D" w:rsidRPr="009F3F84" w:rsidRDefault="00F01A3D" w:rsidP="00A2679E">
      <w:pPr>
        <w:pStyle w:val="ListParagraph"/>
        <w:numPr>
          <w:ilvl w:val="0"/>
          <w:numId w:val="7"/>
        </w:numPr>
        <w:ind w:left="567" w:hanging="567"/>
        <w:rPr>
          <w:sz w:val="22"/>
          <w:szCs w:val="22"/>
          <w:lang w:eastAsia="zh-CN"/>
        </w:rPr>
      </w:pPr>
      <w:r w:rsidRPr="009F3F84">
        <w:rPr>
          <w:sz w:val="22"/>
          <w:szCs w:val="22"/>
        </w:rPr>
        <w:t>vista mċajpra</w:t>
      </w:r>
    </w:p>
    <w:p w14:paraId="34DA7274" w14:textId="77777777" w:rsidR="005B6FFC" w:rsidRPr="009F3F84" w:rsidRDefault="005B6FFC" w:rsidP="00A2679E">
      <w:pPr>
        <w:tabs>
          <w:tab w:val="clear" w:pos="567"/>
        </w:tabs>
        <w:spacing w:line="240" w:lineRule="auto"/>
        <w:ind w:right="-29"/>
        <w:rPr>
          <w:noProof/>
          <w:szCs w:val="22"/>
        </w:rPr>
      </w:pPr>
    </w:p>
    <w:p w14:paraId="3B659678" w14:textId="77777777" w:rsidR="005B6FFC" w:rsidRPr="009F3F84" w:rsidRDefault="005B6FFC" w:rsidP="00A2679E">
      <w:pPr>
        <w:keepNext/>
        <w:spacing w:line="240" w:lineRule="auto"/>
        <w:rPr>
          <w:b/>
          <w:noProof/>
          <w:szCs w:val="22"/>
        </w:rPr>
      </w:pPr>
      <w:r w:rsidRPr="009F3F84">
        <w:rPr>
          <w:b/>
          <w:szCs w:val="22"/>
        </w:rPr>
        <w:t>Rappurtar tal-effetti sekondarji</w:t>
      </w:r>
    </w:p>
    <w:p w14:paraId="434A5AA0" w14:textId="6C5EB842" w:rsidR="005B6FFC" w:rsidRPr="009F3F84" w:rsidRDefault="005B6FFC" w:rsidP="00A2679E">
      <w:pPr>
        <w:pStyle w:val="BodytextAgency"/>
        <w:spacing w:after="0" w:line="240" w:lineRule="auto"/>
        <w:rPr>
          <w:rFonts w:ascii="Times New Roman" w:hAnsi="Times New Roman" w:cs="Times New Roman"/>
          <w:sz w:val="22"/>
          <w:szCs w:val="22"/>
        </w:rPr>
      </w:pPr>
      <w:r w:rsidRPr="009F3F84">
        <w:rPr>
          <w:rFonts w:ascii="Times New Roman" w:hAnsi="Times New Roman" w:cs="Times New Roman"/>
          <w:sz w:val="22"/>
          <w:szCs w:val="22"/>
        </w:rPr>
        <w:t xml:space="preserve">Jekk ikollok xi effett sekondarju kellem lit-tabib, lill-ispiżjar jew lill-infermier tiegħek. Dan jinkludi xi effett sekondarju possibbli li mhuwiex elenkat f’dan il-fuljett. Tista’ wkoll tirrapporta effetti sekondarji direttament permezz </w:t>
      </w:r>
      <w:r w:rsidRPr="009F3F84">
        <w:rPr>
          <w:rFonts w:ascii="Times New Roman" w:hAnsi="Times New Roman" w:cs="Times New Roman"/>
          <w:sz w:val="22"/>
          <w:szCs w:val="22"/>
          <w:shd w:val="clear" w:color="auto" w:fill="D9D9D9"/>
        </w:rPr>
        <w:t>tas-sistema ta’ rappurtar nazzjonali mniżżla f’</w:t>
      </w:r>
      <w:r w:rsidR="002E3C1B">
        <w:fldChar w:fldCharType="begin"/>
      </w:r>
      <w:r w:rsidR="002E3C1B">
        <w:instrText>HYPERLINK "https://www.ema.europa.eu/en/documents/template-form/qrd-appendix-v-adverse-drug-reaction-reporting-details_en.docx"</w:instrText>
      </w:r>
      <w:r w:rsidR="002E3C1B">
        <w:fldChar w:fldCharType="separate"/>
      </w:r>
      <w:r w:rsidR="002E3C1B" w:rsidRPr="00181E56">
        <w:rPr>
          <w:rFonts w:ascii="Times New Roman" w:eastAsia="Times New Roman" w:hAnsi="Times New Roman" w:cs="Times New Roman"/>
          <w:color w:val="0000FF"/>
          <w:sz w:val="22"/>
          <w:szCs w:val="22"/>
          <w:u w:val="single"/>
          <w:shd w:val="pct15" w:color="auto" w:fill="auto"/>
          <w:lang w:eastAsia="mt-MT" w:bidi="mt-MT"/>
        </w:rPr>
        <w:t>Appendiċi V</w:t>
      </w:r>
      <w:r w:rsidR="002E3C1B">
        <w:fldChar w:fldCharType="end"/>
      </w:r>
      <w:r w:rsidR="001F47F8" w:rsidRPr="009F3F84">
        <w:rPr>
          <w:rFonts w:ascii="Times New Roman" w:hAnsi="Times New Roman" w:cs="Times New Roman"/>
          <w:sz w:val="22"/>
          <w:szCs w:val="22"/>
        </w:rPr>
        <w:t>.</w:t>
      </w:r>
      <w:r w:rsidRPr="009F3F84">
        <w:rPr>
          <w:rFonts w:ascii="Times New Roman" w:hAnsi="Times New Roman" w:cs="Times New Roman"/>
          <w:sz w:val="22"/>
          <w:szCs w:val="22"/>
        </w:rPr>
        <w:t xml:space="preserve"> Billi </w:t>
      </w:r>
      <w:r w:rsidRPr="009F3F84">
        <w:rPr>
          <w:rFonts w:ascii="Times New Roman" w:hAnsi="Times New Roman" w:cs="Times New Roman"/>
          <w:sz w:val="22"/>
          <w:szCs w:val="22"/>
        </w:rPr>
        <w:lastRenderedPageBreak/>
        <w:t>tirrapporta l-effetti sekondarji tista’ tgħin biex tiġi pprovduta aktar informazzjoni dwar is-sigurtà ta’ din il-mediċina.</w:t>
      </w:r>
    </w:p>
    <w:p w14:paraId="16838E95" w14:textId="77777777" w:rsidR="00DC6122" w:rsidRPr="009F3F84" w:rsidRDefault="00DC6122" w:rsidP="00A2679E">
      <w:pPr>
        <w:tabs>
          <w:tab w:val="clear" w:pos="567"/>
        </w:tabs>
        <w:spacing w:line="240" w:lineRule="auto"/>
        <w:rPr>
          <w:szCs w:val="22"/>
        </w:rPr>
      </w:pPr>
    </w:p>
    <w:p w14:paraId="5001B787" w14:textId="77777777" w:rsidR="00990AF9" w:rsidRPr="009F3F84" w:rsidRDefault="00990AF9" w:rsidP="00A2679E">
      <w:pPr>
        <w:tabs>
          <w:tab w:val="clear" w:pos="567"/>
        </w:tabs>
        <w:spacing w:line="240" w:lineRule="auto"/>
        <w:rPr>
          <w:szCs w:val="22"/>
        </w:rPr>
      </w:pPr>
    </w:p>
    <w:p w14:paraId="6CEAA83B" w14:textId="77777777" w:rsidR="00DC6122" w:rsidRPr="009F3F84" w:rsidRDefault="00990AF9" w:rsidP="00A2679E">
      <w:pPr>
        <w:keepNext/>
        <w:spacing w:line="240" w:lineRule="auto"/>
        <w:rPr>
          <w:b/>
          <w:bCs/>
        </w:rPr>
      </w:pPr>
      <w:bookmarkStart w:id="66" w:name="_Toc248116713"/>
      <w:bookmarkStart w:id="67" w:name="_Toc2097620"/>
      <w:r w:rsidRPr="009F3F84">
        <w:rPr>
          <w:b/>
          <w:bCs/>
        </w:rPr>
        <w:t>5.</w:t>
      </w:r>
      <w:r w:rsidRPr="009F3F84">
        <w:rPr>
          <w:b/>
          <w:bCs/>
        </w:rPr>
        <w:tab/>
      </w:r>
      <w:bookmarkEnd w:id="66"/>
      <w:r w:rsidRPr="009F3F84">
        <w:rPr>
          <w:b/>
          <w:bCs/>
        </w:rPr>
        <w:t>Kif taħżen Atectura Breezhaler</w:t>
      </w:r>
      <w:bookmarkEnd w:id="67"/>
    </w:p>
    <w:p w14:paraId="0144D8BF" w14:textId="77777777" w:rsidR="00B8384A" w:rsidRPr="009F3F84" w:rsidRDefault="00B8384A" w:rsidP="00A2679E">
      <w:pPr>
        <w:pStyle w:val="Listlevel1"/>
        <w:keepNext/>
        <w:spacing w:before="0"/>
        <w:ind w:left="0" w:firstLine="0"/>
        <w:rPr>
          <w:sz w:val="22"/>
          <w:szCs w:val="22"/>
        </w:rPr>
      </w:pPr>
    </w:p>
    <w:p w14:paraId="493BCDDC" w14:textId="77777777" w:rsidR="00DC6122" w:rsidRPr="009F3F84" w:rsidRDefault="00DC6122" w:rsidP="00A2679E">
      <w:pPr>
        <w:pStyle w:val="Listlevel1"/>
        <w:numPr>
          <w:ilvl w:val="0"/>
          <w:numId w:val="7"/>
        </w:numPr>
        <w:spacing w:before="0"/>
        <w:ind w:left="567" w:hanging="567"/>
        <w:rPr>
          <w:sz w:val="22"/>
          <w:szCs w:val="22"/>
        </w:rPr>
      </w:pPr>
      <w:r w:rsidRPr="009F3F84">
        <w:rPr>
          <w:sz w:val="22"/>
          <w:szCs w:val="22"/>
        </w:rPr>
        <w:t>Żomm din il-mediċina fejn ma tidhirx u ma tintlaħaqx mit-tfal.</w:t>
      </w:r>
    </w:p>
    <w:p w14:paraId="16554CCA" w14:textId="0EF6D5B5" w:rsidR="00DC6122" w:rsidRPr="009F3F84" w:rsidRDefault="00DD51BE" w:rsidP="00A2679E">
      <w:pPr>
        <w:pStyle w:val="Listlevel1"/>
        <w:numPr>
          <w:ilvl w:val="0"/>
          <w:numId w:val="7"/>
        </w:numPr>
        <w:spacing w:before="0"/>
        <w:ind w:left="567" w:hanging="567"/>
        <w:rPr>
          <w:sz w:val="22"/>
          <w:szCs w:val="22"/>
        </w:rPr>
      </w:pPr>
      <w:r w:rsidRPr="009F3F84">
        <w:rPr>
          <w:sz w:val="22"/>
          <w:szCs w:val="22"/>
        </w:rPr>
        <w:t>Tużax din il-mediċina wara d-data ta’ meta tiskadi li tidher fuq il-kartuna u</w:t>
      </w:r>
      <w:r w:rsidR="003448BC" w:rsidRPr="009F3F84">
        <w:rPr>
          <w:sz w:val="22"/>
          <w:szCs w:val="22"/>
        </w:rPr>
        <w:t xml:space="preserve"> </w:t>
      </w:r>
      <w:r w:rsidRPr="009F3F84">
        <w:rPr>
          <w:sz w:val="22"/>
          <w:szCs w:val="22"/>
        </w:rPr>
        <w:t>l-folja wara “EXP”. Id-data ta’ meta tiskadi tirreferi għall-aħħar ġurnata ta’ dak ix-xahar.</w:t>
      </w:r>
    </w:p>
    <w:p w14:paraId="0C0096DE" w14:textId="77777777" w:rsidR="00CF10BD" w:rsidRPr="009F3F84" w:rsidRDefault="00CF10BD" w:rsidP="00A2679E">
      <w:pPr>
        <w:pStyle w:val="Listlevel1"/>
        <w:numPr>
          <w:ilvl w:val="0"/>
          <w:numId w:val="7"/>
        </w:numPr>
        <w:spacing w:before="0"/>
        <w:ind w:left="567" w:hanging="567"/>
        <w:rPr>
          <w:sz w:val="22"/>
          <w:szCs w:val="22"/>
        </w:rPr>
      </w:pPr>
      <w:r w:rsidRPr="009F3F84">
        <w:rPr>
          <w:sz w:val="22"/>
          <w:szCs w:val="22"/>
        </w:rPr>
        <w:t>Taħżinx f’temperatura ’l fuq minn 30°C.</w:t>
      </w:r>
    </w:p>
    <w:p w14:paraId="10A02E3E" w14:textId="77777777" w:rsidR="00DC6122" w:rsidRPr="009F3F84" w:rsidRDefault="00DC6122" w:rsidP="00A2679E">
      <w:pPr>
        <w:pStyle w:val="Listlevel1"/>
        <w:numPr>
          <w:ilvl w:val="0"/>
          <w:numId w:val="7"/>
        </w:numPr>
        <w:spacing w:before="0"/>
        <w:ind w:left="567" w:hanging="567"/>
        <w:rPr>
          <w:sz w:val="22"/>
          <w:szCs w:val="22"/>
        </w:rPr>
      </w:pPr>
      <w:r w:rsidRPr="009F3F84">
        <w:rPr>
          <w:sz w:val="22"/>
          <w:szCs w:val="22"/>
        </w:rPr>
        <w:t>Aħżen il-kapsuli fil-folja oriġinali sabiex tilqa’ mid-dawl u mill-umdità, u toħroġhomx sa qabel ma jintużaw eżatt.</w:t>
      </w:r>
    </w:p>
    <w:p w14:paraId="54C67C3A" w14:textId="5B8F6859" w:rsidR="0023567A" w:rsidRPr="009F3F84" w:rsidRDefault="00F30D13" w:rsidP="00A2679E">
      <w:pPr>
        <w:pStyle w:val="Listlevel1"/>
        <w:numPr>
          <w:ilvl w:val="0"/>
          <w:numId w:val="7"/>
        </w:numPr>
        <w:spacing w:before="0"/>
        <w:ind w:left="540" w:hanging="540"/>
        <w:rPr>
          <w:sz w:val="22"/>
          <w:szCs w:val="22"/>
        </w:rPr>
      </w:pPr>
      <w:r w:rsidRPr="009F3F84">
        <w:rPr>
          <w:sz w:val="22"/>
          <w:szCs w:val="22"/>
        </w:rPr>
        <w:t>Tarmix mediċini mal-ilma tad-dranaġġ</w:t>
      </w:r>
      <w:r w:rsidR="000C72C8">
        <w:rPr>
          <w:sz w:val="22"/>
          <w:szCs w:val="22"/>
        </w:rPr>
        <w:t xml:space="preserve"> jew mal-iskart domestiku</w:t>
      </w:r>
      <w:r w:rsidRPr="009F3F84">
        <w:rPr>
          <w:sz w:val="22"/>
          <w:szCs w:val="22"/>
        </w:rPr>
        <w:t>. Staqsi lill-ispiżjar tiegħek dwar kif għandek tarmi mediċini li m’għadekx tuża. Dawn il-miżuri jgħinu għall-protezzjoni tal-ambjent.</w:t>
      </w:r>
    </w:p>
    <w:p w14:paraId="5A7D72E2" w14:textId="77777777" w:rsidR="00990AF9" w:rsidRPr="009F3F84" w:rsidRDefault="00990AF9" w:rsidP="00A2679E">
      <w:pPr>
        <w:pStyle w:val="Listlevel1"/>
        <w:spacing w:before="0"/>
        <w:rPr>
          <w:sz w:val="22"/>
          <w:szCs w:val="22"/>
        </w:rPr>
      </w:pPr>
    </w:p>
    <w:p w14:paraId="19AD258A" w14:textId="77777777" w:rsidR="00990AF9" w:rsidRPr="009F3F84" w:rsidRDefault="00990AF9" w:rsidP="00A2679E">
      <w:pPr>
        <w:pStyle w:val="Listlevel1"/>
        <w:spacing w:before="0"/>
        <w:rPr>
          <w:sz w:val="22"/>
          <w:szCs w:val="22"/>
        </w:rPr>
      </w:pPr>
    </w:p>
    <w:p w14:paraId="2285E604" w14:textId="77777777" w:rsidR="00DC6122" w:rsidRPr="009F3F84" w:rsidRDefault="00990AF9" w:rsidP="00A2679E">
      <w:pPr>
        <w:keepNext/>
        <w:spacing w:line="240" w:lineRule="auto"/>
        <w:rPr>
          <w:szCs w:val="22"/>
        </w:rPr>
      </w:pPr>
      <w:bookmarkStart w:id="68" w:name="_Toc2097621"/>
      <w:r w:rsidRPr="009F3F84">
        <w:rPr>
          <w:b/>
          <w:bCs/>
        </w:rPr>
        <w:t>6.</w:t>
      </w:r>
      <w:r w:rsidRPr="009F3F84">
        <w:rPr>
          <w:b/>
          <w:bCs/>
        </w:rPr>
        <w:tab/>
        <w:t>Kontenut tal-pakkett u informazzjoni oħra</w:t>
      </w:r>
      <w:bookmarkEnd w:id="68"/>
    </w:p>
    <w:p w14:paraId="05D5FADA" w14:textId="77777777" w:rsidR="00990AF9" w:rsidRPr="009F3F84" w:rsidRDefault="00990AF9" w:rsidP="00A2679E">
      <w:pPr>
        <w:pStyle w:val="Nottoc-headings"/>
        <w:spacing w:before="0" w:after="0"/>
        <w:rPr>
          <w:rFonts w:ascii="Times New Roman" w:hAnsi="Times New Roman"/>
          <w:b w:val="0"/>
          <w:sz w:val="22"/>
          <w:szCs w:val="22"/>
        </w:rPr>
      </w:pPr>
    </w:p>
    <w:p w14:paraId="7D053709" w14:textId="77777777" w:rsidR="00DC6122" w:rsidRPr="009F3F84" w:rsidRDefault="00DC6122" w:rsidP="00A2679E">
      <w:pPr>
        <w:pStyle w:val="Nottoc-headings"/>
        <w:spacing w:before="0" w:after="0"/>
        <w:rPr>
          <w:rFonts w:ascii="Times New Roman" w:hAnsi="Times New Roman"/>
          <w:sz w:val="22"/>
          <w:szCs w:val="22"/>
        </w:rPr>
      </w:pPr>
      <w:r w:rsidRPr="009F3F84">
        <w:rPr>
          <w:rFonts w:ascii="Times New Roman" w:hAnsi="Times New Roman"/>
          <w:sz w:val="22"/>
          <w:szCs w:val="22"/>
        </w:rPr>
        <w:t>X’fih Atectura Breezhaler</w:t>
      </w:r>
    </w:p>
    <w:p w14:paraId="4C1D5D2A" w14:textId="7A6D0D19" w:rsidR="00DC6122" w:rsidRPr="009F3F84" w:rsidRDefault="00DC6122" w:rsidP="00A2679E">
      <w:pPr>
        <w:pStyle w:val="Listlevel1"/>
        <w:keepNext/>
        <w:numPr>
          <w:ilvl w:val="0"/>
          <w:numId w:val="7"/>
        </w:numPr>
        <w:spacing w:before="0"/>
        <w:ind w:left="567" w:hanging="567"/>
        <w:rPr>
          <w:sz w:val="22"/>
          <w:szCs w:val="22"/>
        </w:rPr>
      </w:pPr>
      <w:r w:rsidRPr="009F3F84">
        <w:rPr>
          <w:sz w:val="22"/>
          <w:szCs w:val="22"/>
        </w:rPr>
        <w:t>Is-sustanzi attivi huma indacaterol (bħala acetate) u mometasone furoate.</w:t>
      </w:r>
    </w:p>
    <w:p w14:paraId="449C73F0" w14:textId="77777777" w:rsidR="00F30D13" w:rsidRPr="009F3F84" w:rsidRDefault="00F30D13" w:rsidP="00A2679E">
      <w:pPr>
        <w:pStyle w:val="Listlevel1"/>
        <w:keepNext/>
        <w:spacing w:before="0"/>
        <w:ind w:left="0" w:firstLine="0"/>
        <w:rPr>
          <w:sz w:val="22"/>
          <w:szCs w:val="22"/>
        </w:rPr>
      </w:pPr>
    </w:p>
    <w:p w14:paraId="6462305C" w14:textId="075FEBBE" w:rsidR="00F30D13" w:rsidRPr="009F3F84" w:rsidRDefault="00F30D13" w:rsidP="00A2679E">
      <w:pPr>
        <w:pStyle w:val="Listlevel1"/>
        <w:keepNext/>
        <w:spacing w:before="0"/>
        <w:ind w:left="567" w:firstLine="0"/>
        <w:rPr>
          <w:sz w:val="22"/>
          <w:szCs w:val="22"/>
          <w:u w:val="single"/>
        </w:rPr>
      </w:pPr>
      <w:r w:rsidRPr="009F3F84">
        <w:rPr>
          <w:sz w:val="22"/>
          <w:szCs w:val="22"/>
          <w:u w:val="single"/>
        </w:rPr>
        <w:t>Atectura Breezhaler 125 mikrogramma/62.5 mikrogramm</w:t>
      </w:r>
      <w:r w:rsidR="0043180B" w:rsidRPr="009F3F84">
        <w:rPr>
          <w:sz w:val="22"/>
          <w:szCs w:val="22"/>
          <w:u w:val="single"/>
        </w:rPr>
        <w:t>i</w:t>
      </w:r>
    </w:p>
    <w:p w14:paraId="233E6E6A" w14:textId="75C3F34F" w:rsidR="00F30D13" w:rsidRPr="009F3F84" w:rsidRDefault="00DC6122" w:rsidP="00A2679E">
      <w:pPr>
        <w:pStyle w:val="Listlevel1"/>
        <w:spacing w:before="0"/>
        <w:ind w:left="567" w:firstLine="0"/>
        <w:rPr>
          <w:sz w:val="22"/>
          <w:szCs w:val="22"/>
        </w:rPr>
      </w:pPr>
      <w:r w:rsidRPr="009F3F84">
        <w:rPr>
          <w:sz w:val="22"/>
          <w:szCs w:val="22"/>
        </w:rPr>
        <w:t>Kull kapsula fiha 173 mikrogramma indacaterol acetate (ekwivalenti għal 150 mikrogramma indacaterol) u 80 mikrogramma mometasone furoate. Id-doża li tittieħed (id-doża li tħalli l-bokkin tal-inhaler) hija ekwivalenti għal 125 mikrogramma indacaterol u 62.5 mikrogrammi mometasone furoate.</w:t>
      </w:r>
    </w:p>
    <w:p w14:paraId="74ABA672" w14:textId="77777777" w:rsidR="00F30D13" w:rsidRPr="009F3F84" w:rsidRDefault="00F30D13" w:rsidP="00A2679E">
      <w:pPr>
        <w:pStyle w:val="Listlevel1"/>
        <w:spacing w:before="0"/>
        <w:ind w:left="0" w:firstLine="0"/>
        <w:rPr>
          <w:sz w:val="22"/>
          <w:szCs w:val="22"/>
        </w:rPr>
      </w:pPr>
    </w:p>
    <w:p w14:paraId="4F906D97" w14:textId="77777777" w:rsidR="00F30D13" w:rsidRPr="009F3F84" w:rsidRDefault="00F30D13" w:rsidP="00A2679E">
      <w:pPr>
        <w:pStyle w:val="Listlevel1"/>
        <w:keepNext/>
        <w:spacing w:before="0"/>
        <w:ind w:left="0" w:firstLine="567"/>
        <w:rPr>
          <w:sz w:val="22"/>
          <w:szCs w:val="22"/>
          <w:u w:val="single"/>
        </w:rPr>
      </w:pPr>
      <w:r w:rsidRPr="009F3F84">
        <w:rPr>
          <w:sz w:val="22"/>
          <w:szCs w:val="22"/>
          <w:u w:val="single"/>
        </w:rPr>
        <w:t>Atectura Breezhaler 125 mikrogramma/127.5 mikrogrammi</w:t>
      </w:r>
    </w:p>
    <w:p w14:paraId="1B6B1011" w14:textId="304D5270" w:rsidR="00DC6122" w:rsidRPr="009F3F84" w:rsidRDefault="00DC6122" w:rsidP="00A2679E">
      <w:pPr>
        <w:pStyle w:val="Listlevel1"/>
        <w:spacing w:before="0"/>
        <w:ind w:left="567" w:firstLine="0"/>
        <w:rPr>
          <w:sz w:val="22"/>
          <w:szCs w:val="22"/>
        </w:rPr>
      </w:pPr>
      <w:r w:rsidRPr="009F3F84">
        <w:rPr>
          <w:sz w:val="22"/>
          <w:szCs w:val="22"/>
        </w:rPr>
        <w:t>Kull kapsula fiha 173 mikrogramma indacaterol acetate (ekwivalenti għal 150 mikrogramma indacaterol) u 160 mikrogramma mometasone furoate. Id-doża li tittieħed (id-doża li tħalli l-bokkin tal-inhaler) hija ekwivalenti għal 125 mikrogramma indacaterol u 127.5 mikrogrammi mometasone furoate.</w:t>
      </w:r>
    </w:p>
    <w:p w14:paraId="29AB2F6A" w14:textId="77777777" w:rsidR="00F30D13" w:rsidRPr="009F3F84" w:rsidRDefault="00F30D13" w:rsidP="00A2679E">
      <w:pPr>
        <w:pStyle w:val="Listlevel1"/>
        <w:spacing w:before="0"/>
        <w:rPr>
          <w:sz w:val="22"/>
          <w:szCs w:val="22"/>
        </w:rPr>
      </w:pPr>
    </w:p>
    <w:p w14:paraId="6477EC4A" w14:textId="04D32608" w:rsidR="00F30D13" w:rsidRPr="009F3F84" w:rsidRDefault="00F30D13" w:rsidP="00A2679E">
      <w:pPr>
        <w:pStyle w:val="Listlevel1"/>
        <w:keepNext/>
        <w:spacing w:before="0"/>
        <w:ind w:firstLine="142"/>
        <w:rPr>
          <w:sz w:val="22"/>
          <w:szCs w:val="22"/>
          <w:u w:val="single"/>
        </w:rPr>
      </w:pPr>
      <w:r w:rsidRPr="009F3F84">
        <w:rPr>
          <w:sz w:val="22"/>
          <w:szCs w:val="22"/>
          <w:u w:val="single"/>
        </w:rPr>
        <w:t>Atectura Breezhaler 125 mikrogramma/260 mikrogramm</w:t>
      </w:r>
      <w:r w:rsidR="0043180B" w:rsidRPr="009F3F84">
        <w:rPr>
          <w:sz w:val="22"/>
          <w:szCs w:val="22"/>
          <w:u w:val="single"/>
        </w:rPr>
        <w:t>a</w:t>
      </w:r>
    </w:p>
    <w:p w14:paraId="75542B5F" w14:textId="525D1584" w:rsidR="00DC6122" w:rsidRPr="009F3F84" w:rsidRDefault="00DC6122" w:rsidP="00A2679E">
      <w:pPr>
        <w:pStyle w:val="Listlevel1"/>
        <w:spacing w:before="0"/>
        <w:ind w:left="567" w:firstLine="0"/>
        <w:rPr>
          <w:sz w:val="22"/>
          <w:szCs w:val="22"/>
        </w:rPr>
      </w:pPr>
      <w:r w:rsidRPr="009F3F84">
        <w:rPr>
          <w:sz w:val="22"/>
          <w:szCs w:val="22"/>
        </w:rPr>
        <w:t>Kull kapsula fiha 173 mikrogramma indacaterol acetate (ekwivalenti għal 150 mikrogramma indacaterol) u 320 mikrogramma mometasone furoate. Id-doża li tittieħed (id-doża li tħalli l-bokkin tal-inhaler) hija ekwivalenti għal 125 mikrogramma indacaterol u 260 mikrogramm</w:t>
      </w:r>
      <w:r w:rsidR="009F7FCF" w:rsidRPr="009F3F84">
        <w:rPr>
          <w:sz w:val="22"/>
          <w:szCs w:val="22"/>
        </w:rPr>
        <w:t>a</w:t>
      </w:r>
      <w:r w:rsidRPr="009F3F84">
        <w:rPr>
          <w:sz w:val="22"/>
          <w:szCs w:val="22"/>
        </w:rPr>
        <w:t xml:space="preserve"> mometasone furoate.</w:t>
      </w:r>
    </w:p>
    <w:p w14:paraId="280C34F2" w14:textId="77777777" w:rsidR="00F30D13" w:rsidRPr="009F3F84" w:rsidRDefault="00F30D13" w:rsidP="00995EF4">
      <w:pPr>
        <w:pStyle w:val="Listlevel1"/>
        <w:spacing w:before="0"/>
        <w:ind w:left="0" w:firstLine="0"/>
        <w:rPr>
          <w:sz w:val="22"/>
          <w:szCs w:val="22"/>
        </w:rPr>
      </w:pPr>
    </w:p>
    <w:p w14:paraId="3910DB7D" w14:textId="26536BFD" w:rsidR="00DC6122" w:rsidRDefault="00DC6122" w:rsidP="00995EF4">
      <w:pPr>
        <w:pStyle w:val="Listlevel1"/>
        <w:numPr>
          <w:ilvl w:val="0"/>
          <w:numId w:val="7"/>
        </w:numPr>
        <w:spacing w:before="0"/>
        <w:ind w:left="567" w:hanging="567"/>
        <w:rPr>
          <w:sz w:val="22"/>
          <w:szCs w:val="22"/>
        </w:rPr>
      </w:pPr>
      <w:r w:rsidRPr="009F3F84">
        <w:rPr>
          <w:sz w:val="22"/>
          <w:szCs w:val="22"/>
        </w:rPr>
        <w:t>Is-sustanz</w:t>
      </w:r>
      <w:r w:rsidR="003F71BC">
        <w:rPr>
          <w:sz w:val="22"/>
          <w:szCs w:val="22"/>
        </w:rPr>
        <w:t>i</w:t>
      </w:r>
      <w:r w:rsidRPr="009F3F84">
        <w:rPr>
          <w:sz w:val="22"/>
          <w:szCs w:val="22"/>
        </w:rPr>
        <w:t xml:space="preserve"> l-oħra </w:t>
      </w:r>
      <w:r w:rsidR="003F71BC">
        <w:rPr>
          <w:sz w:val="22"/>
          <w:szCs w:val="22"/>
        </w:rPr>
        <w:t>huma</w:t>
      </w:r>
      <w:r w:rsidR="003F71BC" w:rsidRPr="009F3F84">
        <w:rPr>
          <w:sz w:val="22"/>
          <w:szCs w:val="22"/>
        </w:rPr>
        <w:t xml:space="preserve"> </w:t>
      </w:r>
      <w:r w:rsidRPr="009F3F84">
        <w:rPr>
          <w:sz w:val="22"/>
          <w:szCs w:val="22"/>
        </w:rPr>
        <w:t>l-lattosju monoidrat (ara “Atectura Breezhaler fih il-lattosju” f’sezzjoni 2)</w:t>
      </w:r>
      <w:r w:rsidR="003F71BC">
        <w:rPr>
          <w:sz w:val="22"/>
          <w:szCs w:val="22"/>
        </w:rPr>
        <w:t xml:space="preserve"> u gelatin (qoxra tal-kapsula)</w:t>
      </w:r>
    </w:p>
    <w:p w14:paraId="154E1159" w14:textId="77777777" w:rsidR="003F71BC" w:rsidRDefault="003F71BC" w:rsidP="00995EF4">
      <w:pPr>
        <w:pStyle w:val="Listlevel1"/>
        <w:spacing w:before="0"/>
        <w:rPr>
          <w:sz w:val="22"/>
          <w:szCs w:val="22"/>
        </w:rPr>
      </w:pPr>
    </w:p>
    <w:p w14:paraId="4D33CA36" w14:textId="77777777" w:rsidR="003F71BC" w:rsidRPr="003F71BC" w:rsidRDefault="003F71BC" w:rsidP="004874FD">
      <w:pPr>
        <w:pStyle w:val="Listlevel1"/>
        <w:numPr>
          <w:ilvl w:val="0"/>
          <w:numId w:val="7"/>
        </w:numPr>
        <w:spacing w:before="0"/>
        <w:ind w:left="567" w:hanging="567"/>
        <w:rPr>
          <w:sz w:val="22"/>
          <w:szCs w:val="22"/>
        </w:rPr>
      </w:pPr>
      <w:r w:rsidRPr="003F71BC">
        <w:rPr>
          <w:sz w:val="22"/>
          <w:szCs w:val="22"/>
        </w:rPr>
        <w:t>L-ingredjenti tal-linka tal-istampar huma:</w:t>
      </w:r>
    </w:p>
    <w:p w14:paraId="56E15A29" w14:textId="77777777" w:rsidR="003F71BC" w:rsidRPr="003F71BC" w:rsidRDefault="003F71BC" w:rsidP="00995EF4">
      <w:pPr>
        <w:pStyle w:val="Listlevel1"/>
        <w:spacing w:before="0"/>
        <w:rPr>
          <w:sz w:val="22"/>
          <w:szCs w:val="22"/>
        </w:rPr>
      </w:pPr>
    </w:p>
    <w:p w14:paraId="1E4CC5A4" w14:textId="761C975E" w:rsidR="003F71BC" w:rsidRPr="00995EF4" w:rsidRDefault="003F71BC" w:rsidP="00995EF4">
      <w:pPr>
        <w:pStyle w:val="Listlevel1"/>
        <w:keepNext/>
        <w:spacing w:before="0"/>
        <w:ind w:left="567" w:firstLine="0"/>
        <w:rPr>
          <w:sz w:val="22"/>
          <w:szCs w:val="22"/>
          <w:u w:val="single"/>
        </w:rPr>
      </w:pPr>
      <w:r w:rsidRPr="00995EF4">
        <w:rPr>
          <w:sz w:val="22"/>
          <w:szCs w:val="22"/>
          <w:u w:val="single"/>
        </w:rPr>
        <w:t>Atectura Breezhaler 125</w:t>
      </w:r>
      <w:r w:rsidR="00995EF4">
        <w:rPr>
          <w:sz w:val="22"/>
          <w:szCs w:val="22"/>
          <w:u w:val="single"/>
        </w:rPr>
        <w:t> </w:t>
      </w:r>
      <w:r w:rsidRPr="00995EF4">
        <w:rPr>
          <w:sz w:val="22"/>
          <w:szCs w:val="22"/>
          <w:u w:val="single"/>
        </w:rPr>
        <w:t>mikrogramma/62.5</w:t>
      </w:r>
      <w:r w:rsidR="00995EF4">
        <w:rPr>
          <w:sz w:val="22"/>
          <w:szCs w:val="22"/>
          <w:u w:val="single"/>
        </w:rPr>
        <w:t> </w:t>
      </w:r>
      <w:r w:rsidRPr="00995EF4">
        <w:rPr>
          <w:sz w:val="22"/>
          <w:szCs w:val="22"/>
          <w:u w:val="single"/>
        </w:rPr>
        <w:t>mikrogramma</w:t>
      </w:r>
    </w:p>
    <w:p w14:paraId="0246E9E4" w14:textId="77719F33" w:rsidR="003F71BC" w:rsidRPr="003F71BC" w:rsidRDefault="003F71BC" w:rsidP="00995EF4">
      <w:pPr>
        <w:pStyle w:val="Listlevel1"/>
        <w:spacing w:before="0"/>
        <w:ind w:left="567" w:firstLine="0"/>
        <w:rPr>
          <w:sz w:val="22"/>
          <w:szCs w:val="22"/>
        </w:rPr>
      </w:pPr>
      <w:r w:rsidRPr="003F71BC">
        <w:rPr>
          <w:sz w:val="22"/>
          <w:szCs w:val="22"/>
        </w:rPr>
        <w:t xml:space="preserve">Shellac, </w:t>
      </w:r>
      <w:r w:rsidR="007F40A5">
        <w:rPr>
          <w:sz w:val="22"/>
          <w:szCs w:val="22"/>
        </w:rPr>
        <w:t>brilliant blue FCF</w:t>
      </w:r>
      <w:r w:rsidRPr="003F71BC">
        <w:rPr>
          <w:sz w:val="22"/>
          <w:szCs w:val="22"/>
        </w:rPr>
        <w:t xml:space="preserve"> (E133), </w:t>
      </w:r>
      <w:r w:rsidR="00A92DB7">
        <w:rPr>
          <w:sz w:val="22"/>
          <w:szCs w:val="22"/>
        </w:rPr>
        <w:t>g</w:t>
      </w:r>
      <w:r w:rsidR="00A92DB7" w:rsidRPr="00A92DB7">
        <w:rPr>
          <w:sz w:val="22"/>
        </w:rPr>
        <w:t>likol tal-propilen</w:t>
      </w:r>
      <w:r w:rsidR="00A92DB7" w:rsidRPr="00A92DB7" w:rsidDel="00A92DB7">
        <w:rPr>
          <w:sz w:val="20"/>
        </w:rPr>
        <w:t xml:space="preserve"> </w:t>
      </w:r>
      <w:r w:rsidRPr="003F71BC">
        <w:rPr>
          <w:sz w:val="22"/>
          <w:szCs w:val="22"/>
        </w:rPr>
        <w:t>(E1520), dijossidu tat-titanju (E171)</w:t>
      </w:r>
      <w:r w:rsidR="007B297C">
        <w:rPr>
          <w:sz w:val="22"/>
          <w:szCs w:val="22"/>
        </w:rPr>
        <w:t xml:space="preserve"> u</w:t>
      </w:r>
      <w:r w:rsidRPr="003F71BC">
        <w:rPr>
          <w:sz w:val="22"/>
          <w:szCs w:val="22"/>
        </w:rPr>
        <w:t xml:space="preserve"> ossidu tal-ħadid, iswed (E172).</w:t>
      </w:r>
    </w:p>
    <w:p w14:paraId="758783FA" w14:textId="77777777" w:rsidR="003F71BC" w:rsidRPr="003F71BC" w:rsidRDefault="003F71BC" w:rsidP="00995EF4">
      <w:pPr>
        <w:pStyle w:val="Listlevel1"/>
        <w:spacing w:before="0"/>
        <w:rPr>
          <w:sz w:val="22"/>
          <w:szCs w:val="22"/>
        </w:rPr>
      </w:pPr>
    </w:p>
    <w:p w14:paraId="6ADEF7D8" w14:textId="5FCDC4F4" w:rsidR="003F71BC" w:rsidRPr="00995EF4" w:rsidRDefault="003F71BC" w:rsidP="00995EF4">
      <w:pPr>
        <w:pStyle w:val="Listlevel1"/>
        <w:keepNext/>
        <w:spacing w:before="0"/>
        <w:ind w:left="567" w:firstLine="0"/>
        <w:rPr>
          <w:sz w:val="22"/>
          <w:szCs w:val="22"/>
          <w:u w:val="single"/>
        </w:rPr>
      </w:pPr>
      <w:r w:rsidRPr="00995EF4">
        <w:rPr>
          <w:sz w:val="22"/>
          <w:szCs w:val="22"/>
          <w:u w:val="single"/>
        </w:rPr>
        <w:t>Atectura Breezhaler 125</w:t>
      </w:r>
      <w:r w:rsidR="00995EF4">
        <w:rPr>
          <w:sz w:val="22"/>
          <w:szCs w:val="22"/>
          <w:u w:val="single"/>
        </w:rPr>
        <w:t> </w:t>
      </w:r>
      <w:r w:rsidRPr="00995EF4">
        <w:rPr>
          <w:sz w:val="22"/>
          <w:szCs w:val="22"/>
          <w:u w:val="single"/>
        </w:rPr>
        <w:t>mikrogramma/127.5</w:t>
      </w:r>
      <w:r w:rsidR="00995EF4">
        <w:rPr>
          <w:sz w:val="22"/>
          <w:szCs w:val="22"/>
          <w:u w:val="single"/>
        </w:rPr>
        <w:t> </w:t>
      </w:r>
      <w:r w:rsidRPr="00995EF4">
        <w:rPr>
          <w:sz w:val="22"/>
          <w:szCs w:val="22"/>
          <w:u w:val="single"/>
        </w:rPr>
        <w:t>mikrogramma</w:t>
      </w:r>
    </w:p>
    <w:p w14:paraId="1D2C5933" w14:textId="76C75DF2" w:rsidR="003F71BC" w:rsidRDefault="003F71BC" w:rsidP="00995EF4">
      <w:pPr>
        <w:pStyle w:val="Listlevel1"/>
        <w:spacing w:before="0"/>
        <w:ind w:left="567" w:firstLine="0"/>
        <w:rPr>
          <w:sz w:val="22"/>
          <w:szCs w:val="22"/>
        </w:rPr>
      </w:pPr>
      <w:r w:rsidRPr="003F71BC">
        <w:rPr>
          <w:sz w:val="22"/>
          <w:szCs w:val="22"/>
        </w:rPr>
        <w:t xml:space="preserve">Shellac, dijossidu tat-titanju (E171), ossidu tal-ħadid, iswed (E172), </w:t>
      </w:r>
      <w:r w:rsidR="00A92DB7">
        <w:rPr>
          <w:sz w:val="22"/>
          <w:szCs w:val="22"/>
        </w:rPr>
        <w:t>g</w:t>
      </w:r>
      <w:r w:rsidR="00A92DB7" w:rsidRPr="00A92DB7">
        <w:rPr>
          <w:sz w:val="22"/>
        </w:rPr>
        <w:t>likol tal-propilen</w:t>
      </w:r>
      <w:r w:rsidR="00A92DB7" w:rsidRPr="003F71BC" w:rsidDel="00A92DB7">
        <w:rPr>
          <w:sz w:val="22"/>
          <w:szCs w:val="22"/>
        </w:rPr>
        <w:t xml:space="preserve"> </w:t>
      </w:r>
      <w:r w:rsidRPr="003F71BC">
        <w:rPr>
          <w:sz w:val="22"/>
          <w:szCs w:val="22"/>
        </w:rPr>
        <w:t>(E1520), ossidu tal-ħadid, isfar (E172)</w:t>
      </w:r>
      <w:r w:rsidR="007B297C">
        <w:rPr>
          <w:sz w:val="22"/>
          <w:szCs w:val="22"/>
        </w:rPr>
        <w:t xml:space="preserve"> u</w:t>
      </w:r>
      <w:r w:rsidRPr="003F71BC">
        <w:rPr>
          <w:sz w:val="22"/>
          <w:szCs w:val="22"/>
        </w:rPr>
        <w:t xml:space="preserve"> idrossidu tal-ammonja (E527).</w:t>
      </w:r>
    </w:p>
    <w:p w14:paraId="015897D2" w14:textId="77777777" w:rsidR="003F71BC" w:rsidRDefault="003F71BC" w:rsidP="00995EF4">
      <w:pPr>
        <w:pStyle w:val="Listlevel1"/>
        <w:spacing w:before="0"/>
        <w:ind w:left="0" w:firstLine="0"/>
        <w:rPr>
          <w:sz w:val="22"/>
          <w:szCs w:val="22"/>
        </w:rPr>
      </w:pPr>
    </w:p>
    <w:p w14:paraId="2F82439F" w14:textId="74D3C135" w:rsidR="003F71BC" w:rsidRPr="00995EF4" w:rsidRDefault="003F71BC" w:rsidP="00995EF4">
      <w:pPr>
        <w:pStyle w:val="Listlevel1"/>
        <w:keepNext/>
        <w:spacing w:before="0"/>
        <w:ind w:left="567" w:firstLine="0"/>
        <w:rPr>
          <w:sz w:val="22"/>
          <w:szCs w:val="22"/>
          <w:u w:val="single"/>
        </w:rPr>
      </w:pPr>
      <w:r w:rsidRPr="00995EF4">
        <w:rPr>
          <w:sz w:val="22"/>
          <w:szCs w:val="22"/>
          <w:u w:val="single"/>
        </w:rPr>
        <w:t>Atectura Breezhaler 125</w:t>
      </w:r>
      <w:r w:rsidR="00995EF4">
        <w:rPr>
          <w:sz w:val="22"/>
          <w:szCs w:val="22"/>
          <w:u w:val="single"/>
        </w:rPr>
        <w:t> </w:t>
      </w:r>
      <w:r w:rsidRPr="00995EF4">
        <w:rPr>
          <w:sz w:val="22"/>
          <w:szCs w:val="22"/>
          <w:u w:val="single"/>
        </w:rPr>
        <w:t>mikrogramma/260</w:t>
      </w:r>
      <w:r w:rsidR="00995EF4">
        <w:rPr>
          <w:sz w:val="22"/>
          <w:szCs w:val="22"/>
          <w:u w:val="single"/>
        </w:rPr>
        <w:t> </w:t>
      </w:r>
      <w:r w:rsidRPr="00995EF4">
        <w:rPr>
          <w:sz w:val="22"/>
          <w:szCs w:val="22"/>
          <w:u w:val="single"/>
        </w:rPr>
        <w:t>mikrogramma</w:t>
      </w:r>
    </w:p>
    <w:p w14:paraId="1033A18F" w14:textId="0546D6F9" w:rsidR="003F71BC" w:rsidRDefault="003F71BC" w:rsidP="00995EF4">
      <w:pPr>
        <w:pStyle w:val="Listlevel1"/>
        <w:spacing w:before="0"/>
        <w:ind w:left="567" w:firstLine="0"/>
        <w:rPr>
          <w:sz w:val="22"/>
          <w:szCs w:val="22"/>
        </w:rPr>
      </w:pPr>
      <w:r w:rsidRPr="003F71BC">
        <w:rPr>
          <w:sz w:val="22"/>
          <w:szCs w:val="22"/>
        </w:rPr>
        <w:t xml:space="preserve">Shellac, ossidu tal-ħadid, iswed (E172), </w:t>
      </w:r>
      <w:r w:rsidR="00A92DB7">
        <w:rPr>
          <w:sz w:val="22"/>
          <w:szCs w:val="22"/>
        </w:rPr>
        <w:t>g</w:t>
      </w:r>
      <w:r w:rsidR="00A92DB7" w:rsidRPr="00A92DB7">
        <w:rPr>
          <w:sz w:val="22"/>
        </w:rPr>
        <w:t>likol tal-propilen</w:t>
      </w:r>
      <w:r w:rsidR="00A92DB7" w:rsidRPr="003F71BC" w:rsidDel="00A92DB7">
        <w:rPr>
          <w:sz w:val="22"/>
          <w:szCs w:val="22"/>
        </w:rPr>
        <w:t xml:space="preserve"> </w:t>
      </w:r>
      <w:r w:rsidRPr="003F71BC">
        <w:rPr>
          <w:sz w:val="22"/>
          <w:szCs w:val="22"/>
        </w:rPr>
        <w:t>(E1520)</w:t>
      </w:r>
      <w:r w:rsidR="007B297C">
        <w:rPr>
          <w:sz w:val="22"/>
          <w:szCs w:val="22"/>
        </w:rPr>
        <w:t xml:space="preserve"> u</w:t>
      </w:r>
      <w:r w:rsidR="00824E29">
        <w:rPr>
          <w:sz w:val="22"/>
          <w:szCs w:val="22"/>
        </w:rPr>
        <w:t xml:space="preserve"> </w:t>
      </w:r>
      <w:r w:rsidRPr="003F71BC">
        <w:rPr>
          <w:sz w:val="22"/>
          <w:szCs w:val="22"/>
        </w:rPr>
        <w:t>idrossidu tal-ammonja (E527).</w:t>
      </w:r>
    </w:p>
    <w:p w14:paraId="56C12D8A" w14:textId="77777777" w:rsidR="0038289A" w:rsidRPr="009F3F84" w:rsidRDefault="0038289A" w:rsidP="00995EF4">
      <w:pPr>
        <w:pStyle w:val="Listlevel1"/>
        <w:spacing w:before="0"/>
        <w:ind w:left="0" w:firstLine="0"/>
        <w:rPr>
          <w:sz w:val="22"/>
          <w:szCs w:val="22"/>
        </w:rPr>
      </w:pPr>
    </w:p>
    <w:p w14:paraId="4BFCECE3" w14:textId="77777777" w:rsidR="00DC6122" w:rsidRPr="009F3F84" w:rsidRDefault="00DC6122" w:rsidP="00A2679E">
      <w:pPr>
        <w:pStyle w:val="Nottoc-headings"/>
        <w:keepLines w:val="0"/>
        <w:spacing w:before="0" w:after="0"/>
        <w:rPr>
          <w:rFonts w:ascii="Times New Roman" w:hAnsi="Times New Roman"/>
          <w:sz w:val="22"/>
          <w:szCs w:val="22"/>
        </w:rPr>
      </w:pPr>
      <w:r w:rsidRPr="009F3F84">
        <w:rPr>
          <w:rFonts w:ascii="Times New Roman" w:hAnsi="Times New Roman"/>
          <w:sz w:val="22"/>
          <w:szCs w:val="22"/>
        </w:rPr>
        <w:lastRenderedPageBreak/>
        <w:t>Kif jidher Atectura Breezhaler u l-kontenut tal-pakkett</w:t>
      </w:r>
    </w:p>
    <w:p w14:paraId="41188D91" w14:textId="12A85015" w:rsidR="00DC6122" w:rsidRPr="009F3F84" w:rsidRDefault="00DC6122" w:rsidP="00A2679E">
      <w:pPr>
        <w:pStyle w:val="Text"/>
        <w:keepNext/>
        <w:spacing w:before="0"/>
        <w:jc w:val="left"/>
        <w:rPr>
          <w:sz w:val="22"/>
          <w:szCs w:val="22"/>
        </w:rPr>
      </w:pPr>
      <w:r w:rsidRPr="009F3F84">
        <w:rPr>
          <w:sz w:val="22"/>
          <w:szCs w:val="22"/>
        </w:rPr>
        <w:t>F’dan il-pakkett, se ssib inhaler flimkien mal-kapsuli f’folji. Dawn il-kapsuli huma trasparenti u fihom trab abjad.</w:t>
      </w:r>
    </w:p>
    <w:p w14:paraId="65FBC9FE" w14:textId="77777777" w:rsidR="00DC6122" w:rsidRPr="009F3F84" w:rsidRDefault="00DC6122" w:rsidP="00A2679E">
      <w:pPr>
        <w:pStyle w:val="Listlevel1"/>
        <w:numPr>
          <w:ilvl w:val="0"/>
          <w:numId w:val="7"/>
        </w:numPr>
        <w:spacing w:before="0"/>
        <w:ind w:left="567" w:hanging="567"/>
        <w:rPr>
          <w:sz w:val="22"/>
          <w:szCs w:val="22"/>
        </w:rPr>
      </w:pPr>
      <w:r w:rsidRPr="009F3F84">
        <w:rPr>
          <w:sz w:val="22"/>
          <w:szCs w:val="22"/>
        </w:rPr>
        <w:t>Il-kapsuli Atectura Breezhlaer 125 mikrogramma/62.5 mikrogrammi għandhom kodiċi tal-prodott “IM150</w:t>
      </w:r>
      <w:r w:rsidRPr="009F3F84">
        <w:rPr>
          <w:sz w:val="22"/>
          <w:szCs w:val="22"/>
        </w:rPr>
        <w:noBreakHyphen/>
        <w:t>80” stampat bil-blu fuq strixxa waħda blu fuq il-qafas u bil-logo stampat bil-blu u mdawwar b’żewġ strixxi blu fuq it-tapp.</w:t>
      </w:r>
    </w:p>
    <w:p w14:paraId="0780F8B5" w14:textId="2A4BEBD2" w:rsidR="00DC6122" w:rsidRPr="009F3F84" w:rsidRDefault="00DC6122" w:rsidP="00A2679E">
      <w:pPr>
        <w:pStyle w:val="Listlevel1"/>
        <w:numPr>
          <w:ilvl w:val="0"/>
          <w:numId w:val="7"/>
        </w:numPr>
        <w:spacing w:before="0"/>
        <w:ind w:left="567" w:hanging="567"/>
        <w:rPr>
          <w:sz w:val="22"/>
          <w:szCs w:val="22"/>
        </w:rPr>
      </w:pPr>
      <w:r w:rsidRPr="009F3F84">
        <w:rPr>
          <w:sz w:val="22"/>
          <w:szCs w:val="22"/>
        </w:rPr>
        <w:t>Il-kapsuli Atectura Breezhlaer 125 mikrogramma/127.5 mikrogrammi għandhom kodiċi tal-prodott “IM150</w:t>
      </w:r>
      <w:r w:rsidRPr="009F3F84">
        <w:rPr>
          <w:sz w:val="22"/>
          <w:szCs w:val="22"/>
        </w:rPr>
        <w:noBreakHyphen/>
        <w:t>160” stampat bil-griż fuq il-qafas u bil-logo stampat bil-gri</w:t>
      </w:r>
      <w:r w:rsidR="0097378A" w:rsidRPr="009F3F84">
        <w:rPr>
          <w:sz w:val="22"/>
          <w:szCs w:val="22"/>
        </w:rPr>
        <w:t>ż</w:t>
      </w:r>
      <w:r w:rsidRPr="009F3F84">
        <w:rPr>
          <w:sz w:val="22"/>
          <w:szCs w:val="22"/>
        </w:rPr>
        <w:t xml:space="preserve"> fuq it-tapp.</w:t>
      </w:r>
    </w:p>
    <w:p w14:paraId="79D1ECA6" w14:textId="1A666321" w:rsidR="00DC6122" w:rsidRPr="009F3F84" w:rsidRDefault="00DC6122" w:rsidP="00A2679E">
      <w:pPr>
        <w:pStyle w:val="Listlevel1"/>
        <w:numPr>
          <w:ilvl w:val="0"/>
          <w:numId w:val="7"/>
        </w:numPr>
        <w:spacing w:before="0"/>
        <w:ind w:left="567" w:hanging="567"/>
        <w:rPr>
          <w:sz w:val="22"/>
          <w:szCs w:val="22"/>
        </w:rPr>
      </w:pPr>
      <w:r w:rsidRPr="009F3F84">
        <w:rPr>
          <w:sz w:val="22"/>
          <w:szCs w:val="22"/>
        </w:rPr>
        <w:t>Il-kapsuli Atectura Breezhlaer 125 mikrogramma/260 mikrogramma għandhom kodiċi tal-prodott “IM150</w:t>
      </w:r>
      <w:r w:rsidRPr="009F3F84">
        <w:rPr>
          <w:sz w:val="22"/>
          <w:szCs w:val="22"/>
        </w:rPr>
        <w:noBreakHyphen/>
        <w:t>320” stampat bl-iswed fuq żewġ strixxi suwed fuq il-qafas u bil-logo stampat bl-iswed u mdawwar b</w:t>
      </w:r>
      <w:r w:rsidR="000D6301" w:rsidRPr="009F3F84">
        <w:rPr>
          <w:sz w:val="22"/>
          <w:szCs w:val="22"/>
        </w:rPr>
        <w:t xml:space="preserve">’zewġ </w:t>
      </w:r>
      <w:r w:rsidRPr="009F3F84">
        <w:rPr>
          <w:sz w:val="22"/>
          <w:szCs w:val="22"/>
        </w:rPr>
        <w:t>strixxi suwed fuq it-tapp.</w:t>
      </w:r>
    </w:p>
    <w:p w14:paraId="0570A5A7" w14:textId="77777777" w:rsidR="00DC6122" w:rsidRPr="009F3F84" w:rsidRDefault="00DC6122" w:rsidP="00A2679E">
      <w:pPr>
        <w:tabs>
          <w:tab w:val="clear" w:pos="567"/>
        </w:tabs>
        <w:spacing w:line="240" w:lineRule="auto"/>
        <w:rPr>
          <w:szCs w:val="22"/>
        </w:rPr>
      </w:pPr>
    </w:p>
    <w:p w14:paraId="4D8FA932" w14:textId="77777777" w:rsidR="00DC6122" w:rsidRPr="009F3F84" w:rsidRDefault="00DC6122" w:rsidP="00A2679E">
      <w:pPr>
        <w:keepNext/>
        <w:tabs>
          <w:tab w:val="clear" w:pos="567"/>
        </w:tabs>
        <w:spacing w:line="240" w:lineRule="auto"/>
        <w:rPr>
          <w:szCs w:val="22"/>
        </w:rPr>
      </w:pPr>
      <w:r w:rsidRPr="009F3F84">
        <w:rPr>
          <w:szCs w:val="22"/>
        </w:rPr>
        <w:t>Dawn huma d-daqsijiet tal-pakketti disponibbli:</w:t>
      </w:r>
    </w:p>
    <w:p w14:paraId="1B5ABF7A" w14:textId="77777777" w:rsidR="007D1C89" w:rsidRPr="009F3F84" w:rsidRDefault="007D1C89" w:rsidP="00A2679E">
      <w:pPr>
        <w:pStyle w:val="Listlevel1"/>
        <w:keepNext/>
        <w:spacing w:before="0"/>
        <w:ind w:left="0" w:firstLine="0"/>
        <w:rPr>
          <w:sz w:val="22"/>
          <w:szCs w:val="22"/>
        </w:rPr>
      </w:pPr>
      <w:r w:rsidRPr="009F3F84">
        <w:rPr>
          <w:sz w:val="22"/>
          <w:szCs w:val="22"/>
        </w:rPr>
        <w:t>Pakkett b’wieħed fih 10 x 1 jew 30 x 1 kapsuli iebsa, flimkien ma’ inhaler wieħed.</w:t>
      </w:r>
    </w:p>
    <w:p w14:paraId="31D90F04" w14:textId="0EECDC3C" w:rsidR="00F30D13" w:rsidRPr="009F3F84" w:rsidRDefault="00F30D13" w:rsidP="00A2679E">
      <w:pPr>
        <w:pStyle w:val="Listlevel1"/>
        <w:keepNext/>
        <w:keepLines/>
        <w:spacing w:before="0"/>
        <w:ind w:left="0" w:firstLine="0"/>
        <w:rPr>
          <w:sz w:val="22"/>
          <w:szCs w:val="22"/>
        </w:rPr>
      </w:pPr>
      <w:r w:rsidRPr="009F3F84">
        <w:rPr>
          <w:sz w:val="22"/>
          <w:szCs w:val="22"/>
        </w:rPr>
        <w:t xml:space="preserve">Pakketti b’ħafna li fihom 3 kartuniet, kull waħda fiha </w:t>
      </w:r>
      <w:r w:rsidR="008E45BE" w:rsidRPr="009F3F84">
        <w:rPr>
          <w:sz w:val="22"/>
          <w:szCs w:val="22"/>
        </w:rPr>
        <w:t>3</w:t>
      </w:r>
      <w:r w:rsidRPr="009F3F84">
        <w:rPr>
          <w:sz w:val="22"/>
          <w:szCs w:val="22"/>
        </w:rPr>
        <w:t>0 </w:t>
      </w:r>
      <w:r w:rsidR="008E45BE" w:rsidRPr="009F3F84">
        <w:rPr>
          <w:sz w:val="22"/>
          <w:szCs w:val="22"/>
        </w:rPr>
        <w:t xml:space="preserve">x 1 </w:t>
      </w:r>
      <w:r w:rsidRPr="009F3F84">
        <w:rPr>
          <w:sz w:val="22"/>
          <w:szCs w:val="22"/>
        </w:rPr>
        <w:t>kapsuli iebsa flimkien ma’ inhaler wieħed.</w:t>
      </w:r>
    </w:p>
    <w:p w14:paraId="6F21D20F" w14:textId="4D5E67CD" w:rsidR="00F30D13" w:rsidRPr="009F3F84" w:rsidRDefault="00F30D13" w:rsidP="00A2679E">
      <w:pPr>
        <w:pStyle w:val="Listlevel1"/>
        <w:keepNext/>
        <w:keepLines/>
        <w:spacing w:before="0"/>
        <w:ind w:left="0" w:firstLine="0"/>
        <w:rPr>
          <w:sz w:val="22"/>
          <w:szCs w:val="22"/>
        </w:rPr>
      </w:pPr>
      <w:r w:rsidRPr="009F3F84">
        <w:rPr>
          <w:sz w:val="22"/>
          <w:szCs w:val="22"/>
        </w:rPr>
        <w:t>Pakketti b’ħafna li fihom 15</w:t>
      </w:r>
      <w:r w:rsidR="00F03F8D" w:rsidRPr="009F3F84">
        <w:rPr>
          <w:sz w:val="22"/>
          <w:szCs w:val="22"/>
        </w:rPr>
        <w:t>-il</w:t>
      </w:r>
      <w:r w:rsidRPr="009F3F84">
        <w:rPr>
          <w:sz w:val="22"/>
          <w:szCs w:val="22"/>
        </w:rPr>
        <w:t> kartun</w:t>
      </w:r>
      <w:r w:rsidR="00F03F8D" w:rsidRPr="009F3F84">
        <w:rPr>
          <w:sz w:val="22"/>
          <w:szCs w:val="22"/>
        </w:rPr>
        <w:t>a</w:t>
      </w:r>
      <w:r w:rsidRPr="009F3F84">
        <w:rPr>
          <w:sz w:val="22"/>
          <w:szCs w:val="22"/>
        </w:rPr>
        <w:t>, kull waħda fiha 10 </w:t>
      </w:r>
      <w:r w:rsidR="008E45BE" w:rsidRPr="009F3F84">
        <w:rPr>
          <w:sz w:val="22"/>
          <w:szCs w:val="22"/>
        </w:rPr>
        <w:t xml:space="preserve">x 1 </w:t>
      </w:r>
      <w:r w:rsidRPr="009F3F84">
        <w:rPr>
          <w:sz w:val="22"/>
          <w:szCs w:val="22"/>
        </w:rPr>
        <w:t>kapsuli iebsa flimkien ma’ inhaler wieħed.</w:t>
      </w:r>
    </w:p>
    <w:p w14:paraId="03450B51" w14:textId="77777777" w:rsidR="007D1C89" w:rsidRPr="009F3F84" w:rsidRDefault="007D1C89" w:rsidP="00A2679E">
      <w:pPr>
        <w:pStyle w:val="Listlevel1"/>
        <w:keepNext/>
        <w:spacing w:before="0"/>
        <w:ind w:left="0" w:firstLine="0"/>
        <w:rPr>
          <w:sz w:val="22"/>
          <w:szCs w:val="22"/>
        </w:rPr>
      </w:pPr>
    </w:p>
    <w:p w14:paraId="0ACFC6B2" w14:textId="77777777" w:rsidR="00DC6122" w:rsidRPr="009F3F84" w:rsidRDefault="00DC6122" w:rsidP="00A2679E">
      <w:pPr>
        <w:tabs>
          <w:tab w:val="clear" w:pos="567"/>
        </w:tabs>
        <w:spacing w:line="240" w:lineRule="auto"/>
        <w:rPr>
          <w:szCs w:val="22"/>
        </w:rPr>
      </w:pPr>
      <w:r w:rsidRPr="009F3F84">
        <w:rPr>
          <w:szCs w:val="22"/>
        </w:rPr>
        <w:t>Jista’ jkun li mhux il-pakketti tad-daqsijiet kollha jkunu fis-suq.</w:t>
      </w:r>
    </w:p>
    <w:p w14:paraId="60064AD8" w14:textId="77777777" w:rsidR="00DC6122" w:rsidRPr="009F3F84" w:rsidRDefault="00DC6122" w:rsidP="00A2679E">
      <w:pPr>
        <w:numPr>
          <w:ilvl w:val="12"/>
          <w:numId w:val="0"/>
        </w:numPr>
        <w:tabs>
          <w:tab w:val="clear" w:pos="567"/>
        </w:tabs>
        <w:spacing w:line="240" w:lineRule="auto"/>
        <w:rPr>
          <w:szCs w:val="22"/>
        </w:rPr>
      </w:pPr>
    </w:p>
    <w:p w14:paraId="6C72296E" w14:textId="77777777" w:rsidR="00DC6122" w:rsidRPr="009F3F84" w:rsidRDefault="00DC6122" w:rsidP="00A2679E">
      <w:pPr>
        <w:pStyle w:val="Text"/>
        <w:keepNext/>
        <w:spacing w:before="0"/>
        <w:jc w:val="left"/>
        <w:rPr>
          <w:b/>
          <w:bCs/>
          <w:sz w:val="22"/>
          <w:szCs w:val="22"/>
        </w:rPr>
      </w:pPr>
      <w:r w:rsidRPr="009F3F84">
        <w:rPr>
          <w:b/>
          <w:bCs/>
          <w:sz w:val="22"/>
          <w:szCs w:val="22"/>
        </w:rPr>
        <w:t>Detentur tal-Awtorizzazzjoni għat-Tqegħid fis-Suq</w:t>
      </w:r>
    </w:p>
    <w:p w14:paraId="72AC643C" w14:textId="77777777" w:rsidR="00DC6122" w:rsidRPr="009F3F84" w:rsidRDefault="00DC6122" w:rsidP="00A2679E">
      <w:pPr>
        <w:keepNext/>
        <w:tabs>
          <w:tab w:val="clear" w:pos="567"/>
        </w:tabs>
        <w:autoSpaceDE w:val="0"/>
        <w:autoSpaceDN w:val="0"/>
        <w:adjustRightInd w:val="0"/>
        <w:spacing w:line="240" w:lineRule="auto"/>
        <w:rPr>
          <w:rFonts w:eastAsia="SimSun"/>
          <w:szCs w:val="22"/>
        </w:rPr>
      </w:pPr>
      <w:r w:rsidRPr="009F3F84">
        <w:t>Novartis Europharm Limited</w:t>
      </w:r>
    </w:p>
    <w:p w14:paraId="5A8E34A0" w14:textId="77777777" w:rsidR="00DC6122" w:rsidRPr="009F3F84" w:rsidRDefault="00DC6122" w:rsidP="00A2679E">
      <w:pPr>
        <w:keepNext/>
        <w:tabs>
          <w:tab w:val="clear" w:pos="567"/>
        </w:tabs>
        <w:spacing w:line="240" w:lineRule="auto"/>
        <w:rPr>
          <w:szCs w:val="22"/>
        </w:rPr>
      </w:pPr>
      <w:r w:rsidRPr="009F3F84">
        <w:t>Vista Building</w:t>
      </w:r>
    </w:p>
    <w:p w14:paraId="1C85CE72" w14:textId="77777777" w:rsidR="00DC6122" w:rsidRPr="009F3F84" w:rsidRDefault="00DC6122" w:rsidP="00A2679E">
      <w:pPr>
        <w:keepNext/>
        <w:tabs>
          <w:tab w:val="clear" w:pos="567"/>
        </w:tabs>
        <w:spacing w:line="240" w:lineRule="auto"/>
        <w:rPr>
          <w:szCs w:val="22"/>
        </w:rPr>
      </w:pPr>
      <w:r w:rsidRPr="009F3F84">
        <w:t>Elm Park, Merrion Road</w:t>
      </w:r>
    </w:p>
    <w:p w14:paraId="544DA99B" w14:textId="77777777" w:rsidR="00DC6122" w:rsidRPr="009F3F84" w:rsidRDefault="00DC6122" w:rsidP="00A2679E">
      <w:pPr>
        <w:keepNext/>
        <w:tabs>
          <w:tab w:val="clear" w:pos="567"/>
        </w:tabs>
        <w:spacing w:line="240" w:lineRule="auto"/>
        <w:rPr>
          <w:szCs w:val="22"/>
        </w:rPr>
      </w:pPr>
      <w:r w:rsidRPr="009F3F84">
        <w:t>Dublin 4</w:t>
      </w:r>
    </w:p>
    <w:p w14:paraId="42707002" w14:textId="77777777" w:rsidR="00DC6122" w:rsidRPr="009F3F84" w:rsidRDefault="00DC6122" w:rsidP="00A2679E">
      <w:pPr>
        <w:tabs>
          <w:tab w:val="clear" w:pos="567"/>
        </w:tabs>
        <w:spacing w:line="240" w:lineRule="auto"/>
        <w:rPr>
          <w:szCs w:val="22"/>
        </w:rPr>
      </w:pPr>
      <w:r w:rsidRPr="009F3F84">
        <w:t>L-Irlanda</w:t>
      </w:r>
    </w:p>
    <w:p w14:paraId="6E85C840" w14:textId="77777777" w:rsidR="00DC6122" w:rsidRPr="009F3F84" w:rsidRDefault="00DC6122" w:rsidP="00A2679E">
      <w:pPr>
        <w:numPr>
          <w:ilvl w:val="12"/>
          <w:numId w:val="0"/>
        </w:numPr>
        <w:tabs>
          <w:tab w:val="clear" w:pos="567"/>
        </w:tabs>
        <w:spacing w:line="240" w:lineRule="auto"/>
        <w:ind w:right="-2"/>
        <w:rPr>
          <w:szCs w:val="22"/>
        </w:rPr>
      </w:pPr>
    </w:p>
    <w:p w14:paraId="1D60430D" w14:textId="77777777" w:rsidR="00DC6122" w:rsidRPr="009F3F84" w:rsidRDefault="00DC6122" w:rsidP="00A2679E">
      <w:pPr>
        <w:pStyle w:val="Text"/>
        <w:keepNext/>
        <w:spacing w:before="0"/>
        <w:jc w:val="left"/>
        <w:rPr>
          <w:b/>
          <w:bCs/>
          <w:sz w:val="22"/>
          <w:szCs w:val="22"/>
        </w:rPr>
      </w:pPr>
      <w:r w:rsidRPr="009F3F84">
        <w:rPr>
          <w:b/>
          <w:bCs/>
          <w:sz w:val="22"/>
          <w:szCs w:val="22"/>
        </w:rPr>
        <w:t>Manifattur</w:t>
      </w:r>
    </w:p>
    <w:p w14:paraId="09CF26EC" w14:textId="77777777" w:rsidR="001343BB" w:rsidRPr="009F3F84" w:rsidRDefault="001343BB" w:rsidP="00A2679E">
      <w:pPr>
        <w:keepNext/>
        <w:numPr>
          <w:ilvl w:val="12"/>
          <w:numId w:val="0"/>
        </w:numPr>
        <w:tabs>
          <w:tab w:val="clear" w:pos="567"/>
        </w:tabs>
        <w:spacing w:line="240" w:lineRule="auto"/>
        <w:rPr>
          <w:szCs w:val="22"/>
        </w:rPr>
      </w:pPr>
      <w:r w:rsidRPr="009F3F84">
        <w:rPr>
          <w:szCs w:val="22"/>
        </w:rPr>
        <w:t>Novartis Farmacéutica, S.A.</w:t>
      </w:r>
    </w:p>
    <w:p w14:paraId="6B14E32E" w14:textId="77777777" w:rsidR="001343BB" w:rsidRPr="002812C3" w:rsidRDefault="001343BB" w:rsidP="00A2679E">
      <w:pPr>
        <w:keepNext/>
        <w:numPr>
          <w:ilvl w:val="12"/>
          <w:numId w:val="0"/>
        </w:numPr>
        <w:tabs>
          <w:tab w:val="clear" w:pos="567"/>
        </w:tabs>
        <w:spacing w:line="240" w:lineRule="auto"/>
        <w:ind w:right="-2"/>
        <w:rPr>
          <w:szCs w:val="22"/>
          <w:lang w:val="es-ES"/>
        </w:rPr>
      </w:pPr>
      <w:r w:rsidRPr="002812C3">
        <w:rPr>
          <w:szCs w:val="22"/>
          <w:lang w:val="es-ES"/>
        </w:rPr>
        <w:t xml:space="preserve">Gran </w:t>
      </w:r>
      <w:proofErr w:type="spellStart"/>
      <w:r w:rsidRPr="002812C3">
        <w:rPr>
          <w:szCs w:val="22"/>
          <w:lang w:val="es-ES"/>
        </w:rPr>
        <w:t>Via</w:t>
      </w:r>
      <w:proofErr w:type="spellEnd"/>
      <w:r w:rsidRPr="002812C3">
        <w:rPr>
          <w:szCs w:val="22"/>
          <w:lang w:val="es-ES"/>
        </w:rPr>
        <w:t xml:space="preserve"> de les Corts Catalanes, 764</w:t>
      </w:r>
    </w:p>
    <w:p w14:paraId="1B5C4570" w14:textId="77777777" w:rsidR="001343BB" w:rsidRPr="002812C3" w:rsidRDefault="001343BB" w:rsidP="00A2679E">
      <w:pPr>
        <w:keepNext/>
        <w:numPr>
          <w:ilvl w:val="12"/>
          <w:numId w:val="0"/>
        </w:numPr>
        <w:tabs>
          <w:tab w:val="clear" w:pos="567"/>
        </w:tabs>
        <w:spacing w:line="240" w:lineRule="auto"/>
        <w:ind w:right="-2"/>
        <w:rPr>
          <w:szCs w:val="22"/>
          <w:lang w:val="es-ES"/>
        </w:rPr>
      </w:pPr>
      <w:r w:rsidRPr="002812C3">
        <w:rPr>
          <w:szCs w:val="22"/>
          <w:lang w:val="es-ES"/>
        </w:rPr>
        <w:t>08013 Barcelona</w:t>
      </w:r>
    </w:p>
    <w:p w14:paraId="3DE0988E" w14:textId="77777777" w:rsidR="001343BB" w:rsidRPr="009F3F84" w:rsidRDefault="001343BB" w:rsidP="00A2679E">
      <w:pPr>
        <w:numPr>
          <w:ilvl w:val="12"/>
          <w:numId w:val="0"/>
        </w:numPr>
        <w:tabs>
          <w:tab w:val="clear" w:pos="567"/>
        </w:tabs>
        <w:spacing w:line="240" w:lineRule="auto"/>
        <w:ind w:right="-2"/>
        <w:rPr>
          <w:szCs w:val="22"/>
        </w:rPr>
      </w:pPr>
      <w:r w:rsidRPr="009F3F84">
        <w:t>Spanja</w:t>
      </w:r>
    </w:p>
    <w:p w14:paraId="6C494245" w14:textId="77777777" w:rsidR="001343BB" w:rsidRPr="002812C3" w:rsidRDefault="001343BB" w:rsidP="00A2679E">
      <w:pPr>
        <w:numPr>
          <w:ilvl w:val="12"/>
          <w:numId w:val="0"/>
        </w:numPr>
        <w:tabs>
          <w:tab w:val="clear" w:pos="567"/>
        </w:tabs>
        <w:spacing w:line="240" w:lineRule="auto"/>
        <w:ind w:right="-2"/>
        <w:rPr>
          <w:szCs w:val="22"/>
          <w:lang w:val="es-ES"/>
        </w:rPr>
      </w:pPr>
    </w:p>
    <w:p w14:paraId="2D81DB67" w14:textId="77777777" w:rsidR="005F2FC8" w:rsidRPr="006A6BB5" w:rsidRDefault="005F2FC8" w:rsidP="005F2FC8">
      <w:pPr>
        <w:keepNext/>
        <w:rPr>
          <w:rFonts w:eastAsia="Aptos"/>
          <w:szCs w:val="22"/>
          <w:shd w:val="pct15" w:color="auto" w:fill="auto"/>
          <w:lang w:val="de-AT" w:eastAsia="de-CH"/>
        </w:rPr>
      </w:pPr>
      <w:bookmarkStart w:id="69" w:name="_Hlk172708932"/>
      <w:r w:rsidRPr="006A6BB5">
        <w:rPr>
          <w:rFonts w:eastAsia="Aptos"/>
          <w:szCs w:val="22"/>
          <w:shd w:val="pct15" w:color="auto" w:fill="auto"/>
          <w:lang w:val="de-AT" w:eastAsia="de-CH"/>
        </w:rPr>
        <w:t>Novartis Pharma GmbH</w:t>
      </w:r>
    </w:p>
    <w:p w14:paraId="69CAD4F5" w14:textId="77777777" w:rsidR="005F2FC8" w:rsidRPr="006A6BB5" w:rsidRDefault="005F2FC8" w:rsidP="005F2FC8">
      <w:pPr>
        <w:keepNext/>
        <w:rPr>
          <w:rFonts w:eastAsia="Aptos"/>
          <w:szCs w:val="22"/>
          <w:shd w:val="pct15" w:color="auto" w:fill="auto"/>
          <w:lang w:val="de-AT" w:eastAsia="de-CH"/>
        </w:rPr>
      </w:pPr>
      <w:r w:rsidRPr="006A6BB5">
        <w:rPr>
          <w:rFonts w:eastAsia="Aptos"/>
          <w:szCs w:val="22"/>
          <w:shd w:val="pct15" w:color="auto" w:fill="auto"/>
          <w:lang w:val="de-AT" w:eastAsia="de-CH"/>
        </w:rPr>
        <w:t>Sophie-Germain-Strasse 10</w:t>
      </w:r>
    </w:p>
    <w:p w14:paraId="2558B357" w14:textId="77777777" w:rsidR="005F2FC8" w:rsidRPr="00325C64" w:rsidRDefault="005F2FC8" w:rsidP="005F2FC8">
      <w:pPr>
        <w:keepNext/>
        <w:rPr>
          <w:rFonts w:eastAsia="Aptos"/>
          <w:szCs w:val="22"/>
          <w:shd w:val="pct15" w:color="auto" w:fill="auto"/>
          <w:lang w:val="en-US" w:eastAsia="de-CH"/>
        </w:rPr>
      </w:pPr>
      <w:r w:rsidRPr="00325C64">
        <w:rPr>
          <w:rFonts w:eastAsia="Aptos"/>
          <w:szCs w:val="22"/>
          <w:shd w:val="pct15" w:color="auto" w:fill="auto"/>
          <w:lang w:val="en-US" w:eastAsia="de-CH"/>
        </w:rPr>
        <w:t>90443 Nuremberg</w:t>
      </w:r>
    </w:p>
    <w:p w14:paraId="56E4DF81" w14:textId="77777777" w:rsidR="005F2FC8" w:rsidRDefault="005F2FC8" w:rsidP="005F2FC8">
      <w:pPr>
        <w:widowControl w:val="0"/>
        <w:numPr>
          <w:ilvl w:val="12"/>
          <w:numId w:val="0"/>
        </w:numPr>
        <w:spacing w:line="240" w:lineRule="auto"/>
        <w:ind w:right="-2"/>
        <w:rPr>
          <w:szCs w:val="22"/>
          <w:shd w:val="pct15" w:color="auto" w:fill="auto"/>
          <w:lang w:val="de-CH"/>
        </w:rPr>
      </w:pPr>
      <w:r w:rsidRPr="000E3ADA">
        <w:rPr>
          <w:szCs w:val="22"/>
          <w:shd w:val="pct15" w:color="auto" w:fill="auto"/>
          <w:lang w:val="de-CH"/>
        </w:rPr>
        <w:t>Il-Ġermanja</w:t>
      </w:r>
      <w:bookmarkEnd w:id="69"/>
    </w:p>
    <w:p w14:paraId="73AEACB3" w14:textId="77777777" w:rsidR="000459FB" w:rsidRPr="009F3F84" w:rsidRDefault="000459FB" w:rsidP="00A2679E">
      <w:pPr>
        <w:numPr>
          <w:ilvl w:val="12"/>
          <w:numId w:val="0"/>
        </w:numPr>
        <w:spacing w:line="240" w:lineRule="auto"/>
        <w:ind w:right="-2"/>
        <w:rPr>
          <w:szCs w:val="22"/>
        </w:rPr>
      </w:pPr>
    </w:p>
    <w:p w14:paraId="1857EFEC" w14:textId="77777777" w:rsidR="00DC6122" w:rsidRPr="009F3F84" w:rsidRDefault="00DC6122" w:rsidP="00A2679E">
      <w:pPr>
        <w:keepNext/>
        <w:keepLines/>
        <w:numPr>
          <w:ilvl w:val="12"/>
          <w:numId w:val="0"/>
        </w:numPr>
        <w:tabs>
          <w:tab w:val="clear" w:pos="567"/>
        </w:tabs>
        <w:spacing w:line="240" w:lineRule="auto"/>
        <w:rPr>
          <w:szCs w:val="22"/>
        </w:rPr>
      </w:pPr>
      <w:r w:rsidRPr="009F3F84">
        <w:rPr>
          <w:szCs w:val="22"/>
        </w:rPr>
        <w:t>Għal kull tagħrif dwar din il-mediċina, jekk jogħġbok ikkuntattja lir-rappreżentant lokali tad-Detentur tal-Awtorizzazzjoni għat-Tqegħid fis-Suq:</w:t>
      </w:r>
    </w:p>
    <w:p w14:paraId="009BE81C" w14:textId="77777777" w:rsidR="00DC6122" w:rsidRPr="009F3F84" w:rsidRDefault="00DC6122" w:rsidP="00A2679E">
      <w:pPr>
        <w:keepNext/>
        <w:numPr>
          <w:ilvl w:val="12"/>
          <w:numId w:val="0"/>
        </w:numPr>
        <w:tabs>
          <w:tab w:val="clear" w:pos="567"/>
        </w:tabs>
        <w:spacing w:line="240" w:lineRule="auto"/>
        <w:rPr>
          <w:szCs w:val="22"/>
        </w:rPr>
      </w:pPr>
    </w:p>
    <w:tbl>
      <w:tblPr>
        <w:tblW w:w="9356" w:type="dxa"/>
        <w:tblInd w:w="-34" w:type="dxa"/>
        <w:tblLayout w:type="fixed"/>
        <w:tblLook w:val="0000" w:firstRow="0" w:lastRow="0" w:firstColumn="0" w:lastColumn="0" w:noHBand="0" w:noVBand="0"/>
      </w:tblPr>
      <w:tblGrid>
        <w:gridCol w:w="4678"/>
        <w:gridCol w:w="4678"/>
      </w:tblGrid>
      <w:tr w:rsidR="00DC6122" w:rsidRPr="009F3F84" w14:paraId="62094250" w14:textId="77777777" w:rsidTr="00096A57">
        <w:trPr>
          <w:cantSplit/>
        </w:trPr>
        <w:tc>
          <w:tcPr>
            <w:tcW w:w="4678" w:type="dxa"/>
          </w:tcPr>
          <w:p w14:paraId="78243690" w14:textId="77777777" w:rsidR="00DC6122" w:rsidRPr="009F3F84" w:rsidRDefault="00DC6122" w:rsidP="00A2679E">
            <w:pPr>
              <w:tabs>
                <w:tab w:val="clear" w:pos="567"/>
              </w:tabs>
              <w:spacing w:line="240" w:lineRule="auto"/>
              <w:rPr>
                <w:b/>
                <w:szCs w:val="22"/>
              </w:rPr>
            </w:pPr>
            <w:r w:rsidRPr="009F3F84">
              <w:rPr>
                <w:b/>
                <w:szCs w:val="22"/>
              </w:rPr>
              <w:t>België/Belgique/Belgien</w:t>
            </w:r>
          </w:p>
          <w:p w14:paraId="204E1B97" w14:textId="77777777" w:rsidR="00DC6122" w:rsidRPr="009F3F84" w:rsidRDefault="00DC6122" w:rsidP="00A2679E">
            <w:pPr>
              <w:tabs>
                <w:tab w:val="clear" w:pos="567"/>
              </w:tabs>
              <w:spacing w:line="240" w:lineRule="auto"/>
              <w:rPr>
                <w:szCs w:val="22"/>
              </w:rPr>
            </w:pPr>
            <w:r w:rsidRPr="009F3F84">
              <w:t>Novartis Pharma N.V.</w:t>
            </w:r>
          </w:p>
          <w:p w14:paraId="6F8536CF" w14:textId="77777777" w:rsidR="00DC6122" w:rsidRPr="009F3F84" w:rsidRDefault="00DC6122" w:rsidP="00A2679E">
            <w:pPr>
              <w:tabs>
                <w:tab w:val="clear" w:pos="567"/>
              </w:tabs>
              <w:spacing w:line="240" w:lineRule="auto"/>
              <w:rPr>
                <w:szCs w:val="22"/>
              </w:rPr>
            </w:pPr>
            <w:r w:rsidRPr="009F3F84">
              <w:t>Tél/Tel: +32 2 246 16 11</w:t>
            </w:r>
          </w:p>
          <w:p w14:paraId="6494A3ED" w14:textId="77777777" w:rsidR="00DC6122" w:rsidRPr="009F3F84" w:rsidRDefault="00DC6122" w:rsidP="00A2679E">
            <w:pPr>
              <w:tabs>
                <w:tab w:val="clear" w:pos="567"/>
              </w:tabs>
              <w:spacing w:line="240" w:lineRule="auto"/>
              <w:ind w:right="34"/>
              <w:rPr>
                <w:szCs w:val="22"/>
                <w:lang w:val="fr-FR"/>
              </w:rPr>
            </w:pPr>
          </w:p>
        </w:tc>
        <w:tc>
          <w:tcPr>
            <w:tcW w:w="4678" w:type="dxa"/>
          </w:tcPr>
          <w:p w14:paraId="35619756" w14:textId="77777777" w:rsidR="00DC6122" w:rsidRPr="009F3F84" w:rsidRDefault="00DC6122" w:rsidP="00A2679E">
            <w:pPr>
              <w:tabs>
                <w:tab w:val="clear" w:pos="567"/>
              </w:tabs>
              <w:spacing w:line="240" w:lineRule="auto"/>
              <w:rPr>
                <w:b/>
                <w:szCs w:val="22"/>
              </w:rPr>
            </w:pPr>
            <w:r w:rsidRPr="009F3F84">
              <w:rPr>
                <w:b/>
                <w:szCs w:val="22"/>
              </w:rPr>
              <w:t>Lietuva</w:t>
            </w:r>
          </w:p>
          <w:p w14:paraId="7BF788B8" w14:textId="7B345CA4" w:rsidR="00DC6122" w:rsidRPr="009F3F84" w:rsidRDefault="00DC6122" w:rsidP="00A2679E">
            <w:pPr>
              <w:tabs>
                <w:tab w:val="clear" w:pos="567"/>
              </w:tabs>
              <w:spacing w:line="240" w:lineRule="auto"/>
              <w:ind w:right="-449"/>
              <w:rPr>
                <w:szCs w:val="22"/>
              </w:rPr>
            </w:pPr>
            <w:r w:rsidRPr="009F3F84">
              <w:t>SIA Novartis Baltics Lietuvos filialas</w:t>
            </w:r>
          </w:p>
          <w:p w14:paraId="6244E9D0" w14:textId="77777777" w:rsidR="00DC6122" w:rsidRPr="009F3F84" w:rsidRDefault="00DC6122" w:rsidP="00A2679E">
            <w:pPr>
              <w:tabs>
                <w:tab w:val="clear" w:pos="567"/>
              </w:tabs>
              <w:spacing w:line="240" w:lineRule="auto"/>
              <w:ind w:right="-449"/>
              <w:rPr>
                <w:szCs w:val="22"/>
              </w:rPr>
            </w:pPr>
            <w:r w:rsidRPr="009F3F84">
              <w:t>Tel: +370 5 269 16 50</w:t>
            </w:r>
          </w:p>
          <w:p w14:paraId="08CAAADB" w14:textId="77777777" w:rsidR="00DC6122" w:rsidRPr="009F3F84" w:rsidRDefault="00DC6122" w:rsidP="00A2679E">
            <w:pPr>
              <w:tabs>
                <w:tab w:val="clear" w:pos="567"/>
              </w:tabs>
              <w:spacing w:line="240" w:lineRule="auto"/>
              <w:rPr>
                <w:szCs w:val="22"/>
                <w:lang w:val="de-DE"/>
              </w:rPr>
            </w:pPr>
          </w:p>
        </w:tc>
      </w:tr>
      <w:tr w:rsidR="00DC6122" w:rsidRPr="009F3F84" w14:paraId="3017884D" w14:textId="77777777" w:rsidTr="00096A57">
        <w:trPr>
          <w:cantSplit/>
        </w:trPr>
        <w:tc>
          <w:tcPr>
            <w:tcW w:w="4678" w:type="dxa"/>
          </w:tcPr>
          <w:p w14:paraId="1841DE17" w14:textId="77777777" w:rsidR="00DC6122" w:rsidRPr="009F3F84" w:rsidRDefault="00DC6122" w:rsidP="00A2679E">
            <w:pPr>
              <w:tabs>
                <w:tab w:val="clear" w:pos="567"/>
              </w:tabs>
              <w:spacing w:line="240" w:lineRule="auto"/>
              <w:rPr>
                <w:b/>
                <w:szCs w:val="22"/>
              </w:rPr>
            </w:pPr>
            <w:r w:rsidRPr="009F3F84">
              <w:rPr>
                <w:b/>
                <w:szCs w:val="22"/>
              </w:rPr>
              <w:t>България</w:t>
            </w:r>
          </w:p>
          <w:p w14:paraId="31F1E8D4" w14:textId="77777777" w:rsidR="00DC6122" w:rsidRPr="009F3F84" w:rsidRDefault="00DC6122" w:rsidP="00A2679E">
            <w:pPr>
              <w:tabs>
                <w:tab w:val="clear" w:pos="567"/>
              </w:tabs>
              <w:spacing w:line="240" w:lineRule="auto"/>
              <w:rPr>
                <w:szCs w:val="22"/>
              </w:rPr>
            </w:pPr>
            <w:r w:rsidRPr="009F3F84">
              <w:t xml:space="preserve">Novartis </w:t>
            </w:r>
            <w:r w:rsidRPr="009F3F84">
              <w:rPr>
                <w:color w:val="000000"/>
                <w:szCs w:val="22"/>
              </w:rPr>
              <w:t>Bulgaria EOOD</w:t>
            </w:r>
          </w:p>
          <w:p w14:paraId="287DEA01" w14:textId="77777777" w:rsidR="00DC6122" w:rsidRPr="009F3F84" w:rsidRDefault="00DC6122" w:rsidP="00A2679E">
            <w:pPr>
              <w:tabs>
                <w:tab w:val="clear" w:pos="567"/>
              </w:tabs>
              <w:spacing w:line="240" w:lineRule="auto"/>
              <w:rPr>
                <w:szCs w:val="22"/>
              </w:rPr>
            </w:pPr>
            <w:r w:rsidRPr="009F3F84">
              <w:t>Тел: +359 2 489 98 28</w:t>
            </w:r>
          </w:p>
          <w:p w14:paraId="0186EBCE" w14:textId="77777777" w:rsidR="00DC6122" w:rsidRPr="009F3F84" w:rsidRDefault="00DC6122" w:rsidP="00A2679E">
            <w:pPr>
              <w:tabs>
                <w:tab w:val="clear" w:pos="567"/>
              </w:tabs>
              <w:spacing w:line="240" w:lineRule="auto"/>
              <w:rPr>
                <w:b/>
                <w:szCs w:val="22"/>
              </w:rPr>
            </w:pPr>
          </w:p>
        </w:tc>
        <w:tc>
          <w:tcPr>
            <w:tcW w:w="4678" w:type="dxa"/>
          </w:tcPr>
          <w:p w14:paraId="3010DD3B" w14:textId="77777777" w:rsidR="00DC6122" w:rsidRPr="009F3F84" w:rsidRDefault="00DC6122" w:rsidP="00A2679E">
            <w:pPr>
              <w:tabs>
                <w:tab w:val="clear" w:pos="567"/>
              </w:tabs>
              <w:spacing w:line="240" w:lineRule="auto"/>
              <w:rPr>
                <w:b/>
                <w:szCs w:val="22"/>
              </w:rPr>
            </w:pPr>
            <w:r w:rsidRPr="009F3F84">
              <w:rPr>
                <w:b/>
                <w:szCs w:val="22"/>
              </w:rPr>
              <w:t>Luxembourg/Luxemburg</w:t>
            </w:r>
          </w:p>
          <w:p w14:paraId="1203FE66" w14:textId="77777777" w:rsidR="00DC6122" w:rsidRPr="009F3F84" w:rsidRDefault="00DC6122" w:rsidP="00A2679E">
            <w:pPr>
              <w:tabs>
                <w:tab w:val="clear" w:pos="567"/>
              </w:tabs>
              <w:spacing w:line="240" w:lineRule="auto"/>
              <w:rPr>
                <w:szCs w:val="22"/>
              </w:rPr>
            </w:pPr>
            <w:r w:rsidRPr="009F3F84">
              <w:t>Novartis Pharma N.V.</w:t>
            </w:r>
          </w:p>
          <w:p w14:paraId="3E43457E" w14:textId="77777777" w:rsidR="00DC6122" w:rsidRPr="009F3F84" w:rsidRDefault="00DC6122" w:rsidP="00A2679E">
            <w:pPr>
              <w:tabs>
                <w:tab w:val="clear" w:pos="567"/>
              </w:tabs>
              <w:spacing w:line="240" w:lineRule="auto"/>
              <w:rPr>
                <w:szCs w:val="22"/>
              </w:rPr>
            </w:pPr>
            <w:r w:rsidRPr="009F3F84">
              <w:t>Tél/Tel: +32 2 246 16 11</w:t>
            </w:r>
          </w:p>
          <w:p w14:paraId="35CDB7F8" w14:textId="77777777" w:rsidR="00DC6122" w:rsidRPr="009F3F84" w:rsidRDefault="00DC6122" w:rsidP="00A2679E">
            <w:pPr>
              <w:tabs>
                <w:tab w:val="clear" w:pos="567"/>
              </w:tabs>
              <w:suppressAutoHyphens/>
              <w:spacing w:line="240" w:lineRule="auto"/>
              <w:rPr>
                <w:szCs w:val="22"/>
                <w:lang w:val="nb-NO"/>
              </w:rPr>
            </w:pPr>
          </w:p>
        </w:tc>
      </w:tr>
      <w:tr w:rsidR="00DC6122" w:rsidRPr="009F3F84" w14:paraId="77643546" w14:textId="77777777" w:rsidTr="00096A57">
        <w:trPr>
          <w:cantSplit/>
        </w:trPr>
        <w:tc>
          <w:tcPr>
            <w:tcW w:w="4678" w:type="dxa"/>
          </w:tcPr>
          <w:p w14:paraId="11D4B855" w14:textId="77777777" w:rsidR="00DC6122" w:rsidRPr="009F3F84" w:rsidRDefault="00DC6122" w:rsidP="00A2679E">
            <w:pPr>
              <w:tabs>
                <w:tab w:val="clear" w:pos="567"/>
              </w:tabs>
              <w:suppressAutoHyphens/>
              <w:spacing w:line="240" w:lineRule="auto"/>
              <w:rPr>
                <w:b/>
                <w:szCs w:val="22"/>
              </w:rPr>
            </w:pPr>
            <w:r w:rsidRPr="009F3F84">
              <w:rPr>
                <w:b/>
                <w:szCs w:val="22"/>
              </w:rPr>
              <w:t>Česká republika</w:t>
            </w:r>
          </w:p>
          <w:p w14:paraId="28B05DDC" w14:textId="77777777" w:rsidR="00DC6122" w:rsidRPr="009F3F84" w:rsidRDefault="00DC6122" w:rsidP="00A2679E">
            <w:pPr>
              <w:tabs>
                <w:tab w:val="clear" w:pos="567"/>
              </w:tabs>
              <w:suppressAutoHyphens/>
              <w:spacing w:line="240" w:lineRule="auto"/>
              <w:rPr>
                <w:szCs w:val="22"/>
              </w:rPr>
            </w:pPr>
            <w:r w:rsidRPr="009F3F84">
              <w:t>Novartis s.r.o.</w:t>
            </w:r>
          </w:p>
          <w:p w14:paraId="110D979E" w14:textId="77777777" w:rsidR="00DC6122" w:rsidRPr="009F3F84" w:rsidRDefault="00DC6122" w:rsidP="00A2679E">
            <w:pPr>
              <w:tabs>
                <w:tab w:val="clear" w:pos="567"/>
              </w:tabs>
              <w:spacing w:line="240" w:lineRule="auto"/>
              <w:rPr>
                <w:szCs w:val="22"/>
              </w:rPr>
            </w:pPr>
            <w:r w:rsidRPr="009F3F84">
              <w:t>Tel: +420 225 775 111</w:t>
            </w:r>
          </w:p>
          <w:p w14:paraId="517E41F1" w14:textId="77777777" w:rsidR="00DC6122" w:rsidRPr="009F3F84" w:rsidRDefault="00DC6122" w:rsidP="00A2679E">
            <w:pPr>
              <w:tabs>
                <w:tab w:val="clear" w:pos="567"/>
              </w:tabs>
              <w:suppressAutoHyphens/>
              <w:spacing w:line="240" w:lineRule="auto"/>
              <w:rPr>
                <w:szCs w:val="22"/>
                <w:lang w:val="de-CH"/>
              </w:rPr>
            </w:pPr>
          </w:p>
        </w:tc>
        <w:tc>
          <w:tcPr>
            <w:tcW w:w="4678" w:type="dxa"/>
          </w:tcPr>
          <w:p w14:paraId="73B4A792" w14:textId="77777777" w:rsidR="00DC6122" w:rsidRPr="009F3F84" w:rsidRDefault="00DC6122" w:rsidP="00A2679E">
            <w:pPr>
              <w:tabs>
                <w:tab w:val="clear" w:pos="567"/>
              </w:tabs>
              <w:spacing w:line="240" w:lineRule="auto"/>
              <w:rPr>
                <w:b/>
                <w:szCs w:val="22"/>
              </w:rPr>
            </w:pPr>
            <w:r w:rsidRPr="009F3F84">
              <w:rPr>
                <w:b/>
                <w:szCs w:val="22"/>
              </w:rPr>
              <w:t>Magyarország</w:t>
            </w:r>
          </w:p>
          <w:p w14:paraId="748D70E4" w14:textId="77777777" w:rsidR="00DC6122" w:rsidRPr="009F3F84" w:rsidRDefault="00DC6122" w:rsidP="00A2679E">
            <w:pPr>
              <w:tabs>
                <w:tab w:val="clear" w:pos="567"/>
              </w:tabs>
              <w:spacing w:line="240" w:lineRule="auto"/>
              <w:rPr>
                <w:szCs w:val="22"/>
              </w:rPr>
            </w:pPr>
            <w:r w:rsidRPr="009F3F84">
              <w:t>Novartis Hungária Kft.</w:t>
            </w:r>
          </w:p>
          <w:p w14:paraId="7130C78C" w14:textId="77777777" w:rsidR="00DC6122" w:rsidRPr="009F3F84" w:rsidRDefault="00DC6122" w:rsidP="00A2679E">
            <w:pPr>
              <w:tabs>
                <w:tab w:val="clear" w:pos="567"/>
              </w:tabs>
              <w:suppressAutoHyphens/>
              <w:spacing w:line="240" w:lineRule="auto"/>
              <w:rPr>
                <w:szCs w:val="22"/>
              </w:rPr>
            </w:pPr>
            <w:r w:rsidRPr="009F3F84">
              <w:t>Tel.: +36 1 457 65 00</w:t>
            </w:r>
          </w:p>
        </w:tc>
      </w:tr>
      <w:tr w:rsidR="00DC6122" w:rsidRPr="009F3F84" w14:paraId="5FA3AED9" w14:textId="77777777" w:rsidTr="00096A57">
        <w:trPr>
          <w:cantSplit/>
        </w:trPr>
        <w:tc>
          <w:tcPr>
            <w:tcW w:w="4678" w:type="dxa"/>
          </w:tcPr>
          <w:p w14:paraId="5A5CC287" w14:textId="77777777" w:rsidR="00DC6122" w:rsidRPr="009F3F84" w:rsidRDefault="00DC6122" w:rsidP="00A2679E">
            <w:pPr>
              <w:tabs>
                <w:tab w:val="clear" w:pos="567"/>
              </w:tabs>
              <w:spacing w:line="240" w:lineRule="auto"/>
              <w:rPr>
                <w:b/>
                <w:szCs w:val="22"/>
              </w:rPr>
            </w:pPr>
            <w:r w:rsidRPr="009F3F84">
              <w:rPr>
                <w:b/>
                <w:szCs w:val="22"/>
              </w:rPr>
              <w:lastRenderedPageBreak/>
              <w:t>Danmark</w:t>
            </w:r>
          </w:p>
          <w:p w14:paraId="339F97E0" w14:textId="77777777" w:rsidR="00DC6122" w:rsidRPr="009F3F84" w:rsidRDefault="00DC6122" w:rsidP="00A2679E">
            <w:pPr>
              <w:tabs>
                <w:tab w:val="clear" w:pos="567"/>
              </w:tabs>
              <w:spacing w:line="240" w:lineRule="auto"/>
              <w:rPr>
                <w:szCs w:val="22"/>
              </w:rPr>
            </w:pPr>
            <w:r w:rsidRPr="009F3F84">
              <w:t>Novartis Healthcare A/S</w:t>
            </w:r>
          </w:p>
          <w:p w14:paraId="0C923642" w14:textId="77777777" w:rsidR="00DC6122" w:rsidRPr="009F3F84" w:rsidRDefault="00DC6122" w:rsidP="00A2679E">
            <w:pPr>
              <w:tabs>
                <w:tab w:val="clear" w:pos="567"/>
              </w:tabs>
              <w:spacing w:line="240" w:lineRule="auto"/>
              <w:rPr>
                <w:szCs w:val="22"/>
              </w:rPr>
            </w:pPr>
            <w:r w:rsidRPr="009F3F84">
              <w:t>Tlf: +45 39 16 84 00</w:t>
            </w:r>
          </w:p>
          <w:p w14:paraId="60383932" w14:textId="77777777" w:rsidR="00DC6122" w:rsidRPr="009F3F84" w:rsidRDefault="00DC6122" w:rsidP="00A2679E">
            <w:pPr>
              <w:tabs>
                <w:tab w:val="clear" w:pos="567"/>
              </w:tabs>
              <w:suppressAutoHyphens/>
              <w:spacing w:line="240" w:lineRule="auto"/>
              <w:rPr>
                <w:szCs w:val="22"/>
              </w:rPr>
            </w:pPr>
          </w:p>
        </w:tc>
        <w:tc>
          <w:tcPr>
            <w:tcW w:w="4678" w:type="dxa"/>
          </w:tcPr>
          <w:p w14:paraId="67F72E58" w14:textId="77777777" w:rsidR="00DC6122" w:rsidRPr="009F3F84" w:rsidRDefault="00DC6122" w:rsidP="00A2679E">
            <w:pPr>
              <w:tabs>
                <w:tab w:val="clear" w:pos="567"/>
              </w:tabs>
              <w:suppressAutoHyphens/>
              <w:spacing w:line="240" w:lineRule="auto"/>
              <w:rPr>
                <w:b/>
                <w:szCs w:val="22"/>
              </w:rPr>
            </w:pPr>
            <w:r w:rsidRPr="009F3F84">
              <w:rPr>
                <w:b/>
                <w:szCs w:val="22"/>
              </w:rPr>
              <w:t>Malta</w:t>
            </w:r>
          </w:p>
          <w:p w14:paraId="10B9D77D" w14:textId="77777777" w:rsidR="00DC6122" w:rsidRPr="009F3F84" w:rsidRDefault="00DC6122" w:rsidP="00A2679E">
            <w:pPr>
              <w:tabs>
                <w:tab w:val="clear" w:pos="567"/>
              </w:tabs>
              <w:spacing w:line="240" w:lineRule="auto"/>
              <w:rPr>
                <w:szCs w:val="22"/>
              </w:rPr>
            </w:pPr>
            <w:r w:rsidRPr="009F3F84">
              <w:t>Novartis Pharma Services Inc.</w:t>
            </w:r>
          </w:p>
          <w:p w14:paraId="448C9101" w14:textId="77777777" w:rsidR="00DC6122" w:rsidRPr="009F3F84" w:rsidRDefault="00DC6122" w:rsidP="00A2679E">
            <w:pPr>
              <w:tabs>
                <w:tab w:val="clear" w:pos="567"/>
              </w:tabs>
              <w:spacing w:line="240" w:lineRule="auto"/>
              <w:rPr>
                <w:szCs w:val="22"/>
              </w:rPr>
            </w:pPr>
            <w:r w:rsidRPr="009F3F84">
              <w:t>Tel: +356 2122 2872</w:t>
            </w:r>
          </w:p>
        </w:tc>
      </w:tr>
      <w:tr w:rsidR="00AD4C5C" w:rsidRPr="009F3F84" w14:paraId="5670006B" w14:textId="77777777" w:rsidTr="00096A57">
        <w:trPr>
          <w:cantSplit/>
        </w:trPr>
        <w:tc>
          <w:tcPr>
            <w:tcW w:w="4678" w:type="dxa"/>
          </w:tcPr>
          <w:p w14:paraId="1CD78D74" w14:textId="77777777" w:rsidR="00AD4C5C" w:rsidRPr="00C5437C" w:rsidRDefault="00AD4C5C" w:rsidP="00A2679E">
            <w:pPr>
              <w:tabs>
                <w:tab w:val="clear" w:pos="567"/>
              </w:tabs>
              <w:spacing w:line="240" w:lineRule="auto"/>
              <w:rPr>
                <w:b/>
                <w:szCs w:val="22"/>
                <w:lang w:val="de-DE"/>
              </w:rPr>
            </w:pPr>
            <w:r w:rsidRPr="00C5437C">
              <w:rPr>
                <w:b/>
                <w:szCs w:val="22"/>
                <w:lang w:val="de-DE"/>
              </w:rPr>
              <w:t>Deutschland</w:t>
            </w:r>
          </w:p>
          <w:p w14:paraId="145A66BF" w14:textId="3C8724DC" w:rsidR="00AD4C5C" w:rsidRPr="00C5437C" w:rsidRDefault="00AD4C5C" w:rsidP="00A2679E">
            <w:pPr>
              <w:tabs>
                <w:tab w:val="clear" w:pos="567"/>
              </w:tabs>
              <w:spacing w:line="240" w:lineRule="auto"/>
              <w:rPr>
                <w:i/>
                <w:szCs w:val="22"/>
                <w:lang w:val="de-DE"/>
              </w:rPr>
            </w:pPr>
            <w:r w:rsidRPr="002C784F">
              <w:rPr>
                <w:b/>
                <w:bCs/>
                <w:szCs w:val="22"/>
                <w:lang w:val="de-DE"/>
              </w:rPr>
              <w:t>APONTIS PHARMA</w:t>
            </w:r>
            <w:r>
              <w:rPr>
                <w:szCs w:val="22"/>
                <w:lang w:val="de-DE"/>
              </w:rPr>
              <w:t xml:space="preserve"> Deutschland GmbH &amp; Co. KG</w:t>
            </w:r>
          </w:p>
          <w:p w14:paraId="6B246B6D" w14:textId="279DCF82" w:rsidR="00AD4C5C" w:rsidRPr="00C5437C" w:rsidRDefault="00AD4C5C" w:rsidP="00A2679E">
            <w:pPr>
              <w:tabs>
                <w:tab w:val="clear" w:pos="567"/>
              </w:tabs>
              <w:spacing w:line="240" w:lineRule="auto"/>
              <w:rPr>
                <w:szCs w:val="22"/>
                <w:lang w:val="de-DE"/>
              </w:rPr>
            </w:pPr>
            <w:r w:rsidRPr="00C5437C">
              <w:rPr>
                <w:szCs w:val="22"/>
                <w:lang w:val="de-DE"/>
              </w:rPr>
              <w:t>Tel: +</w:t>
            </w:r>
            <w:r>
              <w:rPr>
                <w:szCs w:val="22"/>
                <w:lang w:val="de-DE"/>
              </w:rPr>
              <w:t>49 2173 8955 4949</w:t>
            </w:r>
          </w:p>
          <w:p w14:paraId="41F7246B" w14:textId="77777777" w:rsidR="00AD4C5C" w:rsidRPr="009F3F84" w:rsidRDefault="00AD4C5C" w:rsidP="00A2679E">
            <w:pPr>
              <w:tabs>
                <w:tab w:val="clear" w:pos="567"/>
              </w:tabs>
              <w:suppressAutoHyphens/>
              <w:spacing w:line="240" w:lineRule="auto"/>
              <w:rPr>
                <w:szCs w:val="22"/>
                <w:lang w:val="de-DE"/>
              </w:rPr>
            </w:pPr>
          </w:p>
        </w:tc>
        <w:tc>
          <w:tcPr>
            <w:tcW w:w="4678" w:type="dxa"/>
          </w:tcPr>
          <w:p w14:paraId="413CFDD4" w14:textId="77777777" w:rsidR="00AD4C5C" w:rsidRPr="009F3F84" w:rsidRDefault="00AD4C5C" w:rsidP="00A2679E">
            <w:pPr>
              <w:tabs>
                <w:tab w:val="clear" w:pos="567"/>
              </w:tabs>
              <w:suppressAutoHyphens/>
              <w:spacing w:line="240" w:lineRule="auto"/>
              <w:rPr>
                <w:b/>
                <w:szCs w:val="22"/>
              </w:rPr>
            </w:pPr>
            <w:r w:rsidRPr="009F3F84">
              <w:rPr>
                <w:b/>
                <w:szCs w:val="22"/>
              </w:rPr>
              <w:t>Nederland</w:t>
            </w:r>
          </w:p>
          <w:p w14:paraId="5BE28980" w14:textId="77777777" w:rsidR="00AD4C5C" w:rsidRPr="009F3F84" w:rsidRDefault="00AD4C5C" w:rsidP="00A2679E">
            <w:pPr>
              <w:tabs>
                <w:tab w:val="clear" w:pos="567"/>
              </w:tabs>
              <w:spacing w:line="240" w:lineRule="auto"/>
              <w:rPr>
                <w:iCs/>
                <w:szCs w:val="22"/>
              </w:rPr>
            </w:pPr>
            <w:r w:rsidRPr="009F3F84">
              <w:t>Novartis Pharma B.V.</w:t>
            </w:r>
          </w:p>
          <w:p w14:paraId="1CC1EB63" w14:textId="22D2FBE3" w:rsidR="00AD4C5C" w:rsidRPr="009F3F84" w:rsidRDefault="00AD4C5C" w:rsidP="00A2679E">
            <w:pPr>
              <w:tabs>
                <w:tab w:val="clear" w:pos="567"/>
              </w:tabs>
              <w:spacing w:line="240" w:lineRule="auto"/>
              <w:rPr>
                <w:szCs w:val="22"/>
              </w:rPr>
            </w:pPr>
            <w:r w:rsidRPr="009F3F84">
              <w:t>Tel: +31 88 04 52 111</w:t>
            </w:r>
          </w:p>
        </w:tc>
      </w:tr>
      <w:tr w:rsidR="00DC6122" w:rsidRPr="009F3F84" w14:paraId="2C3FDB00" w14:textId="77777777" w:rsidTr="00096A57">
        <w:trPr>
          <w:cantSplit/>
        </w:trPr>
        <w:tc>
          <w:tcPr>
            <w:tcW w:w="4678" w:type="dxa"/>
          </w:tcPr>
          <w:p w14:paraId="21CCDF57" w14:textId="77777777" w:rsidR="00DC6122" w:rsidRPr="009F3F84" w:rsidRDefault="00DC6122" w:rsidP="00A2679E">
            <w:pPr>
              <w:tabs>
                <w:tab w:val="clear" w:pos="567"/>
              </w:tabs>
              <w:suppressAutoHyphens/>
              <w:spacing w:line="240" w:lineRule="auto"/>
              <w:rPr>
                <w:b/>
                <w:bCs/>
                <w:szCs w:val="22"/>
              </w:rPr>
            </w:pPr>
            <w:r w:rsidRPr="009F3F84">
              <w:rPr>
                <w:b/>
                <w:bCs/>
                <w:szCs w:val="22"/>
              </w:rPr>
              <w:t>Eesti</w:t>
            </w:r>
          </w:p>
          <w:p w14:paraId="4BA0D79C" w14:textId="77777777" w:rsidR="00DC6122" w:rsidRPr="009F3F84" w:rsidRDefault="00DC6122" w:rsidP="00A2679E">
            <w:pPr>
              <w:tabs>
                <w:tab w:val="clear" w:pos="567"/>
              </w:tabs>
              <w:suppressAutoHyphens/>
              <w:spacing w:line="240" w:lineRule="auto"/>
              <w:rPr>
                <w:szCs w:val="22"/>
              </w:rPr>
            </w:pPr>
            <w:r w:rsidRPr="009F3F84">
              <w:t>SIA Novartis Baltics Eesti filiaal</w:t>
            </w:r>
          </w:p>
          <w:p w14:paraId="747C4EB1" w14:textId="77777777" w:rsidR="00DC6122" w:rsidRPr="009F3F84" w:rsidRDefault="00DC6122" w:rsidP="00A2679E">
            <w:pPr>
              <w:tabs>
                <w:tab w:val="clear" w:pos="567"/>
              </w:tabs>
              <w:suppressAutoHyphens/>
              <w:spacing w:line="240" w:lineRule="auto"/>
              <w:rPr>
                <w:szCs w:val="22"/>
              </w:rPr>
            </w:pPr>
            <w:r w:rsidRPr="009F3F84">
              <w:t>Tel: +372 66 30 810</w:t>
            </w:r>
          </w:p>
          <w:p w14:paraId="5FE3C007" w14:textId="77777777" w:rsidR="00DC6122" w:rsidRPr="009F3F84" w:rsidRDefault="00DC6122" w:rsidP="00A2679E">
            <w:pPr>
              <w:tabs>
                <w:tab w:val="clear" w:pos="567"/>
              </w:tabs>
              <w:suppressAutoHyphens/>
              <w:spacing w:line="240" w:lineRule="auto"/>
              <w:rPr>
                <w:szCs w:val="22"/>
                <w:lang w:val="et-EE"/>
              </w:rPr>
            </w:pPr>
          </w:p>
        </w:tc>
        <w:tc>
          <w:tcPr>
            <w:tcW w:w="4678" w:type="dxa"/>
          </w:tcPr>
          <w:p w14:paraId="3F4AC3C1" w14:textId="77777777" w:rsidR="00DC6122" w:rsidRPr="009F3F84" w:rsidRDefault="00DC6122" w:rsidP="00A2679E">
            <w:pPr>
              <w:tabs>
                <w:tab w:val="clear" w:pos="567"/>
              </w:tabs>
              <w:spacing w:line="240" w:lineRule="auto"/>
              <w:rPr>
                <w:b/>
                <w:szCs w:val="22"/>
              </w:rPr>
            </w:pPr>
            <w:r w:rsidRPr="009F3F84">
              <w:rPr>
                <w:b/>
                <w:szCs w:val="22"/>
              </w:rPr>
              <w:t>Norge</w:t>
            </w:r>
          </w:p>
          <w:p w14:paraId="32449C94" w14:textId="77777777" w:rsidR="00DC6122" w:rsidRPr="009F3F84" w:rsidRDefault="00DC6122" w:rsidP="00A2679E">
            <w:pPr>
              <w:tabs>
                <w:tab w:val="clear" w:pos="567"/>
              </w:tabs>
              <w:spacing w:line="240" w:lineRule="auto"/>
              <w:rPr>
                <w:szCs w:val="22"/>
              </w:rPr>
            </w:pPr>
            <w:r w:rsidRPr="009F3F84">
              <w:t>Novartis Norge AS</w:t>
            </w:r>
          </w:p>
          <w:p w14:paraId="0D37AEF6" w14:textId="77777777" w:rsidR="00DC6122" w:rsidRPr="009F3F84" w:rsidRDefault="00DC6122" w:rsidP="00A2679E">
            <w:pPr>
              <w:tabs>
                <w:tab w:val="clear" w:pos="567"/>
              </w:tabs>
              <w:suppressAutoHyphens/>
              <w:spacing w:line="240" w:lineRule="auto"/>
              <w:rPr>
                <w:szCs w:val="22"/>
              </w:rPr>
            </w:pPr>
            <w:r w:rsidRPr="009F3F84">
              <w:t>Tlf: +47 23 05 20 00</w:t>
            </w:r>
          </w:p>
        </w:tc>
      </w:tr>
      <w:tr w:rsidR="00DC6122" w:rsidRPr="009F3F84" w14:paraId="33138652" w14:textId="77777777" w:rsidTr="00096A57">
        <w:trPr>
          <w:cantSplit/>
        </w:trPr>
        <w:tc>
          <w:tcPr>
            <w:tcW w:w="4678" w:type="dxa"/>
          </w:tcPr>
          <w:p w14:paraId="28C15B5B" w14:textId="77777777" w:rsidR="00DC6122" w:rsidRPr="009F3F84" w:rsidRDefault="00DC6122" w:rsidP="00A2679E">
            <w:pPr>
              <w:tabs>
                <w:tab w:val="clear" w:pos="567"/>
              </w:tabs>
              <w:spacing w:line="240" w:lineRule="auto"/>
              <w:rPr>
                <w:b/>
                <w:szCs w:val="22"/>
              </w:rPr>
            </w:pPr>
            <w:r w:rsidRPr="009F3F84">
              <w:rPr>
                <w:b/>
                <w:szCs w:val="22"/>
              </w:rPr>
              <w:t>Ελλάδα</w:t>
            </w:r>
          </w:p>
          <w:p w14:paraId="1CDA690F" w14:textId="77777777" w:rsidR="00DC6122" w:rsidRPr="009F3F84" w:rsidRDefault="00DC6122" w:rsidP="00A2679E">
            <w:pPr>
              <w:tabs>
                <w:tab w:val="clear" w:pos="567"/>
              </w:tabs>
              <w:spacing w:line="240" w:lineRule="auto"/>
              <w:rPr>
                <w:szCs w:val="22"/>
              </w:rPr>
            </w:pPr>
            <w:r w:rsidRPr="009F3F84">
              <w:t>Novartis (Hellas) A.E.B.E.</w:t>
            </w:r>
          </w:p>
          <w:p w14:paraId="01FD245E" w14:textId="77777777" w:rsidR="00DC6122" w:rsidRPr="009F3F84" w:rsidRDefault="00DC6122" w:rsidP="00A2679E">
            <w:pPr>
              <w:tabs>
                <w:tab w:val="clear" w:pos="567"/>
              </w:tabs>
              <w:spacing w:line="240" w:lineRule="auto"/>
              <w:rPr>
                <w:szCs w:val="22"/>
              </w:rPr>
            </w:pPr>
            <w:r w:rsidRPr="009F3F84">
              <w:t>Τηλ: +30 210 281 17 12</w:t>
            </w:r>
          </w:p>
          <w:p w14:paraId="6768DB4D" w14:textId="77777777" w:rsidR="00DC6122" w:rsidRPr="009F3F84" w:rsidRDefault="00DC6122" w:rsidP="00A2679E">
            <w:pPr>
              <w:tabs>
                <w:tab w:val="clear" w:pos="567"/>
              </w:tabs>
              <w:suppressAutoHyphens/>
              <w:spacing w:line="240" w:lineRule="auto"/>
              <w:rPr>
                <w:szCs w:val="22"/>
                <w:lang w:val="et-EE"/>
              </w:rPr>
            </w:pPr>
          </w:p>
        </w:tc>
        <w:tc>
          <w:tcPr>
            <w:tcW w:w="4678" w:type="dxa"/>
          </w:tcPr>
          <w:p w14:paraId="3CB1F8CF" w14:textId="77777777" w:rsidR="00DC6122" w:rsidRPr="009F3F84" w:rsidRDefault="00DC6122" w:rsidP="00A2679E">
            <w:pPr>
              <w:tabs>
                <w:tab w:val="clear" w:pos="567"/>
              </w:tabs>
              <w:spacing w:line="240" w:lineRule="auto"/>
              <w:rPr>
                <w:b/>
                <w:szCs w:val="22"/>
              </w:rPr>
            </w:pPr>
            <w:r w:rsidRPr="009F3F84">
              <w:rPr>
                <w:b/>
                <w:szCs w:val="22"/>
              </w:rPr>
              <w:t>Österreich</w:t>
            </w:r>
          </w:p>
          <w:p w14:paraId="12A2F3E5" w14:textId="77777777" w:rsidR="00DC6122" w:rsidRPr="009F3F84" w:rsidRDefault="00DC6122" w:rsidP="00A2679E">
            <w:pPr>
              <w:tabs>
                <w:tab w:val="clear" w:pos="567"/>
              </w:tabs>
              <w:spacing w:line="240" w:lineRule="auto"/>
              <w:rPr>
                <w:i/>
                <w:szCs w:val="22"/>
              </w:rPr>
            </w:pPr>
            <w:r w:rsidRPr="009F3F84">
              <w:t>Novartis Pharma GmbH</w:t>
            </w:r>
          </w:p>
          <w:p w14:paraId="107351BD" w14:textId="77777777" w:rsidR="00DC6122" w:rsidRPr="009F3F84" w:rsidRDefault="00DC6122" w:rsidP="00A2679E">
            <w:pPr>
              <w:tabs>
                <w:tab w:val="clear" w:pos="567"/>
              </w:tabs>
              <w:spacing w:line="240" w:lineRule="auto"/>
              <w:rPr>
                <w:szCs w:val="22"/>
              </w:rPr>
            </w:pPr>
            <w:r w:rsidRPr="009F3F84">
              <w:t>Tel: +43 1 86 6570</w:t>
            </w:r>
          </w:p>
        </w:tc>
      </w:tr>
      <w:tr w:rsidR="00DC6122" w:rsidRPr="009F3F84" w14:paraId="177F618E" w14:textId="77777777" w:rsidTr="00096A57">
        <w:trPr>
          <w:cantSplit/>
        </w:trPr>
        <w:tc>
          <w:tcPr>
            <w:tcW w:w="4678" w:type="dxa"/>
          </w:tcPr>
          <w:p w14:paraId="6D042D03" w14:textId="77777777" w:rsidR="00157E3F" w:rsidRDefault="00157E3F" w:rsidP="00A2679E">
            <w:pPr>
              <w:tabs>
                <w:tab w:val="clear" w:pos="567"/>
                <w:tab w:val="left" w:pos="720"/>
              </w:tabs>
              <w:suppressAutoHyphens/>
              <w:spacing w:line="240" w:lineRule="auto"/>
              <w:rPr>
                <w:b/>
                <w:szCs w:val="22"/>
                <w:lang w:val="es-ES"/>
              </w:rPr>
            </w:pPr>
            <w:r>
              <w:rPr>
                <w:b/>
                <w:szCs w:val="22"/>
                <w:lang w:val="es-ES"/>
              </w:rPr>
              <w:t>España</w:t>
            </w:r>
          </w:p>
          <w:p w14:paraId="543FADCC" w14:textId="6E054738" w:rsidR="00157E3F" w:rsidRDefault="00157E3F" w:rsidP="00A2679E">
            <w:pPr>
              <w:tabs>
                <w:tab w:val="clear" w:pos="567"/>
                <w:tab w:val="left" w:pos="720"/>
              </w:tabs>
              <w:spacing w:line="240" w:lineRule="auto"/>
              <w:rPr>
                <w:szCs w:val="22"/>
                <w:lang w:val="es-ES"/>
              </w:rPr>
            </w:pPr>
            <w:r>
              <w:t>Laboratorios Menarini, S.A.</w:t>
            </w:r>
          </w:p>
          <w:p w14:paraId="29FB3F8E" w14:textId="5F0CC281" w:rsidR="00157E3F" w:rsidRDefault="00157E3F" w:rsidP="00A2679E">
            <w:pPr>
              <w:tabs>
                <w:tab w:val="clear" w:pos="567"/>
                <w:tab w:val="left" w:pos="720"/>
              </w:tabs>
              <w:spacing w:line="240" w:lineRule="auto"/>
              <w:rPr>
                <w:szCs w:val="22"/>
                <w:lang w:val="es-ES"/>
              </w:rPr>
            </w:pPr>
            <w:r>
              <w:rPr>
                <w:szCs w:val="22"/>
                <w:lang w:val="es-ES"/>
              </w:rPr>
              <w:t>Tel: +34 93 462 88 00</w:t>
            </w:r>
          </w:p>
          <w:p w14:paraId="053FC1BD" w14:textId="77777777" w:rsidR="00DC6122" w:rsidRPr="009F3F84" w:rsidRDefault="00DC6122" w:rsidP="00A2679E">
            <w:pPr>
              <w:tabs>
                <w:tab w:val="clear" w:pos="567"/>
              </w:tabs>
              <w:suppressAutoHyphens/>
              <w:spacing w:line="240" w:lineRule="auto"/>
              <w:rPr>
                <w:szCs w:val="22"/>
                <w:lang w:val="es-ES"/>
              </w:rPr>
            </w:pPr>
          </w:p>
        </w:tc>
        <w:tc>
          <w:tcPr>
            <w:tcW w:w="4678" w:type="dxa"/>
          </w:tcPr>
          <w:p w14:paraId="79F82874" w14:textId="77777777" w:rsidR="00DC6122" w:rsidRPr="009F3F84" w:rsidRDefault="00DC6122" w:rsidP="00A2679E">
            <w:pPr>
              <w:tabs>
                <w:tab w:val="clear" w:pos="567"/>
              </w:tabs>
              <w:suppressAutoHyphens/>
              <w:spacing w:line="240" w:lineRule="auto"/>
              <w:rPr>
                <w:b/>
                <w:bCs/>
                <w:iCs/>
                <w:szCs w:val="22"/>
              </w:rPr>
            </w:pPr>
            <w:r w:rsidRPr="009F3F84">
              <w:rPr>
                <w:b/>
                <w:bCs/>
                <w:iCs/>
                <w:szCs w:val="22"/>
              </w:rPr>
              <w:t>Polska</w:t>
            </w:r>
          </w:p>
          <w:p w14:paraId="4034DE34" w14:textId="77777777" w:rsidR="00DC6122" w:rsidRPr="009F3F84" w:rsidRDefault="00DC6122" w:rsidP="00A2679E">
            <w:pPr>
              <w:tabs>
                <w:tab w:val="clear" w:pos="567"/>
              </w:tabs>
              <w:spacing w:line="240" w:lineRule="auto"/>
              <w:rPr>
                <w:szCs w:val="22"/>
              </w:rPr>
            </w:pPr>
            <w:r w:rsidRPr="009F3F84">
              <w:t>Novartis Poland Sp. z o.o.</w:t>
            </w:r>
          </w:p>
          <w:p w14:paraId="473D58AB" w14:textId="77777777" w:rsidR="00DC6122" w:rsidRPr="009F3F84" w:rsidRDefault="00DC6122" w:rsidP="00A2679E">
            <w:pPr>
              <w:tabs>
                <w:tab w:val="clear" w:pos="567"/>
              </w:tabs>
              <w:spacing w:line="240" w:lineRule="auto"/>
              <w:rPr>
                <w:szCs w:val="22"/>
              </w:rPr>
            </w:pPr>
            <w:r w:rsidRPr="009F3F84">
              <w:t>Tel.: +48 22 375 4888</w:t>
            </w:r>
          </w:p>
        </w:tc>
      </w:tr>
      <w:tr w:rsidR="00DC6122" w:rsidRPr="009F3F84" w14:paraId="0335D57F" w14:textId="77777777" w:rsidTr="00096A57">
        <w:trPr>
          <w:cantSplit/>
        </w:trPr>
        <w:tc>
          <w:tcPr>
            <w:tcW w:w="4678" w:type="dxa"/>
          </w:tcPr>
          <w:p w14:paraId="0CCE385D" w14:textId="77777777" w:rsidR="00DC6122" w:rsidRPr="009F3F84" w:rsidRDefault="00DC6122" w:rsidP="00A2679E">
            <w:pPr>
              <w:tabs>
                <w:tab w:val="clear" w:pos="567"/>
              </w:tabs>
              <w:suppressAutoHyphens/>
              <w:spacing w:line="240" w:lineRule="auto"/>
              <w:rPr>
                <w:b/>
                <w:szCs w:val="22"/>
              </w:rPr>
            </w:pPr>
            <w:r w:rsidRPr="009F3F84">
              <w:rPr>
                <w:b/>
                <w:szCs w:val="22"/>
              </w:rPr>
              <w:t>France</w:t>
            </w:r>
          </w:p>
          <w:p w14:paraId="5E550EF7" w14:textId="77777777" w:rsidR="00DC6122" w:rsidRPr="009F3F84" w:rsidRDefault="00DC6122" w:rsidP="00A2679E">
            <w:pPr>
              <w:tabs>
                <w:tab w:val="clear" w:pos="567"/>
              </w:tabs>
              <w:spacing w:line="240" w:lineRule="auto"/>
              <w:rPr>
                <w:szCs w:val="22"/>
              </w:rPr>
            </w:pPr>
            <w:r w:rsidRPr="009F3F84">
              <w:t>Novartis Pharma S.A.S.</w:t>
            </w:r>
          </w:p>
          <w:p w14:paraId="002C0901" w14:textId="77777777" w:rsidR="00DC6122" w:rsidRPr="009F3F84" w:rsidRDefault="00DC6122" w:rsidP="00A2679E">
            <w:pPr>
              <w:tabs>
                <w:tab w:val="clear" w:pos="567"/>
              </w:tabs>
              <w:spacing w:line="240" w:lineRule="auto"/>
              <w:rPr>
                <w:szCs w:val="22"/>
              </w:rPr>
            </w:pPr>
            <w:r w:rsidRPr="009F3F84">
              <w:t>Tél: +33 1 55 47 66 00</w:t>
            </w:r>
          </w:p>
          <w:p w14:paraId="346214BA" w14:textId="77777777" w:rsidR="00DC6122" w:rsidRPr="009F3F84" w:rsidRDefault="00DC6122" w:rsidP="00A2679E">
            <w:pPr>
              <w:tabs>
                <w:tab w:val="clear" w:pos="567"/>
              </w:tabs>
              <w:spacing w:line="240" w:lineRule="auto"/>
              <w:rPr>
                <w:b/>
                <w:szCs w:val="22"/>
                <w:lang w:val="pl-PL"/>
              </w:rPr>
            </w:pPr>
          </w:p>
        </w:tc>
        <w:tc>
          <w:tcPr>
            <w:tcW w:w="4678" w:type="dxa"/>
          </w:tcPr>
          <w:p w14:paraId="1CD2FCB0" w14:textId="77777777" w:rsidR="00E009C0" w:rsidRDefault="00E009C0" w:rsidP="00A2679E">
            <w:pPr>
              <w:tabs>
                <w:tab w:val="clear" w:pos="567"/>
                <w:tab w:val="left" w:pos="720"/>
              </w:tabs>
              <w:spacing w:line="240" w:lineRule="auto"/>
              <w:rPr>
                <w:b/>
                <w:szCs w:val="22"/>
                <w:lang w:val="pt-BR"/>
              </w:rPr>
            </w:pPr>
            <w:r>
              <w:rPr>
                <w:b/>
                <w:szCs w:val="22"/>
                <w:lang w:val="pt-BR"/>
              </w:rPr>
              <w:t>Portugal</w:t>
            </w:r>
          </w:p>
          <w:p w14:paraId="6534BA9C" w14:textId="745459AE" w:rsidR="00E009C0" w:rsidRDefault="00E009C0" w:rsidP="00A2679E">
            <w:pPr>
              <w:tabs>
                <w:tab w:val="clear" w:pos="567"/>
                <w:tab w:val="left" w:pos="720"/>
              </w:tabs>
              <w:spacing w:line="240" w:lineRule="auto"/>
              <w:rPr>
                <w:szCs w:val="22"/>
                <w:lang w:val="es-ES"/>
              </w:rPr>
            </w:pPr>
            <w:r>
              <w:rPr>
                <w:bCs/>
                <w:szCs w:val="22"/>
                <w:lang w:val="pt-PT"/>
              </w:rPr>
              <w:t xml:space="preserve">Novartis Farma </w:t>
            </w:r>
            <w:r>
              <w:rPr>
                <w:szCs w:val="22"/>
                <w:lang w:val="es-ES"/>
              </w:rPr>
              <w:t xml:space="preserve">- </w:t>
            </w:r>
            <w:proofErr w:type="spellStart"/>
            <w:r>
              <w:rPr>
                <w:szCs w:val="22"/>
                <w:lang w:val="es-ES"/>
              </w:rPr>
              <w:t>Produtos</w:t>
            </w:r>
            <w:proofErr w:type="spellEnd"/>
            <w:r>
              <w:rPr>
                <w:szCs w:val="22"/>
                <w:lang w:val="es-ES"/>
              </w:rPr>
              <w:t xml:space="preserve"> </w:t>
            </w:r>
            <w:proofErr w:type="spellStart"/>
            <w:r>
              <w:rPr>
                <w:szCs w:val="22"/>
                <w:lang w:val="es-ES"/>
              </w:rPr>
              <w:t>Farmacêuticos</w:t>
            </w:r>
            <w:proofErr w:type="spellEnd"/>
            <w:r>
              <w:rPr>
                <w:szCs w:val="22"/>
                <w:lang w:val="es-ES"/>
              </w:rPr>
              <w:t>, S.A.</w:t>
            </w:r>
          </w:p>
          <w:p w14:paraId="484E6998" w14:textId="6301712E" w:rsidR="00DC6122" w:rsidRPr="009F3F84" w:rsidRDefault="00E009C0" w:rsidP="00A2679E">
            <w:pPr>
              <w:tabs>
                <w:tab w:val="clear" w:pos="567"/>
              </w:tabs>
              <w:suppressAutoHyphens/>
              <w:spacing w:line="240" w:lineRule="auto"/>
              <w:rPr>
                <w:szCs w:val="22"/>
              </w:rPr>
            </w:pPr>
            <w:r>
              <w:rPr>
                <w:szCs w:val="22"/>
                <w:lang w:val="pt-PT"/>
              </w:rPr>
              <w:t>Tel: +351 21 000 8600</w:t>
            </w:r>
          </w:p>
        </w:tc>
      </w:tr>
      <w:tr w:rsidR="00DC6122" w:rsidRPr="009F3F84" w14:paraId="2A041EEC" w14:textId="77777777" w:rsidTr="00096A57">
        <w:trPr>
          <w:cantSplit/>
        </w:trPr>
        <w:tc>
          <w:tcPr>
            <w:tcW w:w="4678" w:type="dxa"/>
          </w:tcPr>
          <w:p w14:paraId="434C247B" w14:textId="77777777" w:rsidR="00DC6122" w:rsidRPr="009F3F84" w:rsidRDefault="00DC6122" w:rsidP="00A2679E">
            <w:pPr>
              <w:tabs>
                <w:tab w:val="clear" w:pos="567"/>
              </w:tabs>
              <w:spacing w:line="240" w:lineRule="auto"/>
              <w:rPr>
                <w:rFonts w:eastAsia="PMingLiU"/>
                <w:b/>
                <w:szCs w:val="22"/>
              </w:rPr>
            </w:pPr>
            <w:r w:rsidRPr="009F3F84">
              <w:rPr>
                <w:b/>
                <w:szCs w:val="22"/>
              </w:rPr>
              <w:t>Hrvatska</w:t>
            </w:r>
          </w:p>
          <w:p w14:paraId="5B205721" w14:textId="77777777" w:rsidR="00DC6122" w:rsidRPr="009F3F84" w:rsidRDefault="00DC6122" w:rsidP="00A2679E">
            <w:pPr>
              <w:tabs>
                <w:tab w:val="clear" w:pos="567"/>
              </w:tabs>
              <w:spacing w:line="240" w:lineRule="auto"/>
              <w:rPr>
                <w:szCs w:val="22"/>
              </w:rPr>
            </w:pPr>
            <w:r w:rsidRPr="009F3F84">
              <w:t>Novartis Hrvatska d.o.o.</w:t>
            </w:r>
          </w:p>
          <w:p w14:paraId="02BB72AC" w14:textId="77777777" w:rsidR="00DC6122" w:rsidRPr="009F3F84" w:rsidRDefault="00DC6122" w:rsidP="00A2679E">
            <w:pPr>
              <w:tabs>
                <w:tab w:val="clear" w:pos="567"/>
              </w:tabs>
              <w:spacing w:line="240" w:lineRule="auto"/>
              <w:rPr>
                <w:szCs w:val="22"/>
              </w:rPr>
            </w:pPr>
            <w:r w:rsidRPr="009F3F84">
              <w:t>Tel. +385 1 6274 220</w:t>
            </w:r>
          </w:p>
          <w:p w14:paraId="6C2AD040" w14:textId="77777777" w:rsidR="00DC6122" w:rsidRPr="009F3F84" w:rsidRDefault="00DC6122" w:rsidP="00A2679E">
            <w:pPr>
              <w:tabs>
                <w:tab w:val="clear" w:pos="567"/>
              </w:tabs>
              <w:suppressAutoHyphens/>
              <w:spacing w:line="240" w:lineRule="auto"/>
              <w:rPr>
                <w:b/>
                <w:szCs w:val="22"/>
                <w:lang w:val="fr-FR"/>
              </w:rPr>
            </w:pPr>
          </w:p>
        </w:tc>
        <w:tc>
          <w:tcPr>
            <w:tcW w:w="4678" w:type="dxa"/>
          </w:tcPr>
          <w:p w14:paraId="4184280E" w14:textId="77777777" w:rsidR="00DC6122" w:rsidRPr="009F3F84" w:rsidRDefault="00DC6122" w:rsidP="00A2679E">
            <w:pPr>
              <w:tabs>
                <w:tab w:val="clear" w:pos="567"/>
              </w:tabs>
              <w:autoSpaceDE w:val="0"/>
              <w:autoSpaceDN w:val="0"/>
              <w:adjustRightInd w:val="0"/>
              <w:spacing w:line="240" w:lineRule="auto"/>
              <w:rPr>
                <w:b/>
                <w:bCs/>
                <w:szCs w:val="22"/>
              </w:rPr>
            </w:pPr>
            <w:r w:rsidRPr="009F3F84">
              <w:rPr>
                <w:b/>
                <w:bCs/>
                <w:szCs w:val="22"/>
              </w:rPr>
              <w:t>România</w:t>
            </w:r>
          </w:p>
          <w:p w14:paraId="060174C9" w14:textId="77777777" w:rsidR="00DC6122" w:rsidRPr="009F3F84" w:rsidRDefault="00DC6122" w:rsidP="00A2679E">
            <w:pPr>
              <w:tabs>
                <w:tab w:val="clear" w:pos="567"/>
              </w:tabs>
              <w:autoSpaceDE w:val="0"/>
              <w:autoSpaceDN w:val="0"/>
              <w:adjustRightInd w:val="0"/>
              <w:spacing w:line="240" w:lineRule="auto"/>
              <w:rPr>
                <w:szCs w:val="22"/>
              </w:rPr>
            </w:pPr>
            <w:r w:rsidRPr="009F3F84">
              <w:t>Novartis Pharma Services Romania SRL</w:t>
            </w:r>
          </w:p>
          <w:p w14:paraId="00E9F261" w14:textId="77777777" w:rsidR="00DC6122" w:rsidRPr="009F3F84" w:rsidRDefault="00DC6122" w:rsidP="00A2679E">
            <w:pPr>
              <w:tabs>
                <w:tab w:val="clear" w:pos="567"/>
              </w:tabs>
              <w:suppressAutoHyphens/>
              <w:spacing w:line="240" w:lineRule="auto"/>
              <w:rPr>
                <w:szCs w:val="22"/>
              </w:rPr>
            </w:pPr>
            <w:r w:rsidRPr="009F3F84">
              <w:t>Tel: +40 21 31299 01</w:t>
            </w:r>
          </w:p>
        </w:tc>
      </w:tr>
      <w:tr w:rsidR="00DC6122" w:rsidRPr="009F3F84" w14:paraId="4DBDC69C" w14:textId="77777777" w:rsidTr="00096A57">
        <w:trPr>
          <w:cantSplit/>
        </w:trPr>
        <w:tc>
          <w:tcPr>
            <w:tcW w:w="4678" w:type="dxa"/>
          </w:tcPr>
          <w:p w14:paraId="7B23199A" w14:textId="77777777" w:rsidR="00DC6122" w:rsidRPr="009F3F84" w:rsidRDefault="00DC6122" w:rsidP="00A2679E">
            <w:pPr>
              <w:tabs>
                <w:tab w:val="clear" w:pos="567"/>
              </w:tabs>
              <w:spacing w:line="240" w:lineRule="auto"/>
              <w:rPr>
                <w:b/>
                <w:szCs w:val="22"/>
              </w:rPr>
            </w:pPr>
            <w:r w:rsidRPr="009F3F84">
              <w:rPr>
                <w:b/>
                <w:szCs w:val="22"/>
              </w:rPr>
              <w:t>Ireland</w:t>
            </w:r>
          </w:p>
          <w:p w14:paraId="0C9A146F" w14:textId="77777777" w:rsidR="00DC6122" w:rsidRPr="009F3F84" w:rsidRDefault="00DC6122" w:rsidP="00A2679E">
            <w:pPr>
              <w:tabs>
                <w:tab w:val="clear" w:pos="567"/>
              </w:tabs>
              <w:spacing w:line="240" w:lineRule="auto"/>
              <w:rPr>
                <w:szCs w:val="22"/>
              </w:rPr>
            </w:pPr>
            <w:r w:rsidRPr="009F3F84">
              <w:t>Novartis Ireland Limited</w:t>
            </w:r>
          </w:p>
          <w:p w14:paraId="0E0E9C5A" w14:textId="77777777" w:rsidR="00DC6122" w:rsidRPr="009F3F84" w:rsidRDefault="00DC6122" w:rsidP="00A2679E">
            <w:pPr>
              <w:tabs>
                <w:tab w:val="clear" w:pos="567"/>
              </w:tabs>
              <w:spacing w:line="240" w:lineRule="auto"/>
              <w:rPr>
                <w:szCs w:val="22"/>
              </w:rPr>
            </w:pPr>
            <w:r w:rsidRPr="009F3F84">
              <w:t>Tel: +353 1 260 12 55</w:t>
            </w:r>
          </w:p>
          <w:p w14:paraId="6190DABF" w14:textId="77777777" w:rsidR="00DC6122" w:rsidRPr="009F3F84" w:rsidRDefault="00DC6122" w:rsidP="00A2679E">
            <w:pPr>
              <w:tabs>
                <w:tab w:val="clear" w:pos="567"/>
              </w:tabs>
              <w:spacing w:line="240" w:lineRule="auto"/>
              <w:rPr>
                <w:b/>
                <w:szCs w:val="22"/>
              </w:rPr>
            </w:pPr>
          </w:p>
        </w:tc>
        <w:tc>
          <w:tcPr>
            <w:tcW w:w="4678" w:type="dxa"/>
          </w:tcPr>
          <w:p w14:paraId="0D24B81E" w14:textId="77777777" w:rsidR="00DC6122" w:rsidRPr="009F3F84" w:rsidRDefault="00DC6122" w:rsidP="00A2679E">
            <w:pPr>
              <w:tabs>
                <w:tab w:val="clear" w:pos="567"/>
              </w:tabs>
              <w:spacing w:line="240" w:lineRule="auto"/>
              <w:rPr>
                <w:b/>
                <w:szCs w:val="22"/>
              </w:rPr>
            </w:pPr>
            <w:r w:rsidRPr="009F3F84">
              <w:rPr>
                <w:b/>
                <w:szCs w:val="22"/>
              </w:rPr>
              <w:t>Slovenija</w:t>
            </w:r>
          </w:p>
          <w:p w14:paraId="54B80B7F" w14:textId="77777777" w:rsidR="00DC6122" w:rsidRPr="009F3F84" w:rsidRDefault="00DC6122" w:rsidP="00A2679E">
            <w:pPr>
              <w:tabs>
                <w:tab w:val="clear" w:pos="567"/>
              </w:tabs>
              <w:spacing w:line="240" w:lineRule="auto"/>
              <w:rPr>
                <w:szCs w:val="22"/>
              </w:rPr>
            </w:pPr>
            <w:r w:rsidRPr="009F3F84">
              <w:t>Novartis Pharma Services Inc.</w:t>
            </w:r>
          </w:p>
          <w:p w14:paraId="339DF49C" w14:textId="77777777" w:rsidR="00DC6122" w:rsidRPr="009F3F84" w:rsidRDefault="00DC6122" w:rsidP="00A2679E">
            <w:pPr>
              <w:tabs>
                <w:tab w:val="clear" w:pos="567"/>
              </w:tabs>
              <w:spacing w:line="240" w:lineRule="auto"/>
              <w:rPr>
                <w:szCs w:val="22"/>
              </w:rPr>
            </w:pPr>
            <w:r w:rsidRPr="009F3F84">
              <w:t>Tel: +386 1 300 75 50</w:t>
            </w:r>
          </w:p>
        </w:tc>
      </w:tr>
      <w:tr w:rsidR="00DC6122" w:rsidRPr="009F3F84" w14:paraId="4DEEF6FC" w14:textId="77777777" w:rsidTr="00096A57">
        <w:trPr>
          <w:cantSplit/>
        </w:trPr>
        <w:tc>
          <w:tcPr>
            <w:tcW w:w="4678" w:type="dxa"/>
          </w:tcPr>
          <w:p w14:paraId="04792285" w14:textId="77777777" w:rsidR="00DC6122" w:rsidRPr="009F3F84" w:rsidRDefault="00DC6122" w:rsidP="00A2679E">
            <w:pPr>
              <w:tabs>
                <w:tab w:val="clear" w:pos="567"/>
              </w:tabs>
              <w:spacing w:line="240" w:lineRule="auto"/>
              <w:rPr>
                <w:b/>
                <w:szCs w:val="22"/>
              </w:rPr>
            </w:pPr>
            <w:r w:rsidRPr="009F3F84">
              <w:rPr>
                <w:b/>
                <w:szCs w:val="22"/>
              </w:rPr>
              <w:t>Ísland</w:t>
            </w:r>
          </w:p>
          <w:p w14:paraId="362E059C" w14:textId="77777777" w:rsidR="00DC6122" w:rsidRPr="009F3F84" w:rsidRDefault="00DC6122" w:rsidP="00A2679E">
            <w:pPr>
              <w:tabs>
                <w:tab w:val="clear" w:pos="567"/>
              </w:tabs>
              <w:spacing w:line="240" w:lineRule="auto"/>
              <w:rPr>
                <w:szCs w:val="22"/>
              </w:rPr>
            </w:pPr>
            <w:r w:rsidRPr="009F3F84">
              <w:t>Vistor hf.</w:t>
            </w:r>
          </w:p>
          <w:p w14:paraId="1E99FB7B" w14:textId="77777777" w:rsidR="00DC6122" w:rsidRPr="009F3F84" w:rsidRDefault="00DC6122" w:rsidP="00A2679E">
            <w:pPr>
              <w:tabs>
                <w:tab w:val="clear" w:pos="567"/>
              </w:tabs>
              <w:suppressAutoHyphens/>
              <w:spacing w:line="240" w:lineRule="auto"/>
              <w:rPr>
                <w:szCs w:val="22"/>
              </w:rPr>
            </w:pPr>
            <w:r w:rsidRPr="009F3F84">
              <w:t>Sími: +354 535 7000</w:t>
            </w:r>
          </w:p>
          <w:p w14:paraId="14514DF1" w14:textId="77777777" w:rsidR="00DC6122" w:rsidRPr="009F3F84" w:rsidRDefault="00DC6122" w:rsidP="00A2679E">
            <w:pPr>
              <w:tabs>
                <w:tab w:val="clear" w:pos="567"/>
              </w:tabs>
              <w:spacing w:line="240" w:lineRule="auto"/>
              <w:rPr>
                <w:szCs w:val="22"/>
              </w:rPr>
            </w:pPr>
          </w:p>
        </w:tc>
        <w:tc>
          <w:tcPr>
            <w:tcW w:w="4678" w:type="dxa"/>
          </w:tcPr>
          <w:p w14:paraId="0E27C921" w14:textId="77777777" w:rsidR="00DC6122" w:rsidRPr="009F3F84" w:rsidRDefault="00DC6122" w:rsidP="00A2679E">
            <w:pPr>
              <w:tabs>
                <w:tab w:val="clear" w:pos="567"/>
              </w:tabs>
              <w:suppressAutoHyphens/>
              <w:spacing w:line="240" w:lineRule="auto"/>
              <w:rPr>
                <w:b/>
                <w:szCs w:val="22"/>
              </w:rPr>
            </w:pPr>
            <w:r w:rsidRPr="009F3F84">
              <w:rPr>
                <w:b/>
                <w:szCs w:val="22"/>
              </w:rPr>
              <w:t>Slovenská republika</w:t>
            </w:r>
          </w:p>
          <w:p w14:paraId="275BC1C5" w14:textId="77777777" w:rsidR="00DC6122" w:rsidRPr="009F3F84" w:rsidRDefault="00DC6122" w:rsidP="00A2679E">
            <w:pPr>
              <w:tabs>
                <w:tab w:val="clear" w:pos="567"/>
              </w:tabs>
              <w:spacing w:line="240" w:lineRule="auto"/>
              <w:rPr>
                <w:i/>
                <w:szCs w:val="22"/>
              </w:rPr>
            </w:pPr>
            <w:r w:rsidRPr="009F3F84">
              <w:t>Novartis Slovakia s.r.o.</w:t>
            </w:r>
          </w:p>
          <w:p w14:paraId="062560B0" w14:textId="77777777" w:rsidR="00DC6122" w:rsidRPr="009F3F84" w:rsidRDefault="00DC6122" w:rsidP="00A2679E">
            <w:pPr>
              <w:tabs>
                <w:tab w:val="clear" w:pos="567"/>
              </w:tabs>
              <w:spacing w:line="240" w:lineRule="auto"/>
              <w:rPr>
                <w:szCs w:val="22"/>
              </w:rPr>
            </w:pPr>
            <w:r w:rsidRPr="009F3F84">
              <w:t>Tel: +421 2 5542 5439</w:t>
            </w:r>
          </w:p>
          <w:p w14:paraId="62FAE34D" w14:textId="77777777" w:rsidR="00DC6122" w:rsidRPr="009F3F84" w:rsidRDefault="00DC6122" w:rsidP="00A2679E">
            <w:pPr>
              <w:tabs>
                <w:tab w:val="clear" w:pos="567"/>
              </w:tabs>
              <w:suppressAutoHyphens/>
              <w:spacing w:line="240" w:lineRule="auto"/>
              <w:rPr>
                <w:szCs w:val="22"/>
                <w:lang w:val="sk-SK"/>
              </w:rPr>
            </w:pPr>
          </w:p>
        </w:tc>
      </w:tr>
      <w:tr w:rsidR="00DC6122" w:rsidRPr="009F3F84" w14:paraId="04A36539" w14:textId="77777777" w:rsidTr="00096A57">
        <w:trPr>
          <w:cantSplit/>
        </w:trPr>
        <w:tc>
          <w:tcPr>
            <w:tcW w:w="4678" w:type="dxa"/>
          </w:tcPr>
          <w:p w14:paraId="6385FE9B" w14:textId="77777777" w:rsidR="00DC6122" w:rsidRPr="009F3F84" w:rsidRDefault="00DC6122" w:rsidP="00A2679E">
            <w:pPr>
              <w:tabs>
                <w:tab w:val="clear" w:pos="567"/>
              </w:tabs>
              <w:spacing w:line="240" w:lineRule="auto"/>
              <w:rPr>
                <w:b/>
                <w:szCs w:val="22"/>
              </w:rPr>
            </w:pPr>
            <w:r w:rsidRPr="009F3F84">
              <w:rPr>
                <w:b/>
                <w:szCs w:val="22"/>
              </w:rPr>
              <w:t>Italia</w:t>
            </w:r>
          </w:p>
          <w:p w14:paraId="26857114" w14:textId="77777777" w:rsidR="00DC6122" w:rsidRPr="009F3F84" w:rsidRDefault="00DC6122" w:rsidP="00A2679E">
            <w:pPr>
              <w:tabs>
                <w:tab w:val="clear" w:pos="567"/>
              </w:tabs>
              <w:spacing w:line="240" w:lineRule="auto"/>
              <w:rPr>
                <w:szCs w:val="22"/>
              </w:rPr>
            </w:pPr>
            <w:r w:rsidRPr="009F3F84">
              <w:t>Novartis Farma S.p.A.</w:t>
            </w:r>
          </w:p>
          <w:p w14:paraId="684FCDE7" w14:textId="77777777" w:rsidR="00DC6122" w:rsidRPr="009F3F84" w:rsidRDefault="00DC6122" w:rsidP="00A2679E">
            <w:pPr>
              <w:tabs>
                <w:tab w:val="clear" w:pos="567"/>
              </w:tabs>
              <w:spacing w:line="240" w:lineRule="auto"/>
              <w:rPr>
                <w:b/>
                <w:szCs w:val="22"/>
              </w:rPr>
            </w:pPr>
            <w:r w:rsidRPr="009F3F84">
              <w:t>Tel: +39 02 96 54 1</w:t>
            </w:r>
          </w:p>
        </w:tc>
        <w:tc>
          <w:tcPr>
            <w:tcW w:w="4678" w:type="dxa"/>
          </w:tcPr>
          <w:p w14:paraId="589AF540" w14:textId="77777777" w:rsidR="00DC6122" w:rsidRPr="009F3F84" w:rsidRDefault="00DC6122" w:rsidP="00A2679E">
            <w:pPr>
              <w:tabs>
                <w:tab w:val="clear" w:pos="567"/>
              </w:tabs>
              <w:suppressAutoHyphens/>
              <w:spacing w:line="240" w:lineRule="auto"/>
              <w:rPr>
                <w:b/>
                <w:szCs w:val="22"/>
              </w:rPr>
            </w:pPr>
            <w:r w:rsidRPr="009F3F84">
              <w:rPr>
                <w:b/>
                <w:szCs w:val="22"/>
              </w:rPr>
              <w:t>Suomi/Finland</w:t>
            </w:r>
          </w:p>
          <w:p w14:paraId="4BBF8C63" w14:textId="77777777" w:rsidR="00DC6122" w:rsidRPr="009F3F84" w:rsidRDefault="00DC6122" w:rsidP="00A2679E">
            <w:pPr>
              <w:tabs>
                <w:tab w:val="clear" w:pos="567"/>
              </w:tabs>
              <w:spacing w:line="240" w:lineRule="auto"/>
              <w:rPr>
                <w:szCs w:val="22"/>
              </w:rPr>
            </w:pPr>
            <w:r w:rsidRPr="009F3F84">
              <w:t>Novartis Finland Oy</w:t>
            </w:r>
          </w:p>
          <w:p w14:paraId="0E79A0A3" w14:textId="77777777" w:rsidR="00DC6122" w:rsidRPr="009F3F84" w:rsidRDefault="00DC6122" w:rsidP="00A2679E">
            <w:pPr>
              <w:tabs>
                <w:tab w:val="clear" w:pos="567"/>
              </w:tabs>
              <w:spacing w:line="240" w:lineRule="auto"/>
              <w:rPr>
                <w:szCs w:val="22"/>
              </w:rPr>
            </w:pPr>
            <w:r w:rsidRPr="009F3F84">
              <w:t>Puh/Tel: +358 (0)10 6133 200</w:t>
            </w:r>
          </w:p>
          <w:p w14:paraId="6B144B8E" w14:textId="77777777" w:rsidR="00DC6122" w:rsidRPr="009F3F84" w:rsidRDefault="00DC6122" w:rsidP="00A2679E">
            <w:pPr>
              <w:tabs>
                <w:tab w:val="clear" w:pos="567"/>
              </w:tabs>
              <w:suppressAutoHyphens/>
              <w:spacing w:line="240" w:lineRule="auto"/>
              <w:rPr>
                <w:szCs w:val="22"/>
                <w:lang w:val="sv-SE"/>
              </w:rPr>
            </w:pPr>
          </w:p>
        </w:tc>
      </w:tr>
      <w:tr w:rsidR="00DC6122" w:rsidRPr="009F3F84" w14:paraId="1A70F9E8" w14:textId="77777777" w:rsidTr="00096A57">
        <w:trPr>
          <w:cantSplit/>
        </w:trPr>
        <w:tc>
          <w:tcPr>
            <w:tcW w:w="4678" w:type="dxa"/>
          </w:tcPr>
          <w:p w14:paraId="0B6EFF12" w14:textId="77777777" w:rsidR="00DC6122" w:rsidRPr="009F3F84" w:rsidRDefault="00DC6122" w:rsidP="00A2679E">
            <w:pPr>
              <w:tabs>
                <w:tab w:val="clear" w:pos="567"/>
              </w:tabs>
              <w:spacing w:line="240" w:lineRule="auto"/>
              <w:rPr>
                <w:b/>
                <w:szCs w:val="22"/>
              </w:rPr>
            </w:pPr>
            <w:r w:rsidRPr="009F3F84">
              <w:rPr>
                <w:b/>
                <w:szCs w:val="22"/>
              </w:rPr>
              <w:t>Κύπρος</w:t>
            </w:r>
          </w:p>
          <w:p w14:paraId="3C3C1454" w14:textId="77777777" w:rsidR="00DC6122" w:rsidRPr="009F3F84" w:rsidRDefault="00DC6122" w:rsidP="00A2679E">
            <w:pPr>
              <w:tabs>
                <w:tab w:val="clear" w:pos="567"/>
              </w:tabs>
              <w:spacing w:line="240" w:lineRule="auto"/>
              <w:rPr>
                <w:szCs w:val="22"/>
              </w:rPr>
            </w:pPr>
            <w:r w:rsidRPr="009F3F84">
              <w:t>Novartis Pharma Services Inc.</w:t>
            </w:r>
          </w:p>
          <w:p w14:paraId="67E4BC98" w14:textId="77777777" w:rsidR="00DC6122" w:rsidRPr="009F3F84" w:rsidRDefault="00DC6122" w:rsidP="00A2679E">
            <w:pPr>
              <w:tabs>
                <w:tab w:val="clear" w:pos="567"/>
              </w:tabs>
              <w:suppressAutoHyphens/>
              <w:spacing w:line="240" w:lineRule="auto"/>
              <w:rPr>
                <w:szCs w:val="22"/>
              </w:rPr>
            </w:pPr>
            <w:r w:rsidRPr="009F3F84">
              <w:t>Τηλ: +357 22 690 690</w:t>
            </w:r>
          </w:p>
          <w:p w14:paraId="4D240A81" w14:textId="77777777" w:rsidR="00DC6122" w:rsidRPr="009F3F84" w:rsidRDefault="00DC6122" w:rsidP="00A2679E">
            <w:pPr>
              <w:tabs>
                <w:tab w:val="clear" w:pos="567"/>
              </w:tabs>
              <w:spacing w:line="240" w:lineRule="auto"/>
              <w:rPr>
                <w:b/>
                <w:szCs w:val="22"/>
                <w:lang w:val="el-GR"/>
              </w:rPr>
            </w:pPr>
          </w:p>
        </w:tc>
        <w:tc>
          <w:tcPr>
            <w:tcW w:w="4678" w:type="dxa"/>
          </w:tcPr>
          <w:p w14:paraId="7AB3D74B" w14:textId="77777777" w:rsidR="00DC6122" w:rsidRPr="009F3F84" w:rsidRDefault="00DC6122" w:rsidP="00A2679E">
            <w:pPr>
              <w:tabs>
                <w:tab w:val="clear" w:pos="567"/>
              </w:tabs>
              <w:suppressAutoHyphens/>
              <w:spacing w:line="240" w:lineRule="auto"/>
              <w:rPr>
                <w:b/>
                <w:szCs w:val="22"/>
              </w:rPr>
            </w:pPr>
            <w:r w:rsidRPr="009F3F84">
              <w:rPr>
                <w:b/>
                <w:szCs w:val="22"/>
              </w:rPr>
              <w:t>Sverige</w:t>
            </w:r>
          </w:p>
          <w:p w14:paraId="60574FAE" w14:textId="77777777" w:rsidR="00DC6122" w:rsidRPr="009F3F84" w:rsidRDefault="00DC6122" w:rsidP="00A2679E">
            <w:pPr>
              <w:tabs>
                <w:tab w:val="clear" w:pos="567"/>
              </w:tabs>
              <w:spacing w:line="240" w:lineRule="auto"/>
              <w:rPr>
                <w:szCs w:val="22"/>
              </w:rPr>
            </w:pPr>
            <w:r w:rsidRPr="009F3F84">
              <w:t>Novartis Sverige AB</w:t>
            </w:r>
          </w:p>
          <w:p w14:paraId="1098B4BC" w14:textId="77777777" w:rsidR="00DC6122" w:rsidRPr="009F3F84" w:rsidRDefault="00DC6122" w:rsidP="00A2679E">
            <w:pPr>
              <w:tabs>
                <w:tab w:val="clear" w:pos="567"/>
              </w:tabs>
              <w:spacing w:line="240" w:lineRule="auto"/>
              <w:rPr>
                <w:szCs w:val="22"/>
              </w:rPr>
            </w:pPr>
            <w:r w:rsidRPr="009F3F84">
              <w:t>Tel: +46 8 732 32 00</w:t>
            </w:r>
          </w:p>
          <w:p w14:paraId="4D5A40B3" w14:textId="77777777" w:rsidR="00DC6122" w:rsidRPr="009F3F84" w:rsidRDefault="00DC6122" w:rsidP="00A2679E">
            <w:pPr>
              <w:tabs>
                <w:tab w:val="clear" w:pos="567"/>
              </w:tabs>
              <w:suppressAutoHyphens/>
              <w:spacing w:line="240" w:lineRule="auto"/>
              <w:rPr>
                <w:szCs w:val="22"/>
                <w:lang w:val="fi-FI"/>
              </w:rPr>
            </w:pPr>
          </w:p>
        </w:tc>
      </w:tr>
      <w:tr w:rsidR="00DC6122" w:rsidRPr="009F3F84" w14:paraId="4DE19EA9" w14:textId="77777777" w:rsidTr="00096A57">
        <w:trPr>
          <w:cantSplit/>
        </w:trPr>
        <w:tc>
          <w:tcPr>
            <w:tcW w:w="4678" w:type="dxa"/>
          </w:tcPr>
          <w:p w14:paraId="7B2FFBD0" w14:textId="77777777" w:rsidR="00DC6122" w:rsidRPr="009F3F84" w:rsidRDefault="00DC6122" w:rsidP="00A2679E">
            <w:pPr>
              <w:tabs>
                <w:tab w:val="clear" w:pos="567"/>
              </w:tabs>
              <w:spacing w:line="240" w:lineRule="auto"/>
              <w:rPr>
                <w:b/>
                <w:szCs w:val="22"/>
              </w:rPr>
            </w:pPr>
            <w:r w:rsidRPr="009F3F84">
              <w:rPr>
                <w:b/>
                <w:szCs w:val="22"/>
              </w:rPr>
              <w:t>Latvija</w:t>
            </w:r>
          </w:p>
          <w:p w14:paraId="7ADC6627" w14:textId="4C436676" w:rsidR="00DC6122" w:rsidRPr="009F3F84" w:rsidRDefault="00DC6122" w:rsidP="00A2679E">
            <w:pPr>
              <w:tabs>
                <w:tab w:val="clear" w:pos="567"/>
              </w:tabs>
              <w:spacing w:line="240" w:lineRule="auto"/>
              <w:rPr>
                <w:szCs w:val="22"/>
              </w:rPr>
            </w:pPr>
            <w:r w:rsidRPr="009F3F84">
              <w:rPr>
                <w:color w:val="000000"/>
                <w:szCs w:val="22"/>
              </w:rPr>
              <w:t>SIA Novartis Baltics</w:t>
            </w:r>
          </w:p>
          <w:p w14:paraId="7447CF4A" w14:textId="77777777" w:rsidR="00DC6122" w:rsidRPr="009F3F84" w:rsidRDefault="00DC6122" w:rsidP="00A2679E">
            <w:pPr>
              <w:tabs>
                <w:tab w:val="clear" w:pos="567"/>
              </w:tabs>
              <w:suppressAutoHyphens/>
              <w:spacing w:line="240" w:lineRule="auto"/>
              <w:rPr>
                <w:szCs w:val="22"/>
              </w:rPr>
            </w:pPr>
            <w:r w:rsidRPr="009F3F84">
              <w:t>Tel: +371 67 887 070</w:t>
            </w:r>
          </w:p>
          <w:p w14:paraId="01E84418" w14:textId="77777777" w:rsidR="00DC6122" w:rsidRPr="009F3F84" w:rsidRDefault="00DC6122" w:rsidP="00A2679E">
            <w:pPr>
              <w:tabs>
                <w:tab w:val="clear" w:pos="567"/>
              </w:tabs>
              <w:suppressAutoHyphens/>
              <w:spacing w:line="240" w:lineRule="auto"/>
              <w:rPr>
                <w:szCs w:val="22"/>
                <w:lang w:val="fi-FI"/>
              </w:rPr>
            </w:pPr>
          </w:p>
        </w:tc>
        <w:tc>
          <w:tcPr>
            <w:tcW w:w="4678" w:type="dxa"/>
          </w:tcPr>
          <w:p w14:paraId="46890A16" w14:textId="52F2C970" w:rsidR="0038289A" w:rsidRPr="009F3F84" w:rsidDel="00761BAA" w:rsidRDefault="0038289A" w:rsidP="00761BAA">
            <w:pPr>
              <w:tabs>
                <w:tab w:val="left" w:pos="-720"/>
                <w:tab w:val="left" w:pos="4536"/>
              </w:tabs>
              <w:suppressAutoHyphens/>
              <w:spacing w:line="240" w:lineRule="auto"/>
              <w:rPr>
                <w:del w:id="70" w:author="Author"/>
                <w:b/>
                <w:szCs w:val="22"/>
              </w:rPr>
            </w:pPr>
            <w:del w:id="71" w:author="Author">
              <w:r w:rsidRPr="009F3F84" w:rsidDel="00761BAA">
                <w:rPr>
                  <w:b/>
                  <w:szCs w:val="22"/>
                </w:rPr>
                <w:delText>United Kingdom</w:delText>
              </w:r>
              <w:r w:rsidR="002A2F07" w:rsidRPr="009F3F84" w:rsidDel="00761BAA">
                <w:rPr>
                  <w:b/>
                  <w:szCs w:val="22"/>
                  <w:lang w:val="en-US"/>
                </w:rPr>
                <w:delText xml:space="preserve"> (Northern Ireland)</w:delText>
              </w:r>
            </w:del>
          </w:p>
          <w:p w14:paraId="0BDAB871" w14:textId="3348BCF2" w:rsidR="002A2F07" w:rsidRPr="009F3F84" w:rsidDel="00761BAA" w:rsidRDefault="002A2F07" w:rsidP="00761BAA">
            <w:pPr>
              <w:spacing w:line="240" w:lineRule="auto"/>
              <w:rPr>
                <w:del w:id="72" w:author="Author"/>
                <w:szCs w:val="22"/>
                <w:lang w:val="en-US"/>
              </w:rPr>
            </w:pPr>
            <w:del w:id="73" w:author="Author">
              <w:r w:rsidRPr="009F3F84" w:rsidDel="00761BAA">
                <w:rPr>
                  <w:szCs w:val="22"/>
                  <w:lang w:val="en-US"/>
                </w:rPr>
                <w:delText>Novartis Ireland Limited</w:delText>
              </w:r>
            </w:del>
          </w:p>
          <w:p w14:paraId="58274EB3" w14:textId="7FC9D335" w:rsidR="0038289A" w:rsidRPr="009F3F84" w:rsidDel="00761BAA" w:rsidRDefault="0038289A" w:rsidP="00761BAA">
            <w:pPr>
              <w:tabs>
                <w:tab w:val="left" w:pos="-720"/>
              </w:tabs>
              <w:suppressAutoHyphens/>
              <w:spacing w:line="240" w:lineRule="auto"/>
              <w:rPr>
                <w:del w:id="74" w:author="Author"/>
                <w:szCs w:val="22"/>
              </w:rPr>
            </w:pPr>
            <w:del w:id="75" w:author="Author">
              <w:r w:rsidRPr="009F3F84" w:rsidDel="00761BAA">
                <w:delText>Tel: +44 1276 698370</w:delText>
              </w:r>
            </w:del>
          </w:p>
          <w:p w14:paraId="77031FA3" w14:textId="77777777" w:rsidR="00DC6122" w:rsidRPr="009F3F84" w:rsidRDefault="00DC6122">
            <w:pPr>
              <w:tabs>
                <w:tab w:val="left" w:pos="-720"/>
              </w:tabs>
              <w:suppressAutoHyphens/>
              <w:spacing w:line="240" w:lineRule="auto"/>
              <w:rPr>
                <w:szCs w:val="22"/>
              </w:rPr>
              <w:pPrChange w:id="76" w:author="Author">
                <w:pPr>
                  <w:tabs>
                    <w:tab w:val="clear" w:pos="567"/>
                  </w:tabs>
                  <w:suppressAutoHyphens/>
                  <w:spacing w:line="240" w:lineRule="auto"/>
                </w:pPr>
              </w:pPrChange>
            </w:pPr>
          </w:p>
        </w:tc>
      </w:tr>
    </w:tbl>
    <w:p w14:paraId="63908957" w14:textId="77777777" w:rsidR="00DC6122" w:rsidRPr="009F3F84" w:rsidRDefault="00DC6122" w:rsidP="00A2679E">
      <w:pPr>
        <w:numPr>
          <w:ilvl w:val="12"/>
          <w:numId w:val="0"/>
        </w:numPr>
        <w:tabs>
          <w:tab w:val="clear" w:pos="567"/>
        </w:tabs>
        <w:spacing w:line="240" w:lineRule="auto"/>
        <w:ind w:right="-2"/>
        <w:rPr>
          <w:szCs w:val="22"/>
        </w:rPr>
      </w:pPr>
    </w:p>
    <w:p w14:paraId="3AF1C78A" w14:textId="77777777" w:rsidR="00DC6122" w:rsidRPr="009F3F84" w:rsidRDefault="00DC6122" w:rsidP="00A2679E">
      <w:pPr>
        <w:numPr>
          <w:ilvl w:val="12"/>
          <w:numId w:val="0"/>
        </w:numPr>
        <w:tabs>
          <w:tab w:val="clear" w:pos="567"/>
        </w:tabs>
        <w:spacing w:line="240" w:lineRule="auto"/>
        <w:ind w:right="-2"/>
        <w:rPr>
          <w:b/>
          <w:szCs w:val="22"/>
        </w:rPr>
      </w:pPr>
      <w:r w:rsidRPr="009F3F84">
        <w:rPr>
          <w:b/>
          <w:szCs w:val="22"/>
        </w:rPr>
        <w:t>Dan il-fuljett kien rivedut l-aħħar f’</w:t>
      </w:r>
    </w:p>
    <w:p w14:paraId="6880D96A" w14:textId="77777777" w:rsidR="00DC6122" w:rsidRPr="009F3F84" w:rsidRDefault="00DC6122" w:rsidP="00A2679E">
      <w:pPr>
        <w:tabs>
          <w:tab w:val="clear" w:pos="567"/>
        </w:tabs>
        <w:spacing w:line="240" w:lineRule="auto"/>
        <w:rPr>
          <w:szCs w:val="22"/>
        </w:rPr>
      </w:pPr>
    </w:p>
    <w:p w14:paraId="3221A102" w14:textId="77777777" w:rsidR="00DC6122" w:rsidRPr="009F3F84" w:rsidRDefault="00DC6122" w:rsidP="00A2679E">
      <w:pPr>
        <w:keepNext/>
        <w:keepLines/>
        <w:numPr>
          <w:ilvl w:val="12"/>
          <w:numId w:val="0"/>
        </w:numPr>
        <w:tabs>
          <w:tab w:val="clear" w:pos="567"/>
        </w:tabs>
        <w:spacing w:line="240" w:lineRule="auto"/>
        <w:rPr>
          <w:szCs w:val="22"/>
        </w:rPr>
      </w:pPr>
      <w:r w:rsidRPr="009F3F84">
        <w:rPr>
          <w:b/>
          <w:szCs w:val="22"/>
        </w:rPr>
        <w:t>Sorsi oħra ta’ informazzjoni</w:t>
      </w:r>
    </w:p>
    <w:p w14:paraId="4F2A99F9" w14:textId="2F0847AC" w:rsidR="0038289A" w:rsidRPr="009F3F84" w:rsidRDefault="00DC6122" w:rsidP="00A2679E">
      <w:pPr>
        <w:numPr>
          <w:ilvl w:val="12"/>
          <w:numId w:val="0"/>
        </w:numPr>
        <w:tabs>
          <w:tab w:val="clear" w:pos="567"/>
        </w:tabs>
        <w:spacing w:line="240" w:lineRule="auto"/>
        <w:rPr>
          <w:iCs/>
          <w:szCs w:val="22"/>
        </w:rPr>
      </w:pPr>
      <w:r w:rsidRPr="009F3F84">
        <w:t xml:space="preserve">Informazzjoni dettaljata dwar din il-mediċina tinsab fuq is-sit elettroniku tal-Aġenzija Ewropea għall-Mediċini: </w:t>
      </w:r>
      <w:ins w:id="77" w:author="Author">
        <w:r w:rsidR="00761BAA">
          <w:rPr>
            <w:szCs w:val="22"/>
          </w:rPr>
          <w:fldChar w:fldCharType="begin"/>
        </w:r>
        <w:r w:rsidR="00761BAA">
          <w:rPr>
            <w:szCs w:val="22"/>
          </w:rPr>
          <w:instrText>HYPERLINK "</w:instrText>
        </w:r>
      </w:ins>
      <w:r w:rsidR="00761BAA" w:rsidRPr="00761BAA">
        <w:rPr>
          <w:rPrChange w:id="78" w:author="Author">
            <w:rPr>
              <w:rStyle w:val="Hyperlink"/>
              <w:szCs w:val="22"/>
            </w:rPr>
          </w:rPrChange>
        </w:rPr>
        <w:instrText>http</w:instrText>
      </w:r>
      <w:ins w:id="79" w:author="Author">
        <w:r w:rsidR="00761BAA" w:rsidRPr="00761BAA">
          <w:rPr>
            <w:rPrChange w:id="80" w:author="Author">
              <w:rPr>
                <w:rStyle w:val="Hyperlink"/>
                <w:szCs w:val="22"/>
              </w:rPr>
            </w:rPrChange>
          </w:rPr>
          <w:instrText>s</w:instrText>
        </w:r>
      </w:ins>
      <w:r w:rsidR="00761BAA" w:rsidRPr="00761BAA">
        <w:rPr>
          <w:rPrChange w:id="81" w:author="Author">
            <w:rPr>
              <w:rStyle w:val="Hyperlink"/>
              <w:szCs w:val="22"/>
            </w:rPr>
          </w:rPrChange>
        </w:rPr>
        <w:instrText>://www.ema.europa.eu</w:instrText>
      </w:r>
      <w:ins w:id="82" w:author="Author">
        <w:r w:rsidR="00761BAA">
          <w:rPr>
            <w:szCs w:val="22"/>
          </w:rPr>
          <w:instrText>"</w:instrText>
        </w:r>
        <w:r w:rsidR="00761BAA">
          <w:rPr>
            <w:szCs w:val="22"/>
          </w:rPr>
        </w:r>
        <w:r w:rsidR="00761BAA">
          <w:rPr>
            <w:szCs w:val="22"/>
          </w:rPr>
          <w:fldChar w:fldCharType="separate"/>
        </w:r>
      </w:ins>
      <w:r w:rsidR="00761BAA" w:rsidRPr="00761BAA">
        <w:rPr>
          <w:rStyle w:val="Hyperlink"/>
          <w:szCs w:val="22"/>
        </w:rPr>
        <w:t>http</w:t>
      </w:r>
      <w:ins w:id="83" w:author="Author">
        <w:r w:rsidR="00761BAA" w:rsidRPr="00761BAA">
          <w:rPr>
            <w:rStyle w:val="Hyperlink"/>
            <w:szCs w:val="22"/>
          </w:rPr>
          <w:t>s</w:t>
        </w:r>
      </w:ins>
      <w:r w:rsidR="00761BAA" w:rsidRPr="00761BAA">
        <w:rPr>
          <w:rStyle w:val="Hyperlink"/>
          <w:szCs w:val="22"/>
        </w:rPr>
        <w:t>://www.ema.europa.eu</w:t>
      </w:r>
      <w:ins w:id="84" w:author="Author">
        <w:r w:rsidR="00761BAA">
          <w:rPr>
            <w:szCs w:val="22"/>
          </w:rPr>
          <w:fldChar w:fldCharType="end"/>
        </w:r>
      </w:ins>
      <w:r w:rsidRPr="009F3F84">
        <w:t>.</w:t>
      </w:r>
    </w:p>
    <w:p w14:paraId="26BF6BCC" w14:textId="39FF25E7" w:rsidR="00861459" w:rsidRPr="009F3F84" w:rsidRDefault="00DC6122" w:rsidP="00A2679E">
      <w:pPr>
        <w:numPr>
          <w:ilvl w:val="12"/>
          <w:numId w:val="0"/>
        </w:numPr>
        <w:tabs>
          <w:tab w:val="clear" w:pos="567"/>
        </w:tabs>
        <w:spacing w:line="240" w:lineRule="auto"/>
        <w:rPr>
          <w:b/>
          <w:szCs w:val="22"/>
        </w:rPr>
      </w:pPr>
      <w:r w:rsidRPr="009F3F84">
        <w:br w:type="page"/>
      </w:r>
      <w:r w:rsidRPr="009F3F84">
        <w:rPr>
          <w:b/>
          <w:szCs w:val="22"/>
        </w:rPr>
        <w:lastRenderedPageBreak/>
        <w:t>Tagħrif dwar kif Tuża Atectura Breezhaler</w:t>
      </w:r>
    </w:p>
    <w:p w14:paraId="0C5DD0A2" w14:textId="77777777" w:rsidR="00861459" w:rsidRPr="009F3F84" w:rsidRDefault="00861459" w:rsidP="00A2679E">
      <w:pPr>
        <w:numPr>
          <w:ilvl w:val="12"/>
          <w:numId w:val="0"/>
        </w:numPr>
        <w:tabs>
          <w:tab w:val="clear" w:pos="567"/>
        </w:tabs>
        <w:spacing w:line="240" w:lineRule="auto"/>
        <w:rPr>
          <w:b/>
          <w:szCs w:val="22"/>
        </w:rPr>
      </w:pPr>
    </w:p>
    <w:p w14:paraId="77A46583" w14:textId="76D3D999" w:rsidR="0069288B" w:rsidRPr="009B0573" w:rsidDel="009B0573" w:rsidRDefault="0069288B" w:rsidP="009B0573">
      <w:pPr>
        <w:keepNext/>
        <w:numPr>
          <w:ilvl w:val="12"/>
          <w:numId w:val="0"/>
        </w:numPr>
        <w:tabs>
          <w:tab w:val="clear" w:pos="567"/>
        </w:tabs>
        <w:spacing w:line="240" w:lineRule="auto"/>
        <w:rPr>
          <w:del w:id="85" w:author="Author"/>
          <w:b/>
          <w:bCs/>
        </w:rPr>
      </w:pPr>
      <w:r w:rsidRPr="009B0573">
        <w:rPr>
          <w:b/>
          <w:bCs/>
          <w:szCs w:val="22"/>
        </w:rPr>
        <w:t>Jekk jogħġbok aqra t-tagħrif kollu dwar kif tuża Atectura Breezhaler qabel ma tużah.</w:t>
      </w:r>
      <w:del w:id="86" w:author="Author">
        <w:r w:rsidRPr="009B0573" w:rsidDel="009B0573">
          <w:rPr>
            <w:b/>
            <w:bCs/>
          </w:rPr>
          <w:delText xml:space="preserve"> Dawn l-istruzzjonijiet huma wkoll disponibbli billi tiskenja l-kodiċi QR jew iżżur </w:delText>
        </w:r>
        <w:r w:rsidR="00FF65F3" w:rsidRPr="009B0573" w:rsidDel="009B0573">
          <w:rPr>
            <w:b/>
            <w:bCs/>
          </w:rPr>
          <w:fldChar w:fldCharType="begin"/>
        </w:r>
        <w:r w:rsidR="00FF65F3" w:rsidRPr="009B0573" w:rsidDel="009B0573">
          <w:rPr>
            <w:b/>
            <w:bCs/>
          </w:rPr>
          <w:delInstrText>HYPERLINK "http://www.breezhaler-asthma.eu/atectura"</w:delInstrText>
        </w:r>
        <w:r w:rsidR="00FF65F3" w:rsidRPr="009B0573" w:rsidDel="009B0573">
          <w:rPr>
            <w:b/>
            <w:bCs/>
          </w:rPr>
        </w:r>
        <w:r w:rsidR="00FF65F3" w:rsidRPr="009B0573" w:rsidDel="009B0573">
          <w:rPr>
            <w:b/>
            <w:bCs/>
          </w:rPr>
          <w:fldChar w:fldCharType="separate"/>
        </w:r>
        <w:r w:rsidR="00FF65F3" w:rsidRPr="009B0573" w:rsidDel="009B0573">
          <w:rPr>
            <w:b/>
            <w:bCs/>
            <w:rPrChange w:id="87" w:author="Author">
              <w:rPr>
                <w:rStyle w:val="Hyperlink"/>
                <w:szCs w:val="22"/>
              </w:rPr>
            </w:rPrChange>
          </w:rPr>
          <w:delText>www.breezhaler-asthma.eu/atectura</w:delText>
        </w:r>
        <w:r w:rsidR="00FF65F3" w:rsidRPr="009B0573" w:rsidDel="009B0573">
          <w:rPr>
            <w:b/>
            <w:bCs/>
          </w:rPr>
          <w:fldChar w:fldCharType="end"/>
        </w:r>
      </w:del>
    </w:p>
    <w:p w14:paraId="466630DE" w14:textId="384FBA05" w:rsidR="00C618DA" w:rsidRPr="009B0573" w:rsidDel="009B0573" w:rsidRDefault="00C618DA">
      <w:pPr>
        <w:keepNext/>
        <w:numPr>
          <w:ilvl w:val="12"/>
          <w:numId w:val="0"/>
        </w:numPr>
        <w:tabs>
          <w:tab w:val="clear" w:pos="567"/>
        </w:tabs>
        <w:spacing w:line="240" w:lineRule="auto"/>
        <w:rPr>
          <w:del w:id="88" w:author="Author"/>
          <w:b/>
          <w:bCs/>
          <w:rPrChange w:id="89" w:author="Author">
            <w:rPr>
              <w:del w:id="90" w:author="Author"/>
              <w:szCs w:val="22"/>
              <w:shd w:val="pct15" w:color="auto" w:fill="auto"/>
            </w:rPr>
          </w:rPrChange>
        </w:rPr>
      </w:pPr>
    </w:p>
    <w:p w14:paraId="340B14B8" w14:textId="65A019F8" w:rsidR="00B32B50" w:rsidRPr="009B0573" w:rsidRDefault="008E45BE" w:rsidP="009B0573">
      <w:pPr>
        <w:keepNext/>
        <w:numPr>
          <w:ilvl w:val="12"/>
          <w:numId w:val="0"/>
        </w:numPr>
        <w:tabs>
          <w:tab w:val="clear" w:pos="567"/>
        </w:tabs>
        <w:spacing w:line="240" w:lineRule="auto"/>
        <w:rPr>
          <w:ins w:id="91" w:author="Author"/>
          <w:b/>
          <w:bCs/>
          <w:rPrChange w:id="92" w:author="Author">
            <w:rPr>
              <w:ins w:id="93" w:author="Author"/>
              <w:szCs w:val="22"/>
              <w:shd w:val="pct15" w:color="auto" w:fill="auto"/>
            </w:rPr>
          </w:rPrChange>
        </w:rPr>
      </w:pPr>
      <w:del w:id="94" w:author="Author">
        <w:r w:rsidRPr="009B0573" w:rsidDel="009B0573">
          <w:rPr>
            <w:b/>
            <w:bCs/>
            <w:rPrChange w:id="95" w:author="Author">
              <w:rPr>
                <w:szCs w:val="22"/>
                <w:shd w:val="pct15" w:color="auto" w:fill="auto"/>
              </w:rPr>
            </w:rPrChange>
          </w:rPr>
          <w:delText>“Inkludi l-kodiċi tal-QR”</w:delText>
        </w:r>
      </w:del>
    </w:p>
    <w:p w14:paraId="04FEE6A8" w14:textId="77777777" w:rsidR="009B0573" w:rsidRPr="009B0573" w:rsidRDefault="009B0573" w:rsidP="009B0573">
      <w:pPr>
        <w:keepNext/>
        <w:numPr>
          <w:ilvl w:val="12"/>
          <w:numId w:val="0"/>
        </w:numPr>
        <w:tabs>
          <w:tab w:val="clear" w:pos="567"/>
        </w:tabs>
        <w:spacing w:line="240" w:lineRule="auto"/>
      </w:pPr>
    </w:p>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701B7C" w:rsidRPr="009F3F84" w14:paraId="67FDBD10" w14:textId="77777777" w:rsidTr="00441FD3">
        <w:trPr>
          <w:cantSplit/>
          <w:trHeight w:val="1919"/>
        </w:trPr>
        <w:tc>
          <w:tcPr>
            <w:tcW w:w="2376" w:type="dxa"/>
            <w:tcBorders>
              <w:top w:val="nil"/>
              <w:left w:val="nil"/>
              <w:bottom w:val="nil"/>
              <w:right w:val="nil"/>
            </w:tcBorders>
            <w:vAlign w:val="center"/>
          </w:tcPr>
          <w:p w14:paraId="5A4E86E0" w14:textId="77777777" w:rsidR="00701B7C" w:rsidRPr="009F3F84" w:rsidRDefault="00701B7C" w:rsidP="00A2679E">
            <w:pPr>
              <w:pStyle w:val="Table"/>
              <w:tabs>
                <w:tab w:val="clear" w:pos="284"/>
              </w:tabs>
              <w:spacing w:before="0" w:after="0"/>
              <w:jc w:val="center"/>
              <w:rPr>
                <w:rFonts w:ascii="Times New Roman" w:eastAsia="Arial" w:hAnsi="Times New Roman"/>
                <w:b/>
                <w:sz w:val="22"/>
                <w:szCs w:val="22"/>
              </w:rPr>
            </w:pPr>
            <w:r w:rsidRPr="009F3F84">
              <w:rPr>
                <w:noProof/>
                <w:lang w:val="en-US" w:eastAsia="en-US"/>
              </w:rPr>
              <w:drawing>
                <wp:inline distT="0" distB="0" distL="0" distR="0" wp14:anchorId="3B52AEA3" wp14:editId="6E0268F8">
                  <wp:extent cx="1371600" cy="1010285"/>
                  <wp:effectExtent l="0" t="0" r="0" b="0"/>
                  <wp:docPr id="249" name="Picture 2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9"/>
                          <a:stretch>
                            <a:fillRect/>
                          </a:stretch>
                        </pic:blipFill>
                        <pic:spPr>
                          <a:xfrm>
                            <a:off x="0" y="0"/>
                            <a:ext cx="1371600" cy="1010285"/>
                          </a:xfrm>
                          <a:prstGeom prst="rect">
                            <a:avLst/>
                          </a:prstGeom>
                        </pic:spPr>
                      </pic:pic>
                    </a:graphicData>
                  </a:graphic>
                </wp:inline>
              </w:drawing>
            </w:r>
          </w:p>
        </w:tc>
        <w:tc>
          <w:tcPr>
            <w:tcW w:w="2268" w:type="dxa"/>
            <w:tcBorders>
              <w:top w:val="nil"/>
              <w:left w:val="nil"/>
              <w:bottom w:val="nil"/>
              <w:right w:val="nil"/>
            </w:tcBorders>
          </w:tcPr>
          <w:p w14:paraId="11992940" w14:textId="77777777" w:rsidR="00701B7C" w:rsidRPr="009F3F84" w:rsidRDefault="00701B7C" w:rsidP="00A2679E">
            <w:pPr>
              <w:pStyle w:val="Text"/>
              <w:spacing w:before="0"/>
              <w:jc w:val="center"/>
              <w:rPr>
                <w:b/>
                <w:sz w:val="22"/>
                <w:szCs w:val="22"/>
              </w:rPr>
            </w:pPr>
            <w:r w:rsidRPr="009F3F84">
              <w:rPr>
                <w:noProof/>
                <w:lang w:val="en-US" w:eastAsia="en-US"/>
              </w:rPr>
              <w:drawing>
                <wp:inline distT="0" distB="0" distL="0" distR="0" wp14:anchorId="6D81F66A" wp14:editId="2DD73852">
                  <wp:extent cx="1464129" cy="1111654"/>
                  <wp:effectExtent l="0" t="0" r="3175" b="0"/>
                  <wp:docPr id="250" name="Picture 2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0"/>
                          <a:stretch>
                            <a:fillRect/>
                          </a:stretch>
                        </pic:blipFill>
                        <pic:spPr>
                          <a:xfrm>
                            <a:off x="0" y="0"/>
                            <a:ext cx="1484274" cy="1126950"/>
                          </a:xfrm>
                          <a:prstGeom prst="rect">
                            <a:avLst/>
                          </a:prstGeom>
                        </pic:spPr>
                      </pic:pic>
                    </a:graphicData>
                  </a:graphic>
                </wp:inline>
              </w:drawing>
            </w:r>
          </w:p>
        </w:tc>
        <w:tc>
          <w:tcPr>
            <w:tcW w:w="2268" w:type="dxa"/>
            <w:tcBorders>
              <w:top w:val="nil"/>
              <w:left w:val="nil"/>
              <w:bottom w:val="nil"/>
              <w:right w:val="nil"/>
            </w:tcBorders>
            <w:vAlign w:val="center"/>
          </w:tcPr>
          <w:p w14:paraId="3BD048FA" w14:textId="77777777" w:rsidR="00701B7C" w:rsidRPr="009F3F84" w:rsidRDefault="00701B7C" w:rsidP="00A2679E">
            <w:pPr>
              <w:pStyle w:val="Text"/>
              <w:spacing w:before="0"/>
              <w:jc w:val="center"/>
              <w:rPr>
                <w:b/>
                <w:sz w:val="22"/>
                <w:szCs w:val="22"/>
              </w:rPr>
            </w:pPr>
            <w:r w:rsidRPr="009F3F84">
              <w:rPr>
                <w:noProof/>
                <w:lang w:val="en-US" w:eastAsia="en-US"/>
              </w:rPr>
              <w:drawing>
                <wp:inline distT="0" distB="0" distL="0" distR="0" wp14:anchorId="34986659" wp14:editId="559B45E3">
                  <wp:extent cx="1303020" cy="1047115"/>
                  <wp:effectExtent l="0" t="0" r="0" b="635"/>
                  <wp:docPr id="251" name="Picture 2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1"/>
                          <a:stretch>
                            <a:fillRect/>
                          </a:stretch>
                        </pic:blipFill>
                        <pic:spPr>
                          <a:xfrm>
                            <a:off x="0" y="0"/>
                            <a:ext cx="1303020" cy="1047115"/>
                          </a:xfrm>
                          <a:prstGeom prst="rect">
                            <a:avLst/>
                          </a:prstGeom>
                        </pic:spPr>
                      </pic:pic>
                    </a:graphicData>
                  </a:graphic>
                </wp:inline>
              </w:drawing>
            </w:r>
          </w:p>
        </w:tc>
        <w:tc>
          <w:tcPr>
            <w:tcW w:w="2415" w:type="dxa"/>
            <w:tcBorders>
              <w:top w:val="nil"/>
              <w:left w:val="nil"/>
              <w:bottom w:val="nil"/>
              <w:right w:val="nil"/>
            </w:tcBorders>
          </w:tcPr>
          <w:p w14:paraId="408C78A9" w14:textId="77777777" w:rsidR="00701B7C" w:rsidRPr="009F3F84" w:rsidRDefault="00701B7C" w:rsidP="00A2679E">
            <w:pPr>
              <w:pStyle w:val="Text"/>
              <w:spacing w:before="0"/>
              <w:jc w:val="center"/>
              <w:rPr>
                <w:b/>
                <w:sz w:val="20"/>
              </w:rPr>
            </w:pPr>
            <w:r w:rsidRPr="009F3F84">
              <w:rPr>
                <w:noProof/>
                <w:lang w:val="en-US" w:eastAsia="en-US"/>
              </w:rPr>
              <w:drawing>
                <wp:inline distT="0" distB="0" distL="0" distR="0" wp14:anchorId="40D50256" wp14:editId="46C77429">
                  <wp:extent cx="1094015" cy="1249734"/>
                  <wp:effectExtent l="0" t="0" r="0" b="7620"/>
                  <wp:docPr id="252" name="Picture 2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2"/>
                          <a:stretch>
                            <a:fillRect/>
                          </a:stretch>
                        </pic:blipFill>
                        <pic:spPr>
                          <a:xfrm>
                            <a:off x="0" y="0"/>
                            <a:ext cx="1100066" cy="1256646"/>
                          </a:xfrm>
                          <a:prstGeom prst="rect">
                            <a:avLst/>
                          </a:prstGeom>
                        </pic:spPr>
                      </pic:pic>
                    </a:graphicData>
                  </a:graphic>
                </wp:inline>
              </w:drawing>
            </w:r>
          </w:p>
        </w:tc>
      </w:tr>
      <w:tr w:rsidR="00701B7C" w:rsidRPr="009F3F84" w14:paraId="776120BF" w14:textId="77777777" w:rsidTr="00441FD3">
        <w:trPr>
          <w:cantSplit/>
        </w:trPr>
        <w:tc>
          <w:tcPr>
            <w:tcW w:w="2376" w:type="dxa"/>
            <w:tcBorders>
              <w:top w:val="nil"/>
              <w:left w:val="nil"/>
              <w:bottom w:val="nil"/>
              <w:right w:val="nil"/>
            </w:tcBorders>
            <w:hideMark/>
          </w:tcPr>
          <w:p w14:paraId="0C4B0E92" w14:textId="77777777" w:rsidR="00701B7C" w:rsidRPr="009F3F84" w:rsidRDefault="00701B7C" w:rsidP="00A2679E">
            <w:pPr>
              <w:pStyle w:val="Table"/>
              <w:tabs>
                <w:tab w:val="clear" w:pos="284"/>
              </w:tabs>
              <w:spacing w:before="0" w:after="0"/>
              <w:jc w:val="center"/>
              <w:rPr>
                <w:rFonts w:ascii="Times New Roman" w:eastAsia="Arial" w:hAnsi="Times New Roman"/>
                <w:b/>
                <w:sz w:val="22"/>
                <w:szCs w:val="22"/>
              </w:rPr>
            </w:pPr>
            <w:r w:rsidRPr="009F3F84">
              <w:rPr>
                <w:rFonts w:ascii="Times New Roman" w:hAnsi="Times New Roman"/>
                <w:b/>
                <w:sz w:val="22"/>
                <w:szCs w:val="22"/>
              </w:rPr>
              <w:t>Daħħal</w:t>
            </w:r>
          </w:p>
        </w:tc>
        <w:tc>
          <w:tcPr>
            <w:tcW w:w="2268" w:type="dxa"/>
            <w:tcBorders>
              <w:top w:val="nil"/>
              <w:left w:val="nil"/>
              <w:bottom w:val="nil"/>
              <w:right w:val="nil"/>
            </w:tcBorders>
            <w:hideMark/>
          </w:tcPr>
          <w:p w14:paraId="367A9EE7" w14:textId="77777777" w:rsidR="00701B7C" w:rsidRPr="009F3F84" w:rsidRDefault="00701B7C" w:rsidP="00A2679E">
            <w:pPr>
              <w:pStyle w:val="Table"/>
              <w:tabs>
                <w:tab w:val="clear" w:pos="284"/>
              </w:tabs>
              <w:spacing w:before="0" w:after="0"/>
              <w:jc w:val="center"/>
              <w:rPr>
                <w:rFonts w:ascii="Times New Roman" w:hAnsi="Times New Roman"/>
                <w:b/>
                <w:sz w:val="22"/>
                <w:szCs w:val="22"/>
              </w:rPr>
            </w:pPr>
            <w:r w:rsidRPr="009F3F84">
              <w:rPr>
                <w:rFonts w:ascii="Times New Roman" w:hAnsi="Times New Roman"/>
                <w:b/>
                <w:sz w:val="22"/>
                <w:szCs w:val="22"/>
              </w:rPr>
              <w:t>Taqqab u erħi</w:t>
            </w:r>
          </w:p>
        </w:tc>
        <w:tc>
          <w:tcPr>
            <w:tcW w:w="2268" w:type="dxa"/>
            <w:tcBorders>
              <w:top w:val="nil"/>
              <w:left w:val="nil"/>
              <w:bottom w:val="nil"/>
              <w:right w:val="nil"/>
            </w:tcBorders>
            <w:hideMark/>
          </w:tcPr>
          <w:p w14:paraId="192ECFAC" w14:textId="77777777" w:rsidR="00701B7C" w:rsidRPr="009F3F84" w:rsidRDefault="00701B7C" w:rsidP="00A2679E">
            <w:pPr>
              <w:pStyle w:val="Table"/>
              <w:tabs>
                <w:tab w:val="clear" w:pos="284"/>
              </w:tabs>
              <w:spacing w:before="0" w:after="0"/>
              <w:jc w:val="center"/>
              <w:rPr>
                <w:rFonts w:ascii="Times New Roman" w:hAnsi="Times New Roman"/>
                <w:b/>
                <w:sz w:val="22"/>
                <w:szCs w:val="22"/>
              </w:rPr>
            </w:pPr>
            <w:r w:rsidRPr="009F3F84">
              <w:rPr>
                <w:rFonts w:ascii="Times New Roman" w:hAnsi="Times New Roman"/>
                <w:b/>
                <w:sz w:val="22"/>
                <w:szCs w:val="22"/>
              </w:rPr>
              <w:t>Ħu nifs fil-fond</w:t>
            </w:r>
          </w:p>
        </w:tc>
        <w:tc>
          <w:tcPr>
            <w:tcW w:w="2415" w:type="dxa"/>
            <w:tcBorders>
              <w:top w:val="nil"/>
              <w:left w:val="nil"/>
              <w:bottom w:val="nil"/>
              <w:right w:val="nil"/>
            </w:tcBorders>
            <w:hideMark/>
          </w:tcPr>
          <w:p w14:paraId="33E1C576" w14:textId="77777777" w:rsidR="00701B7C" w:rsidRPr="009F3F84" w:rsidRDefault="00701B7C" w:rsidP="00A2679E">
            <w:pPr>
              <w:pStyle w:val="Table"/>
              <w:tabs>
                <w:tab w:val="clear" w:pos="284"/>
              </w:tabs>
              <w:spacing w:before="0" w:after="0"/>
              <w:jc w:val="center"/>
              <w:rPr>
                <w:rFonts w:ascii="Times New Roman" w:hAnsi="Times New Roman"/>
                <w:b/>
                <w:sz w:val="22"/>
                <w:szCs w:val="22"/>
              </w:rPr>
            </w:pPr>
            <w:r w:rsidRPr="009F3F84">
              <w:rPr>
                <w:rFonts w:ascii="Times New Roman" w:hAnsi="Times New Roman"/>
                <w:b/>
                <w:sz w:val="22"/>
                <w:szCs w:val="22"/>
              </w:rPr>
              <w:t>Iċċekkja li l-kapsula hija vojta</w:t>
            </w:r>
          </w:p>
        </w:tc>
      </w:tr>
      <w:tr w:rsidR="00701B7C" w:rsidRPr="009F3F84" w14:paraId="34B9FE85" w14:textId="77777777" w:rsidTr="00441FD3">
        <w:trPr>
          <w:cantSplit/>
        </w:trPr>
        <w:tc>
          <w:tcPr>
            <w:tcW w:w="2376" w:type="dxa"/>
            <w:tcBorders>
              <w:top w:val="nil"/>
              <w:left w:val="nil"/>
              <w:bottom w:val="nil"/>
              <w:right w:val="nil"/>
            </w:tcBorders>
          </w:tcPr>
          <w:p w14:paraId="64323A44" w14:textId="77777777" w:rsidR="00701B7C" w:rsidRPr="009F3F84" w:rsidRDefault="00701B7C" w:rsidP="00A2679E">
            <w:pPr>
              <w:pStyle w:val="Text"/>
              <w:spacing w:before="0"/>
              <w:jc w:val="left"/>
              <w:rPr>
                <w:b/>
                <w:sz w:val="22"/>
                <w:szCs w:val="22"/>
              </w:rPr>
            </w:pPr>
            <w:r w:rsidRPr="009F3F84">
              <w:rPr>
                <w:noProof/>
                <w:lang w:val="en-US" w:eastAsia="en-US"/>
              </w:rPr>
              <mc:AlternateContent>
                <mc:Choice Requires="wps">
                  <w:drawing>
                    <wp:anchor distT="0" distB="0" distL="114300" distR="114300" simplePos="0" relativeHeight="251692544" behindDoc="0" locked="0" layoutInCell="1" allowOverlap="1" wp14:anchorId="6CC01758" wp14:editId="204C6BA1">
                      <wp:simplePos x="0" y="0"/>
                      <wp:positionH relativeFrom="column">
                        <wp:posOffset>97155</wp:posOffset>
                      </wp:positionH>
                      <wp:positionV relativeFrom="paragraph">
                        <wp:posOffset>93345</wp:posOffset>
                      </wp:positionV>
                      <wp:extent cx="1276350" cy="852805"/>
                      <wp:effectExtent l="0" t="0" r="0" b="0"/>
                      <wp:wrapNone/>
                      <wp:docPr id="230" name="Down Arrow 23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6350" cy="852805"/>
                              </a:xfrm>
                              <a:prstGeom prst="downArrow">
                                <a:avLst/>
                              </a:prstGeom>
                              <a:solidFill>
                                <a:sysClr val="window" lastClr="FFFFFF">
                                  <a:lumMod val="50000"/>
                                </a:sysClr>
                              </a:solidFill>
                              <a:ln w="12700" cap="flat" cmpd="sng" algn="ctr">
                                <a:noFill/>
                                <a:prstDash val="solid"/>
                                <a:miter lim="800000"/>
                              </a:ln>
                              <a:effectLst/>
                            </wps:spPr>
                            <wps:txbx>
                              <w:txbxContent>
                                <w:p w14:paraId="64B6C41E" w14:textId="77777777" w:rsidR="00764030" w:rsidRPr="00F52A44" w:rsidRDefault="00764030" w:rsidP="00701B7C">
                                  <w:pPr>
                                    <w:jc w:val="center"/>
                                    <w:rPr>
                                      <w:b/>
                                      <w:color w:val="FFFFFF"/>
                                      <w:sz w:val="28"/>
                                    </w:rPr>
                                  </w:pPr>
                                  <w:r w:rsidRPr="00F52A44">
                                    <w:rPr>
                                      <w:b/>
                                      <w:color w:val="FFFFFF"/>
                                      <w:sz w:val="28"/>
                                    </w:rPr>
                                    <w:t>1</w:t>
                                  </w:r>
                                </w:p>
                                <w:p w14:paraId="528E926E" w14:textId="77777777" w:rsidR="00764030" w:rsidRPr="00F52A44" w:rsidRDefault="00764030" w:rsidP="00701B7C">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CC01758" id="Down Arrow 230" o:spid="_x0000_s1040" type="#_x0000_t67" style="position:absolute;margin-left:7.65pt;margin-top:7.35pt;width:100.5pt;height:67.15pt;z-index:2516925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VmEyfwIAAAQFAAAOAAAAZHJzL2Uyb0RvYy54bWysVMFu2zAMvQ/YPwi6r06ypE2NOkXQIsOA&#10;rC3QDj0rshQLk0RNUmJnXz9KdtKg22mYDwIp0uTj86NvbjujyV74oMBWdHwxokRYDrWy24p+f1l9&#10;mlMSIrM102BFRQ8i0NvFxw83rSvFBBrQtfAEi9hQtq6iTYyuLIrAG2FYuAAnLAYleMMiun5b1J61&#10;WN3oYjIaXRYt+Np54CIEvL3vg3SR60speHyUMohIdEURW8ynz+cmncXihpVbz1yj+ACD/QMKw5TF&#10;pqdS9ywysvPqj1JGcQ8BZLzgYAqQUnGRZ8BpxqN30zw3zIk8C5IT3Imm8P/K8of9s3vyCXpwa+A/&#10;AjJStC6Up0hywpDTSW9SLgInXWbxcGJRdJFwvBxPri4/z5BsjrH5bDIfzRLNBSuPbzsf4hcBhiSj&#10;ojW0duk9tJlBtl+H2Ocf8zI60KpeKa2zcwh32pM9w6+KYsAClGgWIl5WdJWfXEvvzDeo+7zZCJ8B&#10;SMjvZ0zhvK62pM0DYCbhDPUoNYtoGldXNNgtJUxvUeg8+tzAQoKURZTA3rPQ9N1y2V5dRkWUuFYG&#10;2UgYjiC0TaOILNJh5DeqkxW7TUcUNh5PU6V0tYH68OSJh17IwfGVwr5rnP2JeVQu4sZtjI94SA04&#10;DAwWJQ34X3+7T/koKIxS0uIm4KA/d8wLpPSrRaldj6fTtDrZmc6uJuj488jmPGJ35g7ws4xx7x3P&#10;ZsqP+mhKD+YVl3aZumKIWY69e0oH5y72G4prz8VymdNwXRyLa/vseCqeqEuMv3SvzLtBSBEl+ADH&#10;rWHlOyn1uelNC8tdBKmyzt54HZSPq5alMfwW0i6f+znr7ee1+A0AAP//AwBQSwMEFAAGAAgAAAAh&#10;AH4FUvTeAAAACQEAAA8AAABkcnMvZG93bnJldi54bWxMT8tOwzAQvCPxD9YicaNOCwk0xKkCEiAq&#10;IUHphZsbb5OIeB3Fbh3+nu0JTqt5aHamWE22F0ccfedIwXyWgECqnemoUbD9fLq6A+GDJqN7R6jg&#10;Bz2syvOzQufGRfrA4yY0gkPI51pBG8KQS+nrFq32MzcgsbZ3o9WB4dhIM+rI4baXiyTJpNUd8YdW&#10;D/jYYv29OVgFcRvXD9lXlb5XYT0u9zF9eX57VeryYqruQQScwp8ZTvW5OpTcaecOZLzoGafX7OR7&#10;cwuC9cU8Y2J3IpYJyLKQ/xeUvwAAAP//AwBQSwECLQAUAAYACAAAACEAtoM4kv4AAADhAQAAEwAA&#10;AAAAAAAAAAAAAAAAAAAAW0NvbnRlbnRfVHlwZXNdLnhtbFBLAQItABQABgAIAAAAIQA4/SH/1gAA&#10;AJQBAAALAAAAAAAAAAAAAAAAAC8BAABfcmVscy8ucmVsc1BLAQItABQABgAIAAAAIQCZVmEyfwIA&#10;AAQFAAAOAAAAAAAAAAAAAAAAAC4CAABkcnMvZTJvRG9jLnhtbFBLAQItABQABgAIAAAAIQB+BVL0&#10;3gAAAAkBAAAPAAAAAAAAAAAAAAAAANkEAABkcnMvZG93bnJldi54bWxQSwUGAAAAAAQABADzAAAA&#10;5AUAAAAA&#10;" adj="10800" fillcolor="#7f7f7f" stroked="f" strokeweight="1pt">
                      <v:textbox>
                        <w:txbxContent>
                          <w:p w14:paraId="64B6C41E" w14:textId="77777777" w:rsidR="00764030" w:rsidRPr="00F52A44" w:rsidRDefault="00764030" w:rsidP="00701B7C">
                            <w:pPr>
                              <w:jc w:val="center"/>
                              <w:rPr>
                                <w:b/>
                                <w:color w:val="FFFFFF"/>
                                <w:sz w:val="28"/>
                              </w:rPr>
                            </w:pPr>
                            <w:r w:rsidRPr="00F52A44">
                              <w:rPr>
                                <w:b/>
                                <w:color w:val="FFFFFF"/>
                                <w:sz w:val="28"/>
                              </w:rPr>
                              <w:t>1</w:t>
                            </w:r>
                          </w:p>
                          <w:p w14:paraId="528E926E" w14:textId="77777777" w:rsidR="00764030" w:rsidRPr="00F52A44" w:rsidRDefault="00764030" w:rsidP="00701B7C">
                            <w:pPr>
                              <w:rPr>
                                <w:b/>
                                <w:color w:val="FFFFFF"/>
                                <w:sz w:val="28"/>
                              </w:rPr>
                            </w:pPr>
                          </w:p>
                        </w:txbxContent>
                      </v:textbox>
                    </v:shape>
                  </w:pict>
                </mc:Fallback>
              </mc:AlternateContent>
            </w:r>
          </w:p>
        </w:tc>
        <w:tc>
          <w:tcPr>
            <w:tcW w:w="2268" w:type="dxa"/>
            <w:tcBorders>
              <w:top w:val="nil"/>
              <w:left w:val="nil"/>
              <w:bottom w:val="nil"/>
              <w:right w:val="nil"/>
            </w:tcBorders>
          </w:tcPr>
          <w:p w14:paraId="75F23EB5" w14:textId="77777777" w:rsidR="00701B7C" w:rsidRPr="009F3F84" w:rsidRDefault="00701B7C" w:rsidP="00A2679E">
            <w:pPr>
              <w:pStyle w:val="Text"/>
              <w:spacing w:before="0"/>
              <w:jc w:val="left"/>
              <w:rPr>
                <w:b/>
                <w:sz w:val="22"/>
                <w:szCs w:val="22"/>
              </w:rPr>
            </w:pPr>
            <w:r w:rsidRPr="009F3F84">
              <w:rPr>
                <w:noProof/>
                <w:lang w:val="en-US" w:eastAsia="en-US"/>
              </w:rPr>
              <mc:AlternateContent>
                <mc:Choice Requires="wps">
                  <w:drawing>
                    <wp:anchor distT="0" distB="0" distL="114300" distR="114300" simplePos="0" relativeHeight="251693568" behindDoc="0" locked="0" layoutInCell="1" allowOverlap="1" wp14:anchorId="2EC9BF41" wp14:editId="0CBAEA32">
                      <wp:simplePos x="0" y="0"/>
                      <wp:positionH relativeFrom="column">
                        <wp:posOffset>27940</wp:posOffset>
                      </wp:positionH>
                      <wp:positionV relativeFrom="paragraph">
                        <wp:posOffset>93345</wp:posOffset>
                      </wp:positionV>
                      <wp:extent cx="1332230" cy="824230"/>
                      <wp:effectExtent l="0" t="0" r="0" b="0"/>
                      <wp:wrapNone/>
                      <wp:docPr id="233" name="Down Arrow 23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32230" cy="824230"/>
                              </a:xfrm>
                              <a:prstGeom prst="downArrow">
                                <a:avLst/>
                              </a:prstGeom>
                              <a:solidFill>
                                <a:sysClr val="window" lastClr="FFFFFF">
                                  <a:lumMod val="50000"/>
                                </a:sysClr>
                              </a:solidFill>
                              <a:ln w="12700" cap="flat" cmpd="sng" algn="ctr">
                                <a:noFill/>
                                <a:prstDash val="solid"/>
                                <a:miter lim="800000"/>
                              </a:ln>
                              <a:effectLst/>
                            </wps:spPr>
                            <wps:txbx>
                              <w:txbxContent>
                                <w:p w14:paraId="42947681" w14:textId="77777777" w:rsidR="00764030" w:rsidRPr="00F52A44" w:rsidRDefault="00764030" w:rsidP="00701B7C">
                                  <w:pPr>
                                    <w:jc w:val="center"/>
                                    <w:rPr>
                                      <w:b/>
                                      <w:color w:val="FFFFFF"/>
                                      <w:sz w:val="28"/>
                                    </w:rPr>
                                  </w:pPr>
                                  <w:r w:rsidRPr="00F52A44">
                                    <w:rPr>
                                      <w:b/>
                                      <w:color w:val="FFFFFF"/>
                                      <w:sz w:val="28"/>
                                    </w:rPr>
                                    <w:t>2</w:t>
                                  </w:r>
                                </w:p>
                                <w:p w14:paraId="549305F5" w14:textId="77777777" w:rsidR="00764030" w:rsidRPr="00F52A44" w:rsidRDefault="00764030" w:rsidP="00701B7C">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EC9BF41" id="Down Arrow 233" o:spid="_x0000_s1041" type="#_x0000_t67" style="position:absolute;margin-left:2.2pt;margin-top:7.35pt;width:104.9pt;height:64.9pt;z-index:2516935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FVFBfwIAAAQFAAAOAAAAZHJzL2Uyb0RvYy54bWysVMFu2zAMvQ/YPwi6r07cdG2NOkXQIsOA&#10;rC3QDj0rshQLk0RNUmJnXz9KdtKg22mYDwIp0o/k86NvbnujyU74oMDWdHo2oURYDo2ym5p+f1l+&#10;uqIkRGYbpsGKmu5FoLfzjx9uOleJElrQjfAEQWyoOlfTNkZXFUXgrTAsnIETFoMSvGERXb8pGs86&#10;RDe6KCeTz0UHvnEeuAgBb++HIJ1nfCkFj49SBhGJrin2FvPp87lOZzG/YdXGM9cqPrbB/qELw5TF&#10;okeoexYZ2Xr1B5RR3EMAGc84mAKkVFzkGXCa6eTdNM8tcyLPguQEd6Qp/D9Y/rB7dk8+tR7cCviP&#10;gIwUnQvVMZKcMOb00puUi42TPrO4P7Io+kg4Xk7Pz8vyHMnmGLsqZ8lOoKw6vO18iF8EGJKMmjbQ&#10;2YX30GUG2W4V4pB/yMvdgVbNUmmdnX24057sGH5VFAMCUKJZiHhZ02V+Mpbemm/QDHkXE3zGRkJ+&#10;P/cUTnG1JR0OUF5iJuEM9Sg1i2ga19Q02A0lTG9Q6Dz6XMBCaimLKDV7z0I7VMuwg7qMiihxrQyy&#10;kXo4NKFtGkVkkY4jv1GdrNive6Kw8PQiIaWrNTT7J088DEIOji8V1l3h7E/Mo3Kxb9zG+IiH1IDD&#10;wGhR0oL/9bf7lI+CwiglHW4CDvpzy7xASr9alNr1dDZLq5Od2cVliY4/jaxPI3Zr7gA/yxT33vFs&#10;pvyoD6b0YF5xaRepKoaY5Vh7oHR07uKwobj2XCwWOQ3XxbG4ss+OJ/BEXWL8pX9l3o1CiijBBzhs&#10;DaveSWnITW9aWGwjSJV19sbrqHxctSyN8beQdvnUz1lvP6/5bwAAAP//AwBQSwMEFAAGAAgAAAAh&#10;AAm7ygnfAAAACAEAAA8AAABkcnMvZG93bnJldi54bWxMj8FOwzAQRO9I/IO1SNyo0ygpNMSpAhIg&#10;KlWCthdubuwmEfE6st06/D3bExx3ZjT7plxNZmBn7XxvUcB8lgDT2FjVYytgv3u5ewDmg0QlB4ta&#10;wI/2sKqur0pZKBvxU5+3oWVUgr6QAroQxoJz33TaSD+zo0byjtYZGeh0LVdORio3A0+TZMGN7JE+&#10;dHLUz51uvrcnIyDu4/pp8VXnH3VYu+Ux5m+vm3chbm+m+hFY0FP4C8MFn9ChIqaDPaHybBCQZRQk&#10;ObsHRnY6z1Jgh4uQ5cCrkv8fUP0CAAD//wMAUEsBAi0AFAAGAAgAAAAhALaDOJL+AAAA4QEAABMA&#10;AAAAAAAAAAAAAAAAAAAAAFtDb250ZW50X1R5cGVzXS54bWxQSwECLQAUAAYACAAAACEAOP0h/9YA&#10;AACUAQAACwAAAAAAAAAAAAAAAAAvAQAAX3JlbHMvLnJlbHNQSwECLQAUAAYACAAAACEA8BVRQX8C&#10;AAAEBQAADgAAAAAAAAAAAAAAAAAuAgAAZHJzL2Uyb0RvYy54bWxQSwECLQAUAAYACAAAACEACbvK&#10;Cd8AAAAIAQAADwAAAAAAAAAAAAAAAADZBAAAZHJzL2Rvd25yZXYueG1sUEsFBgAAAAAEAAQA8wAA&#10;AOUFAAAAAA==&#10;" adj="10800" fillcolor="#7f7f7f" stroked="f" strokeweight="1pt">
                      <v:textbox>
                        <w:txbxContent>
                          <w:p w14:paraId="42947681" w14:textId="77777777" w:rsidR="00764030" w:rsidRPr="00F52A44" w:rsidRDefault="00764030" w:rsidP="00701B7C">
                            <w:pPr>
                              <w:jc w:val="center"/>
                              <w:rPr>
                                <w:b/>
                                <w:color w:val="FFFFFF"/>
                                <w:sz w:val="28"/>
                              </w:rPr>
                            </w:pPr>
                            <w:r w:rsidRPr="00F52A44">
                              <w:rPr>
                                <w:b/>
                                <w:color w:val="FFFFFF"/>
                                <w:sz w:val="28"/>
                              </w:rPr>
                              <w:t>2</w:t>
                            </w:r>
                          </w:p>
                          <w:p w14:paraId="549305F5" w14:textId="77777777" w:rsidR="00764030" w:rsidRPr="00F52A44" w:rsidRDefault="00764030" w:rsidP="00701B7C">
                            <w:pPr>
                              <w:rPr>
                                <w:b/>
                                <w:color w:val="FFFFFF"/>
                                <w:sz w:val="28"/>
                              </w:rPr>
                            </w:pPr>
                          </w:p>
                        </w:txbxContent>
                      </v:textbox>
                    </v:shape>
                  </w:pict>
                </mc:Fallback>
              </mc:AlternateContent>
            </w:r>
          </w:p>
        </w:tc>
        <w:tc>
          <w:tcPr>
            <w:tcW w:w="2268" w:type="dxa"/>
            <w:tcBorders>
              <w:top w:val="nil"/>
              <w:left w:val="nil"/>
              <w:bottom w:val="nil"/>
              <w:right w:val="nil"/>
            </w:tcBorders>
          </w:tcPr>
          <w:p w14:paraId="695C9731" w14:textId="77777777" w:rsidR="00701B7C" w:rsidRPr="009F3F84" w:rsidRDefault="00701B7C" w:rsidP="00A2679E">
            <w:pPr>
              <w:pStyle w:val="Text"/>
              <w:spacing w:before="0"/>
              <w:jc w:val="left"/>
              <w:rPr>
                <w:b/>
                <w:sz w:val="22"/>
                <w:szCs w:val="22"/>
              </w:rPr>
            </w:pPr>
            <w:r w:rsidRPr="009F3F84">
              <w:rPr>
                <w:noProof/>
                <w:lang w:val="en-US" w:eastAsia="en-US"/>
              </w:rPr>
              <mc:AlternateContent>
                <mc:Choice Requires="wps">
                  <w:drawing>
                    <wp:anchor distT="0" distB="0" distL="114300" distR="114300" simplePos="0" relativeHeight="251694592" behindDoc="0" locked="0" layoutInCell="1" allowOverlap="1" wp14:anchorId="79B741DF" wp14:editId="066713AF">
                      <wp:simplePos x="0" y="0"/>
                      <wp:positionH relativeFrom="column">
                        <wp:posOffset>38100</wp:posOffset>
                      </wp:positionH>
                      <wp:positionV relativeFrom="paragraph">
                        <wp:posOffset>93345</wp:posOffset>
                      </wp:positionV>
                      <wp:extent cx="1266825" cy="861695"/>
                      <wp:effectExtent l="0" t="0" r="0" b="0"/>
                      <wp:wrapNone/>
                      <wp:docPr id="234" name="Down Arrow 23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66825" cy="861695"/>
                              </a:xfrm>
                              <a:prstGeom prst="downArrow">
                                <a:avLst/>
                              </a:prstGeom>
                              <a:solidFill>
                                <a:sysClr val="window" lastClr="FFFFFF">
                                  <a:lumMod val="50000"/>
                                </a:sysClr>
                              </a:solidFill>
                              <a:ln w="12700" cap="flat" cmpd="sng" algn="ctr">
                                <a:noFill/>
                                <a:prstDash val="solid"/>
                                <a:miter lim="800000"/>
                              </a:ln>
                              <a:effectLst/>
                            </wps:spPr>
                            <wps:txbx>
                              <w:txbxContent>
                                <w:p w14:paraId="275872B4" w14:textId="77777777" w:rsidR="00764030" w:rsidRPr="00F52A44" w:rsidRDefault="00764030" w:rsidP="00701B7C">
                                  <w:pPr>
                                    <w:jc w:val="center"/>
                                    <w:rPr>
                                      <w:b/>
                                      <w:color w:val="FFFFFF"/>
                                      <w:sz w:val="28"/>
                                    </w:rPr>
                                  </w:pPr>
                                  <w:r w:rsidRPr="00F52A44">
                                    <w:rPr>
                                      <w:b/>
                                      <w:color w:val="FFFFFF"/>
                                      <w:sz w:val="28"/>
                                    </w:rPr>
                                    <w:t>3</w:t>
                                  </w:r>
                                </w:p>
                                <w:p w14:paraId="0735300C" w14:textId="77777777" w:rsidR="00764030" w:rsidRPr="00F52A44" w:rsidRDefault="00764030" w:rsidP="00701B7C">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9B741DF" id="Down Arrow 234" o:spid="_x0000_s1042" type="#_x0000_t67" style="position:absolute;margin-left:3pt;margin-top:7.35pt;width:99.75pt;height:67.85pt;z-index:2516945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y1K8gAIAAAQFAAAOAAAAZHJzL2Uyb0RvYy54bWysVMFu2zAMvQ/YPwi6r46DJm2NOkXQIsOA&#10;rCvQDj0rshQLk0RNUmJnXz9KdtKg22mYDwIp0uTj86Nv73qjyV74oMDWtLyYUCIsh0bZbU2/v6w+&#10;XVMSIrMN02BFTQ8i0LvFxw+3navEFFrQjfAEi9hQda6mbYyuKorAW2FYuAAnLAYleMMiun5bNJ51&#10;WN3oYjqZzIsOfOM8cBEC3j4MQbrI9aUUPH6TMohIdE0RW8ynz+cmncXillVbz1yr+AiD/QMKw5TF&#10;pqdSDywysvPqj1JGcQ8BZLzgYAqQUnGRZ8Bpysm7aZ5b5kSeBckJ7kRT+H9l+eP+2T35BD24NfAf&#10;ARkpOheqUyQ5YczppTcpF4GTPrN4OLEo+kg4XpbT+fx6OqOEY+x6Xs5vZonmglXHt50P8bMAQ5JR&#10;0wY6u/Qeuswg269DHPKPeRkdaNWslNbZOYR77cme4VdFMWABSjQLES9ruspPrqV35is0Q95sgs8I&#10;JOT3M6ZwXldb0qUBrjCTcIZ6lJpFNI1rahrslhKmtyh0Hn1uYCFByiJKYB9YaIduueygLqMiSlwr&#10;g2wkDEcQ2qZRRBbpOPIb1cmK/aYnChuX81QpXW2gOTx54mEQcnB8pbDvGmd/Yh6Vi7hxG+M3PKQG&#10;HAZGi5IW/K+/3ad8FBRGKelwE3DQnzvmBVL6xaLUbsrLy7Q62bmcXU3R8eeRzXnE7sw94Gcpce8d&#10;z2bKj/poSg/mFZd2mbpiiFmOvQdKR+c+DhuKa8/FcpnTcF0ci2v77HgqnqhLjL/0r8y7UUgRJfgI&#10;x61h1TspDbnpTQvLXQSpss7eeB2Vj6uWpTH+FtIun/s56+3ntfgNAAD//wMAUEsDBBQABgAIAAAA&#10;IQA8BilI3wAAAAgBAAAPAAAAZHJzL2Rvd25yZXYueG1sTI/BTsMwEETvSPyDtUjcqENVhxLiVAEJ&#10;EJWQoO2Fmxtvk4jYjmy3Dn/P9gTHnRnNvilXkxnYCX3onZVwO8uAoW2c7m0rYbd9vlkCC1FZrQZn&#10;UcIPBlhVlxelKrRL9hNPm9gyKrGhUBK6GMeC89B0aFSYuREteQfnjYp0+pZrrxKVm4HPsyznRvWW&#10;PnRqxKcOm+/N0UhIu7R+zL9q8VHHtb8/JPH68v4m5fXVVD8AizjFvzCc8QkdKmLau6PVgQ0ScloS&#10;SV7cASN7ngkBbE+CyBbAq5L/H1D9AgAA//8DAFBLAQItABQABgAIAAAAIQC2gziS/gAAAOEBAAAT&#10;AAAAAAAAAAAAAAAAAAAAAABbQ29udGVudF9UeXBlc10ueG1sUEsBAi0AFAAGAAgAAAAhADj9If/W&#10;AAAAlAEAAAsAAAAAAAAAAAAAAAAALwEAAF9yZWxzLy5yZWxzUEsBAi0AFAAGAAgAAAAhANPLUryA&#10;AgAABAUAAA4AAAAAAAAAAAAAAAAALgIAAGRycy9lMm9Eb2MueG1sUEsBAi0AFAAGAAgAAAAhADwG&#10;KUjfAAAACAEAAA8AAAAAAAAAAAAAAAAA2gQAAGRycy9kb3ducmV2LnhtbFBLBQYAAAAABAAEAPMA&#10;AADmBQAAAAA=&#10;" adj="10800" fillcolor="#7f7f7f" stroked="f" strokeweight="1pt">
                      <v:textbox>
                        <w:txbxContent>
                          <w:p w14:paraId="275872B4" w14:textId="77777777" w:rsidR="00764030" w:rsidRPr="00F52A44" w:rsidRDefault="00764030" w:rsidP="00701B7C">
                            <w:pPr>
                              <w:jc w:val="center"/>
                              <w:rPr>
                                <w:b/>
                                <w:color w:val="FFFFFF"/>
                                <w:sz w:val="28"/>
                              </w:rPr>
                            </w:pPr>
                            <w:r w:rsidRPr="00F52A44">
                              <w:rPr>
                                <w:b/>
                                <w:color w:val="FFFFFF"/>
                                <w:sz w:val="28"/>
                              </w:rPr>
                              <w:t>3</w:t>
                            </w:r>
                          </w:p>
                          <w:p w14:paraId="0735300C" w14:textId="77777777" w:rsidR="00764030" w:rsidRPr="00F52A44" w:rsidRDefault="00764030" w:rsidP="00701B7C">
                            <w:pPr>
                              <w:rPr>
                                <w:b/>
                                <w:color w:val="FFFFFF"/>
                                <w:sz w:val="28"/>
                              </w:rPr>
                            </w:pPr>
                          </w:p>
                        </w:txbxContent>
                      </v:textbox>
                    </v:shape>
                  </w:pict>
                </mc:Fallback>
              </mc:AlternateContent>
            </w:r>
          </w:p>
        </w:tc>
        <w:tc>
          <w:tcPr>
            <w:tcW w:w="2415" w:type="dxa"/>
            <w:tcBorders>
              <w:top w:val="nil"/>
              <w:left w:val="nil"/>
              <w:bottom w:val="nil"/>
              <w:right w:val="nil"/>
            </w:tcBorders>
            <w:hideMark/>
          </w:tcPr>
          <w:p w14:paraId="2021334E" w14:textId="77777777" w:rsidR="00701B7C" w:rsidRPr="009F3F84" w:rsidRDefault="00701B7C" w:rsidP="00A2679E">
            <w:pPr>
              <w:pStyle w:val="Text"/>
              <w:spacing w:before="0"/>
              <w:jc w:val="left"/>
              <w:rPr>
                <w:b/>
                <w:sz w:val="22"/>
                <w:szCs w:val="22"/>
              </w:rPr>
            </w:pPr>
            <w:r w:rsidRPr="009F3F84">
              <w:rPr>
                <w:noProof/>
                <w:lang w:val="en-US" w:eastAsia="en-US"/>
              </w:rPr>
              <mc:AlternateContent>
                <mc:Choice Requires="wps">
                  <w:drawing>
                    <wp:anchor distT="0" distB="0" distL="114300" distR="114300" simplePos="0" relativeHeight="251695616" behindDoc="0" locked="0" layoutInCell="1" allowOverlap="1" wp14:anchorId="3B6AC3DE" wp14:editId="09E8E455">
                      <wp:simplePos x="0" y="0"/>
                      <wp:positionH relativeFrom="column">
                        <wp:posOffset>3810</wp:posOffset>
                      </wp:positionH>
                      <wp:positionV relativeFrom="paragraph">
                        <wp:posOffset>93345</wp:posOffset>
                      </wp:positionV>
                      <wp:extent cx="1410335" cy="812165"/>
                      <wp:effectExtent l="0" t="0" r="0" b="0"/>
                      <wp:wrapNone/>
                      <wp:docPr id="235" name="Down Arrow 23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410335" cy="812165"/>
                              </a:xfrm>
                              <a:prstGeom prst="downArrow">
                                <a:avLst>
                                  <a:gd name="adj1" fmla="val 50000"/>
                                  <a:gd name="adj2" fmla="val 46969"/>
                                </a:avLst>
                              </a:prstGeom>
                              <a:solidFill>
                                <a:sysClr val="window" lastClr="FFFFFF">
                                  <a:lumMod val="50000"/>
                                </a:sysClr>
                              </a:solidFill>
                              <a:ln w="12700" cap="flat" cmpd="sng" algn="ctr">
                                <a:noFill/>
                                <a:prstDash val="solid"/>
                                <a:miter lim="800000"/>
                              </a:ln>
                              <a:effectLst/>
                            </wps:spPr>
                            <wps:txbx>
                              <w:txbxContent>
                                <w:p w14:paraId="1E80E8DF" w14:textId="77777777" w:rsidR="00764030" w:rsidRPr="00FC361E" w:rsidRDefault="00764030" w:rsidP="00701B7C">
                                  <w:pPr>
                                    <w:jc w:val="center"/>
                                    <w:rPr>
                                      <w:b/>
                                      <w:color w:val="FFFFFF"/>
                                      <w:sz w:val="20"/>
                                      <w:szCs w:val="14"/>
                                    </w:rPr>
                                  </w:pPr>
                                  <w:r w:rsidRPr="00FC361E">
                                    <w:rPr>
                                      <w:b/>
                                      <w:color w:val="FFFFFF"/>
                                      <w:sz w:val="20"/>
                                      <w:szCs w:val="14"/>
                                    </w:rPr>
                                    <w:t>Iċċekkja</w:t>
                                  </w:r>
                                </w:p>
                                <w:p w14:paraId="52726271" w14:textId="77777777" w:rsidR="00764030" w:rsidRPr="00F52A44" w:rsidRDefault="00764030" w:rsidP="00701B7C">
                                  <w:pPr>
                                    <w:rPr>
                                      <w:b/>
                                      <w:color w:val="FFFFFF"/>
                                      <w:sz w:val="28"/>
                                      <w:szCs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B6AC3DE" id="Down Arrow 235" o:spid="_x0000_s1043" type="#_x0000_t67" style="position:absolute;margin-left:.3pt;margin-top:7.35pt;width:111.05pt;height:63.95pt;z-index:2516956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ktp4qwIAAFUFAAAOAAAAZHJzL2Uyb0RvYy54bWysVFFv2yAQfp+0/4B4Xx2nSdpadaqoVaZJ&#10;2VqpnfpMMMRswDEgcbJfvwM7abTtaZofEMedv/vu447bu73RZCd8UGBrWl6MKBGWQ6PspqZfX5Yf&#10;rikJkdmGabCipgcR6N38/bvbzlViDC3oRniCIDZUnatpG6OriiLwVhgWLsAJi04J3rCIpt8UjWcd&#10;ohtdjEejWdGBb5wHLkLA04feSecZX0rB46OUQUSia4rcYl59XtdpLea3rNp45lrFBxrsH1gYpiwm&#10;PUE9sMjI1qs/oIziHgLIeMHBFCCl4iLXgNWUo9+qeW6ZE7kWFCe4k0zh/8HyL7tn9+QT9eBWwL8H&#10;VKToXKhOnmSEIWYvvUmxSJzss4qHk4piHwnHw3JSji4vp5Rw9F2X43I2TTIXrDr+7XyIHwUYkjY1&#10;baCzC++hywqy3SrELGVDLDPYM6z5VlIijcab2TFNpiP8hps7ixmfx0xmN7ObIe2AiASOiXO5oFWz&#10;VFpn4xDutSeIXlPsLmREiWYh4mFNl/nL5PTWfIamjzvRQOCQ/89FhnNcbUmHioyvkDDhDBtcahZx&#10;a1xT02A3lDC9wcnh0ecEFhKl3JWJ7AMLbZ8tw/ZFGxVxZrQyKG+SImuBJLRNpYjc9ajh8SL7u0u3&#10;GPfrPVGYuLxKSOloDc3hyRMP/WQEx5cK866w9ifmUXDkjeMdH3GRGrAYGHaUtOB//u08xWOHopeS&#10;DkcLC/2xZV6gpJ8s9u5NOZmkWczGZHo1RsOfe9bnHrs194DXgi2A7PI2xUd93EoP5hVfgUXKii5m&#10;OebuJR2M+9iPPL4jXCwWOQznz7G4ss+OJ/AkXVL8Zf/KvBs6M2JPf4HjGLIqd1Lfy2+x6U8Li20E&#10;qU6i97oOo4Szm1tjeGfS43Bu56i313D+CwAA//8DAFBLAwQUAAYACAAAACEAqbtKVt0AAAAHAQAA&#10;DwAAAGRycy9kb3ducmV2LnhtbEyOPU/DMBCGdyT+g3VILIg6WFWAEKeKqlYMDFUKA2zX2CQR8TmK&#10;3Sbw67lOsN37ofeefDW7XpzsGDpPGu4WCQhLtTcdNRreXre3DyBCRDLYe7Iavm2AVXF5kWNm/ESV&#10;Pe1jI3iEQoYa2hiHTMpQt9ZhWPjBEmeffnQYWY6NNCNOPO56qZIklQ474g8tDnbd2vprf3Qaqmmz&#10;27ysP2521eN7TT/LErfPpdbXV3P5BCLaOf6V4YzP6FAw08EfyQTRa0i5x+7yHgSnSik+DmdDpSCL&#10;XP7nL34BAAD//wMAUEsBAi0AFAAGAAgAAAAhALaDOJL+AAAA4QEAABMAAAAAAAAAAAAAAAAAAAAA&#10;AFtDb250ZW50X1R5cGVzXS54bWxQSwECLQAUAAYACAAAACEAOP0h/9YAAACUAQAACwAAAAAAAAAA&#10;AAAAAAAvAQAAX3JlbHMvLnJlbHNQSwECLQAUAAYACAAAACEA6JLaeKsCAABVBQAADgAAAAAAAAAA&#10;AAAAAAAuAgAAZHJzL2Uyb0RvYy54bWxQSwECLQAUAAYACAAAACEAqbtKVt0AAAAHAQAADwAAAAAA&#10;AAAAAAAAAAAFBQAAZHJzL2Rvd25yZXYueG1sUEsFBgAAAAAEAAQA8wAAAA8GAAAAAA==&#10;" adj="11455" fillcolor="#7f7f7f" stroked="f" strokeweight="1pt">
                      <v:textbox>
                        <w:txbxContent>
                          <w:p w14:paraId="1E80E8DF" w14:textId="77777777" w:rsidR="00764030" w:rsidRPr="00FC361E" w:rsidRDefault="00764030" w:rsidP="00701B7C">
                            <w:pPr>
                              <w:jc w:val="center"/>
                              <w:rPr>
                                <w:b/>
                                <w:color w:val="FFFFFF"/>
                                <w:sz w:val="20"/>
                                <w:szCs w:val="14"/>
                              </w:rPr>
                            </w:pPr>
                            <w:r w:rsidRPr="00FC361E">
                              <w:rPr>
                                <w:b/>
                                <w:color w:val="FFFFFF"/>
                                <w:sz w:val="20"/>
                                <w:szCs w:val="14"/>
                              </w:rPr>
                              <w:t>Iċċekkja</w:t>
                            </w:r>
                          </w:p>
                          <w:p w14:paraId="52726271" w14:textId="77777777" w:rsidR="00764030" w:rsidRPr="00F52A44" w:rsidRDefault="00764030" w:rsidP="00701B7C">
                            <w:pPr>
                              <w:rPr>
                                <w:b/>
                                <w:color w:val="FFFFFF"/>
                                <w:sz w:val="28"/>
                                <w:szCs w:val="28"/>
                              </w:rPr>
                            </w:pPr>
                          </w:p>
                        </w:txbxContent>
                      </v:textbox>
                    </v:shape>
                  </w:pict>
                </mc:Fallback>
              </mc:AlternateContent>
            </w:r>
          </w:p>
        </w:tc>
      </w:tr>
      <w:tr w:rsidR="00701B7C" w:rsidRPr="009F3F84" w14:paraId="0059D3F7" w14:textId="77777777" w:rsidTr="00441FD3">
        <w:trPr>
          <w:cantSplit/>
        </w:trPr>
        <w:tc>
          <w:tcPr>
            <w:tcW w:w="2376" w:type="dxa"/>
            <w:tcBorders>
              <w:top w:val="nil"/>
              <w:left w:val="nil"/>
              <w:bottom w:val="nil"/>
              <w:right w:val="nil"/>
            </w:tcBorders>
          </w:tcPr>
          <w:p w14:paraId="5E65FD38" w14:textId="77777777" w:rsidR="00701B7C" w:rsidRPr="009F3F84" w:rsidRDefault="00701B7C" w:rsidP="00A2679E">
            <w:pPr>
              <w:pStyle w:val="Text"/>
              <w:spacing w:before="0"/>
              <w:jc w:val="left"/>
              <w:rPr>
                <w:b/>
                <w:sz w:val="22"/>
                <w:szCs w:val="22"/>
              </w:rPr>
            </w:pPr>
          </w:p>
        </w:tc>
        <w:tc>
          <w:tcPr>
            <w:tcW w:w="2268" w:type="dxa"/>
            <w:tcBorders>
              <w:top w:val="nil"/>
              <w:left w:val="nil"/>
              <w:bottom w:val="nil"/>
              <w:right w:val="nil"/>
            </w:tcBorders>
          </w:tcPr>
          <w:p w14:paraId="09B0436F" w14:textId="77777777" w:rsidR="00701B7C" w:rsidRPr="009F3F84" w:rsidRDefault="00701B7C" w:rsidP="00A2679E">
            <w:pPr>
              <w:pStyle w:val="Text"/>
              <w:spacing w:before="0"/>
              <w:jc w:val="left"/>
              <w:rPr>
                <w:b/>
                <w:sz w:val="22"/>
                <w:szCs w:val="22"/>
              </w:rPr>
            </w:pPr>
          </w:p>
        </w:tc>
        <w:tc>
          <w:tcPr>
            <w:tcW w:w="2268" w:type="dxa"/>
            <w:tcBorders>
              <w:top w:val="nil"/>
              <w:left w:val="nil"/>
              <w:bottom w:val="nil"/>
              <w:right w:val="nil"/>
            </w:tcBorders>
          </w:tcPr>
          <w:p w14:paraId="4A17B6FD" w14:textId="77777777" w:rsidR="00701B7C" w:rsidRPr="009F3F84" w:rsidRDefault="00701B7C" w:rsidP="00A2679E">
            <w:pPr>
              <w:pStyle w:val="Text"/>
              <w:spacing w:before="0"/>
              <w:jc w:val="left"/>
              <w:rPr>
                <w:b/>
                <w:sz w:val="22"/>
                <w:szCs w:val="22"/>
              </w:rPr>
            </w:pPr>
          </w:p>
        </w:tc>
        <w:tc>
          <w:tcPr>
            <w:tcW w:w="2415" w:type="dxa"/>
            <w:tcBorders>
              <w:top w:val="nil"/>
              <w:left w:val="nil"/>
              <w:bottom w:val="nil"/>
              <w:right w:val="nil"/>
            </w:tcBorders>
          </w:tcPr>
          <w:p w14:paraId="0AD3F48F" w14:textId="77777777" w:rsidR="00701B7C" w:rsidRPr="009F3F84" w:rsidRDefault="00701B7C" w:rsidP="00A2679E">
            <w:pPr>
              <w:pStyle w:val="Text"/>
              <w:spacing w:before="0"/>
              <w:jc w:val="left"/>
              <w:rPr>
                <w:b/>
                <w:sz w:val="22"/>
                <w:szCs w:val="22"/>
              </w:rPr>
            </w:pPr>
          </w:p>
        </w:tc>
      </w:tr>
      <w:tr w:rsidR="00701B7C" w:rsidRPr="009F3F84" w14:paraId="71470344" w14:textId="77777777" w:rsidTr="00441FD3">
        <w:trPr>
          <w:cantSplit/>
        </w:trPr>
        <w:tc>
          <w:tcPr>
            <w:tcW w:w="2376" w:type="dxa"/>
            <w:tcBorders>
              <w:top w:val="nil"/>
              <w:left w:val="nil"/>
              <w:bottom w:val="single" w:sz="24" w:space="0" w:color="808080"/>
              <w:right w:val="nil"/>
            </w:tcBorders>
          </w:tcPr>
          <w:p w14:paraId="11255F2F" w14:textId="77777777" w:rsidR="00701B7C" w:rsidRPr="009F3F84" w:rsidRDefault="00701B7C" w:rsidP="00A2679E">
            <w:pPr>
              <w:pStyle w:val="Text"/>
              <w:spacing w:before="0"/>
              <w:jc w:val="left"/>
              <w:rPr>
                <w:b/>
                <w:sz w:val="22"/>
                <w:szCs w:val="22"/>
              </w:rPr>
            </w:pPr>
          </w:p>
        </w:tc>
        <w:tc>
          <w:tcPr>
            <w:tcW w:w="2268" w:type="dxa"/>
            <w:tcBorders>
              <w:top w:val="nil"/>
              <w:left w:val="nil"/>
              <w:bottom w:val="single" w:sz="24" w:space="0" w:color="808080"/>
              <w:right w:val="nil"/>
            </w:tcBorders>
          </w:tcPr>
          <w:p w14:paraId="61C1473F" w14:textId="77777777" w:rsidR="00701B7C" w:rsidRPr="009F3F84" w:rsidRDefault="00701B7C" w:rsidP="00A2679E">
            <w:pPr>
              <w:pStyle w:val="Text"/>
              <w:spacing w:before="0"/>
              <w:jc w:val="left"/>
              <w:rPr>
                <w:b/>
                <w:sz w:val="22"/>
                <w:szCs w:val="22"/>
              </w:rPr>
            </w:pPr>
          </w:p>
        </w:tc>
        <w:tc>
          <w:tcPr>
            <w:tcW w:w="2268" w:type="dxa"/>
            <w:tcBorders>
              <w:top w:val="nil"/>
              <w:left w:val="nil"/>
              <w:bottom w:val="single" w:sz="24" w:space="0" w:color="808080"/>
              <w:right w:val="nil"/>
            </w:tcBorders>
          </w:tcPr>
          <w:p w14:paraId="4ED7146F" w14:textId="77777777" w:rsidR="00701B7C" w:rsidRPr="009F3F84" w:rsidRDefault="00701B7C" w:rsidP="00A2679E">
            <w:pPr>
              <w:pStyle w:val="Text"/>
              <w:spacing w:before="0"/>
              <w:jc w:val="left"/>
              <w:rPr>
                <w:b/>
                <w:sz w:val="22"/>
                <w:szCs w:val="22"/>
              </w:rPr>
            </w:pPr>
          </w:p>
        </w:tc>
        <w:tc>
          <w:tcPr>
            <w:tcW w:w="2415" w:type="dxa"/>
            <w:tcBorders>
              <w:top w:val="nil"/>
              <w:left w:val="nil"/>
              <w:bottom w:val="single" w:sz="24" w:space="0" w:color="808080"/>
              <w:right w:val="nil"/>
            </w:tcBorders>
          </w:tcPr>
          <w:p w14:paraId="2C37BC7E" w14:textId="77777777" w:rsidR="00701B7C" w:rsidRPr="009F3F84" w:rsidRDefault="00701B7C" w:rsidP="00A2679E">
            <w:pPr>
              <w:pStyle w:val="Text"/>
              <w:spacing w:before="0"/>
              <w:jc w:val="left"/>
              <w:rPr>
                <w:b/>
                <w:sz w:val="22"/>
                <w:szCs w:val="22"/>
              </w:rPr>
            </w:pPr>
          </w:p>
        </w:tc>
      </w:tr>
      <w:tr w:rsidR="00701B7C" w:rsidRPr="009F3F84" w14:paraId="0845E499" w14:textId="77777777" w:rsidTr="00441FD3">
        <w:trPr>
          <w:cantSplit/>
        </w:trPr>
        <w:tc>
          <w:tcPr>
            <w:tcW w:w="2376" w:type="dxa"/>
            <w:tcBorders>
              <w:top w:val="single" w:sz="24" w:space="0" w:color="808080"/>
              <w:left w:val="single" w:sz="24" w:space="0" w:color="808080"/>
              <w:bottom w:val="nil"/>
              <w:right w:val="single" w:sz="24" w:space="0" w:color="808080"/>
            </w:tcBorders>
          </w:tcPr>
          <w:p w14:paraId="4C552B35" w14:textId="77777777" w:rsidR="00701B7C" w:rsidRPr="009F3F84" w:rsidRDefault="00701B7C" w:rsidP="00A2679E">
            <w:pPr>
              <w:pStyle w:val="Text"/>
              <w:spacing w:before="0"/>
              <w:jc w:val="center"/>
              <w:rPr>
                <w:b/>
                <w:sz w:val="20"/>
                <w:lang w:val="de-CH"/>
              </w:rPr>
            </w:pPr>
            <w:r w:rsidRPr="009F3F84">
              <w:rPr>
                <w:noProof/>
                <w:lang w:val="en-US" w:eastAsia="en-US"/>
              </w:rPr>
              <w:drawing>
                <wp:inline distT="0" distB="0" distL="0" distR="0" wp14:anchorId="468C4BB3" wp14:editId="0F40DC0F">
                  <wp:extent cx="974271" cy="1230919"/>
                  <wp:effectExtent l="0" t="0" r="0" b="7620"/>
                  <wp:docPr id="253" name="Picture 2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3"/>
                          <a:stretch>
                            <a:fillRect/>
                          </a:stretch>
                        </pic:blipFill>
                        <pic:spPr>
                          <a:xfrm>
                            <a:off x="0" y="0"/>
                            <a:ext cx="979536" cy="1237572"/>
                          </a:xfrm>
                          <a:prstGeom prst="rect">
                            <a:avLst/>
                          </a:prstGeom>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7A67727B" w14:textId="77777777" w:rsidR="00701B7C" w:rsidRPr="009F3F84" w:rsidRDefault="00701B7C" w:rsidP="00A2679E">
            <w:pPr>
              <w:pStyle w:val="Text"/>
              <w:spacing w:before="0"/>
              <w:jc w:val="center"/>
              <w:rPr>
                <w:b/>
                <w:sz w:val="20"/>
              </w:rPr>
            </w:pPr>
            <w:r w:rsidRPr="009F3F84">
              <w:rPr>
                <w:noProof/>
                <w:lang w:val="en-US" w:eastAsia="en-US"/>
              </w:rPr>
              <w:drawing>
                <wp:inline distT="0" distB="0" distL="0" distR="0" wp14:anchorId="4646F09C" wp14:editId="2A895D40">
                  <wp:extent cx="1303020" cy="1134110"/>
                  <wp:effectExtent l="0" t="0" r="0" b="8890"/>
                  <wp:docPr id="254" name="Picture 2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4"/>
                          <a:stretch>
                            <a:fillRect/>
                          </a:stretch>
                        </pic:blipFill>
                        <pic:spPr>
                          <a:xfrm>
                            <a:off x="0" y="0"/>
                            <a:ext cx="1303020" cy="1134110"/>
                          </a:xfrm>
                          <a:prstGeom prst="rect">
                            <a:avLst/>
                          </a:prstGeom>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6D9FDDE7" w14:textId="77777777" w:rsidR="00701B7C" w:rsidRPr="009F3F84" w:rsidRDefault="00701B7C" w:rsidP="00A2679E">
            <w:pPr>
              <w:pStyle w:val="Text"/>
              <w:spacing w:before="0"/>
              <w:jc w:val="center"/>
              <w:rPr>
                <w:b/>
                <w:sz w:val="20"/>
              </w:rPr>
            </w:pPr>
            <w:r w:rsidRPr="009F3F84">
              <w:rPr>
                <w:noProof/>
                <w:lang w:val="en-US" w:eastAsia="en-US"/>
              </w:rPr>
              <w:drawing>
                <wp:inline distT="0" distB="0" distL="0" distR="0" wp14:anchorId="72CB2C26" wp14:editId="7769AE14">
                  <wp:extent cx="1303020" cy="792480"/>
                  <wp:effectExtent l="0" t="0" r="0" b="7620"/>
                  <wp:docPr id="255" name="Picture 2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5"/>
                          <a:stretch>
                            <a:fillRect/>
                          </a:stretch>
                        </pic:blipFill>
                        <pic:spPr>
                          <a:xfrm>
                            <a:off x="0" y="0"/>
                            <a:ext cx="1303020" cy="792480"/>
                          </a:xfrm>
                          <a:prstGeom prst="rect">
                            <a:avLst/>
                          </a:prstGeom>
                        </pic:spPr>
                      </pic:pic>
                    </a:graphicData>
                  </a:graphic>
                </wp:inline>
              </w:drawing>
            </w:r>
          </w:p>
        </w:tc>
        <w:tc>
          <w:tcPr>
            <w:tcW w:w="2415" w:type="dxa"/>
            <w:tcBorders>
              <w:top w:val="single" w:sz="24" w:space="0" w:color="808080"/>
              <w:left w:val="single" w:sz="24" w:space="0" w:color="808080"/>
              <w:bottom w:val="nil"/>
              <w:right w:val="single" w:sz="24" w:space="0" w:color="808080"/>
            </w:tcBorders>
          </w:tcPr>
          <w:p w14:paraId="2910E5A0" w14:textId="77777777" w:rsidR="00701B7C" w:rsidRPr="009F3F84" w:rsidRDefault="00701B7C" w:rsidP="00A2679E">
            <w:pPr>
              <w:pStyle w:val="Text"/>
              <w:spacing w:before="0"/>
              <w:jc w:val="center"/>
              <w:rPr>
                <w:b/>
                <w:sz w:val="20"/>
              </w:rPr>
            </w:pPr>
            <w:r w:rsidRPr="009F3F84">
              <w:rPr>
                <w:noProof/>
                <w:lang w:val="en-US" w:eastAsia="en-US"/>
              </w:rPr>
              <w:drawing>
                <wp:inline distT="0" distB="0" distL="0" distR="0" wp14:anchorId="2C483445" wp14:editId="690A1068">
                  <wp:extent cx="1094015" cy="1249734"/>
                  <wp:effectExtent l="0" t="0" r="0" b="7620"/>
                  <wp:docPr id="59" name="Picture 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2"/>
                          <a:stretch>
                            <a:fillRect/>
                          </a:stretch>
                        </pic:blipFill>
                        <pic:spPr>
                          <a:xfrm>
                            <a:off x="0" y="0"/>
                            <a:ext cx="1100066" cy="1256646"/>
                          </a:xfrm>
                          <a:prstGeom prst="rect">
                            <a:avLst/>
                          </a:prstGeom>
                        </pic:spPr>
                      </pic:pic>
                    </a:graphicData>
                  </a:graphic>
                </wp:inline>
              </w:drawing>
            </w:r>
          </w:p>
        </w:tc>
      </w:tr>
      <w:tr w:rsidR="00701B7C" w:rsidRPr="009F3F84" w14:paraId="53630460" w14:textId="77777777" w:rsidTr="00441FD3">
        <w:trPr>
          <w:cantSplit/>
        </w:trPr>
        <w:tc>
          <w:tcPr>
            <w:tcW w:w="2376" w:type="dxa"/>
            <w:tcBorders>
              <w:top w:val="nil"/>
              <w:left w:val="single" w:sz="24" w:space="0" w:color="808080"/>
              <w:bottom w:val="nil"/>
              <w:right w:val="single" w:sz="24" w:space="0" w:color="808080"/>
            </w:tcBorders>
            <w:hideMark/>
          </w:tcPr>
          <w:p w14:paraId="7C5F8145" w14:textId="77777777" w:rsidR="00701B7C" w:rsidRPr="009F3F84" w:rsidRDefault="00701B7C" w:rsidP="00A2679E">
            <w:pPr>
              <w:pStyle w:val="Table"/>
              <w:tabs>
                <w:tab w:val="clear" w:pos="284"/>
              </w:tabs>
              <w:spacing w:before="0" w:after="0"/>
              <w:rPr>
                <w:rFonts w:ascii="Times New Roman" w:hAnsi="Times New Roman"/>
                <w:szCs w:val="20"/>
              </w:rPr>
            </w:pPr>
            <w:r w:rsidRPr="009F3F84">
              <w:rPr>
                <w:rFonts w:ascii="Times New Roman" w:hAnsi="Times New Roman"/>
                <w:szCs w:val="20"/>
              </w:rPr>
              <w:t>Stadju 1a:</w:t>
            </w:r>
          </w:p>
          <w:p w14:paraId="76EF1D0A" w14:textId="77777777" w:rsidR="00701B7C" w:rsidRPr="009F3F84" w:rsidRDefault="00701B7C" w:rsidP="00A2679E">
            <w:pPr>
              <w:pStyle w:val="Table"/>
              <w:tabs>
                <w:tab w:val="clear" w:pos="284"/>
              </w:tabs>
              <w:spacing w:before="0" w:after="0"/>
              <w:rPr>
                <w:rFonts w:ascii="Times New Roman" w:hAnsi="Times New Roman"/>
                <w:b/>
                <w:szCs w:val="20"/>
              </w:rPr>
            </w:pPr>
            <w:r w:rsidRPr="009F3F84">
              <w:rPr>
                <w:rFonts w:ascii="Times New Roman" w:hAnsi="Times New Roman"/>
                <w:b/>
                <w:szCs w:val="20"/>
              </w:rPr>
              <w:t>Neħħi l-għatu billi tiġbdu ’l barra</w:t>
            </w:r>
          </w:p>
        </w:tc>
        <w:tc>
          <w:tcPr>
            <w:tcW w:w="2268" w:type="dxa"/>
            <w:tcBorders>
              <w:top w:val="nil"/>
              <w:left w:val="single" w:sz="24" w:space="0" w:color="808080"/>
              <w:bottom w:val="nil"/>
              <w:right w:val="single" w:sz="24" w:space="0" w:color="808080"/>
            </w:tcBorders>
            <w:hideMark/>
          </w:tcPr>
          <w:p w14:paraId="4E39F4E7" w14:textId="77777777" w:rsidR="00701B7C" w:rsidRPr="009F3F84" w:rsidRDefault="00701B7C" w:rsidP="00A2679E">
            <w:pPr>
              <w:pStyle w:val="Table"/>
              <w:tabs>
                <w:tab w:val="clear" w:pos="284"/>
              </w:tabs>
              <w:spacing w:before="0" w:after="0"/>
              <w:rPr>
                <w:rFonts w:ascii="Times New Roman" w:hAnsi="Times New Roman"/>
                <w:szCs w:val="20"/>
              </w:rPr>
            </w:pPr>
            <w:r w:rsidRPr="009F3F84">
              <w:rPr>
                <w:rFonts w:ascii="Times New Roman" w:hAnsi="Times New Roman"/>
                <w:szCs w:val="20"/>
              </w:rPr>
              <w:t>Stadju 2a:</w:t>
            </w:r>
          </w:p>
          <w:p w14:paraId="20752DE4" w14:textId="77777777" w:rsidR="00701B7C" w:rsidRPr="009F3F84" w:rsidRDefault="00701B7C" w:rsidP="00A2679E">
            <w:pPr>
              <w:pStyle w:val="Table"/>
              <w:tabs>
                <w:tab w:val="clear" w:pos="284"/>
              </w:tabs>
              <w:spacing w:before="0" w:after="0"/>
              <w:rPr>
                <w:rFonts w:ascii="Times New Roman" w:hAnsi="Times New Roman"/>
                <w:b/>
                <w:szCs w:val="20"/>
              </w:rPr>
            </w:pPr>
            <w:r w:rsidRPr="009F3F84">
              <w:rPr>
                <w:rFonts w:ascii="Times New Roman" w:hAnsi="Times New Roman"/>
                <w:b/>
                <w:szCs w:val="20"/>
              </w:rPr>
              <w:t>Taqqab il-kapsula darba</w:t>
            </w:r>
          </w:p>
          <w:p w14:paraId="4A6E53DA" w14:textId="77777777" w:rsidR="00701B7C" w:rsidRPr="009F3F84" w:rsidRDefault="00701B7C" w:rsidP="00A2679E">
            <w:pPr>
              <w:pStyle w:val="Table"/>
              <w:tabs>
                <w:tab w:val="clear" w:pos="284"/>
              </w:tabs>
              <w:spacing w:before="0" w:after="0"/>
              <w:rPr>
                <w:rFonts w:ascii="Times New Roman" w:hAnsi="Times New Roman"/>
                <w:szCs w:val="20"/>
              </w:rPr>
            </w:pPr>
            <w:r w:rsidRPr="009F3F84">
              <w:rPr>
                <w:rFonts w:ascii="Times New Roman" w:hAnsi="Times New Roman"/>
                <w:szCs w:val="20"/>
              </w:rPr>
              <w:t>Żomm l-inhaler wieqaf.</w:t>
            </w:r>
          </w:p>
          <w:p w14:paraId="0593ABBD" w14:textId="77777777" w:rsidR="00701B7C" w:rsidRPr="009F3F84" w:rsidRDefault="00701B7C" w:rsidP="00A2679E">
            <w:pPr>
              <w:pStyle w:val="Table"/>
              <w:tabs>
                <w:tab w:val="clear" w:pos="284"/>
              </w:tabs>
              <w:spacing w:before="0" w:after="0"/>
              <w:rPr>
                <w:rFonts w:ascii="Times New Roman" w:hAnsi="Times New Roman"/>
                <w:szCs w:val="20"/>
              </w:rPr>
            </w:pPr>
            <w:r w:rsidRPr="009F3F84">
              <w:rPr>
                <w:rFonts w:ascii="Times New Roman" w:hAnsi="Times New Roman"/>
                <w:szCs w:val="20"/>
              </w:rPr>
              <w:t>Taqqab il-kapsula billi tagħfas b’saħħa ż-żewġ buttuni tal-ġenb flimkien.</w:t>
            </w:r>
          </w:p>
        </w:tc>
        <w:tc>
          <w:tcPr>
            <w:tcW w:w="2268" w:type="dxa"/>
            <w:tcBorders>
              <w:top w:val="nil"/>
              <w:left w:val="single" w:sz="24" w:space="0" w:color="808080"/>
              <w:bottom w:val="nil"/>
              <w:right w:val="single" w:sz="24" w:space="0" w:color="808080"/>
            </w:tcBorders>
            <w:hideMark/>
          </w:tcPr>
          <w:p w14:paraId="0D302776" w14:textId="77777777" w:rsidR="00701B7C" w:rsidRPr="009F3F84" w:rsidRDefault="00701B7C" w:rsidP="00A2679E">
            <w:pPr>
              <w:pStyle w:val="Table"/>
              <w:tabs>
                <w:tab w:val="clear" w:pos="284"/>
              </w:tabs>
              <w:spacing w:before="0" w:after="0"/>
              <w:rPr>
                <w:rFonts w:ascii="Times New Roman" w:hAnsi="Times New Roman"/>
                <w:szCs w:val="20"/>
              </w:rPr>
            </w:pPr>
            <w:r w:rsidRPr="009F3F84">
              <w:rPr>
                <w:rFonts w:ascii="Times New Roman" w:hAnsi="Times New Roman"/>
                <w:szCs w:val="20"/>
              </w:rPr>
              <w:t>Stadju 3a:</w:t>
            </w:r>
          </w:p>
          <w:p w14:paraId="0B669D62" w14:textId="77777777" w:rsidR="00701B7C" w:rsidRPr="009F3F84" w:rsidRDefault="00701B7C" w:rsidP="00A2679E">
            <w:pPr>
              <w:pStyle w:val="Table"/>
              <w:tabs>
                <w:tab w:val="clear" w:pos="284"/>
              </w:tabs>
              <w:spacing w:before="0" w:after="0"/>
              <w:rPr>
                <w:rFonts w:ascii="Times New Roman" w:hAnsi="Times New Roman"/>
                <w:b/>
                <w:szCs w:val="20"/>
              </w:rPr>
            </w:pPr>
            <w:r w:rsidRPr="009F3F84">
              <w:rPr>
                <w:rFonts w:ascii="Times New Roman" w:hAnsi="Times New Roman"/>
                <w:b/>
                <w:szCs w:val="20"/>
              </w:rPr>
              <w:t>Ħu nifs qawwi ’l barra</w:t>
            </w:r>
          </w:p>
          <w:p w14:paraId="7AB05EF6" w14:textId="77777777" w:rsidR="00701B7C" w:rsidRPr="009F3F84" w:rsidRDefault="00701B7C" w:rsidP="00A2679E">
            <w:pPr>
              <w:pStyle w:val="Table"/>
              <w:tabs>
                <w:tab w:val="clear" w:pos="284"/>
              </w:tabs>
              <w:spacing w:before="0" w:after="0"/>
              <w:rPr>
                <w:rFonts w:ascii="Times New Roman" w:hAnsi="Times New Roman"/>
                <w:szCs w:val="20"/>
                <w:u w:val="single"/>
              </w:rPr>
            </w:pPr>
            <w:r w:rsidRPr="009F3F84">
              <w:rPr>
                <w:rFonts w:ascii="Times New Roman" w:hAnsi="Times New Roman"/>
                <w:szCs w:val="20"/>
                <w:u w:val="single"/>
              </w:rPr>
              <w:t>Tonfoħx fl-inhaler.</w:t>
            </w:r>
          </w:p>
        </w:tc>
        <w:tc>
          <w:tcPr>
            <w:tcW w:w="2415" w:type="dxa"/>
            <w:tcBorders>
              <w:top w:val="nil"/>
              <w:left w:val="single" w:sz="24" w:space="0" w:color="808080"/>
              <w:bottom w:val="nil"/>
              <w:right w:val="single" w:sz="24" w:space="0" w:color="808080"/>
            </w:tcBorders>
            <w:hideMark/>
          </w:tcPr>
          <w:p w14:paraId="5B380391" w14:textId="77777777" w:rsidR="00701B7C" w:rsidRPr="009F3F84" w:rsidRDefault="00701B7C" w:rsidP="00A2679E">
            <w:pPr>
              <w:pStyle w:val="Table"/>
              <w:tabs>
                <w:tab w:val="clear" w:pos="284"/>
              </w:tabs>
              <w:spacing w:before="0" w:after="0"/>
              <w:rPr>
                <w:rFonts w:ascii="Times New Roman" w:hAnsi="Times New Roman"/>
                <w:b/>
                <w:szCs w:val="20"/>
              </w:rPr>
            </w:pPr>
            <w:r w:rsidRPr="009F3F84">
              <w:rPr>
                <w:rFonts w:ascii="Times New Roman" w:hAnsi="Times New Roman"/>
                <w:b/>
                <w:szCs w:val="20"/>
              </w:rPr>
              <w:t>Iċċekkja li l-kapsula hija vojta</w:t>
            </w:r>
          </w:p>
          <w:p w14:paraId="753505B5" w14:textId="77777777" w:rsidR="00701B7C" w:rsidRPr="009F3F84" w:rsidRDefault="00701B7C" w:rsidP="00A2679E">
            <w:pPr>
              <w:pStyle w:val="Table"/>
              <w:tabs>
                <w:tab w:val="clear" w:pos="284"/>
              </w:tabs>
              <w:spacing w:before="0" w:after="0"/>
              <w:rPr>
                <w:rFonts w:ascii="Times New Roman" w:hAnsi="Times New Roman"/>
                <w:szCs w:val="20"/>
              </w:rPr>
            </w:pPr>
            <w:r w:rsidRPr="009F3F84">
              <w:rPr>
                <w:rFonts w:ascii="Times New Roman" w:hAnsi="Times New Roman"/>
                <w:szCs w:val="20"/>
              </w:rPr>
              <w:t>Iftaħ l-inhaler biex tara jekk fadalx xi trab fil-kapsula.</w:t>
            </w:r>
          </w:p>
          <w:p w14:paraId="21AF25A4" w14:textId="77777777" w:rsidR="001343BB" w:rsidRPr="009F3F84" w:rsidRDefault="001343BB" w:rsidP="00A2679E">
            <w:pPr>
              <w:pStyle w:val="Table"/>
              <w:tabs>
                <w:tab w:val="clear" w:pos="284"/>
              </w:tabs>
              <w:spacing w:before="0" w:after="0"/>
              <w:rPr>
                <w:rFonts w:ascii="Times New Roman" w:hAnsi="Times New Roman"/>
                <w:szCs w:val="20"/>
              </w:rPr>
            </w:pPr>
          </w:p>
          <w:p w14:paraId="4DF755E0" w14:textId="77777777" w:rsidR="001343BB" w:rsidRPr="009F3F84" w:rsidRDefault="001343BB" w:rsidP="00A2679E">
            <w:pPr>
              <w:pStyle w:val="Table"/>
              <w:tabs>
                <w:tab w:val="clear" w:pos="284"/>
              </w:tabs>
              <w:spacing w:before="0" w:after="0"/>
              <w:rPr>
                <w:rFonts w:ascii="Times New Roman" w:hAnsi="Times New Roman"/>
                <w:szCs w:val="20"/>
              </w:rPr>
            </w:pPr>
            <w:r w:rsidRPr="009F3F84">
              <w:rPr>
                <w:rFonts w:ascii="Times New Roman" w:hAnsi="Times New Roman"/>
                <w:szCs w:val="20"/>
              </w:rPr>
              <w:t>Jekk fadal xi trab fil-kapsula:</w:t>
            </w:r>
          </w:p>
          <w:p w14:paraId="24A66445" w14:textId="77777777" w:rsidR="001343BB" w:rsidRPr="009F3F84" w:rsidRDefault="001343BB" w:rsidP="00A2679E">
            <w:pPr>
              <w:pStyle w:val="Table"/>
              <w:numPr>
                <w:ilvl w:val="0"/>
                <w:numId w:val="6"/>
              </w:numPr>
              <w:tabs>
                <w:tab w:val="clear" w:pos="284"/>
              </w:tabs>
              <w:spacing w:before="0" w:after="0"/>
              <w:rPr>
                <w:rFonts w:ascii="Times New Roman" w:hAnsi="Times New Roman"/>
                <w:szCs w:val="20"/>
              </w:rPr>
            </w:pPr>
            <w:r w:rsidRPr="009F3F84">
              <w:rPr>
                <w:rFonts w:ascii="Times New Roman" w:hAnsi="Times New Roman"/>
                <w:szCs w:val="20"/>
              </w:rPr>
              <w:t>Agħlaq l-inhaler.</w:t>
            </w:r>
          </w:p>
          <w:p w14:paraId="0EEDC9CA" w14:textId="1E616224" w:rsidR="001343BB" w:rsidRPr="009F3F84" w:rsidRDefault="001343BB" w:rsidP="00A2679E">
            <w:pPr>
              <w:pStyle w:val="Table"/>
              <w:numPr>
                <w:ilvl w:val="0"/>
                <w:numId w:val="6"/>
              </w:numPr>
              <w:tabs>
                <w:tab w:val="clear" w:pos="284"/>
              </w:tabs>
              <w:spacing w:before="0" w:after="0"/>
              <w:rPr>
                <w:rFonts w:ascii="Times New Roman" w:hAnsi="Times New Roman"/>
                <w:szCs w:val="20"/>
              </w:rPr>
            </w:pPr>
            <w:r w:rsidRPr="009F3F84">
              <w:rPr>
                <w:rFonts w:ascii="Times New Roman" w:hAnsi="Times New Roman"/>
                <w:szCs w:val="20"/>
              </w:rPr>
              <w:t>Irrepeti stadji</w:t>
            </w:r>
            <w:r w:rsidRPr="009F3F84">
              <w:rPr>
                <w:rFonts w:ascii="Times New Roman" w:hAnsi="Times New Roman"/>
                <w:szCs w:val="20"/>
                <w:lang w:val="fr-CH"/>
              </w:rPr>
              <w:t> </w:t>
            </w:r>
            <w:r w:rsidRPr="009F3F84">
              <w:rPr>
                <w:rFonts w:ascii="Times New Roman" w:hAnsi="Times New Roman"/>
                <w:szCs w:val="20"/>
              </w:rPr>
              <w:t>3a sa 3d.</w:t>
            </w:r>
          </w:p>
        </w:tc>
      </w:tr>
      <w:tr w:rsidR="00701B7C" w:rsidRPr="009F3F84" w14:paraId="1924C49A" w14:textId="77777777" w:rsidTr="00441FD3">
        <w:trPr>
          <w:cantSplit/>
        </w:trPr>
        <w:tc>
          <w:tcPr>
            <w:tcW w:w="2376" w:type="dxa"/>
            <w:tcBorders>
              <w:top w:val="nil"/>
              <w:left w:val="single" w:sz="24" w:space="0" w:color="808080"/>
              <w:bottom w:val="nil"/>
              <w:right w:val="single" w:sz="24" w:space="0" w:color="808080"/>
            </w:tcBorders>
            <w:hideMark/>
          </w:tcPr>
          <w:p w14:paraId="18ABC758" w14:textId="77777777" w:rsidR="00701B7C" w:rsidRPr="009F3F84" w:rsidRDefault="00701B7C" w:rsidP="00A2679E">
            <w:pPr>
              <w:pStyle w:val="Table"/>
              <w:keepNext/>
              <w:keepLines w:val="0"/>
              <w:tabs>
                <w:tab w:val="clear" w:pos="284"/>
              </w:tabs>
              <w:spacing w:before="0" w:after="0"/>
              <w:rPr>
                <w:rFonts w:ascii="Times New Roman" w:hAnsi="Times New Roman"/>
                <w:szCs w:val="20"/>
              </w:rPr>
            </w:pPr>
            <w:r w:rsidRPr="009F3F84">
              <w:rPr>
                <w:noProof/>
                <w:lang w:val="en-US" w:eastAsia="en-US"/>
              </w:rPr>
              <w:drawing>
                <wp:inline distT="0" distB="0" distL="0" distR="0" wp14:anchorId="422461B6" wp14:editId="08C56D98">
                  <wp:extent cx="1240971" cy="1121470"/>
                  <wp:effectExtent l="0" t="0" r="0" b="2540"/>
                  <wp:docPr id="65" name="Picture 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6"/>
                          <a:stretch>
                            <a:fillRect/>
                          </a:stretch>
                        </pic:blipFill>
                        <pic:spPr>
                          <a:xfrm>
                            <a:off x="0" y="0"/>
                            <a:ext cx="1248160" cy="1127967"/>
                          </a:xfrm>
                          <a:prstGeom prst="rect">
                            <a:avLst/>
                          </a:prstGeom>
                        </pic:spPr>
                      </pic:pic>
                    </a:graphicData>
                  </a:graphic>
                </wp:inline>
              </w:drawing>
            </w:r>
          </w:p>
        </w:tc>
        <w:tc>
          <w:tcPr>
            <w:tcW w:w="2268" w:type="dxa"/>
            <w:tcBorders>
              <w:top w:val="nil"/>
              <w:left w:val="single" w:sz="24" w:space="0" w:color="808080"/>
              <w:bottom w:val="nil"/>
              <w:right w:val="single" w:sz="24" w:space="0" w:color="808080"/>
            </w:tcBorders>
            <w:hideMark/>
          </w:tcPr>
          <w:p w14:paraId="110B4719" w14:textId="77777777" w:rsidR="00701B7C" w:rsidRPr="009F3F84" w:rsidRDefault="00701B7C" w:rsidP="00A2679E">
            <w:pPr>
              <w:pStyle w:val="Table"/>
              <w:tabs>
                <w:tab w:val="clear" w:pos="284"/>
              </w:tabs>
              <w:spacing w:before="0" w:after="0"/>
              <w:rPr>
                <w:rFonts w:ascii="Times New Roman" w:hAnsi="Times New Roman"/>
                <w:szCs w:val="20"/>
              </w:rPr>
            </w:pPr>
            <w:r w:rsidRPr="009F3F84">
              <w:rPr>
                <w:rFonts w:ascii="Times New Roman" w:hAnsi="Times New Roman"/>
                <w:szCs w:val="20"/>
              </w:rPr>
              <w:t>Għandek tisma’ ħoss hi u tittaqqab il-kapsula.</w:t>
            </w:r>
          </w:p>
          <w:p w14:paraId="78B35289" w14:textId="77777777" w:rsidR="00701B7C" w:rsidRPr="009F3F84" w:rsidRDefault="00701B7C" w:rsidP="00A2679E">
            <w:pPr>
              <w:pStyle w:val="Table"/>
              <w:tabs>
                <w:tab w:val="clear" w:pos="284"/>
              </w:tabs>
              <w:spacing w:before="0" w:after="0"/>
              <w:rPr>
                <w:rFonts w:ascii="Times New Roman" w:hAnsi="Times New Roman"/>
                <w:szCs w:val="20"/>
                <w:u w:val="single"/>
              </w:rPr>
            </w:pPr>
            <w:r w:rsidRPr="009F3F84">
              <w:rPr>
                <w:rFonts w:ascii="Times New Roman" w:hAnsi="Times New Roman"/>
                <w:szCs w:val="20"/>
                <w:u w:val="single"/>
              </w:rPr>
              <w:t>Taqqab il-kapsula darba biss.</w:t>
            </w:r>
          </w:p>
        </w:tc>
        <w:tc>
          <w:tcPr>
            <w:tcW w:w="2268" w:type="dxa"/>
            <w:tcBorders>
              <w:top w:val="nil"/>
              <w:left w:val="single" w:sz="24" w:space="0" w:color="808080"/>
              <w:bottom w:val="nil"/>
              <w:right w:val="single" w:sz="24" w:space="0" w:color="808080"/>
            </w:tcBorders>
            <w:hideMark/>
          </w:tcPr>
          <w:p w14:paraId="1272446A" w14:textId="4226518F" w:rsidR="00701B7C" w:rsidRPr="009F3F84" w:rsidRDefault="001343BB" w:rsidP="00A2679E">
            <w:pPr>
              <w:pStyle w:val="Table"/>
              <w:keepNext/>
              <w:keepLines w:val="0"/>
              <w:tabs>
                <w:tab w:val="clear" w:pos="284"/>
              </w:tabs>
              <w:spacing w:before="0" w:after="0"/>
              <w:rPr>
                <w:rFonts w:ascii="Times New Roman" w:hAnsi="Times New Roman"/>
                <w:szCs w:val="20"/>
              </w:rPr>
            </w:pPr>
            <w:r w:rsidRPr="009F3F84">
              <w:rPr>
                <w:noProof/>
                <w:lang w:val="en-US" w:eastAsia="en-US"/>
              </w:rPr>
              <w:drawing>
                <wp:inline distT="0" distB="0" distL="0" distR="0" wp14:anchorId="26424A30" wp14:editId="5824E0EA">
                  <wp:extent cx="1285875" cy="848747"/>
                  <wp:effectExtent l="0" t="0" r="0" b="8890"/>
                  <wp:docPr id="5" name="Picture 5" descr="C:\Users\falenra1\Desktop\Pictogram Atectura 14.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falenra1\Desktop\Pictogram Atectura 14.jpg"/>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1369230" cy="903766"/>
                          </a:xfrm>
                          <a:prstGeom prst="rect">
                            <a:avLst/>
                          </a:prstGeom>
                          <a:noFill/>
                          <a:ln>
                            <a:noFill/>
                          </a:ln>
                        </pic:spPr>
                      </pic:pic>
                    </a:graphicData>
                  </a:graphic>
                </wp:inline>
              </w:drawing>
            </w:r>
          </w:p>
        </w:tc>
        <w:tc>
          <w:tcPr>
            <w:tcW w:w="2415" w:type="dxa"/>
            <w:tcBorders>
              <w:top w:val="nil"/>
              <w:left w:val="single" w:sz="24" w:space="0" w:color="808080"/>
              <w:bottom w:val="nil"/>
              <w:right w:val="single" w:sz="24" w:space="0" w:color="808080"/>
            </w:tcBorders>
            <w:hideMark/>
          </w:tcPr>
          <w:p w14:paraId="4B96DEE8" w14:textId="77777777" w:rsidR="001343BB" w:rsidRPr="009F3F84" w:rsidRDefault="001343BB" w:rsidP="00A2679E">
            <w:pPr>
              <w:pStyle w:val="Table"/>
              <w:tabs>
                <w:tab w:val="clear" w:pos="284"/>
              </w:tabs>
              <w:spacing w:before="0" w:after="0"/>
              <w:jc w:val="center"/>
              <w:rPr>
                <w:rFonts w:ascii="Times New Roman" w:hAnsi="Times New Roman"/>
                <w:szCs w:val="20"/>
              </w:rPr>
            </w:pPr>
            <w:r w:rsidRPr="009F3F84">
              <w:rPr>
                <w:noProof/>
                <w:lang w:val="en-US" w:eastAsia="en-US"/>
              </w:rPr>
              <w:drawing>
                <wp:inline distT="0" distB="0" distL="0" distR="0" wp14:anchorId="2FEF76CD" wp14:editId="10AD5976">
                  <wp:extent cx="1396365" cy="325755"/>
                  <wp:effectExtent l="0" t="0" r="0"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8"/>
                          <a:stretch>
                            <a:fillRect/>
                          </a:stretch>
                        </pic:blipFill>
                        <pic:spPr>
                          <a:xfrm>
                            <a:off x="0" y="0"/>
                            <a:ext cx="1396365" cy="325755"/>
                          </a:xfrm>
                          <a:prstGeom prst="rect">
                            <a:avLst/>
                          </a:prstGeom>
                        </pic:spPr>
                      </pic:pic>
                    </a:graphicData>
                  </a:graphic>
                </wp:inline>
              </w:drawing>
            </w:r>
          </w:p>
          <w:p w14:paraId="75F238CE" w14:textId="061DF657" w:rsidR="001343BB" w:rsidRPr="009F3F84" w:rsidRDefault="001343BB" w:rsidP="009B0573">
            <w:pPr>
              <w:pStyle w:val="Table"/>
              <w:tabs>
                <w:tab w:val="clear" w:pos="284"/>
                <w:tab w:val="left" w:pos="1446"/>
                <w:tab w:val="left" w:pos="1481"/>
              </w:tabs>
              <w:spacing w:before="0" w:after="0"/>
              <w:rPr>
                <w:rFonts w:ascii="Times New Roman" w:hAnsi="Times New Roman"/>
                <w:b/>
                <w:szCs w:val="20"/>
              </w:rPr>
            </w:pPr>
            <w:r w:rsidRPr="009F3F84">
              <w:rPr>
                <w:rFonts w:ascii="Times New Roman" w:hAnsi="Times New Roman"/>
                <w:b/>
                <w:szCs w:val="20"/>
              </w:rPr>
              <w:t>Fadal</w:t>
            </w:r>
            <w:r w:rsidRPr="009F3F84">
              <w:rPr>
                <w:rFonts w:ascii="Times New Roman" w:hAnsi="Times New Roman"/>
                <w:b/>
                <w:sz w:val="22"/>
                <w:szCs w:val="22"/>
              </w:rPr>
              <w:tab/>
            </w:r>
            <w:r w:rsidRPr="009F3F84">
              <w:rPr>
                <w:rFonts w:ascii="Times New Roman" w:hAnsi="Times New Roman"/>
                <w:b/>
                <w:szCs w:val="20"/>
              </w:rPr>
              <w:t>Vojta</w:t>
            </w:r>
          </w:p>
          <w:p w14:paraId="46467C8B" w14:textId="20B30B74" w:rsidR="00701B7C" w:rsidRPr="009F3F84" w:rsidRDefault="001343BB" w:rsidP="00A2679E">
            <w:pPr>
              <w:pStyle w:val="Table"/>
              <w:tabs>
                <w:tab w:val="clear" w:pos="284"/>
              </w:tabs>
              <w:spacing w:before="0" w:after="0"/>
              <w:rPr>
                <w:rFonts w:ascii="Times New Roman" w:hAnsi="Times New Roman"/>
                <w:b/>
                <w:szCs w:val="20"/>
              </w:rPr>
            </w:pPr>
            <w:r w:rsidRPr="009F3F84">
              <w:rPr>
                <w:rFonts w:ascii="Times New Roman" w:hAnsi="Times New Roman"/>
                <w:b/>
                <w:szCs w:val="20"/>
              </w:rPr>
              <w:t>it-trab</w:t>
            </w:r>
          </w:p>
        </w:tc>
      </w:tr>
      <w:tr w:rsidR="00701B7C" w:rsidRPr="009F3F84" w14:paraId="55FECCF8" w14:textId="77777777" w:rsidTr="00441FD3">
        <w:trPr>
          <w:cantSplit/>
        </w:trPr>
        <w:tc>
          <w:tcPr>
            <w:tcW w:w="2376" w:type="dxa"/>
            <w:tcBorders>
              <w:top w:val="nil"/>
              <w:left w:val="single" w:sz="24" w:space="0" w:color="808080"/>
              <w:bottom w:val="nil"/>
              <w:right w:val="single" w:sz="24" w:space="0" w:color="808080"/>
            </w:tcBorders>
            <w:hideMark/>
          </w:tcPr>
          <w:p w14:paraId="32971533" w14:textId="77777777" w:rsidR="00701B7C" w:rsidRPr="009F3F84" w:rsidRDefault="00701B7C" w:rsidP="00A2679E">
            <w:pPr>
              <w:pStyle w:val="Table"/>
              <w:tabs>
                <w:tab w:val="clear" w:pos="284"/>
              </w:tabs>
              <w:spacing w:before="0" w:after="0"/>
              <w:rPr>
                <w:rFonts w:ascii="Times New Roman" w:eastAsia="Calibri" w:hAnsi="Times New Roman"/>
                <w:szCs w:val="20"/>
              </w:rPr>
            </w:pPr>
            <w:r w:rsidRPr="009F3F84">
              <w:rPr>
                <w:rFonts w:ascii="Times New Roman" w:hAnsi="Times New Roman"/>
                <w:szCs w:val="20"/>
              </w:rPr>
              <w:t>Stadju 1b:</w:t>
            </w:r>
          </w:p>
          <w:p w14:paraId="6915036A" w14:textId="77777777" w:rsidR="00701B7C" w:rsidRPr="009F3F84" w:rsidRDefault="00701B7C" w:rsidP="00A2679E">
            <w:pPr>
              <w:pStyle w:val="Table"/>
              <w:tabs>
                <w:tab w:val="clear" w:pos="284"/>
              </w:tabs>
              <w:spacing w:before="0" w:after="0"/>
              <w:rPr>
                <w:rFonts w:ascii="Times New Roman" w:hAnsi="Times New Roman"/>
                <w:szCs w:val="20"/>
              </w:rPr>
            </w:pPr>
            <w:r w:rsidRPr="009F3F84">
              <w:rPr>
                <w:rFonts w:ascii="Times New Roman" w:hAnsi="Times New Roman"/>
                <w:b/>
                <w:szCs w:val="20"/>
              </w:rPr>
              <w:t>Iftaħ l-inhaler</w:t>
            </w:r>
          </w:p>
        </w:tc>
        <w:tc>
          <w:tcPr>
            <w:tcW w:w="2268" w:type="dxa"/>
            <w:tcBorders>
              <w:top w:val="nil"/>
              <w:left w:val="single" w:sz="24" w:space="0" w:color="808080"/>
              <w:bottom w:val="nil"/>
              <w:right w:val="single" w:sz="24" w:space="0" w:color="808080"/>
            </w:tcBorders>
            <w:hideMark/>
          </w:tcPr>
          <w:p w14:paraId="6630FB0F" w14:textId="77777777" w:rsidR="00701B7C" w:rsidRPr="009F3F84" w:rsidRDefault="00701B7C" w:rsidP="00A2679E">
            <w:pPr>
              <w:pStyle w:val="Table"/>
              <w:tabs>
                <w:tab w:val="clear" w:pos="284"/>
              </w:tabs>
              <w:spacing w:before="0" w:after="0"/>
              <w:rPr>
                <w:rFonts w:ascii="Times New Roman" w:hAnsi="Times New Roman"/>
                <w:szCs w:val="20"/>
              </w:rPr>
            </w:pPr>
            <w:r w:rsidRPr="009F3F84">
              <w:rPr>
                <w:noProof/>
                <w:lang w:val="en-US" w:eastAsia="en-US"/>
              </w:rPr>
              <w:drawing>
                <wp:inline distT="0" distB="0" distL="0" distR="0" wp14:anchorId="28C40167" wp14:editId="027689A3">
                  <wp:extent cx="1303020" cy="1193165"/>
                  <wp:effectExtent l="0" t="0" r="0" b="6985"/>
                  <wp:docPr id="67" name="Picture 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9"/>
                          <a:stretch>
                            <a:fillRect/>
                          </a:stretch>
                        </pic:blipFill>
                        <pic:spPr>
                          <a:xfrm>
                            <a:off x="0" y="0"/>
                            <a:ext cx="1303020" cy="1193165"/>
                          </a:xfrm>
                          <a:prstGeom prst="rect">
                            <a:avLst/>
                          </a:prstGeom>
                        </pic:spPr>
                      </pic:pic>
                    </a:graphicData>
                  </a:graphic>
                </wp:inline>
              </w:drawing>
            </w:r>
          </w:p>
          <w:p w14:paraId="001C4A77" w14:textId="77777777" w:rsidR="00701B7C" w:rsidRPr="009F3F84" w:rsidRDefault="00701B7C" w:rsidP="00A2679E">
            <w:pPr>
              <w:pStyle w:val="Table"/>
              <w:tabs>
                <w:tab w:val="clear" w:pos="284"/>
              </w:tabs>
              <w:spacing w:before="0" w:after="0"/>
              <w:rPr>
                <w:rFonts w:ascii="Times New Roman" w:hAnsi="Times New Roman"/>
                <w:szCs w:val="20"/>
              </w:rPr>
            </w:pPr>
            <w:r w:rsidRPr="009F3F84">
              <w:rPr>
                <w:rFonts w:ascii="Times New Roman" w:hAnsi="Times New Roman"/>
                <w:szCs w:val="20"/>
              </w:rPr>
              <w:t>Stadju 2b:</w:t>
            </w:r>
          </w:p>
          <w:p w14:paraId="58616CCE" w14:textId="77777777" w:rsidR="00701B7C" w:rsidRPr="009F3F84" w:rsidRDefault="00701B7C" w:rsidP="00A2679E">
            <w:pPr>
              <w:pStyle w:val="Table"/>
              <w:tabs>
                <w:tab w:val="clear" w:pos="284"/>
              </w:tabs>
              <w:spacing w:before="0" w:after="0"/>
              <w:rPr>
                <w:rFonts w:ascii="Times New Roman" w:hAnsi="Times New Roman"/>
                <w:szCs w:val="20"/>
              </w:rPr>
            </w:pPr>
            <w:r w:rsidRPr="009F3F84">
              <w:rPr>
                <w:rFonts w:ascii="Times New Roman" w:hAnsi="Times New Roman"/>
                <w:b/>
                <w:szCs w:val="20"/>
              </w:rPr>
              <w:t>Erħi l-buttuni tal-ġenb</w:t>
            </w:r>
          </w:p>
        </w:tc>
        <w:tc>
          <w:tcPr>
            <w:tcW w:w="2268" w:type="dxa"/>
            <w:tcBorders>
              <w:top w:val="nil"/>
              <w:left w:val="single" w:sz="24" w:space="0" w:color="808080"/>
              <w:bottom w:val="nil"/>
              <w:right w:val="single" w:sz="24" w:space="0" w:color="808080"/>
            </w:tcBorders>
            <w:hideMark/>
          </w:tcPr>
          <w:p w14:paraId="2C97EFCF" w14:textId="77777777" w:rsidR="00701B7C" w:rsidRPr="009F3F84" w:rsidRDefault="00701B7C" w:rsidP="00A2679E">
            <w:pPr>
              <w:pStyle w:val="Table"/>
              <w:tabs>
                <w:tab w:val="clear" w:pos="284"/>
              </w:tabs>
              <w:spacing w:before="0" w:after="0"/>
              <w:rPr>
                <w:rFonts w:ascii="Times New Roman" w:hAnsi="Times New Roman"/>
                <w:szCs w:val="20"/>
              </w:rPr>
            </w:pPr>
            <w:r w:rsidRPr="009F3F84">
              <w:rPr>
                <w:rFonts w:ascii="Times New Roman" w:hAnsi="Times New Roman"/>
                <w:szCs w:val="20"/>
              </w:rPr>
              <w:t>Stadju 3b:</w:t>
            </w:r>
          </w:p>
          <w:p w14:paraId="5BD7994F" w14:textId="77777777" w:rsidR="00701B7C" w:rsidRPr="009F3F84" w:rsidRDefault="00701B7C" w:rsidP="00A2679E">
            <w:pPr>
              <w:pStyle w:val="Table"/>
              <w:tabs>
                <w:tab w:val="clear" w:pos="284"/>
              </w:tabs>
              <w:spacing w:before="0" w:after="0"/>
              <w:rPr>
                <w:rFonts w:ascii="Times New Roman" w:hAnsi="Times New Roman"/>
                <w:b/>
                <w:szCs w:val="20"/>
              </w:rPr>
            </w:pPr>
            <w:r w:rsidRPr="009F3F84">
              <w:rPr>
                <w:rFonts w:ascii="Times New Roman" w:hAnsi="Times New Roman"/>
                <w:b/>
                <w:szCs w:val="20"/>
              </w:rPr>
              <w:t>Iġbed il-mediċina man-nifs billi tieħu nifs fil-fond ’il ġewwa</w:t>
            </w:r>
          </w:p>
          <w:p w14:paraId="792165FB" w14:textId="77777777" w:rsidR="00701B7C" w:rsidRPr="009F3F84" w:rsidRDefault="00701B7C" w:rsidP="00A2679E">
            <w:pPr>
              <w:pStyle w:val="Table"/>
              <w:tabs>
                <w:tab w:val="clear" w:pos="284"/>
              </w:tabs>
              <w:spacing w:before="0" w:after="0"/>
              <w:rPr>
                <w:rFonts w:ascii="Times New Roman" w:hAnsi="Times New Roman"/>
                <w:szCs w:val="20"/>
              </w:rPr>
            </w:pPr>
            <w:r w:rsidRPr="009F3F84">
              <w:rPr>
                <w:rFonts w:ascii="Times New Roman" w:hAnsi="Times New Roman"/>
                <w:szCs w:val="20"/>
              </w:rPr>
              <w:t>Żomm l-inhaler kif qed jidher fl-istampa.</w:t>
            </w:r>
          </w:p>
          <w:p w14:paraId="115238CF" w14:textId="77777777" w:rsidR="00701B7C" w:rsidRPr="009F3F84" w:rsidRDefault="00701B7C" w:rsidP="00A2679E">
            <w:pPr>
              <w:pStyle w:val="Text"/>
              <w:spacing w:before="0"/>
              <w:jc w:val="left"/>
              <w:rPr>
                <w:sz w:val="20"/>
              </w:rPr>
            </w:pPr>
            <w:r w:rsidRPr="009F3F84">
              <w:rPr>
                <w:sz w:val="20"/>
              </w:rPr>
              <w:t>Qiegħed il-bokkin f’ħalqek u ross xufftejk sew madwaru.</w:t>
            </w:r>
          </w:p>
          <w:p w14:paraId="1A5A22F6" w14:textId="77777777" w:rsidR="00701B7C" w:rsidRPr="009F3F84" w:rsidRDefault="00701B7C" w:rsidP="00A2679E">
            <w:pPr>
              <w:pStyle w:val="Table"/>
              <w:tabs>
                <w:tab w:val="clear" w:pos="284"/>
              </w:tabs>
              <w:spacing w:before="0" w:after="0"/>
              <w:rPr>
                <w:rFonts w:ascii="Times New Roman" w:hAnsi="Times New Roman"/>
                <w:szCs w:val="20"/>
              </w:rPr>
            </w:pPr>
            <w:r w:rsidRPr="009F3F84">
              <w:rPr>
                <w:rFonts w:ascii="Times New Roman" w:hAnsi="Times New Roman"/>
                <w:szCs w:val="20"/>
                <w:u w:val="single"/>
              </w:rPr>
              <w:t>Tagħfasx il-buttuni tal-ġenb</w:t>
            </w:r>
            <w:r w:rsidRPr="009F3F84">
              <w:rPr>
                <w:rFonts w:ascii="Times New Roman" w:hAnsi="Times New Roman"/>
                <w:szCs w:val="20"/>
              </w:rPr>
              <w:t>.</w:t>
            </w:r>
          </w:p>
        </w:tc>
        <w:tc>
          <w:tcPr>
            <w:tcW w:w="2415" w:type="dxa"/>
            <w:tcBorders>
              <w:top w:val="nil"/>
              <w:left w:val="single" w:sz="24" w:space="0" w:color="808080"/>
              <w:bottom w:val="nil"/>
              <w:right w:val="single" w:sz="24" w:space="0" w:color="808080"/>
            </w:tcBorders>
            <w:hideMark/>
          </w:tcPr>
          <w:p w14:paraId="364A2874" w14:textId="5BA03F13" w:rsidR="00701B7C" w:rsidRPr="009F3F84" w:rsidRDefault="00701B7C" w:rsidP="00A2679E">
            <w:pPr>
              <w:pStyle w:val="Table"/>
              <w:tabs>
                <w:tab w:val="clear" w:pos="284"/>
              </w:tabs>
              <w:spacing w:before="0" w:after="0"/>
              <w:rPr>
                <w:rFonts w:ascii="Times New Roman" w:hAnsi="Times New Roman"/>
                <w:b/>
                <w:szCs w:val="20"/>
              </w:rPr>
            </w:pPr>
          </w:p>
        </w:tc>
      </w:tr>
      <w:tr w:rsidR="00701B7C" w:rsidRPr="009F3F84" w14:paraId="662F8495" w14:textId="77777777" w:rsidTr="00441FD3">
        <w:trPr>
          <w:cantSplit/>
        </w:trPr>
        <w:tc>
          <w:tcPr>
            <w:tcW w:w="2376" w:type="dxa"/>
            <w:tcBorders>
              <w:top w:val="nil"/>
              <w:left w:val="single" w:sz="24" w:space="0" w:color="808080"/>
              <w:bottom w:val="nil"/>
              <w:right w:val="single" w:sz="24" w:space="0" w:color="808080"/>
            </w:tcBorders>
            <w:hideMark/>
          </w:tcPr>
          <w:p w14:paraId="2B0A3657" w14:textId="2DA090B9" w:rsidR="00701B7C" w:rsidRPr="009F3F84" w:rsidRDefault="001343BB" w:rsidP="00A2679E">
            <w:pPr>
              <w:pStyle w:val="Text"/>
              <w:keepNext/>
              <w:spacing w:before="0"/>
              <w:rPr>
                <w:sz w:val="20"/>
              </w:rPr>
            </w:pPr>
            <w:r w:rsidRPr="009F3F84">
              <w:rPr>
                <w:noProof/>
                <w:lang w:val="en-US" w:eastAsia="en-US"/>
              </w:rPr>
              <w:lastRenderedPageBreak/>
              <w:drawing>
                <wp:inline distT="0" distB="0" distL="0" distR="0" wp14:anchorId="06539465" wp14:editId="4F70ABC6">
                  <wp:extent cx="1393371" cy="990477"/>
                  <wp:effectExtent l="0" t="0" r="0" b="635"/>
                  <wp:docPr id="6" name="Picture 6" descr="C:\Users\falenra1\Desktop\Pictogram Atectura 8.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falenra1\Desktop\Pictogram Atectura 8.jpg"/>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1400480" cy="995531"/>
                          </a:xfrm>
                          <a:prstGeom prst="rect">
                            <a:avLst/>
                          </a:prstGeom>
                          <a:noFill/>
                          <a:ln>
                            <a:noFill/>
                          </a:ln>
                        </pic:spPr>
                      </pic:pic>
                    </a:graphicData>
                  </a:graphic>
                </wp:inline>
              </w:drawing>
            </w:r>
            <w:r w:rsidR="00701B7C" w:rsidRPr="009F3F84">
              <w:rPr>
                <w:noProof/>
                <w:lang w:val="en-US" w:eastAsia="en-US"/>
              </w:rPr>
              <w:drawing>
                <wp:anchor distT="0" distB="0" distL="114300" distR="114300" simplePos="0" relativeHeight="251691520" behindDoc="0" locked="0" layoutInCell="1" allowOverlap="1" wp14:anchorId="40017E48" wp14:editId="145657F1">
                  <wp:simplePos x="0" y="0"/>
                  <wp:positionH relativeFrom="column">
                    <wp:posOffset>-6985</wp:posOffset>
                  </wp:positionH>
                  <wp:positionV relativeFrom="paragraph">
                    <wp:posOffset>128270</wp:posOffset>
                  </wp:positionV>
                  <wp:extent cx="1371600" cy="1009650"/>
                  <wp:effectExtent l="0" t="0" r="0" b="0"/>
                  <wp:wrapTopAndBottom/>
                  <wp:docPr id="70" name="Picture 1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6"/>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1371600" cy="1009650"/>
                          </a:xfrm>
                          <a:prstGeom prst="rect">
                            <a:avLst/>
                          </a:prstGeom>
                          <a:noFill/>
                          <a:ln>
                            <a:noFill/>
                          </a:ln>
                        </pic:spPr>
                      </pic:pic>
                    </a:graphicData>
                  </a:graphic>
                  <wp14:sizeRelH relativeFrom="page">
                    <wp14:pctWidth>0</wp14:pctWidth>
                  </wp14:sizeRelH>
                  <wp14:sizeRelV relativeFrom="page">
                    <wp14:pctHeight>0</wp14:pctHeight>
                  </wp14:sizeRelV>
                </wp:anchor>
              </w:drawing>
            </w:r>
          </w:p>
        </w:tc>
        <w:tc>
          <w:tcPr>
            <w:tcW w:w="2268" w:type="dxa"/>
            <w:tcBorders>
              <w:top w:val="nil"/>
              <w:left w:val="single" w:sz="24" w:space="0" w:color="808080"/>
              <w:bottom w:val="nil"/>
              <w:right w:val="single" w:sz="24" w:space="0" w:color="808080"/>
            </w:tcBorders>
          </w:tcPr>
          <w:p w14:paraId="41D35ED4" w14:textId="77777777" w:rsidR="00701B7C" w:rsidRPr="009F3F84" w:rsidRDefault="00701B7C" w:rsidP="00A2679E">
            <w:pPr>
              <w:pStyle w:val="Table"/>
              <w:keepNext/>
              <w:keepLines w:val="0"/>
              <w:tabs>
                <w:tab w:val="clear" w:pos="284"/>
              </w:tabs>
              <w:spacing w:before="0" w:after="0"/>
              <w:rPr>
                <w:rFonts w:ascii="Times New Roman" w:hAnsi="Times New Roman"/>
                <w:szCs w:val="20"/>
              </w:rPr>
            </w:pPr>
          </w:p>
        </w:tc>
        <w:tc>
          <w:tcPr>
            <w:tcW w:w="2268" w:type="dxa"/>
            <w:tcBorders>
              <w:top w:val="nil"/>
              <w:left w:val="single" w:sz="24" w:space="0" w:color="808080"/>
              <w:bottom w:val="nil"/>
              <w:right w:val="single" w:sz="24" w:space="0" w:color="808080"/>
            </w:tcBorders>
            <w:hideMark/>
          </w:tcPr>
          <w:p w14:paraId="64E9BFD5" w14:textId="77777777" w:rsidR="00701B7C" w:rsidRPr="009F3F84" w:rsidRDefault="00701B7C" w:rsidP="00A2679E">
            <w:pPr>
              <w:pStyle w:val="Table"/>
              <w:keepNext/>
              <w:keepLines w:val="0"/>
              <w:tabs>
                <w:tab w:val="clear" w:pos="284"/>
              </w:tabs>
              <w:spacing w:before="0" w:after="0"/>
              <w:rPr>
                <w:rFonts w:ascii="Times New Roman" w:hAnsi="Times New Roman"/>
                <w:szCs w:val="20"/>
              </w:rPr>
            </w:pPr>
            <w:r w:rsidRPr="009F3F84">
              <w:rPr>
                <w:rFonts w:ascii="Times New Roman" w:hAnsi="Times New Roman"/>
                <w:szCs w:val="20"/>
              </w:rPr>
              <w:t>Ħu nifs malajr ’il ġewwa u fil-fond kemm jista’ jkun.</w:t>
            </w:r>
          </w:p>
          <w:p w14:paraId="76713FE4" w14:textId="77777777" w:rsidR="00701B7C" w:rsidRPr="009F3F84" w:rsidRDefault="00701B7C" w:rsidP="00A2679E">
            <w:pPr>
              <w:pStyle w:val="Text"/>
              <w:keepNext/>
              <w:spacing w:before="0"/>
              <w:jc w:val="left"/>
              <w:rPr>
                <w:sz w:val="20"/>
              </w:rPr>
            </w:pPr>
            <w:r w:rsidRPr="009F3F84">
              <w:rPr>
                <w:sz w:val="20"/>
              </w:rPr>
              <w:t>Inti u tiġbed in-nifs ’il ġewwa se tisma’ ħoss ta’ tidwir mgħaġġel.</w:t>
            </w:r>
          </w:p>
          <w:p w14:paraId="71AD1525" w14:textId="77777777" w:rsidR="00701B7C" w:rsidRPr="009F3F84" w:rsidRDefault="00701B7C" w:rsidP="00A2679E">
            <w:pPr>
              <w:pStyle w:val="Table"/>
              <w:keepNext/>
              <w:keepLines w:val="0"/>
              <w:tabs>
                <w:tab w:val="clear" w:pos="284"/>
              </w:tabs>
              <w:spacing w:before="0" w:after="0"/>
              <w:rPr>
                <w:rFonts w:ascii="Times New Roman" w:hAnsi="Times New Roman"/>
                <w:szCs w:val="20"/>
              </w:rPr>
            </w:pPr>
            <w:r w:rsidRPr="009F3F84">
              <w:rPr>
                <w:rFonts w:ascii="Times New Roman" w:hAnsi="Times New Roman"/>
                <w:szCs w:val="20"/>
              </w:rPr>
              <w:t>Taf ittiegħem il-mediċina inti u tiġbed in-nifs.</w:t>
            </w:r>
          </w:p>
        </w:tc>
        <w:tc>
          <w:tcPr>
            <w:tcW w:w="2415" w:type="dxa"/>
            <w:tcBorders>
              <w:top w:val="nil"/>
              <w:left w:val="single" w:sz="24" w:space="0" w:color="808080"/>
              <w:bottom w:val="nil"/>
              <w:right w:val="single" w:sz="24" w:space="0" w:color="808080"/>
            </w:tcBorders>
            <w:hideMark/>
          </w:tcPr>
          <w:p w14:paraId="18112E72" w14:textId="77777777" w:rsidR="00701B7C" w:rsidRPr="009F3F84" w:rsidRDefault="00701B7C" w:rsidP="00A2679E">
            <w:pPr>
              <w:pStyle w:val="Table"/>
              <w:keepNext/>
              <w:keepLines w:val="0"/>
              <w:tabs>
                <w:tab w:val="clear" w:pos="284"/>
              </w:tabs>
              <w:spacing w:before="0" w:after="0"/>
              <w:rPr>
                <w:rFonts w:ascii="Times New Roman" w:hAnsi="Times New Roman"/>
                <w:szCs w:val="20"/>
              </w:rPr>
            </w:pPr>
            <w:r w:rsidRPr="009F3F84">
              <w:rPr>
                <w:noProof/>
                <w:lang w:val="en-US" w:eastAsia="en-US"/>
              </w:rPr>
              <w:drawing>
                <wp:inline distT="0" distB="0" distL="0" distR="0" wp14:anchorId="4F786C7A" wp14:editId="59E65970">
                  <wp:extent cx="1344386" cy="1763169"/>
                  <wp:effectExtent l="0" t="0" r="8255" b="8890"/>
                  <wp:docPr id="71" name="Pictur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2"/>
                          <a:stretch>
                            <a:fillRect/>
                          </a:stretch>
                        </pic:blipFill>
                        <pic:spPr>
                          <a:xfrm>
                            <a:off x="0" y="0"/>
                            <a:ext cx="1348697" cy="1768823"/>
                          </a:xfrm>
                          <a:prstGeom prst="rect">
                            <a:avLst/>
                          </a:prstGeom>
                        </pic:spPr>
                      </pic:pic>
                    </a:graphicData>
                  </a:graphic>
                </wp:inline>
              </w:drawing>
            </w:r>
          </w:p>
        </w:tc>
      </w:tr>
      <w:tr w:rsidR="00701B7C" w:rsidRPr="009F3F84" w14:paraId="1F87C678" w14:textId="77777777" w:rsidTr="00441FD3">
        <w:tc>
          <w:tcPr>
            <w:tcW w:w="2376" w:type="dxa"/>
            <w:tcBorders>
              <w:top w:val="nil"/>
              <w:left w:val="single" w:sz="24" w:space="0" w:color="808080"/>
              <w:bottom w:val="nil"/>
              <w:right w:val="single" w:sz="24" w:space="0" w:color="808080"/>
            </w:tcBorders>
            <w:hideMark/>
          </w:tcPr>
          <w:p w14:paraId="47FE38AC" w14:textId="77777777" w:rsidR="00701B7C" w:rsidRPr="009F3F84" w:rsidRDefault="00701B7C" w:rsidP="00A2679E">
            <w:pPr>
              <w:pStyle w:val="Table"/>
              <w:tabs>
                <w:tab w:val="clear" w:pos="284"/>
              </w:tabs>
              <w:spacing w:before="0" w:after="0"/>
              <w:rPr>
                <w:rFonts w:ascii="Times New Roman" w:hAnsi="Times New Roman"/>
                <w:szCs w:val="20"/>
              </w:rPr>
            </w:pPr>
            <w:r w:rsidRPr="009F3F84">
              <w:rPr>
                <w:rFonts w:ascii="Times New Roman" w:hAnsi="Times New Roman"/>
                <w:szCs w:val="20"/>
              </w:rPr>
              <w:t>Stadju 1ċ:</w:t>
            </w:r>
          </w:p>
          <w:p w14:paraId="7ED0F194" w14:textId="77777777" w:rsidR="00701B7C" w:rsidRPr="009F3F84" w:rsidRDefault="00701B7C" w:rsidP="00A2679E">
            <w:pPr>
              <w:pStyle w:val="Table"/>
              <w:tabs>
                <w:tab w:val="clear" w:pos="284"/>
              </w:tabs>
              <w:spacing w:before="0" w:after="0"/>
              <w:rPr>
                <w:rFonts w:ascii="Times New Roman" w:hAnsi="Times New Roman"/>
                <w:b/>
                <w:szCs w:val="20"/>
              </w:rPr>
            </w:pPr>
            <w:r w:rsidRPr="009F3F84">
              <w:rPr>
                <w:rFonts w:ascii="Times New Roman" w:hAnsi="Times New Roman"/>
                <w:b/>
                <w:szCs w:val="20"/>
              </w:rPr>
              <w:t>Neħħi l-kapsula</w:t>
            </w:r>
          </w:p>
          <w:p w14:paraId="30D0A577" w14:textId="77777777" w:rsidR="00701B7C" w:rsidRPr="009F3F84" w:rsidRDefault="00701B7C" w:rsidP="00A2679E">
            <w:pPr>
              <w:pStyle w:val="Table"/>
              <w:tabs>
                <w:tab w:val="clear" w:pos="284"/>
              </w:tabs>
              <w:spacing w:before="0" w:after="0"/>
              <w:rPr>
                <w:rFonts w:ascii="Times New Roman" w:hAnsi="Times New Roman"/>
                <w:szCs w:val="20"/>
              </w:rPr>
            </w:pPr>
            <w:r w:rsidRPr="009F3F84">
              <w:rPr>
                <w:rFonts w:ascii="Times New Roman" w:hAnsi="Times New Roman"/>
                <w:szCs w:val="20"/>
              </w:rPr>
              <w:t>Ifred waħda mill-kapsuli mill-kumplament tal-folja.</w:t>
            </w:r>
          </w:p>
          <w:p w14:paraId="4F6892E2" w14:textId="77777777" w:rsidR="00701B7C" w:rsidRPr="009F3F84" w:rsidRDefault="00701B7C" w:rsidP="00A2679E">
            <w:pPr>
              <w:pStyle w:val="Text"/>
              <w:spacing w:before="0"/>
              <w:jc w:val="left"/>
              <w:rPr>
                <w:sz w:val="20"/>
              </w:rPr>
            </w:pPr>
            <w:r w:rsidRPr="009F3F84">
              <w:rPr>
                <w:sz w:val="20"/>
              </w:rPr>
              <w:t>Iftaħ il-folja u aqla’ l-kapsula.</w:t>
            </w:r>
          </w:p>
          <w:p w14:paraId="79D7BAF8" w14:textId="77777777" w:rsidR="00701B7C" w:rsidRPr="009F3F84" w:rsidRDefault="00701B7C" w:rsidP="00A2679E">
            <w:pPr>
              <w:pStyle w:val="Table"/>
              <w:tabs>
                <w:tab w:val="clear" w:pos="284"/>
              </w:tabs>
              <w:spacing w:before="0" w:after="0"/>
              <w:rPr>
                <w:rFonts w:ascii="Times New Roman" w:hAnsi="Times New Roman"/>
                <w:szCs w:val="20"/>
                <w:u w:val="single"/>
              </w:rPr>
            </w:pPr>
            <w:r w:rsidRPr="009F3F84">
              <w:rPr>
                <w:rFonts w:ascii="Times New Roman" w:hAnsi="Times New Roman"/>
                <w:szCs w:val="20"/>
                <w:u w:val="single"/>
              </w:rPr>
              <w:t>Timbuttax il-kapsula minn ġol-fojl.</w:t>
            </w:r>
          </w:p>
          <w:p w14:paraId="642CB840" w14:textId="77777777" w:rsidR="00701B7C" w:rsidRPr="009F3F84" w:rsidRDefault="00701B7C" w:rsidP="00A2679E">
            <w:pPr>
              <w:pStyle w:val="Text"/>
              <w:spacing w:before="0"/>
              <w:jc w:val="left"/>
              <w:rPr>
                <w:b/>
                <w:sz w:val="20"/>
              </w:rPr>
            </w:pPr>
            <w:r w:rsidRPr="009F3F84">
              <w:rPr>
                <w:sz w:val="20"/>
                <w:u w:val="single"/>
              </w:rPr>
              <w:t>Tiblax il-kapsula.</w:t>
            </w:r>
          </w:p>
        </w:tc>
        <w:tc>
          <w:tcPr>
            <w:tcW w:w="2268" w:type="dxa"/>
            <w:tcBorders>
              <w:top w:val="nil"/>
              <w:left w:val="single" w:sz="24" w:space="0" w:color="808080"/>
              <w:bottom w:val="nil"/>
              <w:right w:val="single" w:sz="24" w:space="0" w:color="808080"/>
            </w:tcBorders>
          </w:tcPr>
          <w:p w14:paraId="22A54858" w14:textId="77777777" w:rsidR="00701B7C" w:rsidRPr="009F3F84" w:rsidRDefault="00701B7C" w:rsidP="00A2679E">
            <w:pPr>
              <w:pStyle w:val="Table"/>
              <w:tabs>
                <w:tab w:val="clear" w:pos="284"/>
              </w:tabs>
              <w:spacing w:before="0" w:after="0"/>
              <w:rPr>
                <w:b/>
                <w:szCs w:val="20"/>
              </w:rPr>
            </w:pPr>
          </w:p>
        </w:tc>
        <w:tc>
          <w:tcPr>
            <w:tcW w:w="2268" w:type="dxa"/>
            <w:tcBorders>
              <w:top w:val="nil"/>
              <w:left w:val="single" w:sz="24" w:space="0" w:color="808080"/>
              <w:bottom w:val="nil"/>
              <w:right w:val="single" w:sz="24" w:space="0" w:color="808080"/>
            </w:tcBorders>
            <w:hideMark/>
          </w:tcPr>
          <w:p w14:paraId="39D50A52" w14:textId="77777777" w:rsidR="00701B7C" w:rsidRPr="009F3F84" w:rsidRDefault="00701B7C" w:rsidP="00A2679E">
            <w:pPr>
              <w:pStyle w:val="Text"/>
              <w:spacing w:before="0"/>
              <w:jc w:val="left"/>
              <w:rPr>
                <w:sz w:val="20"/>
              </w:rPr>
            </w:pPr>
            <w:r w:rsidRPr="009F3F84">
              <w:rPr>
                <w:noProof/>
                <w:lang w:val="en-US" w:eastAsia="en-US"/>
              </w:rPr>
              <w:drawing>
                <wp:inline distT="0" distB="0" distL="0" distR="0" wp14:anchorId="750204B6" wp14:editId="697BB0F4">
                  <wp:extent cx="1303020" cy="932815"/>
                  <wp:effectExtent l="0" t="0" r="0" b="635"/>
                  <wp:docPr id="72" name="Picture 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3"/>
                          <a:stretch>
                            <a:fillRect/>
                          </a:stretch>
                        </pic:blipFill>
                        <pic:spPr>
                          <a:xfrm>
                            <a:off x="0" y="0"/>
                            <a:ext cx="1303020" cy="932815"/>
                          </a:xfrm>
                          <a:prstGeom prst="rect">
                            <a:avLst/>
                          </a:prstGeom>
                        </pic:spPr>
                      </pic:pic>
                    </a:graphicData>
                  </a:graphic>
                </wp:inline>
              </w:drawing>
            </w:r>
          </w:p>
          <w:p w14:paraId="3CF9C807" w14:textId="77777777" w:rsidR="00701B7C" w:rsidRPr="009F3F84" w:rsidRDefault="00701B7C" w:rsidP="00A2679E">
            <w:pPr>
              <w:pStyle w:val="Table"/>
              <w:tabs>
                <w:tab w:val="clear" w:pos="284"/>
              </w:tabs>
              <w:spacing w:before="0" w:after="0"/>
              <w:rPr>
                <w:rFonts w:ascii="Times New Roman" w:hAnsi="Times New Roman"/>
                <w:szCs w:val="20"/>
              </w:rPr>
            </w:pPr>
            <w:r w:rsidRPr="009F3F84">
              <w:rPr>
                <w:rFonts w:ascii="Times New Roman" w:hAnsi="Times New Roman"/>
                <w:szCs w:val="20"/>
              </w:rPr>
              <w:t>Stadju 3ċ:</w:t>
            </w:r>
          </w:p>
          <w:p w14:paraId="557B7F05" w14:textId="77777777" w:rsidR="00701B7C" w:rsidRPr="009F3F84" w:rsidRDefault="00701B7C" w:rsidP="00A2679E">
            <w:pPr>
              <w:pStyle w:val="Table"/>
              <w:tabs>
                <w:tab w:val="clear" w:pos="284"/>
              </w:tabs>
              <w:spacing w:before="0" w:after="0"/>
              <w:rPr>
                <w:rFonts w:ascii="Times New Roman" w:hAnsi="Times New Roman"/>
                <w:b/>
                <w:szCs w:val="20"/>
              </w:rPr>
            </w:pPr>
            <w:r w:rsidRPr="009F3F84">
              <w:rPr>
                <w:rFonts w:ascii="Times New Roman" w:hAnsi="Times New Roman"/>
                <w:b/>
                <w:szCs w:val="20"/>
              </w:rPr>
              <w:t>Żomm in-nifs</w:t>
            </w:r>
          </w:p>
          <w:p w14:paraId="7DC4D1C8" w14:textId="77777777" w:rsidR="00701B7C" w:rsidRPr="009F3F84" w:rsidRDefault="00701B7C" w:rsidP="00A2679E">
            <w:pPr>
              <w:pStyle w:val="Text"/>
              <w:spacing w:before="0"/>
              <w:jc w:val="left"/>
              <w:rPr>
                <w:sz w:val="20"/>
              </w:rPr>
            </w:pPr>
            <w:r w:rsidRPr="009F3F84">
              <w:rPr>
                <w:sz w:val="20"/>
              </w:rPr>
              <w:t>Żomm in-nifs għal madwar 5 sekondi.</w:t>
            </w:r>
          </w:p>
          <w:p w14:paraId="02B0E63D" w14:textId="77777777" w:rsidR="00701B7C" w:rsidRPr="009F3F84" w:rsidRDefault="00701B7C" w:rsidP="00A2679E">
            <w:pPr>
              <w:pStyle w:val="Text"/>
              <w:spacing w:before="0"/>
              <w:jc w:val="left"/>
              <w:rPr>
                <w:sz w:val="20"/>
              </w:rPr>
            </w:pPr>
          </w:p>
          <w:p w14:paraId="577D59F2" w14:textId="77777777" w:rsidR="00701B7C" w:rsidRPr="009F3F84" w:rsidRDefault="00701B7C" w:rsidP="00A2679E">
            <w:pPr>
              <w:pStyle w:val="Default"/>
              <w:rPr>
                <w:rFonts w:ascii="Times New Roman" w:hAnsi="Times New Roman" w:cs="Times New Roman"/>
                <w:sz w:val="20"/>
                <w:szCs w:val="20"/>
              </w:rPr>
            </w:pPr>
          </w:p>
          <w:p w14:paraId="7EF0840F" w14:textId="77777777" w:rsidR="00701B7C" w:rsidRPr="009F3F84" w:rsidRDefault="00701B7C" w:rsidP="00A2679E">
            <w:pPr>
              <w:pStyle w:val="Pa0"/>
              <w:spacing w:line="240" w:lineRule="auto"/>
              <w:rPr>
                <w:rFonts w:ascii="Times New Roman" w:eastAsia="MS Mincho" w:hAnsi="Times New Roman" w:cs="Times New Roman"/>
                <w:sz w:val="20"/>
                <w:szCs w:val="20"/>
              </w:rPr>
            </w:pPr>
            <w:r w:rsidRPr="009F3F84">
              <w:rPr>
                <w:rFonts w:ascii="Times New Roman" w:hAnsi="Times New Roman"/>
                <w:sz w:val="20"/>
                <w:szCs w:val="20"/>
              </w:rPr>
              <w:t>Stadju 3d:</w:t>
            </w:r>
          </w:p>
          <w:p w14:paraId="6C0740E9" w14:textId="77777777" w:rsidR="00701B7C" w:rsidRPr="009F3F84" w:rsidRDefault="00701B7C" w:rsidP="00A2679E">
            <w:pPr>
              <w:pStyle w:val="Pa0"/>
              <w:spacing w:line="240" w:lineRule="auto"/>
              <w:rPr>
                <w:rFonts w:ascii="Times New Roman" w:eastAsia="MS Mincho" w:hAnsi="Times New Roman" w:cs="Times New Roman"/>
                <w:b/>
                <w:sz w:val="20"/>
                <w:szCs w:val="20"/>
              </w:rPr>
            </w:pPr>
            <w:r w:rsidRPr="009F3F84">
              <w:rPr>
                <w:rFonts w:ascii="Times New Roman" w:hAnsi="Times New Roman"/>
                <w:b/>
                <w:sz w:val="20"/>
                <w:szCs w:val="20"/>
              </w:rPr>
              <w:t>Laħlaħ ħalqek</w:t>
            </w:r>
          </w:p>
          <w:p w14:paraId="6D522872" w14:textId="77777777" w:rsidR="00701B7C" w:rsidRPr="009F3F84" w:rsidRDefault="00701B7C" w:rsidP="00A2679E">
            <w:pPr>
              <w:pStyle w:val="Pa0"/>
              <w:spacing w:line="240" w:lineRule="auto"/>
              <w:rPr>
                <w:rFonts w:ascii="Times New Roman" w:eastAsia="MS Mincho" w:hAnsi="Times New Roman" w:cs="Times New Roman"/>
                <w:b/>
                <w:sz w:val="20"/>
                <w:szCs w:val="20"/>
              </w:rPr>
            </w:pPr>
            <w:r w:rsidRPr="009F3F84">
              <w:rPr>
                <w:rFonts w:ascii="Times New Roman" w:hAnsi="Times New Roman"/>
                <w:sz w:val="20"/>
                <w:szCs w:val="20"/>
              </w:rPr>
              <w:t>Laħlaħ ħalqek bl-ilma wara kull doża u obżqu ’l barra.</w:t>
            </w:r>
          </w:p>
        </w:tc>
        <w:tc>
          <w:tcPr>
            <w:tcW w:w="2415" w:type="dxa"/>
            <w:tcBorders>
              <w:top w:val="nil"/>
              <w:left w:val="single" w:sz="24" w:space="0" w:color="808080"/>
              <w:bottom w:val="single" w:sz="36" w:space="0" w:color="000000"/>
              <w:right w:val="single" w:sz="24" w:space="0" w:color="808080"/>
            </w:tcBorders>
          </w:tcPr>
          <w:p w14:paraId="03E69CB9" w14:textId="77777777" w:rsidR="00701B7C" w:rsidRPr="009F3F84" w:rsidRDefault="00701B7C" w:rsidP="00A2679E">
            <w:pPr>
              <w:pStyle w:val="Table"/>
              <w:tabs>
                <w:tab w:val="clear" w:pos="284"/>
              </w:tabs>
              <w:spacing w:before="0" w:after="0"/>
              <w:rPr>
                <w:rFonts w:ascii="Times New Roman" w:hAnsi="Times New Roman"/>
                <w:b/>
                <w:szCs w:val="20"/>
              </w:rPr>
            </w:pPr>
            <w:r w:rsidRPr="009F3F84">
              <w:rPr>
                <w:rFonts w:ascii="Times New Roman" w:hAnsi="Times New Roman"/>
                <w:b/>
                <w:szCs w:val="20"/>
              </w:rPr>
              <w:t>Neħħi l-kapsula l-vojta</w:t>
            </w:r>
          </w:p>
          <w:p w14:paraId="411709B3" w14:textId="77777777" w:rsidR="00701B7C" w:rsidRPr="009F3F84" w:rsidRDefault="00701B7C" w:rsidP="00A2679E">
            <w:pPr>
              <w:pStyle w:val="Table"/>
              <w:tabs>
                <w:tab w:val="clear" w:pos="284"/>
              </w:tabs>
              <w:spacing w:before="0" w:after="0"/>
              <w:rPr>
                <w:rFonts w:ascii="Times New Roman" w:hAnsi="Times New Roman"/>
                <w:szCs w:val="20"/>
              </w:rPr>
            </w:pPr>
            <w:r w:rsidRPr="009F3F84">
              <w:rPr>
                <w:rFonts w:ascii="Times New Roman" w:hAnsi="Times New Roman"/>
                <w:szCs w:val="20"/>
              </w:rPr>
              <w:t>Armi l-kapsula l-vojta fil-barmil tal-iskart.</w:t>
            </w:r>
          </w:p>
          <w:p w14:paraId="2CBE6725" w14:textId="77777777" w:rsidR="00701B7C" w:rsidRPr="009F3F84" w:rsidRDefault="00701B7C" w:rsidP="00A2679E">
            <w:pPr>
              <w:pStyle w:val="Table"/>
              <w:tabs>
                <w:tab w:val="clear" w:pos="284"/>
              </w:tabs>
              <w:spacing w:before="0" w:after="0"/>
              <w:rPr>
                <w:szCs w:val="20"/>
              </w:rPr>
            </w:pPr>
            <w:r w:rsidRPr="009F3F84">
              <w:rPr>
                <w:rFonts w:ascii="Times New Roman" w:hAnsi="Times New Roman"/>
                <w:szCs w:val="20"/>
              </w:rPr>
              <w:t>Agħlaq l-inhaler u erġa’ agħmel l-għatu.</w:t>
            </w:r>
          </w:p>
        </w:tc>
      </w:tr>
      <w:tr w:rsidR="00701B7C" w:rsidRPr="009F3F84" w14:paraId="56067E68" w14:textId="77777777" w:rsidTr="00441FD3">
        <w:trPr>
          <w:cantSplit/>
          <w:trHeight w:val="617"/>
        </w:trPr>
        <w:tc>
          <w:tcPr>
            <w:tcW w:w="2376" w:type="dxa"/>
            <w:tcBorders>
              <w:top w:val="nil"/>
              <w:left w:val="single" w:sz="24" w:space="0" w:color="808080"/>
              <w:bottom w:val="nil"/>
              <w:right w:val="single" w:sz="24" w:space="0" w:color="808080"/>
            </w:tcBorders>
          </w:tcPr>
          <w:p w14:paraId="36D59CC5" w14:textId="77777777" w:rsidR="00701B7C" w:rsidRPr="009F3F84" w:rsidRDefault="00701B7C" w:rsidP="00A2679E">
            <w:pPr>
              <w:pStyle w:val="Table"/>
              <w:keepNext/>
              <w:keepLines w:val="0"/>
              <w:tabs>
                <w:tab w:val="clear" w:pos="284"/>
              </w:tabs>
              <w:spacing w:before="0" w:after="0"/>
              <w:rPr>
                <w:rFonts w:ascii="Times New Roman" w:hAnsi="Times New Roman"/>
                <w:szCs w:val="20"/>
              </w:rPr>
            </w:pPr>
            <w:r w:rsidRPr="009F3F84">
              <w:rPr>
                <w:noProof/>
                <w:lang w:val="en-US" w:eastAsia="en-US"/>
              </w:rPr>
              <w:lastRenderedPageBreak/>
              <w:drawing>
                <wp:inline distT="0" distB="0" distL="0" distR="0" wp14:anchorId="49405DC7" wp14:editId="455A6CAA">
                  <wp:extent cx="1344385" cy="876340"/>
                  <wp:effectExtent l="0" t="0" r="8255" b="0"/>
                  <wp:docPr id="73" name="Picture 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a:stretch>
                            <a:fillRect/>
                          </a:stretch>
                        </pic:blipFill>
                        <pic:spPr>
                          <a:xfrm>
                            <a:off x="0" y="0"/>
                            <a:ext cx="1345426" cy="877019"/>
                          </a:xfrm>
                          <a:prstGeom prst="rect">
                            <a:avLst/>
                          </a:prstGeom>
                        </pic:spPr>
                      </pic:pic>
                    </a:graphicData>
                  </a:graphic>
                </wp:inline>
              </w:drawing>
            </w:r>
          </w:p>
          <w:p w14:paraId="3BEC0DBB" w14:textId="77777777" w:rsidR="00701B7C" w:rsidRPr="009F3F84" w:rsidRDefault="00701B7C" w:rsidP="00A2679E">
            <w:pPr>
              <w:pStyle w:val="Table"/>
              <w:tabs>
                <w:tab w:val="clear" w:pos="284"/>
              </w:tabs>
              <w:spacing w:before="0" w:after="0"/>
              <w:rPr>
                <w:rFonts w:ascii="Times New Roman" w:hAnsi="Times New Roman"/>
                <w:szCs w:val="20"/>
              </w:rPr>
            </w:pPr>
            <w:r w:rsidRPr="009F3F84">
              <w:rPr>
                <w:rFonts w:ascii="Times New Roman" w:hAnsi="Times New Roman"/>
                <w:szCs w:val="20"/>
              </w:rPr>
              <w:t>Stadju 1d:</w:t>
            </w:r>
          </w:p>
          <w:p w14:paraId="69D78271" w14:textId="77777777" w:rsidR="00701B7C" w:rsidRPr="009F3F84" w:rsidRDefault="00701B7C" w:rsidP="00A2679E">
            <w:pPr>
              <w:pStyle w:val="Table"/>
              <w:tabs>
                <w:tab w:val="clear" w:pos="284"/>
              </w:tabs>
              <w:spacing w:before="0" w:after="0"/>
              <w:rPr>
                <w:rFonts w:ascii="Times New Roman" w:hAnsi="Times New Roman"/>
                <w:b/>
                <w:szCs w:val="20"/>
              </w:rPr>
            </w:pPr>
            <w:r w:rsidRPr="009F3F84">
              <w:rPr>
                <w:rFonts w:ascii="Times New Roman" w:hAnsi="Times New Roman"/>
                <w:b/>
                <w:szCs w:val="20"/>
              </w:rPr>
              <w:t>Daħħal il-kapsula</w:t>
            </w:r>
          </w:p>
          <w:p w14:paraId="0BB41C25" w14:textId="77777777" w:rsidR="00701B7C" w:rsidRPr="009F3F84" w:rsidRDefault="00701B7C" w:rsidP="00A2679E">
            <w:pPr>
              <w:pStyle w:val="Table"/>
              <w:keepNext/>
              <w:keepLines w:val="0"/>
              <w:tabs>
                <w:tab w:val="clear" w:pos="284"/>
              </w:tabs>
              <w:spacing w:before="0" w:after="0"/>
              <w:rPr>
                <w:rFonts w:ascii="Times New Roman" w:hAnsi="Times New Roman"/>
                <w:szCs w:val="20"/>
                <w:u w:val="single"/>
              </w:rPr>
            </w:pPr>
            <w:r w:rsidRPr="009F3F84">
              <w:rPr>
                <w:rFonts w:ascii="Times New Roman" w:hAnsi="Times New Roman"/>
                <w:szCs w:val="20"/>
                <w:u w:val="single"/>
              </w:rPr>
              <w:t>Qatt m’għandek tqiegħed il-kapsula direttament fil-bokkin.</w:t>
            </w:r>
          </w:p>
          <w:p w14:paraId="17A86AEC" w14:textId="77777777" w:rsidR="00701B7C" w:rsidRPr="009F3F84" w:rsidRDefault="00701B7C" w:rsidP="00A2679E">
            <w:pPr>
              <w:pStyle w:val="Table"/>
              <w:keepNext/>
              <w:keepLines w:val="0"/>
              <w:tabs>
                <w:tab w:val="clear" w:pos="284"/>
              </w:tabs>
              <w:spacing w:before="0" w:after="0"/>
              <w:rPr>
                <w:rFonts w:ascii="Times New Roman" w:hAnsi="Times New Roman"/>
                <w:szCs w:val="20"/>
              </w:rPr>
            </w:pPr>
          </w:p>
        </w:tc>
        <w:tc>
          <w:tcPr>
            <w:tcW w:w="2268" w:type="dxa"/>
            <w:vMerge w:val="restart"/>
            <w:tcBorders>
              <w:top w:val="nil"/>
              <w:left w:val="single" w:sz="24" w:space="0" w:color="808080"/>
              <w:bottom w:val="single" w:sz="36" w:space="0" w:color="808080"/>
              <w:right w:val="single" w:sz="24" w:space="0" w:color="808080"/>
            </w:tcBorders>
          </w:tcPr>
          <w:p w14:paraId="331A8B0B" w14:textId="77777777" w:rsidR="00701B7C" w:rsidRPr="009F3F84" w:rsidRDefault="00701B7C" w:rsidP="00A2679E">
            <w:pPr>
              <w:pStyle w:val="Text"/>
              <w:keepNext/>
              <w:spacing w:before="0"/>
              <w:jc w:val="left"/>
              <w:rPr>
                <w:b/>
                <w:sz w:val="20"/>
              </w:rPr>
            </w:pPr>
          </w:p>
        </w:tc>
        <w:tc>
          <w:tcPr>
            <w:tcW w:w="2268" w:type="dxa"/>
            <w:vMerge w:val="restart"/>
            <w:tcBorders>
              <w:top w:val="nil"/>
              <w:left w:val="single" w:sz="24" w:space="0" w:color="808080"/>
              <w:bottom w:val="single" w:sz="36" w:space="0" w:color="808080"/>
              <w:right w:val="single" w:sz="48" w:space="0" w:color="FF9900"/>
            </w:tcBorders>
          </w:tcPr>
          <w:p w14:paraId="1C54FE63" w14:textId="77777777" w:rsidR="00701B7C" w:rsidRPr="009F3F84" w:rsidRDefault="00701B7C" w:rsidP="00A2679E">
            <w:pPr>
              <w:pStyle w:val="Text"/>
              <w:keepNext/>
              <w:spacing w:before="0"/>
              <w:jc w:val="left"/>
              <w:rPr>
                <w:b/>
                <w:sz w:val="20"/>
              </w:rPr>
            </w:pPr>
          </w:p>
        </w:tc>
        <w:tc>
          <w:tcPr>
            <w:tcW w:w="2415" w:type="dxa"/>
            <w:vMerge w:val="restart"/>
            <w:tcBorders>
              <w:top w:val="single" w:sz="48" w:space="0" w:color="FF9900"/>
              <w:left w:val="single" w:sz="48" w:space="0" w:color="FF9900"/>
              <w:bottom w:val="single" w:sz="36" w:space="0" w:color="000000"/>
              <w:right w:val="single" w:sz="48" w:space="0" w:color="FF9900"/>
            </w:tcBorders>
            <w:hideMark/>
          </w:tcPr>
          <w:p w14:paraId="03AFEA32" w14:textId="77777777" w:rsidR="00701B7C" w:rsidRPr="009F3F84" w:rsidRDefault="00701B7C" w:rsidP="00A2679E">
            <w:pPr>
              <w:pStyle w:val="Table"/>
              <w:tabs>
                <w:tab w:val="clear" w:pos="284"/>
              </w:tabs>
              <w:spacing w:before="0" w:after="0"/>
              <w:rPr>
                <w:rFonts w:ascii="Times New Roman" w:hAnsi="Times New Roman"/>
                <w:b/>
                <w:szCs w:val="20"/>
              </w:rPr>
            </w:pPr>
            <w:r w:rsidRPr="009F3F84">
              <w:rPr>
                <w:rFonts w:ascii="Times New Roman" w:hAnsi="Times New Roman"/>
                <w:b/>
                <w:szCs w:val="20"/>
              </w:rPr>
              <w:t>Tagħrif importanti</w:t>
            </w:r>
          </w:p>
          <w:p w14:paraId="0EB8258E" w14:textId="77777777" w:rsidR="00701B7C" w:rsidRPr="009F3F84" w:rsidRDefault="00701B7C" w:rsidP="00A2679E">
            <w:pPr>
              <w:pStyle w:val="Table"/>
              <w:numPr>
                <w:ilvl w:val="0"/>
                <w:numId w:val="4"/>
              </w:numPr>
              <w:tabs>
                <w:tab w:val="clear" w:pos="284"/>
              </w:tabs>
              <w:spacing w:before="0" w:after="0"/>
              <w:ind w:left="170" w:hanging="170"/>
              <w:rPr>
                <w:rFonts w:ascii="Times New Roman" w:eastAsia="MS Gothic" w:hAnsi="Times New Roman"/>
                <w:szCs w:val="20"/>
              </w:rPr>
            </w:pPr>
            <w:r w:rsidRPr="009F3F84">
              <w:rPr>
                <w:rFonts w:ascii="Times New Roman" w:hAnsi="Times New Roman"/>
                <w:szCs w:val="20"/>
              </w:rPr>
              <w:t xml:space="preserve">Il-kapsuli </w:t>
            </w:r>
            <w:r w:rsidRPr="009F3F84">
              <w:rPr>
                <w:rFonts w:ascii="Times New Roman" w:hAnsi="Times New Roman"/>
                <w:bCs/>
                <w:szCs w:val="20"/>
              </w:rPr>
              <w:t>Atectura Breezhaler</w:t>
            </w:r>
            <w:r w:rsidRPr="009F3F84">
              <w:rPr>
                <w:rFonts w:ascii="Times New Roman" w:hAnsi="Times New Roman"/>
                <w:szCs w:val="20"/>
              </w:rPr>
              <w:t xml:space="preserve"> għandhom dejjem jinħażnu fil-folja oriġinali u għandhom jinħarġu biss eżatt qabel ma jintużaw.</w:t>
            </w:r>
          </w:p>
          <w:p w14:paraId="49858490" w14:textId="77777777" w:rsidR="00701B7C" w:rsidRPr="009F3F84" w:rsidRDefault="00701B7C" w:rsidP="00A2679E">
            <w:pPr>
              <w:pStyle w:val="Table"/>
              <w:numPr>
                <w:ilvl w:val="0"/>
                <w:numId w:val="4"/>
              </w:numPr>
              <w:tabs>
                <w:tab w:val="clear" w:pos="284"/>
              </w:tabs>
              <w:spacing w:before="0" w:after="0"/>
              <w:ind w:left="170" w:hanging="170"/>
              <w:rPr>
                <w:rFonts w:ascii="Times New Roman" w:hAnsi="Times New Roman"/>
                <w:szCs w:val="20"/>
              </w:rPr>
            </w:pPr>
            <w:r w:rsidRPr="009F3F84">
              <w:rPr>
                <w:rFonts w:ascii="Times New Roman" w:hAnsi="Times New Roman"/>
                <w:szCs w:val="20"/>
              </w:rPr>
              <w:t>Timbuttax il-kapsula minn ġol-fojl sabiex toħroġha mill-folja.</w:t>
            </w:r>
          </w:p>
          <w:p w14:paraId="223B6932" w14:textId="77777777" w:rsidR="00701B7C" w:rsidRPr="009F3F84" w:rsidRDefault="00701B7C" w:rsidP="00A2679E">
            <w:pPr>
              <w:pStyle w:val="Table"/>
              <w:numPr>
                <w:ilvl w:val="0"/>
                <w:numId w:val="4"/>
              </w:numPr>
              <w:tabs>
                <w:tab w:val="clear" w:pos="284"/>
              </w:tabs>
              <w:spacing w:before="0" w:after="0"/>
              <w:ind w:left="170" w:hanging="170"/>
              <w:rPr>
                <w:rFonts w:ascii="Times New Roman" w:hAnsi="Times New Roman"/>
                <w:szCs w:val="20"/>
              </w:rPr>
            </w:pPr>
            <w:r w:rsidRPr="009F3F84">
              <w:rPr>
                <w:rFonts w:ascii="Times New Roman" w:hAnsi="Times New Roman"/>
                <w:szCs w:val="20"/>
              </w:rPr>
              <w:t>Tiblax il-kapsula.</w:t>
            </w:r>
          </w:p>
          <w:p w14:paraId="5C3F77AF" w14:textId="77777777" w:rsidR="00701B7C" w:rsidRPr="009F3F84" w:rsidRDefault="00701B7C" w:rsidP="00A2679E">
            <w:pPr>
              <w:pStyle w:val="Table"/>
              <w:numPr>
                <w:ilvl w:val="0"/>
                <w:numId w:val="4"/>
              </w:numPr>
              <w:tabs>
                <w:tab w:val="clear" w:pos="284"/>
              </w:tabs>
              <w:spacing w:before="0" w:after="0"/>
              <w:ind w:left="170" w:hanging="170"/>
              <w:rPr>
                <w:rFonts w:ascii="Times New Roman" w:hAnsi="Times New Roman" w:cs="Times New Roman"/>
                <w:szCs w:val="20"/>
              </w:rPr>
            </w:pPr>
            <w:r w:rsidRPr="009F3F84">
              <w:rPr>
                <w:rFonts w:ascii="Times New Roman" w:hAnsi="Times New Roman" w:cs="Times New Roman"/>
                <w:szCs w:val="20"/>
              </w:rPr>
              <w:t xml:space="preserve">Tużax il-kapsuli </w:t>
            </w:r>
            <w:r w:rsidRPr="009F3F84">
              <w:rPr>
                <w:rFonts w:ascii="Times New Roman" w:hAnsi="Times New Roman" w:cs="Times New Roman"/>
                <w:bCs/>
                <w:szCs w:val="20"/>
              </w:rPr>
              <w:t>Atectura Breezhaler</w:t>
            </w:r>
            <w:r w:rsidRPr="009F3F84">
              <w:rPr>
                <w:rFonts w:ascii="Times New Roman" w:hAnsi="Times New Roman" w:cs="Times New Roman"/>
                <w:szCs w:val="20"/>
              </w:rPr>
              <w:t xml:space="preserve"> ma’ xi inhaler ieħor.</w:t>
            </w:r>
          </w:p>
          <w:p w14:paraId="09DF4A39" w14:textId="77777777" w:rsidR="00701B7C" w:rsidRPr="009F3F84" w:rsidRDefault="00701B7C" w:rsidP="00A2679E">
            <w:pPr>
              <w:pStyle w:val="Table"/>
              <w:numPr>
                <w:ilvl w:val="0"/>
                <w:numId w:val="4"/>
              </w:numPr>
              <w:tabs>
                <w:tab w:val="clear" w:pos="284"/>
              </w:tabs>
              <w:spacing w:before="0" w:after="0"/>
              <w:ind w:left="170" w:hanging="170"/>
              <w:rPr>
                <w:rFonts w:ascii="Times New Roman" w:hAnsi="Times New Roman" w:cs="Times New Roman"/>
                <w:szCs w:val="20"/>
              </w:rPr>
            </w:pPr>
            <w:r w:rsidRPr="009F3F84">
              <w:rPr>
                <w:rFonts w:ascii="Times New Roman" w:hAnsi="Times New Roman" w:cs="Times New Roman"/>
                <w:szCs w:val="20"/>
              </w:rPr>
              <w:t>Tużax l-inhaler Atectura</w:t>
            </w:r>
            <w:r w:rsidRPr="009F3F84">
              <w:rPr>
                <w:rFonts w:ascii="Times New Roman" w:hAnsi="Times New Roman" w:cs="Times New Roman"/>
                <w:sz w:val="22"/>
                <w:szCs w:val="22"/>
              </w:rPr>
              <w:t xml:space="preserve"> </w:t>
            </w:r>
            <w:r w:rsidRPr="009F3F84">
              <w:rPr>
                <w:rFonts w:ascii="Times New Roman" w:hAnsi="Times New Roman" w:cs="Times New Roman"/>
                <w:szCs w:val="20"/>
              </w:rPr>
              <w:t xml:space="preserve">Breezhaler </w:t>
            </w:r>
            <w:r w:rsidRPr="009F3F84">
              <w:rPr>
                <w:rFonts w:ascii="Times New Roman" w:hAnsi="Times New Roman" w:cs="Times New Roman"/>
              </w:rPr>
              <w:t>biex tieħu xi mediċina f’għamla ta’ kapsula oħra.</w:t>
            </w:r>
          </w:p>
          <w:p w14:paraId="562F116C" w14:textId="77777777" w:rsidR="00701B7C" w:rsidRPr="009F3F84" w:rsidRDefault="00701B7C" w:rsidP="00A2679E">
            <w:pPr>
              <w:pStyle w:val="Table"/>
              <w:numPr>
                <w:ilvl w:val="0"/>
                <w:numId w:val="4"/>
              </w:numPr>
              <w:tabs>
                <w:tab w:val="clear" w:pos="284"/>
              </w:tabs>
              <w:spacing w:before="0" w:after="0"/>
              <w:ind w:left="170" w:hanging="170"/>
              <w:rPr>
                <w:rFonts w:ascii="Times New Roman" w:hAnsi="Times New Roman" w:cs="Times New Roman"/>
                <w:szCs w:val="20"/>
              </w:rPr>
            </w:pPr>
            <w:r w:rsidRPr="009F3F84">
              <w:rPr>
                <w:rFonts w:ascii="Times New Roman" w:hAnsi="Times New Roman" w:cs="Times New Roman"/>
                <w:szCs w:val="20"/>
              </w:rPr>
              <w:t>Qatt m’għandek tqiegħed il-kapsula f’ħalqek jew fil-bokkin tal-inhaler.</w:t>
            </w:r>
          </w:p>
          <w:p w14:paraId="66BC3639" w14:textId="77777777" w:rsidR="00701B7C" w:rsidRPr="009F3F84" w:rsidRDefault="00701B7C" w:rsidP="00A2679E">
            <w:pPr>
              <w:pStyle w:val="Table"/>
              <w:numPr>
                <w:ilvl w:val="0"/>
                <w:numId w:val="4"/>
              </w:numPr>
              <w:tabs>
                <w:tab w:val="clear" w:pos="284"/>
              </w:tabs>
              <w:spacing w:before="0" w:after="0"/>
              <w:ind w:left="170" w:hanging="170"/>
              <w:rPr>
                <w:rFonts w:ascii="Times New Roman" w:hAnsi="Times New Roman" w:cs="Times New Roman"/>
                <w:szCs w:val="20"/>
              </w:rPr>
            </w:pPr>
            <w:r w:rsidRPr="009F3F84">
              <w:rPr>
                <w:rFonts w:ascii="Times New Roman" w:hAnsi="Times New Roman" w:cs="Times New Roman"/>
                <w:szCs w:val="20"/>
              </w:rPr>
              <w:t>Tagħfasx il-buttuni tal-ġenb aktar minn darba.</w:t>
            </w:r>
          </w:p>
          <w:p w14:paraId="5D790850" w14:textId="77777777" w:rsidR="00701B7C" w:rsidRPr="009F3F84" w:rsidRDefault="00701B7C" w:rsidP="00A2679E">
            <w:pPr>
              <w:pStyle w:val="Table"/>
              <w:numPr>
                <w:ilvl w:val="0"/>
                <w:numId w:val="4"/>
              </w:numPr>
              <w:tabs>
                <w:tab w:val="clear" w:pos="284"/>
              </w:tabs>
              <w:spacing w:before="0" w:after="0"/>
              <w:ind w:left="170" w:hanging="170"/>
              <w:rPr>
                <w:rFonts w:ascii="Times New Roman" w:hAnsi="Times New Roman" w:cs="Times New Roman"/>
                <w:szCs w:val="20"/>
              </w:rPr>
            </w:pPr>
            <w:r w:rsidRPr="009F3F84">
              <w:rPr>
                <w:rFonts w:ascii="Times New Roman" w:hAnsi="Times New Roman" w:cs="Times New Roman"/>
                <w:szCs w:val="20"/>
              </w:rPr>
              <w:t>Tonfoħx fil-bokkin.</w:t>
            </w:r>
          </w:p>
          <w:p w14:paraId="0740DC94" w14:textId="77777777" w:rsidR="00701B7C" w:rsidRPr="009F3F84" w:rsidRDefault="00701B7C" w:rsidP="00A2679E">
            <w:pPr>
              <w:pStyle w:val="Table"/>
              <w:numPr>
                <w:ilvl w:val="0"/>
                <w:numId w:val="4"/>
              </w:numPr>
              <w:tabs>
                <w:tab w:val="clear" w:pos="284"/>
              </w:tabs>
              <w:spacing w:before="0" w:after="0"/>
              <w:ind w:left="170" w:hanging="170"/>
              <w:rPr>
                <w:rFonts w:ascii="Times New Roman" w:hAnsi="Times New Roman" w:cs="Times New Roman"/>
                <w:b/>
                <w:szCs w:val="20"/>
              </w:rPr>
            </w:pPr>
            <w:r w:rsidRPr="009F3F84">
              <w:rPr>
                <w:rFonts w:ascii="Times New Roman" w:hAnsi="Times New Roman" w:cs="Times New Roman"/>
                <w:szCs w:val="20"/>
              </w:rPr>
              <w:t>Tagħfasx il-buttuni tal-ġenb waqt li qed tiġbed in-nifs mill-bokkin.</w:t>
            </w:r>
          </w:p>
          <w:p w14:paraId="5E5AC260" w14:textId="77777777" w:rsidR="00701B7C" w:rsidRPr="009F3F84" w:rsidRDefault="00701B7C" w:rsidP="00A2679E">
            <w:pPr>
              <w:pStyle w:val="Table"/>
              <w:numPr>
                <w:ilvl w:val="0"/>
                <w:numId w:val="4"/>
              </w:numPr>
              <w:tabs>
                <w:tab w:val="clear" w:pos="284"/>
              </w:tabs>
              <w:spacing w:before="0" w:after="0"/>
              <w:ind w:left="170" w:hanging="170"/>
              <w:rPr>
                <w:rFonts w:ascii="Times New Roman" w:hAnsi="Times New Roman" w:cs="Times New Roman"/>
                <w:b/>
                <w:szCs w:val="20"/>
              </w:rPr>
            </w:pPr>
            <w:r w:rsidRPr="009F3F84">
              <w:rPr>
                <w:rFonts w:ascii="Times New Roman" w:hAnsi="Times New Roman" w:cs="Times New Roman"/>
                <w:szCs w:val="20"/>
              </w:rPr>
              <w:t>Taqbadx il-kapsuli b’idejk imxarrbin.</w:t>
            </w:r>
          </w:p>
          <w:p w14:paraId="5ADFC7F2" w14:textId="77777777" w:rsidR="00701B7C" w:rsidRPr="009F3F84" w:rsidRDefault="00701B7C" w:rsidP="00A2679E">
            <w:pPr>
              <w:pStyle w:val="Table"/>
              <w:numPr>
                <w:ilvl w:val="0"/>
                <w:numId w:val="4"/>
              </w:numPr>
              <w:tabs>
                <w:tab w:val="clear" w:pos="284"/>
              </w:tabs>
              <w:spacing w:before="0" w:after="0"/>
              <w:ind w:left="170" w:hanging="170"/>
              <w:rPr>
                <w:rFonts w:ascii="Times New Roman" w:hAnsi="Times New Roman"/>
                <w:szCs w:val="20"/>
              </w:rPr>
            </w:pPr>
            <w:r w:rsidRPr="009F3F84">
              <w:rPr>
                <w:rFonts w:ascii="Times New Roman" w:hAnsi="Times New Roman" w:cs="Times New Roman"/>
                <w:szCs w:val="20"/>
              </w:rPr>
              <w:t>Qatt taħsel l-inhaler tiegħek bl-ilma</w:t>
            </w:r>
            <w:r w:rsidRPr="009F3F84">
              <w:rPr>
                <w:rFonts w:ascii="Times New Roman" w:hAnsi="Times New Roman"/>
                <w:szCs w:val="20"/>
              </w:rPr>
              <w:t>.</w:t>
            </w:r>
          </w:p>
        </w:tc>
      </w:tr>
      <w:tr w:rsidR="00701B7C" w:rsidRPr="009F3F84" w14:paraId="68FF6AE2" w14:textId="77777777" w:rsidTr="00441FD3">
        <w:trPr>
          <w:cantSplit/>
          <w:trHeight w:val="2271"/>
        </w:trPr>
        <w:tc>
          <w:tcPr>
            <w:tcW w:w="2376" w:type="dxa"/>
            <w:tcBorders>
              <w:top w:val="nil"/>
              <w:left w:val="single" w:sz="24" w:space="0" w:color="808080"/>
              <w:bottom w:val="single" w:sz="36" w:space="0" w:color="808080"/>
              <w:right w:val="single" w:sz="24" w:space="0" w:color="808080"/>
            </w:tcBorders>
            <w:hideMark/>
          </w:tcPr>
          <w:p w14:paraId="522C4069" w14:textId="77777777" w:rsidR="00701B7C" w:rsidRPr="009F3F84" w:rsidRDefault="00701B7C" w:rsidP="00A2679E">
            <w:pPr>
              <w:pStyle w:val="Table"/>
              <w:tabs>
                <w:tab w:val="clear" w:pos="284"/>
              </w:tabs>
              <w:spacing w:before="0" w:after="0"/>
              <w:jc w:val="center"/>
              <w:rPr>
                <w:rFonts w:ascii="Times New Roman" w:hAnsi="Times New Roman"/>
                <w:szCs w:val="20"/>
              </w:rPr>
            </w:pPr>
            <w:r w:rsidRPr="009F3F84">
              <w:rPr>
                <w:noProof/>
                <w:lang w:val="en-US" w:eastAsia="en-US"/>
              </w:rPr>
              <w:drawing>
                <wp:inline distT="0" distB="0" distL="0" distR="0" wp14:anchorId="390799A3" wp14:editId="739DE0EC">
                  <wp:extent cx="1322688" cy="1219200"/>
                  <wp:effectExtent l="0" t="0" r="0" b="0"/>
                  <wp:docPr id="78" name="Picture 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5"/>
                          <a:stretch>
                            <a:fillRect/>
                          </a:stretch>
                        </pic:blipFill>
                        <pic:spPr>
                          <a:xfrm>
                            <a:off x="0" y="0"/>
                            <a:ext cx="1328468" cy="1224527"/>
                          </a:xfrm>
                          <a:prstGeom prst="rect">
                            <a:avLst/>
                          </a:prstGeom>
                        </pic:spPr>
                      </pic:pic>
                    </a:graphicData>
                  </a:graphic>
                </wp:inline>
              </w:drawing>
            </w:r>
          </w:p>
          <w:p w14:paraId="06AFD3D1" w14:textId="77777777" w:rsidR="00701B7C" w:rsidRPr="009F3F84" w:rsidRDefault="00701B7C" w:rsidP="00A2679E">
            <w:pPr>
              <w:pStyle w:val="Table"/>
              <w:tabs>
                <w:tab w:val="clear" w:pos="284"/>
              </w:tabs>
              <w:spacing w:before="0" w:after="0"/>
              <w:rPr>
                <w:rFonts w:ascii="Times New Roman" w:hAnsi="Times New Roman"/>
                <w:szCs w:val="20"/>
              </w:rPr>
            </w:pPr>
            <w:r w:rsidRPr="009F3F84">
              <w:rPr>
                <w:rFonts w:ascii="Times New Roman" w:hAnsi="Times New Roman"/>
                <w:szCs w:val="20"/>
              </w:rPr>
              <w:t>Stadju</w:t>
            </w:r>
            <w:r w:rsidRPr="009F3F84">
              <w:rPr>
                <w:rFonts w:ascii="Times New Roman" w:hAnsi="Times New Roman"/>
                <w:szCs w:val="20"/>
                <w:lang w:val="de-CH"/>
              </w:rPr>
              <w:t> </w:t>
            </w:r>
            <w:r w:rsidRPr="009F3F84">
              <w:rPr>
                <w:rFonts w:ascii="Times New Roman" w:hAnsi="Times New Roman"/>
                <w:szCs w:val="20"/>
              </w:rPr>
              <w:t>1e:</w:t>
            </w:r>
          </w:p>
          <w:p w14:paraId="225D99F9" w14:textId="77777777" w:rsidR="00701B7C" w:rsidRPr="009F3F84" w:rsidRDefault="00701B7C" w:rsidP="00A2679E">
            <w:pPr>
              <w:pStyle w:val="Table"/>
              <w:tabs>
                <w:tab w:val="clear" w:pos="284"/>
              </w:tabs>
              <w:spacing w:before="0" w:after="0"/>
              <w:rPr>
                <w:b/>
                <w:szCs w:val="20"/>
              </w:rPr>
            </w:pPr>
            <w:r w:rsidRPr="009F3F84">
              <w:rPr>
                <w:rFonts w:ascii="Times New Roman" w:hAnsi="Times New Roman"/>
                <w:b/>
                <w:szCs w:val="20"/>
              </w:rPr>
              <w:t>Agħlaq l-inhaler</w:t>
            </w:r>
          </w:p>
        </w:tc>
        <w:tc>
          <w:tcPr>
            <w:tcW w:w="2268" w:type="dxa"/>
            <w:vMerge/>
            <w:tcBorders>
              <w:top w:val="nil"/>
              <w:left w:val="single" w:sz="24" w:space="0" w:color="808080"/>
              <w:bottom w:val="single" w:sz="36" w:space="0" w:color="808080"/>
              <w:right w:val="single" w:sz="24" w:space="0" w:color="808080"/>
            </w:tcBorders>
            <w:vAlign w:val="center"/>
            <w:hideMark/>
          </w:tcPr>
          <w:p w14:paraId="7BE89CE7" w14:textId="77777777" w:rsidR="00701B7C" w:rsidRPr="009F3F84" w:rsidRDefault="00701B7C" w:rsidP="00A2679E">
            <w:pPr>
              <w:tabs>
                <w:tab w:val="clear" w:pos="567"/>
              </w:tabs>
              <w:spacing w:line="240" w:lineRule="auto"/>
              <w:rPr>
                <w:rFonts w:eastAsia="MS Mincho"/>
                <w:b/>
                <w:sz w:val="20"/>
                <w:lang w:eastAsia="ja-JP"/>
              </w:rPr>
            </w:pPr>
          </w:p>
        </w:tc>
        <w:tc>
          <w:tcPr>
            <w:tcW w:w="2268" w:type="dxa"/>
            <w:vMerge/>
            <w:tcBorders>
              <w:top w:val="nil"/>
              <w:left w:val="single" w:sz="24" w:space="0" w:color="808080"/>
              <w:bottom w:val="single" w:sz="36" w:space="0" w:color="808080"/>
              <w:right w:val="single" w:sz="48" w:space="0" w:color="FF9900"/>
            </w:tcBorders>
            <w:vAlign w:val="center"/>
            <w:hideMark/>
          </w:tcPr>
          <w:p w14:paraId="25D833A5" w14:textId="77777777" w:rsidR="00701B7C" w:rsidRPr="009F3F84" w:rsidRDefault="00701B7C" w:rsidP="00A2679E">
            <w:pPr>
              <w:tabs>
                <w:tab w:val="clear" w:pos="567"/>
              </w:tabs>
              <w:spacing w:line="240" w:lineRule="auto"/>
              <w:rPr>
                <w:rFonts w:eastAsia="MS Mincho"/>
                <w:b/>
                <w:sz w:val="20"/>
                <w:lang w:eastAsia="ja-JP"/>
              </w:rPr>
            </w:pPr>
          </w:p>
        </w:tc>
        <w:tc>
          <w:tcPr>
            <w:tcW w:w="2415" w:type="dxa"/>
            <w:vMerge/>
            <w:tcBorders>
              <w:top w:val="single" w:sz="36" w:space="0" w:color="000000"/>
              <w:left w:val="single" w:sz="48" w:space="0" w:color="FF9900"/>
              <w:bottom w:val="single" w:sz="48" w:space="0" w:color="FF9900"/>
              <w:right w:val="single" w:sz="48" w:space="0" w:color="FF9900"/>
            </w:tcBorders>
            <w:vAlign w:val="center"/>
            <w:hideMark/>
          </w:tcPr>
          <w:p w14:paraId="7241FFCE" w14:textId="77777777" w:rsidR="00701B7C" w:rsidRPr="009F3F84" w:rsidRDefault="00701B7C" w:rsidP="00A2679E">
            <w:pPr>
              <w:tabs>
                <w:tab w:val="clear" w:pos="567"/>
              </w:tabs>
              <w:spacing w:line="240" w:lineRule="auto"/>
              <w:rPr>
                <w:rFonts w:eastAsia="MS Mincho"/>
                <w:sz w:val="20"/>
                <w:lang w:val="de-CH"/>
              </w:rPr>
            </w:pPr>
          </w:p>
        </w:tc>
      </w:tr>
    </w:tbl>
    <w:p w14:paraId="29B4536B" w14:textId="77777777" w:rsidR="00701B7C" w:rsidRPr="009F3F84" w:rsidRDefault="00701B7C" w:rsidP="00A2679E">
      <w:pPr>
        <w:tabs>
          <w:tab w:val="clear" w:pos="567"/>
        </w:tabs>
        <w:spacing w:line="240" w:lineRule="auto"/>
      </w:pPr>
    </w:p>
    <w:tbl>
      <w:tblPr>
        <w:tblW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03"/>
        <w:gridCol w:w="2409"/>
        <w:gridCol w:w="2410"/>
      </w:tblGrid>
      <w:tr w:rsidR="00701B7C" w:rsidRPr="009F3F84" w14:paraId="3EE9CC9B" w14:textId="77777777" w:rsidTr="00441FD3">
        <w:trPr>
          <w:cantSplit/>
          <w:trHeight w:val="3132"/>
        </w:trPr>
        <w:tc>
          <w:tcPr>
            <w:tcW w:w="4503" w:type="dxa"/>
            <w:vMerge w:val="restart"/>
            <w:tcBorders>
              <w:top w:val="single" w:sz="24" w:space="0" w:color="808080"/>
              <w:left w:val="single" w:sz="24" w:space="0" w:color="808080"/>
              <w:bottom w:val="single" w:sz="24" w:space="0" w:color="808080"/>
              <w:right w:val="single" w:sz="24" w:space="0" w:color="808080"/>
            </w:tcBorders>
          </w:tcPr>
          <w:p w14:paraId="05F0F841" w14:textId="77777777" w:rsidR="00701B7C" w:rsidRPr="009F3F84" w:rsidRDefault="00701B7C" w:rsidP="00A2679E">
            <w:pPr>
              <w:pStyle w:val="SynopsisList"/>
              <w:keepNext/>
              <w:keepLines/>
              <w:spacing w:before="0"/>
              <w:ind w:left="0" w:firstLine="0"/>
              <w:rPr>
                <w:rFonts w:ascii="Times New Roman" w:eastAsia="MS Mincho" w:hAnsi="Times New Roman"/>
              </w:rPr>
            </w:pPr>
            <w:r w:rsidRPr="009F3F84">
              <w:rPr>
                <w:rFonts w:ascii="Times New Roman" w:hAnsi="Times New Roman"/>
              </w:rPr>
              <w:lastRenderedPageBreak/>
              <w:t>Il-pakkett tal-Inhaler Atectura Breezhaler tiegħek jinkludi:</w:t>
            </w:r>
          </w:p>
          <w:p w14:paraId="08709AED" w14:textId="77777777" w:rsidR="00701B7C" w:rsidRPr="009F3F84" w:rsidRDefault="00701B7C" w:rsidP="00A2679E">
            <w:pPr>
              <w:pStyle w:val="SynopsisList"/>
              <w:keepNext/>
              <w:keepLines/>
              <w:numPr>
                <w:ilvl w:val="0"/>
                <w:numId w:val="5"/>
              </w:numPr>
              <w:tabs>
                <w:tab w:val="clear" w:pos="357"/>
              </w:tabs>
              <w:spacing w:before="0"/>
              <w:ind w:left="567" w:hanging="567"/>
              <w:rPr>
                <w:rFonts w:ascii="Times New Roman" w:eastAsia="MS Mincho" w:hAnsi="Times New Roman"/>
              </w:rPr>
            </w:pPr>
            <w:r w:rsidRPr="009F3F84">
              <w:rPr>
                <w:rFonts w:ascii="Times New Roman" w:hAnsi="Times New Roman"/>
              </w:rPr>
              <w:t>Inhaler wieħed Atectura Breezhaler</w:t>
            </w:r>
          </w:p>
          <w:p w14:paraId="62F42A3F" w14:textId="77777777" w:rsidR="00701B7C" w:rsidRPr="009F3F84" w:rsidRDefault="00701B7C" w:rsidP="00A2679E">
            <w:pPr>
              <w:pStyle w:val="SynopsisList"/>
              <w:keepNext/>
              <w:keepLines/>
              <w:numPr>
                <w:ilvl w:val="0"/>
                <w:numId w:val="5"/>
              </w:numPr>
              <w:tabs>
                <w:tab w:val="clear" w:pos="357"/>
              </w:tabs>
              <w:spacing w:before="0"/>
              <w:ind w:left="567" w:hanging="567"/>
              <w:rPr>
                <w:rFonts w:ascii="Times New Roman" w:hAnsi="Times New Roman"/>
              </w:rPr>
            </w:pPr>
            <w:r w:rsidRPr="009F3F84">
              <w:rPr>
                <w:noProof/>
                <w:lang w:val="en-US" w:eastAsia="en-US"/>
              </w:rPr>
              <mc:AlternateContent>
                <mc:Choice Requires="wps">
                  <w:drawing>
                    <wp:anchor distT="45720" distB="45720" distL="114300" distR="114300" simplePos="0" relativeHeight="251686400" behindDoc="0" locked="0" layoutInCell="1" allowOverlap="1" wp14:anchorId="0ACAAE5B" wp14:editId="1C8F8CD6">
                      <wp:simplePos x="0" y="0"/>
                      <wp:positionH relativeFrom="column">
                        <wp:posOffset>876935</wp:posOffset>
                      </wp:positionH>
                      <wp:positionV relativeFrom="paragraph">
                        <wp:posOffset>436880</wp:posOffset>
                      </wp:positionV>
                      <wp:extent cx="528320" cy="381635"/>
                      <wp:effectExtent l="0" t="0" r="0" b="0"/>
                      <wp:wrapNone/>
                      <wp:docPr id="239"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8320" cy="381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376212" w14:textId="77777777" w:rsidR="00764030" w:rsidRDefault="00764030" w:rsidP="00701B7C">
                                  <w:pPr>
                                    <w:spacing w:line="140" w:lineRule="exact"/>
                                    <w:rPr>
                                      <w:sz w:val="12"/>
                                      <w:szCs w:val="12"/>
                                    </w:rPr>
                                  </w:pPr>
                                  <w:r w:rsidRPr="00CE5CCC">
                                    <w:rPr>
                                      <w:sz w:val="12"/>
                                      <w:szCs w:val="12"/>
                                    </w:rPr>
                                    <w:t xml:space="preserve">Toqba </w:t>
                                  </w:r>
                                  <w:r>
                                    <w:rPr>
                                      <w:sz w:val="12"/>
                                      <w:szCs w:val="12"/>
                                    </w:rPr>
                                    <w:br/>
                                  </w:r>
                                  <w:r w:rsidRPr="00CE5CCC">
                                    <w:rPr>
                                      <w:sz w:val="12"/>
                                      <w:szCs w:val="12"/>
                                    </w:rPr>
                                    <w:t>tal-kapsula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ACAAE5B" id="_x0000_s1044" type="#_x0000_t202" style="position:absolute;left:0;text-align:left;margin-left:69.05pt;margin-top:34.4pt;width:41.6pt;height:30.05pt;z-index:25168640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hHyA4wEAAKgDAAAOAAAAZHJzL2Uyb0RvYy54bWysU12P0zAQfEfiP1h+p2n6cZSo6em40yGk&#10;40A6+AGOYycWides3Sbl17N2er0Cb4gXy/Y6szOzk+312HfsoNAbsCXPZ3POlJVQG9uU/NvX+zcb&#10;znwQthYdWFXyo/L8evf61XZwhVpAC12tkBGI9cXgSt6G4Ios87JVvfAzcMpSUQP2ItARm6xGMRB6&#10;32WL+fwqGwBrhyCV93R7NxX5LuFrrWT4rLVXgXUlJ24hrZjWKq7ZbiuKBoVrjTzREP/AohfGUtMz&#10;1J0Igu3R/AXVG4ngQYeZhD4DrY1USQOpyed/qHlqhVNJC5nj3dkm//9g5ePhyX1BFsb3MNIAkwjv&#10;HkB+98zCbStso24QYWiVqKlxHi3LBueL06fRal/4CFINn6CmIYt9gAQ0auyjK6STEToN4Hg2XY2B&#10;SbpcLzbLBVUklZab/Gq5Th1E8fyxQx8+KOhZ3JQcaaYJXBwefIhkRPH8JPaycG+6Ls21s79d0MN4&#10;k8hHvhPzMFYjMzUp28TGUUwF9ZHkIExxoXjTpgX8ydlAUSm5/7EXqDjrPlqy5F2+WsVspcNq/Taq&#10;wctKdVkRVhJUyQNn0/Y2THncOzRNS52mIVi4IRu1SRJfWJ34UxyS8lN0Y94uz+nVyw+2+wUAAP//&#10;AwBQSwMEFAAGAAgAAAAhAPksAcTdAAAACgEAAA8AAABkcnMvZG93bnJldi54bWxMj8FOwzAQRO9I&#10;/QdrK3GjdlKo0hCnqoq4gihQqTc33iYR8TqK3Sb8PcsJjqMZzbwpNpPrxBWH0HrSkCwUCKTK25Zq&#10;DR/vz3cZiBANWdN5Qg3fGGBTzm4Kk1s/0hte97EWXEIhNxqaGPtcylA16ExY+B6JvbMfnIksh1ra&#10;wYxc7jqZKrWSzrTEC43pcddg9bW/OA2fL+fj4V691k/uoR/9pCS5tdT6dj5tH0FEnOJfGH7xGR1K&#10;Zjr5C9kgOtbLLOGohlXGFziQpskSxImdNFuDLAv5/0L5AwAA//8DAFBLAQItABQABgAIAAAAIQC2&#10;gziS/gAAAOEBAAATAAAAAAAAAAAAAAAAAAAAAABbQ29udGVudF9UeXBlc10ueG1sUEsBAi0AFAAG&#10;AAgAAAAhADj9If/WAAAAlAEAAAsAAAAAAAAAAAAAAAAALwEAAF9yZWxzLy5yZWxzUEsBAi0AFAAG&#10;AAgAAAAhAIWEfIDjAQAAqAMAAA4AAAAAAAAAAAAAAAAALgIAAGRycy9lMm9Eb2MueG1sUEsBAi0A&#10;FAAGAAgAAAAhAPksAcTdAAAACgEAAA8AAAAAAAAAAAAAAAAAPQQAAGRycy9kb3ducmV2LnhtbFBL&#10;BQYAAAAABAAEAPMAAABHBQAAAAA=&#10;" filled="f" stroked="f">
                      <v:textbox>
                        <w:txbxContent>
                          <w:p w14:paraId="09376212" w14:textId="77777777" w:rsidR="00764030" w:rsidRDefault="00764030" w:rsidP="00701B7C">
                            <w:pPr>
                              <w:spacing w:line="140" w:lineRule="exact"/>
                              <w:rPr>
                                <w:sz w:val="12"/>
                                <w:szCs w:val="12"/>
                              </w:rPr>
                            </w:pPr>
                            <w:r w:rsidRPr="00CE5CCC">
                              <w:rPr>
                                <w:sz w:val="12"/>
                                <w:szCs w:val="12"/>
                              </w:rPr>
                              <w:t xml:space="preserve">Toqba </w:t>
                            </w:r>
                            <w:r>
                              <w:rPr>
                                <w:sz w:val="12"/>
                                <w:szCs w:val="12"/>
                              </w:rPr>
                              <w:br/>
                            </w:r>
                            <w:r w:rsidRPr="00CE5CCC">
                              <w:rPr>
                                <w:sz w:val="12"/>
                                <w:szCs w:val="12"/>
                              </w:rPr>
                              <w:t>tal-kapsula</w:t>
                            </w:r>
                          </w:p>
                        </w:txbxContent>
                      </v:textbox>
                    </v:shape>
                  </w:pict>
                </mc:Fallback>
              </mc:AlternateContent>
            </w:r>
            <w:r w:rsidRPr="009F3F84">
              <w:rPr>
                <w:noProof/>
                <w:lang w:val="en-US" w:eastAsia="en-US"/>
              </w:rPr>
              <mc:AlternateContent>
                <mc:Choice Requires="wps">
                  <w:drawing>
                    <wp:anchor distT="45720" distB="45720" distL="114300" distR="114300" simplePos="0" relativeHeight="251690496" behindDoc="0" locked="0" layoutInCell="1" allowOverlap="1" wp14:anchorId="4A1AB4EC" wp14:editId="7D9BB100">
                      <wp:simplePos x="0" y="0"/>
                      <wp:positionH relativeFrom="column">
                        <wp:posOffset>1431290</wp:posOffset>
                      </wp:positionH>
                      <wp:positionV relativeFrom="paragraph">
                        <wp:posOffset>380365</wp:posOffset>
                      </wp:positionV>
                      <wp:extent cx="605790" cy="263525"/>
                      <wp:effectExtent l="0" t="0" r="0" b="0"/>
                      <wp:wrapNone/>
                      <wp:docPr id="24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790" cy="263525"/>
                              </a:xfrm>
                              <a:prstGeom prst="rect">
                                <a:avLst/>
                              </a:prstGeom>
                              <a:noFill/>
                              <a:ln w="9525">
                                <a:noFill/>
                                <a:miter lim="800000"/>
                                <a:headEnd/>
                                <a:tailEnd/>
                              </a:ln>
                            </wps:spPr>
                            <wps:txbx>
                              <w:txbxContent>
                                <w:p w14:paraId="2CB9F7ED" w14:textId="77777777" w:rsidR="00764030" w:rsidRDefault="00764030" w:rsidP="00701B7C">
                                  <w:pPr>
                                    <w:rPr>
                                      <w:sz w:val="12"/>
                                      <w:szCs w:val="12"/>
                                    </w:rPr>
                                  </w:pPr>
                                  <w:r w:rsidRPr="00CE5CCC">
                                    <w:rPr>
                                      <w:sz w:val="12"/>
                                      <w:szCs w:val="12"/>
                                    </w:rPr>
                                    <w:t>Bokkin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A1AB4EC" id="_x0000_s1045" type="#_x0000_t202" style="position:absolute;left:0;text-align:left;margin-left:112.7pt;margin-top:29.95pt;width:47.7pt;height:20.75pt;z-index:25169049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DC20+gEAANQDAAAOAAAAZHJzL2Uyb0RvYy54bWysU8tu2zAQvBfoPxC815Jd24kFy0GaNEWB&#10;9AGk/QCaoiyiJJdd0pbSr8+SchwjvRXVgeByxdmd2eH6arCGHRQGDa7m00nJmXISGu12Nf/54+7d&#10;JWchCtcIA07V/FEFfrV5+2bd+0rNoAPTKGQE4kLV+5p3MfqqKILslBVhAl45SraAVkQKcVc0KHpC&#10;t6aYleWy6AEbjyBVCHR6Oyb5JuO3rZLxW9sGFZmpOfUW84p53aa12KxFtUPhOy2PbYh/6MIK7ajo&#10;CepWRMH2qP+CsloiBGjjRIItoG21VJkDsZmWr9g8dMKrzIXECf4kU/h/sPLr4cF/RxaHDzDQADOJ&#10;4O9B/grMwU0n3E5dI0LfKdFQ4WmSrOh9qI5Xk9ShCglk23+BhoYs9hEy0NCiTaoQT0boNIDHk+hq&#10;iEzS4bJcXKwoIyk1W75fzBa5gqieL3sM8ZMCy9Km5kgzzeDicB9iakZUz7+kWg7utDF5rsaxvuar&#10;BPkqY3Uk2xlta35Zpm80QuL40TX5chTajHsqYNyRdOI5Mo7DdmC6IUVW6XISYQvNI8mAMNqMngVt&#10;OsA/nPVksZqH33uBijPz2ZGUq+l8njyZg/niYkYBnme25xnhJEHVPHI2bm9i9vHI7Jokb3WW46WT&#10;Y89knazS0ebJm+dx/uvlMW6eAAAA//8DAFBLAwQUAAYACAAAACEASebmL90AAAAKAQAADwAAAGRy&#10;cy9kb3ducmV2LnhtbEyPwU7DMBBE70j9B2uRuFG7IalIiFNVIK4gWkDi5sbbJCJeR7HbhL9nOdHj&#10;ap9m3pSb2fXijGPoPGlYLRUIpNrbjhoN7/vn23sQIRqypveEGn4wwKZaXJWmsH6iNzzvYiM4hEJh&#10;NLQxDoWUoW7RmbD0AxL/jn50JvI5NtKOZuJw18tEqbV0piNuaM2Ajy3W37uT0/Dxcvz6TNVr8+Sy&#10;YfKzkuRyqfXN9bx9ABFxjv8w/OmzOlTsdPAnskH0GpIkSxnVkOU5CAbuEsVbDkyqVQqyKuXlhOoX&#10;AAD//wMAUEsBAi0AFAAGAAgAAAAhALaDOJL+AAAA4QEAABMAAAAAAAAAAAAAAAAAAAAAAFtDb250&#10;ZW50X1R5cGVzXS54bWxQSwECLQAUAAYACAAAACEAOP0h/9YAAACUAQAACwAAAAAAAAAAAAAAAAAv&#10;AQAAX3JlbHMvLnJlbHNQSwECLQAUAAYACAAAACEABwwttPoBAADUAwAADgAAAAAAAAAAAAAAAAAu&#10;AgAAZHJzL2Uyb0RvYy54bWxQSwECLQAUAAYACAAAACEASebmL90AAAAKAQAADwAAAAAAAAAAAAAA&#10;AABUBAAAZHJzL2Rvd25yZXYueG1sUEsFBgAAAAAEAAQA8wAAAF4FAAAAAA==&#10;" filled="f" stroked="f">
                      <v:textbox>
                        <w:txbxContent>
                          <w:p w14:paraId="2CB9F7ED" w14:textId="77777777" w:rsidR="00764030" w:rsidRDefault="00764030" w:rsidP="00701B7C">
                            <w:pPr>
                              <w:rPr>
                                <w:sz w:val="12"/>
                                <w:szCs w:val="12"/>
                              </w:rPr>
                            </w:pPr>
                            <w:r w:rsidRPr="00CE5CCC">
                              <w:rPr>
                                <w:sz w:val="12"/>
                                <w:szCs w:val="12"/>
                              </w:rPr>
                              <w:t>Bokkin</w:t>
                            </w:r>
                          </w:p>
                        </w:txbxContent>
                      </v:textbox>
                    </v:shape>
                  </w:pict>
                </mc:Fallback>
              </mc:AlternateContent>
            </w:r>
            <w:r w:rsidRPr="009F3F84">
              <w:rPr>
                <w:rFonts w:ascii="Times New Roman" w:hAnsi="Times New Roman"/>
              </w:rPr>
              <w:t>Folja waħda jew aktar, kull waħda fiha 10 kapsuli Atectura Breezhaler biex jintużaw mal-inhaler</w:t>
            </w:r>
          </w:p>
          <w:p w14:paraId="4C059CE9" w14:textId="77777777" w:rsidR="00701B7C" w:rsidRPr="009F3F84" w:rsidRDefault="00701B7C" w:rsidP="00A2679E">
            <w:pPr>
              <w:pStyle w:val="SynopsisList"/>
              <w:keepNext/>
              <w:keepLines/>
              <w:spacing w:before="0"/>
              <w:rPr>
                <w:rFonts w:ascii="Times New Roman" w:hAnsi="Times New Roman"/>
              </w:rPr>
            </w:pPr>
            <w:r w:rsidRPr="009F3F84">
              <w:rPr>
                <w:noProof/>
                <w:lang w:val="en-US" w:eastAsia="en-US"/>
              </w:rPr>
              <mc:AlternateContent>
                <mc:Choice Requires="wps">
                  <w:drawing>
                    <wp:anchor distT="45720" distB="45720" distL="114300" distR="114300" simplePos="0" relativeHeight="251682304" behindDoc="0" locked="0" layoutInCell="1" allowOverlap="1" wp14:anchorId="58E24316" wp14:editId="7B348705">
                      <wp:simplePos x="0" y="0"/>
                      <wp:positionH relativeFrom="column">
                        <wp:posOffset>431165</wp:posOffset>
                      </wp:positionH>
                      <wp:positionV relativeFrom="paragraph">
                        <wp:posOffset>134620</wp:posOffset>
                      </wp:positionV>
                      <wp:extent cx="390525" cy="243205"/>
                      <wp:effectExtent l="0" t="0" r="0" b="0"/>
                      <wp:wrapNone/>
                      <wp:docPr id="241" name="Text Box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05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568F917" w14:textId="77777777" w:rsidR="00764030" w:rsidRDefault="00764030" w:rsidP="00701B7C">
                                  <w:pPr>
                                    <w:rPr>
                                      <w:sz w:val="12"/>
                                      <w:szCs w:val="12"/>
                                    </w:rPr>
                                  </w:pPr>
                                  <w:r w:rsidRPr="00CE5CCC">
                                    <w:rPr>
                                      <w:sz w:val="12"/>
                                      <w:szCs w:val="12"/>
                                    </w:rPr>
                                    <w:t>Għatu</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8E24316" id="_x0000_s1046" type="#_x0000_t202" style="position:absolute;left:0;text-align:left;margin-left:33.95pt;margin-top:10.6pt;width:30.75pt;height:19.15pt;z-index:25168230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Uhmr5AEAAKgDAAAOAAAAZHJzL2Uyb0RvYy54bWysU8tu2zAQvBfoPxC815IVu20Ey0GaIEWB&#10;9AGk+QCKIiWiEpdd0pbcr++Schy3vQW9ECSXmp2ZHW2upqFne4XegK34cpFzpqyExti24o/f7968&#10;58wHYRvRg1UVPyjPr7avX21GV6oCOugbhYxArC9HV/EuBFdmmZedGoRfgFOWihpwEIGO2GYNipHQ&#10;hz4r8vxtNgI2DkEq7+n2di7ybcLXWsnwVWuvAusrTtxCWjGtdVyz7UaULQrXGXmkIV7AYhDGUtMT&#10;1K0Igu3Q/AM1GIngQYeFhCEDrY1USQOpWeZ/qXnohFNJC5nj3ckm//9g5Zf9g/uGLEwfYKIBJhHe&#10;3YP84ZmFm07YVl0jwtgp0VDjZbQsG50vj59Gq33pI0g9foaGhix2ARLQpHGIrpBORug0gMPJdDUF&#10;Juny4jJfF2vOJJWK1UWRr1MHUT597NCHjwoGFjcVR5ppAhf7ex8iGVE+PYm9LNyZvk9z7e0fF/Qw&#10;3iTyke/MPEz1xExDzVMaopgamgPJQZjjQvGmTQf4i7ORolJx/3MnUHHWf7JkyeVytYrZSofV+h0B&#10;MTyv1OcVYSVBVTxwNm9vwpzHnUPTdtRpHoKFa7JRmyTxmdWRP8UhKT9GN+bt/JxePf9g298AAAD/&#10;/wMAUEsDBBQABgAIAAAAIQCe0NcQ3QAAAAgBAAAPAAAAZHJzL2Rvd25yZXYueG1sTI/BTsMwEETv&#10;SPyDtZW4UbtRU0jIpkIgriBKi8TNjbdJ1HgdxW4T/h73RI+jGc28KdaT7cSZBt86RljMFQjiypmW&#10;a4Tt19v9IwgfNBvdOSaEX/KwLm9vCp0bN/InnTehFrGEfa4RmhD6XEpfNWS1n7ueOHoHN1gdohxq&#10;aQY9xnLbyUSplbS65bjQ6J5eGqqOm5NF2L0ffr6X6qN+tWk/uklJtplEvJtNz08gAk3hPwwX/IgO&#10;ZWTauxMbLzqE1UMWkwjJIgFx8ZNsCWKPkGYpyLKQ1wfKPwAAAP//AwBQSwECLQAUAAYACAAAACEA&#10;toM4kv4AAADhAQAAEwAAAAAAAAAAAAAAAAAAAAAAW0NvbnRlbnRfVHlwZXNdLnhtbFBLAQItABQA&#10;BgAIAAAAIQA4/SH/1gAAAJQBAAALAAAAAAAAAAAAAAAAAC8BAABfcmVscy8ucmVsc1BLAQItABQA&#10;BgAIAAAAIQCEUhmr5AEAAKgDAAAOAAAAAAAAAAAAAAAAAC4CAABkcnMvZTJvRG9jLnhtbFBLAQIt&#10;ABQABgAIAAAAIQCe0NcQ3QAAAAgBAAAPAAAAAAAAAAAAAAAAAD4EAABkcnMvZG93bnJldi54bWxQ&#10;SwUGAAAAAAQABADzAAAASAUAAAAA&#10;" filled="f" stroked="f">
                      <v:textbox>
                        <w:txbxContent>
                          <w:p w14:paraId="7568F917" w14:textId="77777777" w:rsidR="00764030" w:rsidRDefault="00764030" w:rsidP="00701B7C">
                            <w:pPr>
                              <w:rPr>
                                <w:sz w:val="12"/>
                                <w:szCs w:val="12"/>
                              </w:rPr>
                            </w:pPr>
                            <w:r w:rsidRPr="00CE5CCC">
                              <w:rPr>
                                <w:sz w:val="12"/>
                                <w:szCs w:val="12"/>
                              </w:rPr>
                              <w:t>Għatu</w:t>
                            </w:r>
                          </w:p>
                        </w:txbxContent>
                      </v:textbox>
                    </v:shape>
                  </w:pict>
                </mc:Fallback>
              </mc:AlternateContent>
            </w:r>
          </w:p>
          <w:p w14:paraId="0E617150" w14:textId="77777777" w:rsidR="00701B7C" w:rsidRPr="009F3F84" w:rsidRDefault="00701B7C" w:rsidP="00A2679E">
            <w:pPr>
              <w:pStyle w:val="Table"/>
              <w:keepNext/>
              <w:tabs>
                <w:tab w:val="clear" w:pos="284"/>
              </w:tabs>
              <w:spacing w:before="0" w:after="0"/>
              <w:rPr>
                <w:rFonts w:ascii="Times New Roman" w:hAnsi="Times New Roman"/>
                <w:sz w:val="22"/>
                <w:szCs w:val="22"/>
              </w:rPr>
            </w:pPr>
            <w:r w:rsidRPr="009F3F84">
              <w:rPr>
                <w:noProof/>
                <w:lang w:val="en-US" w:eastAsia="en-US"/>
              </w:rPr>
              <mc:AlternateContent>
                <mc:Choice Requires="wps">
                  <w:drawing>
                    <wp:anchor distT="45720" distB="45720" distL="114300" distR="114300" simplePos="0" relativeHeight="251684352" behindDoc="0" locked="0" layoutInCell="1" allowOverlap="1" wp14:anchorId="292CB777" wp14:editId="33871265">
                      <wp:simplePos x="0" y="0"/>
                      <wp:positionH relativeFrom="column">
                        <wp:posOffset>1945005</wp:posOffset>
                      </wp:positionH>
                      <wp:positionV relativeFrom="paragraph">
                        <wp:posOffset>406400</wp:posOffset>
                      </wp:positionV>
                      <wp:extent cx="428625" cy="243205"/>
                      <wp:effectExtent l="0" t="0" r="0" b="0"/>
                      <wp:wrapNone/>
                      <wp:docPr id="242"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86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728D7D2" w14:textId="77777777" w:rsidR="00764030" w:rsidRDefault="00764030" w:rsidP="00701B7C">
                                  <w:pPr>
                                    <w:rPr>
                                      <w:sz w:val="12"/>
                                      <w:szCs w:val="12"/>
                                    </w:rPr>
                                  </w:pPr>
                                  <w:r w:rsidRPr="00CE5CCC">
                                    <w:rPr>
                                      <w:sz w:val="12"/>
                                      <w:szCs w:val="12"/>
                                    </w:rPr>
                                    <w:t>Folji</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92CB777" id="_x0000_s1047" type="#_x0000_t202" style="position:absolute;margin-left:153.15pt;margin-top:32pt;width:33.75pt;height:19.15pt;z-index:25168435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RKcR5AEAAKgDAAAOAAAAZHJzL2Uyb0RvYy54bWysU9tu2zAMfR+wfxD0vtjxkq4z4hRdiw4D&#10;ugvQ7gNkWbKF2aJGKbGzrx8lp2m2vg17EURSPjznkN5cTUPP9gq9AVvx5SLnTFkJjbFtxb8/3r25&#10;5MwHYRvRg1UVPyjPr7avX21GV6oCOugbhYxArC9HV/EuBFdmmZedGoRfgFOWihpwEIFCbLMGxUjo&#10;Q58VeX6RjYCNQ5DKe8rezkW+TfhaKxm+au1VYH3FiVtIJ6azjme23YiyReE6I480xD+wGISx1PQE&#10;dSuCYDs0L6AGIxE86LCQMGSgtZEqaSA1y/wvNQ+dcCppIXO8O9nk/x+s/LJ/cN+QhekDTDTAJMK7&#10;e5A/PLNw0wnbqmtEGDslGmq8jJZlo/Pl8dNotS99BKnHz9DQkMUuQAKaNA7RFdLJCJ0GcDiZrqbA&#10;JCVXxeVFseZMUqlYvS3ydeogyqePHfrwUcHA4qXiSDNN4GJ/70MkI8qnJ7GXhTvT92muvf0jQQ9j&#10;JpGPfGfmYaonZhpqnqRFMTU0B5KDMK8LrTddOsBfnI20KhX3P3cCFWf9J0uWvF+uVnG3UrBavyso&#10;wPNKfV4RVhJUxQNn8/UmzPu4c2jajjrNQ7BwTTZqkyQ+szryp3VIyo+rG/ftPE6vnn+w7W8AAAD/&#10;/wMAUEsDBBQABgAIAAAAIQDs+xf/3gAAAAoBAAAPAAAAZHJzL2Rvd25yZXYueG1sTI/LTsMwEEX3&#10;SP0Ha5DYUZu6BJrGqRCILajlIbFz42kSNR5HsduEv2dYwXI0R/eeW2wm34kzDrENZOBmrkAgVcG1&#10;VBt4f3u+vgcRkyVnu0Bo4BsjbMrZRWFzF0ba4nmXasEhFHNroEmpz6WMVYPexnnokfh3CIO3ic+h&#10;lm6wI4f7Ti6UyqS3LXFDY3t8bLA67k7ewMfL4etzqV7rJ3/bj2FSkvxKGnN1OT2sQSSc0h8Mv/qs&#10;DiU77cOJXBSdAa0yzaiBbMmbGNB3mrfsmVQLDbIs5P8J5Q8AAAD//wMAUEsBAi0AFAAGAAgAAAAh&#10;ALaDOJL+AAAA4QEAABMAAAAAAAAAAAAAAAAAAAAAAFtDb250ZW50X1R5cGVzXS54bWxQSwECLQAU&#10;AAYACAAAACEAOP0h/9YAAACUAQAACwAAAAAAAAAAAAAAAAAvAQAAX3JlbHMvLnJlbHNQSwECLQAU&#10;AAYACAAAACEA0ESnEeQBAACoAwAADgAAAAAAAAAAAAAAAAAuAgAAZHJzL2Uyb0RvYy54bWxQSwEC&#10;LQAUAAYACAAAACEA7PsX/94AAAAKAQAADwAAAAAAAAAAAAAAAAA+BAAAZHJzL2Rvd25yZXYueG1s&#10;UEsFBgAAAAAEAAQA8wAAAEkFAAAAAA==&#10;" filled="f" stroked="f">
                      <v:textbox>
                        <w:txbxContent>
                          <w:p w14:paraId="5728D7D2" w14:textId="77777777" w:rsidR="00764030" w:rsidRDefault="00764030" w:rsidP="00701B7C">
                            <w:pPr>
                              <w:rPr>
                                <w:sz w:val="12"/>
                                <w:szCs w:val="12"/>
                              </w:rPr>
                            </w:pPr>
                            <w:r w:rsidRPr="00CE5CCC">
                              <w:rPr>
                                <w:sz w:val="12"/>
                                <w:szCs w:val="12"/>
                              </w:rPr>
                              <w:t>Folji</w:t>
                            </w:r>
                          </w:p>
                        </w:txbxContent>
                      </v:textbox>
                    </v:shape>
                  </w:pict>
                </mc:Fallback>
              </mc:AlternateContent>
            </w:r>
            <w:r w:rsidRPr="009F3F84">
              <w:rPr>
                <w:noProof/>
                <w:lang w:val="en-US" w:eastAsia="en-US"/>
              </w:rPr>
              <mc:AlternateContent>
                <mc:Choice Requires="wps">
                  <w:drawing>
                    <wp:anchor distT="45720" distB="45720" distL="114300" distR="114300" simplePos="0" relativeHeight="251685376" behindDoc="0" locked="0" layoutInCell="1" allowOverlap="1" wp14:anchorId="5FD96F14" wp14:editId="3387298F">
                      <wp:simplePos x="0" y="0"/>
                      <wp:positionH relativeFrom="column">
                        <wp:posOffset>1477645</wp:posOffset>
                      </wp:positionH>
                      <wp:positionV relativeFrom="paragraph">
                        <wp:posOffset>105410</wp:posOffset>
                      </wp:positionV>
                      <wp:extent cx="466725" cy="243205"/>
                      <wp:effectExtent l="0" t="0" r="0" b="0"/>
                      <wp:wrapNone/>
                      <wp:docPr id="243"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67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4EC85DA" w14:textId="77777777" w:rsidR="00764030" w:rsidRDefault="00764030" w:rsidP="00701B7C">
                                  <w:pPr>
                                    <w:rPr>
                                      <w:sz w:val="12"/>
                                      <w:szCs w:val="12"/>
                                    </w:rPr>
                                  </w:pPr>
                                  <w:r w:rsidRPr="00CE5CCC">
                                    <w:rPr>
                                      <w:sz w:val="12"/>
                                      <w:szCs w:val="12"/>
                                    </w:rPr>
                                    <w:t>Ilqugħ</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FD96F14" id="_x0000_s1048" type="#_x0000_t202" style="position:absolute;margin-left:116.35pt;margin-top:8.3pt;width:36.75pt;height:19.15pt;z-index:25168537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mWZ35AEAAKgDAAAOAAAAZHJzL2Uyb0RvYy54bWysU9uO0zAQfUfiHyy/06Sh7ULUdLXsahHS&#10;cpEWPsBx7MQi8Zix26R8PWOn2y3whnixPDPOmXPOTLbX09Czg0JvwFZ8ucg5U1ZCY2xb8W9f71+9&#10;4cwHYRvRg1UVPyrPr3cvX2xHV6oCOugbhYxArC9HV/EuBFdmmZedGoRfgFOWihpwEIFCbLMGxUjo&#10;Q58Veb7JRsDGIUjlPWXv5iLfJXytlQyftfYqsL7ixC2kE9NZxzPbbUXZonCdkSca4h9YDMJYanqG&#10;uhNBsD2av6AGIxE86LCQMGSgtZEqaSA1y/wPNY+dcCppIXO8O9vk/x+s/HR4dF+QhekdTDTAJMK7&#10;B5DfPbNw2wnbqhtEGDslGmq8jJZlo/Pl6dNotS99BKnHj9DQkMU+QAKaNA7RFdLJCJ0GcDybrqbA&#10;JCVXm81VseZMUqlYvS7ydeogyqePHfrwXsHA4qXiSDNN4OLw4EMkI8qnJ7GXhXvT92muvf0tQQ9j&#10;JpGPfGfmYaonZhpqXsTGUUwNzZHkIMzrQutNlw7wJ2cjrUrF/Y+9QMVZ/8GSJW+Xq1XcrRSs1lcF&#10;BXhZqS8rwkqCqnjgbL7ehnkf9w5N21GneQgWbshGbZLEZ1Yn/rQOSflpdeO+Xcbp1fMPtvsFAAD/&#10;/wMAUEsDBBQABgAIAAAAIQB6756h3gAAAAkBAAAPAAAAZHJzL2Rvd25yZXYueG1sTI9BT8JAEIXv&#10;Jv6HzZh4k10KVCndEqPxqgGFxNvSHdrG7mzTXWj99wwnPU7el/e+ydeja8UZ+9B40jCdKBBIpbcN&#10;VRq+Pt8enkCEaMia1hNq+MUA6+L2JjeZ9QNt8LyNleASCpnRUMfYZVKGskZnwsR3SJwdfe9M5LOv&#10;pO3NwOWulYlSqXSmIV6oTYcvNZY/25PTsHs/fu/n6qN6dYtu8KOS5JZS6/u78XkFIuIY/2C46rM6&#10;FOx08CeyQbQaklnyyCgHaQqCgZlKExAHDYv5EmSRy/8fFBcAAAD//wMAUEsBAi0AFAAGAAgAAAAh&#10;ALaDOJL+AAAA4QEAABMAAAAAAAAAAAAAAAAAAAAAAFtDb250ZW50X1R5cGVzXS54bWxQSwECLQAU&#10;AAYACAAAACEAOP0h/9YAAACUAQAACwAAAAAAAAAAAAAAAAAvAQAAX3JlbHMvLnJlbHNQSwECLQAU&#10;AAYACAAAACEAL5lmd+QBAACoAwAADgAAAAAAAAAAAAAAAAAuAgAAZHJzL2Uyb0RvYy54bWxQSwEC&#10;LQAUAAYACAAAACEAeu+eod4AAAAJAQAADwAAAAAAAAAAAAAAAAA+BAAAZHJzL2Rvd25yZXYueG1s&#10;UEsFBgAAAAAEAAQA8wAAAEkFAAAAAA==&#10;" filled="f" stroked="f">
                      <v:textbox>
                        <w:txbxContent>
                          <w:p w14:paraId="54EC85DA" w14:textId="77777777" w:rsidR="00764030" w:rsidRDefault="00764030" w:rsidP="00701B7C">
                            <w:pPr>
                              <w:rPr>
                                <w:sz w:val="12"/>
                                <w:szCs w:val="12"/>
                              </w:rPr>
                            </w:pPr>
                            <w:r w:rsidRPr="00CE5CCC">
                              <w:rPr>
                                <w:sz w:val="12"/>
                                <w:szCs w:val="12"/>
                              </w:rPr>
                              <w:t>Ilqugħ</w:t>
                            </w:r>
                          </w:p>
                        </w:txbxContent>
                      </v:textbox>
                    </v:shape>
                  </w:pict>
                </mc:Fallback>
              </mc:AlternateContent>
            </w:r>
            <w:r w:rsidRPr="009F3F84">
              <w:rPr>
                <w:noProof/>
                <w:lang w:val="en-US" w:eastAsia="en-US"/>
              </w:rPr>
              <mc:AlternateContent>
                <mc:Choice Requires="wps">
                  <w:drawing>
                    <wp:anchor distT="45720" distB="45720" distL="114300" distR="114300" simplePos="0" relativeHeight="251681280" behindDoc="0" locked="0" layoutInCell="1" allowOverlap="1" wp14:anchorId="63521DE0" wp14:editId="60510CCA">
                      <wp:simplePos x="0" y="0"/>
                      <wp:positionH relativeFrom="column">
                        <wp:posOffset>344805</wp:posOffset>
                      </wp:positionH>
                      <wp:positionV relativeFrom="paragraph">
                        <wp:posOffset>441325</wp:posOffset>
                      </wp:positionV>
                      <wp:extent cx="390525" cy="243205"/>
                      <wp:effectExtent l="0" t="0" r="0" b="0"/>
                      <wp:wrapNone/>
                      <wp:docPr id="244"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05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0D7F1FC" w14:textId="77777777" w:rsidR="00764030" w:rsidRDefault="00764030" w:rsidP="00701B7C">
                                  <w:pPr>
                                    <w:rPr>
                                      <w:sz w:val="12"/>
                                      <w:szCs w:val="12"/>
                                    </w:rPr>
                                  </w:pPr>
                                  <w:r w:rsidRPr="00CE5CCC">
                                    <w:rPr>
                                      <w:sz w:val="12"/>
                                      <w:szCs w:val="12"/>
                                    </w:rPr>
                                    <w:t>Qiegħ</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3521DE0" id="_x0000_s1049" type="#_x0000_t202" style="position:absolute;margin-left:27.15pt;margin-top:34.75pt;width:30.75pt;height:19.15pt;z-index:2516812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h3dF5AEAAKgDAAAOAAAAZHJzL2Uyb0RvYy54bWysU9uO0zAQfUfiHyy/06RpC2zUdLXsahHS&#10;cpEWPsBx7MQi8Zix26R8PWOn2y3whnixPDPOmXPOTLbX09Czg0JvwFZ8ucg5U1ZCY2xb8W9f71+9&#10;5cwHYRvRg1UVPyrPr3cvX2xHV6oCOugbhYxArC9HV/EuBFdmmZedGoRfgFOWihpwEIFCbLMGxUjo&#10;Q58Vef46GwEbhyCV95S9m4t8l/C1VjJ81tqrwPqKE7eQTkxnHc9stxVli8J1Rp5oiH9gMQhjqekZ&#10;6k4EwfZo/oIajETwoMNCwpCB1kaqpIHULPM/1Dx2wqmkhczx7myT/3+w8tPh0X1BFqZ3MNEAkwjv&#10;HkB+98zCbSdsq24QYeyUaKjxMlqWjc6Xp0+j1b70EaQeP0JDQxb7AAlo0jhEV0gnI3QawPFsupoC&#10;k5RcXeWbYsOZpFKxXhX5JnUQ5dPHDn14r2Bg8VJxpJkmcHF48CGSEeXTk9jLwr3p+zTX3v6WoIcx&#10;k8hHvjPzMNUTMw01X8XGUUwNzZHkIMzrQutNlw7wJ2cjrUrF/Y+9QMVZ/8GSJVfL9TruVgrWmzcF&#10;BXhZqS8rwkqCqnjgbL7ehnkf9w5N21GneQgWbshGbZLEZ1Yn/rQOSflpdeO+Xcbp1fMPtvsFAAD/&#10;/wMAUEsDBBQABgAIAAAAIQDPehlF3QAAAAkBAAAPAAAAZHJzL2Rvd25yZXYueG1sTI/NTsMwEITv&#10;SLyDtUjcqF1oShviVAjEFUT5kbht420SEa+j2G3C27M9wW1HM5r9pthMvlNHGmIb2MJ8ZkARV8G1&#10;XFt4f3u6WoGKCdlhF5gs/FCETXl+VmDuwsivdNymWkkJxxwtNCn1udaxashjnIWeWLx9GDwmkUOt&#10;3YCjlPtOXxuz1B5blg8N9vTQUPW9PXgLH8/7r8+FeakffdaPYTKa/Vpbe3kx3d+BSjSlvzCc8AUd&#10;SmHahQO7qDoL2eJGkhaW6wzUyZ9nMmUnh7ldgS4L/X9B+QsAAP//AwBQSwECLQAUAAYACAAAACEA&#10;toM4kv4AAADhAQAAEwAAAAAAAAAAAAAAAAAAAAAAW0NvbnRlbnRfVHlwZXNdLnhtbFBLAQItABQA&#10;BgAIAAAAIQA4/SH/1gAAAJQBAAALAAAAAAAAAAAAAAAAAC8BAABfcmVscy8ucmVsc1BLAQItABQA&#10;BgAIAAAAIQAlh3dF5AEAAKgDAAAOAAAAAAAAAAAAAAAAAC4CAABkcnMvZTJvRG9jLnhtbFBLAQIt&#10;ABQABgAIAAAAIQDPehlF3QAAAAkBAAAPAAAAAAAAAAAAAAAAAD4EAABkcnMvZG93bnJldi54bWxQ&#10;SwUGAAAAAAQABADzAAAASAUAAAAA&#10;" filled="f" stroked="f">
                      <v:textbox>
                        <w:txbxContent>
                          <w:p w14:paraId="10D7F1FC" w14:textId="77777777" w:rsidR="00764030" w:rsidRDefault="00764030" w:rsidP="00701B7C">
                            <w:pPr>
                              <w:rPr>
                                <w:sz w:val="12"/>
                                <w:szCs w:val="12"/>
                              </w:rPr>
                            </w:pPr>
                            <w:r w:rsidRPr="00CE5CCC">
                              <w:rPr>
                                <w:sz w:val="12"/>
                                <w:szCs w:val="12"/>
                              </w:rPr>
                              <w:t>Qiegħ</w:t>
                            </w:r>
                          </w:p>
                        </w:txbxContent>
                      </v:textbox>
                    </v:shape>
                  </w:pict>
                </mc:Fallback>
              </mc:AlternateContent>
            </w:r>
            <w:r w:rsidRPr="009F3F84">
              <w:rPr>
                <w:noProof/>
                <w:lang w:val="en-US" w:eastAsia="en-US"/>
              </w:rPr>
              <mc:AlternateContent>
                <mc:Choice Requires="wps">
                  <w:drawing>
                    <wp:anchor distT="45720" distB="45720" distL="114300" distR="114300" simplePos="0" relativeHeight="251683328" behindDoc="0" locked="0" layoutInCell="1" allowOverlap="1" wp14:anchorId="2064893C" wp14:editId="4BF19332">
                      <wp:simplePos x="0" y="0"/>
                      <wp:positionH relativeFrom="column">
                        <wp:posOffset>644525</wp:posOffset>
                      </wp:positionH>
                      <wp:positionV relativeFrom="paragraph">
                        <wp:posOffset>294005</wp:posOffset>
                      </wp:positionV>
                      <wp:extent cx="485775" cy="408305"/>
                      <wp:effectExtent l="0" t="0" r="0" b="0"/>
                      <wp:wrapNone/>
                      <wp:docPr id="245"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5775" cy="408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76B18B4" w14:textId="77777777" w:rsidR="00764030" w:rsidRDefault="00764030" w:rsidP="00701B7C">
                                  <w:pPr>
                                    <w:spacing w:line="160" w:lineRule="exact"/>
                                    <w:rPr>
                                      <w:sz w:val="12"/>
                                      <w:szCs w:val="12"/>
                                    </w:rPr>
                                  </w:pPr>
                                  <w:r w:rsidRPr="00CE5CCC">
                                    <w:rPr>
                                      <w:sz w:val="12"/>
                                      <w:szCs w:val="12"/>
                                    </w:rPr>
                                    <w:t>Buttuni fil-ġenb</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064893C" id="_x0000_s1050" type="#_x0000_t202" style="position:absolute;margin-left:50.75pt;margin-top:23.15pt;width:38.25pt;height:32.15pt;z-index:25168332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HdQO5QEAAKgDAAAOAAAAZHJzL2Uyb0RvYy54bWysU9tu2zAMfR+wfxD0vtjJnCUz4hRdiw4D&#10;ugvQ7gNkWYqF2aJGKbGzrx8lp2m2vg17EURSPjznkN5cjX3HDgq9AVvx+SznTFkJjbG7in9/vHuz&#10;5swHYRvRgVUVPyrPr7avX20GV6oFtNA1ChmBWF8OruJtCK7MMi9b1Qs/A6csFTVgLwKFuMsaFAOh&#10;9122yPN32QDYOASpvKfs7VTk24SvtZLhq9ZeBdZVnLiFdGI663hm240odyhca+SJhvgHFr0wlpqe&#10;oW5FEGyP5gVUbySCBx1mEvoMtDZSJQ2kZp7/peahFU4lLWSOd2eb/P+DlV8OD+4bsjB+gJEGmER4&#10;dw/yh2cWblphd+oaEYZWiYYaz6Nl2eB8efo0Wu1LH0Hq4TM0NGSxD5CARo19dIV0MkKnARzPpqsx&#10;MEnJYr1crZacSSoV+fptvkwdRPn0sUMfPiroWbxUHGmmCVwc7n2IZET59CT2snBnui7NtbN/JOhh&#10;zCTyke/EPIz1yExT8UURG0cxNTRHkoMwrQutN11awF+cDbQqFfc/9wIVZ90nS5a8nxdF3K0UFMvV&#10;ggK8rNSXFWElQVU8cDZdb8K0j3uHZtdSp2kIFq7JRm2SxGdWJ/60Dkn5aXXjvl3G6dXzD7b9DQAA&#10;//8DAFBLAwQUAAYACAAAACEAXSHWKN0AAAAKAQAADwAAAGRycy9kb3ducmV2LnhtbEyPTU/CQBCG&#10;7yb+h82QeJPdKlQs3RKj8YoBhcTb0h3axu5s011o/fcMJ73Nm3nyfuSr0bXijH1oPGlIpgoEUult&#10;Q5WGr8/3+wWIEA1Z03pCDb8YYFXc3uQms36gDZ63sRJsQiEzGuoYu0zKUNboTJj6Dol/R987E1n2&#10;lbS9GdjctfJBqVQ60xAn1KbD1xrLn+3Jaditj9/7mfqo3ty8G/yoJLlnqfXdZHxZgog4xj8YrvW5&#10;OhTc6eBPZINoWatkzqiGWfoI4go8LXjcgY9EpSCLXP6fUFwAAAD//wMAUEsBAi0AFAAGAAgAAAAh&#10;ALaDOJL+AAAA4QEAABMAAAAAAAAAAAAAAAAAAAAAAFtDb250ZW50X1R5cGVzXS54bWxQSwECLQAU&#10;AAYACAAAACEAOP0h/9YAAACUAQAACwAAAAAAAAAAAAAAAAAvAQAAX3JlbHMvLnJlbHNQSwECLQAU&#10;AAYACAAAACEANx3UDuUBAACoAwAADgAAAAAAAAAAAAAAAAAuAgAAZHJzL2Uyb0RvYy54bWxQSwEC&#10;LQAUAAYACAAAACEAXSHWKN0AAAAKAQAADwAAAAAAAAAAAAAAAAA/BAAAZHJzL2Rvd25yZXYueG1s&#10;UEsFBgAAAAAEAAQA8wAAAEkFAAAAAA==&#10;" filled="f" stroked="f">
                      <v:textbox>
                        <w:txbxContent>
                          <w:p w14:paraId="476B18B4" w14:textId="77777777" w:rsidR="00764030" w:rsidRDefault="00764030" w:rsidP="00701B7C">
                            <w:pPr>
                              <w:spacing w:line="160" w:lineRule="exact"/>
                              <w:rPr>
                                <w:sz w:val="12"/>
                                <w:szCs w:val="12"/>
                              </w:rPr>
                            </w:pPr>
                            <w:r w:rsidRPr="00CE5CCC">
                              <w:rPr>
                                <w:sz w:val="12"/>
                                <w:szCs w:val="12"/>
                              </w:rPr>
                              <w:t>Buttuni fil-ġenb</w:t>
                            </w:r>
                          </w:p>
                        </w:txbxContent>
                      </v:textbox>
                    </v:shape>
                  </w:pict>
                </mc:Fallback>
              </mc:AlternateContent>
            </w:r>
            <w:r w:rsidRPr="009F3F84">
              <w:rPr>
                <w:noProof/>
                <w:lang w:val="en-US" w:eastAsia="en-US"/>
              </w:rPr>
              <w:drawing>
                <wp:inline distT="0" distB="0" distL="0" distR="0" wp14:anchorId="0DA8BB2F" wp14:editId="1D21C1A2">
                  <wp:extent cx="2722245" cy="640715"/>
                  <wp:effectExtent l="0" t="0" r="1905" b="6985"/>
                  <wp:docPr id="79" name="Picture 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6"/>
                          <a:stretch>
                            <a:fillRect/>
                          </a:stretch>
                        </pic:blipFill>
                        <pic:spPr>
                          <a:xfrm>
                            <a:off x="0" y="0"/>
                            <a:ext cx="2747963" cy="646768"/>
                          </a:xfrm>
                          <a:prstGeom prst="rect">
                            <a:avLst/>
                          </a:prstGeom>
                        </pic:spPr>
                      </pic:pic>
                    </a:graphicData>
                  </a:graphic>
                </wp:inline>
              </w:drawing>
            </w:r>
            <w:r w:rsidRPr="009F3F84">
              <w:rPr>
                <w:noProof/>
                <w:lang w:val="en-US" w:eastAsia="en-US"/>
              </w:rPr>
              <mc:AlternateContent>
                <mc:Choice Requires="wps">
                  <w:drawing>
                    <wp:anchor distT="45720" distB="45720" distL="114300" distR="114300" simplePos="0" relativeHeight="251688448" behindDoc="0" locked="0" layoutInCell="1" allowOverlap="1" wp14:anchorId="330E293C" wp14:editId="4150C447">
                      <wp:simplePos x="0" y="0"/>
                      <wp:positionH relativeFrom="column">
                        <wp:posOffset>896620</wp:posOffset>
                      </wp:positionH>
                      <wp:positionV relativeFrom="paragraph">
                        <wp:posOffset>791845</wp:posOffset>
                      </wp:positionV>
                      <wp:extent cx="652780" cy="441960"/>
                      <wp:effectExtent l="0" t="0" r="0" b="0"/>
                      <wp:wrapNone/>
                      <wp:docPr id="246"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2780" cy="4419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29F8828" w14:textId="77777777" w:rsidR="00764030" w:rsidRDefault="00764030" w:rsidP="00701B7C">
                                  <w:pPr>
                                    <w:spacing w:line="240" w:lineRule="auto"/>
                                    <w:rPr>
                                      <w:b/>
                                      <w:sz w:val="12"/>
                                      <w:szCs w:val="12"/>
                                    </w:rPr>
                                  </w:pPr>
                                  <w:r w:rsidRPr="00CE5CCC">
                                    <w:rPr>
                                      <w:b/>
                                      <w:sz w:val="12"/>
                                      <w:szCs w:val="12"/>
                                    </w:rPr>
                                    <w:t>Qiegħ tal-inhaler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30E293C" id="_x0000_s1051" type="#_x0000_t202" style="position:absolute;margin-left:70.6pt;margin-top:62.35pt;width:51.4pt;height:34.8pt;z-index:25168844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z12+5QEAAKgDAAAOAAAAZHJzL2Uyb0RvYy54bWysU8Fu2zAMvQ/YPwi6L44NJ22NOEXXosOA&#10;bh3Q7QNkWbaF2aJGKbGzrx8lp2m23YpeBJGUH997pDfX09CzvUKnwZQ8XSw5U0ZCrU1b8h/f7z9c&#10;cua8MLXowaiSH5Tj19v37zajLVQGHfS1QkYgxhWjLXnnvS2SxMlODcItwCpDxQZwEJ5CbJMaxUjo&#10;Q59ky+U6GQFriyCVc5S9m4t8G/GbRkn/2DROedaXnLj5eGI8q3Am240oWhS20/JIQ7yCxSC0oaYn&#10;qDvhBduh/g9q0BLBQeMXEoYEmkZLFTWQmnT5j5qnTlgVtZA5zp5scm8HK7/un+w3ZH76CBMNMIpw&#10;9gHkT8cM3HbCtOoGEcZOiZoap8GyZLSuOH4arHaFCyDV+AVqGrLYeYhAU4NDcIV0MkKnARxOpqvJ&#10;M0nJ9Sq7uKSKpFKep1frOJREFM8fW3T+k4KBhUvJkWYawcX+wflARhTPT0IvA/e67+Nce/NXgh6G&#10;TCQf+M7M/VRNTNclz1ZBWhBTQX0gOQjzutB606UD/M3ZSKtScvdrJ1Bx1n82ZMlVmudht2KQry4y&#10;CvC8Up1XhJEEVXLP2Xy99fM+7izqtqNO8xAM3JCNjY4SX1gd+dM6ROXH1Q37dh7HVy8/2PYPAAAA&#10;//8DAFBLAwQUAAYACAAAACEAaBJptN4AAAALAQAADwAAAGRycy9kb3ducmV2LnhtbEyPS0/DMBCE&#10;70j8B2uRuFG7wTyaxqkqEFdQy0PqzY23SdR4HcVuE/49ywluO7uj2W+K1eQ7ccYhtoEMzGcKBFIV&#10;XEu1gY/3l5tHEDFZcrYLhAa+McKqvLwobO7CSBs8b1MtOIRibg00KfW5lLFq0Ns4Cz0S3w5h8Dax&#10;HGrpBjtyuO9kptS99LYl/tDYHp8arI7bkzfw+XrYfWn1Vj/7u34Mk5LkF9KY66tpvQSRcEp/ZvjF&#10;Z3QomWkfTuSi6FjrecZWHjL9AIIdmdbcbs+bhb4FWRbyf4fyBwAA//8DAFBLAQItABQABgAIAAAA&#10;IQC2gziS/gAAAOEBAAATAAAAAAAAAAAAAAAAAAAAAABbQ29udGVudF9UeXBlc10ueG1sUEsBAi0A&#10;FAAGAAgAAAAhADj9If/WAAAAlAEAAAsAAAAAAAAAAAAAAAAALwEAAF9yZWxzLy5yZWxzUEsBAi0A&#10;FAAGAAgAAAAhAELPXb7lAQAAqAMAAA4AAAAAAAAAAAAAAAAALgIAAGRycy9lMm9Eb2MueG1sUEsB&#10;Ai0AFAAGAAgAAAAhAGgSabTeAAAACwEAAA8AAAAAAAAAAAAAAAAAPwQAAGRycy9kb3ducmV2Lnht&#10;bFBLBQYAAAAABAAEAPMAAABKBQAAAAA=&#10;" filled="f" stroked="f">
                      <v:textbox>
                        <w:txbxContent>
                          <w:p w14:paraId="729F8828" w14:textId="77777777" w:rsidR="00764030" w:rsidRDefault="00764030" w:rsidP="00701B7C">
                            <w:pPr>
                              <w:spacing w:line="240" w:lineRule="auto"/>
                              <w:rPr>
                                <w:b/>
                                <w:sz w:val="12"/>
                                <w:szCs w:val="12"/>
                              </w:rPr>
                            </w:pPr>
                            <w:r w:rsidRPr="00CE5CCC">
                              <w:rPr>
                                <w:b/>
                                <w:sz w:val="12"/>
                                <w:szCs w:val="12"/>
                              </w:rPr>
                              <w:t xml:space="preserve">Qiegħ </w:t>
                            </w:r>
                            <w:r w:rsidRPr="00CE5CCC">
                              <w:rPr>
                                <w:b/>
                                <w:sz w:val="12"/>
                                <w:szCs w:val="12"/>
                              </w:rPr>
                              <w:t>tal-inhaler</w:t>
                            </w:r>
                          </w:p>
                        </w:txbxContent>
                      </v:textbox>
                    </v:shape>
                  </w:pict>
                </mc:Fallback>
              </mc:AlternateContent>
            </w:r>
            <w:r w:rsidRPr="009F3F84">
              <w:rPr>
                <w:noProof/>
                <w:lang w:val="en-US" w:eastAsia="en-US"/>
              </w:rPr>
              <mc:AlternateContent>
                <mc:Choice Requires="wps">
                  <w:drawing>
                    <wp:anchor distT="45720" distB="45720" distL="114300" distR="114300" simplePos="0" relativeHeight="251689472" behindDoc="0" locked="0" layoutInCell="1" allowOverlap="1" wp14:anchorId="5286BDB2" wp14:editId="162830B4">
                      <wp:simplePos x="0" y="0"/>
                      <wp:positionH relativeFrom="column">
                        <wp:posOffset>1979295</wp:posOffset>
                      </wp:positionH>
                      <wp:positionV relativeFrom="paragraph">
                        <wp:posOffset>798830</wp:posOffset>
                      </wp:positionV>
                      <wp:extent cx="686435" cy="243205"/>
                      <wp:effectExtent l="0" t="0" r="0" b="0"/>
                      <wp:wrapNone/>
                      <wp:docPr id="247"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8643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D374D68" w14:textId="77777777" w:rsidR="00764030" w:rsidRDefault="00764030" w:rsidP="00701B7C">
                                  <w:pPr>
                                    <w:rPr>
                                      <w:b/>
                                      <w:sz w:val="12"/>
                                      <w:szCs w:val="12"/>
                                    </w:rPr>
                                  </w:pPr>
                                  <w:r w:rsidRPr="00CE5CCC">
                                    <w:rPr>
                                      <w:b/>
                                      <w:sz w:val="12"/>
                                      <w:szCs w:val="12"/>
                                    </w:rPr>
                                    <w:t>Folja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286BDB2" id="_x0000_s1052" type="#_x0000_t202" style="position:absolute;margin-left:155.85pt;margin-top:62.9pt;width:54.05pt;height:19.15pt;z-index:25168947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Du8W5QEAAKgDAAAOAAAAZHJzL2Uyb0RvYy54bWysU8Fu2zAMvQ/YPwi6L3ZcJ+uMOEXXosOA&#10;rhvQ9QNkWbaF2aJGKbGzrx8lp2m23oZdBJGUH997pDdX09CzvUKnwZR8uUg5U0ZCrU1b8qfvd+8u&#10;OXNemFr0YFTJD8rxq+3bN5vRFiqDDvpaISMQ44rRlrzz3hZJ4mSnBuEWYJWhYgM4CE8htkmNYiT0&#10;oU+yNF0nI2BtEaRyjrK3c5FvI37TKOm/No1TnvUlJ24+nhjPKpzJdiOKFoXttDzSEP/AYhDaUNMT&#10;1K3wgu1Qv4IatERw0PiFhCGBptFSRQ2kZpn+peaxE1ZFLWSOsyeb3P+DlQ/7R/sNmZ8+wkQDjCKc&#10;vQf5wzEDN50wrbpGhLFToqbGy2BZMlpXHD8NVrvCBZBq/AI1DVnsPESgqcEhuEI6GaHTAA4n09Xk&#10;maTk+nKdX6w4k1TK8ossXcUOonj+2KLznxQMLFxKjjTTCC72984HMqJ4fhJ6GbjTfR/n2ps/EvQw&#10;ZCL5wHdm7qdqYrqm5uvQOIipoD6QHIR5XWi96dIB/uJspFUpufu5E6g46z8bsuTDMs/DbsUgX73P&#10;KMDzSnVeEUYSVMk9Z/P1xs/7uLOo2446zUMwcE02NjpKfGF15E/rEJUfVzfs23kcX738YNvfAAAA&#10;//8DAFBLAwQUAAYACAAAACEA0N1UwN4AAAALAQAADwAAAGRycy9kb3ducmV2LnhtbEyPQU/DMAyF&#10;70j8h8hI3FiS0Q1Wmk4IxBW0wSZxyxqvrWicqsnW8u8xJ7jZfk/P3yvWk+/EGYfYBjKgZwoEUhVc&#10;S7WBj/eXm3sQMVlytguEBr4xwrq8vChs7sJIGzxvUy04hGJuDTQp9bmUsWrQ2zgLPRJrxzB4m3gd&#10;aukGO3K47+RcqaX0tiX+0NgenxqsvrYnb2D3evzcZ+qtfvaLfgyTkuRX0pjrq+nxAUTCKf2Z4Ref&#10;0aFkpkM4kYuiM3Cr9R1bWZgvuAM7Mr3i4cCXZaZBloX836H8AQAA//8DAFBLAQItABQABgAIAAAA&#10;IQC2gziS/gAAAOEBAAATAAAAAAAAAAAAAAAAAAAAAABbQ29udGVudF9UeXBlc10ueG1sUEsBAi0A&#10;FAAGAAgAAAAhADj9If/WAAAAlAEAAAsAAAAAAAAAAAAAAAAALwEAAF9yZWxzLy5yZWxzUEsBAi0A&#10;FAAGAAgAAAAhAFMO7xblAQAAqAMAAA4AAAAAAAAAAAAAAAAALgIAAGRycy9lMm9Eb2MueG1sUEsB&#10;Ai0AFAAGAAgAAAAhANDdVMDeAAAACwEAAA8AAAAAAAAAAAAAAAAAPwQAAGRycy9kb3ducmV2Lnht&#10;bFBLBQYAAAAABAAEAPMAAABKBQAAAAA=&#10;" filled="f" stroked="f">
                      <v:textbox>
                        <w:txbxContent>
                          <w:p w14:paraId="6D374D68" w14:textId="77777777" w:rsidR="00764030" w:rsidRDefault="00764030" w:rsidP="00701B7C">
                            <w:pPr>
                              <w:rPr>
                                <w:b/>
                                <w:sz w:val="12"/>
                                <w:szCs w:val="12"/>
                              </w:rPr>
                            </w:pPr>
                            <w:r w:rsidRPr="00CE5CCC">
                              <w:rPr>
                                <w:b/>
                                <w:sz w:val="12"/>
                                <w:szCs w:val="12"/>
                              </w:rPr>
                              <w:t>Folja</w:t>
                            </w:r>
                          </w:p>
                        </w:txbxContent>
                      </v:textbox>
                    </v:shape>
                  </w:pict>
                </mc:Fallback>
              </mc:AlternateContent>
            </w:r>
            <w:r w:rsidRPr="009F3F84">
              <w:rPr>
                <w:noProof/>
                <w:lang w:val="en-US" w:eastAsia="en-US"/>
              </w:rPr>
              <mc:AlternateContent>
                <mc:Choice Requires="wps">
                  <w:drawing>
                    <wp:anchor distT="45720" distB="45720" distL="114300" distR="114300" simplePos="0" relativeHeight="251687424" behindDoc="0" locked="0" layoutInCell="1" allowOverlap="1" wp14:anchorId="1EE13778" wp14:editId="4119B469">
                      <wp:simplePos x="0" y="0"/>
                      <wp:positionH relativeFrom="column">
                        <wp:posOffset>19685</wp:posOffset>
                      </wp:positionH>
                      <wp:positionV relativeFrom="paragraph">
                        <wp:posOffset>796925</wp:posOffset>
                      </wp:positionV>
                      <wp:extent cx="471805" cy="243205"/>
                      <wp:effectExtent l="0" t="0" r="0" b="0"/>
                      <wp:wrapNone/>
                      <wp:docPr id="248"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7180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DA177C1" w14:textId="77777777" w:rsidR="00764030" w:rsidRDefault="00764030" w:rsidP="00701B7C">
                                  <w:pPr>
                                    <w:rPr>
                                      <w:b/>
                                      <w:sz w:val="12"/>
                                      <w:szCs w:val="12"/>
                                    </w:rPr>
                                  </w:pPr>
                                  <w:r w:rsidRPr="00CE5CCC">
                                    <w:rPr>
                                      <w:b/>
                                      <w:sz w:val="12"/>
                                      <w:szCs w:val="12"/>
                                    </w:rPr>
                                    <w:t>Inhaler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EE13778" id="_x0000_s1053" type="#_x0000_t202" style="position:absolute;margin-left:1.55pt;margin-top:62.75pt;width:37.15pt;height:19.15pt;z-index:25168742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kbia4wEAAKgDAAAOAAAAZHJzL2Uyb0RvYy54bWysU9tu2zAMfR+wfxD0vvgyd+mMOEXXosOA&#10;7gK0+wBZlm1htqhRSuzs60fJaZqtb8NeBIqUD885pDdX8ziwvUKnwVQ8W6WcKSOh0aar+PfHuzeX&#10;nDkvTCMGMKriB+X41fb1q81kS5VDD0OjkBGIceVkK957b8skcbJXo3ArsMpQsQUchacrdkmDYiL0&#10;cUjyNH2XTICNRZDKOcreLkW+jfhtq6T/2rZOeTZUnLj5eGI863Am240oOxS21/JIQ/wDi1FoQ01P&#10;ULfCC7ZD/QJq1BLBQetXEsYE2lZLFTWQmiz9S81DL6yKWsgcZ082uf8HK7/sH+w3ZH7+ADMNMIpw&#10;9h7kD8cM3PTCdOoaEaZeiYYaZ8GyZLKuPH4arHalCyD19BkaGrLYeYhAc4tjcIV0MkKnARxOpqvZ&#10;M0nJYp1dphecSSrlxduc4tBBlE8fW3T+o4KRhaDiSDON4GJ/7/zy9OlJ6GXgTg9DnOtg/kgQZshE&#10;8oHvwtzP9cx0Q83XoXEQU0NzIDkIy7rQelPQA/7ibKJVqbj7uROoOBs+GbLkfVYUYbfipbhY53TB&#10;80p9XhFGElTFPWdLeOOXfdxZ1F1PnZYhGLgmG1sdJT6zOvKndYgmHVc37Nv5Pb56/sG2vwEAAP//&#10;AwBQSwMEFAAGAAgAAAAhAP8sMsndAAAACAEAAA8AAABkcnMvZG93bnJldi54bWxMj81OwzAQhO9I&#10;vIO1SNyo3Z+0JcSpKhBXUFuo1Jsbb5Oo8TqK3Sa8PcuJHndmNPtNthpcI67YhdqThvFIgUAqvK2p&#10;1PC1e39aggjRkDWNJ9TwgwFW+f1dZlLre9rgdRtLwSUUUqOhirFNpQxFhc6EkW+R2Dv5zpnIZ1dK&#10;25mey10jJ0rNpTM18YfKtPhaYXHeXpyG74/TYT9Tn+WbS9reD0qSe5ZaPz4M6xcQEYf4H4Y/fEaH&#10;nJmO/kI2iEbDdMxBlidJAoL9xWIG4sjCfLoEmWfydkD+CwAA//8DAFBLAQItABQABgAIAAAAIQC2&#10;gziS/gAAAOEBAAATAAAAAAAAAAAAAAAAAAAAAABbQ29udGVudF9UeXBlc10ueG1sUEsBAi0AFAAG&#10;AAgAAAAhADj9If/WAAAAlAEAAAsAAAAAAAAAAAAAAAAALwEAAF9yZWxzLy5yZWxzUEsBAi0AFAAG&#10;AAgAAAAhAK2RuJrjAQAAqAMAAA4AAAAAAAAAAAAAAAAALgIAAGRycy9lMm9Eb2MueG1sUEsBAi0A&#10;FAAGAAgAAAAhAP8sMsndAAAACAEAAA8AAAAAAAAAAAAAAAAAPQQAAGRycy9kb3ducmV2LnhtbFBL&#10;BQYAAAAABAAEAPMAAABHBQAAAAA=&#10;" filled="f" stroked="f">
                      <v:textbox>
                        <w:txbxContent>
                          <w:p w14:paraId="7DA177C1" w14:textId="77777777" w:rsidR="00764030" w:rsidRDefault="00764030" w:rsidP="00701B7C">
                            <w:pPr>
                              <w:rPr>
                                <w:b/>
                                <w:sz w:val="12"/>
                                <w:szCs w:val="12"/>
                              </w:rPr>
                            </w:pPr>
                            <w:r w:rsidRPr="00CE5CCC">
                              <w:rPr>
                                <w:b/>
                                <w:sz w:val="12"/>
                                <w:szCs w:val="12"/>
                              </w:rPr>
                              <w:t>Inhaler</w:t>
                            </w:r>
                          </w:p>
                        </w:txbxContent>
                      </v:textbox>
                    </v:shape>
                  </w:pict>
                </mc:Fallback>
              </mc:AlternateContent>
            </w:r>
          </w:p>
        </w:tc>
        <w:tc>
          <w:tcPr>
            <w:tcW w:w="2409" w:type="dxa"/>
            <w:vMerge w:val="restart"/>
            <w:tcBorders>
              <w:top w:val="single" w:sz="24" w:space="0" w:color="808080"/>
              <w:left w:val="single" w:sz="24" w:space="0" w:color="808080"/>
              <w:bottom w:val="single" w:sz="24" w:space="0" w:color="808080"/>
              <w:right w:val="single" w:sz="24" w:space="0" w:color="808080"/>
            </w:tcBorders>
          </w:tcPr>
          <w:p w14:paraId="4B44B54C" w14:textId="77777777" w:rsidR="00701B7C" w:rsidRPr="009F3F84" w:rsidRDefault="00701B7C" w:rsidP="00A2679E">
            <w:pPr>
              <w:pStyle w:val="Table"/>
              <w:keepNext/>
              <w:tabs>
                <w:tab w:val="clear" w:pos="284"/>
              </w:tabs>
              <w:spacing w:before="0" w:after="0"/>
              <w:rPr>
                <w:rFonts w:ascii="Times New Roman" w:hAnsi="Times New Roman"/>
                <w:b/>
                <w:szCs w:val="20"/>
              </w:rPr>
            </w:pPr>
            <w:r w:rsidRPr="009F3F84">
              <w:rPr>
                <w:rFonts w:ascii="Times New Roman" w:hAnsi="Times New Roman"/>
                <w:b/>
                <w:szCs w:val="20"/>
              </w:rPr>
              <w:t>Mistoqsijiet Komuni</w:t>
            </w:r>
          </w:p>
          <w:p w14:paraId="25EBF708" w14:textId="77777777" w:rsidR="00701B7C" w:rsidRPr="009F3F84" w:rsidRDefault="00701B7C" w:rsidP="00A2679E">
            <w:pPr>
              <w:pStyle w:val="Table"/>
              <w:keepNext/>
              <w:tabs>
                <w:tab w:val="clear" w:pos="284"/>
              </w:tabs>
              <w:spacing w:before="0" w:after="0"/>
              <w:rPr>
                <w:rFonts w:ascii="Times New Roman" w:hAnsi="Times New Roman"/>
                <w:szCs w:val="20"/>
              </w:rPr>
            </w:pPr>
          </w:p>
          <w:p w14:paraId="6870C040" w14:textId="77777777" w:rsidR="00701B7C" w:rsidRPr="009F3F84" w:rsidRDefault="00701B7C" w:rsidP="00A2679E">
            <w:pPr>
              <w:pStyle w:val="Table"/>
              <w:keepNext/>
              <w:tabs>
                <w:tab w:val="clear" w:pos="284"/>
              </w:tabs>
              <w:spacing w:before="0" w:after="0"/>
              <w:rPr>
                <w:rFonts w:ascii="Times New Roman" w:hAnsi="Times New Roman"/>
                <w:b/>
                <w:szCs w:val="20"/>
              </w:rPr>
            </w:pPr>
            <w:r w:rsidRPr="009F3F84">
              <w:rPr>
                <w:rFonts w:ascii="Times New Roman" w:hAnsi="Times New Roman"/>
                <w:b/>
                <w:szCs w:val="20"/>
              </w:rPr>
              <w:t>Għala l-inhaler m’għamilx ħoss meta ġbidt in-nifs ’il ġewwa?</w:t>
            </w:r>
          </w:p>
          <w:p w14:paraId="488C48FE" w14:textId="77777777" w:rsidR="00701B7C" w:rsidRPr="009F3F84" w:rsidRDefault="00701B7C" w:rsidP="00A2679E">
            <w:pPr>
              <w:pStyle w:val="Table"/>
              <w:keepNext/>
              <w:tabs>
                <w:tab w:val="clear" w:pos="284"/>
              </w:tabs>
              <w:spacing w:before="0" w:after="0"/>
              <w:rPr>
                <w:rFonts w:ascii="Times New Roman" w:hAnsi="Times New Roman"/>
                <w:szCs w:val="20"/>
              </w:rPr>
            </w:pPr>
            <w:r w:rsidRPr="009F3F84">
              <w:rPr>
                <w:rFonts w:ascii="Times New Roman" w:hAnsi="Times New Roman"/>
                <w:szCs w:val="20"/>
              </w:rPr>
              <w:t>Jista’ jkun li l-kapsula weħlet fit-toqba tal-kapsula. Jekk jiġri dan, ċaqlaq bil-mod billi ttekkek il-qiegħ tal-inhaler. Erġa iġbed il-mediċina ’l ġewwa billi tirrepeti stadji 3a sa 3d.</w:t>
            </w:r>
          </w:p>
          <w:p w14:paraId="48D907C6" w14:textId="77777777" w:rsidR="00701B7C" w:rsidRPr="009F3F84" w:rsidRDefault="00701B7C" w:rsidP="00A2679E">
            <w:pPr>
              <w:pStyle w:val="Table"/>
              <w:keepNext/>
              <w:tabs>
                <w:tab w:val="clear" w:pos="284"/>
              </w:tabs>
              <w:spacing w:before="0" w:after="0"/>
              <w:rPr>
                <w:rFonts w:ascii="Times New Roman" w:hAnsi="Times New Roman"/>
                <w:szCs w:val="20"/>
              </w:rPr>
            </w:pPr>
          </w:p>
          <w:p w14:paraId="490C060E" w14:textId="77777777" w:rsidR="00701B7C" w:rsidRPr="009F3F84" w:rsidRDefault="00701B7C" w:rsidP="00A2679E">
            <w:pPr>
              <w:pStyle w:val="Table"/>
              <w:keepNext/>
              <w:tabs>
                <w:tab w:val="clear" w:pos="284"/>
              </w:tabs>
              <w:spacing w:before="0" w:after="0"/>
              <w:rPr>
                <w:rFonts w:ascii="Times New Roman" w:hAnsi="Times New Roman"/>
                <w:b/>
                <w:szCs w:val="20"/>
              </w:rPr>
            </w:pPr>
            <w:r w:rsidRPr="009F3F84">
              <w:rPr>
                <w:rFonts w:ascii="Times New Roman" w:hAnsi="Times New Roman"/>
                <w:b/>
                <w:szCs w:val="20"/>
              </w:rPr>
              <w:t>X’għandi nagħmel jekk fil-kapsula baqa’ xi trab?</w:t>
            </w:r>
          </w:p>
          <w:p w14:paraId="6D5119BB" w14:textId="77777777" w:rsidR="00701B7C" w:rsidRPr="009F3F84" w:rsidRDefault="00701B7C" w:rsidP="00A2679E">
            <w:pPr>
              <w:pStyle w:val="Table"/>
              <w:keepNext/>
              <w:tabs>
                <w:tab w:val="clear" w:pos="284"/>
              </w:tabs>
              <w:spacing w:before="0" w:after="0"/>
              <w:rPr>
                <w:rFonts w:ascii="Times New Roman" w:hAnsi="Times New Roman"/>
                <w:szCs w:val="20"/>
              </w:rPr>
            </w:pPr>
            <w:r w:rsidRPr="009F3F84">
              <w:rPr>
                <w:rFonts w:ascii="Times New Roman" w:hAnsi="Times New Roman"/>
                <w:szCs w:val="20"/>
              </w:rPr>
              <w:t>Inti ma ħadtx biżżejjed mill-mediċina tiegħek. Agħlaq l-inhaler u rrepeti stadji</w:t>
            </w:r>
            <w:r w:rsidRPr="002812C3">
              <w:rPr>
                <w:rFonts w:ascii="Times New Roman" w:hAnsi="Times New Roman"/>
                <w:szCs w:val="20"/>
              </w:rPr>
              <w:t> </w:t>
            </w:r>
            <w:r w:rsidRPr="009F3F84">
              <w:rPr>
                <w:rFonts w:ascii="Times New Roman" w:hAnsi="Times New Roman"/>
                <w:szCs w:val="20"/>
              </w:rPr>
              <w:t>3a sa 3d.</w:t>
            </w:r>
          </w:p>
          <w:p w14:paraId="5B55022F" w14:textId="77777777" w:rsidR="00701B7C" w:rsidRPr="009F3F84" w:rsidRDefault="00701B7C" w:rsidP="00A2679E">
            <w:pPr>
              <w:pStyle w:val="Table"/>
              <w:keepNext/>
              <w:tabs>
                <w:tab w:val="clear" w:pos="284"/>
              </w:tabs>
              <w:spacing w:before="0" w:after="0"/>
              <w:rPr>
                <w:rFonts w:ascii="Times New Roman" w:hAnsi="Times New Roman"/>
                <w:szCs w:val="20"/>
              </w:rPr>
            </w:pPr>
          </w:p>
          <w:p w14:paraId="6741AA9A" w14:textId="77777777" w:rsidR="00701B7C" w:rsidRPr="009F3F84" w:rsidRDefault="00701B7C" w:rsidP="00A2679E">
            <w:pPr>
              <w:pStyle w:val="Table"/>
              <w:keepNext/>
              <w:tabs>
                <w:tab w:val="clear" w:pos="284"/>
              </w:tabs>
              <w:spacing w:before="0" w:after="0"/>
              <w:rPr>
                <w:rFonts w:ascii="Times New Roman" w:hAnsi="Times New Roman"/>
                <w:b/>
                <w:szCs w:val="20"/>
              </w:rPr>
            </w:pPr>
            <w:r w:rsidRPr="009F3F84">
              <w:rPr>
                <w:rFonts w:ascii="Times New Roman" w:hAnsi="Times New Roman"/>
                <w:b/>
                <w:szCs w:val="20"/>
              </w:rPr>
              <w:t>Sgħolt wara li ġbidt in-nifs ’il ġewwa – ta’ min jagħti kasu dan?</w:t>
            </w:r>
          </w:p>
          <w:p w14:paraId="5D3AB481" w14:textId="77777777" w:rsidR="00701B7C" w:rsidRPr="009F3F84" w:rsidRDefault="00701B7C" w:rsidP="00A2679E">
            <w:pPr>
              <w:pStyle w:val="Table"/>
              <w:keepNext/>
              <w:tabs>
                <w:tab w:val="clear" w:pos="284"/>
              </w:tabs>
              <w:spacing w:before="0" w:after="0"/>
              <w:rPr>
                <w:rFonts w:ascii="Times New Roman" w:hAnsi="Times New Roman"/>
                <w:szCs w:val="20"/>
              </w:rPr>
            </w:pPr>
            <w:r w:rsidRPr="009F3F84">
              <w:rPr>
                <w:rFonts w:ascii="Times New Roman" w:hAnsi="Times New Roman"/>
                <w:szCs w:val="20"/>
              </w:rPr>
              <w:t>Dan jista’ jiġri. Sakemm il-kapsula hi vojta inti ħadt biżżejjed mill-mediċina tiegħek.</w:t>
            </w:r>
          </w:p>
          <w:p w14:paraId="302B9B8C" w14:textId="77777777" w:rsidR="00701B7C" w:rsidRPr="009F3F84" w:rsidRDefault="00701B7C" w:rsidP="00A2679E">
            <w:pPr>
              <w:pStyle w:val="Table"/>
              <w:keepNext/>
              <w:tabs>
                <w:tab w:val="clear" w:pos="284"/>
              </w:tabs>
              <w:spacing w:before="0" w:after="0"/>
              <w:rPr>
                <w:rFonts w:ascii="Times New Roman" w:hAnsi="Times New Roman"/>
                <w:szCs w:val="20"/>
              </w:rPr>
            </w:pPr>
          </w:p>
          <w:p w14:paraId="13FB05CE" w14:textId="77777777" w:rsidR="00701B7C" w:rsidRPr="009F3F84" w:rsidRDefault="00701B7C" w:rsidP="00A2679E">
            <w:pPr>
              <w:pStyle w:val="Table"/>
              <w:keepNext/>
              <w:tabs>
                <w:tab w:val="clear" w:pos="284"/>
              </w:tabs>
              <w:spacing w:before="0" w:after="0"/>
              <w:rPr>
                <w:rFonts w:ascii="Times New Roman" w:hAnsi="Times New Roman"/>
                <w:b/>
                <w:szCs w:val="20"/>
              </w:rPr>
            </w:pPr>
            <w:r w:rsidRPr="009F3F84">
              <w:rPr>
                <w:rFonts w:ascii="Times New Roman" w:hAnsi="Times New Roman"/>
                <w:b/>
                <w:szCs w:val="20"/>
              </w:rPr>
              <w:t>Ħassejt biċċiet żgħar mill-kapsula fuq ilsieni – ta’ min jagħti kasu dan?</w:t>
            </w:r>
          </w:p>
          <w:p w14:paraId="201A6F4D" w14:textId="77777777" w:rsidR="00701B7C" w:rsidRPr="009F3F84" w:rsidRDefault="00701B7C" w:rsidP="00A2679E">
            <w:pPr>
              <w:pStyle w:val="Table"/>
              <w:keepNext/>
              <w:tabs>
                <w:tab w:val="clear" w:pos="284"/>
              </w:tabs>
              <w:spacing w:before="0" w:after="0"/>
              <w:rPr>
                <w:rFonts w:ascii="Times New Roman" w:hAnsi="Times New Roman"/>
                <w:szCs w:val="20"/>
              </w:rPr>
            </w:pPr>
            <w:r w:rsidRPr="009F3F84">
              <w:rPr>
                <w:rFonts w:ascii="Times New Roman" w:hAnsi="Times New Roman"/>
                <w:szCs w:val="20"/>
              </w:rPr>
              <w:t>Dan jista’ jiġri. Ma jagħmilx ħsara. Il-probabbiltà li l-kapsula tinqasam f’biċċiet żgħar se tiżdied jekk il-kapsula tittaqqab aktar minn darba.</w:t>
            </w:r>
          </w:p>
        </w:tc>
        <w:tc>
          <w:tcPr>
            <w:tcW w:w="2410" w:type="dxa"/>
            <w:tcBorders>
              <w:top w:val="single" w:sz="24" w:space="0" w:color="808080"/>
              <w:left w:val="single" w:sz="24" w:space="0" w:color="808080"/>
              <w:bottom w:val="single" w:sz="24" w:space="0" w:color="808080"/>
              <w:right w:val="single" w:sz="24" w:space="0" w:color="808080"/>
            </w:tcBorders>
            <w:hideMark/>
          </w:tcPr>
          <w:p w14:paraId="312CB10B" w14:textId="77777777" w:rsidR="00701B7C" w:rsidRPr="009F3F84" w:rsidRDefault="00701B7C" w:rsidP="00A2679E">
            <w:pPr>
              <w:pStyle w:val="Table"/>
              <w:keepNext/>
              <w:tabs>
                <w:tab w:val="clear" w:pos="284"/>
              </w:tabs>
              <w:spacing w:before="0" w:after="0"/>
              <w:rPr>
                <w:rFonts w:ascii="Times New Roman" w:hAnsi="Times New Roman"/>
                <w:b/>
                <w:szCs w:val="20"/>
              </w:rPr>
            </w:pPr>
            <w:r w:rsidRPr="009F3F84">
              <w:rPr>
                <w:rFonts w:ascii="Times New Roman" w:hAnsi="Times New Roman"/>
                <w:b/>
                <w:szCs w:val="20"/>
              </w:rPr>
              <w:t>Kif tnaddaf l-inhaler</w:t>
            </w:r>
          </w:p>
          <w:p w14:paraId="1A90C532" w14:textId="77777777" w:rsidR="00701B7C" w:rsidRPr="009F3F84" w:rsidRDefault="00701B7C" w:rsidP="00A2679E">
            <w:pPr>
              <w:pStyle w:val="Table"/>
              <w:keepNext/>
              <w:tabs>
                <w:tab w:val="clear" w:pos="284"/>
              </w:tabs>
              <w:spacing w:before="0" w:after="0"/>
              <w:rPr>
                <w:rFonts w:ascii="Times New Roman" w:hAnsi="Times New Roman"/>
                <w:szCs w:val="20"/>
              </w:rPr>
            </w:pPr>
            <w:r w:rsidRPr="009F3F84">
              <w:rPr>
                <w:rFonts w:ascii="Times New Roman" w:hAnsi="Times New Roman"/>
                <w:szCs w:val="20"/>
              </w:rPr>
              <w:t>Imsaħ il-bokkin minn ġewwa u minn barra b’biċċa nadifa, xotta u mingħajr tnietex sabiex tneħħi kull trab li jkun għad fadal. Żomm l-inhaler xott. Qatt m’għandek taħsel l-inhaler tiegħek bl-ilma.</w:t>
            </w:r>
          </w:p>
        </w:tc>
      </w:tr>
      <w:tr w:rsidR="00701B7C" w:rsidRPr="00923BC4" w14:paraId="534E5963" w14:textId="77777777" w:rsidTr="00701B7C">
        <w:trPr>
          <w:cantSplit/>
          <w:trHeight w:val="3272"/>
        </w:trPr>
        <w:tc>
          <w:tcPr>
            <w:tcW w:w="4503" w:type="dxa"/>
            <w:vMerge/>
            <w:tcBorders>
              <w:top w:val="single" w:sz="24" w:space="0" w:color="808080"/>
              <w:left w:val="single" w:sz="24" w:space="0" w:color="808080"/>
              <w:bottom w:val="single" w:sz="24" w:space="0" w:color="808080"/>
              <w:right w:val="single" w:sz="24" w:space="0" w:color="808080"/>
            </w:tcBorders>
            <w:vAlign w:val="center"/>
            <w:hideMark/>
          </w:tcPr>
          <w:p w14:paraId="2A5B2E0D" w14:textId="77777777" w:rsidR="00701B7C" w:rsidRPr="009F3F84" w:rsidRDefault="00701B7C" w:rsidP="00A2679E">
            <w:pPr>
              <w:tabs>
                <w:tab w:val="clear" w:pos="567"/>
              </w:tabs>
              <w:spacing w:line="240" w:lineRule="auto"/>
              <w:rPr>
                <w:rFonts w:eastAsia="MS Mincho"/>
                <w:szCs w:val="22"/>
              </w:rPr>
            </w:pPr>
          </w:p>
        </w:tc>
        <w:tc>
          <w:tcPr>
            <w:tcW w:w="2409" w:type="dxa"/>
            <w:vMerge/>
            <w:tcBorders>
              <w:top w:val="single" w:sz="24" w:space="0" w:color="808080"/>
              <w:left w:val="single" w:sz="24" w:space="0" w:color="808080"/>
              <w:bottom w:val="single" w:sz="24" w:space="0" w:color="808080"/>
              <w:right w:val="single" w:sz="24" w:space="0" w:color="808080"/>
            </w:tcBorders>
            <w:vAlign w:val="center"/>
            <w:hideMark/>
          </w:tcPr>
          <w:p w14:paraId="0702771A" w14:textId="77777777" w:rsidR="00701B7C" w:rsidRPr="009F3F84" w:rsidRDefault="00701B7C" w:rsidP="00A2679E">
            <w:pPr>
              <w:tabs>
                <w:tab w:val="clear" w:pos="567"/>
              </w:tabs>
              <w:spacing w:line="240" w:lineRule="auto"/>
              <w:rPr>
                <w:rFonts w:eastAsia="MS Mincho"/>
                <w:sz w:val="20"/>
              </w:rPr>
            </w:pPr>
          </w:p>
        </w:tc>
        <w:tc>
          <w:tcPr>
            <w:tcW w:w="2410" w:type="dxa"/>
            <w:tcBorders>
              <w:top w:val="single" w:sz="24" w:space="0" w:color="808080"/>
              <w:left w:val="single" w:sz="24" w:space="0" w:color="808080"/>
              <w:bottom w:val="single" w:sz="24" w:space="0" w:color="808080"/>
              <w:right w:val="single" w:sz="24" w:space="0" w:color="808080"/>
            </w:tcBorders>
          </w:tcPr>
          <w:p w14:paraId="02354B11" w14:textId="77777777" w:rsidR="00A750B2" w:rsidRPr="009F3F84" w:rsidRDefault="00A750B2" w:rsidP="00A2679E">
            <w:pPr>
              <w:pStyle w:val="Table"/>
              <w:tabs>
                <w:tab w:val="clear" w:pos="284"/>
              </w:tabs>
              <w:spacing w:before="0" w:after="0"/>
              <w:rPr>
                <w:rFonts w:ascii="Times New Roman" w:hAnsi="Times New Roman"/>
                <w:b/>
                <w:szCs w:val="20"/>
              </w:rPr>
            </w:pPr>
            <w:r w:rsidRPr="009F3F84">
              <w:rPr>
                <w:rFonts w:ascii="Times New Roman" w:hAnsi="Times New Roman"/>
                <w:b/>
                <w:szCs w:val="20"/>
              </w:rPr>
              <w:t>Kif għandek tarmi l-inhaler wara li jintuża</w:t>
            </w:r>
          </w:p>
          <w:p w14:paraId="028C16AB" w14:textId="518D8252" w:rsidR="00701B7C" w:rsidRPr="00923BC4" w:rsidRDefault="00A750B2" w:rsidP="00A2679E">
            <w:pPr>
              <w:pStyle w:val="Table"/>
              <w:tabs>
                <w:tab w:val="clear" w:pos="284"/>
              </w:tabs>
              <w:spacing w:before="0" w:after="0"/>
              <w:rPr>
                <w:rFonts w:ascii="Times New Roman" w:hAnsi="Times New Roman"/>
                <w:szCs w:val="20"/>
              </w:rPr>
            </w:pPr>
            <w:r w:rsidRPr="009F3F84">
              <w:rPr>
                <w:rFonts w:ascii="Times New Roman" w:hAnsi="Times New Roman"/>
                <w:szCs w:val="20"/>
              </w:rPr>
              <w:t>Kull inhaler għandu jintrema wara li jintużaw il-kapsuli kollha. Staqsi lill-ispiżjar tiegħek dwar kif għandek tarmi mediċini u inhalers li m’għadhomx meħtieġa.</w:t>
            </w:r>
          </w:p>
        </w:tc>
      </w:tr>
    </w:tbl>
    <w:p w14:paraId="453E69BB" w14:textId="78FF6CB0" w:rsidR="007647AE" w:rsidRDefault="007647AE" w:rsidP="00A2679E">
      <w:pPr>
        <w:tabs>
          <w:tab w:val="clear" w:pos="567"/>
        </w:tabs>
        <w:spacing w:line="240" w:lineRule="auto"/>
        <w:rPr>
          <w:szCs w:val="22"/>
        </w:rPr>
      </w:pPr>
    </w:p>
    <w:sectPr w:rsidR="007647AE">
      <w:footerReference w:type="default" r:id="rId27"/>
      <w:footerReference w:type="first" r:id="rId28"/>
      <w:endnotePr>
        <w:numFmt w:val="decimal"/>
      </w:endnotePr>
      <w:pgSz w:w="11907" w:h="16840" w:code="9"/>
      <w:pgMar w:top="1134" w:right="1418" w:bottom="1134" w:left="1418" w:header="737" w:footer="737"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F636F39" w14:textId="77777777" w:rsidR="00AE4931" w:rsidRDefault="00AE4931">
      <w:r>
        <w:separator/>
      </w:r>
    </w:p>
  </w:endnote>
  <w:endnote w:type="continuationSeparator" w:id="0">
    <w:p w14:paraId="1B9C605D" w14:textId="77777777" w:rsidR="00AE4931" w:rsidRDefault="00AE4931">
      <w:r>
        <w:continuationSeparator/>
      </w:r>
    </w:p>
  </w:endnote>
  <w:endnote w:type="continuationNotice" w:id="1">
    <w:p w14:paraId="2C240A68" w14:textId="77777777" w:rsidR="00AE4931" w:rsidRDefault="00AE4931">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HelveticaNeueLT Std Lt">
    <w:altName w:val="Arial"/>
    <w:panose1 w:val="00000000000000000000"/>
    <w:charset w:val="00"/>
    <w:family w:val="swiss"/>
    <w:notTrueType/>
    <w:pitch w:val="default"/>
    <w:sig w:usb0="00000003" w:usb1="00000000" w:usb2="00000000" w:usb3="00000000" w:csb0="00000001"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65D71E" w14:textId="63F76CAA" w:rsidR="00764030" w:rsidRDefault="00764030">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sidR="002812C3">
      <w:rPr>
        <w:rStyle w:val="PageNumber"/>
        <w:rFonts w:cs="Arial"/>
        <w:noProof/>
      </w:rPr>
      <w:t>1</w:t>
    </w:r>
    <w:r>
      <w:rPr>
        <w:rStyle w:val="PageNumber"/>
        <w:rFonts w:cs="Arial"/>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5047B6" w14:textId="77777777" w:rsidR="00764030" w:rsidRDefault="00764030">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Pr>
        <w:rStyle w:val="PageNumber"/>
        <w:rFonts w:cs="Arial"/>
      </w:rPr>
      <w:t>1</w:t>
    </w:r>
    <w:r>
      <w:rPr>
        <w:rStyle w:val="PageNumber"/>
        <w:rFonts w:cs="Arial"/>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FCDF2EB" w14:textId="77777777" w:rsidR="00AE4931" w:rsidRDefault="00AE4931">
      <w:r>
        <w:separator/>
      </w:r>
    </w:p>
  </w:footnote>
  <w:footnote w:type="continuationSeparator" w:id="0">
    <w:p w14:paraId="2B3E140A" w14:textId="77777777" w:rsidR="00AE4931" w:rsidRDefault="00AE4931">
      <w:r>
        <w:continuationSeparator/>
      </w:r>
    </w:p>
  </w:footnote>
  <w:footnote w:type="continuationNotice" w:id="1">
    <w:p w14:paraId="42D995FA" w14:textId="77777777" w:rsidR="00AE4931" w:rsidRDefault="00AE4931">
      <w:pPr>
        <w:spacing w:line="240" w:lineRule="auto"/>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9C44CC1"/>
    <w:multiLevelType w:val="hybridMultilevel"/>
    <w:tmpl w:val="7FF2C56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1ADB794D"/>
    <w:multiLevelType w:val="hybridMultilevel"/>
    <w:tmpl w:val="A5461E7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24D36C33"/>
    <w:multiLevelType w:val="hybridMultilevel"/>
    <w:tmpl w:val="F838FFCA"/>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3" w15:restartNumberingAfterBreak="0">
    <w:nsid w:val="2BB7502F"/>
    <w:multiLevelType w:val="hybridMultilevel"/>
    <w:tmpl w:val="6DA605FC"/>
    <w:lvl w:ilvl="0" w:tplc="FFFFFFFF">
      <w:start w:val="1"/>
      <w:numFmt w:val="bullet"/>
      <w:lvlText w:val="-"/>
      <w:lvlJc w:val="left"/>
      <w:pPr>
        <w:ind w:left="360" w:hanging="360"/>
      </w:p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 w15:restartNumberingAfterBreak="0">
    <w:nsid w:val="301E1E54"/>
    <w:multiLevelType w:val="hybridMultilevel"/>
    <w:tmpl w:val="837CD134"/>
    <w:lvl w:ilvl="0" w:tplc="FFFFFFFF">
      <w:start w:val="1"/>
      <w:numFmt w:val="bullet"/>
      <w:lvlText w:val="-"/>
      <w:lvlJc w:val="left"/>
      <w:pPr>
        <w:ind w:left="720" w:hanging="360"/>
      </w:p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31E029D9"/>
    <w:multiLevelType w:val="hybridMultilevel"/>
    <w:tmpl w:val="3428333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3AA74EF1"/>
    <w:multiLevelType w:val="hybridMultilevel"/>
    <w:tmpl w:val="7B9A3E50"/>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7" w15:restartNumberingAfterBreak="0">
    <w:nsid w:val="519577E6"/>
    <w:multiLevelType w:val="multilevel"/>
    <w:tmpl w:val="14BCD3C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8" w15:restartNumberingAfterBreak="0">
    <w:nsid w:val="60073EF5"/>
    <w:multiLevelType w:val="hybridMultilevel"/>
    <w:tmpl w:val="510EDDF4"/>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9" w15:restartNumberingAfterBreak="0">
    <w:nsid w:val="63131403"/>
    <w:multiLevelType w:val="hybridMultilevel"/>
    <w:tmpl w:val="BF12BAC0"/>
    <w:lvl w:ilvl="0" w:tplc="FFFFFFFF">
      <w:start w:val="1"/>
      <w:numFmt w:val="bullet"/>
      <w:lvlText w:val="-"/>
      <w:lvlJc w:val="left"/>
      <w:pPr>
        <w:ind w:left="360" w:hanging="360"/>
      </w:p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0" w15:restartNumberingAfterBreak="0">
    <w:nsid w:val="68961286"/>
    <w:multiLevelType w:val="singleLevel"/>
    <w:tmpl w:val="77240A12"/>
    <w:lvl w:ilvl="0">
      <w:start w:val="1"/>
      <w:numFmt w:val="bullet"/>
      <w:lvlText w:val=""/>
      <w:lvlJc w:val="left"/>
      <w:pPr>
        <w:tabs>
          <w:tab w:val="num" w:pos="357"/>
        </w:tabs>
        <w:ind w:left="357" w:hanging="357"/>
      </w:pPr>
      <w:rPr>
        <w:rFonts w:ascii="Symbol" w:hAnsi="Symbol" w:hint="default"/>
      </w:rPr>
    </w:lvl>
  </w:abstractNum>
  <w:abstractNum w:abstractNumId="11" w15:restartNumberingAfterBreak="0">
    <w:nsid w:val="6F9337D0"/>
    <w:multiLevelType w:val="hybridMultilevel"/>
    <w:tmpl w:val="B6C885E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71DE10DF"/>
    <w:multiLevelType w:val="hybridMultilevel"/>
    <w:tmpl w:val="E3B424C8"/>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93228906">
    <w:abstractNumId w:val="0"/>
  </w:num>
  <w:num w:numId="2" w16cid:durableId="1771661768">
    <w:abstractNumId w:val="11"/>
  </w:num>
  <w:num w:numId="3" w16cid:durableId="1868330754">
    <w:abstractNumId w:val="4"/>
  </w:num>
  <w:num w:numId="4" w16cid:durableId="1062293066">
    <w:abstractNumId w:val="2"/>
  </w:num>
  <w:num w:numId="5" w16cid:durableId="1858301140">
    <w:abstractNumId w:val="10"/>
  </w:num>
  <w:num w:numId="6" w16cid:durableId="1187719617">
    <w:abstractNumId w:val="8"/>
  </w:num>
  <w:num w:numId="7" w16cid:durableId="1982685292">
    <w:abstractNumId w:val="12"/>
  </w:num>
  <w:num w:numId="8" w16cid:durableId="2066489591">
    <w:abstractNumId w:val="5"/>
  </w:num>
  <w:num w:numId="9" w16cid:durableId="89738249">
    <w:abstractNumId w:val="3"/>
  </w:num>
  <w:num w:numId="10" w16cid:durableId="1172139591">
    <w:abstractNumId w:val="7"/>
  </w:num>
  <w:num w:numId="11" w16cid:durableId="1155531127">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837064691">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560949864">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1606574515">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462164322">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403067062">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300647813">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419373002">
    <w:abstractNumId w:val="9"/>
  </w:num>
  <w:num w:numId="19" w16cid:durableId="1541429281">
    <w:abstractNumId w:val="6"/>
  </w:num>
  <w:num w:numId="20" w16cid:durableId="1201434855">
    <w:abstractNumId w:val="1"/>
  </w:num>
  <w:numIdMacAtCleanup w:val="9"/>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hideSpellingErrors/>
  <w:activeWritingStyle w:appName="MSWord" w:lang="nb-NO" w:vendorID="64" w:dllVersion="6" w:nlCheck="1" w:checkStyle="0"/>
  <w:activeWritingStyle w:appName="MSWord" w:lang="de-AT" w:vendorID="64" w:dllVersion="6" w:nlCheck="1" w:checkStyle="0"/>
  <w:activeWritingStyle w:appName="MSWord" w:lang="es-ES" w:vendorID="64" w:dllVersion="6" w:nlCheck="1" w:checkStyle="0"/>
  <w:activeWritingStyle w:appName="MSWord" w:lang="fr-FR" w:vendorID="64" w:dllVersion="6" w:nlCheck="1" w:checkStyle="0"/>
  <w:activeWritingStyle w:appName="MSWord" w:lang="de-CH" w:vendorID="64" w:dllVersion="6" w:nlCheck="1" w:checkStyle="0"/>
  <w:activeWritingStyle w:appName="MSWord" w:lang="en-GB" w:vendorID="64" w:dllVersion="6" w:nlCheck="1" w:checkStyle="1"/>
  <w:activeWritingStyle w:appName="MSWord" w:lang="fr-CH" w:vendorID="64" w:dllVersion="6" w:nlCheck="1" w:checkStyle="0"/>
  <w:activeWritingStyle w:appName="MSWord" w:lang="it-IT" w:vendorID="64" w:dllVersion="6" w:nlCheck="1" w:checkStyle="0"/>
  <w:activeWritingStyle w:appName="MSWord" w:lang="en-US" w:vendorID="64" w:dllVersion="6" w:nlCheck="1" w:checkStyle="1"/>
  <w:activeWritingStyle w:appName="MSWord" w:lang="fr-BE" w:vendorID="64" w:dllVersion="6" w:nlCheck="1" w:checkStyle="0"/>
  <w:activeWritingStyle w:appName="MSWord" w:lang="zh-CN" w:vendorID="64" w:dllVersion="5" w:nlCheck="1" w:checkStyle="1"/>
  <w:activeWritingStyle w:appName="MSWord" w:lang="de-DE" w:vendorID="64" w:dllVersion="6" w:nlCheck="1" w:checkStyle="0"/>
  <w:activeWritingStyle w:appName="MSWord" w:lang="nl-NL" w:vendorID="64" w:dllVersion="6" w:nlCheck="1" w:checkStyle="0"/>
  <w:activeWritingStyle w:appName="MSWord" w:lang="pt-PT" w:vendorID="64" w:dllVersion="6" w:nlCheck="1" w:checkStyle="0"/>
  <w:activeWritingStyle w:appName="MSWord" w:lang="fi-FI" w:vendorID="64" w:dllVersion="6" w:nlCheck="1" w:checkStyle="0"/>
  <w:activeWritingStyle w:appName="MSWord" w:lang="en-GB" w:vendorID="64" w:dllVersion="0" w:nlCheck="1" w:checkStyle="0"/>
  <w:activeWritingStyle w:appName="MSWord" w:lang="en-US" w:vendorID="64" w:dllVersion="0" w:nlCheck="1" w:checkStyle="0"/>
  <w:activeWritingStyle w:appName="MSWord" w:lang="fr-CH" w:vendorID="64" w:dllVersion="0" w:nlCheck="1" w:checkStyle="0"/>
  <w:activeWritingStyle w:appName="MSWord" w:lang="fr-BE" w:vendorID="64" w:dllVersion="0" w:nlCheck="1" w:checkStyle="0"/>
  <w:activeWritingStyle w:appName="MSWord" w:lang="es-ES" w:vendorID="64" w:dllVersion="0" w:nlCheck="1" w:checkStyle="0"/>
  <w:activeWritingStyle w:appName="MSWord" w:lang="fr-FR" w:vendorID="64" w:dllVersion="0" w:nlCheck="1" w:checkStyle="0"/>
  <w:activeWritingStyle w:appName="MSWord" w:lang="pt-PT" w:vendorID="64" w:dllVersion="0" w:nlCheck="1" w:checkStyle="0"/>
  <w:activeWritingStyle w:appName="MSWord" w:lang="de-CH" w:vendorID="64" w:dllVersion="0" w:nlCheck="1" w:checkStyle="0"/>
  <w:activeWritingStyle w:appName="MSWord" w:lang="nl-NL" w:vendorID="64" w:dllVersion="0" w:nlCheck="1" w:checkStyle="0"/>
  <w:activeWritingStyle w:appName="MSWord" w:lang="pt-BR" w:vendorID="64" w:dllVersion="0" w:nlCheck="1" w:checkStyle="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readOnly" w:enforcement="0"/>
  <w:defaultTabStop w:val="567"/>
  <w:hyphenationZone w:val="425"/>
  <w:displayHorizontalDrawingGridEvery w:val="0"/>
  <w:displayVerticalDrawingGridEvery w:val="0"/>
  <w:doNotUseMarginsForDrawingGridOrigin/>
  <w:noPunctuationKerning/>
  <w:characterSpacingControl w:val="doNotCompress"/>
  <w:hdrShapeDefaults>
    <o:shapedefaults v:ext="edit" spidmax="71681"/>
  </w:hdrShapeDefaults>
  <w:footnotePr>
    <w:footnote w:id="-1"/>
    <w:footnote w:id="0"/>
    <w:footnote w:id="1"/>
  </w:footnotePr>
  <w:endnotePr>
    <w:numFmt w:val="decimal"/>
    <w:endnote w:id="-1"/>
    <w:endnote w:id="0"/>
    <w:endnote w:id="1"/>
  </w:endnotePr>
  <w:compat>
    <w:doNotUseHTMLParagraphAutoSpacing/>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egistered" w:val="-1"/>
    <w:docVar w:name="Version" w:val="0"/>
  </w:docVars>
  <w:rsids>
    <w:rsidRoot w:val="00812D16"/>
    <w:rsid w:val="00000D62"/>
    <w:rsid w:val="00001587"/>
    <w:rsid w:val="00001AA8"/>
    <w:rsid w:val="0000362A"/>
    <w:rsid w:val="00003AEF"/>
    <w:rsid w:val="00003B1D"/>
    <w:rsid w:val="00004EC1"/>
    <w:rsid w:val="00005701"/>
    <w:rsid w:val="00007528"/>
    <w:rsid w:val="0001164F"/>
    <w:rsid w:val="00014869"/>
    <w:rsid w:val="000150D3"/>
    <w:rsid w:val="000166C1"/>
    <w:rsid w:val="00017285"/>
    <w:rsid w:val="0002006B"/>
    <w:rsid w:val="00020AE8"/>
    <w:rsid w:val="000212BB"/>
    <w:rsid w:val="00023A2C"/>
    <w:rsid w:val="00024580"/>
    <w:rsid w:val="0002506F"/>
    <w:rsid w:val="00025EBE"/>
    <w:rsid w:val="00026BF2"/>
    <w:rsid w:val="000271F6"/>
    <w:rsid w:val="00027B4F"/>
    <w:rsid w:val="00027C34"/>
    <w:rsid w:val="00030445"/>
    <w:rsid w:val="00031749"/>
    <w:rsid w:val="000318C7"/>
    <w:rsid w:val="00031A4D"/>
    <w:rsid w:val="00033D26"/>
    <w:rsid w:val="00033FDB"/>
    <w:rsid w:val="000344F6"/>
    <w:rsid w:val="000374F9"/>
    <w:rsid w:val="00040882"/>
    <w:rsid w:val="00040E81"/>
    <w:rsid w:val="0004132C"/>
    <w:rsid w:val="00042263"/>
    <w:rsid w:val="00043505"/>
    <w:rsid w:val="00043654"/>
    <w:rsid w:val="00043C70"/>
    <w:rsid w:val="00043E88"/>
    <w:rsid w:val="00044042"/>
    <w:rsid w:val="000459FB"/>
    <w:rsid w:val="000474D2"/>
    <w:rsid w:val="000479C5"/>
    <w:rsid w:val="00050DFD"/>
    <w:rsid w:val="000534E1"/>
    <w:rsid w:val="00053809"/>
    <w:rsid w:val="00053914"/>
    <w:rsid w:val="00054756"/>
    <w:rsid w:val="000556C8"/>
    <w:rsid w:val="000560C5"/>
    <w:rsid w:val="00056C49"/>
    <w:rsid w:val="00056FE0"/>
    <w:rsid w:val="00060090"/>
    <w:rsid w:val="000603C8"/>
    <w:rsid w:val="000608A4"/>
    <w:rsid w:val="00060AA1"/>
    <w:rsid w:val="000612F8"/>
    <w:rsid w:val="00061B5D"/>
    <w:rsid w:val="00061C9F"/>
    <w:rsid w:val="00061FEE"/>
    <w:rsid w:val="000631FD"/>
    <w:rsid w:val="000643D3"/>
    <w:rsid w:val="00065C7E"/>
    <w:rsid w:val="00066FD5"/>
    <w:rsid w:val="00067B16"/>
    <w:rsid w:val="00067C4F"/>
    <w:rsid w:val="00071175"/>
    <w:rsid w:val="00071F8A"/>
    <w:rsid w:val="00073E04"/>
    <w:rsid w:val="0007401B"/>
    <w:rsid w:val="00074A5A"/>
    <w:rsid w:val="000757B2"/>
    <w:rsid w:val="00076081"/>
    <w:rsid w:val="0007628D"/>
    <w:rsid w:val="0007651F"/>
    <w:rsid w:val="00080063"/>
    <w:rsid w:val="00081DAB"/>
    <w:rsid w:val="00083608"/>
    <w:rsid w:val="00083C62"/>
    <w:rsid w:val="000879AD"/>
    <w:rsid w:val="000918EE"/>
    <w:rsid w:val="00092829"/>
    <w:rsid w:val="00092B09"/>
    <w:rsid w:val="00092B1A"/>
    <w:rsid w:val="000933F1"/>
    <w:rsid w:val="0009351E"/>
    <w:rsid w:val="0009479A"/>
    <w:rsid w:val="00094AD6"/>
    <w:rsid w:val="000954F9"/>
    <w:rsid w:val="00095D61"/>
    <w:rsid w:val="00095E44"/>
    <w:rsid w:val="00096A57"/>
    <w:rsid w:val="00096D8D"/>
    <w:rsid w:val="0009755A"/>
    <w:rsid w:val="00097AE4"/>
    <w:rsid w:val="000A1232"/>
    <w:rsid w:val="000A1F70"/>
    <w:rsid w:val="000A2F65"/>
    <w:rsid w:val="000A30E5"/>
    <w:rsid w:val="000A40D0"/>
    <w:rsid w:val="000A604F"/>
    <w:rsid w:val="000A7678"/>
    <w:rsid w:val="000B0097"/>
    <w:rsid w:val="000B023D"/>
    <w:rsid w:val="000B0DF3"/>
    <w:rsid w:val="000B101F"/>
    <w:rsid w:val="000B1F4B"/>
    <w:rsid w:val="000B2F27"/>
    <w:rsid w:val="000B2F58"/>
    <w:rsid w:val="000B37A8"/>
    <w:rsid w:val="000B51D9"/>
    <w:rsid w:val="000B58F6"/>
    <w:rsid w:val="000B6E03"/>
    <w:rsid w:val="000C03FB"/>
    <w:rsid w:val="000C194E"/>
    <w:rsid w:val="000C308F"/>
    <w:rsid w:val="000C5A4E"/>
    <w:rsid w:val="000C635D"/>
    <w:rsid w:val="000C6411"/>
    <w:rsid w:val="000C72C8"/>
    <w:rsid w:val="000C770C"/>
    <w:rsid w:val="000C7F49"/>
    <w:rsid w:val="000D1AEE"/>
    <w:rsid w:val="000D1F4F"/>
    <w:rsid w:val="000D4AF3"/>
    <w:rsid w:val="000D4D07"/>
    <w:rsid w:val="000D5FC2"/>
    <w:rsid w:val="000D6301"/>
    <w:rsid w:val="000D7535"/>
    <w:rsid w:val="000E0315"/>
    <w:rsid w:val="000E165D"/>
    <w:rsid w:val="000E1BAF"/>
    <w:rsid w:val="000E223E"/>
    <w:rsid w:val="000E2491"/>
    <w:rsid w:val="000E2EA9"/>
    <w:rsid w:val="000E46A3"/>
    <w:rsid w:val="000E4E88"/>
    <w:rsid w:val="000E532F"/>
    <w:rsid w:val="000E5726"/>
    <w:rsid w:val="000E6470"/>
    <w:rsid w:val="000E6C94"/>
    <w:rsid w:val="000E7630"/>
    <w:rsid w:val="000F1BB2"/>
    <w:rsid w:val="000F217A"/>
    <w:rsid w:val="000F3F94"/>
    <w:rsid w:val="000F4AF4"/>
    <w:rsid w:val="000F5235"/>
    <w:rsid w:val="000F5B21"/>
    <w:rsid w:val="000F6A67"/>
    <w:rsid w:val="000F7166"/>
    <w:rsid w:val="0010064F"/>
    <w:rsid w:val="00101854"/>
    <w:rsid w:val="00103501"/>
    <w:rsid w:val="00103B2D"/>
    <w:rsid w:val="00103CD2"/>
    <w:rsid w:val="00104061"/>
    <w:rsid w:val="00104A68"/>
    <w:rsid w:val="00107186"/>
    <w:rsid w:val="00107236"/>
    <w:rsid w:val="001074B3"/>
    <w:rsid w:val="00107627"/>
    <w:rsid w:val="001101A2"/>
    <w:rsid w:val="00110524"/>
    <w:rsid w:val="001106F7"/>
    <w:rsid w:val="001108A9"/>
    <w:rsid w:val="00111286"/>
    <w:rsid w:val="00111555"/>
    <w:rsid w:val="00112EDA"/>
    <w:rsid w:val="00113BF1"/>
    <w:rsid w:val="00114174"/>
    <w:rsid w:val="0011534C"/>
    <w:rsid w:val="00115BD6"/>
    <w:rsid w:val="001177A1"/>
    <w:rsid w:val="00117B4A"/>
    <w:rsid w:val="00117C1D"/>
    <w:rsid w:val="00117FA5"/>
    <w:rsid w:val="00120831"/>
    <w:rsid w:val="00121230"/>
    <w:rsid w:val="001218CE"/>
    <w:rsid w:val="00123688"/>
    <w:rsid w:val="00123E63"/>
    <w:rsid w:val="00125DDF"/>
    <w:rsid w:val="00127899"/>
    <w:rsid w:val="00127F47"/>
    <w:rsid w:val="00133572"/>
    <w:rsid w:val="001342C9"/>
    <w:rsid w:val="001343BB"/>
    <w:rsid w:val="00134E4A"/>
    <w:rsid w:val="001364FB"/>
    <w:rsid w:val="001365F2"/>
    <w:rsid w:val="001369D5"/>
    <w:rsid w:val="00136D7A"/>
    <w:rsid w:val="0013714E"/>
    <w:rsid w:val="001374C5"/>
    <w:rsid w:val="00141470"/>
    <w:rsid w:val="00141540"/>
    <w:rsid w:val="001449DF"/>
    <w:rsid w:val="0014569B"/>
    <w:rsid w:val="00145E3D"/>
    <w:rsid w:val="001470E0"/>
    <w:rsid w:val="00147822"/>
    <w:rsid w:val="00150060"/>
    <w:rsid w:val="00151258"/>
    <w:rsid w:val="0015456A"/>
    <w:rsid w:val="00154944"/>
    <w:rsid w:val="00154C69"/>
    <w:rsid w:val="0015704C"/>
    <w:rsid w:val="0015739B"/>
    <w:rsid w:val="00157895"/>
    <w:rsid w:val="00157E3F"/>
    <w:rsid w:val="00161701"/>
    <w:rsid w:val="00161E87"/>
    <w:rsid w:val="00162B5B"/>
    <w:rsid w:val="00164CF6"/>
    <w:rsid w:val="00164F5D"/>
    <w:rsid w:val="0016566C"/>
    <w:rsid w:val="00166120"/>
    <w:rsid w:val="00166474"/>
    <w:rsid w:val="0016666F"/>
    <w:rsid w:val="00167275"/>
    <w:rsid w:val="00167E21"/>
    <w:rsid w:val="001727F0"/>
    <w:rsid w:val="00172B06"/>
    <w:rsid w:val="0017347E"/>
    <w:rsid w:val="00174E30"/>
    <w:rsid w:val="001752D8"/>
    <w:rsid w:val="00175931"/>
    <w:rsid w:val="00176B25"/>
    <w:rsid w:val="0017798E"/>
    <w:rsid w:val="00177B10"/>
    <w:rsid w:val="00180ED1"/>
    <w:rsid w:val="00181E56"/>
    <w:rsid w:val="0018238B"/>
    <w:rsid w:val="00183419"/>
    <w:rsid w:val="0018394A"/>
    <w:rsid w:val="00184B5F"/>
    <w:rsid w:val="00184DCC"/>
    <w:rsid w:val="00185520"/>
    <w:rsid w:val="00185E9F"/>
    <w:rsid w:val="00186A9D"/>
    <w:rsid w:val="001874A6"/>
    <w:rsid w:val="0018765B"/>
    <w:rsid w:val="001904AE"/>
    <w:rsid w:val="001904CD"/>
    <w:rsid w:val="00190913"/>
    <w:rsid w:val="0019236A"/>
    <w:rsid w:val="00193B21"/>
    <w:rsid w:val="00193DD3"/>
    <w:rsid w:val="001948AA"/>
    <w:rsid w:val="001952E0"/>
    <w:rsid w:val="00195F65"/>
    <w:rsid w:val="001A07E2"/>
    <w:rsid w:val="001A0A5D"/>
    <w:rsid w:val="001A1C68"/>
    <w:rsid w:val="001A2018"/>
    <w:rsid w:val="001A50A7"/>
    <w:rsid w:val="001A5562"/>
    <w:rsid w:val="001A56F1"/>
    <w:rsid w:val="001A5D0E"/>
    <w:rsid w:val="001B00C1"/>
    <w:rsid w:val="001B01C8"/>
    <w:rsid w:val="001B0B52"/>
    <w:rsid w:val="001B13F6"/>
    <w:rsid w:val="001B1630"/>
    <w:rsid w:val="001B1747"/>
    <w:rsid w:val="001B1DBF"/>
    <w:rsid w:val="001B2D44"/>
    <w:rsid w:val="001B370C"/>
    <w:rsid w:val="001B3848"/>
    <w:rsid w:val="001B3E4B"/>
    <w:rsid w:val="001B419D"/>
    <w:rsid w:val="001B429E"/>
    <w:rsid w:val="001B752A"/>
    <w:rsid w:val="001B7BF9"/>
    <w:rsid w:val="001C12FB"/>
    <w:rsid w:val="001C1385"/>
    <w:rsid w:val="001C1D6D"/>
    <w:rsid w:val="001C2DB4"/>
    <w:rsid w:val="001C3228"/>
    <w:rsid w:val="001C35E9"/>
    <w:rsid w:val="001C36BD"/>
    <w:rsid w:val="001C3733"/>
    <w:rsid w:val="001C448E"/>
    <w:rsid w:val="001C49B3"/>
    <w:rsid w:val="001C4DD9"/>
    <w:rsid w:val="001C5B30"/>
    <w:rsid w:val="001D2953"/>
    <w:rsid w:val="001D3C05"/>
    <w:rsid w:val="001D42F2"/>
    <w:rsid w:val="001D51D5"/>
    <w:rsid w:val="001D5663"/>
    <w:rsid w:val="001D5B0B"/>
    <w:rsid w:val="001D6AF4"/>
    <w:rsid w:val="001E0CC1"/>
    <w:rsid w:val="001E1C10"/>
    <w:rsid w:val="001E22A4"/>
    <w:rsid w:val="001E2509"/>
    <w:rsid w:val="001E3882"/>
    <w:rsid w:val="001E3CC0"/>
    <w:rsid w:val="001E48FF"/>
    <w:rsid w:val="001E77C3"/>
    <w:rsid w:val="001F090B"/>
    <w:rsid w:val="001F106E"/>
    <w:rsid w:val="001F180A"/>
    <w:rsid w:val="001F1A28"/>
    <w:rsid w:val="001F1AD0"/>
    <w:rsid w:val="001F1CE6"/>
    <w:rsid w:val="001F2002"/>
    <w:rsid w:val="001F35E8"/>
    <w:rsid w:val="001F4014"/>
    <w:rsid w:val="001F445E"/>
    <w:rsid w:val="001F47F8"/>
    <w:rsid w:val="001F6423"/>
    <w:rsid w:val="001F7806"/>
    <w:rsid w:val="00201213"/>
    <w:rsid w:val="002014A8"/>
    <w:rsid w:val="0020165E"/>
    <w:rsid w:val="0020272E"/>
    <w:rsid w:val="00202E50"/>
    <w:rsid w:val="00204AAB"/>
    <w:rsid w:val="00205180"/>
    <w:rsid w:val="002051D7"/>
    <w:rsid w:val="00207F81"/>
    <w:rsid w:val="002109F4"/>
    <w:rsid w:val="00211FDA"/>
    <w:rsid w:val="002139B7"/>
    <w:rsid w:val="00215FDA"/>
    <w:rsid w:val="002160C2"/>
    <w:rsid w:val="00216E80"/>
    <w:rsid w:val="00217FFA"/>
    <w:rsid w:val="00221AEC"/>
    <w:rsid w:val="00221EF6"/>
    <w:rsid w:val="0022221D"/>
    <w:rsid w:val="00222BB9"/>
    <w:rsid w:val="00224380"/>
    <w:rsid w:val="00224EE9"/>
    <w:rsid w:val="002258D6"/>
    <w:rsid w:val="00226136"/>
    <w:rsid w:val="00226182"/>
    <w:rsid w:val="0022639F"/>
    <w:rsid w:val="002269E8"/>
    <w:rsid w:val="002274FB"/>
    <w:rsid w:val="00230281"/>
    <w:rsid w:val="002309D2"/>
    <w:rsid w:val="00231B61"/>
    <w:rsid w:val="0023315B"/>
    <w:rsid w:val="00233FF6"/>
    <w:rsid w:val="002347FE"/>
    <w:rsid w:val="0023567A"/>
    <w:rsid w:val="002360D3"/>
    <w:rsid w:val="002365C9"/>
    <w:rsid w:val="0024178D"/>
    <w:rsid w:val="00242567"/>
    <w:rsid w:val="00242C90"/>
    <w:rsid w:val="0024392B"/>
    <w:rsid w:val="002450C6"/>
    <w:rsid w:val="00245DCF"/>
    <w:rsid w:val="00246C65"/>
    <w:rsid w:val="00246EF4"/>
    <w:rsid w:val="0024721F"/>
    <w:rsid w:val="002505B5"/>
    <w:rsid w:val="00250600"/>
    <w:rsid w:val="00251A10"/>
    <w:rsid w:val="00252BFF"/>
    <w:rsid w:val="00253732"/>
    <w:rsid w:val="00253D0D"/>
    <w:rsid w:val="002542A8"/>
    <w:rsid w:val="0025692D"/>
    <w:rsid w:val="00260A11"/>
    <w:rsid w:val="00260EBF"/>
    <w:rsid w:val="0026169A"/>
    <w:rsid w:val="00262763"/>
    <w:rsid w:val="002638F6"/>
    <w:rsid w:val="00264BEA"/>
    <w:rsid w:val="00267850"/>
    <w:rsid w:val="00271032"/>
    <w:rsid w:val="0027112C"/>
    <w:rsid w:val="0027242A"/>
    <w:rsid w:val="00273E3E"/>
    <w:rsid w:val="00274147"/>
    <w:rsid w:val="00275189"/>
    <w:rsid w:val="002756DC"/>
    <w:rsid w:val="00276412"/>
    <w:rsid w:val="00276437"/>
    <w:rsid w:val="002772BF"/>
    <w:rsid w:val="00277519"/>
    <w:rsid w:val="00280053"/>
    <w:rsid w:val="0028063F"/>
    <w:rsid w:val="00280740"/>
    <w:rsid w:val="00280F9E"/>
    <w:rsid w:val="002812C3"/>
    <w:rsid w:val="00283B02"/>
    <w:rsid w:val="00283C5D"/>
    <w:rsid w:val="002844B0"/>
    <w:rsid w:val="0028482B"/>
    <w:rsid w:val="00286322"/>
    <w:rsid w:val="002870A8"/>
    <w:rsid w:val="00296B03"/>
    <w:rsid w:val="00296C1F"/>
    <w:rsid w:val="002A0FAD"/>
    <w:rsid w:val="002A2F07"/>
    <w:rsid w:val="002A41E6"/>
    <w:rsid w:val="002A44C8"/>
    <w:rsid w:val="002A545A"/>
    <w:rsid w:val="002A5E48"/>
    <w:rsid w:val="002B0059"/>
    <w:rsid w:val="002B0455"/>
    <w:rsid w:val="002B261C"/>
    <w:rsid w:val="002B2BEE"/>
    <w:rsid w:val="002B35C5"/>
    <w:rsid w:val="002B3935"/>
    <w:rsid w:val="002B406A"/>
    <w:rsid w:val="002B41D4"/>
    <w:rsid w:val="002B543F"/>
    <w:rsid w:val="002B5638"/>
    <w:rsid w:val="002B6165"/>
    <w:rsid w:val="002B6566"/>
    <w:rsid w:val="002B7BB8"/>
    <w:rsid w:val="002B7D73"/>
    <w:rsid w:val="002C06E3"/>
    <w:rsid w:val="002C0801"/>
    <w:rsid w:val="002C145F"/>
    <w:rsid w:val="002C33B3"/>
    <w:rsid w:val="002C378E"/>
    <w:rsid w:val="002C44B0"/>
    <w:rsid w:val="002C4E07"/>
    <w:rsid w:val="002D0586"/>
    <w:rsid w:val="002D1023"/>
    <w:rsid w:val="002D1459"/>
    <w:rsid w:val="002D1470"/>
    <w:rsid w:val="002D21CF"/>
    <w:rsid w:val="002D3DB7"/>
    <w:rsid w:val="002D4705"/>
    <w:rsid w:val="002D5336"/>
    <w:rsid w:val="002D5973"/>
    <w:rsid w:val="002D5B65"/>
    <w:rsid w:val="002D6396"/>
    <w:rsid w:val="002D669C"/>
    <w:rsid w:val="002D7E5E"/>
    <w:rsid w:val="002E07BA"/>
    <w:rsid w:val="002E07EF"/>
    <w:rsid w:val="002E0D06"/>
    <w:rsid w:val="002E1174"/>
    <w:rsid w:val="002E14AB"/>
    <w:rsid w:val="002E1810"/>
    <w:rsid w:val="002E29F3"/>
    <w:rsid w:val="002E3C1B"/>
    <w:rsid w:val="002E4E94"/>
    <w:rsid w:val="002E4F8B"/>
    <w:rsid w:val="002E7267"/>
    <w:rsid w:val="002E7FF0"/>
    <w:rsid w:val="002F0965"/>
    <w:rsid w:val="002F1F28"/>
    <w:rsid w:val="002F213B"/>
    <w:rsid w:val="002F2601"/>
    <w:rsid w:val="002F43CA"/>
    <w:rsid w:val="002F531F"/>
    <w:rsid w:val="002F53A3"/>
    <w:rsid w:val="002F57AA"/>
    <w:rsid w:val="002F5F73"/>
    <w:rsid w:val="002F6EF7"/>
    <w:rsid w:val="002F714C"/>
    <w:rsid w:val="002F77BF"/>
    <w:rsid w:val="003004A2"/>
    <w:rsid w:val="003029A9"/>
    <w:rsid w:val="00303DD5"/>
    <w:rsid w:val="00306A08"/>
    <w:rsid w:val="00307B74"/>
    <w:rsid w:val="0031070F"/>
    <w:rsid w:val="00310764"/>
    <w:rsid w:val="003114BE"/>
    <w:rsid w:val="00311BFD"/>
    <w:rsid w:val="003135B9"/>
    <w:rsid w:val="00313686"/>
    <w:rsid w:val="00314718"/>
    <w:rsid w:val="0031488A"/>
    <w:rsid w:val="003175E1"/>
    <w:rsid w:val="00320203"/>
    <w:rsid w:val="00321688"/>
    <w:rsid w:val="00322002"/>
    <w:rsid w:val="003235DD"/>
    <w:rsid w:val="003247B0"/>
    <w:rsid w:val="00325E81"/>
    <w:rsid w:val="00326948"/>
    <w:rsid w:val="00326D78"/>
    <w:rsid w:val="00327052"/>
    <w:rsid w:val="00331824"/>
    <w:rsid w:val="0033319A"/>
    <w:rsid w:val="00333372"/>
    <w:rsid w:val="0033486D"/>
    <w:rsid w:val="0033517D"/>
    <w:rsid w:val="00335228"/>
    <w:rsid w:val="003367C4"/>
    <w:rsid w:val="00336D02"/>
    <w:rsid w:val="00336D8E"/>
    <w:rsid w:val="003376B3"/>
    <w:rsid w:val="00340BA3"/>
    <w:rsid w:val="00340F48"/>
    <w:rsid w:val="00341130"/>
    <w:rsid w:val="00341FB3"/>
    <w:rsid w:val="00342849"/>
    <w:rsid w:val="00342DBA"/>
    <w:rsid w:val="00343541"/>
    <w:rsid w:val="00344003"/>
    <w:rsid w:val="003441C8"/>
    <w:rsid w:val="003447F7"/>
    <w:rsid w:val="003448BC"/>
    <w:rsid w:val="003457F8"/>
    <w:rsid w:val="00345F9C"/>
    <w:rsid w:val="00345FAB"/>
    <w:rsid w:val="0034600C"/>
    <w:rsid w:val="00347776"/>
    <w:rsid w:val="00347C7D"/>
    <w:rsid w:val="00351A91"/>
    <w:rsid w:val="003520C4"/>
    <w:rsid w:val="003533AE"/>
    <w:rsid w:val="00355E14"/>
    <w:rsid w:val="00357C5E"/>
    <w:rsid w:val="003608BD"/>
    <w:rsid w:val="00360A70"/>
    <w:rsid w:val="00361280"/>
    <w:rsid w:val="003615F1"/>
    <w:rsid w:val="00361A6E"/>
    <w:rsid w:val="003626AF"/>
    <w:rsid w:val="00363D7F"/>
    <w:rsid w:val="00364039"/>
    <w:rsid w:val="00364429"/>
    <w:rsid w:val="003650DB"/>
    <w:rsid w:val="0036655E"/>
    <w:rsid w:val="003673F5"/>
    <w:rsid w:val="00367916"/>
    <w:rsid w:val="00367A0F"/>
    <w:rsid w:val="00367C66"/>
    <w:rsid w:val="003700B2"/>
    <w:rsid w:val="0037233D"/>
    <w:rsid w:val="003736EF"/>
    <w:rsid w:val="003737E3"/>
    <w:rsid w:val="0037472E"/>
    <w:rsid w:val="00374D7F"/>
    <w:rsid w:val="00380A1A"/>
    <w:rsid w:val="00380D80"/>
    <w:rsid w:val="0038289A"/>
    <w:rsid w:val="0038327B"/>
    <w:rsid w:val="003832C6"/>
    <w:rsid w:val="0038500E"/>
    <w:rsid w:val="00385FB1"/>
    <w:rsid w:val="003867C8"/>
    <w:rsid w:val="00386A23"/>
    <w:rsid w:val="0038761D"/>
    <w:rsid w:val="003906F8"/>
    <w:rsid w:val="00392E1D"/>
    <w:rsid w:val="0039343C"/>
    <w:rsid w:val="003935EE"/>
    <w:rsid w:val="00393EE9"/>
    <w:rsid w:val="0039408A"/>
    <w:rsid w:val="003945F5"/>
    <w:rsid w:val="00394A17"/>
    <w:rsid w:val="0039654C"/>
    <w:rsid w:val="0039673D"/>
    <w:rsid w:val="003975DA"/>
    <w:rsid w:val="00397893"/>
    <w:rsid w:val="003A091E"/>
    <w:rsid w:val="003A2245"/>
    <w:rsid w:val="003A2407"/>
    <w:rsid w:val="003A2CF0"/>
    <w:rsid w:val="003A2E95"/>
    <w:rsid w:val="003A33D3"/>
    <w:rsid w:val="003A343F"/>
    <w:rsid w:val="003A3880"/>
    <w:rsid w:val="003A4B52"/>
    <w:rsid w:val="003A5A36"/>
    <w:rsid w:val="003A5BC5"/>
    <w:rsid w:val="003A5D55"/>
    <w:rsid w:val="003A75E6"/>
    <w:rsid w:val="003A7E97"/>
    <w:rsid w:val="003B1689"/>
    <w:rsid w:val="003B181E"/>
    <w:rsid w:val="003B255B"/>
    <w:rsid w:val="003B3317"/>
    <w:rsid w:val="003B4B2F"/>
    <w:rsid w:val="003B4C50"/>
    <w:rsid w:val="003B5251"/>
    <w:rsid w:val="003B52D4"/>
    <w:rsid w:val="003B5ABE"/>
    <w:rsid w:val="003B7819"/>
    <w:rsid w:val="003C1AE8"/>
    <w:rsid w:val="003C1CA5"/>
    <w:rsid w:val="003C1EC7"/>
    <w:rsid w:val="003C3421"/>
    <w:rsid w:val="003C3D8E"/>
    <w:rsid w:val="003C3D9C"/>
    <w:rsid w:val="003C5E61"/>
    <w:rsid w:val="003C64A0"/>
    <w:rsid w:val="003C6F0B"/>
    <w:rsid w:val="003C7BA3"/>
    <w:rsid w:val="003D0F93"/>
    <w:rsid w:val="003D2E2F"/>
    <w:rsid w:val="003D3642"/>
    <w:rsid w:val="003D3A17"/>
    <w:rsid w:val="003D3F1F"/>
    <w:rsid w:val="003D4E9C"/>
    <w:rsid w:val="003D5C1A"/>
    <w:rsid w:val="003D5EE8"/>
    <w:rsid w:val="003D6F2D"/>
    <w:rsid w:val="003E0D78"/>
    <w:rsid w:val="003E1835"/>
    <w:rsid w:val="003E1CB1"/>
    <w:rsid w:val="003E2B37"/>
    <w:rsid w:val="003E3788"/>
    <w:rsid w:val="003E393F"/>
    <w:rsid w:val="003E3A1D"/>
    <w:rsid w:val="003E6CA0"/>
    <w:rsid w:val="003E7001"/>
    <w:rsid w:val="003F1F41"/>
    <w:rsid w:val="003F23EE"/>
    <w:rsid w:val="003F2FDE"/>
    <w:rsid w:val="003F330B"/>
    <w:rsid w:val="003F5A86"/>
    <w:rsid w:val="003F5E88"/>
    <w:rsid w:val="003F6FDF"/>
    <w:rsid w:val="003F71BC"/>
    <w:rsid w:val="004016F5"/>
    <w:rsid w:val="004029D0"/>
    <w:rsid w:val="00403D5F"/>
    <w:rsid w:val="004045AA"/>
    <w:rsid w:val="0040549A"/>
    <w:rsid w:val="00405CC9"/>
    <w:rsid w:val="0040711E"/>
    <w:rsid w:val="00407D67"/>
    <w:rsid w:val="00411BCB"/>
    <w:rsid w:val="00411FA7"/>
    <w:rsid w:val="00412450"/>
    <w:rsid w:val="004128FE"/>
    <w:rsid w:val="004138DE"/>
    <w:rsid w:val="00413B39"/>
    <w:rsid w:val="00413E03"/>
    <w:rsid w:val="00414B2F"/>
    <w:rsid w:val="00415E58"/>
    <w:rsid w:val="00416231"/>
    <w:rsid w:val="004208AB"/>
    <w:rsid w:val="004219EF"/>
    <w:rsid w:val="00421A72"/>
    <w:rsid w:val="004230ED"/>
    <w:rsid w:val="00424348"/>
    <w:rsid w:val="00424F36"/>
    <w:rsid w:val="00425DA8"/>
    <w:rsid w:val="004261C8"/>
    <w:rsid w:val="00426979"/>
    <w:rsid w:val="00426CD9"/>
    <w:rsid w:val="0042738C"/>
    <w:rsid w:val="00430FEB"/>
    <w:rsid w:val="004310EE"/>
    <w:rsid w:val="0043180B"/>
    <w:rsid w:val="0043285B"/>
    <w:rsid w:val="004328CC"/>
    <w:rsid w:val="00433677"/>
    <w:rsid w:val="004340D5"/>
    <w:rsid w:val="00434880"/>
    <w:rsid w:val="00434A21"/>
    <w:rsid w:val="0043526D"/>
    <w:rsid w:val="00441FD3"/>
    <w:rsid w:val="00444DD7"/>
    <w:rsid w:val="004457E5"/>
    <w:rsid w:val="004460E9"/>
    <w:rsid w:val="00447B6F"/>
    <w:rsid w:val="00450E5C"/>
    <w:rsid w:val="00452CE5"/>
    <w:rsid w:val="00453623"/>
    <w:rsid w:val="004539C4"/>
    <w:rsid w:val="00453C11"/>
    <w:rsid w:val="00453C23"/>
    <w:rsid w:val="00453C83"/>
    <w:rsid w:val="00455365"/>
    <w:rsid w:val="004557B0"/>
    <w:rsid w:val="00457861"/>
    <w:rsid w:val="00457867"/>
    <w:rsid w:val="00457946"/>
    <w:rsid w:val="00457D8B"/>
    <w:rsid w:val="004606B9"/>
    <w:rsid w:val="00460A17"/>
    <w:rsid w:val="0046120A"/>
    <w:rsid w:val="00462EAC"/>
    <w:rsid w:val="00462F79"/>
    <w:rsid w:val="00463438"/>
    <w:rsid w:val="00463472"/>
    <w:rsid w:val="00463ECE"/>
    <w:rsid w:val="00465388"/>
    <w:rsid w:val="004677C9"/>
    <w:rsid w:val="004703D4"/>
    <w:rsid w:val="00470CB5"/>
    <w:rsid w:val="00470E27"/>
    <w:rsid w:val="00471565"/>
    <w:rsid w:val="00471EAB"/>
    <w:rsid w:val="004723EE"/>
    <w:rsid w:val="00473422"/>
    <w:rsid w:val="00473AB4"/>
    <w:rsid w:val="00475A92"/>
    <w:rsid w:val="0047771E"/>
    <w:rsid w:val="00477BB9"/>
    <w:rsid w:val="00480FA2"/>
    <w:rsid w:val="00481421"/>
    <w:rsid w:val="00481BC2"/>
    <w:rsid w:val="00481EC4"/>
    <w:rsid w:val="004859EE"/>
    <w:rsid w:val="00486662"/>
    <w:rsid w:val="00487247"/>
    <w:rsid w:val="00487366"/>
    <w:rsid w:val="004873E4"/>
    <w:rsid w:val="004874FD"/>
    <w:rsid w:val="0049072C"/>
    <w:rsid w:val="00490FD1"/>
    <w:rsid w:val="00491AD2"/>
    <w:rsid w:val="004935C0"/>
    <w:rsid w:val="00493B43"/>
    <w:rsid w:val="00494EB1"/>
    <w:rsid w:val="004952E8"/>
    <w:rsid w:val="00496414"/>
    <w:rsid w:val="004966A3"/>
    <w:rsid w:val="00497A38"/>
    <w:rsid w:val="004A04F3"/>
    <w:rsid w:val="004A2830"/>
    <w:rsid w:val="004A32A1"/>
    <w:rsid w:val="004A3CE1"/>
    <w:rsid w:val="004A45BD"/>
    <w:rsid w:val="004A4656"/>
    <w:rsid w:val="004A5DCA"/>
    <w:rsid w:val="004A7723"/>
    <w:rsid w:val="004A77B0"/>
    <w:rsid w:val="004A7B6E"/>
    <w:rsid w:val="004B08A9"/>
    <w:rsid w:val="004B1C88"/>
    <w:rsid w:val="004B1CED"/>
    <w:rsid w:val="004B1FFC"/>
    <w:rsid w:val="004B34A7"/>
    <w:rsid w:val="004B3B06"/>
    <w:rsid w:val="004B3ED5"/>
    <w:rsid w:val="004B4643"/>
    <w:rsid w:val="004B4C46"/>
    <w:rsid w:val="004B52B4"/>
    <w:rsid w:val="004B5D9C"/>
    <w:rsid w:val="004B6422"/>
    <w:rsid w:val="004B6ACE"/>
    <w:rsid w:val="004B7764"/>
    <w:rsid w:val="004B7F67"/>
    <w:rsid w:val="004C06BE"/>
    <w:rsid w:val="004C0938"/>
    <w:rsid w:val="004C1994"/>
    <w:rsid w:val="004C205E"/>
    <w:rsid w:val="004C3A05"/>
    <w:rsid w:val="004C3EEF"/>
    <w:rsid w:val="004C47BF"/>
    <w:rsid w:val="004C51E2"/>
    <w:rsid w:val="004C6A02"/>
    <w:rsid w:val="004C70FC"/>
    <w:rsid w:val="004C745F"/>
    <w:rsid w:val="004C7ECF"/>
    <w:rsid w:val="004C7F99"/>
    <w:rsid w:val="004D022C"/>
    <w:rsid w:val="004D0B22"/>
    <w:rsid w:val="004D1977"/>
    <w:rsid w:val="004D2675"/>
    <w:rsid w:val="004D33E8"/>
    <w:rsid w:val="004D4080"/>
    <w:rsid w:val="004D57B2"/>
    <w:rsid w:val="004D6D48"/>
    <w:rsid w:val="004E05FD"/>
    <w:rsid w:val="004E11FE"/>
    <w:rsid w:val="004E1A0D"/>
    <w:rsid w:val="004E2166"/>
    <w:rsid w:val="004E23F5"/>
    <w:rsid w:val="004E47C3"/>
    <w:rsid w:val="004E4ADD"/>
    <w:rsid w:val="004E5418"/>
    <w:rsid w:val="004E61EC"/>
    <w:rsid w:val="004E63E5"/>
    <w:rsid w:val="004E6A47"/>
    <w:rsid w:val="004E6B76"/>
    <w:rsid w:val="004F1437"/>
    <w:rsid w:val="004F284A"/>
    <w:rsid w:val="004F3540"/>
    <w:rsid w:val="004F3C69"/>
    <w:rsid w:val="004F522D"/>
    <w:rsid w:val="004F52DB"/>
    <w:rsid w:val="004F5624"/>
    <w:rsid w:val="004F5DA4"/>
    <w:rsid w:val="004F62B2"/>
    <w:rsid w:val="004F6424"/>
    <w:rsid w:val="00501DAD"/>
    <w:rsid w:val="005040CD"/>
    <w:rsid w:val="00504229"/>
    <w:rsid w:val="00505229"/>
    <w:rsid w:val="00505C37"/>
    <w:rsid w:val="00507593"/>
    <w:rsid w:val="00507F98"/>
    <w:rsid w:val="005108A3"/>
    <w:rsid w:val="00510DB5"/>
    <w:rsid w:val="00510F6E"/>
    <w:rsid w:val="00511422"/>
    <w:rsid w:val="005118AE"/>
    <w:rsid w:val="0051212F"/>
    <w:rsid w:val="005123CF"/>
    <w:rsid w:val="005131DE"/>
    <w:rsid w:val="00515428"/>
    <w:rsid w:val="0051587A"/>
    <w:rsid w:val="005158FA"/>
    <w:rsid w:val="005169AD"/>
    <w:rsid w:val="0052017E"/>
    <w:rsid w:val="00520442"/>
    <w:rsid w:val="00520515"/>
    <w:rsid w:val="005208B9"/>
    <w:rsid w:val="00520C4E"/>
    <w:rsid w:val="00521A84"/>
    <w:rsid w:val="005221F0"/>
    <w:rsid w:val="005225B3"/>
    <w:rsid w:val="00522C8B"/>
    <w:rsid w:val="00523A2B"/>
    <w:rsid w:val="00524807"/>
    <w:rsid w:val="00524C30"/>
    <w:rsid w:val="005252FE"/>
    <w:rsid w:val="005257A1"/>
    <w:rsid w:val="00525FF9"/>
    <w:rsid w:val="00530A08"/>
    <w:rsid w:val="005323E0"/>
    <w:rsid w:val="00532C41"/>
    <w:rsid w:val="00532D3F"/>
    <w:rsid w:val="0053386D"/>
    <w:rsid w:val="00534700"/>
    <w:rsid w:val="00536327"/>
    <w:rsid w:val="0053791F"/>
    <w:rsid w:val="00537A1C"/>
    <w:rsid w:val="00537A2A"/>
    <w:rsid w:val="005436B0"/>
    <w:rsid w:val="00546622"/>
    <w:rsid w:val="00547538"/>
    <w:rsid w:val="00552AD6"/>
    <w:rsid w:val="00552B10"/>
    <w:rsid w:val="005534A9"/>
    <w:rsid w:val="00553BFA"/>
    <w:rsid w:val="00554C62"/>
    <w:rsid w:val="00554D05"/>
    <w:rsid w:val="0055596B"/>
    <w:rsid w:val="005562E0"/>
    <w:rsid w:val="005574AA"/>
    <w:rsid w:val="005577EF"/>
    <w:rsid w:val="00557A7F"/>
    <w:rsid w:val="0056077E"/>
    <w:rsid w:val="00560EDA"/>
    <w:rsid w:val="005629EE"/>
    <w:rsid w:val="00563D6B"/>
    <w:rsid w:val="005644C4"/>
    <w:rsid w:val="005648FA"/>
    <w:rsid w:val="00564D50"/>
    <w:rsid w:val="005668B5"/>
    <w:rsid w:val="00567346"/>
    <w:rsid w:val="00567BA2"/>
    <w:rsid w:val="0057062E"/>
    <w:rsid w:val="00570F67"/>
    <w:rsid w:val="0057154D"/>
    <w:rsid w:val="005717FB"/>
    <w:rsid w:val="00572133"/>
    <w:rsid w:val="0057371B"/>
    <w:rsid w:val="00575EB8"/>
    <w:rsid w:val="0057613A"/>
    <w:rsid w:val="00576CD0"/>
    <w:rsid w:val="0058017C"/>
    <w:rsid w:val="00580263"/>
    <w:rsid w:val="00580C23"/>
    <w:rsid w:val="00580FF2"/>
    <w:rsid w:val="0058288D"/>
    <w:rsid w:val="00582A9B"/>
    <w:rsid w:val="0058307E"/>
    <w:rsid w:val="005832AB"/>
    <w:rsid w:val="00583A29"/>
    <w:rsid w:val="00583A72"/>
    <w:rsid w:val="0058437C"/>
    <w:rsid w:val="00585BC0"/>
    <w:rsid w:val="00591898"/>
    <w:rsid w:val="005935F4"/>
    <w:rsid w:val="00593E0A"/>
    <w:rsid w:val="0059545B"/>
    <w:rsid w:val="005977B9"/>
    <w:rsid w:val="005A167F"/>
    <w:rsid w:val="005A1905"/>
    <w:rsid w:val="005A2D6C"/>
    <w:rsid w:val="005A346E"/>
    <w:rsid w:val="005A4684"/>
    <w:rsid w:val="005A5365"/>
    <w:rsid w:val="005A73CF"/>
    <w:rsid w:val="005B0D97"/>
    <w:rsid w:val="005B1468"/>
    <w:rsid w:val="005B3EB1"/>
    <w:rsid w:val="005B3F6F"/>
    <w:rsid w:val="005B4C83"/>
    <w:rsid w:val="005B6FFC"/>
    <w:rsid w:val="005B798B"/>
    <w:rsid w:val="005B7C13"/>
    <w:rsid w:val="005C1EC5"/>
    <w:rsid w:val="005C1FAE"/>
    <w:rsid w:val="005C39E8"/>
    <w:rsid w:val="005C49C5"/>
    <w:rsid w:val="005C5660"/>
    <w:rsid w:val="005C65D7"/>
    <w:rsid w:val="005C71E4"/>
    <w:rsid w:val="005C72E3"/>
    <w:rsid w:val="005C7E04"/>
    <w:rsid w:val="005D11B2"/>
    <w:rsid w:val="005D4B4A"/>
    <w:rsid w:val="005D4B68"/>
    <w:rsid w:val="005D60AE"/>
    <w:rsid w:val="005E0F8C"/>
    <w:rsid w:val="005E11C1"/>
    <w:rsid w:val="005E2563"/>
    <w:rsid w:val="005E394C"/>
    <w:rsid w:val="005E42BF"/>
    <w:rsid w:val="005E4808"/>
    <w:rsid w:val="005E4E70"/>
    <w:rsid w:val="005E4EB3"/>
    <w:rsid w:val="005E65BB"/>
    <w:rsid w:val="005E70A1"/>
    <w:rsid w:val="005F0DA0"/>
    <w:rsid w:val="005F1180"/>
    <w:rsid w:val="005F2767"/>
    <w:rsid w:val="005F2B79"/>
    <w:rsid w:val="005F2FC8"/>
    <w:rsid w:val="005F3CF1"/>
    <w:rsid w:val="005F4125"/>
    <w:rsid w:val="005F4790"/>
    <w:rsid w:val="005F4914"/>
    <w:rsid w:val="005F5FE3"/>
    <w:rsid w:val="005F62B7"/>
    <w:rsid w:val="005F67FC"/>
    <w:rsid w:val="005F6869"/>
    <w:rsid w:val="005F6BB9"/>
    <w:rsid w:val="00600FD3"/>
    <w:rsid w:val="00601BA3"/>
    <w:rsid w:val="00603148"/>
    <w:rsid w:val="00604B7C"/>
    <w:rsid w:val="00605F59"/>
    <w:rsid w:val="00606D81"/>
    <w:rsid w:val="00606FC7"/>
    <w:rsid w:val="006101A3"/>
    <w:rsid w:val="00610456"/>
    <w:rsid w:val="00610CDD"/>
    <w:rsid w:val="00611173"/>
    <w:rsid w:val="00611473"/>
    <w:rsid w:val="00611B36"/>
    <w:rsid w:val="006134AF"/>
    <w:rsid w:val="00613A34"/>
    <w:rsid w:val="00613FB8"/>
    <w:rsid w:val="00615ADA"/>
    <w:rsid w:val="00616E4E"/>
    <w:rsid w:val="006206EA"/>
    <w:rsid w:val="006215FE"/>
    <w:rsid w:val="006221CD"/>
    <w:rsid w:val="00622220"/>
    <w:rsid w:val="00625611"/>
    <w:rsid w:val="006266A9"/>
    <w:rsid w:val="00630426"/>
    <w:rsid w:val="006316C1"/>
    <w:rsid w:val="00631ED4"/>
    <w:rsid w:val="00633BC7"/>
    <w:rsid w:val="00633C3E"/>
    <w:rsid w:val="00634769"/>
    <w:rsid w:val="00634A01"/>
    <w:rsid w:val="00635AC7"/>
    <w:rsid w:val="00635E9C"/>
    <w:rsid w:val="006367B8"/>
    <w:rsid w:val="0063753F"/>
    <w:rsid w:val="00637B41"/>
    <w:rsid w:val="00640C9B"/>
    <w:rsid w:val="006414EE"/>
    <w:rsid w:val="00642524"/>
    <w:rsid w:val="00642D0A"/>
    <w:rsid w:val="0064302E"/>
    <w:rsid w:val="00645F47"/>
    <w:rsid w:val="0064630E"/>
    <w:rsid w:val="00646C71"/>
    <w:rsid w:val="00646FE1"/>
    <w:rsid w:val="00647075"/>
    <w:rsid w:val="006518B0"/>
    <w:rsid w:val="00651B93"/>
    <w:rsid w:val="00652093"/>
    <w:rsid w:val="00653C73"/>
    <w:rsid w:val="0065581D"/>
    <w:rsid w:val="00655C2F"/>
    <w:rsid w:val="00660403"/>
    <w:rsid w:val="00661140"/>
    <w:rsid w:val="00663869"/>
    <w:rsid w:val="00664530"/>
    <w:rsid w:val="006648B4"/>
    <w:rsid w:val="006710DD"/>
    <w:rsid w:val="00671DCF"/>
    <w:rsid w:val="00671FC9"/>
    <w:rsid w:val="00673200"/>
    <w:rsid w:val="00673979"/>
    <w:rsid w:val="0067501E"/>
    <w:rsid w:val="00675C52"/>
    <w:rsid w:val="006773D2"/>
    <w:rsid w:val="00680581"/>
    <w:rsid w:val="00680A56"/>
    <w:rsid w:val="0068111F"/>
    <w:rsid w:val="00681280"/>
    <w:rsid w:val="00681A41"/>
    <w:rsid w:val="006821B2"/>
    <w:rsid w:val="00682276"/>
    <w:rsid w:val="00682A72"/>
    <w:rsid w:val="0068389E"/>
    <w:rsid w:val="006838C0"/>
    <w:rsid w:val="00685856"/>
    <w:rsid w:val="00685901"/>
    <w:rsid w:val="00685BB9"/>
    <w:rsid w:val="00687D4E"/>
    <w:rsid w:val="00687E06"/>
    <w:rsid w:val="00690127"/>
    <w:rsid w:val="00691BFF"/>
    <w:rsid w:val="0069288B"/>
    <w:rsid w:val="00694A73"/>
    <w:rsid w:val="006953C1"/>
    <w:rsid w:val="00695C46"/>
    <w:rsid w:val="00695CAC"/>
    <w:rsid w:val="00696EB2"/>
    <w:rsid w:val="0069741A"/>
    <w:rsid w:val="00697482"/>
    <w:rsid w:val="006A0DEA"/>
    <w:rsid w:val="006A16E9"/>
    <w:rsid w:val="006A5450"/>
    <w:rsid w:val="006A54D4"/>
    <w:rsid w:val="006A710F"/>
    <w:rsid w:val="006B0199"/>
    <w:rsid w:val="006B0A32"/>
    <w:rsid w:val="006B0BD8"/>
    <w:rsid w:val="006B30BF"/>
    <w:rsid w:val="006B4557"/>
    <w:rsid w:val="006C0251"/>
    <w:rsid w:val="006C0320"/>
    <w:rsid w:val="006C0487"/>
    <w:rsid w:val="006C086F"/>
    <w:rsid w:val="006C0A89"/>
    <w:rsid w:val="006C0E3D"/>
    <w:rsid w:val="006C271F"/>
    <w:rsid w:val="006C2B9A"/>
    <w:rsid w:val="006C39BB"/>
    <w:rsid w:val="006C4502"/>
    <w:rsid w:val="006C6114"/>
    <w:rsid w:val="006D1D14"/>
    <w:rsid w:val="006D2288"/>
    <w:rsid w:val="006D3F65"/>
    <w:rsid w:val="006D4464"/>
    <w:rsid w:val="006D44B6"/>
    <w:rsid w:val="006D5E91"/>
    <w:rsid w:val="006D716F"/>
    <w:rsid w:val="006D7459"/>
    <w:rsid w:val="006D7E87"/>
    <w:rsid w:val="006E14E6"/>
    <w:rsid w:val="006E1AEE"/>
    <w:rsid w:val="006E2F52"/>
    <w:rsid w:val="006E32A9"/>
    <w:rsid w:val="006E354D"/>
    <w:rsid w:val="006E3B9C"/>
    <w:rsid w:val="006E51A2"/>
    <w:rsid w:val="006E5E93"/>
    <w:rsid w:val="006E5EDA"/>
    <w:rsid w:val="006E6F2E"/>
    <w:rsid w:val="006F0B0B"/>
    <w:rsid w:val="006F0B86"/>
    <w:rsid w:val="006F0DE2"/>
    <w:rsid w:val="006F11BD"/>
    <w:rsid w:val="006F1DE4"/>
    <w:rsid w:val="006F25B4"/>
    <w:rsid w:val="006F32C7"/>
    <w:rsid w:val="006F3392"/>
    <w:rsid w:val="006F3495"/>
    <w:rsid w:val="006F417D"/>
    <w:rsid w:val="006F5C83"/>
    <w:rsid w:val="006F67CC"/>
    <w:rsid w:val="006F6B89"/>
    <w:rsid w:val="0070114C"/>
    <w:rsid w:val="007012DF"/>
    <w:rsid w:val="00701B7C"/>
    <w:rsid w:val="00701C2D"/>
    <w:rsid w:val="00702162"/>
    <w:rsid w:val="00703930"/>
    <w:rsid w:val="0070518A"/>
    <w:rsid w:val="0070610E"/>
    <w:rsid w:val="007061F8"/>
    <w:rsid w:val="00707759"/>
    <w:rsid w:val="00710081"/>
    <w:rsid w:val="00710B0D"/>
    <w:rsid w:val="007114F3"/>
    <w:rsid w:val="00711DAE"/>
    <w:rsid w:val="0071301B"/>
    <w:rsid w:val="00713CB5"/>
    <w:rsid w:val="00714E3F"/>
    <w:rsid w:val="0071558B"/>
    <w:rsid w:val="00716E79"/>
    <w:rsid w:val="007172D1"/>
    <w:rsid w:val="0071776A"/>
    <w:rsid w:val="00717E3E"/>
    <w:rsid w:val="007203AF"/>
    <w:rsid w:val="00720A94"/>
    <w:rsid w:val="00721189"/>
    <w:rsid w:val="00721DA6"/>
    <w:rsid w:val="007221C3"/>
    <w:rsid w:val="007227E4"/>
    <w:rsid w:val="00722F2C"/>
    <w:rsid w:val="007254D1"/>
    <w:rsid w:val="00725B24"/>
    <w:rsid w:val="00725B32"/>
    <w:rsid w:val="00725B3C"/>
    <w:rsid w:val="00725E46"/>
    <w:rsid w:val="00732D4A"/>
    <w:rsid w:val="00732F00"/>
    <w:rsid w:val="007335EF"/>
    <w:rsid w:val="00733D54"/>
    <w:rsid w:val="00734CEE"/>
    <w:rsid w:val="00736A4F"/>
    <w:rsid w:val="00736B50"/>
    <w:rsid w:val="00737753"/>
    <w:rsid w:val="00737768"/>
    <w:rsid w:val="00737FFA"/>
    <w:rsid w:val="00740BB8"/>
    <w:rsid w:val="00740CE9"/>
    <w:rsid w:val="007428E3"/>
    <w:rsid w:val="007436C9"/>
    <w:rsid w:val="0074394E"/>
    <w:rsid w:val="0074422D"/>
    <w:rsid w:val="0074538F"/>
    <w:rsid w:val="00750D0A"/>
    <w:rsid w:val="00751026"/>
    <w:rsid w:val="00751C3D"/>
    <w:rsid w:val="00751C54"/>
    <w:rsid w:val="00751D93"/>
    <w:rsid w:val="00752300"/>
    <w:rsid w:val="00752D22"/>
    <w:rsid w:val="007537F6"/>
    <w:rsid w:val="00753B5B"/>
    <w:rsid w:val="00753BF5"/>
    <w:rsid w:val="007546F8"/>
    <w:rsid w:val="0075579B"/>
    <w:rsid w:val="00755BAB"/>
    <w:rsid w:val="00756EB9"/>
    <w:rsid w:val="0076080E"/>
    <w:rsid w:val="0076163E"/>
    <w:rsid w:val="00761BAA"/>
    <w:rsid w:val="00761D33"/>
    <w:rsid w:val="00763AE1"/>
    <w:rsid w:val="00764030"/>
    <w:rsid w:val="0076411D"/>
    <w:rsid w:val="007647AE"/>
    <w:rsid w:val="00767029"/>
    <w:rsid w:val="007670F8"/>
    <w:rsid w:val="007671D4"/>
    <w:rsid w:val="00770A85"/>
    <w:rsid w:val="007734E7"/>
    <w:rsid w:val="00773DC9"/>
    <w:rsid w:val="0077572E"/>
    <w:rsid w:val="00777BE4"/>
    <w:rsid w:val="0078031B"/>
    <w:rsid w:val="007828EB"/>
    <w:rsid w:val="00783690"/>
    <w:rsid w:val="00784F44"/>
    <w:rsid w:val="00785A9A"/>
    <w:rsid w:val="00786672"/>
    <w:rsid w:val="007870BF"/>
    <w:rsid w:val="007872CF"/>
    <w:rsid w:val="00787CE6"/>
    <w:rsid w:val="00790F01"/>
    <w:rsid w:val="0079201C"/>
    <w:rsid w:val="0079307F"/>
    <w:rsid w:val="007940C5"/>
    <w:rsid w:val="007947C4"/>
    <w:rsid w:val="00795812"/>
    <w:rsid w:val="00795CE1"/>
    <w:rsid w:val="00795F8B"/>
    <w:rsid w:val="00797467"/>
    <w:rsid w:val="007A05F0"/>
    <w:rsid w:val="007A0646"/>
    <w:rsid w:val="007A06AC"/>
    <w:rsid w:val="007A1B2F"/>
    <w:rsid w:val="007A2E52"/>
    <w:rsid w:val="007A3C6C"/>
    <w:rsid w:val="007A4636"/>
    <w:rsid w:val="007A5719"/>
    <w:rsid w:val="007A5F4E"/>
    <w:rsid w:val="007A7377"/>
    <w:rsid w:val="007B080A"/>
    <w:rsid w:val="007B0F97"/>
    <w:rsid w:val="007B1014"/>
    <w:rsid w:val="007B103F"/>
    <w:rsid w:val="007B1484"/>
    <w:rsid w:val="007B1A10"/>
    <w:rsid w:val="007B297C"/>
    <w:rsid w:val="007B3042"/>
    <w:rsid w:val="007B30B9"/>
    <w:rsid w:val="007B31AB"/>
    <w:rsid w:val="007B3268"/>
    <w:rsid w:val="007B37F1"/>
    <w:rsid w:val="007B42D3"/>
    <w:rsid w:val="007B46D9"/>
    <w:rsid w:val="007B5213"/>
    <w:rsid w:val="007B6659"/>
    <w:rsid w:val="007B6C39"/>
    <w:rsid w:val="007B7636"/>
    <w:rsid w:val="007B76AB"/>
    <w:rsid w:val="007B7DBD"/>
    <w:rsid w:val="007C02DC"/>
    <w:rsid w:val="007C09EA"/>
    <w:rsid w:val="007C1C5A"/>
    <w:rsid w:val="007C264B"/>
    <w:rsid w:val="007C45D3"/>
    <w:rsid w:val="007C597B"/>
    <w:rsid w:val="007C6712"/>
    <w:rsid w:val="007C760C"/>
    <w:rsid w:val="007D08FD"/>
    <w:rsid w:val="007D0DD4"/>
    <w:rsid w:val="007D125A"/>
    <w:rsid w:val="007D1584"/>
    <w:rsid w:val="007D1C89"/>
    <w:rsid w:val="007D1F73"/>
    <w:rsid w:val="007D2044"/>
    <w:rsid w:val="007D2D8C"/>
    <w:rsid w:val="007D4F2D"/>
    <w:rsid w:val="007D4F33"/>
    <w:rsid w:val="007D554B"/>
    <w:rsid w:val="007D5D66"/>
    <w:rsid w:val="007D65C7"/>
    <w:rsid w:val="007D6C15"/>
    <w:rsid w:val="007D74D2"/>
    <w:rsid w:val="007D79B5"/>
    <w:rsid w:val="007E0C30"/>
    <w:rsid w:val="007E2334"/>
    <w:rsid w:val="007E23CE"/>
    <w:rsid w:val="007E245A"/>
    <w:rsid w:val="007E2CE7"/>
    <w:rsid w:val="007E43D0"/>
    <w:rsid w:val="007E4F00"/>
    <w:rsid w:val="007E54F8"/>
    <w:rsid w:val="007E5987"/>
    <w:rsid w:val="007E5BD8"/>
    <w:rsid w:val="007E6893"/>
    <w:rsid w:val="007E7055"/>
    <w:rsid w:val="007E741E"/>
    <w:rsid w:val="007E7955"/>
    <w:rsid w:val="007E7BF9"/>
    <w:rsid w:val="007E7C4C"/>
    <w:rsid w:val="007F02BC"/>
    <w:rsid w:val="007F1D17"/>
    <w:rsid w:val="007F20D7"/>
    <w:rsid w:val="007F2375"/>
    <w:rsid w:val="007F2E65"/>
    <w:rsid w:val="007F40A5"/>
    <w:rsid w:val="007F43BA"/>
    <w:rsid w:val="007F45D1"/>
    <w:rsid w:val="007F64BE"/>
    <w:rsid w:val="007F6DC3"/>
    <w:rsid w:val="008006B4"/>
    <w:rsid w:val="008015B6"/>
    <w:rsid w:val="008019B7"/>
    <w:rsid w:val="00802C0E"/>
    <w:rsid w:val="00803FD4"/>
    <w:rsid w:val="0080432C"/>
    <w:rsid w:val="0080481C"/>
    <w:rsid w:val="00804C54"/>
    <w:rsid w:val="008056DD"/>
    <w:rsid w:val="00805896"/>
    <w:rsid w:val="00805F73"/>
    <w:rsid w:val="00810BA6"/>
    <w:rsid w:val="0081104C"/>
    <w:rsid w:val="008121F2"/>
    <w:rsid w:val="00812D16"/>
    <w:rsid w:val="00813F59"/>
    <w:rsid w:val="00814CCB"/>
    <w:rsid w:val="00816C51"/>
    <w:rsid w:val="008172F9"/>
    <w:rsid w:val="00821865"/>
    <w:rsid w:val="00821A74"/>
    <w:rsid w:val="008225EB"/>
    <w:rsid w:val="00823086"/>
    <w:rsid w:val="0082327D"/>
    <w:rsid w:val="0082433D"/>
    <w:rsid w:val="00824E29"/>
    <w:rsid w:val="00826509"/>
    <w:rsid w:val="00831083"/>
    <w:rsid w:val="008311B8"/>
    <w:rsid w:val="00831906"/>
    <w:rsid w:val="0083354D"/>
    <w:rsid w:val="0083561B"/>
    <w:rsid w:val="00837D78"/>
    <w:rsid w:val="00840D79"/>
    <w:rsid w:val="00842A21"/>
    <w:rsid w:val="00844F28"/>
    <w:rsid w:val="00845DAD"/>
    <w:rsid w:val="00850BFB"/>
    <w:rsid w:val="00850C02"/>
    <w:rsid w:val="00851377"/>
    <w:rsid w:val="008536A7"/>
    <w:rsid w:val="0085437C"/>
    <w:rsid w:val="00854B2F"/>
    <w:rsid w:val="00855481"/>
    <w:rsid w:val="00855C8F"/>
    <w:rsid w:val="00856354"/>
    <w:rsid w:val="008568E1"/>
    <w:rsid w:val="00856BE9"/>
    <w:rsid w:val="008578F8"/>
    <w:rsid w:val="00860566"/>
    <w:rsid w:val="00860665"/>
    <w:rsid w:val="00860DBE"/>
    <w:rsid w:val="008611DA"/>
    <w:rsid w:val="0086129A"/>
    <w:rsid w:val="00861459"/>
    <w:rsid w:val="0086165C"/>
    <w:rsid w:val="00861B26"/>
    <w:rsid w:val="00862EED"/>
    <w:rsid w:val="00863F9D"/>
    <w:rsid w:val="008643FC"/>
    <w:rsid w:val="0086457C"/>
    <w:rsid w:val="008649B9"/>
    <w:rsid w:val="00864FDB"/>
    <w:rsid w:val="0086784F"/>
    <w:rsid w:val="00870394"/>
    <w:rsid w:val="0087073B"/>
    <w:rsid w:val="00873967"/>
    <w:rsid w:val="008743BB"/>
    <w:rsid w:val="00874DD6"/>
    <w:rsid w:val="008770D4"/>
    <w:rsid w:val="008800E5"/>
    <w:rsid w:val="0088127F"/>
    <w:rsid w:val="008815EF"/>
    <w:rsid w:val="008818EF"/>
    <w:rsid w:val="00882286"/>
    <w:rsid w:val="00882636"/>
    <w:rsid w:val="00882AEA"/>
    <w:rsid w:val="00883ED5"/>
    <w:rsid w:val="00884C14"/>
    <w:rsid w:val="00885273"/>
    <w:rsid w:val="00885F2C"/>
    <w:rsid w:val="00886386"/>
    <w:rsid w:val="00886E8A"/>
    <w:rsid w:val="0088701C"/>
    <w:rsid w:val="0088706F"/>
    <w:rsid w:val="008907CC"/>
    <w:rsid w:val="00892459"/>
    <w:rsid w:val="008929AA"/>
    <w:rsid w:val="00892AA5"/>
    <w:rsid w:val="0089499B"/>
    <w:rsid w:val="00894ACA"/>
    <w:rsid w:val="00894EC5"/>
    <w:rsid w:val="00896658"/>
    <w:rsid w:val="008967B5"/>
    <w:rsid w:val="00896F5D"/>
    <w:rsid w:val="008A03AC"/>
    <w:rsid w:val="008A0D1D"/>
    <w:rsid w:val="008A1008"/>
    <w:rsid w:val="008A2E54"/>
    <w:rsid w:val="008A305C"/>
    <w:rsid w:val="008A345A"/>
    <w:rsid w:val="008A3DB9"/>
    <w:rsid w:val="008A4AB2"/>
    <w:rsid w:val="008A5DAE"/>
    <w:rsid w:val="008A6A5C"/>
    <w:rsid w:val="008A7316"/>
    <w:rsid w:val="008A7D41"/>
    <w:rsid w:val="008B2595"/>
    <w:rsid w:val="008B4A1C"/>
    <w:rsid w:val="008B500A"/>
    <w:rsid w:val="008B74B9"/>
    <w:rsid w:val="008C090B"/>
    <w:rsid w:val="008C1610"/>
    <w:rsid w:val="008C2F1E"/>
    <w:rsid w:val="008C30E5"/>
    <w:rsid w:val="008C3B5B"/>
    <w:rsid w:val="008C409F"/>
    <w:rsid w:val="008C5B1B"/>
    <w:rsid w:val="008C5B8B"/>
    <w:rsid w:val="008C602D"/>
    <w:rsid w:val="008C693B"/>
    <w:rsid w:val="008C6BCC"/>
    <w:rsid w:val="008D0561"/>
    <w:rsid w:val="008D098D"/>
    <w:rsid w:val="008D135A"/>
    <w:rsid w:val="008D15AD"/>
    <w:rsid w:val="008D2205"/>
    <w:rsid w:val="008D2331"/>
    <w:rsid w:val="008D347F"/>
    <w:rsid w:val="008D35AD"/>
    <w:rsid w:val="008D36CD"/>
    <w:rsid w:val="008D3787"/>
    <w:rsid w:val="008D4083"/>
    <w:rsid w:val="008D4380"/>
    <w:rsid w:val="008D48D1"/>
    <w:rsid w:val="008D6BE8"/>
    <w:rsid w:val="008E0020"/>
    <w:rsid w:val="008E0645"/>
    <w:rsid w:val="008E272C"/>
    <w:rsid w:val="008E27E9"/>
    <w:rsid w:val="008E42DE"/>
    <w:rsid w:val="008E45BE"/>
    <w:rsid w:val="008E4D5E"/>
    <w:rsid w:val="008E7638"/>
    <w:rsid w:val="008F0EDA"/>
    <w:rsid w:val="008F2C49"/>
    <w:rsid w:val="008F36F0"/>
    <w:rsid w:val="008F46E3"/>
    <w:rsid w:val="008F494B"/>
    <w:rsid w:val="008F4AE5"/>
    <w:rsid w:val="008F66BC"/>
    <w:rsid w:val="008F6D8E"/>
    <w:rsid w:val="008F7CFF"/>
    <w:rsid w:val="008F7ED1"/>
    <w:rsid w:val="008F7FB3"/>
    <w:rsid w:val="009010D8"/>
    <w:rsid w:val="00901C8D"/>
    <w:rsid w:val="0090292D"/>
    <w:rsid w:val="00902FCE"/>
    <w:rsid w:val="0090377A"/>
    <w:rsid w:val="00903F31"/>
    <w:rsid w:val="00904A4D"/>
    <w:rsid w:val="00905166"/>
    <w:rsid w:val="00905643"/>
    <w:rsid w:val="009056B0"/>
    <w:rsid w:val="009057DE"/>
    <w:rsid w:val="00905EE9"/>
    <w:rsid w:val="009065F4"/>
    <w:rsid w:val="009075A7"/>
    <w:rsid w:val="009076DD"/>
    <w:rsid w:val="00907DFB"/>
    <w:rsid w:val="00910624"/>
    <w:rsid w:val="00910FBA"/>
    <w:rsid w:val="00911C0A"/>
    <w:rsid w:val="00911D39"/>
    <w:rsid w:val="00912B9F"/>
    <w:rsid w:val="00912FC6"/>
    <w:rsid w:val="00914067"/>
    <w:rsid w:val="00914AE6"/>
    <w:rsid w:val="00916A1E"/>
    <w:rsid w:val="00917C0F"/>
    <w:rsid w:val="0092040E"/>
    <w:rsid w:val="00920C6C"/>
    <w:rsid w:val="00921897"/>
    <w:rsid w:val="00921C6D"/>
    <w:rsid w:val="009225C6"/>
    <w:rsid w:val="009227D9"/>
    <w:rsid w:val="009227E1"/>
    <w:rsid w:val="00923BC4"/>
    <w:rsid w:val="00923C44"/>
    <w:rsid w:val="009261FB"/>
    <w:rsid w:val="00927791"/>
    <w:rsid w:val="00927D94"/>
    <w:rsid w:val="00930607"/>
    <w:rsid w:val="00930D0A"/>
    <w:rsid w:val="009324A2"/>
    <w:rsid w:val="009329BA"/>
    <w:rsid w:val="0093304D"/>
    <w:rsid w:val="00934E99"/>
    <w:rsid w:val="00936939"/>
    <w:rsid w:val="0093718D"/>
    <w:rsid w:val="0094053B"/>
    <w:rsid w:val="00942040"/>
    <w:rsid w:val="00942C9F"/>
    <w:rsid w:val="00943F98"/>
    <w:rsid w:val="009453DD"/>
    <w:rsid w:val="00945631"/>
    <w:rsid w:val="00945C2E"/>
    <w:rsid w:val="00946761"/>
    <w:rsid w:val="00946FA1"/>
    <w:rsid w:val="00947260"/>
    <w:rsid w:val="00947549"/>
    <w:rsid w:val="00947CF3"/>
    <w:rsid w:val="009506AE"/>
    <w:rsid w:val="00950C3F"/>
    <w:rsid w:val="009512CB"/>
    <w:rsid w:val="0095793C"/>
    <w:rsid w:val="0096111E"/>
    <w:rsid w:val="00961125"/>
    <w:rsid w:val="009623D8"/>
    <w:rsid w:val="00963362"/>
    <w:rsid w:val="00963BD1"/>
    <w:rsid w:val="00964C63"/>
    <w:rsid w:val="00965F5B"/>
    <w:rsid w:val="00966B1F"/>
    <w:rsid w:val="00970A7E"/>
    <w:rsid w:val="00970ADF"/>
    <w:rsid w:val="00970B07"/>
    <w:rsid w:val="0097116E"/>
    <w:rsid w:val="0097182F"/>
    <w:rsid w:val="0097378A"/>
    <w:rsid w:val="009742CF"/>
    <w:rsid w:val="00974518"/>
    <w:rsid w:val="009751A3"/>
    <w:rsid w:val="00975F20"/>
    <w:rsid w:val="00976850"/>
    <w:rsid w:val="00980049"/>
    <w:rsid w:val="009801C8"/>
    <w:rsid w:val="00980552"/>
    <w:rsid w:val="00980FE0"/>
    <w:rsid w:val="00981475"/>
    <w:rsid w:val="00981B7D"/>
    <w:rsid w:val="00984E07"/>
    <w:rsid w:val="00985F8B"/>
    <w:rsid w:val="009900B6"/>
    <w:rsid w:val="00990AF9"/>
    <w:rsid w:val="00990B70"/>
    <w:rsid w:val="00990BDB"/>
    <w:rsid w:val="00990C3B"/>
    <w:rsid w:val="00991CBD"/>
    <w:rsid w:val="009921E6"/>
    <w:rsid w:val="009928B7"/>
    <w:rsid w:val="0099321A"/>
    <w:rsid w:val="009935DF"/>
    <w:rsid w:val="009947E8"/>
    <w:rsid w:val="009952B2"/>
    <w:rsid w:val="009953E4"/>
    <w:rsid w:val="00995BF3"/>
    <w:rsid w:val="00995CB5"/>
    <w:rsid w:val="00995EF4"/>
    <w:rsid w:val="009960B7"/>
    <w:rsid w:val="00996F08"/>
    <w:rsid w:val="009972FE"/>
    <w:rsid w:val="009A2982"/>
    <w:rsid w:val="009A49FF"/>
    <w:rsid w:val="009B0573"/>
    <w:rsid w:val="009B3519"/>
    <w:rsid w:val="009B536C"/>
    <w:rsid w:val="009B5C19"/>
    <w:rsid w:val="009B6496"/>
    <w:rsid w:val="009C0041"/>
    <w:rsid w:val="009C01DA"/>
    <w:rsid w:val="009C1528"/>
    <w:rsid w:val="009C20CC"/>
    <w:rsid w:val="009C2BDF"/>
    <w:rsid w:val="009C2E1A"/>
    <w:rsid w:val="009C3558"/>
    <w:rsid w:val="009C562E"/>
    <w:rsid w:val="009C5E44"/>
    <w:rsid w:val="009C6E21"/>
    <w:rsid w:val="009C7531"/>
    <w:rsid w:val="009D10CF"/>
    <w:rsid w:val="009D220C"/>
    <w:rsid w:val="009D221F"/>
    <w:rsid w:val="009D320A"/>
    <w:rsid w:val="009D399F"/>
    <w:rsid w:val="009D69B7"/>
    <w:rsid w:val="009D7FB9"/>
    <w:rsid w:val="009D7FC0"/>
    <w:rsid w:val="009E09F0"/>
    <w:rsid w:val="009E19E8"/>
    <w:rsid w:val="009E3221"/>
    <w:rsid w:val="009E377C"/>
    <w:rsid w:val="009E411C"/>
    <w:rsid w:val="009E458A"/>
    <w:rsid w:val="009E5316"/>
    <w:rsid w:val="009E5D7C"/>
    <w:rsid w:val="009E5DFC"/>
    <w:rsid w:val="009E6314"/>
    <w:rsid w:val="009F0DA8"/>
    <w:rsid w:val="009F0DC4"/>
    <w:rsid w:val="009F1789"/>
    <w:rsid w:val="009F2E3B"/>
    <w:rsid w:val="009F36D2"/>
    <w:rsid w:val="009F39E9"/>
    <w:rsid w:val="009F3B6B"/>
    <w:rsid w:val="009F3F84"/>
    <w:rsid w:val="009F4504"/>
    <w:rsid w:val="009F502C"/>
    <w:rsid w:val="009F5ABA"/>
    <w:rsid w:val="009F603B"/>
    <w:rsid w:val="009F6987"/>
    <w:rsid w:val="009F69B7"/>
    <w:rsid w:val="009F720F"/>
    <w:rsid w:val="009F77C0"/>
    <w:rsid w:val="009F798F"/>
    <w:rsid w:val="009F7FCF"/>
    <w:rsid w:val="00A010E7"/>
    <w:rsid w:val="00A01793"/>
    <w:rsid w:val="00A01A17"/>
    <w:rsid w:val="00A01A60"/>
    <w:rsid w:val="00A038DE"/>
    <w:rsid w:val="00A03D43"/>
    <w:rsid w:val="00A048A3"/>
    <w:rsid w:val="00A06DC0"/>
    <w:rsid w:val="00A06E6E"/>
    <w:rsid w:val="00A071D4"/>
    <w:rsid w:val="00A076F9"/>
    <w:rsid w:val="00A0777D"/>
    <w:rsid w:val="00A07997"/>
    <w:rsid w:val="00A07E97"/>
    <w:rsid w:val="00A07F87"/>
    <w:rsid w:val="00A1116B"/>
    <w:rsid w:val="00A13659"/>
    <w:rsid w:val="00A1434B"/>
    <w:rsid w:val="00A154E9"/>
    <w:rsid w:val="00A1637F"/>
    <w:rsid w:val="00A16511"/>
    <w:rsid w:val="00A167AC"/>
    <w:rsid w:val="00A206ED"/>
    <w:rsid w:val="00A20806"/>
    <w:rsid w:val="00A20C7F"/>
    <w:rsid w:val="00A21037"/>
    <w:rsid w:val="00A21D41"/>
    <w:rsid w:val="00A22137"/>
    <w:rsid w:val="00A2228B"/>
    <w:rsid w:val="00A22DBA"/>
    <w:rsid w:val="00A2329D"/>
    <w:rsid w:val="00A246EE"/>
    <w:rsid w:val="00A2490E"/>
    <w:rsid w:val="00A25442"/>
    <w:rsid w:val="00A25539"/>
    <w:rsid w:val="00A25BFF"/>
    <w:rsid w:val="00A26648"/>
    <w:rsid w:val="00A2679E"/>
    <w:rsid w:val="00A26F79"/>
    <w:rsid w:val="00A26F99"/>
    <w:rsid w:val="00A27522"/>
    <w:rsid w:val="00A3014A"/>
    <w:rsid w:val="00A30AC4"/>
    <w:rsid w:val="00A30F79"/>
    <w:rsid w:val="00A3136F"/>
    <w:rsid w:val="00A316D2"/>
    <w:rsid w:val="00A32487"/>
    <w:rsid w:val="00A32A7D"/>
    <w:rsid w:val="00A32FFF"/>
    <w:rsid w:val="00A34D0C"/>
    <w:rsid w:val="00A34D76"/>
    <w:rsid w:val="00A35125"/>
    <w:rsid w:val="00A365D0"/>
    <w:rsid w:val="00A374A0"/>
    <w:rsid w:val="00A402B8"/>
    <w:rsid w:val="00A4043E"/>
    <w:rsid w:val="00A417BE"/>
    <w:rsid w:val="00A42FEC"/>
    <w:rsid w:val="00A437D9"/>
    <w:rsid w:val="00A43C16"/>
    <w:rsid w:val="00A443A6"/>
    <w:rsid w:val="00A45A1A"/>
    <w:rsid w:val="00A45E61"/>
    <w:rsid w:val="00A45FBA"/>
    <w:rsid w:val="00A47F32"/>
    <w:rsid w:val="00A51776"/>
    <w:rsid w:val="00A51C3D"/>
    <w:rsid w:val="00A53220"/>
    <w:rsid w:val="00A538E6"/>
    <w:rsid w:val="00A54514"/>
    <w:rsid w:val="00A54EC7"/>
    <w:rsid w:val="00A55318"/>
    <w:rsid w:val="00A56102"/>
    <w:rsid w:val="00A561C2"/>
    <w:rsid w:val="00A562D2"/>
    <w:rsid w:val="00A56800"/>
    <w:rsid w:val="00A56D7E"/>
    <w:rsid w:val="00A57404"/>
    <w:rsid w:val="00A575BD"/>
    <w:rsid w:val="00A60EEC"/>
    <w:rsid w:val="00A6118C"/>
    <w:rsid w:val="00A615DB"/>
    <w:rsid w:val="00A62BD0"/>
    <w:rsid w:val="00A630BA"/>
    <w:rsid w:val="00A63B83"/>
    <w:rsid w:val="00A63F70"/>
    <w:rsid w:val="00A643C6"/>
    <w:rsid w:val="00A65BD9"/>
    <w:rsid w:val="00A66718"/>
    <w:rsid w:val="00A671EF"/>
    <w:rsid w:val="00A70B31"/>
    <w:rsid w:val="00A73A74"/>
    <w:rsid w:val="00A73FDF"/>
    <w:rsid w:val="00A74319"/>
    <w:rsid w:val="00A750B2"/>
    <w:rsid w:val="00A759FE"/>
    <w:rsid w:val="00A75CF1"/>
    <w:rsid w:val="00A75FE1"/>
    <w:rsid w:val="00A767D4"/>
    <w:rsid w:val="00A76D67"/>
    <w:rsid w:val="00A77562"/>
    <w:rsid w:val="00A776B8"/>
    <w:rsid w:val="00A77750"/>
    <w:rsid w:val="00A81EB6"/>
    <w:rsid w:val="00A82DE9"/>
    <w:rsid w:val="00A837FE"/>
    <w:rsid w:val="00A85357"/>
    <w:rsid w:val="00A856B8"/>
    <w:rsid w:val="00A86A99"/>
    <w:rsid w:val="00A871E5"/>
    <w:rsid w:val="00A902DD"/>
    <w:rsid w:val="00A907E7"/>
    <w:rsid w:val="00A91617"/>
    <w:rsid w:val="00A91834"/>
    <w:rsid w:val="00A91D0C"/>
    <w:rsid w:val="00A92DB7"/>
    <w:rsid w:val="00A93C1C"/>
    <w:rsid w:val="00A96FA8"/>
    <w:rsid w:val="00A9737B"/>
    <w:rsid w:val="00A9770A"/>
    <w:rsid w:val="00A9771F"/>
    <w:rsid w:val="00AA0A43"/>
    <w:rsid w:val="00AA0DD3"/>
    <w:rsid w:val="00AA1761"/>
    <w:rsid w:val="00AA1C07"/>
    <w:rsid w:val="00AA3688"/>
    <w:rsid w:val="00AA4006"/>
    <w:rsid w:val="00AA5887"/>
    <w:rsid w:val="00AB0C59"/>
    <w:rsid w:val="00AB19F8"/>
    <w:rsid w:val="00AB2A28"/>
    <w:rsid w:val="00AB2A61"/>
    <w:rsid w:val="00AB2F08"/>
    <w:rsid w:val="00AB3233"/>
    <w:rsid w:val="00AB3A12"/>
    <w:rsid w:val="00AB5A8D"/>
    <w:rsid w:val="00AB6642"/>
    <w:rsid w:val="00AB788E"/>
    <w:rsid w:val="00AB7DC0"/>
    <w:rsid w:val="00AC1BCA"/>
    <w:rsid w:val="00AC2091"/>
    <w:rsid w:val="00AC247F"/>
    <w:rsid w:val="00AC24BD"/>
    <w:rsid w:val="00AC26A9"/>
    <w:rsid w:val="00AC2EFE"/>
    <w:rsid w:val="00AC3930"/>
    <w:rsid w:val="00AC3AB1"/>
    <w:rsid w:val="00AC58E2"/>
    <w:rsid w:val="00AC68C6"/>
    <w:rsid w:val="00AC72EA"/>
    <w:rsid w:val="00AC75AC"/>
    <w:rsid w:val="00AC7612"/>
    <w:rsid w:val="00AC79C1"/>
    <w:rsid w:val="00AC7CA4"/>
    <w:rsid w:val="00AD076E"/>
    <w:rsid w:val="00AD493B"/>
    <w:rsid w:val="00AD4A64"/>
    <w:rsid w:val="00AD4C5C"/>
    <w:rsid w:val="00AD4D4E"/>
    <w:rsid w:val="00AD5645"/>
    <w:rsid w:val="00AD57A1"/>
    <w:rsid w:val="00AD598F"/>
    <w:rsid w:val="00AD6D09"/>
    <w:rsid w:val="00AD7738"/>
    <w:rsid w:val="00AE07DA"/>
    <w:rsid w:val="00AE098E"/>
    <w:rsid w:val="00AE0BBA"/>
    <w:rsid w:val="00AE2291"/>
    <w:rsid w:val="00AE25C8"/>
    <w:rsid w:val="00AE4003"/>
    <w:rsid w:val="00AE4113"/>
    <w:rsid w:val="00AE4380"/>
    <w:rsid w:val="00AE4931"/>
    <w:rsid w:val="00AE4FAC"/>
    <w:rsid w:val="00AE50DD"/>
    <w:rsid w:val="00AE5525"/>
    <w:rsid w:val="00AE6381"/>
    <w:rsid w:val="00AE6439"/>
    <w:rsid w:val="00AE656F"/>
    <w:rsid w:val="00AE6785"/>
    <w:rsid w:val="00AE7D78"/>
    <w:rsid w:val="00AF2AEF"/>
    <w:rsid w:val="00AF41F6"/>
    <w:rsid w:val="00AF438E"/>
    <w:rsid w:val="00AF44C0"/>
    <w:rsid w:val="00AF45CA"/>
    <w:rsid w:val="00AF5CEE"/>
    <w:rsid w:val="00AF7506"/>
    <w:rsid w:val="00B007DD"/>
    <w:rsid w:val="00B0098A"/>
    <w:rsid w:val="00B01016"/>
    <w:rsid w:val="00B0146E"/>
    <w:rsid w:val="00B02160"/>
    <w:rsid w:val="00B027CB"/>
    <w:rsid w:val="00B0352B"/>
    <w:rsid w:val="00B03D4B"/>
    <w:rsid w:val="00B05829"/>
    <w:rsid w:val="00B0706F"/>
    <w:rsid w:val="00B073E6"/>
    <w:rsid w:val="00B074F8"/>
    <w:rsid w:val="00B07D93"/>
    <w:rsid w:val="00B107A4"/>
    <w:rsid w:val="00B11412"/>
    <w:rsid w:val="00B11A3D"/>
    <w:rsid w:val="00B11E6B"/>
    <w:rsid w:val="00B121B0"/>
    <w:rsid w:val="00B12FDB"/>
    <w:rsid w:val="00B1370B"/>
    <w:rsid w:val="00B13B87"/>
    <w:rsid w:val="00B13E69"/>
    <w:rsid w:val="00B14032"/>
    <w:rsid w:val="00B15674"/>
    <w:rsid w:val="00B15806"/>
    <w:rsid w:val="00B1706E"/>
    <w:rsid w:val="00B17247"/>
    <w:rsid w:val="00B17946"/>
    <w:rsid w:val="00B17BB6"/>
    <w:rsid w:val="00B17E65"/>
    <w:rsid w:val="00B17FAB"/>
    <w:rsid w:val="00B21BE7"/>
    <w:rsid w:val="00B22C5F"/>
    <w:rsid w:val="00B23687"/>
    <w:rsid w:val="00B24631"/>
    <w:rsid w:val="00B25710"/>
    <w:rsid w:val="00B27B03"/>
    <w:rsid w:val="00B31B62"/>
    <w:rsid w:val="00B3208E"/>
    <w:rsid w:val="00B32B50"/>
    <w:rsid w:val="00B32DF1"/>
    <w:rsid w:val="00B33711"/>
    <w:rsid w:val="00B3396E"/>
    <w:rsid w:val="00B34889"/>
    <w:rsid w:val="00B355C9"/>
    <w:rsid w:val="00B37550"/>
    <w:rsid w:val="00B3779E"/>
    <w:rsid w:val="00B402C6"/>
    <w:rsid w:val="00B40369"/>
    <w:rsid w:val="00B40C4F"/>
    <w:rsid w:val="00B40EC8"/>
    <w:rsid w:val="00B41DC1"/>
    <w:rsid w:val="00B42F69"/>
    <w:rsid w:val="00B458E9"/>
    <w:rsid w:val="00B46EC7"/>
    <w:rsid w:val="00B50A91"/>
    <w:rsid w:val="00B515E2"/>
    <w:rsid w:val="00B5160B"/>
    <w:rsid w:val="00B51761"/>
    <w:rsid w:val="00B51871"/>
    <w:rsid w:val="00B52022"/>
    <w:rsid w:val="00B52187"/>
    <w:rsid w:val="00B53EDF"/>
    <w:rsid w:val="00B54691"/>
    <w:rsid w:val="00B57933"/>
    <w:rsid w:val="00B60072"/>
    <w:rsid w:val="00B60CCD"/>
    <w:rsid w:val="00B62854"/>
    <w:rsid w:val="00B62EF1"/>
    <w:rsid w:val="00B640CC"/>
    <w:rsid w:val="00B645B6"/>
    <w:rsid w:val="00B64B2F"/>
    <w:rsid w:val="00B667BF"/>
    <w:rsid w:val="00B674D6"/>
    <w:rsid w:val="00B6797D"/>
    <w:rsid w:val="00B700E0"/>
    <w:rsid w:val="00B70260"/>
    <w:rsid w:val="00B70A80"/>
    <w:rsid w:val="00B7245B"/>
    <w:rsid w:val="00B735B8"/>
    <w:rsid w:val="00B73F56"/>
    <w:rsid w:val="00B740A8"/>
    <w:rsid w:val="00B74858"/>
    <w:rsid w:val="00B752EB"/>
    <w:rsid w:val="00B759CB"/>
    <w:rsid w:val="00B77BE4"/>
    <w:rsid w:val="00B80073"/>
    <w:rsid w:val="00B812BE"/>
    <w:rsid w:val="00B813D5"/>
    <w:rsid w:val="00B81645"/>
    <w:rsid w:val="00B8202C"/>
    <w:rsid w:val="00B8258D"/>
    <w:rsid w:val="00B825B4"/>
    <w:rsid w:val="00B82621"/>
    <w:rsid w:val="00B8384A"/>
    <w:rsid w:val="00B84E7E"/>
    <w:rsid w:val="00B86608"/>
    <w:rsid w:val="00B87847"/>
    <w:rsid w:val="00B90376"/>
    <w:rsid w:val="00B90477"/>
    <w:rsid w:val="00B915F3"/>
    <w:rsid w:val="00B918FE"/>
    <w:rsid w:val="00B91CB1"/>
    <w:rsid w:val="00B92AA5"/>
    <w:rsid w:val="00B93830"/>
    <w:rsid w:val="00B93904"/>
    <w:rsid w:val="00B9484C"/>
    <w:rsid w:val="00B955FE"/>
    <w:rsid w:val="00B96744"/>
    <w:rsid w:val="00B9684D"/>
    <w:rsid w:val="00B96927"/>
    <w:rsid w:val="00BA0B9F"/>
    <w:rsid w:val="00BA15BD"/>
    <w:rsid w:val="00BA3287"/>
    <w:rsid w:val="00BA6419"/>
    <w:rsid w:val="00BA6550"/>
    <w:rsid w:val="00BA6B2E"/>
    <w:rsid w:val="00BB2819"/>
    <w:rsid w:val="00BB3642"/>
    <w:rsid w:val="00BB4A3B"/>
    <w:rsid w:val="00BB59F6"/>
    <w:rsid w:val="00BB5EF0"/>
    <w:rsid w:val="00BB66AB"/>
    <w:rsid w:val="00BB7BBA"/>
    <w:rsid w:val="00BC0AD6"/>
    <w:rsid w:val="00BC122E"/>
    <w:rsid w:val="00BC127A"/>
    <w:rsid w:val="00BC14FD"/>
    <w:rsid w:val="00BC3584"/>
    <w:rsid w:val="00BC46EF"/>
    <w:rsid w:val="00BC5838"/>
    <w:rsid w:val="00BC5B3B"/>
    <w:rsid w:val="00BC6194"/>
    <w:rsid w:val="00BC6DC2"/>
    <w:rsid w:val="00BD0E2E"/>
    <w:rsid w:val="00BD1066"/>
    <w:rsid w:val="00BD1BED"/>
    <w:rsid w:val="00BD375A"/>
    <w:rsid w:val="00BD7753"/>
    <w:rsid w:val="00BE06A9"/>
    <w:rsid w:val="00BE38C7"/>
    <w:rsid w:val="00BE39EA"/>
    <w:rsid w:val="00BE442D"/>
    <w:rsid w:val="00BE4ED6"/>
    <w:rsid w:val="00BE54F3"/>
    <w:rsid w:val="00BE5F67"/>
    <w:rsid w:val="00BE6B7E"/>
    <w:rsid w:val="00BE6D5B"/>
    <w:rsid w:val="00BE7920"/>
    <w:rsid w:val="00BF1293"/>
    <w:rsid w:val="00BF1822"/>
    <w:rsid w:val="00BF1E46"/>
    <w:rsid w:val="00BF2A3A"/>
    <w:rsid w:val="00BF2CD1"/>
    <w:rsid w:val="00BF33D6"/>
    <w:rsid w:val="00BF45D1"/>
    <w:rsid w:val="00BF4B6A"/>
    <w:rsid w:val="00BF5135"/>
    <w:rsid w:val="00BF5F78"/>
    <w:rsid w:val="00BF661B"/>
    <w:rsid w:val="00BF7EC5"/>
    <w:rsid w:val="00BF7FB0"/>
    <w:rsid w:val="00C00312"/>
    <w:rsid w:val="00C00828"/>
    <w:rsid w:val="00C009F5"/>
    <w:rsid w:val="00C01129"/>
    <w:rsid w:val="00C01DD9"/>
    <w:rsid w:val="00C02239"/>
    <w:rsid w:val="00C022E1"/>
    <w:rsid w:val="00C0254A"/>
    <w:rsid w:val="00C02A83"/>
    <w:rsid w:val="00C0374B"/>
    <w:rsid w:val="00C0398D"/>
    <w:rsid w:val="00C05C3D"/>
    <w:rsid w:val="00C05CD7"/>
    <w:rsid w:val="00C071AC"/>
    <w:rsid w:val="00C109A2"/>
    <w:rsid w:val="00C11707"/>
    <w:rsid w:val="00C11E4C"/>
    <w:rsid w:val="00C14954"/>
    <w:rsid w:val="00C15DA8"/>
    <w:rsid w:val="00C16441"/>
    <w:rsid w:val="00C179B0"/>
    <w:rsid w:val="00C20245"/>
    <w:rsid w:val="00C20CA6"/>
    <w:rsid w:val="00C218B7"/>
    <w:rsid w:val="00C21AD6"/>
    <w:rsid w:val="00C226F9"/>
    <w:rsid w:val="00C23398"/>
    <w:rsid w:val="00C23B23"/>
    <w:rsid w:val="00C2428B"/>
    <w:rsid w:val="00C24CDC"/>
    <w:rsid w:val="00C26C22"/>
    <w:rsid w:val="00C27B03"/>
    <w:rsid w:val="00C3089B"/>
    <w:rsid w:val="00C319A4"/>
    <w:rsid w:val="00C34B40"/>
    <w:rsid w:val="00C35836"/>
    <w:rsid w:val="00C36722"/>
    <w:rsid w:val="00C37751"/>
    <w:rsid w:val="00C40CF1"/>
    <w:rsid w:val="00C41CD3"/>
    <w:rsid w:val="00C43042"/>
    <w:rsid w:val="00C43438"/>
    <w:rsid w:val="00C44264"/>
    <w:rsid w:val="00C45DEE"/>
    <w:rsid w:val="00C46251"/>
    <w:rsid w:val="00C46F1F"/>
    <w:rsid w:val="00C4790F"/>
    <w:rsid w:val="00C47FC0"/>
    <w:rsid w:val="00C50D43"/>
    <w:rsid w:val="00C5189F"/>
    <w:rsid w:val="00C51DEE"/>
    <w:rsid w:val="00C521CA"/>
    <w:rsid w:val="00C5281B"/>
    <w:rsid w:val="00C528CC"/>
    <w:rsid w:val="00C533A7"/>
    <w:rsid w:val="00C53632"/>
    <w:rsid w:val="00C53ABD"/>
    <w:rsid w:val="00C53AD3"/>
    <w:rsid w:val="00C53C94"/>
    <w:rsid w:val="00C5506D"/>
    <w:rsid w:val="00C56D2F"/>
    <w:rsid w:val="00C57741"/>
    <w:rsid w:val="00C6074F"/>
    <w:rsid w:val="00C618DA"/>
    <w:rsid w:val="00C61AB7"/>
    <w:rsid w:val="00C61D60"/>
    <w:rsid w:val="00C62568"/>
    <w:rsid w:val="00C6296C"/>
    <w:rsid w:val="00C64143"/>
    <w:rsid w:val="00C6434D"/>
    <w:rsid w:val="00C652E5"/>
    <w:rsid w:val="00C67446"/>
    <w:rsid w:val="00C67E45"/>
    <w:rsid w:val="00C70962"/>
    <w:rsid w:val="00C71674"/>
    <w:rsid w:val="00C72003"/>
    <w:rsid w:val="00C733F7"/>
    <w:rsid w:val="00C73E72"/>
    <w:rsid w:val="00C76370"/>
    <w:rsid w:val="00C7697F"/>
    <w:rsid w:val="00C7765C"/>
    <w:rsid w:val="00C8136C"/>
    <w:rsid w:val="00C82FAC"/>
    <w:rsid w:val="00C82FFA"/>
    <w:rsid w:val="00C84032"/>
    <w:rsid w:val="00C84A1B"/>
    <w:rsid w:val="00C85521"/>
    <w:rsid w:val="00C856C0"/>
    <w:rsid w:val="00C85AA0"/>
    <w:rsid w:val="00C863EE"/>
    <w:rsid w:val="00C86F4F"/>
    <w:rsid w:val="00C8778F"/>
    <w:rsid w:val="00C87EE2"/>
    <w:rsid w:val="00C90196"/>
    <w:rsid w:val="00C92646"/>
    <w:rsid w:val="00C9316A"/>
    <w:rsid w:val="00C93B5E"/>
    <w:rsid w:val="00C9446D"/>
    <w:rsid w:val="00C94FC9"/>
    <w:rsid w:val="00C95D8D"/>
    <w:rsid w:val="00C96F3B"/>
    <w:rsid w:val="00C97C7F"/>
    <w:rsid w:val="00CA2283"/>
    <w:rsid w:val="00CA2370"/>
    <w:rsid w:val="00CA2AEF"/>
    <w:rsid w:val="00CA2CA3"/>
    <w:rsid w:val="00CA325F"/>
    <w:rsid w:val="00CA33B8"/>
    <w:rsid w:val="00CA38B4"/>
    <w:rsid w:val="00CA6DD8"/>
    <w:rsid w:val="00CB090F"/>
    <w:rsid w:val="00CB1582"/>
    <w:rsid w:val="00CB22B7"/>
    <w:rsid w:val="00CB31DA"/>
    <w:rsid w:val="00CB3AA7"/>
    <w:rsid w:val="00CB5032"/>
    <w:rsid w:val="00CB7DF6"/>
    <w:rsid w:val="00CC0A77"/>
    <w:rsid w:val="00CC1BAA"/>
    <w:rsid w:val="00CC242E"/>
    <w:rsid w:val="00CC303F"/>
    <w:rsid w:val="00CC3C96"/>
    <w:rsid w:val="00CC4B4B"/>
    <w:rsid w:val="00CD077C"/>
    <w:rsid w:val="00CD1ADB"/>
    <w:rsid w:val="00CD1BC4"/>
    <w:rsid w:val="00CD342A"/>
    <w:rsid w:val="00CD3940"/>
    <w:rsid w:val="00CD6CF7"/>
    <w:rsid w:val="00CE0107"/>
    <w:rsid w:val="00CE0185"/>
    <w:rsid w:val="00CE022B"/>
    <w:rsid w:val="00CE2F14"/>
    <w:rsid w:val="00CE4CCB"/>
    <w:rsid w:val="00CE52B8"/>
    <w:rsid w:val="00CE5CCC"/>
    <w:rsid w:val="00CE6A0B"/>
    <w:rsid w:val="00CE6E6A"/>
    <w:rsid w:val="00CE7BF6"/>
    <w:rsid w:val="00CF0950"/>
    <w:rsid w:val="00CF10BD"/>
    <w:rsid w:val="00CF3B07"/>
    <w:rsid w:val="00CF4BA1"/>
    <w:rsid w:val="00CF4C13"/>
    <w:rsid w:val="00CF4DA7"/>
    <w:rsid w:val="00CF62E0"/>
    <w:rsid w:val="00CF6384"/>
    <w:rsid w:val="00CF6902"/>
    <w:rsid w:val="00CF7E92"/>
    <w:rsid w:val="00D022CF"/>
    <w:rsid w:val="00D02B8F"/>
    <w:rsid w:val="00D0401F"/>
    <w:rsid w:val="00D06E88"/>
    <w:rsid w:val="00D07575"/>
    <w:rsid w:val="00D104C0"/>
    <w:rsid w:val="00D11F90"/>
    <w:rsid w:val="00D12F17"/>
    <w:rsid w:val="00D13527"/>
    <w:rsid w:val="00D14436"/>
    <w:rsid w:val="00D15E4E"/>
    <w:rsid w:val="00D17601"/>
    <w:rsid w:val="00D2063D"/>
    <w:rsid w:val="00D207C2"/>
    <w:rsid w:val="00D20D6E"/>
    <w:rsid w:val="00D21300"/>
    <w:rsid w:val="00D21C90"/>
    <w:rsid w:val="00D22F7B"/>
    <w:rsid w:val="00D230DC"/>
    <w:rsid w:val="00D26C9A"/>
    <w:rsid w:val="00D30263"/>
    <w:rsid w:val="00D303E8"/>
    <w:rsid w:val="00D315BD"/>
    <w:rsid w:val="00D31BA6"/>
    <w:rsid w:val="00D3353C"/>
    <w:rsid w:val="00D335E1"/>
    <w:rsid w:val="00D33AA3"/>
    <w:rsid w:val="00D3545E"/>
    <w:rsid w:val="00D35CBF"/>
    <w:rsid w:val="00D35FEA"/>
    <w:rsid w:val="00D366E4"/>
    <w:rsid w:val="00D377E9"/>
    <w:rsid w:val="00D4168C"/>
    <w:rsid w:val="00D416DC"/>
    <w:rsid w:val="00D423AC"/>
    <w:rsid w:val="00D429F7"/>
    <w:rsid w:val="00D44B15"/>
    <w:rsid w:val="00D44DC6"/>
    <w:rsid w:val="00D476EA"/>
    <w:rsid w:val="00D514E5"/>
    <w:rsid w:val="00D51A2F"/>
    <w:rsid w:val="00D53257"/>
    <w:rsid w:val="00D53545"/>
    <w:rsid w:val="00D53589"/>
    <w:rsid w:val="00D539D5"/>
    <w:rsid w:val="00D544D5"/>
    <w:rsid w:val="00D55135"/>
    <w:rsid w:val="00D57897"/>
    <w:rsid w:val="00D579C5"/>
    <w:rsid w:val="00D602DE"/>
    <w:rsid w:val="00D6096A"/>
    <w:rsid w:val="00D60ABE"/>
    <w:rsid w:val="00D60B86"/>
    <w:rsid w:val="00D60CE5"/>
    <w:rsid w:val="00D61811"/>
    <w:rsid w:val="00D61C11"/>
    <w:rsid w:val="00D62B0F"/>
    <w:rsid w:val="00D635D4"/>
    <w:rsid w:val="00D63F9F"/>
    <w:rsid w:val="00D646D3"/>
    <w:rsid w:val="00D662F2"/>
    <w:rsid w:val="00D665F1"/>
    <w:rsid w:val="00D6711E"/>
    <w:rsid w:val="00D730D4"/>
    <w:rsid w:val="00D73B08"/>
    <w:rsid w:val="00D74545"/>
    <w:rsid w:val="00D779A6"/>
    <w:rsid w:val="00D80127"/>
    <w:rsid w:val="00D804E2"/>
    <w:rsid w:val="00D805D1"/>
    <w:rsid w:val="00D811BB"/>
    <w:rsid w:val="00D81FB3"/>
    <w:rsid w:val="00D82889"/>
    <w:rsid w:val="00D82FD7"/>
    <w:rsid w:val="00D83DDB"/>
    <w:rsid w:val="00D848AC"/>
    <w:rsid w:val="00D84FA6"/>
    <w:rsid w:val="00D85C5F"/>
    <w:rsid w:val="00D85ECC"/>
    <w:rsid w:val="00D864C7"/>
    <w:rsid w:val="00D86EB7"/>
    <w:rsid w:val="00D87695"/>
    <w:rsid w:val="00D90BAF"/>
    <w:rsid w:val="00D91E9F"/>
    <w:rsid w:val="00D92025"/>
    <w:rsid w:val="00D9204D"/>
    <w:rsid w:val="00D92B5E"/>
    <w:rsid w:val="00D93388"/>
    <w:rsid w:val="00D93BC8"/>
    <w:rsid w:val="00D93CFF"/>
    <w:rsid w:val="00D94582"/>
    <w:rsid w:val="00D95457"/>
    <w:rsid w:val="00D9565E"/>
    <w:rsid w:val="00D95AA9"/>
    <w:rsid w:val="00D96433"/>
    <w:rsid w:val="00D97A7B"/>
    <w:rsid w:val="00DA052B"/>
    <w:rsid w:val="00DA0E9E"/>
    <w:rsid w:val="00DA1259"/>
    <w:rsid w:val="00DA1AAD"/>
    <w:rsid w:val="00DA1E08"/>
    <w:rsid w:val="00DA1F4D"/>
    <w:rsid w:val="00DA4A52"/>
    <w:rsid w:val="00DA4FBC"/>
    <w:rsid w:val="00DA55FE"/>
    <w:rsid w:val="00DA61B9"/>
    <w:rsid w:val="00DA713A"/>
    <w:rsid w:val="00DA7457"/>
    <w:rsid w:val="00DB1083"/>
    <w:rsid w:val="00DB1B31"/>
    <w:rsid w:val="00DB1CA7"/>
    <w:rsid w:val="00DB2995"/>
    <w:rsid w:val="00DB2ED0"/>
    <w:rsid w:val="00DB38F0"/>
    <w:rsid w:val="00DB3CE4"/>
    <w:rsid w:val="00DB3EE8"/>
    <w:rsid w:val="00DB4701"/>
    <w:rsid w:val="00DB4E76"/>
    <w:rsid w:val="00DB4F9C"/>
    <w:rsid w:val="00DB59C0"/>
    <w:rsid w:val="00DC0146"/>
    <w:rsid w:val="00DC03EE"/>
    <w:rsid w:val="00DC103D"/>
    <w:rsid w:val="00DC1157"/>
    <w:rsid w:val="00DC36B8"/>
    <w:rsid w:val="00DC5129"/>
    <w:rsid w:val="00DC53F2"/>
    <w:rsid w:val="00DC5DBB"/>
    <w:rsid w:val="00DC6122"/>
    <w:rsid w:val="00DC6B01"/>
    <w:rsid w:val="00DC7797"/>
    <w:rsid w:val="00DC7E53"/>
    <w:rsid w:val="00DD0400"/>
    <w:rsid w:val="00DD078A"/>
    <w:rsid w:val="00DD1737"/>
    <w:rsid w:val="00DD27F2"/>
    <w:rsid w:val="00DD337A"/>
    <w:rsid w:val="00DD34E1"/>
    <w:rsid w:val="00DD45E7"/>
    <w:rsid w:val="00DD4DF4"/>
    <w:rsid w:val="00DD51BE"/>
    <w:rsid w:val="00DD5393"/>
    <w:rsid w:val="00DD53D1"/>
    <w:rsid w:val="00DD6B8A"/>
    <w:rsid w:val="00DD6D80"/>
    <w:rsid w:val="00DD719E"/>
    <w:rsid w:val="00DD71F6"/>
    <w:rsid w:val="00DD7595"/>
    <w:rsid w:val="00DD7667"/>
    <w:rsid w:val="00DD76F7"/>
    <w:rsid w:val="00DD777C"/>
    <w:rsid w:val="00DE0D2F"/>
    <w:rsid w:val="00DE0D75"/>
    <w:rsid w:val="00DE19EB"/>
    <w:rsid w:val="00DE30BE"/>
    <w:rsid w:val="00DE5238"/>
    <w:rsid w:val="00DE53B5"/>
    <w:rsid w:val="00DE5B0F"/>
    <w:rsid w:val="00DE747D"/>
    <w:rsid w:val="00DE7EBB"/>
    <w:rsid w:val="00DF0FE3"/>
    <w:rsid w:val="00DF1284"/>
    <w:rsid w:val="00DF1978"/>
    <w:rsid w:val="00DF2CB1"/>
    <w:rsid w:val="00DF43CB"/>
    <w:rsid w:val="00DF56E2"/>
    <w:rsid w:val="00DF69F9"/>
    <w:rsid w:val="00E009C0"/>
    <w:rsid w:val="00E02579"/>
    <w:rsid w:val="00E02B50"/>
    <w:rsid w:val="00E02B7F"/>
    <w:rsid w:val="00E04B3F"/>
    <w:rsid w:val="00E060C1"/>
    <w:rsid w:val="00E06B1E"/>
    <w:rsid w:val="00E07787"/>
    <w:rsid w:val="00E10AAF"/>
    <w:rsid w:val="00E11D49"/>
    <w:rsid w:val="00E1297C"/>
    <w:rsid w:val="00E147D5"/>
    <w:rsid w:val="00E14C0E"/>
    <w:rsid w:val="00E16642"/>
    <w:rsid w:val="00E16F9A"/>
    <w:rsid w:val="00E16FD5"/>
    <w:rsid w:val="00E17614"/>
    <w:rsid w:val="00E1787C"/>
    <w:rsid w:val="00E2249E"/>
    <w:rsid w:val="00E22B76"/>
    <w:rsid w:val="00E234F1"/>
    <w:rsid w:val="00E237E4"/>
    <w:rsid w:val="00E241ED"/>
    <w:rsid w:val="00E24E3A"/>
    <w:rsid w:val="00E25AF8"/>
    <w:rsid w:val="00E268AA"/>
    <w:rsid w:val="00E26C55"/>
    <w:rsid w:val="00E26F6C"/>
    <w:rsid w:val="00E275F0"/>
    <w:rsid w:val="00E31A9D"/>
    <w:rsid w:val="00E31BD0"/>
    <w:rsid w:val="00E33838"/>
    <w:rsid w:val="00E33EFF"/>
    <w:rsid w:val="00E34CA3"/>
    <w:rsid w:val="00E34F82"/>
    <w:rsid w:val="00E358F7"/>
    <w:rsid w:val="00E35C4A"/>
    <w:rsid w:val="00E37A0F"/>
    <w:rsid w:val="00E37DA6"/>
    <w:rsid w:val="00E37FE3"/>
    <w:rsid w:val="00E40EB7"/>
    <w:rsid w:val="00E42E13"/>
    <w:rsid w:val="00E43AAA"/>
    <w:rsid w:val="00E43C08"/>
    <w:rsid w:val="00E44104"/>
    <w:rsid w:val="00E44C62"/>
    <w:rsid w:val="00E46470"/>
    <w:rsid w:val="00E46969"/>
    <w:rsid w:val="00E47114"/>
    <w:rsid w:val="00E50518"/>
    <w:rsid w:val="00E51ABF"/>
    <w:rsid w:val="00E5227F"/>
    <w:rsid w:val="00E5387C"/>
    <w:rsid w:val="00E5436A"/>
    <w:rsid w:val="00E54DFF"/>
    <w:rsid w:val="00E54EF2"/>
    <w:rsid w:val="00E57A52"/>
    <w:rsid w:val="00E60DC5"/>
    <w:rsid w:val="00E63559"/>
    <w:rsid w:val="00E65D19"/>
    <w:rsid w:val="00E67180"/>
    <w:rsid w:val="00E676E2"/>
    <w:rsid w:val="00E67D77"/>
    <w:rsid w:val="00E71058"/>
    <w:rsid w:val="00E73317"/>
    <w:rsid w:val="00E73737"/>
    <w:rsid w:val="00E73B5B"/>
    <w:rsid w:val="00E744A7"/>
    <w:rsid w:val="00E74FA5"/>
    <w:rsid w:val="00E756A8"/>
    <w:rsid w:val="00E76032"/>
    <w:rsid w:val="00E768F2"/>
    <w:rsid w:val="00E77E9E"/>
    <w:rsid w:val="00E80E35"/>
    <w:rsid w:val="00E81DED"/>
    <w:rsid w:val="00E82316"/>
    <w:rsid w:val="00E82433"/>
    <w:rsid w:val="00E825B3"/>
    <w:rsid w:val="00E849DE"/>
    <w:rsid w:val="00E85948"/>
    <w:rsid w:val="00E86536"/>
    <w:rsid w:val="00E9167E"/>
    <w:rsid w:val="00E922A4"/>
    <w:rsid w:val="00E925CE"/>
    <w:rsid w:val="00E93F3F"/>
    <w:rsid w:val="00E9456D"/>
    <w:rsid w:val="00E967CB"/>
    <w:rsid w:val="00EA05D9"/>
    <w:rsid w:val="00EA1104"/>
    <w:rsid w:val="00EA14D5"/>
    <w:rsid w:val="00EA403F"/>
    <w:rsid w:val="00EA5257"/>
    <w:rsid w:val="00EA59B6"/>
    <w:rsid w:val="00EA6452"/>
    <w:rsid w:val="00EA7415"/>
    <w:rsid w:val="00EA76CD"/>
    <w:rsid w:val="00EB0433"/>
    <w:rsid w:val="00EB13DC"/>
    <w:rsid w:val="00EB1B8B"/>
    <w:rsid w:val="00EB24EC"/>
    <w:rsid w:val="00EB31FA"/>
    <w:rsid w:val="00EB390E"/>
    <w:rsid w:val="00EB3C54"/>
    <w:rsid w:val="00EB4951"/>
    <w:rsid w:val="00EB4D2B"/>
    <w:rsid w:val="00EB5789"/>
    <w:rsid w:val="00EB595B"/>
    <w:rsid w:val="00EB617F"/>
    <w:rsid w:val="00EB7ABD"/>
    <w:rsid w:val="00EC0809"/>
    <w:rsid w:val="00EC098E"/>
    <w:rsid w:val="00EC0BCB"/>
    <w:rsid w:val="00EC0E71"/>
    <w:rsid w:val="00EC1758"/>
    <w:rsid w:val="00EC4EFD"/>
    <w:rsid w:val="00EC504F"/>
    <w:rsid w:val="00ED256D"/>
    <w:rsid w:val="00ED3FC9"/>
    <w:rsid w:val="00ED613A"/>
    <w:rsid w:val="00ED6CFA"/>
    <w:rsid w:val="00ED6D53"/>
    <w:rsid w:val="00ED76E8"/>
    <w:rsid w:val="00EE02C6"/>
    <w:rsid w:val="00EE0B9E"/>
    <w:rsid w:val="00EE1855"/>
    <w:rsid w:val="00EE1E1F"/>
    <w:rsid w:val="00EE2921"/>
    <w:rsid w:val="00EE2B68"/>
    <w:rsid w:val="00EE3733"/>
    <w:rsid w:val="00EE395E"/>
    <w:rsid w:val="00EE5594"/>
    <w:rsid w:val="00EE5FD7"/>
    <w:rsid w:val="00EE6D70"/>
    <w:rsid w:val="00EF1386"/>
    <w:rsid w:val="00EF2491"/>
    <w:rsid w:val="00EF256B"/>
    <w:rsid w:val="00EF41F7"/>
    <w:rsid w:val="00EF5277"/>
    <w:rsid w:val="00EF5A33"/>
    <w:rsid w:val="00EF5CAD"/>
    <w:rsid w:val="00EF611F"/>
    <w:rsid w:val="00EF76E1"/>
    <w:rsid w:val="00EF7E2F"/>
    <w:rsid w:val="00F01A3D"/>
    <w:rsid w:val="00F029AF"/>
    <w:rsid w:val="00F03F8D"/>
    <w:rsid w:val="00F04099"/>
    <w:rsid w:val="00F04347"/>
    <w:rsid w:val="00F05B66"/>
    <w:rsid w:val="00F0603D"/>
    <w:rsid w:val="00F1030E"/>
    <w:rsid w:val="00F10925"/>
    <w:rsid w:val="00F12F6C"/>
    <w:rsid w:val="00F13DAE"/>
    <w:rsid w:val="00F146DF"/>
    <w:rsid w:val="00F14703"/>
    <w:rsid w:val="00F157D8"/>
    <w:rsid w:val="00F15D92"/>
    <w:rsid w:val="00F201AD"/>
    <w:rsid w:val="00F21481"/>
    <w:rsid w:val="00F21B21"/>
    <w:rsid w:val="00F222BB"/>
    <w:rsid w:val="00F22A6A"/>
    <w:rsid w:val="00F2491A"/>
    <w:rsid w:val="00F24A3D"/>
    <w:rsid w:val="00F24EF6"/>
    <w:rsid w:val="00F254E4"/>
    <w:rsid w:val="00F26AAB"/>
    <w:rsid w:val="00F26F5D"/>
    <w:rsid w:val="00F30D13"/>
    <w:rsid w:val="00F31368"/>
    <w:rsid w:val="00F325B3"/>
    <w:rsid w:val="00F32708"/>
    <w:rsid w:val="00F3381E"/>
    <w:rsid w:val="00F33BD3"/>
    <w:rsid w:val="00F343B1"/>
    <w:rsid w:val="00F34806"/>
    <w:rsid w:val="00F34C92"/>
    <w:rsid w:val="00F35D19"/>
    <w:rsid w:val="00F36065"/>
    <w:rsid w:val="00F377AE"/>
    <w:rsid w:val="00F41269"/>
    <w:rsid w:val="00F41319"/>
    <w:rsid w:val="00F44B13"/>
    <w:rsid w:val="00F45BE7"/>
    <w:rsid w:val="00F463D7"/>
    <w:rsid w:val="00F50163"/>
    <w:rsid w:val="00F510E2"/>
    <w:rsid w:val="00F515F1"/>
    <w:rsid w:val="00F5273A"/>
    <w:rsid w:val="00F52D6B"/>
    <w:rsid w:val="00F52E18"/>
    <w:rsid w:val="00F535E2"/>
    <w:rsid w:val="00F54516"/>
    <w:rsid w:val="00F546FB"/>
    <w:rsid w:val="00F54E46"/>
    <w:rsid w:val="00F55335"/>
    <w:rsid w:val="00F55CF7"/>
    <w:rsid w:val="00F55D38"/>
    <w:rsid w:val="00F57738"/>
    <w:rsid w:val="00F57D1C"/>
    <w:rsid w:val="00F6077A"/>
    <w:rsid w:val="00F6086A"/>
    <w:rsid w:val="00F61512"/>
    <w:rsid w:val="00F6169B"/>
    <w:rsid w:val="00F62658"/>
    <w:rsid w:val="00F62824"/>
    <w:rsid w:val="00F62C8E"/>
    <w:rsid w:val="00F62D7C"/>
    <w:rsid w:val="00F63092"/>
    <w:rsid w:val="00F634C8"/>
    <w:rsid w:val="00F67155"/>
    <w:rsid w:val="00F7058F"/>
    <w:rsid w:val="00F70B95"/>
    <w:rsid w:val="00F70D21"/>
    <w:rsid w:val="00F70FEF"/>
    <w:rsid w:val="00F72A8C"/>
    <w:rsid w:val="00F73F06"/>
    <w:rsid w:val="00F74F3A"/>
    <w:rsid w:val="00F75558"/>
    <w:rsid w:val="00F75C02"/>
    <w:rsid w:val="00F77ECB"/>
    <w:rsid w:val="00F77FE4"/>
    <w:rsid w:val="00F80602"/>
    <w:rsid w:val="00F81936"/>
    <w:rsid w:val="00F819A6"/>
    <w:rsid w:val="00F81BF8"/>
    <w:rsid w:val="00F81E47"/>
    <w:rsid w:val="00F82400"/>
    <w:rsid w:val="00F824EF"/>
    <w:rsid w:val="00F829DD"/>
    <w:rsid w:val="00F82D98"/>
    <w:rsid w:val="00F84071"/>
    <w:rsid w:val="00F84408"/>
    <w:rsid w:val="00F84F5E"/>
    <w:rsid w:val="00F86474"/>
    <w:rsid w:val="00F868B4"/>
    <w:rsid w:val="00F8730A"/>
    <w:rsid w:val="00F87BF1"/>
    <w:rsid w:val="00F9016F"/>
    <w:rsid w:val="00F90601"/>
    <w:rsid w:val="00F930A5"/>
    <w:rsid w:val="00F9339E"/>
    <w:rsid w:val="00F93703"/>
    <w:rsid w:val="00F954BC"/>
    <w:rsid w:val="00F95715"/>
    <w:rsid w:val="00F96A0E"/>
    <w:rsid w:val="00FA02B8"/>
    <w:rsid w:val="00FA27A2"/>
    <w:rsid w:val="00FA549E"/>
    <w:rsid w:val="00FA5B97"/>
    <w:rsid w:val="00FA6EA2"/>
    <w:rsid w:val="00FA78FD"/>
    <w:rsid w:val="00FB11BE"/>
    <w:rsid w:val="00FB1357"/>
    <w:rsid w:val="00FB1799"/>
    <w:rsid w:val="00FB1B56"/>
    <w:rsid w:val="00FB1F49"/>
    <w:rsid w:val="00FB2504"/>
    <w:rsid w:val="00FB27F1"/>
    <w:rsid w:val="00FB4C6F"/>
    <w:rsid w:val="00FB5880"/>
    <w:rsid w:val="00FC361E"/>
    <w:rsid w:val="00FC4ABC"/>
    <w:rsid w:val="00FC5E76"/>
    <w:rsid w:val="00FC69CF"/>
    <w:rsid w:val="00FC7169"/>
    <w:rsid w:val="00FC7214"/>
    <w:rsid w:val="00FC7FB3"/>
    <w:rsid w:val="00FD058F"/>
    <w:rsid w:val="00FD0B70"/>
    <w:rsid w:val="00FD11B8"/>
    <w:rsid w:val="00FD1440"/>
    <w:rsid w:val="00FD1489"/>
    <w:rsid w:val="00FD17D7"/>
    <w:rsid w:val="00FD1D1B"/>
    <w:rsid w:val="00FD2DA9"/>
    <w:rsid w:val="00FD35FA"/>
    <w:rsid w:val="00FD39F9"/>
    <w:rsid w:val="00FD543F"/>
    <w:rsid w:val="00FD59F1"/>
    <w:rsid w:val="00FD66A4"/>
    <w:rsid w:val="00FD6FE2"/>
    <w:rsid w:val="00FD74CB"/>
    <w:rsid w:val="00FD7543"/>
    <w:rsid w:val="00FD7BF5"/>
    <w:rsid w:val="00FD7DAC"/>
    <w:rsid w:val="00FE185C"/>
    <w:rsid w:val="00FE25F5"/>
    <w:rsid w:val="00FE3C5F"/>
    <w:rsid w:val="00FE3F45"/>
    <w:rsid w:val="00FE401B"/>
    <w:rsid w:val="00FE4705"/>
    <w:rsid w:val="00FE4AFE"/>
    <w:rsid w:val="00FE557C"/>
    <w:rsid w:val="00FE6298"/>
    <w:rsid w:val="00FE6B34"/>
    <w:rsid w:val="00FE6C50"/>
    <w:rsid w:val="00FF064D"/>
    <w:rsid w:val="00FF1A6E"/>
    <w:rsid w:val="00FF3E46"/>
    <w:rsid w:val="00FF4396"/>
    <w:rsid w:val="00FF4C3A"/>
    <w:rsid w:val="00FF62F4"/>
    <w:rsid w:val="00FF63E7"/>
    <w:rsid w:val="00FF650D"/>
    <w:rsid w:val="00FF6519"/>
    <w:rsid w:val="00FF65F3"/>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71681"/>
    <o:shapelayout v:ext="edit">
      <o:idmap v:ext="edit" data="1"/>
    </o:shapelayout>
  </w:shapeDefaults>
  <w:decimalSymbol w:val="."/>
  <w:listSeparator w:val=","/>
  <w14:docId w14:val="66A25BF9"/>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mt-MT" w:eastAsia="en-US"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annotation text" w:qFormat="1"/>
    <w:lsdException w:name="caption" w:semiHidden="1" w:unhideWhenUsed="1" w:qFormat="1"/>
    <w:lsdException w:name="annotation reference" w:uiPriority="99" w:qFormat="1"/>
    <w:lsdException w:name="Title" w:qFormat="1"/>
    <w:lsdException w:name="Subtitle" w:qFormat="1"/>
    <w:lsdException w:name="Hyperlink" w:uiPriority="99"/>
    <w:lsdException w:name="Strong" w:qFormat="1"/>
    <w:lsdException w:name="Emphasis" w:qFormat="1"/>
    <w:lsdException w:name="HTML Definition" w:semiHidden="1" w:unhideWhenUsed="1"/>
    <w:lsdException w:name="HTML Keyboard"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226136"/>
    <w:pPr>
      <w:tabs>
        <w:tab w:val="left" w:pos="567"/>
      </w:tabs>
      <w:spacing w:line="260" w:lineRule="exact"/>
    </w:pPr>
    <w:rPr>
      <w:rFonts w:eastAsia="Times New Roman"/>
      <w:sz w:val="22"/>
    </w:rPr>
  </w:style>
  <w:style w:type="paragraph" w:styleId="Heading1">
    <w:name w:val="heading 1"/>
    <w:basedOn w:val="Normal"/>
    <w:next w:val="Normal"/>
    <w:link w:val="Heading1Char"/>
    <w:qFormat/>
    <w:rsid w:val="00DC6122"/>
    <w:pPr>
      <w:keepNext/>
      <w:spacing w:before="240" w:after="60"/>
      <w:outlineLvl w:val="0"/>
    </w:pPr>
    <w:rPr>
      <w:rFonts w:ascii="Calibri Light" w:hAnsi="Calibri Light"/>
      <w:b/>
      <w:bCs/>
      <w:kern w:val="32"/>
      <w:sz w:val="32"/>
      <w:szCs w:val="32"/>
    </w:rPr>
  </w:style>
  <w:style w:type="paragraph" w:styleId="Heading6">
    <w:name w:val="heading 6"/>
    <w:basedOn w:val="Normal"/>
    <w:next w:val="Text"/>
    <w:link w:val="Heading6Char"/>
    <w:qFormat/>
    <w:pPr>
      <w:keepNext/>
      <w:keepLines/>
      <w:tabs>
        <w:tab w:val="clear" w:pos="567"/>
      </w:tabs>
      <w:spacing w:before="240" w:after="60" w:line="240" w:lineRule="auto"/>
      <w:ind w:left="1701" w:hanging="1701"/>
      <w:outlineLvl w:val="5"/>
    </w:pPr>
    <w:rPr>
      <w:rFonts w:ascii="Arial" w:eastAsia="MS Gothic" w:hAnsi="Arial" w:cs="Arial"/>
      <w:b/>
      <w:lang w:eastAsia="zh-CN"/>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pPr>
      <w:tabs>
        <w:tab w:val="center" w:pos="4536"/>
        <w:tab w:val="right" w:pos="8306"/>
      </w:tabs>
    </w:pPr>
    <w:rPr>
      <w:rFonts w:ascii="Arial" w:hAnsi="Arial"/>
      <w:sz w:val="16"/>
    </w:rPr>
  </w:style>
  <w:style w:type="paragraph" w:styleId="Header">
    <w:name w:val="header"/>
    <w:basedOn w:val="Normal"/>
    <w:pPr>
      <w:tabs>
        <w:tab w:val="center" w:pos="4153"/>
        <w:tab w:val="right" w:pos="8306"/>
      </w:tabs>
    </w:pPr>
    <w:rPr>
      <w:rFonts w:ascii="Arial" w:hAnsi="Arial"/>
      <w:sz w:val="20"/>
    </w:rPr>
  </w:style>
  <w:style w:type="paragraph" w:customStyle="1" w:styleId="MemoHeaderStyle">
    <w:name w:val="MemoHeaderStyle"/>
    <w:basedOn w:val="Normal"/>
    <w:next w:val="Normal"/>
    <w:pPr>
      <w:spacing w:line="120" w:lineRule="atLeast"/>
      <w:ind w:left="1418"/>
      <w:jc w:val="both"/>
    </w:pPr>
    <w:rPr>
      <w:rFonts w:ascii="Arial" w:hAnsi="Arial"/>
      <w:b/>
      <w:smallCaps/>
    </w:rPr>
  </w:style>
  <w:style w:type="character" w:styleId="PageNumber">
    <w:name w:val="page number"/>
    <w:basedOn w:val="DefaultParagraphFont"/>
  </w:style>
  <w:style w:type="paragraph" w:styleId="BodyText">
    <w:name w:val="Body Text"/>
    <w:basedOn w:val="Normal"/>
    <w:pPr>
      <w:tabs>
        <w:tab w:val="clear" w:pos="567"/>
      </w:tabs>
      <w:spacing w:line="240" w:lineRule="auto"/>
    </w:pPr>
    <w:rPr>
      <w:i/>
      <w:color w:val="008000"/>
    </w:rPr>
  </w:style>
  <w:style w:type="paragraph" w:styleId="CommentText">
    <w:name w:val="annotation text"/>
    <w:aliases w:val=" Car17, Car17 Car, Char Char1,Annotationtext,Char,Char Char Char,Char Char1,Comment Text Char Char,Comment Text Char Char Char Char,Comment Text Char Char1,Comment Text Char1,Comment Text Char1 Char,Comment Text Char1 Char Char,Car17,Cha"/>
    <w:basedOn w:val="Normal"/>
    <w:link w:val="CommentTextChar"/>
    <w:qFormat/>
    <w:rPr>
      <w:sz w:val="20"/>
    </w:rPr>
  </w:style>
  <w:style w:type="character" w:styleId="Hyperlink">
    <w:name w:val="Hyperlink"/>
    <w:uiPriority w:val="99"/>
    <w:rPr>
      <w:color w:val="0000FF"/>
      <w:u w:val="single"/>
    </w:rPr>
  </w:style>
  <w:style w:type="paragraph" w:customStyle="1" w:styleId="EMEAEnBodyText">
    <w:name w:val="EMEA En Body Text"/>
    <w:basedOn w:val="Normal"/>
    <w:pPr>
      <w:tabs>
        <w:tab w:val="clear" w:pos="567"/>
      </w:tabs>
      <w:spacing w:before="120" w:after="120" w:line="240" w:lineRule="auto"/>
      <w:jc w:val="both"/>
    </w:pPr>
  </w:style>
  <w:style w:type="paragraph" w:styleId="BalloonText">
    <w:name w:val="Balloon Text"/>
    <w:basedOn w:val="Normal"/>
    <w:semiHidden/>
    <w:rPr>
      <w:rFonts w:ascii="Tahoma" w:hAnsi="Tahoma" w:cs="Tahoma"/>
      <w:sz w:val="16"/>
      <w:szCs w:val="16"/>
    </w:rPr>
  </w:style>
  <w:style w:type="paragraph" w:customStyle="1" w:styleId="BodytextAgency">
    <w:name w:val="Body text (Agency)"/>
    <w:basedOn w:val="Normal"/>
    <w:link w:val="BodytextAgencyChar"/>
    <w:pPr>
      <w:tabs>
        <w:tab w:val="clear" w:pos="567"/>
      </w:tabs>
      <w:spacing w:after="140" w:line="280" w:lineRule="atLeast"/>
    </w:pPr>
    <w:rPr>
      <w:rFonts w:ascii="Verdana" w:eastAsia="Verdana" w:hAnsi="Verdana" w:cs="Verdana"/>
      <w:sz w:val="18"/>
      <w:szCs w:val="18"/>
      <w:lang w:eastAsia="en-GB"/>
    </w:rPr>
  </w:style>
  <w:style w:type="character" w:customStyle="1" w:styleId="BodytextAgencyChar">
    <w:name w:val="Body text (Agency) Char"/>
    <w:link w:val="BodytextAgency"/>
    <w:rPr>
      <w:rFonts w:ascii="Verdana" w:eastAsia="Verdana" w:hAnsi="Verdana" w:cs="Verdana"/>
      <w:sz w:val="18"/>
      <w:szCs w:val="18"/>
      <w:lang w:val="mt-MT" w:eastAsia="en-GB" w:bidi="ar-SA"/>
    </w:rPr>
  </w:style>
  <w:style w:type="paragraph" w:customStyle="1" w:styleId="DraftingNotesAgency">
    <w:name w:val="Drafting Notes (Agency)"/>
    <w:basedOn w:val="Normal"/>
    <w:next w:val="BodytextAgency"/>
    <w:link w:val="DraftingNotesAgencyChar"/>
    <w:pPr>
      <w:tabs>
        <w:tab w:val="clear" w:pos="567"/>
      </w:tabs>
      <w:spacing w:after="140" w:line="280" w:lineRule="atLeast"/>
    </w:pPr>
    <w:rPr>
      <w:rFonts w:ascii="Courier New" w:eastAsia="Verdana" w:hAnsi="Courier New"/>
      <w:i/>
      <w:color w:val="339966"/>
      <w:szCs w:val="18"/>
      <w:lang w:eastAsia="en-GB"/>
    </w:rPr>
  </w:style>
  <w:style w:type="character" w:customStyle="1" w:styleId="DraftingNotesAgencyChar">
    <w:name w:val="Drafting Notes (Agency) Char"/>
    <w:link w:val="DraftingNotesAgency"/>
    <w:rPr>
      <w:rFonts w:ascii="Courier New" w:eastAsia="Verdana" w:hAnsi="Courier New"/>
      <w:i/>
      <w:color w:val="339966"/>
      <w:sz w:val="22"/>
      <w:szCs w:val="18"/>
      <w:lang w:val="mt-MT" w:eastAsia="en-GB" w:bidi="ar-SA"/>
    </w:rPr>
  </w:style>
  <w:style w:type="paragraph" w:customStyle="1" w:styleId="NormalAgency">
    <w:name w:val="Normal (Agency)"/>
    <w:link w:val="NormalAgencyChar"/>
    <w:rPr>
      <w:rFonts w:ascii="Verdana" w:eastAsia="Verdana" w:hAnsi="Verdana" w:cs="Verdana"/>
      <w:sz w:val="18"/>
      <w:szCs w:val="18"/>
      <w:lang w:eastAsia="en-GB"/>
    </w:rPr>
  </w:style>
  <w:style w:type="table" w:customStyle="1" w:styleId="TablegridAgencyblack">
    <w:name w:val="Table grid (Agency) black"/>
    <w:basedOn w:val="TableNormal"/>
    <w:semiHidden/>
    <w:rPr>
      <w:rFonts w:ascii="Verdana" w:hAnsi="Verdana"/>
      <w:sz w:val="18"/>
    </w:rPr>
    <w:tblP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Pr>
    <w:tcPr>
      <w:shd w:val="clear" w:color="auto" w:fill="auto"/>
    </w:tcPr>
    <w:tblStylePr w:type="firstRow">
      <w:rPr>
        <w:rFonts w:ascii="Calibri" w:hAnsi="Calibri"/>
        <w:b/>
        <w:i w:val="0"/>
        <w:color w:val="auto"/>
        <w:sz w:val="18"/>
        <w:szCs w:val="18"/>
      </w:rPr>
      <w:tblPr/>
      <w:trPr>
        <w:tblHeader/>
      </w:trPr>
      <w:tcPr>
        <w:tcBorders>
          <w:top w:val="single" w:sz="4" w:space="0" w:color="auto"/>
          <w:left w:val="single" w:sz="4" w:space="0" w:color="auto"/>
          <w:bottom w:val="single" w:sz="4" w:space="0" w:color="auto"/>
          <w:right w:val="single" w:sz="4" w:space="0" w:color="auto"/>
          <w:insideH w:val="single" w:sz="6" w:space="0" w:color="auto"/>
          <w:insideV w:val="single" w:sz="6" w:space="0" w:color="auto"/>
          <w:tl2br w:val="nil"/>
          <w:tr2bl w:val="nil"/>
        </w:tcBorders>
        <w:shd w:val="clear" w:color="auto" w:fill="auto"/>
      </w:tcPr>
    </w:tblStylePr>
  </w:style>
  <w:style w:type="paragraph" w:customStyle="1" w:styleId="TableheadingrowsAgency">
    <w:name w:val="Table heading rows (Agency)"/>
    <w:basedOn w:val="BodytextAgency"/>
    <w:pPr>
      <w:keepNext/>
    </w:pPr>
    <w:rPr>
      <w:rFonts w:eastAsia="Times New Roman"/>
      <w:b/>
    </w:rPr>
  </w:style>
  <w:style w:type="paragraph" w:customStyle="1" w:styleId="TabletextrowsAgency">
    <w:name w:val="Table text rows (Agency)"/>
    <w:basedOn w:val="Normal"/>
    <w:pPr>
      <w:tabs>
        <w:tab w:val="clear" w:pos="567"/>
      </w:tabs>
      <w:spacing w:line="280" w:lineRule="exact"/>
    </w:pPr>
    <w:rPr>
      <w:rFonts w:ascii="Verdana" w:hAnsi="Verdana" w:cs="Verdana"/>
      <w:sz w:val="18"/>
      <w:szCs w:val="18"/>
      <w:lang w:eastAsia="zh-CN"/>
    </w:rPr>
  </w:style>
  <w:style w:type="character" w:customStyle="1" w:styleId="NormalAgencyChar">
    <w:name w:val="Normal (Agency) Char"/>
    <w:link w:val="NormalAgency"/>
    <w:rPr>
      <w:rFonts w:ascii="Verdana" w:eastAsia="Verdana" w:hAnsi="Verdana" w:cs="Verdana"/>
      <w:sz w:val="18"/>
      <w:szCs w:val="18"/>
      <w:lang w:val="mt-MT" w:eastAsia="en-GB" w:bidi="ar-SA"/>
    </w:rPr>
  </w:style>
  <w:style w:type="character" w:styleId="CommentReference">
    <w:name w:val="annotation reference"/>
    <w:aliases w:val="Annotationmark"/>
    <w:uiPriority w:val="99"/>
    <w:qFormat/>
    <w:rPr>
      <w:sz w:val="16"/>
      <w:szCs w:val="16"/>
    </w:rPr>
  </w:style>
  <w:style w:type="paragraph" w:styleId="CommentSubject">
    <w:name w:val="annotation subject"/>
    <w:basedOn w:val="CommentText"/>
    <w:next w:val="CommentText"/>
    <w:link w:val="CommentSubjectChar"/>
    <w:rPr>
      <w:b/>
      <w:bCs/>
    </w:rPr>
  </w:style>
  <w:style w:type="character" w:customStyle="1" w:styleId="CommentTextChar">
    <w:name w:val="Comment Text Char"/>
    <w:aliases w:val=" Car17 Char, Car17 Car Char, Char Char1 Char,Annotationtext Char,Char Char,Char Char Char Char,Char Char1 Char,Comment Text Char Char Char,Comment Text Char Char Char Char Char,Comment Text Char Char1 Char,Comment Text Char1 Char1"/>
    <w:link w:val="CommentText"/>
    <w:qFormat/>
    <w:rPr>
      <w:rFonts w:eastAsia="Times New Roman"/>
      <w:lang w:eastAsia="en-US"/>
    </w:rPr>
  </w:style>
  <w:style w:type="character" w:customStyle="1" w:styleId="CommentSubjectChar">
    <w:name w:val="Comment Subject Char"/>
    <w:link w:val="CommentSubject"/>
    <w:rPr>
      <w:rFonts w:eastAsia="Times New Roman"/>
      <w:b/>
      <w:bCs/>
      <w:lang w:eastAsia="en-US"/>
    </w:rPr>
  </w:style>
  <w:style w:type="paragraph" w:styleId="Revision">
    <w:name w:val="Revision"/>
    <w:hidden/>
    <w:uiPriority w:val="99"/>
    <w:semiHidden/>
    <w:rPr>
      <w:rFonts w:eastAsia="Times New Roman"/>
      <w:sz w:val="22"/>
    </w:rPr>
  </w:style>
  <w:style w:type="paragraph" w:customStyle="1" w:styleId="Text">
    <w:name w:val="Text"/>
    <w:aliases w:val="Graphic,Graphic Char Char,Graphic Char Char Char Char Char,Graphic Char Char Char Char Char Char Char C,notic,Text_10394,non tochic,本文,JP Body Text,JP Body Text Char,Italic,graphics"/>
    <w:basedOn w:val="Normal"/>
    <w:link w:val="TextChar"/>
    <w:qFormat/>
    <w:pPr>
      <w:tabs>
        <w:tab w:val="clear" w:pos="567"/>
      </w:tabs>
      <w:spacing w:before="120" w:line="240" w:lineRule="auto"/>
      <w:jc w:val="both"/>
    </w:pPr>
    <w:rPr>
      <w:rFonts w:eastAsia="MS Mincho"/>
      <w:sz w:val="24"/>
      <w:lang w:eastAsia="zh-CN"/>
    </w:rPr>
  </w:style>
  <w:style w:type="character" w:customStyle="1" w:styleId="TextChar">
    <w:name w:val="Text Char"/>
    <w:aliases w:val="Graphic Char"/>
    <w:link w:val="Text"/>
    <w:rPr>
      <w:rFonts w:eastAsia="MS Mincho"/>
      <w:sz w:val="24"/>
      <w:lang w:eastAsia="zh-CN"/>
    </w:rPr>
  </w:style>
  <w:style w:type="paragraph" w:customStyle="1" w:styleId="Comment">
    <w:name w:val="Comment"/>
    <w:basedOn w:val="Normal"/>
    <w:next w:val="Text"/>
    <w:link w:val="CommentChar"/>
    <w:pPr>
      <w:tabs>
        <w:tab w:val="clear" w:pos="567"/>
      </w:tabs>
      <w:spacing w:before="120" w:line="240" w:lineRule="auto"/>
      <w:jc w:val="both"/>
    </w:pPr>
    <w:rPr>
      <w:rFonts w:eastAsia="MS Mincho"/>
      <w:i/>
      <w:color w:val="BF30B5"/>
      <w:sz w:val="24"/>
      <w:szCs w:val="24"/>
      <w:lang w:eastAsia="zh-CN"/>
    </w:rPr>
  </w:style>
  <w:style w:type="paragraph" w:customStyle="1" w:styleId="Nottoc-headings">
    <w:name w:val="Not toc-headings"/>
    <w:basedOn w:val="Normal"/>
    <w:next w:val="Text"/>
    <w:link w:val="Nottoc-headingsChar"/>
    <w:pPr>
      <w:keepNext/>
      <w:keepLines/>
      <w:tabs>
        <w:tab w:val="clear" w:pos="567"/>
      </w:tabs>
      <w:spacing w:before="240" w:after="60" w:line="240" w:lineRule="auto"/>
    </w:pPr>
    <w:rPr>
      <w:rFonts w:ascii="Arial" w:eastAsia="MS Gothic" w:hAnsi="Arial" w:cs="Arial"/>
      <w:b/>
      <w:sz w:val="24"/>
      <w:szCs w:val="24"/>
      <w:lang w:eastAsia="zh-CN"/>
    </w:rPr>
  </w:style>
  <w:style w:type="character" w:customStyle="1" w:styleId="CommentChar">
    <w:name w:val="Comment Char"/>
    <w:link w:val="Comment"/>
    <w:rPr>
      <w:rFonts w:eastAsia="MS Mincho"/>
      <w:i/>
      <w:color w:val="BF30B5"/>
      <w:sz w:val="24"/>
      <w:szCs w:val="24"/>
      <w:lang w:eastAsia="zh-CN"/>
    </w:rPr>
  </w:style>
  <w:style w:type="character" w:customStyle="1" w:styleId="Nottoc-headingsChar">
    <w:name w:val="Not toc-headings Char"/>
    <w:link w:val="Nottoc-headings"/>
    <w:rPr>
      <w:rFonts w:ascii="Arial" w:eastAsia="MS Gothic" w:hAnsi="Arial" w:cs="Arial"/>
      <w:b/>
      <w:sz w:val="24"/>
      <w:szCs w:val="24"/>
      <w:lang w:eastAsia="zh-CN"/>
    </w:rPr>
  </w:style>
  <w:style w:type="character" w:customStyle="1" w:styleId="Heading6Char">
    <w:name w:val="Heading 6 Char"/>
    <w:link w:val="Heading6"/>
    <w:rPr>
      <w:rFonts w:ascii="Arial" w:eastAsia="MS Gothic" w:hAnsi="Arial" w:cs="Arial"/>
      <w:b/>
      <w:sz w:val="22"/>
      <w:lang w:eastAsia="zh-CN"/>
    </w:rPr>
  </w:style>
  <w:style w:type="paragraph" w:customStyle="1" w:styleId="Table">
    <w:name w:val="Table"/>
    <w:aliases w:val="10 pt  Bold,9 pt"/>
    <w:basedOn w:val="Nottoc-headings"/>
    <w:link w:val="TableChar"/>
    <w:pPr>
      <w:keepNext w:val="0"/>
      <w:tabs>
        <w:tab w:val="left" w:pos="284"/>
      </w:tabs>
      <w:spacing w:before="40" w:after="20"/>
    </w:pPr>
    <w:rPr>
      <w:rFonts w:eastAsia="MS Mincho"/>
      <w:b w:val="0"/>
      <w:sz w:val="20"/>
    </w:rPr>
  </w:style>
  <w:style w:type="character" w:customStyle="1" w:styleId="TableChar">
    <w:name w:val="Table Char"/>
    <w:aliases w:val="10 pt  Bold Char,9 pt Char"/>
    <w:link w:val="Table"/>
    <w:rPr>
      <w:rFonts w:ascii="Arial" w:eastAsia="MS Mincho" w:hAnsi="Arial" w:cs="Arial"/>
      <w:szCs w:val="24"/>
      <w:lang w:eastAsia="zh-CN"/>
    </w:rPr>
  </w:style>
  <w:style w:type="character" w:customStyle="1" w:styleId="spellingerror">
    <w:name w:val="spellingerror"/>
  </w:style>
  <w:style w:type="character" w:customStyle="1" w:styleId="normaltextrun1">
    <w:name w:val="normaltextrun1"/>
  </w:style>
  <w:style w:type="paragraph" w:customStyle="1" w:styleId="Listlevel1">
    <w:name w:val="List level 1"/>
    <w:basedOn w:val="Normal"/>
    <w:link w:val="Listlevel1Char"/>
    <w:pPr>
      <w:tabs>
        <w:tab w:val="clear" w:pos="567"/>
      </w:tabs>
      <w:spacing w:before="40" w:line="240" w:lineRule="auto"/>
      <w:ind w:left="425" w:hanging="425"/>
    </w:pPr>
    <w:rPr>
      <w:rFonts w:eastAsia="MS Mincho"/>
      <w:sz w:val="24"/>
      <w:lang w:eastAsia="zh-CN"/>
    </w:rPr>
  </w:style>
  <w:style w:type="character" w:customStyle="1" w:styleId="Listlevel1Char">
    <w:name w:val="List level 1 Char"/>
    <w:link w:val="Listlevel1"/>
    <w:locked/>
    <w:rPr>
      <w:rFonts w:eastAsia="MS Mincho"/>
      <w:sz w:val="24"/>
      <w:lang w:eastAsia="zh-CN"/>
    </w:rPr>
  </w:style>
  <w:style w:type="paragraph" w:customStyle="1" w:styleId="Docstatus">
    <w:name w:val="Docstatus"/>
    <w:basedOn w:val="Normal"/>
    <w:pPr>
      <w:keepNext/>
      <w:tabs>
        <w:tab w:val="clear" w:pos="567"/>
      </w:tabs>
      <w:spacing w:before="240" w:line="240" w:lineRule="auto"/>
    </w:pPr>
    <w:rPr>
      <w:rFonts w:ascii="Arial" w:eastAsia="MS Gothic" w:hAnsi="Arial" w:cs="Arial"/>
      <w:sz w:val="24"/>
      <w:lang w:eastAsia="zh-CN"/>
    </w:rPr>
  </w:style>
  <w:style w:type="paragraph" w:customStyle="1" w:styleId="SynopsisList">
    <w:name w:val="Synopsis List"/>
    <w:basedOn w:val="Normal"/>
    <w:pPr>
      <w:tabs>
        <w:tab w:val="clear" w:pos="567"/>
      </w:tabs>
      <w:spacing w:before="40" w:line="240" w:lineRule="auto"/>
      <w:ind w:left="864" w:hanging="432"/>
    </w:pPr>
    <w:rPr>
      <w:rFonts w:ascii="Arial" w:eastAsia="MS Gothic" w:hAnsi="Arial"/>
      <w:sz w:val="20"/>
      <w:lang w:eastAsia="zh-CN"/>
    </w:rPr>
  </w:style>
  <w:style w:type="paragraph" w:customStyle="1" w:styleId="Default">
    <w:name w:val="Default"/>
    <w:pPr>
      <w:autoSpaceDE w:val="0"/>
      <w:autoSpaceDN w:val="0"/>
      <w:adjustRightInd w:val="0"/>
    </w:pPr>
    <w:rPr>
      <w:rFonts w:ascii="HelveticaNeueLT Std Lt" w:eastAsia="Calibri" w:hAnsi="HelveticaNeueLT Std Lt" w:cs="HelveticaNeueLT Std Lt"/>
      <w:color w:val="000000"/>
      <w:sz w:val="24"/>
      <w:szCs w:val="24"/>
    </w:rPr>
  </w:style>
  <w:style w:type="paragraph" w:customStyle="1" w:styleId="Pa0">
    <w:name w:val="Pa0"/>
    <w:basedOn w:val="Default"/>
    <w:next w:val="Default"/>
    <w:uiPriority w:val="99"/>
    <w:pPr>
      <w:spacing w:line="201" w:lineRule="atLeast"/>
    </w:pPr>
    <w:rPr>
      <w:rFonts w:cs="Arial"/>
      <w:color w:val="auto"/>
    </w:rPr>
  </w:style>
  <w:style w:type="table" w:styleId="TableGrid">
    <w:name w:val="Table Grid"/>
    <w:basedOn w:val="TableNormal"/>
    <w:uiPriority w:val="3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1Char">
    <w:name w:val="Heading 1 Char"/>
    <w:link w:val="Heading1"/>
    <w:rsid w:val="00DC6122"/>
    <w:rPr>
      <w:rFonts w:ascii="Calibri Light" w:eastAsia="Times New Roman" w:hAnsi="Calibri Light" w:cs="Times New Roman"/>
      <w:b/>
      <w:bCs/>
      <w:kern w:val="32"/>
      <w:sz w:val="32"/>
      <w:szCs w:val="32"/>
      <w:lang w:val="mt-MT"/>
    </w:rPr>
  </w:style>
  <w:style w:type="paragraph" w:styleId="ListParagraph">
    <w:name w:val="List Paragraph"/>
    <w:basedOn w:val="Normal"/>
    <w:uiPriority w:val="34"/>
    <w:qFormat/>
    <w:rsid w:val="00DC6122"/>
    <w:pPr>
      <w:tabs>
        <w:tab w:val="clear" w:pos="567"/>
      </w:tabs>
      <w:spacing w:line="240" w:lineRule="auto"/>
      <w:ind w:left="720"/>
      <w:contextualSpacing/>
    </w:pPr>
    <w:rPr>
      <w:rFonts w:eastAsia="MS Mincho"/>
      <w:sz w:val="24"/>
    </w:rPr>
  </w:style>
  <w:style w:type="character" w:styleId="FollowedHyperlink">
    <w:name w:val="FollowedHyperlink"/>
    <w:rsid w:val="009076DD"/>
    <w:rPr>
      <w:color w:val="954F72"/>
      <w:u w:val="single"/>
    </w:rPr>
  </w:style>
  <w:style w:type="table" w:styleId="TableGridLight">
    <w:name w:val="Grid Table Light"/>
    <w:basedOn w:val="TableNormal"/>
    <w:uiPriority w:val="40"/>
    <w:rsid w:val="00DF43CB"/>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Legend">
    <w:name w:val="Legend"/>
    <w:basedOn w:val="Table"/>
    <w:link w:val="LegendChar"/>
    <w:rsid w:val="0015456A"/>
  </w:style>
  <w:style w:type="character" w:customStyle="1" w:styleId="LegendChar">
    <w:name w:val="Legend Char"/>
    <w:link w:val="Legend"/>
    <w:rsid w:val="0015456A"/>
    <w:rPr>
      <w:rFonts w:ascii="Arial" w:eastAsia="MS Mincho" w:hAnsi="Arial" w:cs="Arial"/>
      <w:szCs w:val="24"/>
      <w:lang w:eastAsia="zh-CN"/>
    </w:rPr>
  </w:style>
  <w:style w:type="paragraph" w:styleId="HTMLPreformatted">
    <w:name w:val="HTML Preformatted"/>
    <w:basedOn w:val="Normal"/>
    <w:link w:val="HTMLPreformattedChar"/>
    <w:rsid w:val="00860665"/>
    <w:pPr>
      <w:spacing w:line="240" w:lineRule="auto"/>
    </w:pPr>
    <w:rPr>
      <w:rFonts w:ascii="Consolas" w:hAnsi="Consolas"/>
      <w:sz w:val="20"/>
    </w:rPr>
  </w:style>
  <w:style w:type="character" w:customStyle="1" w:styleId="HTMLPreformattedChar">
    <w:name w:val="HTML Preformatted Char"/>
    <w:basedOn w:val="DefaultParagraphFont"/>
    <w:link w:val="HTMLPreformatted"/>
    <w:rsid w:val="00860665"/>
    <w:rPr>
      <w:rFonts w:ascii="Consolas" w:eastAsia="Times New Roman" w:hAnsi="Consolas"/>
    </w:rPr>
  </w:style>
  <w:style w:type="character" w:customStyle="1" w:styleId="UnresolvedMention1">
    <w:name w:val="Unresolved Mention1"/>
    <w:basedOn w:val="DefaultParagraphFont"/>
    <w:uiPriority w:val="99"/>
    <w:semiHidden/>
    <w:unhideWhenUsed/>
    <w:rsid w:val="001F47F8"/>
    <w:rPr>
      <w:color w:val="605E5C"/>
      <w:shd w:val="clear" w:color="auto" w:fill="E1DFDD"/>
    </w:rPr>
  </w:style>
  <w:style w:type="character" w:styleId="UnresolvedMention">
    <w:name w:val="Unresolved Mention"/>
    <w:basedOn w:val="DefaultParagraphFont"/>
    <w:uiPriority w:val="99"/>
    <w:semiHidden/>
    <w:unhideWhenUsed/>
    <w:rsid w:val="0042738C"/>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1416069">
      <w:bodyDiv w:val="1"/>
      <w:marLeft w:val="0"/>
      <w:marRight w:val="0"/>
      <w:marTop w:val="0"/>
      <w:marBottom w:val="0"/>
      <w:divBdr>
        <w:top w:val="none" w:sz="0" w:space="0" w:color="auto"/>
        <w:left w:val="none" w:sz="0" w:space="0" w:color="auto"/>
        <w:bottom w:val="none" w:sz="0" w:space="0" w:color="auto"/>
        <w:right w:val="none" w:sz="0" w:space="0" w:color="auto"/>
      </w:divBdr>
    </w:div>
    <w:div w:id="113982356">
      <w:bodyDiv w:val="1"/>
      <w:marLeft w:val="0"/>
      <w:marRight w:val="0"/>
      <w:marTop w:val="0"/>
      <w:marBottom w:val="0"/>
      <w:divBdr>
        <w:top w:val="none" w:sz="0" w:space="0" w:color="auto"/>
        <w:left w:val="none" w:sz="0" w:space="0" w:color="auto"/>
        <w:bottom w:val="none" w:sz="0" w:space="0" w:color="auto"/>
        <w:right w:val="none" w:sz="0" w:space="0" w:color="auto"/>
      </w:divBdr>
    </w:div>
    <w:div w:id="169298736">
      <w:bodyDiv w:val="1"/>
      <w:marLeft w:val="0"/>
      <w:marRight w:val="0"/>
      <w:marTop w:val="0"/>
      <w:marBottom w:val="0"/>
      <w:divBdr>
        <w:top w:val="none" w:sz="0" w:space="0" w:color="auto"/>
        <w:left w:val="none" w:sz="0" w:space="0" w:color="auto"/>
        <w:bottom w:val="none" w:sz="0" w:space="0" w:color="auto"/>
        <w:right w:val="none" w:sz="0" w:space="0" w:color="auto"/>
      </w:divBdr>
    </w:div>
    <w:div w:id="363605371">
      <w:bodyDiv w:val="1"/>
      <w:marLeft w:val="0"/>
      <w:marRight w:val="0"/>
      <w:marTop w:val="0"/>
      <w:marBottom w:val="0"/>
      <w:divBdr>
        <w:top w:val="none" w:sz="0" w:space="0" w:color="auto"/>
        <w:left w:val="none" w:sz="0" w:space="0" w:color="auto"/>
        <w:bottom w:val="none" w:sz="0" w:space="0" w:color="auto"/>
        <w:right w:val="none" w:sz="0" w:space="0" w:color="auto"/>
      </w:divBdr>
    </w:div>
    <w:div w:id="496698125">
      <w:bodyDiv w:val="1"/>
      <w:marLeft w:val="0"/>
      <w:marRight w:val="0"/>
      <w:marTop w:val="0"/>
      <w:marBottom w:val="0"/>
      <w:divBdr>
        <w:top w:val="none" w:sz="0" w:space="0" w:color="auto"/>
        <w:left w:val="none" w:sz="0" w:space="0" w:color="auto"/>
        <w:bottom w:val="none" w:sz="0" w:space="0" w:color="auto"/>
        <w:right w:val="none" w:sz="0" w:space="0" w:color="auto"/>
      </w:divBdr>
    </w:div>
    <w:div w:id="507136266">
      <w:bodyDiv w:val="1"/>
      <w:marLeft w:val="0"/>
      <w:marRight w:val="0"/>
      <w:marTop w:val="0"/>
      <w:marBottom w:val="0"/>
      <w:divBdr>
        <w:top w:val="none" w:sz="0" w:space="0" w:color="auto"/>
        <w:left w:val="none" w:sz="0" w:space="0" w:color="auto"/>
        <w:bottom w:val="none" w:sz="0" w:space="0" w:color="auto"/>
        <w:right w:val="none" w:sz="0" w:space="0" w:color="auto"/>
      </w:divBdr>
    </w:div>
    <w:div w:id="617184034">
      <w:bodyDiv w:val="1"/>
      <w:marLeft w:val="0"/>
      <w:marRight w:val="0"/>
      <w:marTop w:val="0"/>
      <w:marBottom w:val="0"/>
      <w:divBdr>
        <w:top w:val="none" w:sz="0" w:space="0" w:color="auto"/>
        <w:left w:val="none" w:sz="0" w:space="0" w:color="auto"/>
        <w:bottom w:val="none" w:sz="0" w:space="0" w:color="auto"/>
        <w:right w:val="none" w:sz="0" w:space="0" w:color="auto"/>
      </w:divBdr>
    </w:div>
    <w:div w:id="687680668">
      <w:bodyDiv w:val="1"/>
      <w:marLeft w:val="0"/>
      <w:marRight w:val="0"/>
      <w:marTop w:val="0"/>
      <w:marBottom w:val="0"/>
      <w:divBdr>
        <w:top w:val="none" w:sz="0" w:space="0" w:color="auto"/>
        <w:left w:val="none" w:sz="0" w:space="0" w:color="auto"/>
        <w:bottom w:val="none" w:sz="0" w:space="0" w:color="auto"/>
        <w:right w:val="none" w:sz="0" w:space="0" w:color="auto"/>
      </w:divBdr>
    </w:div>
    <w:div w:id="699479303">
      <w:bodyDiv w:val="1"/>
      <w:marLeft w:val="0"/>
      <w:marRight w:val="0"/>
      <w:marTop w:val="0"/>
      <w:marBottom w:val="0"/>
      <w:divBdr>
        <w:top w:val="none" w:sz="0" w:space="0" w:color="auto"/>
        <w:left w:val="none" w:sz="0" w:space="0" w:color="auto"/>
        <w:bottom w:val="none" w:sz="0" w:space="0" w:color="auto"/>
        <w:right w:val="none" w:sz="0" w:space="0" w:color="auto"/>
      </w:divBdr>
    </w:div>
    <w:div w:id="767430441">
      <w:bodyDiv w:val="1"/>
      <w:marLeft w:val="0"/>
      <w:marRight w:val="0"/>
      <w:marTop w:val="0"/>
      <w:marBottom w:val="0"/>
      <w:divBdr>
        <w:top w:val="none" w:sz="0" w:space="0" w:color="auto"/>
        <w:left w:val="none" w:sz="0" w:space="0" w:color="auto"/>
        <w:bottom w:val="none" w:sz="0" w:space="0" w:color="auto"/>
        <w:right w:val="none" w:sz="0" w:space="0" w:color="auto"/>
      </w:divBdr>
    </w:div>
    <w:div w:id="774863592">
      <w:bodyDiv w:val="1"/>
      <w:marLeft w:val="0"/>
      <w:marRight w:val="0"/>
      <w:marTop w:val="0"/>
      <w:marBottom w:val="0"/>
      <w:divBdr>
        <w:top w:val="none" w:sz="0" w:space="0" w:color="auto"/>
        <w:left w:val="none" w:sz="0" w:space="0" w:color="auto"/>
        <w:bottom w:val="none" w:sz="0" w:space="0" w:color="auto"/>
        <w:right w:val="none" w:sz="0" w:space="0" w:color="auto"/>
      </w:divBdr>
    </w:div>
    <w:div w:id="787745126">
      <w:bodyDiv w:val="1"/>
      <w:marLeft w:val="0"/>
      <w:marRight w:val="0"/>
      <w:marTop w:val="0"/>
      <w:marBottom w:val="0"/>
      <w:divBdr>
        <w:top w:val="none" w:sz="0" w:space="0" w:color="auto"/>
        <w:left w:val="none" w:sz="0" w:space="0" w:color="auto"/>
        <w:bottom w:val="none" w:sz="0" w:space="0" w:color="auto"/>
        <w:right w:val="none" w:sz="0" w:space="0" w:color="auto"/>
      </w:divBdr>
    </w:div>
    <w:div w:id="798885226">
      <w:bodyDiv w:val="1"/>
      <w:marLeft w:val="0"/>
      <w:marRight w:val="0"/>
      <w:marTop w:val="0"/>
      <w:marBottom w:val="0"/>
      <w:divBdr>
        <w:top w:val="none" w:sz="0" w:space="0" w:color="auto"/>
        <w:left w:val="none" w:sz="0" w:space="0" w:color="auto"/>
        <w:bottom w:val="none" w:sz="0" w:space="0" w:color="auto"/>
        <w:right w:val="none" w:sz="0" w:space="0" w:color="auto"/>
      </w:divBdr>
    </w:div>
    <w:div w:id="912853088">
      <w:bodyDiv w:val="1"/>
      <w:marLeft w:val="0"/>
      <w:marRight w:val="0"/>
      <w:marTop w:val="0"/>
      <w:marBottom w:val="0"/>
      <w:divBdr>
        <w:top w:val="none" w:sz="0" w:space="0" w:color="auto"/>
        <w:left w:val="none" w:sz="0" w:space="0" w:color="auto"/>
        <w:bottom w:val="none" w:sz="0" w:space="0" w:color="auto"/>
        <w:right w:val="none" w:sz="0" w:space="0" w:color="auto"/>
      </w:divBdr>
    </w:div>
    <w:div w:id="966082425">
      <w:bodyDiv w:val="1"/>
      <w:marLeft w:val="0"/>
      <w:marRight w:val="0"/>
      <w:marTop w:val="0"/>
      <w:marBottom w:val="0"/>
      <w:divBdr>
        <w:top w:val="none" w:sz="0" w:space="0" w:color="auto"/>
        <w:left w:val="none" w:sz="0" w:space="0" w:color="auto"/>
        <w:bottom w:val="none" w:sz="0" w:space="0" w:color="auto"/>
        <w:right w:val="none" w:sz="0" w:space="0" w:color="auto"/>
      </w:divBdr>
    </w:div>
    <w:div w:id="1070008102">
      <w:bodyDiv w:val="1"/>
      <w:marLeft w:val="0"/>
      <w:marRight w:val="0"/>
      <w:marTop w:val="0"/>
      <w:marBottom w:val="0"/>
      <w:divBdr>
        <w:top w:val="none" w:sz="0" w:space="0" w:color="auto"/>
        <w:left w:val="none" w:sz="0" w:space="0" w:color="auto"/>
        <w:bottom w:val="none" w:sz="0" w:space="0" w:color="auto"/>
        <w:right w:val="none" w:sz="0" w:space="0" w:color="auto"/>
      </w:divBdr>
    </w:div>
    <w:div w:id="1081413034">
      <w:bodyDiv w:val="1"/>
      <w:marLeft w:val="0"/>
      <w:marRight w:val="0"/>
      <w:marTop w:val="0"/>
      <w:marBottom w:val="0"/>
      <w:divBdr>
        <w:top w:val="none" w:sz="0" w:space="0" w:color="auto"/>
        <w:left w:val="none" w:sz="0" w:space="0" w:color="auto"/>
        <w:bottom w:val="none" w:sz="0" w:space="0" w:color="auto"/>
        <w:right w:val="none" w:sz="0" w:space="0" w:color="auto"/>
      </w:divBdr>
    </w:div>
    <w:div w:id="1128744854">
      <w:bodyDiv w:val="1"/>
      <w:marLeft w:val="0"/>
      <w:marRight w:val="0"/>
      <w:marTop w:val="0"/>
      <w:marBottom w:val="0"/>
      <w:divBdr>
        <w:top w:val="none" w:sz="0" w:space="0" w:color="auto"/>
        <w:left w:val="none" w:sz="0" w:space="0" w:color="auto"/>
        <w:bottom w:val="none" w:sz="0" w:space="0" w:color="auto"/>
        <w:right w:val="none" w:sz="0" w:space="0" w:color="auto"/>
      </w:divBdr>
    </w:div>
    <w:div w:id="1134903777">
      <w:bodyDiv w:val="1"/>
      <w:marLeft w:val="0"/>
      <w:marRight w:val="0"/>
      <w:marTop w:val="0"/>
      <w:marBottom w:val="0"/>
      <w:divBdr>
        <w:top w:val="none" w:sz="0" w:space="0" w:color="auto"/>
        <w:left w:val="none" w:sz="0" w:space="0" w:color="auto"/>
        <w:bottom w:val="none" w:sz="0" w:space="0" w:color="auto"/>
        <w:right w:val="none" w:sz="0" w:space="0" w:color="auto"/>
      </w:divBdr>
      <w:divsChild>
        <w:div w:id="19667992">
          <w:marLeft w:val="0"/>
          <w:marRight w:val="0"/>
          <w:marTop w:val="0"/>
          <w:marBottom w:val="0"/>
          <w:divBdr>
            <w:top w:val="none" w:sz="0" w:space="0" w:color="auto"/>
            <w:left w:val="none" w:sz="0" w:space="0" w:color="auto"/>
            <w:bottom w:val="none" w:sz="0" w:space="0" w:color="auto"/>
            <w:right w:val="none" w:sz="0" w:space="0" w:color="auto"/>
          </w:divBdr>
          <w:divsChild>
            <w:div w:id="1516962469">
              <w:marLeft w:val="-240"/>
              <w:marRight w:val="-240"/>
              <w:marTop w:val="0"/>
              <w:marBottom w:val="0"/>
              <w:divBdr>
                <w:top w:val="none" w:sz="0" w:space="0" w:color="auto"/>
                <w:left w:val="none" w:sz="0" w:space="0" w:color="auto"/>
                <w:bottom w:val="none" w:sz="0" w:space="0" w:color="auto"/>
                <w:right w:val="none" w:sz="0" w:space="0" w:color="auto"/>
              </w:divBdr>
              <w:divsChild>
                <w:div w:id="1439837076">
                  <w:marLeft w:val="0"/>
                  <w:marRight w:val="0"/>
                  <w:marTop w:val="0"/>
                  <w:marBottom w:val="0"/>
                  <w:divBdr>
                    <w:top w:val="none" w:sz="0" w:space="0" w:color="auto"/>
                    <w:left w:val="none" w:sz="0" w:space="0" w:color="auto"/>
                    <w:bottom w:val="none" w:sz="0" w:space="0" w:color="auto"/>
                    <w:right w:val="none" w:sz="0" w:space="0" w:color="auto"/>
                  </w:divBdr>
                  <w:divsChild>
                    <w:div w:id="1457597400">
                      <w:marLeft w:val="0"/>
                      <w:marRight w:val="0"/>
                      <w:marTop w:val="0"/>
                      <w:marBottom w:val="0"/>
                      <w:divBdr>
                        <w:top w:val="none" w:sz="0" w:space="0" w:color="auto"/>
                        <w:left w:val="none" w:sz="0" w:space="0" w:color="auto"/>
                        <w:bottom w:val="none" w:sz="0" w:space="0" w:color="auto"/>
                        <w:right w:val="none" w:sz="0" w:space="0" w:color="auto"/>
                      </w:divBdr>
                    </w:div>
                    <w:div w:id="846600393">
                      <w:marLeft w:val="0"/>
                      <w:marRight w:val="0"/>
                      <w:marTop w:val="0"/>
                      <w:marBottom w:val="0"/>
                      <w:divBdr>
                        <w:top w:val="none" w:sz="0" w:space="0" w:color="auto"/>
                        <w:left w:val="none" w:sz="0" w:space="0" w:color="auto"/>
                        <w:bottom w:val="none" w:sz="0" w:space="0" w:color="auto"/>
                        <w:right w:val="none" w:sz="0" w:space="0" w:color="auto"/>
                      </w:divBdr>
                      <w:divsChild>
                        <w:div w:id="803042383">
                          <w:marLeft w:val="165"/>
                          <w:marRight w:val="165"/>
                          <w:marTop w:val="0"/>
                          <w:marBottom w:val="0"/>
                          <w:divBdr>
                            <w:top w:val="none" w:sz="0" w:space="0" w:color="auto"/>
                            <w:left w:val="none" w:sz="0" w:space="0" w:color="auto"/>
                            <w:bottom w:val="none" w:sz="0" w:space="0" w:color="auto"/>
                            <w:right w:val="none" w:sz="0" w:space="0" w:color="auto"/>
                          </w:divBdr>
                          <w:divsChild>
                            <w:div w:id="967052707">
                              <w:marLeft w:val="0"/>
                              <w:marRight w:val="0"/>
                              <w:marTop w:val="0"/>
                              <w:marBottom w:val="0"/>
                              <w:divBdr>
                                <w:top w:val="none" w:sz="0" w:space="0" w:color="auto"/>
                                <w:left w:val="none" w:sz="0" w:space="0" w:color="auto"/>
                                <w:bottom w:val="none" w:sz="0" w:space="0" w:color="auto"/>
                                <w:right w:val="none" w:sz="0" w:space="0" w:color="auto"/>
                              </w:divBdr>
                              <w:divsChild>
                                <w:div w:id="473256777">
                                  <w:marLeft w:val="-165"/>
                                  <w:marRight w:val="-165"/>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301113645">
      <w:bodyDiv w:val="1"/>
      <w:marLeft w:val="0"/>
      <w:marRight w:val="0"/>
      <w:marTop w:val="0"/>
      <w:marBottom w:val="0"/>
      <w:divBdr>
        <w:top w:val="none" w:sz="0" w:space="0" w:color="auto"/>
        <w:left w:val="none" w:sz="0" w:space="0" w:color="auto"/>
        <w:bottom w:val="none" w:sz="0" w:space="0" w:color="auto"/>
        <w:right w:val="none" w:sz="0" w:space="0" w:color="auto"/>
      </w:divBdr>
    </w:div>
    <w:div w:id="1319186854">
      <w:bodyDiv w:val="1"/>
      <w:marLeft w:val="0"/>
      <w:marRight w:val="0"/>
      <w:marTop w:val="0"/>
      <w:marBottom w:val="0"/>
      <w:divBdr>
        <w:top w:val="none" w:sz="0" w:space="0" w:color="auto"/>
        <w:left w:val="none" w:sz="0" w:space="0" w:color="auto"/>
        <w:bottom w:val="none" w:sz="0" w:space="0" w:color="auto"/>
        <w:right w:val="none" w:sz="0" w:space="0" w:color="auto"/>
      </w:divBdr>
    </w:div>
    <w:div w:id="1395589644">
      <w:bodyDiv w:val="1"/>
      <w:marLeft w:val="0"/>
      <w:marRight w:val="0"/>
      <w:marTop w:val="0"/>
      <w:marBottom w:val="0"/>
      <w:divBdr>
        <w:top w:val="none" w:sz="0" w:space="0" w:color="auto"/>
        <w:left w:val="none" w:sz="0" w:space="0" w:color="auto"/>
        <w:bottom w:val="none" w:sz="0" w:space="0" w:color="auto"/>
        <w:right w:val="none" w:sz="0" w:space="0" w:color="auto"/>
      </w:divBdr>
    </w:div>
    <w:div w:id="1415660562">
      <w:bodyDiv w:val="1"/>
      <w:marLeft w:val="0"/>
      <w:marRight w:val="0"/>
      <w:marTop w:val="0"/>
      <w:marBottom w:val="0"/>
      <w:divBdr>
        <w:top w:val="none" w:sz="0" w:space="0" w:color="auto"/>
        <w:left w:val="none" w:sz="0" w:space="0" w:color="auto"/>
        <w:bottom w:val="none" w:sz="0" w:space="0" w:color="auto"/>
        <w:right w:val="none" w:sz="0" w:space="0" w:color="auto"/>
      </w:divBdr>
    </w:div>
    <w:div w:id="1417481270">
      <w:bodyDiv w:val="1"/>
      <w:marLeft w:val="0"/>
      <w:marRight w:val="0"/>
      <w:marTop w:val="0"/>
      <w:marBottom w:val="0"/>
      <w:divBdr>
        <w:top w:val="none" w:sz="0" w:space="0" w:color="auto"/>
        <w:left w:val="none" w:sz="0" w:space="0" w:color="auto"/>
        <w:bottom w:val="none" w:sz="0" w:space="0" w:color="auto"/>
        <w:right w:val="none" w:sz="0" w:space="0" w:color="auto"/>
      </w:divBdr>
    </w:div>
    <w:div w:id="1496215500">
      <w:bodyDiv w:val="1"/>
      <w:marLeft w:val="0"/>
      <w:marRight w:val="0"/>
      <w:marTop w:val="0"/>
      <w:marBottom w:val="0"/>
      <w:divBdr>
        <w:top w:val="none" w:sz="0" w:space="0" w:color="auto"/>
        <w:left w:val="none" w:sz="0" w:space="0" w:color="auto"/>
        <w:bottom w:val="none" w:sz="0" w:space="0" w:color="auto"/>
        <w:right w:val="none" w:sz="0" w:space="0" w:color="auto"/>
      </w:divBdr>
    </w:div>
    <w:div w:id="1543711085">
      <w:bodyDiv w:val="1"/>
      <w:marLeft w:val="0"/>
      <w:marRight w:val="0"/>
      <w:marTop w:val="0"/>
      <w:marBottom w:val="0"/>
      <w:divBdr>
        <w:top w:val="none" w:sz="0" w:space="0" w:color="auto"/>
        <w:left w:val="none" w:sz="0" w:space="0" w:color="auto"/>
        <w:bottom w:val="none" w:sz="0" w:space="0" w:color="auto"/>
        <w:right w:val="none" w:sz="0" w:space="0" w:color="auto"/>
      </w:divBdr>
    </w:div>
    <w:div w:id="1599487763">
      <w:bodyDiv w:val="1"/>
      <w:marLeft w:val="0"/>
      <w:marRight w:val="0"/>
      <w:marTop w:val="0"/>
      <w:marBottom w:val="0"/>
      <w:divBdr>
        <w:top w:val="none" w:sz="0" w:space="0" w:color="auto"/>
        <w:left w:val="none" w:sz="0" w:space="0" w:color="auto"/>
        <w:bottom w:val="none" w:sz="0" w:space="0" w:color="auto"/>
        <w:right w:val="none" w:sz="0" w:space="0" w:color="auto"/>
      </w:divBdr>
    </w:div>
    <w:div w:id="1610813063">
      <w:bodyDiv w:val="1"/>
      <w:marLeft w:val="0"/>
      <w:marRight w:val="0"/>
      <w:marTop w:val="0"/>
      <w:marBottom w:val="0"/>
      <w:divBdr>
        <w:top w:val="none" w:sz="0" w:space="0" w:color="auto"/>
        <w:left w:val="none" w:sz="0" w:space="0" w:color="auto"/>
        <w:bottom w:val="none" w:sz="0" w:space="0" w:color="auto"/>
        <w:right w:val="none" w:sz="0" w:space="0" w:color="auto"/>
      </w:divBdr>
    </w:div>
    <w:div w:id="1727101612">
      <w:bodyDiv w:val="1"/>
      <w:marLeft w:val="0"/>
      <w:marRight w:val="0"/>
      <w:marTop w:val="0"/>
      <w:marBottom w:val="0"/>
      <w:divBdr>
        <w:top w:val="none" w:sz="0" w:space="0" w:color="auto"/>
        <w:left w:val="none" w:sz="0" w:space="0" w:color="auto"/>
        <w:bottom w:val="none" w:sz="0" w:space="0" w:color="auto"/>
        <w:right w:val="none" w:sz="0" w:space="0" w:color="auto"/>
      </w:divBdr>
    </w:div>
    <w:div w:id="1766993910">
      <w:bodyDiv w:val="1"/>
      <w:marLeft w:val="0"/>
      <w:marRight w:val="0"/>
      <w:marTop w:val="0"/>
      <w:marBottom w:val="0"/>
      <w:divBdr>
        <w:top w:val="none" w:sz="0" w:space="0" w:color="auto"/>
        <w:left w:val="none" w:sz="0" w:space="0" w:color="auto"/>
        <w:bottom w:val="none" w:sz="0" w:space="0" w:color="auto"/>
        <w:right w:val="none" w:sz="0" w:space="0" w:color="auto"/>
      </w:divBdr>
    </w:div>
    <w:div w:id="1782451378">
      <w:bodyDiv w:val="1"/>
      <w:marLeft w:val="0"/>
      <w:marRight w:val="0"/>
      <w:marTop w:val="0"/>
      <w:marBottom w:val="0"/>
      <w:divBdr>
        <w:top w:val="none" w:sz="0" w:space="0" w:color="auto"/>
        <w:left w:val="none" w:sz="0" w:space="0" w:color="auto"/>
        <w:bottom w:val="none" w:sz="0" w:space="0" w:color="auto"/>
        <w:right w:val="none" w:sz="0" w:space="0" w:color="auto"/>
      </w:divBdr>
    </w:div>
    <w:div w:id="1799684919">
      <w:bodyDiv w:val="1"/>
      <w:marLeft w:val="0"/>
      <w:marRight w:val="0"/>
      <w:marTop w:val="0"/>
      <w:marBottom w:val="0"/>
      <w:divBdr>
        <w:top w:val="none" w:sz="0" w:space="0" w:color="auto"/>
        <w:left w:val="none" w:sz="0" w:space="0" w:color="auto"/>
        <w:bottom w:val="none" w:sz="0" w:space="0" w:color="auto"/>
        <w:right w:val="none" w:sz="0" w:space="0" w:color="auto"/>
      </w:divBdr>
    </w:div>
    <w:div w:id="1808280902">
      <w:bodyDiv w:val="1"/>
      <w:marLeft w:val="0"/>
      <w:marRight w:val="0"/>
      <w:marTop w:val="0"/>
      <w:marBottom w:val="0"/>
      <w:divBdr>
        <w:top w:val="none" w:sz="0" w:space="0" w:color="auto"/>
        <w:left w:val="none" w:sz="0" w:space="0" w:color="auto"/>
        <w:bottom w:val="none" w:sz="0" w:space="0" w:color="auto"/>
        <w:right w:val="none" w:sz="0" w:space="0" w:color="auto"/>
      </w:divBdr>
    </w:div>
    <w:div w:id="1836726450">
      <w:bodyDiv w:val="1"/>
      <w:marLeft w:val="0"/>
      <w:marRight w:val="0"/>
      <w:marTop w:val="0"/>
      <w:marBottom w:val="0"/>
      <w:divBdr>
        <w:top w:val="none" w:sz="0" w:space="0" w:color="auto"/>
        <w:left w:val="none" w:sz="0" w:space="0" w:color="auto"/>
        <w:bottom w:val="none" w:sz="0" w:space="0" w:color="auto"/>
        <w:right w:val="none" w:sz="0" w:space="0" w:color="auto"/>
      </w:divBdr>
    </w:div>
    <w:div w:id="1892156597">
      <w:bodyDiv w:val="1"/>
      <w:marLeft w:val="0"/>
      <w:marRight w:val="0"/>
      <w:marTop w:val="0"/>
      <w:marBottom w:val="0"/>
      <w:divBdr>
        <w:top w:val="none" w:sz="0" w:space="0" w:color="auto"/>
        <w:left w:val="none" w:sz="0" w:space="0" w:color="auto"/>
        <w:bottom w:val="none" w:sz="0" w:space="0" w:color="auto"/>
        <w:right w:val="none" w:sz="0" w:space="0" w:color="auto"/>
      </w:divBdr>
    </w:div>
    <w:div w:id="1927760674">
      <w:bodyDiv w:val="1"/>
      <w:marLeft w:val="0"/>
      <w:marRight w:val="0"/>
      <w:marTop w:val="0"/>
      <w:marBottom w:val="0"/>
      <w:divBdr>
        <w:top w:val="none" w:sz="0" w:space="0" w:color="auto"/>
        <w:left w:val="none" w:sz="0" w:space="0" w:color="auto"/>
        <w:bottom w:val="none" w:sz="0" w:space="0" w:color="auto"/>
        <w:right w:val="none" w:sz="0" w:space="0" w:color="auto"/>
      </w:divBdr>
    </w:div>
    <w:div w:id="1953508906">
      <w:bodyDiv w:val="1"/>
      <w:marLeft w:val="0"/>
      <w:marRight w:val="0"/>
      <w:marTop w:val="0"/>
      <w:marBottom w:val="0"/>
      <w:divBdr>
        <w:top w:val="none" w:sz="0" w:space="0" w:color="auto"/>
        <w:left w:val="none" w:sz="0" w:space="0" w:color="auto"/>
        <w:bottom w:val="none" w:sz="0" w:space="0" w:color="auto"/>
        <w:right w:val="none" w:sz="0" w:space="0" w:color="auto"/>
      </w:divBdr>
    </w:div>
    <w:div w:id="2006467055">
      <w:bodyDiv w:val="1"/>
      <w:marLeft w:val="0"/>
      <w:marRight w:val="0"/>
      <w:marTop w:val="0"/>
      <w:marBottom w:val="0"/>
      <w:divBdr>
        <w:top w:val="none" w:sz="0" w:space="0" w:color="auto"/>
        <w:left w:val="none" w:sz="0" w:space="0" w:color="auto"/>
        <w:bottom w:val="none" w:sz="0" w:space="0" w:color="auto"/>
        <w:right w:val="none" w:sz="0" w:space="0" w:color="auto"/>
      </w:divBdr>
    </w:div>
    <w:div w:id="2012221541">
      <w:bodyDiv w:val="1"/>
      <w:marLeft w:val="0"/>
      <w:marRight w:val="0"/>
      <w:marTop w:val="0"/>
      <w:marBottom w:val="0"/>
      <w:divBdr>
        <w:top w:val="none" w:sz="0" w:space="0" w:color="auto"/>
        <w:left w:val="none" w:sz="0" w:space="0" w:color="auto"/>
        <w:bottom w:val="none" w:sz="0" w:space="0" w:color="auto"/>
        <w:right w:val="none" w:sz="0" w:space="0" w:color="auto"/>
      </w:divBdr>
    </w:div>
    <w:div w:id="2102406756">
      <w:bodyDiv w:val="1"/>
      <w:marLeft w:val="0"/>
      <w:marRight w:val="0"/>
      <w:marTop w:val="0"/>
      <w:marBottom w:val="0"/>
      <w:divBdr>
        <w:top w:val="none" w:sz="0" w:space="0" w:color="auto"/>
        <w:left w:val="none" w:sz="0" w:space="0" w:color="auto"/>
        <w:bottom w:val="none" w:sz="0" w:space="0" w:color="auto"/>
        <w:right w:val="none" w:sz="0" w:space="0" w:color="auto"/>
      </w:divBdr>
    </w:div>
    <w:div w:id="211729031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5.png"/><Relationship Id="rId18" Type="http://schemas.openxmlformats.org/officeDocument/2006/relationships/image" Target="media/image10.png"/><Relationship Id="rId26" Type="http://schemas.openxmlformats.org/officeDocument/2006/relationships/image" Target="media/image18.png"/><Relationship Id="rId3" Type="http://schemas.openxmlformats.org/officeDocument/2006/relationships/numbering" Target="numbering.xml"/><Relationship Id="rId21" Type="http://schemas.openxmlformats.org/officeDocument/2006/relationships/image" Target="media/image13.png"/><Relationship Id="rId34" Type="http://schemas.openxmlformats.org/officeDocument/2006/relationships/customXml" Target="../customXml/item5.xml"/><Relationship Id="rId7" Type="http://schemas.openxmlformats.org/officeDocument/2006/relationships/footnotes" Target="footnotes.xml"/><Relationship Id="rId12" Type="http://schemas.openxmlformats.org/officeDocument/2006/relationships/image" Target="media/image4.png"/><Relationship Id="rId17" Type="http://schemas.openxmlformats.org/officeDocument/2006/relationships/image" Target="media/image9.jpeg"/><Relationship Id="rId25" Type="http://schemas.openxmlformats.org/officeDocument/2006/relationships/image" Target="media/image17.png"/><Relationship Id="rId33" Type="http://schemas.openxmlformats.org/officeDocument/2006/relationships/customXml" Target="../customXml/item4.xml"/><Relationship Id="rId2" Type="http://schemas.openxmlformats.org/officeDocument/2006/relationships/customXml" Target="../customXml/item2.xml"/><Relationship Id="rId16" Type="http://schemas.openxmlformats.org/officeDocument/2006/relationships/image" Target="media/image8.png"/><Relationship Id="rId20" Type="http://schemas.openxmlformats.org/officeDocument/2006/relationships/image" Target="media/image12.jpeg"/><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image" Target="media/image3.png"/><Relationship Id="rId24" Type="http://schemas.openxmlformats.org/officeDocument/2006/relationships/image" Target="media/image16.png"/><Relationship Id="rId32" Type="http://schemas.openxmlformats.org/officeDocument/2006/relationships/customXml" Target="../customXml/item3.xml"/><Relationship Id="rId5" Type="http://schemas.openxmlformats.org/officeDocument/2006/relationships/settings" Target="settings.xml"/><Relationship Id="rId15" Type="http://schemas.openxmlformats.org/officeDocument/2006/relationships/image" Target="media/image7.png"/><Relationship Id="rId23" Type="http://schemas.openxmlformats.org/officeDocument/2006/relationships/image" Target="media/image15.png"/><Relationship Id="rId28" Type="http://schemas.openxmlformats.org/officeDocument/2006/relationships/footer" Target="footer2.xml"/><Relationship Id="rId10" Type="http://schemas.openxmlformats.org/officeDocument/2006/relationships/image" Target="media/image2.png"/><Relationship Id="rId19" Type="http://schemas.openxmlformats.org/officeDocument/2006/relationships/image" Target="media/image11.png"/><Relationship Id="rId31" Type="http://schemas.openxmlformats.org/officeDocument/2006/relationships/theme" Target="theme/theme1.xml"/><Relationship Id="rId4" Type="http://schemas.openxmlformats.org/officeDocument/2006/relationships/styles" Target="styles.xml"/><Relationship Id="rId9" Type="http://schemas.openxmlformats.org/officeDocument/2006/relationships/image" Target="media/image1.png"/><Relationship Id="rId14" Type="http://schemas.openxmlformats.org/officeDocument/2006/relationships/image" Target="media/image6.png"/><Relationship Id="rId22" Type="http://schemas.openxmlformats.org/officeDocument/2006/relationships/image" Target="media/image14.png"/><Relationship Id="rId27" Type="http://schemas.openxmlformats.org/officeDocument/2006/relationships/footer" Target="footer1.xml"/><Relationship Id="rId30" Type="http://schemas.microsoft.com/office/2011/relationships/people" Target="people.xml"/><Relationship Id="rId8" Type="http://schemas.openxmlformats.org/officeDocument/2006/relationships/endnotes" Target="endnotes.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http://schemas.openxmlformats.org/officeDocument/2006/bibliography" xmlns:b="http://schemas.openxmlformats.org/officeDocument/2006/bibliography" SelectedStyle="\APASixthEditionOfficeOnline.xsl" StyleName="APA" Version="6"/>
</file>

<file path=customXml/item2.xml><?xml version="1.0" encoding="utf-8"?>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1" ma:contentTypeDescription="Create a new document." ma:contentTypeScope="" ma:versionID="4e31c5d67a2890bde20fb237a282fc8a">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425c44b69152ce8649c3fec59efc2eb4"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EMADOC-1700519818-2641935</_dlc_DocId>
    <_dlc_DocIdUrl xmlns="a034c160-bfb7-45f5-8632-2eb7e0508071">
      <Url>https://euema.sharepoint.com/sites/CRM/_layouts/15/DocIdRedir.aspx?ID=EMADOC-1700519818-2641935</Url>
      <Description>EMADOC-1700519818-2641935</Description>
    </_dlc_DocIdUrl>
  </documentManagement>
</p:properties>
</file>

<file path=customXml/itemProps1.xml><?xml version="1.0" encoding="utf-8"?>
<ds:datastoreItem xmlns:ds="http://schemas.openxmlformats.org/officeDocument/2006/customXml" ds:itemID="{AE961350-53FD-4716-834B-35328943EDCE}">
  <ds:schemaRefs>
    <ds:schemaRef ds:uri="http://schemas.openxmlformats.org/officeDocument/2006/bibliography"/>
  </ds:schemaRefs>
</ds:datastoreItem>
</file>

<file path=customXml/itemProps2.xml><?xml version="1.0" encoding="utf-8"?>
<ds:datastoreItem xmlns:ds="http://schemas.openxmlformats.org/officeDocument/2006/customXml" ds:itemID="{FDAD8F10-4AFB-48BC-96D5-C9D18982E46A}">
  <ds:schemaRefs>
    <ds:schemaRef ds:uri="http://schemas.microsoft.com/sharepoint/v3/contenttype/forms"/>
  </ds:schemaRefs>
</ds:datastoreItem>
</file>

<file path=customXml/itemProps3.xml><?xml version="1.0" encoding="utf-8"?>
<ds:datastoreItem xmlns:ds="http://schemas.openxmlformats.org/officeDocument/2006/customXml" ds:itemID="{A9EF02CC-A318-44F8-9C88-EFA6B833D6B1}"/>
</file>

<file path=customXml/itemProps4.xml><?xml version="1.0" encoding="utf-8"?>
<ds:datastoreItem xmlns:ds="http://schemas.openxmlformats.org/officeDocument/2006/customXml" ds:itemID="{EBBB2437-0F75-4649-9FB4-9BB04F18B0D0}"/>
</file>

<file path=customXml/itemProps5.xml><?xml version="1.0" encoding="utf-8"?>
<ds:datastoreItem xmlns:ds="http://schemas.openxmlformats.org/officeDocument/2006/customXml" ds:itemID="{81035238-F672-45F3-B69F-432BA90C8871}"/>
</file>

<file path=docMetadata/LabelInfo.xml><?xml version="1.0" encoding="utf-8"?>
<clbl:labelList xmlns:clbl="http://schemas.microsoft.com/office/2020/mipLabelMetadata">
  <clbl:label id="{3c9bec58-8084-492e-8360-0e1cfe36408c}" enabled="1" method="Standard" siteId="{f35a6974-607f-47d4-82d7-ff31d7dc53a5}"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63</Pages>
  <Words>12980</Words>
  <Characters>88224</Characters>
  <Application>Microsoft Office Word</Application>
  <DocSecurity>0</DocSecurity>
  <Lines>3528</Lines>
  <Paragraphs>1807</Paragraphs>
  <ScaleCrop>false</ScaleCrop>
  <HeadingPairs>
    <vt:vector size="2" baseType="variant">
      <vt:variant>
        <vt:lpstr>Title</vt:lpstr>
      </vt:variant>
      <vt:variant>
        <vt:i4>1</vt:i4>
      </vt:variant>
    </vt:vector>
  </HeadingPairs>
  <TitlesOfParts>
    <vt:vector size="1" baseType="lpstr">
      <vt:lpstr>Atectura Breezhaler: EPAR - Product information - tracked changes</vt:lpstr>
    </vt:vector>
  </TitlesOfParts>
  <Company/>
  <LinksUpToDate>false</LinksUpToDate>
  <CharactersWithSpaces>99397</CharactersWithSpaces>
  <SharedDoc>false</SharedDoc>
  <HLinks>
    <vt:vector size="24" baseType="variant">
      <vt:variant>
        <vt:i4>1245197</vt:i4>
      </vt:variant>
      <vt:variant>
        <vt:i4>9</vt:i4>
      </vt:variant>
      <vt:variant>
        <vt:i4>0</vt:i4>
      </vt:variant>
      <vt:variant>
        <vt:i4>5</vt:i4>
      </vt:variant>
      <vt:variant>
        <vt:lpwstr>http://www.ema.europa.eu/</vt:lpwstr>
      </vt:variant>
      <vt:variant>
        <vt:lpwstr/>
      </vt:variant>
      <vt:variant>
        <vt:i4>2359399</vt:i4>
      </vt:variant>
      <vt:variant>
        <vt:i4>6</vt:i4>
      </vt:variant>
      <vt:variant>
        <vt:i4>0</vt:i4>
      </vt:variant>
      <vt:variant>
        <vt:i4>5</vt:i4>
      </vt:variant>
      <vt:variant>
        <vt:lpwstr>http://www.ema.europa.eu/docs/en_GB/document_library/Template_or_form/2013/03/WC500139752.doc</vt:lpwstr>
      </vt:variant>
      <vt:variant>
        <vt:lpwstr/>
      </vt:variant>
      <vt:variant>
        <vt:i4>1245197</vt:i4>
      </vt:variant>
      <vt:variant>
        <vt:i4>3</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Atectura Breezhaler: EPAR - Product information - tracked changes</dc:title>
  <dc:subject/>
  <dc:creator/>
  <cp:keywords/>
  <dc:description/>
  <cp:lastModifiedBy/>
  <cp:revision>1</cp:revision>
  <dcterms:created xsi:type="dcterms:W3CDTF">2025-07-24T09:27:00Z</dcterms:created>
  <dcterms:modified xsi:type="dcterms:W3CDTF">2025-10-09T16:44:00Z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c9bec58-8084-492e-8360-0e1cfe36408c_Enabled">
    <vt:lpwstr>true</vt:lpwstr>
  </property>
  <property fmtid="{D5CDD505-2E9C-101B-9397-08002B2CF9AE}" pid="3" name="MSIP_Label_3c9bec58-8084-492e-8360-0e1cfe36408c_SetDate">
    <vt:lpwstr>2025-07-24T09:26:46Z</vt:lpwstr>
  </property>
  <property fmtid="{D5CDD505-2E9C-101B-9397-08002B2CF9AE}" pid="4" name="MSIP_Label_3c9bec58-8084-492e-8360-0e1cfe36408c_Method">
    <vt:lpwstr>Standard</vt:lpwstr>
  </property>
  <property fmtid="{D5CDD505-2E9C-101B-9397-08002B2CF9AE}" pid="5" name="MSIP_Label_3c9bec58-8084-492e-8360-0e1cfe36408c_Name">
    <vt:lpwstr>Not Protected -Pilot</vt:lpwstr>
  </property>
  <property fmtid="{D5CDD505-2E9C-101B-9397-08002B2CF9AE}" pid="6" name="MSIP_Label_3c9bec58-8084-492e-8360-0e1cfe36408c_SiteId">
    <vt:lpwstr>f35a6974-607f-47d4-82d7-ff31d7dc53a5</vt:lpwstr>
  </property>
  <property fmtid="{D5CDD505-2E9C-101B-9397-08002B2CF9AE}" pid="7" name="MSIP_Label_3c9bec58-8084-492e-8360-0e1cfe36408c_ActionId">
    <vt:lpwstr>335ea710-c522-4c7a-9f18-08005c627874</vt:lpwstr>
  </property>
  <property fmtid="{D5CDD505-2E9C-101B-9397-08002B2CF9AE}" pid="8" name="MSIP_Label_3c9bec58-8084-492e-8360-0e1cfe36408c_ContentBits">
    <vt:lpwstr>0</vt:lpwstr>
  </property>
  <property fmtid="{D5CDD505-2E9C-101B-9397-08002B2CF9AE}" pid="9" name="MSIP_Label_3c9bec58-8084-492e-8360-0e1cfe36408c_Tag">
    <vt:lpwstr>10, 3, 0, 1</vt:lpwstr>
  </property>
  <property fmtid="{D5CDD505-2E9C-101B-9397-08002B2CF9AE}" pid="10" name="ContentTypeId">
    <vt:lpwstr>0x0101000DA6AD19014FF648A49316945EE786F90200176DED4FF78CD74995F64A0F46B59E48</vt:lpwstr>
  </property>
  <property fmtid="{D5CDD505-2E9C-101B-9397-08002B2CF9AE}" pid="11" name="_dlc_DocIdItemGuid">
    <vt:lpwstr>2f334725-f4f6-4ec5-ac15-2facb4bfa83d</vt:lpwstr>
  </property>
</Properties>
</file>